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89BC-6BE9-400D-83DA-DE6A5EF393C7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2FEE-B220-4826-8433-600AED56D2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Chapitre II. Les outils de la biologie moléculaire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Les ADN polymérases thermorésistantes </a:t>
            </a:r>
            <a:r>
              <a:rPr lang="fr-FR" sz="3600" b="1" dirty="0" err="1" smtClean="0">
                <a:solidFill>
                  <a:srgbClr val="FF0000"/>
                </a:solidFill>
              </a:rPr>
              <a:t>Taqpolymérase</a:t>
            </a:r>
            <a:r>
              <a:rPr lang="fr-FR" sz="3600" b="1" dirty="0" smtClean="0">
                <a:solidFill>
                  <a:srgbClr val="FF0000"/>
                </a:solidFill>
              </a:rPr>
              <a:t> :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extraite à partir d’une bactérie </a:t>
            </a:r>
            <a:r>
              <a:rPr lang="fr-FR" dirty="0" err="1" smtClean="0"/>
              <a:t>thermus</a:t>
            </a:r>
            <a:r>
              <a:rPr lang="fr-FR" dirty="0" smtClean="0"/>
              <a:t> </a:t>
            </a:r>
            <a:r>
              <a:rPr lang="fr-FR" dirty="0" err="1" smtClean="0"/>
              <a:t>aquaticus</a:t>
            </a:r>
            <a:r>
              <a:rPr lang="fr-FR" dirty="0"/>
              <a:t>, </a:t>
            </a:r>
            <a:r>
              <a:rPr lang="fr-FR" dirty="0" smtClean="0"/>
              <a:t>Active </a:t>
            </a:r>
            <a:r>
              <a:rPr lang="fr-FR" dirty="0"/>
              <a:t>à 70°C, utilisée dans la technique </a:t>
            </a:r>
            <a:r>
              <a:rPr lang="fr-FR" dirty="0" smtClean="0"/>
              <a:t>PCR, </a:t>
            </a:r>
            <a:r>
              <a:rPr lang="fr-FR" dirty="0"/>
              <a:t>en vue </a:t>
            </a:r>
            <a:r>
              <a:rPr lang="fr-FR" dirty="0" smtClean="0"/>
              <a:t>d’une </a:t>
            </a:r>
            <a:r>
              <a:rPr lang="fr-FR" dirty="0"/>
              <a:t>amplification de l'ADN in vitro.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 smtClean="0">
                <a:solidFill>
                  <a:srgbClr val="FF0000"/>
                </a:solidFill>
              </a:rPr>
              <a:t>I</a:t>
            </a:r>
            <a:r>
              <a:rPr lang="fr-FR" sz="3600" b="1" dirty="0" smtClean="0">
                <a:solidFill>
                  <a:srgbClr val="FF0000"/>
                </a:solidFill>
              </a:rPr>
              <a:t>V/LES </a:t>
            </a:r>
            <a:r>
              <a:rPr lang="fr-FR" sz="3600" b="1" dirty="0">
                <a:solidFill>
                  <a:srgbClr val="FF0000"/>
                </a:solidFill>
              </a:rPr>
              <a:t>LIGASES </a:t>
            </a:r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Les </a:t>
            </a:r>
            <a:r>
              <a:rPr lang="fr-FR" sz="3600" b="1" dirty="0">
                <a:solidFill>
                  <a:srgbClr val="FF0000"/>
                </a:solidFill>
              </a:rPr>
              <a:t>enzymes qui ligaturent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Elles </a:t>
            </a:r>
            <a:r>
              <a:rPr lang="fr-FR" dirty="0"/>
              <a:t>réalisent des liaisons </a:t>
            </a:r>
            <a:r>
              <a:rPr lang="fr-FR" dirty="0" err="1"/>
              <a:t>phospho</a:t>
            </a:r>
            <a:r>
              <a:rPr lang="fr-FR" dirty="0"/>
              <a:t>-diester, pour souder deux segments d'ADN. </a:t>
            </a: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2714620"/>
            <a:ext cx="6299393" cy="396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V/ Les vecteurs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vecteurs sont des petites molécules d’ADN dans lesquels on insère le fragment d’ADN à étudier. </a:t>
            </a:r>
          </a:p>
          <a:p>
            <a:r>
              <a:rPr lang="fr-FR" dirty="0" smtClean="0"/>
              <a:t>Ces </a:t>
            </a:r>
            <a:r>
              <a:rPr lang="fr-FR" dirty="0"/>
              <a:t>petits ADN sont généralement des plasmides ou des bactériophages. </a:t>
            </a:r>
          </a:p>
          <a:p>
            <a:r>
              <a:rPr lang="fr-FR" dirty="0" smtClean="0"/>
              <a:t>Il </a:t>
            </a:r>
            <a:r>
              <a:rPr lang="fr-FR" dirty="0"/>
              <a:t>est nécessaire d’introduire ces bactériophages ou plasmides dans les bactéries pour réaliser une multiplication de ceux-ci.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Vecteur de clonage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918" y="1600200"/>
            <a:ext cx="8686800" cy="4525963"/>
          </a:xfrm>
        </p:spPr>
        <p:txBody>
          <a:bodyPr/>
          <a:lstStyle/>
          <a:p>
            <a:r>
              <a:rPr lang="fr-FR" dirty="0" smtClean="0"/>
              <a:t>Vecteur </a:t>
            </a:r>
            <a:r>
              <a:rPr lang="fr-FR" dirty="0"/>
              <a:t>qui renferme une origine de réplication </a:t>
            </a:r>
            <a:r>
              <a:rPr lang="fr-FR" dirty="0" err="1"/>
              <a:t>OriV</a:t>
            </a:r>
            <a:r>
              <a:rPr lang="fr-FR" dirty="0"/>
              <a:t> </a:t>
            </a:r>
          </a:p>
          <a:p>
            <a:r>
              <a:rPr lang="fr-FR" dirty="0"/>
              <a:t>il permet de cloner un segment d'ADN ou un gène qui y est intégré.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929090" cy="318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Vecteur d'expression :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Renferme </a:t>
            </a:r>
            <a:r>
              <a:rPr lang="fr-FR" dirty="0"/>
              <a:t>un promoteur, il permet de faire exprimer un gène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63315"/>
            <a:ext cx="4500594" cy="42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VI/ Les sondes nucléiques 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14554"/>
            <a:ext cx="8953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Séquence </a:t>
            </a:r>
            <a:r>
              <a:rPr lang="fr-FR" b="1" dirty="0" smtClean="0"/>
              <a:t>d'ADN monocaténaire,  marquée, complémentaire du gène recherché, son rôle est la détection de gènes.</a:t>
            </a:r>
            <a:endParaRPr lang="fr-FR" b="1" dirty="0"/>
          </a:p>
          <a:p>
            <a:endParaRPr lang="fr-FR" dirty="0"/>
          </a:p>
          <a:p>
            <a:r>
              <a:rPr lang="fr-FR" dirty="0" smtClean="0"/>
              <a:t>Le principe consiste à </a:t>
            </a:r>
            <a:r>
              <a:rPr lang="fr-FR" b="1" dirty="0" smtClean="0"/>
              <a:t>détecter la présence d’une mutation ponctuelle en réalisant l’hybridation moléculaire entre la séquence à tester et la sonde de l’allèle muté, L’utilisation d’une sonde spécifique de l’allèle normal et nécessaire pour réaliser un témoin négatif</a:t>
            </a:r>
            <a:r>
              <a:rPr lang="fr-FR" b="1" dirty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VII</a:t>
            </a:r>
            <a:r>
              <a:rPr lang="fr-FR" dirty="0">
                <a:solidFill>
                  <a:srgbClr val="FF0000"/>
                </a:solidFill>
              </a:rPr>
              <a:t>/ </a:t>
            </a:r>
            <a:r>
              <a:rPr lang="fr-FR" dirty="0" smtClean="0">
                <a:solidFill>
                  <a:srgbClr val="FF0000"/>
                </a:solidFill>
              </a:rPr>
              <a:t>Les techniques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A/ </a:t>
            </a:r>
            <a:r>
              <a:rPr lang="fr-FR" dirty="0" smtClean="0"/>
              <a:t>Technique d’électrophorèse </a:t>
            </a:r>
          </a:p>
          <a:p>
            <a:pPr>
              <a:buNone/>
            </a:pPr>
            <a:r>
              <a:rPr lang="fr-FR" dirty="0" smtClean="0"/>
              <a:t>B/</a:t>
            </a:r>
            <a:r>
              <a:rPr lang="fr-FR" dirty="0" err="1" smtClean="0"/>
              <a:t>Southern</a:t>
            </a:r>
            <a:r>
              <a:rPr lang="fr-FR" dirty="0" smtClean="0"/>
              <a:t> blot</a:t>
            </a:r>
            <a:endParaRPr lang="fr-FR" dirty="0"/>
          </a:p>
          <a:p>
            <a:pPr>
              <a:buNone/>
            </a:pPr>
            <a:r>
              <a:rPr lang="fr-FR" dirty="0" smtClean="0"/>
              <a:t>C/Technique PCR</a:t>
            </a:r>
            <a:endParaRPr lang="fr-FR" dirty="0"/>
          </a:p>
          <a:p>
            <a:pPr>
              <a:buNone/>
            </a:pPr>
            <a:r>
              <a:rPr lang="fr-FR" dirty="0" smtClean="0"/>
              <a:t>D/Technique de séquençage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A/ Technique d’électrophorèse sur gel d’agarose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86800" cy="497207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Définitions</a:t>
            </a:r>
            <a:r>
              <a:rPr lang="fr-FR" dirty="0" smtClean="0"/>
              <a:t> :Technique </a:t>
            </a:r>
            <a:r>
              <a:rPr lang="fr-FR" dirty="0"/>
              <a:t>qui permet de séparer des molécules en fonction de leur taille et de leur charge en utilisant un courant électrique.</a:t>
            </a:r>
          </a:p>
          <a:p>
            <a:r>
              <a:rPr lang="fr-FR" dirty="0"/>
              <a:t>On peut ainsi analyser et purifier dans un milieu gélifié (gel d'agarose, gel de </a:t>
            </a:r>
            <a:r>
              <a:rPr lang="fr-FR" dirty="0" err="1"/>
              <a:t>polyacrylamide</a:t>
            </a:r>
            <a:r>
              <a:rPr lang="fr-FR" dirty="0"/>
              <a:t>...) l'ADN, l'ARN, les protéines. </a:t>
            </a:r>
            <a:endParaRPr lang="fr-FR" dirty="0" smtClean="0"/>
          </a:p>
          <a:p>
            <a:r>
              <a:rPr lang="fr-FR" dirty="0" smtClean="0"/>
              <a:t>L’ADN </a:t>
            </a:r>
            <a:r>
              <a:rPr lang="fr-FR" dirty="0"/>
              <a:t>génomique est fragmenté par une enzyme de restriction. </a:t>
            </a:r>
          </a:p>
          <a:p>
            <a:r>
              <a:rPr lang="fr-FR" dirty="0" smtClean="0"/>
              <a:t>Le </a:t>
            </a:r>
            <a:r>
              <a:rPr lang="fr-FR" dirty="0"/>
              <a:t>produit de la digestion est ensuite migré sur le gel d’agarose par électrophorèse afin de séparer les fragments de restriction en fonction de leurs poids moléculaires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0342"/>
            <a:ext cx="8429684" cy="61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011882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I/Introduction </a:t>
            </a:r>
            <a:br>
              <a:rPr lang="fr-FR" sz="3200" dirty="0" smtClean="0"/>
            </a:br>
            <a:r>
              <a:rPr lang="fr-FR" sz="3200" dirty="0" smtClean="0"/>
              <a:t>II/ Enzymes de restriction </a:t>
            </a:r>
            <a:br>
              <a:rPr lang="fr-FR" sz="3200" dirty="0" smtClean="0"/>
            </a:br>
            <a:r>
              <a:rPr lang="fr-FR" sz="3200" dirty="0" smtClean="0"/>
              <a:t>III/ADN polymérases </a:t>
            </a:r>
            <a:br>
              <a:rPr lang="fr-FR" sz="3200" dirty="0" smtClean="0"/>
            </a:br>
            <a:r>
              <a:rPr lang="fr-FR" sz="3200" dirty="0" smtClean="0"/>
              <a:t>IV/Les ligases </a:t>
            </a:r>
            <a:br>
              <a:rPr lang="fr-FR" sz="3200" dirty="0" smtClean="0"/>
            </a:br>
            <a:r>
              <a:rPr lang="fr-FR" sz="3200" dirty="0" smtClean="0"/>
              <a:t>V/ Les vecteurs </a:t>
            </a:r>
            <a:br>
              <a:rPr lang="fr-FR" sz="3200" dirty="0" smtClean="0"/>
            </a:br>
            <a:r>
              <a:rPr lang="fr-FR" sz="3200" dirty="0" smtClean="0"/>
              <a:t>VI/ Les sondes nucléiques </a:t>
            </a:r>
            <a:br>
              <a:rPr lang="fr-FR" sz="3200" dirty="0" smtClean="0"/>
            </a:br>
            <a:r>
              <a:rPr lang="fr-FR" sz="3200" dirty="0" smtClean="0"/>
              <a:t>VII/ Les techniques </a:t>
            </a:r>
            <a:br>
              <a:rPr lang="fr-FR" sz="3200" dirty="0" smtClean="0"/>
            </a:br>
            <a:r>
              <a:rPr lang="fr-FR" sz="3200" dirty="0" smtClean="0"/>
              <a:t>a/ Technique d’électrophorèse sur gel d’agarose </a:t>
            </a:r>
            <a:br>
              <a:rPr lang="fr-FR" sz="3200" dirty="0" smtClean="0"/>
            </a:br>
            <a:r>
              <a:rPr lang="fr-FR" sz="3200" dirty="0" smtClean="0"/>
              <a:t>b/</a:t>
            </a:r>
            <a:r>
              <a:rPr lang="fr-FR" sz="3200" dirty="0" err="1" smtClean="0"/>
              <a:t>Southern</a:t>
            </a:r>
            <a:r>
              <a:rPr lang="fr-FR" sz="3200" dirty="0" smtClean="0"/>
              <a:t> blot </a:t>
            </a:r>
            <a:br>
              <a:rPr lang="fr-FR" sz="3200" dirty="0" smtClean="0"/>
            </a:br>
            <a:r>
              <a:rPr lang="fr-FR" sz="3200" dirty="0" smtClean="0"/>
              <a:t>c/Technique PCR </a:t>
            </a:r>
            <a:br>
              <a:rPr lang="fr-FR" sz="3200" dirty="0" smtClean="0"/>
            </a:br>
            <a:r>
              <a:rPr lang="fr-FR" sz="3200" dirty="0" smtClean="0"/>
              <a:t>d/Technique de séquençage</a:t>
            </a: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B/ </a:t>
            </a:r>
            <a:r>
              <a:rPr lang="fr-FR" dirty="0" err="1" smtClean="0">
                <a:solidFill>
                  <a:srgbClr val="FF0000"/>
                </a:solidFill>
              </a:rPr>
              <a:t>Southernblot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Cette </a:t>
            </a:r>
            <a:r>
              <a:rPr lang="fr-FR" dirty="0"/>
              <a:t>méthode a été initialement décrite par </a:t>
            </a:r>
            <a:r>
              <a:rPr lang="fr-FR" dirty="0" smtClean="0"/>
              <a:t>E.M. </a:t>
            </a:r>
            <a:r>
              <a:rPr lang="fr-FR" dirty="0" err="1" smtClean="0"/>
              <a:t>Southernen</a:t>
            </a:r>
            <a:r>
              <a:rPr lang="fr-FR" dirty="0" smtClean="0"/>
              <a:t> 1975. </a:t>
            </a:r>
          </a:p>
          <a:p>
            <a:r>
              <a:rPr lang="fr-FR" dirty="0" smtClean="0"/>
              <a:t>Elle consiste à détecter spécifiquement des fragments d'ADN transférés sur filtre par leur hybridation à une sonde (des séquences complémentaires marquées par </a:t>
            </a:r>
            <a:r>
              <a:rPr lang="fr-FR" dirty="0" err="1" smtClean="0"/>
              <a:t>radioisotope</a:t>
            </a:r>
            <a:r>
              <a:rPr lang="fr-FR" dirty="0" smtClean="0"/>
              <a:t>.)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Étapes </a:t>
            </a:r>
            <a:r>
              <a:rPr lang="fr-FR" dirty="0"/>
              <a:t>successives de cette technique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" y="857232"/>
            <a:ext cx="3614734" cy="5429288"/>
          </a:xfrm>
        </p:spPr>
        <p:txBody>
          <a:bodyPr>
            <a:noAutofit/>
          </a:bodyPr>
          <a:lstStyle/>
          <a:p>
            <a:pPr marL="187325" indent="-187325">
              <a:buNone/>
            </a:pPr>
            <a:r>
              <a:rPr lang="fr-FR" sz="2000" dirty="0" smtClean="0"/>
              <a:t>1-clivage </a:t>
            </a:r>
            <a:r>
              <a:rPr lang="fr-FR" sz="2000" dirty="0"/>
              <a:t>enzymatique de restriction</a:t>
            </a:r>
          </a:p>
          <a:p>
            <a:pPr marL="187325" indent="-187325">
              <a:buNone/>
            </a:pPr>
            <a:r>
              <a:rPr lang="fr-FR" sz="2000" dirty="0" smtClean="0"/>
              <a:t>2-électrophorèse </a:t>
            </a:r>
            <a:r>
              <a:rPr lang="fr-FR" sz="2000" dirty="0"/>
              <a:t>sur gel d'agarose </a:t>
            </a:r>
          </a:p>
          <a:p>
            <a:pPr>
              <a:buNone/>
            </a:pPr>
            <a:r>
              <a:rPr lang="fr-FR" sz="2000" dirty="0" smtClean="0"/>
              <a:t>3-dénaturation </a:t>
            </a:r>
            <a:r>
              <a:rPr lang="fr-FR" sz="2000" dirty="0"/>
              <a:t>dans le gel des fragments de restriction</a:t>
            </a:r>
          </a:p>
          <a:p>
            <a:pPr marL="187325" indent="-187325">
              <a:buNone/>
            </a:pPr>
            <a:r>
              <a:rPr lang="fr-FR" sz="2000" dirty="0" smtClean="0"/>
              <a:t>4-transfert </a:t>
            </a:r>
            <a:r>
              <a:rPr lang="fr-FR" sz="2000" dirty="0"/>
              <a:t>sur support solide (membrane de nylon ou nitrocellulose) par </a:t>
            </a:r>
            <a:r>
              <a:rPr lang="fr-FR" sz="2000" dirty="0" smtClean="0"/>
              <a:t>capillarité</a:t>
            </a:r>
            <a:endParaRPr lang="fr-FR" sz="2000" dirty="0"/>
          </a:p>
          <a:p>
            <a:pPr marL="187325" indent="-187325">
              <a:buNone/>
            </a:pPr>
            <a:r>
              <a:rPr lang="fr-FR" sz="2000" dirty="0" smtClean="0"/>
              <a:t>5-fixation </a:t>
            </a:r>
            <a:r>
              <a:rPr lang="fr-FR" sz="2000" dirty="0"/>
              <a:t>de l'ADN sur la membrane </a:t>
            </a:r>
            <a:r>
              <a:rPr lang="fr-FR" sz="2000" dirty="0" smtClean="0"/>
              <a:t>par cuisson (</a:t>
            </a:r>
            <a:r>
              <a:rPr lang="fr-FR" sz="2000" dirty="0"/>
              <a:t>mb. nitrocellulose) ou exposition U.V (</a:t>
            </a:r>
            <a:r>
              <a:rPr lang="fr-FR" sz="2000" dirty="0" err="1"/>
              <a:t>mb.nylon</a:t>
            </a:r>
            <a:r>
              <a:rPr lang="fr-FR" sz="2000" dirty="0"/>
              <a:t>)</a:t>
            </a:r>
          </a:p>
          <a:p>
            <a:pPr marL="187325" indent="-187325">
              <a:buNone/>
            </a:pPr>
            <a:r>
              <a:rPr lang="fr-FR" sz="2000" dirty="0" smtClean="0"/>
              <a:t>6-hybridation </a:t>
            </a:r>
            <a:r>
              <a:rPr lang="fr-FR" sz="2000" dirty="0"/>
              <a:t>avec une sonde marquée dénaturée</a:t>
            </a:r>
          </a:p>
          <a:p>
            <a:pPr>
              <a:buNone/>
            </a:pPr>
            <a:r>
              <a:rPr lang="fr-FR" sz="2000" dirty="0" smtClean="0"/>
              <a:t>7-lavages</a:t>
            </a:r>
            <a:endParaRPr lang="fr-FR" sz="2000" dirty="0"/>
          </a:p>
          <a:p>
            <a:pPr>
              <a:buNone/>
            </a:pPr>
            <a:r>
              <a:rPr lang="fr-FR" sz="2000" dirty="0" smtClean="0"/>
              <a:t>8-autoradiographie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2"/>
            <a:ext cx="5391988" cy="5929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C/Technique PCR 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 smtClean="0"/>
              <a:t>Technique </a:t>
            </a:r>
            <a:r>
              <a:rPr lang="fr-FR" dirty="0"/>
              <a:t>décrite en 1985 (K. MULLIS et collaborateurs) </a:t>
            </a:r>
          </a:p>
          <a:p>
            <a:r>
              <a:rPr lang="fr-FR" dirty="0" smtClean="0"/>
              <a:t>permet </a:t>
            </a:r>
            <a:r>
              <a:rPr lang="fr-FR" dirty="0"/>
              <a:t>d'amplifier des séquences d'ADN de manière spécifique et d'augmenter de manière considérable la quantité d'ADN dont on dispose initialement. </a:t>
            </a:r>
          </a:p>
          <a:p>
            <a:r>
              <a:rPr lang="fr-FR" dirty="0" smtClean="0"/>
              <a:t>Elle </a:t>
            </a:r>
            <a:r>
              <a:rPr lang="fr-FR" dirty="0"/>
              <a:t>nécessite de connaître la séquence des régions qui délimitent l'ADN à amplifier.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Amplification </a:t>
            </a:r>
            <a:r>
              <a:rPr lang="fr-FR" dirty="0"/>
              <a:t>à partir d’une très petite quantité d’ADN même issue d’une seule cellule, par une série de cycles se déroulant en trois étapes. </a:t>
            </a:r>
          </a:p>
          <a:p>
            <a:pPr marL="623888" indent="9525" algn="just">
              <a:buNone/>
            </a:pPr>
            <a:r>
              <a:rPr lang="fr-FR" b="1" dirty="0"/>
              <a:t>-Dénaturation : l’ADN à amplifier est dénaturé à la chaleur, les deux brins se séparent et servent de matrice. </a:t>
            </a:r>
          </a:p>
          <a:p>
            <a:pPr marL="623888" indent="9525" algn="just">
              <a:buNone/>
            </a:pPr>
            <a:r>
              <a:rPr lang="fr-FR" b="1" dirty="0" smtClean="0"/>
              <a:t>-Hybridation des amorces : </a:t>
            </a:r>
            <a:r>
              <a:rPr lang="fr-FR" b="1" dirty="0"/>
              <a:t>on baisse la température pour permettre à l’amorce de s’hybrider spécifiquement aux extrémités de la séquence cible à amplifier. </a:t>
            </a:r>
          </a:p>
          <a:p>
            <a:pPr marL="623888" indent="9525" algn="just">
              <a:buNone/>
            </a:pPr>
            <a:r>
              <a:rPr lang="fr-FR" b="1" dirty="0" smtClean="0"/>
              <a:t>-Elongation ou polymérisation à </a:t>
            </a:r>
            <a:r>
              <a:rPr lang="fr-FR" b="1" dirty="0"/>
              <a:t>7 0 °C : à cette température optimale de l’activité de l’enzyme </a:t>
            </a:r>
            <a:r>
              <a:rPr lang="fr-FR" b="1" dirty="0" err="1"/>
              <a:t>Taqpolymérase</a:t>
            </a:r>
            <a:r>
              <a:rPr lang="fr-FR" b="1" dirty="0"/>
              <a:t>, l’amorce est allongée par complémentarité au brin matrice, ce qui produit deux nouvelles molécules d’ADN.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894315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nombre de molécule obtenu après n cycles et  2</a:t>
            </a:r>
            <a:r>
              <a:rPr lang="fr-FR" baseline="30000" dirty="0"/>
              <a:t>n</a:t>
            </a:r>
            <a:endParaRPr lang="fr-FR" dirty="0"/>
          </a:p>
          <a:p>
            <a:r>
              <a:rPr lang="fr-FR" dirty="0" smtClean="0"/>
              <a:t>Cette </a:t>
            </a:r>
            <a:r>
              <a:rPr lang="fr-FR" dirty="0"/>
              <a:t>technique permet entre autres </a:t>
            </a:r>
            <a:r>
              <a:rPr lang="fr-FR" dirty="0" smtClean="0"/>
              <a:t>de détecter </a:t>
            </a:r>
            <a:r>
              <a:rPr lang="fr-FR" dirty="0"/>
              <a:t>la présence du virus VIH ou de mesurer la charge virale (concentration du virus </a:t>
            </a:r>
            <a:r>
              <a:rPr lang="fr-FR" dirty="0" smtClean="0"/>
              <a:t>dans le </a:t>
            </a:r>
            <a:r>
              <a:rPr lang="fr-FR" dirty="0"/>
              <a:t>plasma), des OGM (organismes génétiquement modifiés), des virus des hépatites B, C et D.</a:t>
            </a:r>
          </a:p>
          <a:p>
            <a:r>
              <a:rPr lang="fr-FR" dirty="0" smtClean="0"/>
              <a:t>De </a:t>
            </a:r>
            <a:r>
              <a:rPr lang="fr-FR" dirty="0"/>
              <a:t>plus en plus utilisée en criminalistique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D/ Technique de séquençage 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Technique qui permet de déterminer la séquence d’ADN en réalisant une série de réplication</a:t>
            </a:r>
          </a:p>
          <a:p>
            <a:pPr>
              <a:buNone/>
            </a:pPr>
            <a:r>
              <a:rPr lang="fr-FR" dirty="0" smtClean="0"/>
              <a:t>De ce fait la technique nécessite</a:t>
            </a:r>
            <a:endParaRPr lang="fr-FR" dirty="0"/>
          </a:p>
          <a:p>
            <a:pPr indent="9525">
              <a:buNone/>
            </a:pPr>
            <a:r>
              <a:rPr lang="fr-FR" dirty="0"/>
              <a:t>-</a:t>
            </a:r>
            <a:r>
              <a:rPr lang="fr-FR" dirty="0" smtClean="0"/>
              <a:t>4 synthèses du brin complémentaire</a:t>
            </a:r>
            <a:endParaRPr lang="fr-FR" dirty="0"/>
          </a:p>
          <a:p>
            <a:pPr indent="9525">
              <a:buNone/>
            </a:pPr>
            <a:r>
              <a:rPr lang="fr-FR" dirty="0"/>
              <a:t>-</a:t>
            </a:r>
            <a:r>
              <a:rPr lang="fr-FR" dirty="0" smtClean="0"/>
              <a:t>des amorces d’où les synthèses débutent</a:t>
            </a:r>
            <a:endParaRPr lang="fr-FR" dirty="0"/>
          </a:p>
          <a:p>
            <a:pPr indent="9525">
              <a:buNone/>
            </a:pPr>
            <a:r>
              <a:rPr lang="fr-FR" b="1" dirty="0"/>
              <a:t>-</a:t>
            </a:r>
            <a:r>
              <a:rPr lang="fr-FR" b="1" dirty="0" err="1" smtClean="0"/>
              <a:t>ADNs</a:t>
            </a:r>
            <a:r>
              <a:rPr lang="fr-FR" b="1" dirty="0" smtClean="0"/>
              <a:t> </a:t>
            </a:r>
            <a:r>
              <a:rPr lang="fr-FR" b="1" dirty="0" err="1" smtClean="0"/>
              <a:t>polyméraseI</a:t>
            </a:r>
            <a:r>
              <a:rPr lang="fr-FR" b="1" dirty="0" smtClean="0"/>
              <a:t> :catalyse la synthèse</a:t>
            </a:r>
            <a:endParaRPr lang="fr-FR" b="1" dirty="0"/>
          </a:p>
          <a:p>
            <a:pPr indent="9525">
              <a:buNone/>
            </a:pPr>
            <a:r>
              <a:rPr lang="fr-FR" b="1" dirty="0" smtClean="0"/>
              <a:t>-</a:t>
            </a:r>
            <a:r>
              <a:rPr lang="fr-FR" b="1" smtClean="0"/>
              <a:t>désoxyNucléosides</a:t>
            </a:r>
            <a:r>
              <a:rPr lang="fr-FR" b="1" dirty="0" smtClean="0"/>
              <a:t> triphosphate (+</a:t>
            </a:r>
            <a:r>
              <a:rPr lang="fr-FR" b="1" dirty="0"/>
              <a:t>Mg2</a:t>
            </a:r>
            <a:r>
              <a:rPr lang="fr-FR" b="1" dirty="0" smtClean="0"/>
              <a:t>+): </a:t>
            </a:r>
            <a:r>
              <a:rPr lang="fr-FR" b="1" dirty="0" err="1" smtClean="0"/>
              <a:t>dATP</a:t>
            </a:r>
            <a:r>
              <a:rPr lang="fr-FR" b="1" dirty="0" smtClean="0"/>
              <a:t>, </a:t>
            </a:r>
            <a:r>
              <a:rPr lang="fr-FR" b="1" dirty="0" err="1" smtClean="0"/>
              <a:t>dCTP</a:t>
            </a:r>
            <a:r>
              <a:rPr lang="fr-FR" b="1" dirty="0" smtClean="0"/>
              <a:t>, </a:t>
            </a:r>
            <a:r>
              <a:rPr lang="fr-FR" b="1" dirty="0" err="1" smtClean="0"/>
              <a:t>dGTP</a:t>
            </a:r>
            <a:r>
              <a:rPr lang="fr-FR" b="1" dirty="0" smtClean="0"/>
              <a:t> et </a:t>
            </a:r>
            <a:r>
              <a:rPr lang="fr-FR" b="1" dirty="0" err="1" smtClean="0"/>
              <a:t>dTTP</a:t>
            </a:r>
            <a:endParaRPr lang="fr-FR" b="1" dirty="0"/>
          </a:p>
          <a:p>
            <a:pPr indent="9525">
              <a:buNone/>
            </a:pPr>
            <a:r>
              <a:rPr lang="fr-FR" b="1" dirty="0"/>
              <a:t>-</a:t>
            </a:r>
            <a:r>
              <a:rPr lang="fr-FR" b="1" dirty="0" err="1" smtClean="0"/>
              <a:t>Didésoyribonucléoside</a:t>
            </a:r>
            <a:r>
              <a:rPr lang="fr-FR" b="1" dirty="0" smtClean="0"/>
              <a:t> triphosphate marqué(radioactivité): </a:t>
            </a:r>
            <a:r>
              <a:rPr lang="fr-FR" dirty="0" err="1" smtClean="0"/>
              <a:t>ddATP</a:t>
            </a:r>
            <a:r>
              <a:rPr lang="fr-FR" dirty="0" smtClean="0"/>
              <a:t>, </a:t>
            </a:r>
            <a:r>
              <a:rPr lang="fr-FR" dirty="0" err="1" smtClean="0"/>
              <a:t>ddCTP</a:t>
            </a:r>
            <a:r>
              <a:rPr lang="fr-FR" dirty="0" smtClean="0"/>
              <a:t>, </a:t>
            </a:r>
            <a:r>
              <a:rPr lang="fr-FR" dirty="0" err="1" smtClean="0"/>
              <a:t>ddGTP</a:t>
            </a:r>
            <a:r>
              <a:rPr lang="fr-FR" dirty="0" smtClean="0"/>
              <a:t> et </a:t>
            </a:r>
            <a:r>
              <a:rPr lang="fr-FR" dirty="0" err="1" smtClean="0"/>
              <a:t>ddTTP</a:t>
            </a:r>
            <a:r>
              <a:rPr lang="fr-FR" dirty="0" smtClean="0"/>
              <a:t>: Ne possèdent pas de groupement OH en 2’ ni en 3’, Ils bloquent donc la synthèse lorsqu’ils sont incorporés au brin</a:t>
            </a:r>
            <a:r>
              <a:rPr lang="fr-F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Technique </a:t>
            </a:r>
            <a:r>
              <a:rPr lang="fr-FR" dirty="0"/>
              <a:t>de séquençage </a:t>
            </a:r>
            <a:r>
              <a:rPr lang="fr-FR" dirty="0" smtClean="0"/>
              <a:t>enzymatique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71472" y="1000108"/>
            <a:ext cx="8229600" cy="29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4000504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Ainsi on utilisant différents </a:t>
            </a:r>
            <a:r>
              <a:rPr lang="fr-FR" sz="2400" dirty="0" err="1" smtClean="0"/>
              <a:t>didésoxynucléotides</a:t>
            </a:r>
            <a:r>
              <a:rPr lang="fr-FR" sz="2400" dirty="0" smtClean="0"/>
              <a:t> (</a:t>
            </a:r>
            <a:r>
              <a:rPr lang="fr-FR" sz="2400" dirty="0" err="1" smtClean="0"/>
              <a:t>ddA</a:t>
            </a:r>
            <a:r>
              <a:rPr lang="fr-FR" sz="2400" dirty="0" smtClean="0"/>
              <a:t>, </a:t>
            </a:r>
            <a:r>
              <a:rPr lang="fr-FR" sz="2400" dirty="0" err="1" smtClean="0"/>
              <a:t>ddT</a:t>
            </a:r>
            <a:r>
              <a:rPr lang="fr-FR" sz="2400" dirty="0" smtClean="0"/>
              <a:t>, </a:t>
            </a:r>
            <a:r>
              <a:rPr lang="fr-FR" sz="2400" dirty="0" err="1" smtClean="0"/>
              <a:t>ddG</a:t>
            </a:r>
            <a:r>
              <a:rPr lang="fr-FR" sz="2400" dirty="0" smtClean="0"/>
              <a:t>, </a:t>
            </a:r>
            <a:r>
              <a:rPr lang="fr-FR" sz="2400" dirty="0" err="1" smtClean="0"/>
              <a:t>ddC</a:t>
            </a:r>
            <a:r>
              <a:rPr lang="fr-FR" sz="2400" dirty="0" smtClean="0"/>
              <a:t>)on obtient plusieurs fragments se terminant chacun par l’un des </a:t>
            </a:r>
            <a:r>
              <a:rPr lang="fr-FR" sz="2400" dirty="0" err="1" smtClean="0"/>
              <a:t>didé</a:t>
            </a:r>
            <a:r>
              <a:rPr lang="fr-FR" sz="2400" dirty="0" err="1"/>
              <a:t>s</a:t>
            </a:r>
            <a:r>
              <a:rPr lang="fr-FR" sz="2400" dirty="0" err="1" smtClean="0"/>
              <a:t>oxynucléotides</a:t>
            </a:r>
            <a:r>
              <a:rPr lang="fr-FR" sz="2400" dirty="0"/>
              <a:t>.</a:t>
            </a:r>
          </a:p>
          <a:p>
            <a:r>
              <a:rPr lang="fr-FR" sz="2400" dirty="0" smtClean="0"/>
              <a:t>Après séparation des brins </a:t>
            </a:r>
            <a:r>
              <a:rPr lang="fr-FR" sz="2400" dirty="0" err="1" smtClean="0"/>
              <a:t>néosynthétisés</a:t>
            </a:r>
            <a:r>
              <a:rPr lang="fr-FR" sz="2400" dirty="0" smtClean="0"/>
              <a:t> et leur migration sur gel d’électrophorèse, chaque fragment indique la position d’une base au niveau du brin </a:t>
            </a:r>
            <a:r>
              <a:rPr lang="fr-FR" sz="2400" dirty="0" err="1" smtClean="0"/>
              <a:t>néosynthétisé</a:t>
            </a:r>
            <a:r>
              <a:rPr lang="fr-FR" sz="2400" dirty="0" smtClean="0"/>
              <a:t> (brin lu) </a:t>
            </a:r>
            <a:r>
              <a:rPr lang="fr-FR" sz="2400" dirty="0" err="1" smtClean="0"/>
              <a:t>dontl</a:t>
            </a:r>
            <a:r>
              <a:rPr lang="fr-FR" sz="2400" dirty="0" smtClean="0"/>
              <a:t> ’ordre est donné par sa position sur le </a:t>
            </a:r>
            <a:r>
              <a:rPr lang="fr-FR" sz="2400" dirty="0" err="1" smtClean="0"/>
              <a:t>gèl</a:t>
            </a:r>
            <a:r>
              <a:rPr lang="fr-FR" sz="2400" dirty="0" smtClean="0"/>
              <a:t> d’électrophorèse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Méthode automatique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Aujourd'hui</a:t>
            </a:r>
            <a:r>
              <a:rPr lang="fr-FR" dirty="0"/>
              <a:t>, plus besoin de faire quatre fois la réaction et de lire les électrophorèses. </a:t>
            </a:r>
          </a:p>
          <a:p>
            <a:r>
              <a:rPr lang="fr-FR" dirty="0" smtClean="0"/>
              <a:t>La </a:t>
            </a:r>
            <a:r>
              <a:rPr lang="fr-FR" dirty="0"/>
              <a:t>machine le fait automatiquement.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La biologie moléculaire consiste à étudier la structure des gènes, leur expression et le contrôle de leur expression. </a:t>
            </a:r>
          </a:p>
          <a:p>
            <a:pPr algn="just"/>
            <a:r>
              <a:rPr lang="fr-FR" dirty="0" smtClean="0"/>
              <a:t> Elle conduit donc à travailler essentiellement avec des molécules d’ADN, et d’</a:t>
            </a:r>
            <a:r>
              <a:rPr lang="fr-FR" dirty="0" err="1" smtClean="0"/>
              <a:t>ARNm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Les techniques d'étude de l'ADN sont devenues si performantes qu'il est actuellement courant d'isoler le segment d'ADN correspondant à n'importe quel gène spécifique.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84" y="357166"/>
            <a:ext cx="88836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68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II/ Enzymes de restriction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/>
              <a:t>Les enzymes de restriction sont capables de reconnaître spécifiquement une courte séquence d’ADN , de 4 à 10pb,</a:t>
            </a:r>
          </a:p>
          <a:p>
            <a:pPr algn="just"/>
            <a:r>
              <a:rPr lang="fr-FR" dirty="0" smtClean="0"/>
              <a:t>et de cliver l'ADN au site reconnu.</a:t>
            </a:r>
          </a:p>
          <a:p>
            <a:pPr algn="just"/>
            <a:r>
              <a:rPr lang="fr-FR" dirty="0" smtClean="0"/>
              <a:t>Ils permettent de fragmenter l'ADN en segments de taille réduite, ou de le couper à tel ou tel site désiré. </a:t>
            </a:r>
          </a:p>
          <a:p>
            <a:pPr algn="just"/>
            <a:r>
              <a:rPr lang="fr-FR" dirty="0" smtClean="0"/>
              <a:t>coupent au niveau de sites spécifiques appelés « sites de restrictions », </a:t>
            </a:r>
          </a:p>
          <a:p>
            <a:pPr algn="just"/>
            <a:r>
              <a:rPr lang="fr-FR" dirty="0" smtClean="0"/>
              <a:t>ces sites sont de nature palindromique: la lecture des deux brins complémentaires dans des sens opposés donne la même </a:t>
            </a:r>
            <a:r>
              <a:rPr lang="fr-FR" dirty="0" err="1" smtClean="0"/>
              <a:t>séquence.Elles</a:t>
            </a:r>
            <a:r>
              <a:rPr lang="fr-FR" dirty="0" smtClean="0"/>
              <a:t> coupent l'ADN à l'intérieur en cassant les liaisons </a:t>
            </a:r>
            <a:r>
              <a:rPr lang="fr-FR" dirty="0" err="1" smtClean="0"/>
              <a:t>phospho</a:t>
            </a:r>
            <a:r>
              <a:rPr lang="fr-FR" dirty="0" smtClean="0"/>
              <a:t>-diester. 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observe deux types de coupures par les enzymes de restriction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fr-FR" dirty="0" smtClean="0"/>
              <a:t>coupure donnant des « extrémités franches » : la coupure d’une molécule d’ADN peut se faire au milieu du palindrome ; </a:t>
            </a:r>
          </a:p>
          <a:p>
            <a:r>
              <a:rPr lang="fr-FR" dirty="0" smtClean="0"/>
              <a:t>coupure donnant des « extrémités adhésives » (ou « bouts collants ») ; </a:t>
            </a:r>
          </a:p>
          <a:p>
            <a:r>
              <a:rPr lang="fr-FR" dirty="0" smtClean="0"/>
              <a:t>d’autres types d’enzymes agissent en coupant de part et d’autre du centre de symétrie.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76784" cy="63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1462"/>
            <a:ext cx="5000628" cy="1143000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Tableau </a:t>
            </a:r>
            <a:r>
              <a:rPr lang="fr-FR" sz="2400" dirty="0"/>
              <a:t>1: exemple de </a:t>
            </a:r>
            <a:r>
              <a:rPr lang="fr-FR" sz="2400" dirty="0" smtClean="0"/>
              <a:t>quelques </a:t>
            </a:r>
            <a:r>
              <a:rPr lang="fr-FR" sz="2400" dirty="0" err="1" smtClean="0"/>
              <a:t>exonucléase</a:t>
            </a:r>
            <a:r>
              <a:rPr lang="fr-FR" sz="2400" dirty="0" smtClean="0"/>
              <a:t> </a:t>
            </a:r>
            <a:r>
              <a:rPr lang="fr-FR" sz="2400" dirty="0"/>
              <a:t>et leurs origines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35421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500562" y="785794"/>
            <a:ext cx="4286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b="1" dirty="0"/>
              <a:t>Il existe trois types d’enzymes de restriction</a:t>
            </a:r>
            <a:r>
              <a:rPr lang="fr-FR" sz="2400" b="1" dirty="0" smtClean="0"/>
              <a:t>.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enzymes de type I et </a:t>
            </a:r>
            <a:r>
              <a:rPr lang="fr-FR" sz="2400" dirty="0" smtClean="0"/>
              <a:t>type III ne </a:t>
            </a:r>
            <a:r>
              <a:rPr lang="fr-FR" sz="2400" dirty="0"/>
              <a:t>sont pas utilisées en pratique, car elles coupent l’ADN de façon aléatoire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enzymes de restriction de type II, clivent spécifiquement les deux brins d’ADN au niveau d’une séquence bien définie. Elles ont la particularité de reconnaitre et de couper des </a:t>
            </a:r>
            <a:r>
              <a:rPr lang="fr-FR" sz="2400" dirty="0" err="1"/>
              <a:t>séquencespalindromiques</a:t>
            </a:r>
            <a:r>
              <a:rPr lang="fr-F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III/ADN polymérases Les enzymes qui « recopient » un acide nucléique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fr-FR" dirty="0"/>
          </a:p>
          <a:p>
            <a:pPr algn="just"/>
            <a:r>
              <a:rPr lang="fr-FR" dirty="0" smtClean="0"/>
              <a:t>La </a:t>
            </a:r>
            <a:r>
              <a:rPr lang="fr-FR" dirty="0"/>
              <a:t>copie d’une chaine d’acides nucléiques, qu’il s’agisse de synthétiser une chaine d’ADN , s’effectue de manière complémentaire et antiparallèle (l’addition des nouveaux nucléotides se faisant dans </a:t>
            </a:r>
            <a:r>
              <a:rPr lang="fr-FR" dirty="0" smtClean="0"/>
              <a:t>le sens </a:t>
            </a:r>
            <a:r>
              <a:rPr lang="fr-FR" dirty="0"/>
              <a:t>5’phosphate vers 3’ OH).</a:t>
            </a:r>
          </a:p>
          <a:p>
            <a:pPr algn="just"/>
            <a:r>
              <a:rPr lang="fr-FR" dirty="0" smtClean="0"/>
              <a:t>Elles </a:t>
            </a:r>
            <a:r>
              <a:rPr lang="fr-FR" dirty="0"/>
              <a:t>réalisent des liaisons </a:t>
            </a:r>
            <a:r>
              <a:rPr lang="fr-FR" dirty="0" err="1" smtClean="0"/>
              <a:t>phosphodiester</a:t>
            </a:r>
            <a:r>
              <a:rPr lang="fr-FR" dirty="0" smtClean="0"/>
              <a:t> </a:t>
            </a:r>
            <a:r>
              <a:rPr lang="fr-FR" dirty="0"/>
              <a:t>entre deux nucléotides adjacents.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1158</Words>
  <Application>Microsoft Office PowerPoint</Application>
  <PresentationFormat>Affichage à l'écran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Chapitre II. Les outils de la biologie moléculaire </vt:lpstr>
      <vt:lpstr>I/Introduction  II/ Enzymes de restriction  III/ADN polymérases  IV/Les ligases  V/ Les vecteurs  VI/ Les sondes nucléiques  VII/ Les techniques  a/ Technique d’électrophorèse sur gel d’agarose  b/Southern blot  c/Technique PCR  d/Technique de séquençage</vt:lpstr>
      <vt:lpstr>INTRODUCTION</vt:lpstr>
      <vt:lpstr>Présentation PowerPoint</vt:lpstr>
      <vt:lpstr>II/ Enzymes de restriction </vt:lpstr>
      <vt:lpstr>On observe deux types de coupures par les enzymes de restriction </vt:lpstr>
      <vt:lpstr>Présentation PowerPoint</vt:lpstr>
      <vt:lpstr>Tableau 1: exemple de quelques exonucléase et leurs origines</vt:lpstr>
      <vt:lpstr>III/ADN polymérases Les enzymes qui « recopient » un acide nucléique </vt:lpstr>
      <vt:lpstr>Les ADN polymérases thermorésistantes Taqpolymérase : </vt:lpstr>
      <vt:lpstr> IV/LES LIGASES  Les enzymes qui ligaturent</vt:lpstr>
      <vt:lpstr>V/ Les vecteurs </vt:lpstr>
      <vt:lpstr> Vecteur de clonage </vt:lpstr>
      <vt:lpstr>Vecteur d'expression : </vt:lpstr>
      <vt:lpstr>VI/ Les sondes nucléiques  </vt:lpstr>
      <vt:lpstr>Présentation PowerPoint</vt:lpstr>
      <vt:lpstr> VII/ Les techniques </vt:lpstr>
      <vt:lpstr>A/ Technique d’électrophorèse sur gel d’agarose </vt:lpstr>
      <vt:lpstr>Présentation PowerPoint</vt:lpstr>
      <vt:lpstr>B/ Southernblot </vt:lpstr>
      <vt:lpstr>Étapes successives de cette technique</vt:lpstr>
      <vt:lpstr>C/Technique PCR  </vt:lpstr>
      <vt:lpstr>Présentation PowerPoint</vt:lpstr>
      <vt:lpstr>Présentation PowerPoint</vt:lpstr>
      <vt:lpstr>Présentation PowerPoint</vt:lpstr>
      <vt:lpstr> D/ Technique de séquençage  </vt:lpstr>
      <vt:lpstr>Technique de séquençage enzymatique</vt:lpstr>
      <vt:lpstr> Méthode automatique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II. Les outils de la biologie moléculaire</dc:title>
  <dc:creator>hp</dc:creator>
  <cp:lastModifiedBy>Belinfo</cp:lastModifiedBy>
  <cp:revision>9</cp:revision>
  <dcterms:created xsi:type="dcterms:W3CDTF">2019-12-09T00:58:55Z</dcterms:created>
  <dcterms:modified xsi:type="dcterms:W3CDTF">2021-02-08T14:47:12Z</dcterms:modified>
</cp:coreProperties>
</file>