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26" r:id="rId1"/>
  </p:sldMasterIdLst>
  <p:notesMasterIdLst>
    <p:notesMasterId r:id="rId24"/>
  </p:notesMasterIdLst>
  <p:sldIdLst>
    <p:sldId id="256" r:id="rId2"/>
    <p:sldId id="492" r:id="rId3"/>
    <p:sldId id="257" r:id="rId4"/>
    <p:sldId id="493" r:id="rId5"/>
    <p:sldId id="494" r:id="rId6"/>
    <p:sldId id="261" r:id="rId7"/>
    <p:sldId id="495" r:id="rId8"/>
    <p:sldId id="497" r:id="rId9"/>
    <p:sldId id="385" r:id="rId10"/>
    <p:sldId id="509" r:id="rId11"/>
    <p:sldId id="498" r:id="rId12"/>
    <p:sldId id="499" r:id="rId13"/>
    <p:sldId id="500" r:id="rId14"/>
    <p:sldId id="501" r:id="rId15"/>
    <p:sldId id="502" r:id="rId16"/>
    <p:sldId id="503" r:id="rId17"/>
    <p:sldId id="504" r:id="rId18"/>
    <p:sldId id="505" r:id="rId19"/>
    <p:sldId id="508" r:id="rId20"/>
    <p:sldId id="506" r:id="rId21"/>
    <p:sldId id="507" r:id="rId22"/>
    <p:sldId id="260" r:id="rId23"/>
  </p:sldIdLst>
  <p:sldSz cx="9144000" cy="5143500" type="screen16x9"/>
  <p:notesSz cx="6858000" cy="9144000"/>
  <p:embeddedFontLst>
    <p:embeddedFont>
      <p:font typeface="Hammersmith One" charset="0"/>
      <p:regular r:id="rId25"/>
    </p:embeddedFont>
    <p:embeddedFont>
      <p:font typeface="Manjari" charset="0"/>
      <p:regular r:id="rId26"/>
      <p:bold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D54A5492-8D34-4D60-9EB3-234AC8344E2B}">
  <a:tblStyle styleId="{D54A5492-8D34-4D60-9EB3-234AC8344E2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D59F947-4BDC-4445-8E31-E6C6BE9DDEC9}"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4E7E7"/>
          </a:solidFill>
        </a:fill>
      </a:tcStyle>
    </a:wholeTbl>
    <a:band1H>
      <a:tcTxStyle/>
      <a:tcStyle>
        <a:tcBdr/>
        <a:fill>
          <a:solidFill>
            <a:srgbClr val="E8CCCB"/>
          </a:solidFill>
        </a:fill>
      </a:tcStyle>
    </a:band1H>
    <a:band2H>
      <a:tcTxStyle/>
      <a:tcStyle>
        <a:tcBdr/>
      </a:tcStyle>
    </a:band2H>
    <a:band1V>
      <a:tcTxStyle/>
      <a:tcStyle>
        <a:tcBdr/>
        <a:fill>
          <a:solidFill>
            <a:srgbClr val="E8CCCB"/>
          </a:solidFill>
        </a:fill>
      </a:tcStyle>
    </a:band1V>
    <a:band2V>
      <a:tcTxStyle/>
      <a:tcStyle>
        <a:tcBdr/>
      </a:tcStyle>
    </a:band2V>
    <a:lastCol>
      <a:tcTxStyle b="on" i="off">
        <a:font>
          <a:latin typeface="Calibri"/>
          <a:ea typeface="Calibri"/>
          <a:cs typeface="Calibri"/>
        </a:font>
        <a:srgbClr val="FFFFFF"/>
      </a:tcTxStyle>
      <a:tcStyle>
        <a:tcBdr/>
        <a:fill>
          <a:solidFill>
            <a:srgbClr val="FCBD24"/>
          </a:solidFill>
        </a:fill>
      </a:tcStyle>
    </a:lastCol>
    <a:firstCol>
      <a:tcTxStyle b="on" i="off">
        <a:font>
          <a:latin typeface="Calibri"/>
          <a:ea typeface="Calibri"/>
          <a:cs typeface="Calibri"/>
        </a:font>
        <a:srgbClr val="FFFFFF"/>
      </a:tcTxStyle>
      <a:tcStyle>
        <a:tcBdr/>
        <a:fill>
          <a:solidFill>
            <a:srgbClr val="FCBD2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FCBD24"/>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FCBD24"/>
          </a:solidFill>
        </a:fill>
      </a:tcStyle>
    </a:firstRow>
    <a:neCell>
      <a:tcTxStyle/>
      <a:tcStyle>
        <a:tcBdr/>
      </a:tcStyle>
    </a:neCell>
    <a:nwCell>
      <a:tcTxStyle/>
      <a:tcStyle>
        <a:tcBdr/>
      </a:tcStyle>
    </a:nwCell>
  </a:tblStyle>
  <a:tblStyle styleId="{29DC4FEF-DDCB-43F0-BE8E-80A79098CC97}" styleName="Table_2">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ECF3"/>
          </a:solidFill>
        </a:fill>
      </a:tcStyle>
    </a:wholeTbl>
    <a:band1H>
      <a:tcTxStyle/>
      <a:tcStyle>
        <a:tcBdr/>
        <a:fill>
          <a:solidFill>
            <a:srgbClr val="CBD7E6"/>
          </a:solidFill>
        </a:fill>
      </a:tcStyle>
    </a:band1H>
    <a:band2H>
      <a:tcTxStyle/>
      <a:tcStyle>
        <a:tcBdr/>
      </a:tcStyle>
    </a:band2H>
    <a:band1V>
      <a:tcTxStyle/>
      <a:tcStyle>
        <a:tcBdr/>
        <a:fill>
          <a:solidFill>
            <a:srgbClr val="CBD7E6"/>
          </a:solidFill>
        </a:fill>
      </a:tcStyle>
    </a:band1V>
    <a:band2V>
      <a:tcTxStyle/>
      <a:tcStyle>
        <a:tcBdr/>
      </a:tcStyle>
    </a:band2V>
    <a:lastCol>
      <a:tcTxStyle b="on" i="off">
        <a:font>
          <a:latin typeface="Calibri"/>
          <a:ea typeface="Calibri"/>
          <a:cs typeface="Calibri"/>
        </a:font>
        <a:srgbClr val="FFFFFF"/>
      </a:tcTxStyle>
      <a:tcStyle>
        <a:tcBdr/>
        <a:fill>
          <a:solidFill>
            <a:srgbClr val="5EB2FC"/>
          </a:solidFill>
        </a:fill>
      </a:tcStyle>
    </a:lastCol>
    <a:firstCol>
      <a:tcTxStyle b="on" i="off">
        <a:font>
          <a:latin typeface="Calibri"/>
          <a:ea typeface="Calibri"/>
          <a:cs typeface="Calibri"/>
        </a:font>
        <a:srgbClr val="FFFFFF"/>
      </a:tcTxStyle>
      <a:tcStyle>
        <a:tcBdr/>
        <a:fill>
          <a:solidFill>
            <a:srgbClr val="5EB2FC"/>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5EB2FC"/>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5EB2FC"/>
          </a:solidFill>
        </a:fill>
      </a:tcStyle>
    </a:firstRow>
    <a:neCell>
      <a:tcTxStyle/>
      <a:tcStyle>
        <a:tcBdr/>
      </a:tcStyle>
    </a:neCell>
    <a:nwCell>
      <a:tcTxStyle/>
      <a:tcStyle>
        <a:tcBdr/>
      </a:tcStyle>
    </a:nwCell>
  </a:tblStyle>
  <a:tblStyle styleId="{9948A1F2-E7AC-4A61-9818-E2418FD4E49A}" styleName="Table_3">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7E8"/>
          </a:solidFill>
        </a:fill>
      </a:tcStyle>
    </a:wholeTbl>
    <a:band1H>
      <a:tcTxStyle/>
      <a:tcStyle>
        <a:tcBdr/>
        <a:fill>
          <a:solidFill>
            <a:srgbClr val="CECBCF"/>
          </a:solidFill>
        </a:fill>
      </a:tcStyle>
    </a:band1H>
    <a:band2H>
      <a:tcTxStyle/>
      <a:tcStyle>
        <a:tcBdr/>
      </a:tcStyle>
    </a:band2H>
    <a:band1V>
      <a:tcTxStyle/>
      <a:tcStyle>
        <a:tcBdr/>
        <a:fill>
          <a:solidFill>
            <a:srgbClr val="CECBCF"/>
          </a:solidFill>
        </a:fill>
      </a:tcStyle>
    </a:band1V>
    <a:band2V>
      <a:tcTxStyle/>
      <a:tcStyle>
        <a:tcBdr/>
      </a:tcStyle>
    </a:band2V>
    <a:lastCol>
      <a:tcTxStyle b="on" i="off">
        <a:font>
          <a:latin typeface="Calibri"/>
          <a:ea typeface="Calibri"/>
          <a:cs typeface="Calibri"/>
        </a:font>
        <a:srgbClr val="FFFFFF"/>
      </a:tcTxStyle>
      <a:tcStyle>
        <a:tcBdr/>
        <a:fill>
          <a:solidFill>
            <a:srgbClr val="EC3A3B"/>
          </a:solidFill>
        </a:fill>
      </a:tcStyle>
    </a:lastCol>
    <a:firstCol>
      <a:tcTxStyle b="on" i="off">
        <a:font>
          <a:latin typeface="Calibri"/>
          <a:ea typeface="Calibri"/>
          <a:cs typeface="Calibri"/>
        </a:font>
        <a:srgbClr val="FFFFFF"/>
      </a:tcTxStyle>
      <a:tcStyle>
        <a:tcBdr/>
        <a:fill>
          <a:solidFill>
            <a:srgbClr val="EC3A3B"/>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EC3A3B"/>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EC3A3B"/>
          </a:solidFill>
        </a:fill>
      </a:tcStyle>
    </a:firstRow>
    <a:neCell>
      <a:tcTxStyle/>
      <a:tcStyle>
        <a:tcBdr/>
      </a:tcStyle>
    </a:neCell>
    <a:nwCell>
      <a:tcTxStyle/>
      <a:tcStyle>
        <a:tcBdr/>
      </a:tcStyle>
    </a:nwCell>
  </a:tblStyle>
  <a:tblStyle styleId="{4E5B8878-37DF-40DD-A321-B55BE8FF5160}" styleName="Table_4">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F0ED"/>
          </a:solidFill>
        </a:fill>
      </a:tcStyle>
    </a:wholeTbl>
    <a:band1H>
      <a:tcTxStyle/>
      <a:tcStyle>
        <a:tcBdr/>
        <a:fill>
          <a:solidFill>
            <a:srgbClr val="CADFD8"/>
          </a:solidFill>
        </a:fill>
      </a:tcStyle>
    </a:band1H>
    <a:band2H>
      <a:tcTxStyle/>
      <a:tcStyle>
        <a:tcBdr/>
      </a:tcStyle>
    </a:band2H>
    <a:band1V>
      <a:tcTxStyle/>
      <a:tcStyle>
        <a:tcBdr/>
        <a:fill>
          <a:solidFill>
            <a:srgbClr val="CADFD8"/>
          </a:solidFill>
        </a:fill>
      </a:tcStyle>
    </a:band1V>
    <a:band2V>
      <a:tcTxStyle/>
      <a:tcStyle>
        <a:tcBdr/>
      </a:tcStyle>
    </a:band2V>
    <a:lastCol>
      <a:tcTxStyle b="on" i="off">
        <a:font>
          <a:latin typeface="Calibri"/>
          <a:ea typeface="Calibri"/>
          <a:cs typeface="Calibri"/>
        </a:font>
        <a:srgbClr val="FFFFFF"/>
      </a:tcTxStyle>
      <a:tcStyle>
        <a:tcBdr/>
        <a:fill>
          <a:solidFill>
            <a:srgbClr val="69E781"/>
          </a:solidFill>
        </a:fill>
      </a:tcStyle>
    </a:lastCol>
    <a:firstCol>
      <a:tcTxStyle b="on" i="off">
        <a:font>
          <a:latin typeface="Calibri"/>
          <a:ea typeface="Calibri"/>
          <a:cs typeface="Calibri"/>
        </a:font>
        <a:srgbClr val="FFFFFF"/>
      </a:tcTxStyle>
      <a:tcStyle>
        <a:tcBdr/>
        <a:fill>
          <a:solidFill>
            <a:srgbClr val="69E781"/>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69E781"/>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69E781"/>
          </a:solidFill>
        </a:fill>
      </a:tcStyle>
    </a:firstRow>
    <a:neCell>
      <a:tcTxStyle/>
      <a:tcStyle>
        <a:tcBdr/>
      </a:tcStyle>
    </a:neCell>
    <a:nwCell>
      <a:tcTxStyle/>
      <a:tcStyle>
        <a:tcBdr/>
      </a:tcStyle>
    </a:nwCell>
  </a:tblStyle>
  <a:tblStyle styleId="{1C2AE23E-08DB-441E-9C6B-279F5BD56481}" styleName="Table_5">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DEFE6"/>
          </a:solidFill>
        </a:fill>
      </a:tcStyle>
    </a:wholeTbl>
    <a:band1H>
      <a:tcTxStyle/>
      <a:tcStyle>
        <a:tcBdr/>
        <a:fill>
          <a:solidFill>
            <a:srgbClr val="FADECA"/>
          </a:solidFill>
        </a:fill>
      </a:tcStyle>
    </a:band1H>
    <a:band2H>
      <a:tcTxStyle/>
      <a:tcStyle>
        <a:tcBdr/>
      </a:tcStyle>
    </a:band2H>
    <a:band1V>
      <a:tcTxStyle/>
      <a:tcStyle>
        <a:tcBdr/>
        <a:fill>
          <a:solidFill>
            <a:srgbClr val="FADECA"/>
          </a:solidFill>
        </a:fill>
      </a:tcStyle>
    </a:band1V>
    <a:band2V>
      <a:tcTxStyle/>
      <a:tcStyle>
        <a:tcBdr/>
      </a:tcStyle>
    </a:band2V>
    <a:lastCol>
      <a:tcTxStyle b="on" i="off">
        <a:font>
          <a:latin typeface="Calibri"/>
          <a:ea typeface="Calibri"/>
          <a:cs typeface="Calibri"/>
        </a:font>
        <a:srgbClr val="FFFFFF"/>
      </a:tcTxStyle>
      <a:tcStyle>
        <a:tcBdr/>
        <a:fill>
          <a:solidFill>
            <a:srgbClr val="4949E7"/>
          </a:solidFill>
        </a:fill>
      </a:tcStyle>
    </a:lastCol>
    <a:firstCol>
      <a:tcTxStyle b="on" i="off">
        <a:font>
          <a:latin typeface="Calibri"/>
          <a:ea typeface="Calibri"/>
          <a:cs typeface="Calibri"/>
        </a:font>
        <a:srgbClr val="FFFFFF"/>
      </a:tcTxStyle>
      <a:tcStyle>
        <a:tcBdr/>
        <a:fill>
          <a:solidFill>
            <a:srgbClr val="4949E7"/>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949E7"/>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949E7"/>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900" y="-9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67EFBE-F5DA-49DD-B9FA-BAA6A21304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86AB917B-71FC-42C5-9F93-59897E873675}">
      <dgm:prSet phldrT="[Texte]" custT="1"/>
      <dgm:spPr/>
      <dgm:t>
        <a:bodyPr/>
        <a:lstStyle/>
        <a:p>
          <a:r>
            <a:rPr lang="en-US" sz="1800" i="0" dirty="0" smtClean="0"/>
            <a:t>intransitive verbs </a:t>
          </a:r>
          <a:endParaRPr lang="fr-FR" sz="1800" i="0" dirty="0"/>
        </a:p>
      </dgm:t>
    </dgm:pt>
    <dgm:pt modelId="{A20FB532-A0B6-4B51-9CF4-2D2B9BBBEAF9}" type="parTrans" cxnId="{80AA826A-8A55-473F-95E9-366BD95E44A6}">
      <dgm:prSet/>
      <dgm:spPr/>
      <dgm:t>
        <a:bodyPr/>
        <a:lstStyle/>
        <a:p>
          <a:endParaRPr lang="fr-FR" sz="1800" i="0"/>
        </a:p>
      </dgm:t>
    </dgm:pt>
    <dgm:pt modelId="{77020935-7AF6-4DF4-A8D3-5E3939C90D96}" type="sibTrans" cxnId="{80AA826A-8A55-473F-95E9-366BD95E44A6}">
      <dgm:prSet/>
      <dgm:spPr/>
      <dgm:t>
        <a:bodyPr/>
        <a:lstStyle/>
        <a:p>
          <a:endParaRPr lang="fr-FR" sz="1800" i="0"/>
        </a:p>
      </dgm:t>
    </dgm:pt>
    <dgm:pt modelId="{E40501E9-3344-4CF4-825B-483B60C1AB9E}">
      <dgm:prSet phldrT="[Texte]" custT="1"/>
      <dgm:spPr/>
      <dgm:t>
        <a:bodyPr/>
        <a:lstStyle/>
        <a:p>
          <a:pPr defTabSz="265113">
            <a:lnSpc>
              <a:spcPct val="150000"/>
            </a:lnSpc>
          </a:pPr>
          <a:r>
            <a:rPr lang="en-US" sz="1800" i="0" dirty="0" smtClean="0">
              <a:solidFill>
                <a:schemeClr val="accent2"/>
              </a:solidFill>
            </a:rPr>
            <a:t>agree 	die	 look	 seem 	arrive 	fall 	occur 	sleep	be 	go	 rain 	stay</a:t>
          </a:r>
          <a:r>
            <a:rPr lang="fr-FR" sz="1800" i="0" dirty="0" smtClean="0">
              <a:solidFill>
                <a:schemeClr val="accent2"/>
              </a:solidFill>
            </a:rPr>
            <a:t>        </a:t>
          </a:r>
          <a:r>
            <a:rPr lang="en-US" sz="1800" i="0" dirty="0" smtClean="0">
              <a:solidFill>
                <a:schemeClr val="accent2"/>
              </a:solidFill>
            </a:rPr>
            <a:t>become	 happen	 	recover 	walk	come 	live 	remain 		work</a:t>
          </a:r>
          <a:endParaRPr lang="fr-FR" sz="1800" i="0" dirty="0">
            <a:solidFill>
              <a:schemeClr val="accent2"/>
            </a:solidFill>
          </a:endParaRPr>
        </a:p>
      </dgm:t>
    </dgm:pt>
    <dgm:pt modelId="{1F11D8B5-D570-426E-852A-8B9024547FB3}" type="parTrans" cxnId="{A2ECAADC-DA31-43B4-8A63-379E0A292096}">
      <dgm:prSet/>
      <dgm:spPr/>
      <dgm:t>
        <a:bodyPr/>
        <a:lstStyle/>
        <a:p>
          <a:endParaRPr lang="fr-FR" sz="1800" i="0"/>
        </a:p>
      </dgm:t>
    </dgm:pt>
    <dgm:pt modelId="{C4CC0BA2-7902-4FAD-B1A8-6051D9E29ABD}" type="sibTrans" cxnId="{A2ECAADC-DA31-43B4-8A63-379E0A292096}">
      <dgm:prSet/>
      <dgm:spPr/>
      <dgm:t>
        <a:bodyPr/>
        <a:lstStyle/>
        <a:p>
          <a:endParaRPr lang="fr-FR" sz="1800" i="0"/>
        </a:p>
      </dgm:t>
    </dgm:pt>
    <dgm:pt modelId="{A8FD3137-F605-4E40-BC20-6EFC892D2EDB}">
      <dgm:prSet phldrT="[Texte]" custT="1"/>
      <dgm:spPr/>
      <dgm:t>
        <a:bodyPr/>
        <a:lstStyle/>
        <a:p>
          <a:pPr>
            <a:lnSpc>
              <a:spcPct val="150000"/>
            </a:lnSpc>
          </a:pPr>
          <a:r>
            <a:rPr lang="en-US" sz="1800" b="1" i="0" dirty="0" smtClean="0"/>
            <a:t>Some</a:t>
          </a:r>
          <a:r>
            <a:rPr lang="en-US" sz="1800" i="0" dirty="0" smtClean="0"/>
            <a:t> transitive verbs (verbs which are followed by an object), too, are seldom used in the passive. Most of these are '</a:t>
          </a:r>
          <a:r>
            <a:rPr lang="en-US" sz="1800" i="0" dirty="0" err="1" smtClean="0"/>
            <a:t>stative</a:t>
          </a:r>
          <a:r>
            <a:rPr lang="en-US" sz="1800" i="0" dirty="0" smtClean="0"/>
            <a:t> verbs' </a:t>
          </a:r>
          <a:endParaRPr lang="fr-FR" sz="1800" i="0" dirty="0"/>
        </a:p>
      </dgm:t>
    </dgm:pt>
    <dgm:pt modelId="{91E37F22-7B21-45D7-BDCD-A0E38BA0CA53}" type="parTrans" cxnId="{400ED8B1-E991-4561-8616-012DC1566882}">
      <dgm:prSet/>
      <dgm:spPr/>
      <dgm:t>
        <a:bodyPr/>
        <a:lstStyle/>
        <a:p>
          <a:endParaRPr lang="fr-FR" sz="1800" i="0"/>
        </a:p>
      </dgm:t>
    </dgm:pt>
    <dgm:pt modelId="{B007B33A-6F43-48D4-A4E3-E5387C3D0AA0}" type="sibTrans" cxnId="{400ED8B1-E991-4561-8616-012DC1566882}">
      <dgm:prSet/>
      <dgm:spPr/>
      <dgm:t>
        <a:bodyPr/>
        <a:lstStyle/>
        <a:p>
          <a:endParaRPr lang="fr-FR" sz="1800" i="0"/>
        </a:p>
      </dgm:t>
    </dgm:pt>
    <dgm:pt modelId="{061C7600-A0CA-46D6-A839-DD6F899A34C7}">
      <dgm:prSet phldrT="[Texte]" custT="1"/>
      <dgm:spPr/>
      <dgm:t>
        <a:bodyPr/>
        <a:lstStyle/>
        <a:p>
          <a:r>
            <a:rPr lang="en-US" sz="1800" i="0" dirty="0" smtClean="0">
              <a:solidFill>
                <a:schemeClr val="accent2"/>
              </a:solidFill>
            </a:rPr>
            <a:t>fit	 have	 lack 	resemble	look like      cost	suit</a:t>
          </a:r>
          <a:endParaRPr lang="fr-FR" sz="1800" i="0" dirty="0">
            <a:solidFill>
              <a:schemeClr val="accent2"/>
            </a:solidFill>
          </a:endParaRPr>
        </a:p>
      </dgm:t>
    </dgm:pt>
    <dgm:pt modelId="{2D221096-41FD-47B5-B0E8-96D5F8E17885}" type="parTrans" cxnId="{BFC208A1-916F-4513-BAE6-E966A9BF5376}">
      <dgm:prSet/>
      <dgm:spPr/>
      <dgm:t>
        <a:bodyPr/>
        <a:lstStyle/>
        <a:p>
          <a:endParaRPr lang="fr-FR" sz="1800" i="0"/>
        </a:p>
      </dgm:t>
    </dgm:pt>
    <dgm:pt modelId="{CE79A8DF-A474-4005-8E9E-EC3029BC2BB7}" type="sibTrans" cxnId="{BFC208A1-916F-4513-BAE6-E966A9BF5376}">
      <dgm:prSet/>
      <dgm:spPr/>
      <dgm:t>
        <a:bodyPr/>
        <a:lstStyle/>
        <a:p>
          <a:endParaRPr lang="fr-FR" sz="1800" i="0"/>
        </a:p>
      </dgm:t>
    </dgm:pt>
    <dgm:pt modelId="{3FA9EAC9-63B2-4410-BF4B-86253E66440C}" type="pres">
      <dgm:prSet presAssocID="{9067EFBE-F5DA-49DD-B9FA-BAA6A21304A2}" presName="linear" presStyleCnt="0">
        <dgm:presLayoutVars>
          <dgm:animLvl val="lvl"/>
          <dgm:resizeHandles val="exact"/>
        </dgm:presLayoutVars>
      </dgm:prSet>
      <dgm:spPr/>
    </dgm:pt>
    <dgm:pt modelId="{4695CB7C-A1BB-4AF2-9169-8967E4AC967B}" type="pres">
      <dgm:prSet presAssocID="{86AB917B-71FC-42C5-9F93-59897E873675}" presName="parentText" presStyleLbl="node1" presStyleIdx="0" presStyleCnt="2" custScaleY="79215">
        <dgm:presLayoutVars>
          <dgm:chMax val="0"/>
          <dgm:bulletEnabled val="1"/>
        </dgm:presLayoutVars>
      </dgm:prSet>
      <dgm:spPr/>
      <dgm:t>
        <a:bodyPr/>
        <a:lstStyle/>
        <a:p>
          <a:endParaRPr lang="fr-FR"/>
        </a:p>
      </dgm:t>
    </dgm:pt>
    <dgm:pt modelId="{951A563F-0A67-433A-AEDB-5A82825ACBE0}" type="pres">
      <dgm:prSet presAssocID="{86AB917B-71FC-42C5-9F93-59897E873675}" presName="childText" presStyleLbl="revTx" presStyleIdx="0" presStyleCnt="2">
        <dgm:presLayoutVars>
          <dgm:bulletEnabled val="1"/>
        </dgm:presLayoutVars>
      </dgm:prSet>
      <dgm:spPr/>
      <dgm:t>
        <a:bodyPr/>
        <a:lstStyle/>
        <a:p>
          <a:endParaRPr lang="fr-FR"/>
        </a:p>
      </dgm:t>
    </dgm:pt>
    <dgm:pt modelId="{C4BD6DE2-2868-4210-959A-55613589B3CC}" type="pres">
      <dgm:prSet presAssocID="{A8FD3137-F605-4E40-BC20-6EFC892D2EDB}" presName="parentText" presStyleLbl="node1" presStyleIdx="1" presStyleCnt="2">
        <dgm:presLayoutVars>
          <dgm:chMax val="0"/>
          <dgm:bulletEnabled val="1"/>
        </dgm:presLayoutVars>
      </dgm:prSet>
      <dgm:spPr/>
      <dgm:t>
        <a:bodyPr/>
        <a:lstStyle/>
        <a:p>
          <a:endParaRPr lang="fr-FR"/>
        </a:p>
      </dgm:t>
    </dgm:pt>
    <dgm:pt modelId="{6A6368E8-A361-4A3C-8D69-A8E5CD8FF3B9}" type="pres">
      <dgm:prSet presAssocID="{A8FD3137-F605-4E40-BC20-6EFC892D2EDB}" presName="childText" presStyleLbl="revTx" presStyleIdx="1" presStyleCnt="2">
        <dgm:presLayoutVars>
          <dgm:bulletEnabled val="1"/>
        </dgm:presLayoutVars>
      </dgm:prSet>
      <dgm:spPr/>
      <dgm:t>
        <a:bodyPr/>
        <a:lstStyle/>
        <a:p>
          <a:endParaRPr lang="fr-FR"/>
        </a:p>
      </dgm:t>
    </dgm:pt>
  </dgm:ptLst>
  <dgm:cxnLst>
    <dgm:cxn modelId="{80AA826A-8A55-473F-95E9-366BD95E44A6}" srcId="{9067EFBE-F5DA-49DD-B9FA-BAA6A21304A2}" destId="{86AB917B-71FC-42C5-9F93-59897E873675}" srcOrd="0" destOrd="0" parTransId="{A20FB532-A0B6-4B51-9CF4-2D2B9BBBEAF9}" sibTransId="{77020935-7AF6-4DF4-A8D3-5E3939C90D96}"/>
    <dgm:cxn modelId="{400ED8B1-E991-4561-8616-012DC1566882}" srcId="{9067EFBE-F5DA-49DD-B9FA-BAA6A21304A2}" destId="{A8FD3137-F605-4E40-BC20-6EFC892D2EDB}" srcOrd="1" destOrd="0" parTransId="{91E37F22-7B21-45D7-BDCD-A0E38BA0CA53}" sibTransId="{B007B33A-6F43-48D4-A4E3-E5387C3D0AA0}"/>
    <dgm:cxn modelId="{BFC208A1-916F-4513-BAE6-E966A9BF5376}" srcId="{A8FD3137-F605-4E40-BC20-6EFC892D2EDB}" destId="{061C7600-A0CA-46D6-A839-DD6F899A34C7}" srcOrd="0" destOrd="0" parTransId="{2D221096-41FD-47B5-B0E8-96D5F8E17885}" sibTransId="{CE79A8DF-A474-4005-8E9E-EC3029BC2BB7}"/>
    <dgm:cxn modelId="{E270AC7F-E0C0-4E02-93B6-FED973055956}" type="presOf" srcId="{A8FD3137-F605-4E40-BC20-6EFC892D2EDB}" destId="{C4BD6DE2-2868-4210-959A-55613589B3CC}" srcOrd="0" destOrd="0" presId="urn:microsoft.com/office/officeart/2005/8/layout/vList2"/>
    <dgm:cxn modelId="{7BB84155-E8B6-4192-89C5-736CDA468DDC}" type="presOf" srcId="{E40501E9-3344-4CF4-825B-483B60C1AB9E}" destId="{951A563F-0A67-433A-AEDB-5A82825ACBE0}" srcOrd="0" destOrd="0" presId="urn:microsoft.com/office/officeart/2005/8/layout/vList2"/>
    <dgm:cxn modelId="{2B5D14FF-6D3C-4878-AD5E-E5A6BFF23A86}" type="presOf" srcId="{061C7600-A0CA-46D6-A839-DD6F899A34C7}" destId="{6A6368E8-A361-4A3C-8D69-A8E5CD8FF3B9}" srcOrd="0" destOrd="0" presId="urn:microsoft.com/office/officeart/2005/8/layout/vList2"/>
    <dgm:cxn modelId="{A2ECAADC-DA31-43B4-8A63-379E0A292096}" srcId="{86AB917B-71FC-42C5-9F93-59897E873675}" destId="{E40501E9-3344-4CF4-825B-483B60C1AB9E}" srcOrd="0" destOrd="0" parTransId="{1F11D8B5-D570-426E-852A-8B9024547FB3}" sibTransId="{C4CC0BA2-7902-4FAD-B1A8-6051D9E29ABD}"/>
    <dgm:cxn modelId="{C14D6FEC-A731-4529-880D-E39774A8A6BD}" type="presOf" srcId="{9067EFBE-F5DA-49DD-B9FA-BAA6A21304A2}" destId="{3FA9EAC9-63B2-4410-BF4B-86253E66440C}" srcOrd="0" destOrd="0" presId="urn:microsoft.com/office/officeart/2005/8/layout/vList2"/>
    <dgm:cxn modelId="{4558BABC-58EF-492E-9038-BF886F56A4FA}" type="presOf" srcId="{86AB917B-71FC-42C5-9F93-59897E873675}" destId="{4695CB7C-A1BB-4AF2-9169-8967E4AC967B}" srcOrd="0" destOrd="0" presId="urn:microsoft.com/office/officeart/2005/8/layout/vList2"/>
    <dgm:cxn modelId="{4A05F6E9-1318-4A11-A107-899B3D90FF40}" type="presParOf" srcId="{3FA9EAC9-63B2-4410-BF4B-86253E66440C}" destId="{4695CB7C-A1BB-4AF2-9169-8967E4AC967B}" srcOrd="0" destOrd="0" presId="urn:microsoft.com/office/officeart/2005/8/layout/vList2"/>
    <dgm:cxn modelId="{23886778-E626-42E1-8411-49AB693F0E1F}" type="presParOf" srcId="{3FA9EAC9-63B2-4410-BF4B-86253E66440C}" destId="{951A563F-0A67-433A-AEDB-5A82825ACBE0}" srcOrd="1" destOrd="0" presId="urn:microsoft.com/office/officeart/2005/8/layout/vList2"/>
    <dgm:cxn modelId="{04FDB971-99D8-4182-B928-9A845A8B8160}" type="presParOf" srcId="{3FA9EAC9-63B2-4410-BF4B-86253E66440C}" destId="{C4BD6DE2-2868-4210-959A-55613589B3CC}" srcOrd="2" destOrd="0" presId="urn:microsoft.com/office/officeart/2005/8/layout/vList2"/>
    <dgm:cxn modelId="{B021CA11-FA65-4354-B6D8-41C00BE883E2}" type="presParOf" srcId="{3FA9EAC9-63B2-4410-BF4B-86253E66440C}" destId="{6A6368E8-A361-4A3C-8D69-A8E5CD8FF3B9}"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95CB7C-A1BB-4AF2-9169-8967E4AC967B}">
      <dsp:nvSpPr>
        <dsp:cNvPr id="0" name=""/>
        <dsp:cNvSpPr/>
      </dsp:nvSpPr>
      <dsp:spPr>
        <a:xfrm>
          <a:off x="0" y="24327"/>
          <a:ext cx="8208912" cy="813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i="0" kern="1200" dirty="0" smtClean="0"/>
            <a:t>intransitive verbs </a:t>
          </a:r>
          <a:endParaRPr lang="fr-FR" sz="1800" i="0" kern="1200" dirty="0"/>
        </a:p>
      </dsp:txBody>
      <dsp:txXfrm>
        <a:off x="39701" y="64028"/>
        <a:ext cx="8129510" cy="733878"/>
      </dsp:txXfrm>
    </dsp:sp>
    <dsp:sp modelId="{951A563F-0A67-433A-AEDB-5A82825ACBE0}">
      <dsp:nvSpPr>
        <dsp:cNvPr id="0" name=""/>
        <dsp:cNvSpPr/>
      </dsp:nvSpPr>
      <dsp:spPr>
        <a:xfrm>
          <a:off x="0" y="837607"/>
          <a:ext cx="8208912" cy="8383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633" tIns="22860" rIns="128016" bIns="22860" numCol="1" spcCol="1270" anchor="t" anchorCtr="0">
          <a:noAutofit/>
        </a:bodyPr>
        <a:lstStyle/>
        <a:p>
          <a:pPr marL="171450" lvl="1" indent="-171450" algn="l" defTabSz="265113">
            <a:lnSpc>
              <a:spcPct val="150000"/>
            </a:lnSpc>
            <a:spcBef>
              <a:spcPct val="0"/>
            </a:spcBef>
            <a:spcAft>
              <a:spcPct val="20000"/>
            </a:spcAft>
            <a:buChar char="••"/>
          </a:pPr>
          <a:r>
            <a:rPr lang="en-US" sz="1800" i="0" kern="1200" dirty="0" smtClean="0">
              <a:solidFill>
                <a:schemeClr val="accent2"/>
              </a:solidFill>
            </a:rPr>
            <a:t>agree 	die	 look	 seem 	arrive 	fall 	occur 	sleep	be 	go	 rain 	stay</a:t>
          </a:r>
          <a:r>
            <a:rPr lang="fr-FR" sz="1800" i="0" kern="1200" dirty="0" smtClean="0">
              <a:solidFill>
                <a:schemeClr val="accent2"/>
              </a:solidFill>
            </a:rPr>
            <a:t>        </a:t>
          </a:r>
          <a:r>
            <a:rPr lang="en-US" sz="1800" i="0" kern="1200" dirty="0" smtClean="0">
              <a:solidFill>
                <a:schemeClr val="accent2"/>
              </a:solidFill>
            </a:rPr>
            <a:t>become	 happen	 	recover 	walk	come 	live 	remain 		work</a:t>
          </a:r>
          <a:endParaRPr lang="fr-FR" sz="1800" i="0" kern="1200" dirty="0">
            <a:solidFill>
              <a:schemeClr val="accent2"/>
            </a:solidFill>
          </a:endParaRPr>
        </a:p>
      </dsp:txBody>
      <dsp:txXfrm>
        <a:off x="0" y="837607"/>
        <a:ext cx="8208912" cy="838349"/>
      </dsp:txXfrm>
    </dsp:sp>
    <dsp:sp modelId="{C4BD6DE2-2868-4210-959A-55613589B3CC}">
      <dsp:nvSpPr>
        <dsp:cNvPr id="0" name=""/>
        <dsp:cNvSpPr/>
      </dsp:nvSpPr>
      <dsp:spPr>
        <a:xfrm>
          <a:off x="0" y="1675957"/>
          <a:ext cx="8208912" cy="10266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150000"/>
            </a:lnSpc>
            <a:spcBef>
              <a:spcPct val="0"/>
            </a:spcBef>
            <a:spcAft>
              <a:spcPct val="35000"/>
            </a:spcAft>
          </a:pPr>
          <a:r>
            <a:rPr lang="en-US" sz="1800" b="1" i="0" kern="1200" dirty="0" smtClean="0"/>
            <a:t>Some</a:t>
          </a:r>
          <a:r>
            <a:rPr lang="en-US" sz="1800" i="0" kern="1200" dirty="0" smtClean="0"/>
            <a:t> transitive verbs (verbs which are followed by an object), too, are seldom used in the passive. Most of these are '</a:t>
          </a:r>
          <a:r>
            <a:rPr lang="en-US" sz="1800" i="0" kern="1200" dirty="0" err="1" smtClean="0"/>
            <a:t>stative</a:t>
          </a:r>
          <a:r>
            <a:rPr lang="en-US" sz="1800" i="0" kern="1200" dirty="0" smtClean="0"/>
            <a:t> verbs' </a:t>
          </a:r>
          <a:endParaRPr lang="fr-FR" sz="1800" i="0" kern="1200" dirty="0"/>
        </a:p>
      </dsp:txBody>
      <dsp:txXfrm>
        <a:off x="50118" y="1726075"/>
        <a:ext cx="8108676" cy="926438"/>
      </dsp:txXfrm>
    </dsp:sp>
    <dsp:sp modelId="{6A6368E8-A361-4A3C-8D69-A8E5CD8FF3B9}">
      <dsp:nvSpPr>
        <dsp:cNvPr id="0" name=""/>
        <dsp:cNvSpPr/>
      </dsp:nvSpPr>
      <dsp:spPr>
        <a:xfrm>
          <a:off x="0" y="2702632"/>
          <a:ext cx="8208912"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0633"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i="0" kern="1200" dirty="0" smtClean="0">
              <a:solidFill>
                <a:schemeClr val="accent2"/>
              </a:solidFill>
            </a:rPr>
            <a:t>fit	 have	 lack 	resemble	look like      cost	suit</a:t>
          </a:r>
          <a:endParaRPr lang="fr-FR" sz="1800" i="0" kern="1200" dirty="0">
            <a:solidFill>
              <a:schemeClr val="accent2"/>
            </a:solidFill>
          </a:endParaRPr>
        </a:p>
      </dsp:txBody>
      <dsp:txXfrm>
        <a:off x="0" y="2702632"/>
        <a:ext cx="8208912" cy="7452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7208438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1"/>
        <p:cNvGrpSpPr/>
        <p:nvPr/>
      </p:nvGrpSpPr>
      <p:grpSpPr>
        <a:xfrm>
          <a:off x="0" y="0"/>
          <a:ext cx="0" cy="0"/>
          <a:chOff x="0" y="0"/>
          <a:chExt cx="0" cy="0"/>
        </a:xfrm>
      </p:grpSpPr>
      <p:sp>
        <p:nvSpPr>
          <p:cNvPr id="2002" name="Google Shape;200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3" name="Google Shape;200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7"/>
        <p:cNvGrpSpPr/>
        <p:nvPr/>
      </p:nvGrpSpPr>
      <p:grpSpPr>
        <a:xfrm>
          <a:off x="0" y="0"/>
          <a:ext cx="0" cy="0"/>
          <a:chOff x="0" y="0"/>
          <a:chExt cx="0" cy="0"/>
        </a:xfrm>
      </p:grpSpPr>
      <p:sp>
        <p:nvSpPr>
          <p:cNvPr id="2008" name="Google Shape;2008;gc6a01074ef_0_179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9" name="Google Shape;2009;gc6a01074ef_0_179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0"/>
        <p:cNvGrpSpPr/>
        <p:nvPr/>
      </p:nvGrpSpPr>
      <p:grpSpPr>
        <a:xfrm>
          <a:off x="0" y="0"/>
          <a:ext cx="0" cy="0"/>
          <a:chOff x="0" y="0"/>
          <a:chExt cx="0" cy="0"/>
        </a:xfrm>
      </p:grpSpPr>
      <p:sp>
        <p:nvSpPr>
          <p:cNvPr id="2061" name="Google Shape;2061;gc33250489b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2" name="Google Shape;2062;gc33250489b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3"/>
        <p:cNvGrpSpPr/>
        <p:nvPr/>
      </p:nvGrpSpPr>
      <p:grpSpPr>
        <a:xfrm>
          <a:off x="0" y="0"/>
          <a:ext cx="0" cy="0"/>
          <a:chOff x="0" y="0"/>
          <a:chExt cx="0" cy="0"/>
        </a:xfrm>
      </p:grpSpPr>
      <p:sp>
        <p:nvSpPr>
          <p:cNvPr id="2054" name="Google Shape;2054;gc33250489b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5" name="Google Shape;2055;gc33250489b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0800000" flipH="1">
            <a:off x="-1411582" y="-1157400"/>
            <a:ext cx="4436782" cy="371434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062825" y="3370500"/>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605425" y="342175"/>
            <a:ext cx="2052600" cy="205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6412578" y="-640069"/>
            <a:ext cx="1962482" cy="1953284"/>
            <a:chOff x="386328" y="2672681"/>
            <a:chExt cx="1962482" cy="1953284"/>
          </a:xfrm>
        </p:grpSpPr>
        <p:sp>
          <p:nvSpPr>
            <p:cNvPr id="13" name="Google Shape;13;p2"/>
            <p:cNvSpPr/>
            <p:nvPr/>
          </p:nvSpPr>
          <p:spPr>
            <a:xfrm>
              <a:off x="602590" y="3031586"/>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86328" y="2672681"/>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795817" y="2846396"/>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906269" y="2679600"/>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314642" y="2672681"/>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724131" y="2785411"/>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874810" y="2808447"/>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51868" y="3289279"/>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516292" y="3153513"/>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04963" y="2940732"/>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113335" y="2940732"/>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522825" y="2940732"/>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931197" y="2975243"/>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89766" y="3559565"/>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97897" y="3303075"/>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906269" y="3303075"/>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314642" y="3303075"/>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724131" y="3301915"/>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132503" y="3301915"/>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95525" y="3644703"/>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4963" y="3644703"/>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113335" y="3644703"/>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22825" y="3644703"/>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931197" y="3644703"/>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339569" y="3728681"/>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97897" y="4010528"/>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906269" y="4010528"/>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314642" y="4010528"/>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724131" y="4010528"/>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132503" y="4095623"/>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890153" y="4437294"/>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855642" y="4352156"/>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113335" y="4352156"/>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522825" y="4352156"/>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931197" y="4437294"/>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Google Shape;48;p2"/>
          <p:cNvSpPr/>
          <p:nvPr/>
        </p:nvSpPr>
        <p:spPr>
          <a:xfrm>
            <a:off x="-125" y="4599425"/>
            <a:ext cx="9144321" cy="595550"/>
          </a:xfrm>
          <a:custGeom>
            <a:avLst/>
            <a:gdLst/>
            <a:ahLst/>
            <a:cxnLst/>
            <a:rect l="l" t="t" r="r" b="b"/>
            <a:pathLst>
              <a:path w="287196" h="23822" extrusionOk="0">
                <a:moveTo>
                  <a:pt x="1" y="0"/>
                </a:moveTo>
                <a:lnTo>
                  <a:pt x="1" y="23822"/>
                </a:lnTo>
                <a:lnTo>
                  <a:pt x="287196" y="23822"/>
                </a:lnTo>
                <a:lnTo>
                  <a:pt x="28719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txBox="1">
            <a:spLocks noGrp="1"/>
          </p:cNvSpPr>
          <p:nvPr>
            <p:ph type="ctrTitle"/>
          </p:nvPr>
        </p:nvSpPr>
        <p:spPr>
          <a:xfrm>
            <a:off x="1283094" y="1290750"/>
            <a:ext cx="65778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b="1">
                <a:solidFill>
                  <a:srgbClr val="80686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50" name="Google Shape;50;p2"/>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500">
                <a:latin typeface="Manjari"/>
                <a:ea typeface="Manjari"/>
                <a:cs typeface="Manjari"/>
                <a:sym typeface="Manjar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p:nvPr/>
        </p:nvSpPr>
        <p:spPr>
          <a:xfrm>
            <a:off x="6710333" y="1328994"/>
            <a:ext cx="2375400" cy="2375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 name="Google Shape;53;p3"/>
          <p:cNvGrpSpPr/>
          <p:nvPr/>
        </p:nvGrpSpPr>
        <p:grpSpPr>
          <a:xfrm>
            <a:off x="6352643" y="607781"/>
            <a:ext cx="2270935" cy="2260334"/>
            <a:chOff x="6762468" y="1386456"/>
            <a:chExt cx="2270935" cy="2260334"/>
          </a:xfrm>
        </p:grpSpPr>
        <p:sp>
          <p:nvSpPr>
            <p:cNvPr id="54" name="Google Shape;54;p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3"/>
          <p:cNvSpPr/>
          <p:nvPr/>
        </p:nvSpPr>
        <p:spPr>
          <a:xfrm rot="8100000">
            <a:off x="402124" y="-93526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641525" y="2945026"/>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90" name="Google Shape;90;p3"/>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1"/>
        <p:cNvGrpSpPr/>
        <p:nvPr/>
      </p:nvGrpSpPr>
      <p:grpSpPr>
        <a:xfrm>
          <a:off x="0" y="0"/>
          <a:ext cx="0" cy="0"/>
          <a:chOff x="0" y="0"/>
          <a:chExt cx="0" cy="0"/>
        </a:xfrm>
      </p:grpSpPr>
      <p:sp>
        <p:nvSpPr>
          <p:cNvPr id="92" name="Google Shape;92;p4"/>
          <p:cNvSpPr/>
          <p:nvPr/>
        </p:nvSpPr>
        <p:spPr>
          <a:xfrm rot="-1762095" flipH="1">
            <a:off x="-645480" y="2383695"/>
            <a:ext cx="2540453" cy="378144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8139625" y="1901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txBox="1">
            <a:spLocks noGrp="1"/>
          </p:cNvSpPr>
          <p:nvPr>
            <p:ph type="body" idx="1"/>
          </p:nvPr>
        </p:nvSpPr>
        <p:spPr>
          <a:xfrm>
            <a:off x="713250" y="1152475"/>
            <a:ext cx="7717500" cy="3416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accent1"/>
              </a:buClr>
              <a:buSzPts val="1200"/>
              <a:buAutoNum type="arabicPeriod"/>
              <a:defRPr sz="12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95" name="Google Shape;95;p4"/>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0"/>
        <p:cNvGrpSpPr/>
        <p:nvPr/>
      </p:nvGrpSpPr>
      <p:grpSpPr>
        <a:xfrm>
          <a:off x="0" y="0"/>
          <a:ext cx="0" cy="0"/>
          <a:chOff x="0" y="0"/>
          <a:chExt cx="0" cy="0"/>
        </a:xfrm>
      </p:grpSpPr>
      <p:sp>
        <p:nvSpPr>
          <p:cNvPr id="111" name="Google Shape;111;p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a:spcBef>
                <a:spcPts val="0"/>
              </a:spcBef>
              <a:spcAft>
                <a:spcPts val="0"/>
              </a:spcAft>
              <a:buSzPts val="2400"/>
              <a:buNone/>
              <a:defRPr>
                <a:solidFill>
                  <a:schemeClr val="accent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12" name="Google Shape;112;p7"/>
          <p:cNvSpPr txBox="1">
            <a:spLocks noGrp="1"/>
          </p:cNvSpPr>
          <p:nvPr>
            <p:ph type="body" idx="1"/>
          </p:nvPr>
        </p:nvSpPr>
        <p:spPr>
          <a:xfrm>
            <a:off x="713225" y="1122325"/>
            <a:ext cx="7717500" cy="3580500"/>
          </a:xfrm>
          <a:prstGeom prst="rect">
            <a:avLst/>
          </a:prstGeom>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1"/>
              </a:buClr>
              <a:buSzPts val="1800"/>
              <a:buFont typeface="Hammersmith One"/>
              <a:buAutoNum type="arabicPeriod"/>
              <a:defRPr sz="1600">
                <a:solidFill>
                  <a:srgbClr val="806860"/>
                </a:solidFill>
              </a:defRPr>
            </a:lvl1pPr>
            <a:lvl2pPr marL="914400" lvl="1" indent="-317500">
              <a:spcBef>
                <a:spcPts val="0"/>
              </a:spcBef>
              <a:spcAft>
                <a:spcPts val="0"/>
              </a:spcAft>
              <a:buClr>
                <a:schemeClr val="accent1"/>
              </a:buClr>
              <a:buSzPts val="1400"/>
              <a:buFont typeface="Hammersmith One"/>
              <a:buAutoNum type="alphaLcPeriod"/>
              <a:defRPr sz="1600"/>
            </a:lvl2pPr>
            <a:lvl3pPr marL="1371600" lvl="2" indent="-317500">
              <a:spcBef>
                <a:spcPts val="0"/>
              </a:spcBef>
              <a:spcAft>
                <a:spcPts val="0"/>
              </a:spcAft>
              <a:buClr>
                <a:srgbClr val="FEDD4F"/>
              </a:buClr>
              <a:buSzPts val="1400"/>
              <a:buFont typeface="Hammersmith One"/>
              <a:buAutoNum type="romanLcPeriod"/>
              <a:defRPr sz="1200"/>
            </a:lvl3pPr>
            <a:lvl4pPr marL="1828800" lvl="3" indent="-317500">
              <a:spcBef>
                <a:spcPts val="0"/>
              </a:spcBef>
              <a:spcAft>
                <a:spcPts val="0"/>
              </a:spcAft>
              <a:buClr>
                <a:srgbClr val="FEDD4F"/>
              </a:buClr>
              <a:buSzPts val="1400"/>
              <a:buFont typeface="Hammersmith One"/>
              <a:buAutoNum type="arabicPeriod"/>
              <a:defRPr sz="1200"/>
            </a:lvl4pPr>
            <a:lvl5pPr marL="2286000" lvl="4" indent="-317500">
              <a:spcBef>
                <a:spcPts val="0"/>
              </a:spcBef>
              <a:spcAft>
                <a:spcPts val="0"/>
              </a:spcAft>
              <a:buClr>
                <a:srgbClr val="FEDD4F"/>
              </a:buClr>
              <a:buSzPts val="1400"/>
              <a:buFont typeface="Hammersmith One"/>
              <a:buAutoNum type="alphaLcPeriod"/>
              <a:defRPr sz="1200"/>
            </a:lvl5pPr>
            <a:lvl6pPr marL="2743200" lvl="5" indent="-317500">
              <a:spcBef>
                <a:spcPts val="0"/>
              </a:spcBef>
              <a:spcAft>
                <a:spcPts val="0"/>
              </a:spcAft>
              <a:buClr>
                <a:srgbClr val="FEDD4F"/>
              </a:buClr>
              <a:buSzPts val="1400"/>
              <a:buFont typeface="Hammersmith One"/>
              <a:buAutoNum type="romanLcPeriod"/>
              <a:defRPr sz="1200"/>
            </a:lvl6pPr>
            <a:lvl7pPr marL="3200400" lvl="6" indent="-317500">
              <a:spcBef>
                <a:spcPts val="0"/>
              </a:spcBef>
              <a:spcAft>
                <a:spcPts val="0"/>
              </a:spcAft>
              <a:buClr>
                <a:srgbClr val="FEDD4F"/>
              </a:buClr>
              <a:buSzPts val="1400"/>
              <a:buFont typeface="Hammersmith One"/>
              <a:buAutoNum type="arabicPeriod"/>
              <a:defRPr sz="1200"/>
            </a:lvl7pPr>
            <a:lvl8pPr marL="3657600" lvl="7" indent="-317500">
              <a:spcBef>
                <a:spcPts val="0"/>
              </a:spcBef>
              <a:spcAft>
                <a:spcPts val="0"/>
              </a:spcAft>
              <a:buClr>
                <a:srgbClr val="FEDD4F"/>
              </a:buClr>
              <a:buSzPts val="1400"/>
              <a:buFont typeface="Hammersmith One"/>
              <a:buAutoNum type="alphaLcPeriod"/>
              <a:defRPr sz="1200"/>
            </a:lvl8pPr>
            <a:lvl9pPr marL="4114800" lvl="8" indent="-317500">
              <a:spcBef>
                <a:spcPts val="0"/>
              </a:spcBef>
              <a:spcAft>
                <a:spcPts val="0"/>
              </a:spcAft>
              <a:buClr>
                <a:srgbClr val="FEDD4F"/>
              </a:buClr>
              <a:buSzPts val="1400"/>
              <a:buFont typeface="Hammersmith One"/>
              <a:buAutoNum type="romanLcPeriod"/>
              <a:defRPr sz="1200"/>
            </a:lvl9pPr>
          </a:lstStyle>
          <a:p>
            <a:endParaRPr/>
          </a:p>
        </p:txBody>
      </p:sp>
      <p:grpSp>
        <p:nvGrpSpPr>
          <p:cNvPr id="113" name="Google Shape;113;p7"/>
          <p:cNvGrpSpPr/>
          <p:nvPr/>
        </p:nvGrpSpPr>
        <p:grpSpPr>
          <a:xfrm>
            <a:off x="8039875" y="1772525"/>
            <a:ext cx="2052600" cy="2052600"/>
            <a:chOff x="-1185375" y="1414000"/>
            <a:chExt cx="2052600" cy="2052600"/>
          </a:xfrm>
        </p:grpSpPr>
        <p:sp>
          <p:nvSpPr>
            <p:cNvPr id="114" name="Google Shape;114;p7"/>
            <p:cNvSpPr/>
            <p:nvPr/>
          </p:nvSpPr>
          <p:spPr>
            <a:xfrm>
              <a:off x="-1185375" y="1414000"/>
              <a:ext cx="2052600" cy="205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7"/>
            <p:cNvSpPr/>
            <p:nvPr/>
          </p:nvSpPr>
          <p:spPr>
            <a:xfrm>
              <a:off x="-1140322" y="1463656"/>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7"/>
            <p:cNvSpPr/>
            <p:nvPr/>
          </p:nvSpPr>
          <p:spPr>
            <a:xfrm>
              <a:off x="-730833" y="1637371"/>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7"/>
            <p:cNvSpPr/>
            <p:nvPr/>
          </p:nvSpPr>
          <p:spPr>
            <a:xfrm>
              <a:off x="-620381" y="1470575"/>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p:nvPr/>
          </p:nvSpPr>
          <p:spPr>
            <a:xfrm>
              <a:off x="-212008" y="1463656"/>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7"/>
            <p:cNvSpPr/>
            <p:nvPr/>
          </p:nvSpPr>
          <p:spPr>
            <a:xfrm>
              <a:off x="197481" y="1576386"/>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7"/>
            <p:cNvSpPr/>
            <p:nvPr/>
          </p:nvSpPr>
          <p:spPr>
            <a:xfrm>
              <a:off x="348160" y="1599422"/>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7"/>
            <p:cNvSpPr/>
            <p:nvPr/>
          </p:nvSpPr>
          <p:spPr>
            <a:xfrm>
              <a:off x="-1074782" y="2080254"/>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7"/>
            <p:cNvSpPr/>
            <p:nvPr/>
          </p:nvSpPr>
          <p:spPr>
            <a:xfrm>
              <a:off x="-924060" y="1822561"/>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7"/>
            <p:cNvSpPr/>
            <p:nvPr/>
          </p:nvSpPr>
          <p:spPr>
            <a:xfrm>
              <a:off x="-1010358" y="1944488"/>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7"/>
            <p:cNvSpPr/>
            <p:nvPr/>
          </p:nvSpPr>
          <p:spPr>
            <a:xfrm>
              <a:off x="-821687" y="1731707"/>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7"/>
            <p:cNvSpPr/>
            <p:nvPr/>
          </p:nvSpPr>
          <p:spPr>
            <a:xfrm>
              <a:off x="-413315" y="1731707"/>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7"/>
            <p:cNvSpPr/>
            <p:nvPr/>
          </p:nvSpPr>
          <p:spPr>
            <a:xfrm>
              <a:off x="-3825" y="1731707"/>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7"/>
            <p:cNvSpPr/>
            <p:nvPr/>
          </p:nvSpPr>
          <p:spPr>
            <a:xfrm>
              <a:off x="404547" y="1766218"/>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7"/>
            <p:cNvSpPr/>
            <p:nvPr/>
          </p:nvSpPr>
          <p:spPr>
            <a:xfrm>
              <a:off x="-1136884" y="2350540"/>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
            <p:cNvSpPr/>
            <p:nvPr/>
          </p:nvSpPr>
          <p:spPr>
            <a:xfrm>
              <a:off x="-1028753" y="2094050"/>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p:nvPr/>
          </p:nvSpPr>
          <p:spPr>
            <a:xfrm>
              <a:off x="-620381" y="2094050"/>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7"/>
            <p:cNvSpPr/>
            <p:nvPr/>
          </p:nvSpPr>
          <p:spPr>
            <a:xfrm>
              <a:off x="-212008" y="2094050"/>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197481" y="2092890"/>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7"/>
            <p:cNvSpPr/>
            <p:nvPr/>
          </p:nvSpPr>
          <p:spPr>
            <a:xfrm>
              <a:off x="605853" y="2092890"/>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1131125" y="2435678"/>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821687" y="2435678"/>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413315" y="2435678"/>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a:off x="-3825" y="2435678"/>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404547" y="2435678"/>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a:off x="-1028753" y="2801503"/>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7"/>
            <p:cNvSpPr/>
            <p:nvPr/>
          </p:nvSpPr>
          <p:spPr>
            <a:xfrm>
              <a:off x="-620381" y="2801503"/>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a:off x="-212008" y="2801503"/>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197481" y="2801503"/>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7"/>
            <p:cNvSpPr/>
            <p:nvPr/>
          </p:nvSpPr>
          <p:spPr>
            <a:xfrm>
              <a:off x="605853" y="2886598"/>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636497" y="3228269"/>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a:off x="-671008" y="3143131"/>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a:off x="-413315" y="3143131"/>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7"/>
            <p:cNvSpPr/>
            <p:nvPr/>
          </p:nvSpPr>
          <p:spPr>
            <a:xfrm>
              <a:off x="-3825" y="3143131"/>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7"/>
            <p:cNvSpPr/>
            <p:nvPr/>
          </p:nvSpPr>
          <p:spPr>
            <a:xfrm>
              <a:off x="404547" y="3228269"/>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 name="Google Shape;149;p7"/>
          <p:cNvSpPr/>
          <p:nvPr/>
        </p:nvSpPr>
        <p:spPr>
          <a:xfrm flipH="1">
            <a:off x="-817503" y="2575150"/>
            <a:ext cx="2540578" cy="378149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7"/>
        <p:cNvGrpSpPr/>
        <p:nvPr/>
      </p:nvGrpSpPr>
      <p:grpSpPr>
        <a:xfrm>
          <a:off x="0" y="0"/>
          <a:ext cx="0" cy="0"/>
          <a:chOff x="0" y="0"/>
          <a:chExt cx="0" cy="0"/>
        </a:xfrm>
      </p:grpSpPr>
      <p:sp>
        <p:nvSpPr>
          <p:cNvPr id="158" name="Google Shape;158;p9"/>
          <p:cNvSpPr/>
          <p:nvPr/>
        </p:nvSpPr>
        <p:spPr>
          <a:xfrm>
            <a:off x="763275" y="799200"/>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9"/>
          <p:cNvSpPr/>
          <p:nvPr/>
        </p:nvSpPr>
        <p:spPr>
          <a:xfrm>
            <a:off x="6926300" y="-86950"/>
            <a:ext cx="4030804" cy="5999550"/>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9"/>
          <p:cNvSpPr/>
          <p:nvPr/>
        </p:nvSpPr>
        <p:spPr>
          <a:xfrm>
            <a:off x="112700" y="3113038"/>
            <a:ext cx="1938817" cy="3305577"/>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3600">
                <a:solidFill>
                  <a:schemeClr val="accent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2" name="Google Shape;162;p9"/>
          <p:cNvSpPr txBox="1">
            <a:spLocks noGrp="1"/>
          </p:cNvSpPr>
          <p:nvPr>
            <p:ph type="subTitle" idx="1"/>
          </p:nvPr>
        </p:nvSpPr>
        <p:spPr>
          <a:xfrm>
            <a:off x="1904250" y="2756350"/>
            <a:ext cx="53355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12 ">
  <p:cSld name="CUSTOM_37_1_1">
    <p:spTree>
      <p:nvGrpSpPr>
        <p:cNvPr id="1" name="Shape 818"/>
        <p:cNvGrpSpPr/>
        <p:nvPr/>
      </p:nvGrpSpPr>
      <p:grpSpPr>
        <a:xfrm>
          <a:off x="0" y="0"/>
          <a:ext cx="0" cy="0"/>
          <a:chOff x="0" y="0"/>
          <a:chExt cx="0" cy="0"/>
        </a:xfrm>
      </p:grpSpPr>
      <p:sp>
        <p:nvSpPr>
          <p:cNvPr id="819" name="Google Shape;819;p33"/>
          <p:cNvSpPr/>
          <p:nvPr/>
        </p:nvSpPr>
        <p:spPr>
          <a:xfrm rot="-4971949">
            <a:off x="6499451" y="687059"/>
            <a:ext cx="4547689" cy="4131091"/>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3"/>
          <p:cNvSpPr/>
          <p:nvPr/>
        </p:nvSpPr>
        <p:spPr>
          <a:xfrm rot="9475593">
            <a:off x="-1974698" y="-446077"/>
            <a:ext cx="4047145" cy="2489949"/>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3"/>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22" name="Google Shape;822;p33"/>
          <p:cNvSpPr txBox="1">
            <a:spLocks noGrp="1"/>
          </p:cNvSpPr>
          <p:nvPr>
            <p:ph type="subTitle" idx="1"/>
          </p:nvPr>
        </p:nvSpPr>
        <p:spPr>
          <a:xfrm>
            <a:off x="713225" y="1091875"/>
            <a:ext cx="6264300" cy="34314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Char char="●"/>
              <a:defRPr sz="14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hree columns 1">
  <p:cSld name="CUSTOM_47">
    <p:spTree>
      <p:nvGrpSpPr>
        <p:cNvPr id="1" name="Shape 949"/>
        <p:cNvGrpSpPr/>
        <p:nvPr/>
      </p:nvGrpSpPr>
      <p:grpSpPr>
        <a:xfrm>
          <a:off x="0" y="0"/>
          <a:ext cx="0" cy="0"/>
          <a:chOff x="0" y="0"/>
          <a:chExt cx="0" cy="0"/>
        </a:xfrm>
      </p:grpSpPr>
      <p:grpSp>
        <p:nvGrpSpPr>
          <p:cNvPr id="950" name="Google Shape;950;p38"/>
          <p:cNvGrpSpPr/>
          <p:nvPr/>
        </p:nvGrpSpPr>
        <p:grpSpPr>
          <a:xfrm flipH="1">
            <a:off x="6914055" y="-80449"/>
            <a:ext cx="2277317" cy="5304377"/>
            <a:chOff x="224725" y="566950"/>
            <a:chExt cx="1850875" cy="4311100"/>
          </a:xfrm>
        </p:grpSpPr>
        <p:sp>
          <p:nvSpPr>
            <p:cNvPr id="951" name="Google Shape;951;p38"/>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8"/>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8"/>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8"/>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8"/>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8"/>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8"/>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8"/>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8"/>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8"/>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8"/>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8"/>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8"/>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8"/>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8"/>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8"/>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8"/>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8"/>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8"/>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8"/>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8"/>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8"/>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8"/>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8"/>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5" name="Google Shape;975;p38"/>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8"/>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8"/>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79" name="Google Shape;979;p38"/>
          <p:cNvSpPr txBox="1">
            <a:spLocks noGrp="1"/>
          </p:cNvSpPr>
          <p:nvPr>
            <p:ph type="subTitle" idx="1"/>
          </p:nvPr>
        </p:nvSpPr>
        <p:spPr>
          <a:xfrm>
            <a:off x="1613400" y="132395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0" name="Google Shape;980;p38"/>
          <p:cNvSpPr txBox="1">
            <a:spLocks noGrp="1"/>
          </p:cNvSpPr>
          <p:nvPr>
            <p:ph type="subTitle" idx="2"/>
          </p:nvPr>
        </p:nvSpPr>
        <p:spPr>
          <a:xfrm>
            <a:off x="1613400" y="2377655"/>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1" name="Google Shape;981;p38"/>
          <p:cNvSpPr txBox="1">
            <a:spLocks noGrp="1"/>
          </p:cNvSpPr>
          <p:nvPr>
            <p:ph type="subTitle" idx="3"/>
          </p:nvPr>
        </p:nvSpPr>
        <p:spPr>
          <a:xfrm>
            <a:off x="1613400" y="179169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2" name="Google Shape;982;p38"/>
          <p:cNvSpPr txBox="1">
            <a:spLocks noGrp="1"/>
          </p:cNvSpPr>
          <p:nvPr>
            <p:ph type="subTitle" idx="4"/>
          </p:nvPr>
        </p:nvSpPr>
        <p:spPr>
          <a:xfrm>
            <a:off x="1613400" y="2845395"/>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3" name="Google Shape;983;p38"/>
          <p:cNvSpPr txBox="1">
            <a:spLocks noGrp="1"/>
          </p:cNvSpPr>
          <p:nvPr>
            <p:ph type="subTitle" idx="5"/>
          </p:nvPr>
        </p:nvSpPr>
        <p:spPr>
          <a:xfrm>
            <a:off x="1613400" y="343136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4" name="Google Shape;984;p38"/>
          <p:cNvSpPr txBox="1">
            <a:spLocks noGrp="1"/>
          </p:cNvSpPr>
          <p:nvPr>
            <p:ph type="subTitle" idx="6"/>
          </p:nvPr>
        </p:nvSpPr>
        <p:spPr>
          <a:xfrm>
            <a:off x="1613400" y="389910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44250" y="445025"/>
            <a:ext cx="8055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1pPr>
            <a:lvl2pPr lvl="1">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2pPr>
            <a:lvl3pPr lvl="2">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3pPr>
            <a:lvl4pPr lvl="3">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4pPr>
            <a:lvl5pPr lvl="4">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5pPr>
            <a:lvl6pPr lvl="5">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6pPr>
            <a:lvl7pPr lvl="6">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7pPr>
            <a:lvl8pPr lvl="7">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8pPr>
            <a:lvl9pPr lvl="8">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9pPr>
          </a:lstStyle>
          <a:p>
            <a:endParaRPr/>
          </a:p>
        </p:txBody>
      </p:sp>
      <p:sp>
        <p:nvSpPr>
          <p:cNvPr id="7" name="Google Shape;7;p1"/>
          <p:cNvSpPr txBox="1">
            <a:spLocks noGrp="1"/>
          </p:cNvSpPr>
          <p:nvPr>
            <p:ph type="body" idx="1"/>
          </p:nvPr>
        </p:nvSpPr>
        <p:spPr>
          <a:xfrm>
            <a:off x="544250" y="1152475"/>
            <a:ext cx="8055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Manjari"/>
              <a:buChar char="●"/>
              <a:defRPr sz="1800">
                <a:solidFill>
                  <a:schemeClr val="accent2"/>
                </a:solidFill>
                <a:latin typeface="Manjari"/>
                <a:ea typeface="Manjari"/>
                <a:cs typeface="Manjari"/>
                <a:sym typeface="Manjari"/>
              </a:defRPr>
            </a:lvl1pPr>
            <a:lvl2pPr marL="914400" lvl="1"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2pPr>
            <a:lvl3pPr marL="1371600" lvl="2"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3pPr>
            <a:lvl4pPr marL="1828800" lvl="3"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4pPr>
            <a:lvl5pPr marL="2286000" lvl="4"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5pPr>
            <a:lvl6pPr marL="2743200" lvl="5"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6pPr>
            <a:lvl7pPr marL="3200400" lvl="6"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7pPr>
            <a:lvl8pPr marL="3657600" lvl="7"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8pPr>
            <a:lvl9pPr marL="4114800" lvl="8"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79" r:id="rId6"/>
    <p:sldLayoutId id="2147483684" r:id="rId7"/>
  </p:sldLayoutIdLst>
  <p:transition spd="slow">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04"/>
        <p:cNvGrpSpPr/>
        <p:nvPr/>
      </p:nvGrpSpPr>
      <p:grpSpPr>
        <a:xfrm>
          <a:off x="0" y="0"/>
          <a:ext cx="0" cy="0"/>
          <a:chOff x="0" y="0"/>
          <a:chExt cx="0" cy="0"/>
        </a:xfrm>
      </p:grpSpPr>
      <p:sp>
        <p:nvSpPr>
          <p:cNvPr id="2005" name="Google Shape;2005;p83"/>
          <p:cNvSpPr txBox="1">
            <a:spLocks noGrp="1"/>
          </p:cNvSpPr>
          <p:nvPr>
            <p:ph type="ctrTitle"/>
          </p:nvPr>
        </p:nvSpPr>
        <p:spPr>
          <a:xfrm>
            <a:off x="1283094" y="1500180"/>
            <a:ext cx="6577800" cy="1643074"/>
          </a:xfrm>
          <a:prstGeom prst="rect">
            <a:avLst/>
          </a:prstGeom>
        </p:spPr>
        <p:txBody>
          <a:bodyPr spcFirstLastPara="1" wrap="square" lIns="91425" tIns="91425" rIns="91425" bIns="91425" anchor="b" anchorCtr="0">
            <a:noAutofit/>
          </a:bodyPr>
          <a:lstStyle/>
          <a:p>
            <a:pPr lvl="0">
              <a:lnSpc>
                <a:spcPct val="150000"/>
              </a:lnSpc>
            </a:pPr>
            <a:r>
              <a:rPr lang="fr-FR" sz="4000" dirty="0" smtClean="0"/>
              <a:t>The passive</a:t>
            </a:r>
            <a:endParaRPr sz="4000" dirty="0">
              <a:solidFill>
                <a:schemeClr val="accent2"/>
              </a:solidFill>
            </a:endParaRPr>
          </a:p>
        </p:txBody>
      </p:sp>
      <p:sp>
        <p:nvSpPr>
          <p:cNvPr id="2006" name="Google Shape;2006;p83"/>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b="1" dirty="0" smtClean="0"/>
              <a:t>Grammar/ 2 nd Year</a:t>
            </a: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83568" y="339502"/>
            <a:ext cx="7717500" cy="541500"/>
          </a:xfrm>
        </p:spPr>
        <p:txBody>
          <a:bodyPr/>
          <a:lstStyle/>
          <a:p>
            <a:r>
              <a:rPr lang="en-US" sz="2800" dirty="0"/>
              <a:t>Verbs without a passive form</a:t>
            </a:r>
            <a:endParaRPr lang="fr-FR" sz="2800" dirty="0"/>
          </a:p>
        </p:txBody>
      </p:sp>
      <p:graphicFrame>
        <p:nvGraphicFramePr>
          <p:cNvPr id="7" name="Diagramme 6"/>
          <p:cNvGraphicFramePr/>
          <p:nvPr>
            <p:extLst>
              <p:ext uri="{D42A27DB-BD31-4B8C-83A1-F6EECF244321}">
                <p14:modId xmlns:p14="http://schemas.microsoft.com/office/powerpoint/2010/main" val="2376299227"/>
              </p:ext>
            </p:extLst>
          </p:nvPr>
        </p:nvGraphicFramePr>
        <p:xfrm>
          <a:off x="467544" y="1131590"/>
          <a:ext cx="8208912" cy="347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3794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51520" y="483518"/>
            <a:ext cx="8892480" cy="4464496"/>
          </a:xfrm>
        </p:spPr>
        <p:txBody>
          <a:bodyPr/>
          <a:lstStyle/>
          <a:p>
            <a:pPr marL="152400" lvl="0" indent="0">
              <a:lnSpc>
                <a:spcPct val="150000"/>
              </a:lnSpc>
              <a:buNone/>
            </a:pPr>
            <a:r>
              <a:rPr lang="en-US" sz="1600" b="1" dirty="0"/>
              <a:t>Leave: </a:t>
            </a:r>
            <a:r>
              <a:rPr lang="en-US" sz="1600" dirty="0"/>
              <a:t>compare:</a:t>
            </a:r>
            <a:r>
              <a:rPr lang="en-US" sz="1600" b="1" dirty="0"/>
              <a:t> 	</a:t>
            </a:r>
            <a:endParaRPr lang="en-US" sz="1600" b="1" dirty="0" smtClean="0"/>
          </a:p>
          <a:p>
            <a:pPr marL="152400" lvl="0" indent="0">
              <a:lnSpc>
                <a:spcPct val="150000"/>
              </a:lnSpc>
              <a:buNone/>
            </a:pPr>
            <a:r>
              <a:rPr lang="en-US" sz="1600" b="1" dirty="0" smtClean="0"/>
              <a:t> </a:t>
            </a:r>
            <a:r>
              <a:rPr lang="en-US" sz="1600" dirty="0"/>
              <a:t>a. Disney </a:t>
            </a:r>
            <a:r>
              <a:rPr lang="en-US" sz="1600" b="1" dirty="0"/>
              <a:t>left </a:t>
            </a:r>
            <a:r>
              <a:rPr lang="en-US" sz="1600" dirty="0"/>
              <a:t>Kansas City in </a:t>
            </a:r>
            <a:r>
              <a:rPr lang="en-US" sz="1600" dirty="0" smtClean="0"/>
              <a:t>1923.	b</a:t>
            </a:r>
            <a:r>
              <a:rPr lang="en-US" sz="1600" dirty="0"/>
              <a:t>. The DVD </a:t>
            </a:r>
            <a:r>
              <a:rPr lang="en-US" sz="1600" b="1" dirty="0"/>
              <a:t>was left </a:t>
            </a:r>
            <a:r>
              <a:rPr lang="en-US" sz="1600" dirty="0"/>
              <a:t>in the DVD player.</a:t>
            </a:r>
            <a:endParaRPr lang="fr-FR" sz="1600" dirty="0"/>
          </a:p>
          <a:p>
            <a:pPr marL="152400" indent="0">
              <a:lnSpc>
                <a:spcPct val="150000"/>
              </a:lnSpc>
              <a:buNone/>
            </a:pPr>
            <a:r>
              <a:rPr lang="en-US" sz="1600" i="1" dirty="0"/>
              <a:t>Leave </a:t>
            </a:r>
            <a:r>
              <a:rPr lang="en-US" sz="1600" dirty="0"/>
              <a:t>can be intransitive or transitive, depending on its meaning.</a:t>
            </a:r>
            <a:endParaRPr lang="fr-FR" sz="1600" dirty="0"/>
          </a:p>
          <a:p>
            <a:pPr marL="152400" lvl="0" indent="0">
              <a:lnSpc>
                <a:spcPct val="150000"/>
              </a:lnSpc>
              <a:buNone/>
            </a:pPr>
            <a:r>
              <a:rPr lang="en-US" sz="1600" b="1" dirty="0" smtClean="0"/>
              <a:t>Change/move</a:t>
            </a:r>
            <a:r>
              <a:rPr lang="en-US" sz="1600" b="1" dirty="0"/>
              <a:t>: </a:t>
            </a:r>
            <a:r>
              <a:rPr lang="en-US" sz="1600" dirty="0"/>
              <a:t>Compare:</a:t>
            </a:r>
            <a:endParaRPr lang="fr-FR" sz="1600" dirty="0"/>
          </a:p>
          <a:p>
            <a:pPr marL="152400" indent="0">
              <a:lnSpc>
                <a:spcPct val="150000"/>
              </a:lnSpc>
              <a:buNone/>
            </a:pPr>
            <a:r>
              <a:rPr lang="en-US" sz="1600" dirty="0" smtClean="0"/>
              <a:t>a. Cartoons </a:t>
            </a:r>
            <a:r>
              <a:rPr lang="en-US" sz="1600" b="1" dirty="0"/>
              <a:t>have changed </a:t>
            </a:r>
            <a:r>
              <a:rPr lang="en-US" sz="1600" dirty="0"/>
              <a:t>a lot over the years. 	b. The light bulb </a:t>
            </a:r>
            <a:r>
              <a:rPr lang="en-US" sz="1600" b="1" dirty="0"/>
              <a:t>was changed </a:t>
            </a:r>
            <a:r>
              <a:rPr lang="en-US" sz="1600" dirty="0"/>
              <a:t>by the janitor.</a:t>
            </a:r>
            <a:endParaRPr lang="fr-FR" sz="1600" dirty="0"/>
          </a:p>
          <a:p>
            <a:pPr marL="152400" indent="0">
              <a:lnSpc>
                <a:spcPct val="150000"/>
              </a:lnSpc>
              <a:buNone/>
            </a:pPr>
            <a:r>
              <a:rPr lang="en-US" sz="1600" dirty="0" smtClean="0"/>
              <a:t>a. In </a:t>
            </a:r>
            <a:r>
              <a:rPr lang="en-US" sz="1600" dirty="0"/>
              <a:t>a cartoon, it looks like the characters </a:t>
            </a:r>
            <a:r>
              <a:rPr lang="en-US" sz="1600" b="1" dirty="0"/>
              <a:t>are moving</a:t>
            </a:r>
            <a:r>
              <a:rPr lang="en-US" sz="1600" dirty="0"/>
              <a:t>, but they are not.</a:t>
            </a:r>
            <a:r>
              <a:rPr lang="en-US" sz="1600" b="1" dirty="0"/>
              <a:t> </a:t>
            </a:r>
          </a:p>
          <a:p>
            <a:pPr marL="152400" indent="0">
              <a:lnSpc>
                <a:spcPct val="150000"/>
              </a:lnSpc>
              <a:buNone/>
            </a:pPr>
            <a:r>
              <a:rPr lang="en-US" sz="1600" dirty="0" smtClean="0"/>
              <a:t>b. The </a:t>
            </a:r>
            <a:r>
              <a:rPr lang="en-US" sz="1600" dirty="0"/>
              <a:t>chairs </a:t>
            </a:r>
            <a:r>
              <a:rPr lang="en-US" sz="1600" b="1" dirty="0"/>
              <a:t>were moved </a:t>
            </a:r>
            <a:r>
              <a:rPr lang="en-US" sz="1600" dirty="0"/>
              <a:t>to another room.</a:t>
            </a:r>
            <a:endParaRPr lang="fr-FR" sz="1600" dirty="0"/>
          </a:p>
          <a:p>
            <a:pPr marL="152400" indent="0">
              <a:lnSpc>
                <a:spcPct val="150000"/>
              </a:lnSpc>
              <a:buNone/>
            </a:pPr>
            <a:r>
              <a:rPr lang="en-US" sz="1600" i="1" dirty="0"/>
              <a:t>Change </a:t>
            </a:r>
            <a:r>
              <a:rPr lang="en-US" sz="1600" dirty="0"/>
              <a:t>and </a:t>
            </a:r>
            <a:r>
              <a:rPr lang="en-US" sz="1600" i="1" dirty="0"/>
              <a:t>move </a:t>
            </a:r>
            <a:r>
              <a:rPr lang="en-US" sz="1600" dirty="0"/>
              <a:t>can be intransitive or transitive.</a:t>
            </a:r>
            <a:endParaRPr lang="fr-FR" sz="1600" dirty="0"/>
          </a:p>
          <a:p>
            <a:pPr marL="152400" indent="0">
              <a:lnSpc>
                <a:spcPct val="150000"/>
              </a:lnSpc>
              <a:buNone/>
            </a:pPr>
            <a:r>
              <a:rPr lang="en-US" sz="1600" b="1" dirty="0" smtClean="0"/>
              <a:t>Born/die</a:t>
            </a:r>
            <a:r>
              <a:rPr lang="en-US" sz="1600" b="1" dirty="0"/>
              <a:t>: </a:t>
            </a:r>
            <a:r>
              <a:rPr lang="en-US" sz="1600" dirty="0"/>
              <a:t>Compare:</a:t>
            </a:r>
            <a:endParaRPr lang="fr-FR" sz="1600" dirty="0"/>
          </a:p>
          <a:p>
            <a:pPr marL="152400" indent="0">
              <a:lnSpc>
                <a:spcPct val="150000"/>
              </a:lnSpc>
              <a:buNone/>
            </a:pPr>
            <a:r>
              <a:rPr lang="en-US" sz="1600" dirty="0"/>
              <a:t>Walt Disney </a:t>
            </a:r>
            <a:r>
              <a:rPr lang="en-US" sz="1600" b="1" dirty="0"/>
              <a:t>was born </a:t>
            </a:r>
            <a:r>
              <a:rPr lang="en-US" sz="1600" dirty="0"/>
              <a:t>in 1901.		He </a:t>
            </a:r>
            <a:r>
              <a:rPr lang="en-US" sz="1600" b="1" dirty="0"/>
              <a:t>died </a:t>
            </a:r>
            <a:r>
              <a:rPr lang="en-US" sz="1600" dirty="0"/>
              <a:t>in 1966.</a:t>
            </a:r>
            <a:endParaRPr lang="fr-FR" sz="1600" dirty="0"/>
          </a:p>
          <a:p>
            <a:pPr marL="152400" indent="0">
              <a:lnSpc>
                <a:spcPct val="150000"/>
              </a:lnSpc>
              <a:buNone/>
            </a:pPr>
            <a:r>
              <a:rPr lang="en-US" sz="1600" dirty="0"/>
              <a:t>Notice that we use </a:t>
            </a:r>
            <a:r>
              <a:rPr lang="en-US" sz="1600" b="1" i="1" dirty="0"/>
              <a:t>was/were</a:t>
            </a:r>
            <a:r>
              <a:rPr lang="en-US" sz="1600" i="1" dirty="0"/>
              <a:t> </a:t>
            </a:r>
            <a:r>
              <a:rPr lang="en-US" sz="1600" dirty="0"/>
              <a:t>with </a:t>
            </a:r>
            <a:r>
              <a:rPr lang="en-US" sz="1600" b="1" i="1" dirty="0"/>
              <a:t>born</a:t>
            </a:r>
            <a:r>
              <a:rPr lang="en-US" sz="1600" i="1" dirty="0"/>
              <a:t>, </a:t>
            </a:r>
            <a:r>
              <a:rPr lang="en-US" sz="1600" dirty="0"/>
              <a:t>but we don’t use the passive voice with </a:t>
            </a:r>
            <a:r>
              <a:rPr lang="en-US" sz="1600" i="1" dirty="0"/>
              <a:t>die</a:t>
            </a:r>
            <a:r>
              <a:rPr lang="en-US" sz="1600" dirty="0"/>
              <a:t>.</a:t>
            </a:r>
            <a:endParaRPr lang="fr-FR" sz="1600" dirty="0"/>
          </a:p>
          <a:p>
            <a:pPr marL="152400" indent="0">
              <a:lnSpc>
                <a:spcPct val="150000"/>
              </a:lnSpc>
              <a:buNone/>
            </a:pPr>
            <a:r>
              <a:rPr lang="en-US" sz="1600" i="1" dirty="0"/>
              <a:t>Born </a:t>
            </a:r>
            <a:r>
              <a:rPr lang="en-US" sz="1600" dirty="0"/>
              <a:t>is not a verb. It is a past participle used as an adjective</a:t>
            </a:r>
            <a:endParaRPr lang="fr-FR" sz="1600" dirty="0"/>
          </a:p>
          <a:p>
            <a:pPr marL="152400" indent="0">
              <a:lnSpc>
                <a:spcPct val="150000"/>
              </a:lnSpc>
              <a:buNone/>
            </a:pPr>
            <a:endParaRPr lang="fr-FR" sz="1600" dirty="0"/>
          </a:p>
        </p:txBody>
      </p:sp>
      <p:sp>
        <p:nvSpPr>
          <p:cNvPr id="3" name="Titre 2"/>
          <p:cNvSpPr>
            <a:spLocks noGrp="1"/>
          </p:cNvSpPr>
          <p:nvPr>
            <p:ph type="title"/>
          </p:nvPr>
        </p:nvSpPr>
        <p:spPr>
          <a:xfrm>
            <a:off x="467544" y="123478"/>
            <a:ext cx="7717500" cy="541500"/>
          </a:xfrm>
        </p:spPr>
        <p:txBody>
          <a:bodyPr/>
          <a:lstStyle/>
          <a:p>
            <a:r>
              <a:rPr lang="en-US" sz="2400" dirty="0"/>
              <a:t>Verbs which can be transitive or </a:t>
            </a:r>
            <a:r>
              <a:rPr lang="en-US" sz="2400" dirty="0" smtClean="0"/>
              <a:t>intransitive</a:t>
            </a:r>
            <a:endParaRPr lang="fr-FR" sz="2400" dirty="0"/>
          </a:p>
        </p:txBody>
      </p:sp>
    </p:spTree>
    <p:extLst>
      <p:ext uri="{BB962C8B-B14F-4D97-AF65-F5344CB8AC3E}">
        <p14:creationId xmlns:p14="http://schemas.microsoft.com/office/powerpoint/2010/main" val="3753341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sz="2400" dirty="0" smtClean="0"/>
              <a:t>Passive </a:t>
            </a:r>
            <a:r>
              <a:rPr lang="fr-FR" sz="2400" dirty="0" err="1" smtClean="0"/>
              <a:t>forms</a:t>
            </a:r>
            <a:endParaRPr lang="fr-FR" sz="2400" dirty="0"/>
          </a:p>
        </p:txBody>
      </p:sp>
    </p:spTree>
    <p:extLst>
      <p:ext uri="{BB962C8B-B14F-4D97-AF65-F5344CB8AC3E}">
        <p14:creationId xmlns:p14="http://schemas.microsoft.com/office/powerpoint/2010/main" val="758238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a:xfrm>
            <a:off x="323528" y="339502"/>
            <a:ext cx="8568952" cy="4536504"/>
          </a:xfrm>
        </p:spPr>
        <p:txBody>
          <a:bodyPr/>
          <a:lstStyle/>
          <a:p>
            <a:pPr>
              <a:lnSpc>
                <a:spcPct val="150000"/>
              </a:lnSpc>
              <a:buFont typeface="Wingdings" pitchFamily="2" charset="2"/>
              <a:buChar char="q"/>
            </a:pPr>
            <a:r>
              <a:rPr lang="fr-FR" dirty="0" smtClean="0"/>
              <a:t>To </a:t>
            </a:r>
            <a:r>
              <a:rPr lang="fr-FR" dirty="0" err="1" smtClean="0"/>
              <a:t>form</a:t>
            </a:r>
            <a:r>
              <a:rPr lang="fr-FR" dirty="0" smtClean="0"/>
              <a:t> the passive </a:t>
            </a:r>
            <a:r>
              <a:rPr lang="fr-FR" dirty="0" err="1" smtClean="0"/>
              <a:t>we</a:t>
            </a:r>
            <a:r>
              <a:rPr lang="fr-FR" dirty="0" smtClean="0"/>
              <a:t> use </a:t>
            </a:r>
            <a:r>
              <a:rPr lang="en-US" b="1" dirty="0"/>
              <a:t>“be” in an appropriate tense or form</a:t>
            </a:r>
            <a:r>
              <a:rPr lang="en-US" dirty="0"/>
              <a:t> </a:t>
            </a:r>
            <a:r>
              <a:rPr lang="en-US" b="1" dirty="0"/>
              <a:t>+ the past participle of a transitive verb</a:t>
            </a:r>
            <a:r>
              <a:rPr lang="en-US" dirty="0"/>
              <a:t>. </a:t>
            </a:r>
            <a:endParaRPr lang="en-US" dirty="0" smtClean="0"/>
          </a:p>
          <a:p>
            <a:pPr marL="114300" indent="0">
              <a:lnSpc>
                <a:spcPct val="150000"/>
              </a:lnSpc>
              <a:buNone/>
            </a:pPr>
            <a:r>
              <a:rPr lang="en-US" dirty="0" smtClean="0"/>
              <a:t>Examples:</a:t>
            </a:r>
          </a:p>
          <a:p>
            <a:pPr marL="452438" indent="0">
              <a:lnSpc>
                <a:spcPct val="150000"/>
              </a:lnSpc>
              <a:buNone/>
            </a:pPr>
            <a:r>
              <a:rPr lang="en-US" dirty="0"/>
              <a:t>T</a:t>
            </a:r>
            <a:r>
              <a:rPr lang="en-US" dirty="0" smtClean="0"/>
              <a:t>he rooms are cleaned everyday.</a:t>
            </a:r>
          </a:p>
          <a:p>
            <a:pPr marL="452438" indent="0">
              <a:lnSpc>
                <a:spcPct val="150000"/>
              </a:lnSpc>
              <a:buNone/>
            </a:pPr>
            <a:r>
              <a:rPr lang="en-US" dirty="0" smtClean="0"/>
              <a:t>The animals have been fed. </a:t>
            </a:r>
            <a:endParaRPr lang="fr-FR" dirty="0"/>
          </a:p>
          <a:p>
            <a:pPr marL="400050" indent="-285750">
              <a:lnSpc>
                <a:spcPct val="150000"/>
              </a:lnSpc>
              <a:buFont typeface="Wingdings" pitchFamily="2" charset="2"/>
              <a:buChar char="q"/>
            </a:pPr>
            <a:r>
              <a:rPr lang="fr-FR" dirty="0" smtClean="0"/>
              <a:t>For the </a:t>
            </a:r>
            <a:r>
              <a:rPr lang="fr-FR" dirty="0" err="1" smtClean="0"/>
              <a:t>negative</a:t>
            </a:r>
            <a:r>
              <a:rPr lang="fr-FR" dirty="0" smtClean="0"/>
              <a:t>, </a:t>
            </a:r>
            <a:r>
              <a:rPr lang="fr-FR" dirty="0" err="1" smtClean="0"/>
              <a:t>we</a:t>
            </a:r>
            <a:r>
              <a:rPr lang="fr-FR" dirty="0" smtClean="0"/>
              <a:t> use – n’t or not </a:t>
            </a:r>
            <a:r>
              <a:rPr lang="fr-FR" dirty="0" err="1" smtClean="0"/>
              <a:t>after</a:t>
            </a:r>
            <a:r>
              <a:rPr lang="fr-FR" dirty="0" smtClean="0"/>
              <a:t> the </a:t>
            </a:r>
            <a:r>
              <a:rPr lang="fr-FR" dirty="0" err="1" smtClean="0"/>
              <a:t>auxiliary</a:t>
            </a:r>
            <a:r>
              <a:rPr lang="fr-FR" dirty="0" smtClean="0"/>
              <a:t> </a:t>
            </a:r>
            <a:r>
              <a:rPr lang="fr-FR" dirty="0" err="1" smtClean="0"/>
              <a:t>verb</a:t>
            </a:r>
            <a:r>
              <a:rPr lang="fr-FR" dirty="0" smtClean="0"/>
              <a:t>.</a:t>
            </a:r>
          </a:p>
          <a:p>
            <a:pPr marL="114300" indent="338138">
              <a:lnSpc>
                <a:spcPct val="150000"/>
              </a:lnSpc>
              <a:buNone/>
            </a:pPr>
            <a:r>
              <a:rPr lang="fr-FR" dirty="0" smtClean="0"/>
              <a:t>The euro </a:t>
            </a:r>
            <a:r>
              <a:rPr lang="fr-FR" dirty="0" err="1" smtClean="0"/>
              <a:t>isn’t</a:t>
            </a:r>
            <a:r>
              <a:rPr lang="fr-FR" dirty="0" smtClean="0"/>
              <a:t> </a:t>
            </a:r>
            <a:r>
              <a:rPr lang="fr-FR" dirty="0" err="1" smtClean="0"/>
              <a:t>used</a:t>
            </a:r>
            <a:r>
              <a:rPr lang="fr-FR" dirty="0" smtClean="0"/>
              <a:t> in the UK.</a:t>
            </a:r>
          </a:p>
          <a:p>
            <a:pPr marL="114300" indent="338138">
              <a:lnSpc>
                <a:spcPct val="150000"/>
              </a:lnSpc>
              <a:buNone/>
            </a:pPr>
            <a:r>
              <a:rPr lang="fr-FR" dirty="0" smtClean="0"/>
              <a:t>I </a:t>
            </a:r>
            <a:r>
              <a:rPr lang="fr-FR" dirty="0" err="1" smtClean="0"/>
              <a:t>wasn’t</a:t>
            </a:r>
            <a:r>
              <a:rPr lang="fr-FR" dirty="0" smtClean="0"/>
              <a:t> </a:t>
            </a:r>
            <a:r>
              <a:rPr lang="fr-FR" dirty="0" err="1" smtClean="0"/>
              <a:t>told</a:t>
            </a:r>
            <a:r>
              <a:rPr lang="fr-FR" dirty="0" smtClean="0"/>
              <a:t> about the meeting.</a:t>
            </a:r>
          </a:p>
          <a:p>
            <a:pPr marL="400050" indent="-285750">
              <a:lnSpc>
                <a:spcPct val="150000"/>
              </a:lnSpc>
              <a:buFont typeface="Wingdings" pitchFamily="2" charset="2"/>
              <a:buChar char="q"/>
            </a:pPr>
            <a:r>
              <a:rPr lang="fr-FR" dirty="0" err="1" smtClean="0"/>
              <a:t>We</a:t>
            </a:r>
            <a:r>
              <a:rPr lang="fr-FR" dirty="0" smtClean="0"/>
              <a:t> </a:t>
            </a:r>
            <a:r>
              <a:rPr lang="fr-FR" dirty="0" err="1" smtClean="0"/>
              <a:t>can</a:t>
            </a:r>
            <a:r>
              <a:rPr lang="fr-FR" dirty="0" smtClean="0"/>
              <a:t> use the full </a:t>
            </a:r>
            <a:r>
              <a:rPr lang="fr-FR" dirty="0" err="1" smtClean="0"/>
              <a:t>negative</a:t>
            </a:r>
            <a:r>
              <a:rPr lang="fr-FR" dirty="0" smtClean="0"/>
              <a:t> </a:t>
            </a:r>
            <a:r>
              <a:rPr lang="fr-FR" dirty="0" err="1" smtClean="0"/>
              <a:t>form</a:t>
            </a:r>
            <a:r>
              <a:rPr lang="fr-FR" dirty="0" smtClean="0"/>
              <a:t> </a:t>
            </a:r>
            <a:r>
              <a:rPr lang="fr-FR" dirty="0" err="1" smtClean="0"/>
              <a:t>is</a:t>
            </a:r>
            <a:r>
              <a:rPr lang="fr-FR" dirty="0" smtClean="0"/>
              <a:t> not, </a:t>
            </a:r>
            <a:r>
              <a:rPr lang="fr-FR" dirty="0" err="1" smtClean="0"/>
              <a:t>were</a:t>
            </a:r>
            <a:r>
              <a:rPr lang="fr-FR" dirty="0" smtClean="0"/>
              <a:t> not, etc. in </a:t>
            </a:r>
            <a:r>
              <a:rPr lang="fr-FR" dirty="0" err="1" smtClean="0"/>
              <a:t>formal</a:t>
            </a:r>
            <a:r>
              <a:rPr lang="fr-FR" dirty="0" smtClean="0"/>
              <a:t> situations and for </a:t>
            </a:r>
            <a:r>
              <a:rPr lang="fr-FR" dirty="0" err="1" smtClean="0"/>
              <a:t>emphasis</a:t>
            </a:r>
            <a:r>
              <a:rPr lang="fr-FR" dirty="0" smtClean="0"/>
              <a:t>.</a:t>
            </a:r>
          </a:p>
          <a:p>
            <a:pPr marL="114300" indent="338138">
              <a:lnSpc>
                <a:spcPct val="150000"/>
              </a:lnSpc>
              <a:buNone/>
            </a:pPr>
            <a:r>
              <a:rPr lang="fr-FR" dirty="0" smtClean="0"/>
              <a:t>Smoking </a:t>
            </a:r>
            <a:r>
              <a:rPr lang="fr-FR" dirty="0" err="1" smtClean="0"/>
              <a:t>is</a:t>
            </a:r>
            <a:r>
              <a:rPr lang="fr-FR" dirty="0" smtClean="0"/>
              <a:t> not </a:t>
            </a:r>
            <a:r>
              <a:rPr lang="fr-FR" dirty="0" err="1" smtClean="0"/>
              <a:t>permitted</a:t>
            </a:r>
            <a:r>
              <a:rPr lang="fr-FR" dirty="0" smtClean="0"/>
              <a:t> in the building.</a:t>
            </a:r>
          </a:p>
          <a:p>
            <a:pPr marL="114300" indent="338138">
              <a:lnSpc>
                <a:spcPct val="150000"/>
              </a:lnSpc>
              <a:buNone/>
            </a:pPr>
            <a:r>
              <a:rPr lang="fr-FR" dirty="0" smtClean="0"/>
              <a:t>I </a:t>
            </a:r>
            <a:r>
              <a:rPr lang="fr-FR" dirty="0" err="1" smtClean="0"/>
              <a:t>was</a:t>
            </a:r>
            <a:r>
              <a:rPr lang="fr-FR" dirty="0" smtClean="0"/>
              <a:t> not </a:t>
            </a:r>
            <a:r>
              <a:rPr lang="fr-FR" dirty="0" err="1" smtClean="0"/>
              <a:t>informed</a:t>
            </a:r>
            <a:r>
              <a:rPr lang="fr-FR" dirty="0" smtClean="0"/>
              <a:t> of the changes.</a:t>
            </a:r>
          </a:p>
          <a:p>
            <a:pPr marL="114300" indent="0">
              <a:buNone/>
            </a:pPr>
            <a:endParaRPr lang="fr-FR" dirty="0" smtClean="0"/>
          </a:p>
          <a:p>
            <a:pPr marL="114300" indent="0">
              <a:buNone/>
            </a:pPr>
            <a:endParaRPr lang="en-US" dirty="0" smtClean="0"/>
          </a:p>
        </p:txBody>
      </p:sp>
    </p:spTree>
    <p:extLst>
      <p:ext uri="{BB962C8B-B14F-4D97-AF65-F5344CB8AC3E}">
        <p14:creationId xmlns:p14="http://schemas.microsoft.com/office/powerpoint/2010/main" val="3731022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323528" y="339502"/>
            <a:ext cx="8496944" cy="4608512"/>
          </a:xfrm>
        </p:spPr>
        <p:txBody>
          <a:bodyPr/>
          <a:lstStyle/>
          <a:p>
            <a:pPr marL="400050" indent="-285750">
              <a:lnSpc>
                <a:spcPct val="150000"/>
              </a:lnSpc>
              <a:buFont typeface="Wingdings" pitchFamily="2" charset="2"/>
              <a:buChar char="q"/>
            </a:pPr>
            <a:r>
              <a:rPr lang="fr-FR" dirty="0" smtClean="0"/>
              <a:t> </a:t>
            </a:r>
            <a:r>
              <a:rPr lang="fr-FR" dirty="0"/>
              <a:t>In a question , </a:t>
            </a:r>
            <a:r>
              <a:rPr lang="fr-FR" dirty="0" err="1"/>
              <a:t>we</a:t>
            </a:r>
            <a:r>
              <a:rPr lang="fr-FR" dirty="0"/>
              <a:t> put the </a:t>
            </a:r>
            <a:r>
              <a:rPr lang="fr-FR" dirty="0" err="1"/>
              <a:t>subject</a:t>
            </a:r>
            <a:r>
              <a:rPr lang="fr-FR" dirty="0"/>
              <a:t> </a:t>
            </a:r>
            <a:r>
              <a:rPr lang="fr-FR" dirty="0" err="1"/>
              <a:t>after</a:t>
            </a:r>
            <a:r>
              <a:rPr lang="fr-FR" dirty="0"/>
              <a:t> the </a:t>
            </a:r>
            <a:r>
              <a:rPr lang="fr-FR" dirty="0" err="1"/>
              <a:t>auxiliary</a:t>
            </a:r>
            <a:r>
              <a:rPr lang="fr-FR" dirty="0"/>
              <a:t>.</a:t>
            </a:r>
          </a:p>
          <a:p>
            <a:pPr marL="452438" indent="0">
              <a:lnSpc>
                <a:spcPct val="150000"/>
              </a:lnSpc>
              <a:buNone/>
            </a:pPr>
            <a:r>
              <a:rPr lang="fr-FR" dirty="0"/>
              <a:t>Is the </a:t>
            </a:r>
            <a:r>
              <a:rPr lang="fr-FR" dirty="0" err="1"/>
              <a:t>competition</a:t>
            </a:r>
            <a:r>
              <a:rPr lang="fr-FR" dirty="0"/>
              <a:t> </a:t>
            </a:r>
            <a:r>
              <a:rPr lang="fr-FR" dirty="0" err="1"/>
              <a:t>held</a:t>
            </a:r>
            <a:r>
              <a:rPr lang="fr-FR" dirty="0"/>
              <a:t> </a:t>
            </a:r>
            <a:r>
              <a:rPr lang="fr-FR" dirty="0" err="1"/>
              <a:t>every</a:t>
            </a:r>
            <a:r>
              <a:rPr lang="fr-FR" dirty="0"/>
              <a:t> </a:t>
            </a:r>
            <a:r>
              <a:rPr lang="fr-FR" dirty="0" err="1"/>
              <a:t>year</a:t>
            </a:r>
            <a:r>
              <a:rPr lang="fr-FR" dirty="0"/>
              <a:t>?</a:t>
            </a:r>
          </a:p>
          <a:p>
            <a:pPr marL="452438" indent="0">
              <a:lnSpc>
                <a:spcPct val="150000"/>
              </a:lnSpc>
              <a:buNone/>
            </a:pPr>
            <a:r>
              <a:rPr lang="fr-FR" dirty="0" err="1"/>
              <a:t>Where</a:t>
            </a:r>
            <a:r>
              <a:rPr lang="fr-FR" dirty="0"/>
              <a:t> </a:t>
            </a:r>
            <a:r>
              <a:rPr lang="fr-FR" dirty="0" err="1"/>
              <a:t>was</a:t>
            </a:r>
            <a:r>
              <a:rPr lang="fr-FR" dirty="0"/>
              <a:t> </a:t>
            </a:r>
            <a:r>
              <a:rPr lang="fr-FR" dirty="0" err="1"/>
              <a:t>this</a:t>
            </a:r>
            <a:r>
              <a:rPr lang="fr-FR" dirty="0"/>
              <a:t> photo </a:t>
            </a:r>
            <a:r>
              <a:rPr lang="fr-FR" dirty="0" err="1"/>
              <a:t>taken</a:t>
            </a:r>
            <a:r>
              <a:rPr lang="fr-FR" dirty="0"/>
              <a:t>?</a:t>
            </a:r>
          </a:p>
          <a:p>
            <a:pPr marL="400050" indent="-285750">
              <a:lnSpc>
                <a:spcPct val="150000"/>
              </a:lnSpc>
              <a:buFont typeface="Wingdings" pitchFamily="2" charset="2"/>
              <a:buChar char="q"/>
            </a:pPr>
            <a:r>
              <a:rPr lang="fr-FR" dirty="0" smtClean="0"/>
              <a:t>For passive </a:t>
            </a:r>
            <a:r>
              <a:rPr lang="fr-FR" dirty="0" err="1" smtClean="0"/>
              <a:t>forms</a:t>
            </a:r>
            <a:r>
              <a:rPr lang="fr-FR" dirty="0" smtClean="0"/>
              <a:t> </a:t>
            </a:r>
            <a:r>
              <a:rPr lang="fr-FR" dirty="0" err="1" smtClean="0"/>
              <a:t>with</a:t>
            </a:r>
            <a:r>
              <a:rPr lang="fr-FR" dirty="0" smtClean="0"/>
              <a:t> </a:t>
            </a:r>
            <a:r>
              <a:rPr lang="fr-FR" dirty="0" err="1" smtClean="0"/>
              <a:t>two</a:t>
            </a:r>
            <a:r>
              <a:rPr lang="fr-FR" dirty="0" smtClean="0"/>
              <a:t> or more </a:t>
            </a:r>
            <a:r>
              <a:rPr lang="fr-FR" dirty="0" err="1" smtClean="0"/>
              <a:t>auxiliary</a:t>
            </a:r>
            <a:r>
              <a:rPr lang="fr-FR" dirty="0" smtClean="0"/>
              <a:t> </a:t>
            </a:r>
            <a:r>
              <a:rPr lang="fr-FR" dirty="0" err="1" smtClean="0"/>
              <a:t>verbs</a:t>
            </a:r>
            <a:r>
              <a:rPr lang="fr-FR" dirty="0" smtClean="0"/>
              <a:t>, -n’t /not </a:t>
            </a:r>
            <a:r>
              <a:rPr lang="fr-FR" dirty="0" err="1" smtClean="0"/>
              <a:t>goes</a:t>
            </a:r>
            <a:r>
              <a:rPr lang="fr-FR" dirty="0" smtClean="0"/>
              <a:t> </a:t>
            </a:r>
            <a:r>
              <a:rPr lang="fr-FR" dirty="0" err="1" smtClean="0"/>
              <a:t>after</a:t>
            </a:r>
            <a:r>
              <a:rPr lang="fr-FR" dirty="0" smtClean="0"/>
              <a:t> the first </a:t>
            </a:r>
            <a:r>
              <a:rPr lang="fr-FR" dirty="0" err="1" smtClean="0"/>
              <a:t>auxiliary</a:t>
            </a:r>
            <a:r>
              <a:rPr lang="fr-FR" dirty="0" smtClean="0"/>
              <a:t> in a </a:t>
            </a:r>
            <a:r>
              <a:rPr lang="fr-FR" dirty="0" err="1" smtClean="0"/>
              <a:t>negative</a:t>
            </a:r>
            <a:r>
              <a:rPr lang="fr-FR" dirty="0" smtClean="0"/>
              <a:t> , and the </a:t>
            </a:r>
            <a:r>
              <a:rPr lang="fr-FR" dirty="0" err="1" smtClean="0"/>
              <a:t>subject</a:t>
            </a:r>
            <a:r>
              <a:rPr lang="fr-FR" dirty="0" smtClean="0"/>
              <a:t> </a:t>
            </a:r>
            <a:r>
              <a:rPr lang="fr-FR" dirty="0" err="1" smtClean="0"/>
              <a:t>goes</a:t>
            </a:r>
            <a:r>
              <a:rPr lang="fr-FR" dirty="0" smtClean="0"/>
              <a:t> </a:t>
            </a:r>
            <a:r>
              <a:rPr lang="fr-FR" dirty="0" err="1" smtClean="0"/>
              <a:t>after</a:t>
            </a:r>
            <a:r>
              <a:rPr lang="fr-FR" dirty="0" smtClean="0"/>
              <a:t> the first </a:t>
            </a:r>
            <a:r>
              <a:rPr lang="fr-FR" dirty="0" err="1" smtClean="0"/>
              <a:t>auxiliary</a:t>
            </a:r>
            <a:r>
              <a:rPr lang="fr-FR" dirty="0" smtClean="0"/>
              <a:t> in a question.</a:t>
            </a:r>
          </a:p>
          <a:p>
            <a:pPr marL="114300" indent="249238">
              <a:lnSpc>
                <a:spcPct val="150000"/>
              </a:lnSpc>
              <a:buNone/>
            </a:pPr>
            <a:r>
              <a:rPr lang="fr-FR" dirty="0" smtClean="0"/>
              <a:t>A finals </a:t>
            </a:r>
            <a:r>
              <a:rPr lang="fr-FR" dirty="0" err="1" smtClean="0"/>
              <a:t>decision</a:t>
            </a:r>
            <a:r>
              <a:rPr lang="fr-FR" dirty="0" smtClean="0"/>
              <a:t> </a:t>
            </a:r>
            <a:r>
              <a:rPr lang="fr-FR" dirty="0" err="1" smtClean="0"/>
              <a:t>hasn’t</a:t>
            </a:r>
            <a:r>
              <a:rPr lang="fr-FR" dirty="0" smtClean="0"/>
              <a:t> been made </a:t>
            </a:r>
            <a:r>
              <a:rPr lang="fr-FR" dirty="0" err="1" smtClean="0"/>
              <a:t>yet</a:t>
            </a:r>
            <a:r>
              <a:rPr lang="fr-FR" dirty="0" smtClean="0"/>
              <a:t>.</a:t>
            </a:r>
          </a:p>
          <a:p>
            <a:pPr marL="114300" indent="249238">
              <a:lnSpc>
                <a:spcPct val="150000"/>
              </a:lnSpc>
              <a:buNone/>
            </a:pPr>
            <a:r>
              <a:rPr lang="fr-FR" dirty="0" smtClean="0"/>
              <a:t>Has the room been </a:t>
            </a:r>
            <a:r>
              <a:rPr lang="fr-FR" dirty="0" err="1" smtClean="0"/>
              <a:t>cleaned</a:t>
            </a:r>
            <a:r>
              <a:rPr lang="fr-FR" dirty="0" smtClean="0"/>
              <a:t> </a:t>
            </a:r>
            <a:r>
              <a:rPr lang="fr-FR" dirty="0" err="1" smtClean="0"/>
              <a:t>yet</a:t>
            </a:r>
            <a:r>
              <a:rPr lang="fr-FR" dirty="0" smtClean="0"/>
              <a:t>?</a:t>
            </a:r>
          </a:p>
          <a:p>
            <a:pPr marL="114300" indent="249238">
              <a:lnSpc>
                <a:spcPct val="150000"/>
              </a:lnSpc>
              <a:buNone/>
            </a:pPr>
            <a:r>
              <a:rPr lang="fr-FR" dirty="0" smtClean="0"/>
              <a:t>Have the </a:t>
            </a:r>
            <a:r>
              <a:rPr lang="fr-FR" dirty="0" err="1" smtClean="0"/>
              <a:t>animals</a:t>
            </a:r>
            <a:r>
              <a:rPr lang="fr-FR" dirty="0" smtClean="0"/>
              <a:t> been </a:t>
            </a:r>
            <a:r>
              <a:rPr lang="fr-FR" dirty="0" err="1" smtClean="0"/>
              <a:t>fed</a:t>
            </a:r>
            <a:r>
              <a:rPr lang="fr-FR" dirty="0" smtClean="0"/>
              <a:t>?</a:t>
            </a:r>
          </a:p>
          <a:p>
            <a:pPr marL="114300" indent="0">
              <a:buNone/>
            </a:pPr>
            <a:endParaRPr lang="fr-FR" dirty="0" smtClean="0"/>
          </a:p>
        </p:txBody>
      </p:sp>
    </p:spTree>
    <p:extLst>
      <p:ext uri="{BB962C8B-B14F-4D97-AF65-F5344CB8AC3E}">
        <p14:creationId xmlns:p14="http://schemas.microsoft.com/office/powerpoint/2010/main" val="2579765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339502"/>
            <a:ext cx="7717500" cy="541500"/>
          </a:xfrm>
        </p:spPr>
        <p:txBody>
          <a:bodyPr/>
          <a:lstStyle/>
          <a:p>
            <a:pPr algn="l"/>
            <a:r>
              <a:rPr lang="fr-FR" sz="2400" dirty="0" err="1" smtClean="0"/>
              <a:t>We</a:t>
            </a:r>
            <a:r>
              <a:rPr lang="fr-FR" sz="2400" dirty="0" smtClean="0"/>
              <a:t> </a:t>
            </a:r>
            <a:r>
              <a:rPr lang="fr-FR" sz="2400" dirty="0" err="1" smtClean="0"/>
              <a:t>can</a:t>
            </a:r>
            <a:r>
              <a:rPr lang="fr-FR" sz="2400" dirty="0" smtClean="0"/>
              <a:t> use </a:t>
            </a:r>
            <a:r>
              <a:rPr lang="fr-FR" sz="2400" dirty="0" err="1" smtClean="0"/>
              <a:t>different</a:t>
            </a:r>
            <a:r>
              <a:rPr lang="fr-FR" sz="2400" dirty="0" smtClean="0"/>
              <a:t> </a:t>
            </a:r>
            <a:r>
              <a:rPr lang="fr-FR" sz="2400" dirty="0" err="1" smtClean="0"/>
              <a:t>tenses</a:t>
            </a:r>
            <a:r>
              <a:rPr lang="fr-FR" sz="2400" dirty="0" smtClean="0"/>
              <a:t> in the passive</a:t>
            </a:r>
            <a:endParaRPr lang="fr-FR" sz="2400" dirty="0"/>
          </a:p>
        </p:txBody>
      </p:sp>
      <p:sp>
        <p:nvSpPr>
          <p:cNvPr id="3" name="Espace réservé du texte 2"/>
          <p:cNvSpPr>
            <a:spLocks noGrp="1"/>
          </p:cNvSpPr>
          <p:nvPr>
            <p:ph type="body" idx="1"/>
          </p:nvPr>
        </p:nvSpPr>
        <p:spPr>
          <a:xfrm>
            <a:off x="713225" y="843558"/>
            <a:ext cx="7717500" cy="4104455"/>
          </a:xfrm>
        </p:spPr>
        <p:txBody>
          <a:bodyPr/>
          <a:lstStyle/>
          <a:p>
            <a:pPr marL="400050" indent="-285750">
              <a:lnSpc>
                <a:spcPct val="150000"/>
              </a:lnSpc>
              <a:buFont typeface="Wingdings" pitchFamily="2" charset="2"/>
              <a:buChar char="q"/>
            </a:pPr>
            <a:r>
              <a:rPr lang="fr-FR" b="1" dirty="0" err="1" smtClean="0"/>
              <a:t>Presents</a:t>
            </a:r>
            <a:r>
              <a:rPr lang="fr-FR" b="1" dirty="0" smtClean="0"/>
              <a:t> and </a:t>
            </a:r>
            <a:r>
              <a:rPr lang="fr-FR" b="1" dirty="0" err="1" smtClean="0"/>
              <a:t>past</a:t>
            </a:r>
            <a:r>
              <a:rPr lang="fr-FR" b="1" dirty="0" smtClean="0"/>
              <a:t> simple</a:t>
            </a:r>
          </a:p>
          <a:p>
            <a:pPr marL="114300" indent="249238">
              <a:lnSpc>
                <a:spcPct val="150000"/>
              </a:lnSpc>
              <a:buNone/>
            </a:pPr>
            <a:r>
              <a:rPr lang="fr-FR" dirty="0" err="1" smtClean="0"/>
              <a:t>Thechamionships</a:t>
            </a:r>
            <a:r>
              <a:rPr lang="fr-FR" dirty="0" smtClean="0"/>
              <a:t> are </a:t>
            </a:r>
            <a:r>
              <a:rPr lang="fr-FR" dirty="0" err="1" smtClean="0"/>
              <a:t>held</a:t>
            </a:r>
            <a:r>
              <a:rPr lang="fr-FR" dirty="0" smtClean="0"/>
              <a:t> </a:t>
            </a:r>
            <a:r>
              <a:rPr lang="fr-FR" dirty="0" err="1" smtClean="0"/>
              <a:t>every</a:t>
            </a:r>
            <a:r>
              <a:rPr lang="fr-FR" dirty="0" smtClean="0"/>
              <a:t> </a:t>
            </a:r>
            <a:r>
              <a:rPr lang="fr-FR" dirty="0" err="1" smtClean="0"/>
              <a:t>two</a:t>
            </a:r>
            <a:r>
              <a:rPr lang="fr-FR" dirty="0" smtClean="0"/>
              <a:t> </a:t>
            </a:r>
            <a:r>
              <a:rPr lang="fr-FR" dirty="0" err="1" smtClean="0"/>
              <a:t>years</a:t>
            </a:r>
            <a:r>
              <a:rPr lang="fr-FR" dirty="0" smtClean="0"/>
              <a:t>.</a:t>
            </a:r>
          </a:p>
          <a:p>
            <a:pPr marL="114300" indent="249238">
              <a:lnSpc>
                <a:spcPct val="150000"/>
              </a:lnSpc>
              <a:buNone/>
            </a:pPr>
            <a:r>
              <a:rPr lang="fr-FR" dirty="0" smtClean="0"/>
              <a:t>Ho </a:t>
            </a:r>
            <a:r>
              <a:rPr lang="fr-FR" dirty="0" err="1" smtClean="0"/>
              <a:t>often</a:t>
            </a:r>
            <a:r>
              <a:rPr lang="fr-FR" dirty="0" smtClean="0"/>
              <a:t> </a:t>
            </a:r>
            <a:r>
              <a:rPr lang="fr-FR" dirty="0" err="1" smtClean="0"/>
              <a:t>is</a:t>
            </a:r>
            <a:r>
              <a:rPr lang="fr-FR" dirty="0" smtClean="0"/>
              <a:t> </a:t>
            </a:r>
            <a:r>
              <a:rPr lang="fr-FR" dirty="0"/>
              <a:t>the  </a:t>
            </a:r>
            <a:r>
              <a:rPr lang="fr-FR" dirty="0" err="1"/>
              <a:t>website</a:t>
            </a:r>
            <a:r>
              <a:rPr lang="fr-FR" dirty="0"/>
              <a:t> </a:t>
            </a:r>
            <a:r>
              <a:rPr lang="fr-FR" dirty="0" err="1" smtClean="0"/>
              <a:t>updated</a:t>
            </a:r>
            <a:r>
              <a:rPr lang="fr-FR" dirty="0" smtClean="0"/>
              <a:t>?</a:t>
            </a:r>
          </a:p>
          <a:p>
            <a:pPr marL="114300" indent="249238">
              <a:lnSpc>
                <a:spcPct val="150000"/>
              </a:lnSpc>
              <a:buNone/>
            </a:pPr>
            <a:r>
              <a:rPr lang="fr-FR" dirty="0" smtClean="0"/>
              <a:t>The </a:t>
            </a:r>
            <a:r>
              <a:rPr lang="fr-FR" dirty="0" err="1" smtClean="0"/>
              <a:t>museum</a:t>
            </a:r>
            <a:r>
              <a:rPr lang="fr-FR" dirty="0" smtClean="0"/>
              <a:t> </a:t>
            </a:r>
            <a:r>
              <a:rPr lang="fr-FR" dirty="0" err="1" smtClean="0"/>
              <a:t>was</a:t>
            </a:r>
            <a:r>
              <a:rPr lang="fr-FR" dirty="0" smtClean="0"/>
              <a:t> </a:t>
            </a:r>
            <a:r>
              <a:rPr lang="fr-FR" dirty="0" err="1" smtClean="0"/>
              <a:t>opened</a:t>
            </a:r>
            <a:r>
              <a:rPr lang="fr-FR" dirty="0" smtClean="0"/>
              <a:t> by the </a:t>
            </a:r>
            <a:r>
              <a:rPr lang="fr-FR" dirty="0" err="1" smtClean="0"/>
              <a:t>Queen</a:t>
            </a:r>
            <a:r>
              <a:rPr lang="fr-FR" dirty="0" smtClean="0"/>
              <a:t>.</a:t>
            </a:r>
          </a:p>
          <a:p>
            <a:pPr marL="400050" indent="-285750">
              <a:lnSpc>
                <a:spcPct val="150000"/>
              </a:lnSpc>
              <a:buFont typeface="Wingdings" pitchFamily="2" charset="2"/>
              <a:buChar char="q"/>
            </a:pPr>
            <a:r>
              <a:rPr lang="fr-FR" b="1" dirty="0" err="1" smtClean="0"/>
              <a:t>Present</a:t>
            </a:r>
            <a:r>
              <a:rPr lang="fr-FR" b="1" dirty="0" smtClean="0"/>
              <a:t> and </a:t>
            </a:r>
            <a:r>
              <a:rPr lang="fr-FR" b="1" dirty="0" err="1" smtClean="0"/>
              <a:t>past</a:t>
            </a:r>
            <a:r>
              <a:rPr lang="fr-FR" b="1" dirty="0" smtClean="0"/>
              <a:t> </a:t>
            </a:r>
            <a:r>
              <a:rPr lang="fr-FR" b="1" dirty="0" err="1" smtClean="0"/>
              <a:t>continuous</a:t>
            </a:r>
            <a:endParaRPr lang="fr-FR" b="1" dirty="0" smtClean="0"/>
          </a:p>
          <a:p>
            <a:pPr marL="114300" indent="249238">
              <a:lnSpc>
                <a:spcPct val="150000"/>
              </a:lnSpc>
              <a:buNone/>
            </a:pPr>
            <a:r>
              <a:rPr lang="fr-FR" dirty="0" smtClean="0"/>
              <a:t>The office </a:t>
            </a:r>
            <a:r>
              <a:rPr lang="fr-FR" dirty="0" err="1" smtClean="0"/>
              <a:t>is</a:t>
            </a:r>
            <a:r>
              <a:rPr lang="fr-FR" dirty="0" smtClean="0"/>
              <a:t> </a:t>
            </a:r>
            <a:r>
              <a:rPr lang="fr-FR" dirty="0" err="1" smtClean="0"/>
              <a:t>being</a:t>
            </a:r>
            <a:r>
              <a:rPr lang="fr-FR" dirty="0" smtClean="0"/>
              <a:t> </a:t>
            </a:r>
            <a:r>
              <a:rPr lang="fr-FR" dirty="0" err="1" smtClean="0"/>
              <a:t>decorated</a:t>
            </a:r>
            <a:r>
              <a:rPr lang="fr-FR" dirty="0" smtClean="0"/>
              <a:t> </a:t>
            </a:r>
            <a:r>
              <a:rPr lang="fr-FR" dirty="0" err="1" smtClean="0"/>
              <a:t>at</a:t>
            </a:r>
            <a:r>
              <a:rPr lang="fr-FR" dirty="0" smtClean="0"/>
              <a:t> the moment.</a:t>
            </a:r>
          </a:p>
          <a:p>
            <a:pPr marL="114300" indent="249238">
              <a:lnSpc>
                <a:spcPct val="150000"/>
              </a:lnSpc>
              <a:buNone/>
            </a:pPr>
            <a:r>
              <a:rPr lang="fr-FR" dirty="0" smtClean="0"/>
              <a:t>The room </a:t>
            </a:r>
            <a:r>
              <a:rPr lang="fr-FR" dirty="0" err="1" smtClean="0"/>
              <a:t>was</a:t>
            </a:r>
            <a:r>
              <a:rPr lang="fr-FR" dirty="0" smtClean="0"/>
              <a:t> </a:t>
            </a:r>
            <a:r>
              <a:rPr lang="fr-FR" dirty="0" err="1" smtClean="0"/>
              <a:t>bbeing</a:t>
            </a:r>
            <a:r>
              <a:rPr lang="fr-FR" dirty="0" smtClean="0"/>
              <a:t> </a:t>
            </a:r>
            <a:r>
              <a:rPr lang="fr-FR" dirty="0" err="1" smtClean="0"/>
              <a:t>cleaned</a:t>
            </a:r>
            <a:r>
              <a:rPr lang="fr-FR" dirty="0" smtClean="0"/>
              <a:t> </a:t>
            </a:r>
            <a:r>
              <a:rPr lang="fr-FR" dirty="0" err="1" smtClean="0"/>
              <a:t>when</a:t>
            </a:r>
            <a:r>
              <a:rPr lang="fr-FR" dirty="0" smtClean="0"/>
              <a:t> I </a:t>
            </a:r>
            <a:r>
              <a:rPr lang="fr-FR" dirty="0" err="1" smtClean="0"/>
              <a:t>arrived</a:t>
            </a:r>
            <a:r>
              <a:rPr lang="fr-FR" dirty="0" smtClean="0"/>
              <a:t>.</a:t>
            </a:r>
          </a:p>
          <a:p>
            <a:pPr marL="400050" indent="-285750">
              <a:lnSpc>
                <a:spcPct val="150000"/>
              </a:lnSpc>
              <a:buFont typeface="Wingdings" pitchFamily="2" charset="2"/>
              <a:buChar char="q"/>
            </a:pPr>
            <a:r>
              <a:rPr lang="fr-FR" b="1" dirty="0" err="1" smtClean="0"/>
              <a:t>Present</a:t>
            </a:r>
            <a:r>
              <a:rPr lang="fr-FR" b="1" dirty="0" smtClean="0"/>
              <a:t> and </a:t>
            </a:r>
            <a:r>
              <a:rPr lang="fr-FR" b="1" dirty="0" err="1" smtClean="0"/>
              <a:t>past</a:t>
            </a:r>
            <a:r>
              <a:rPr lang="fr-FR" b="1" dirty="0" smtClean="0"/>
              <a:t> </a:t>
            </a:r>
            <a:r>
              <a:rPr lang="fr-FR" b="1" dirty="0" err="1" smtClean="0"/>
              <a:t>perfect</a:t>
            </a:r>
            <a:endParaRPr lang="fr-FR" b="1" dirty="0" smtClean="0"/>
          </a:p>
          <a:p>
            <a:pPr marL="114300" indent="249238">
              <a:lnSpc>
                <a:spcPct val="150000"/>
              </a:lnSpc>
              <a:buNone/>
            </a:pPr>
            <a:r>
              <a:rPr lang="fr-FR" dirty="0" smtClean="0"/>
              <a:t>The meeting has been </a:t>
            </a:r>
            <a:r>
              <a:rPr lang="fr-FR" dirty="0" err="1" smtClean="0"/>
              <a:t>cancelled</a:t>
            </a:r>
            <a:r>
              <a:rPr lang="fr-FR" dirty="0" smtClean="0"/>
              <a:t>.</a:t>
            </a:r>
          </a:p>
          <a:p>
            <a:pPr marL="114300" indent="249238">
              <a:lnSpc>
                <a:spcPct val="150000"/>
              </a:lnSpc>
              <a:buNone/>
            </a:pPr>
            <a:r>
              <a:rPr lang="fr-FR" dirty="0" smtClean="0"/>
              <a:t>Have Alex and Suzy been </a:t>
            </a:r>
            <a:r>
              <a:rPr lang="fr-FR" dirty="0" err="1" smtClean="0"/>
              <a:t>invited</a:t>
            </a:r>
            <a:r>
              <a:rPr lang="fr-FR" dirty="0" smtClean="0"/>
              <a:t> to the party?</a:t>
            </a:r>
          </a:p>
          <a:p>
            <a:pPr marL="114300" indent="249238">
              <a:lnSpc>
                <a:spcPct val="150000"/>
              </a:lnSpc>
              <a:buNone/>
            </a:pPr>
            <a:r>
              <a:rPr lang="fr-FR" dirty="0" smtClean="0"/>
              <a:t>The room </a:t>
            </a:r>
            <a:r>
              <a:rPr lang="fr-FR" dirty="0" err="1" smtClean="0"/>
              <a:t>hadn’t</a:t>
            </a:r>
            <a:r>
              <a:rPr lang="fr-FR" dirty="0" smtClean="0"/>
              <a:t> been </a:t>
            </a:r>
            <a:r>
              <a:rPr lang="fr-FR" dirty="0" err="1" smtClean="0"/>
              <a:t>cleaned</a:t>
            </a:r>
            <a:r>
              <a:rPr lang="fr-FR" dirty="0" smtClean="0"/>
              <a:t> </a:t>
            </a:r>
            <a:r>
              <a:rPr lang="fr-FR" dirty="0" err="1" smtClean="0"/>
              <a:t>when</a:t>
            </a:r>
            <a:r>
              <a:rPr lang="fr-FR" dirty="0" smtClean="0"/>
              <a:t> </a:t>
            </a:r>
            <a:r>
              <a:rPr lang="fr-FR" dirty="0" err="1" smtClean="0"/>
              <a:t>we</a:t>
            </a:r>
            <a:r>
              <a:rPr lang="fr-FR" dirty="0" smtClean="0"/>
              <a:t> </a:t>
            </a:r>
            <a:r>
              <a:rPr lang="fr-FR" dirty="0" err="1" smtClean="0"/>
              <a:t>arrived</a:t>
            </a:r>
            <a:r>
              <a:rPr lang="fr-FR" dirty="0" smtClean="0"/>
              <a:t>.</a:t>
            </a:r>
          </a:p>
          <a:p>
            <a:pPr marL="114300" indent="0">
              <a:buNone/>
            </a:pPr>
            <a:endParaRPr lang="fr-FR" dirty="0"/>
          </a:p>
        </p:txBody>
      </p:sp>
    </p:spTree>
    <p:extLst>
      <p:ext uri="{BB962C8B-B14F-4D97-AF65-F5344CB8AC3E}">
        <p14:creationId xmlns:p14="http://schemas.microsoft.com/office/powerpoint/2010/main" val="4155861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95486"/>
            <a:ext cx="7717500" cy="541500"/>
          </a:xfrm>
        </p:spPr>
        <p:txBody>
          <a:bodyPr/>
          <a:lstStyle/>
          <a:p>
            <a:r>
              <a:rPr lang="fr-FR" sz="2400" dirty="0" smtClean="0"/>
              <a:t>Modal </a:t>
            </a:r>
            <a:r>
              <a:rPr lang="fr-FR" sz="2400" dirty="0" err="1" smtClean="0"/>
              <a:t>verbs</a:t>
            </a:r>
            <a:r>
              <a:rPr lang="fr-FR" sz="2400" dirty="0" smtClean="0"/>
              <a:t> in the passive</a:t>
            </a:r>
            <a:endParaRPr lang="fr-FR" sz="2400" dirty="0"/>
          </a:p>
        </p:txBody>
      </p:sp>
      <p:sp>
        <p:nvSpPr>
          <p:cNvPr id="3" name="Espace réservé du texte 2"/>
          <p:cNvSpPr>
            <a:spLocks noGrp="1"/>
          </p:cNvSpPr>
          <p:nvPr>
            <p:ph type="body" idx="1"/>
          </p:nvPr>
        </p:nvSpPr>
        <p:spPr>
          <a:xfrm>
            <a:off x="179512" y="627534"/>
            <a:ext cx="8820472" cy="4248472"/>
          </a:xfrm>
        </p:spPr>
        <p:txBody>
          <a:bodyPr/>
          <a:lstStyle/>
          <a:p>
            <a:pPr>
              <a:buFont typeface="Wingdings" pitchFamily="2" charset="2"/>
              <a:buChar char="q"/>
            </a:pPr>
            <a:r>
              <a:rPr lang="fr-FR" dirty="0" err="1" smtClean="0"/>
              <a:t>We</a:t>
            </a:r>
            <a:r>
              <a:rPr lang="fr-FR" dirty="0" smtClean="0"/>
              <a:t> use the passive infinitive (</a:t>
            </a:r>
            <a:r>
              <a:rPr lang="fr-FR" dirty="0" err="1" smtClean="0"/>
              <a:t>be</a:t>
            </a:r>
            <a:r>
              <a:rPr lang="fr-FR" dirty="0" smtClean="0"/>
              <a:t> </a:t>
            </a:r>
            <a:r>
              <a:rPr lang="fr-FR" dirty="0" err="1" smtClean="0"/>
              <a:t>done</a:t>
            </a:r>
            <a:r>
              <a:rPr lang="fr-FR" dirty="0" smtClean="0"/>
              <a:t>, </a:t>
            </a:r>
            <a:r>
              <a:rPr lang="fr-FR" dirty="0" err="1" smtClean="0"/>
              <a:t>be</a:t>
            </a:r>
            <a:r>
              <a:rPr lang="fr-FR" dirty="0" smtClean="0"/>
              <a:t> made, </a:t>
            </a:r>
            <a:r>
              <a:rPr lang="fr-FR" dirty="0" err="1" smtClean="0"/>
              <a:t>be</a:t>
            </a:r>
            <a:r>
              <a:rPr lang="fr-FR" dirty="0" smtClean="0"/>
              <a:t> </a:t>
            </a:r>
            <a:r>
              <a:rPr lang="fr-FR" dirty="0" err="1" smtClean="0"/>
              <a:t>opened</a:t>
            </a:r>
            <a:r>
              <a:rPr lang="fr-FR" dirty="0" smtClean="0"/>
              <a:t>, etc.)</a:t>
            </a:r>
            <a:r>
              <a:rPr lang="fr-FR" dirty="0" err="1" smtClean="0"/>
              <a:t>after</a:t>
            </a:r>
            <a:r>
              <a:rPr lang="fr-FR" dirty="0" smtClean="0"/>
              <a:t> a modal </a:t>
            </a:r>
            <a:r>
              <a:rPr lang="fr-FR" dirty="0" err="1" smtClean="0"/>
              <a:t>verb</a:t>
            </a:r>
            <a:r>
              <a:rPr lang="fr-FR" dirty="0" smtClean="0"/>
              <a:t> and </a:t>
            </a:r>
            <a:r>
              <a:rPr lang="fr-FR" dirty="0" err="1" smtClean="0"/>
              <a:t>after</a:t>
            </a:r>
            <a:r>
              <a:rPr lang="fr-FR" dirty="0" smtClean="0"/>
              <a:t> have to and </a:t>
            </a:r>
            <a:r>
              <a:rPr lang="fr-FR" dirty="0" err="1" smtClean="0"/>
              <a:t>need</a:t>
            </a:r>
            <a:r>
              <a:rPr lang="fr-FR" dirty="0" smtClean="0"/>
              <a:t> to.</a:t>
            </a:r>
          </a:p>
          <a:p>
            <a:pPr marL="114300" indent="338138">
              <a:buNone/>
            </a:pPr>
            <a:r>
              <a:rPr lang="fr-FR" dirty="0" smtClean="0"/>
              <a:t>The </a:t>
            </a:r>
            <a:r>
              <a:rPr lang="fr-FR" dirty="0" err="1" smtClean="0"/>
              <a:t>museum</a:t>
            </a:r>
            <a:r>
              <a:rPr lang="fr-FR" dirty="0" smtClean="0"/>
              <a:t> </a:t>
            </a:r>
            <a:r>
              <a:rPr lang="fr-FR" dirty="0" err="1" smtClean="0"/>
              <a:t>will</a:t>
            </a:r>
            <a:r>
              <a:rPr lang="fr-FR" dirty="0" smtClean="0"/>
              <a:t> </a:t>
            </a:r>
            <a:r>
              <a:rPr lang="fr-FR" dirty="0" err="1" smtClean="0"/>
              <a:t>be</a:t>
            </a:r>
            <a:r>
              <a:rPr lang="fr-FR" dirty="0" smtClean="0"/>
              <a:t> </a:t>
            </a:r>
            <a:r>
              <a:rPr lang="fr-FR" dirty="0" err="1" smtClean="0"/>
              <a:t>opened</a:t>
            </a:r>
            <a:r>
              <a:rPr lang="fr-FR" dirty="0" smtClean="0"/>
              <a:t> by the </a:t>
            </a:r>
            <a:r>
              <a:rPr lang="fr-FR" dirty="0" err="1" smtClean="0"/>
              <a:t>Queen</a:t>
            </a:r>
            <a:r>
              <a:rPr lang="fr-FR" dirty="0" smtClean="0"/>
              <a:t>.  </a:t>
            </a:r>
          </a:p>
          <a:p>
            <a:pPr marL="114300" indent="338138">
              <a:buNone/>
            </a:pPr>
            <a:r>
              <a:rPr lang="fr-FR" dirty="0" err="1" smtClean="0"/>
              <a:t>Some</a:t>
            </a:r>
            <a:r>
              <a:rPr lang="fr-FR" dirty="0" smtClean="0"/>
              <a:t> music and films </a:t>
            </a:r>
            <a:r>
              <a:rPr lang="fr-FR" dirty="0" err="1" smtClean="0"/>
              <a:t>can</a:t>
            </a:r>
            <a:r>
              <a:rPr lang="fr-FR" dirty="0" smtClean="0"/>
              <a:t> </a:t>
            </a:r>
            <a:r>
              <a:rPr lang="fr-FR" dirty="0" err="1" smtClean="0"/>
              <a:t>be</a:t>
            </a:r>
            <a:r>
              <a:rPr lang="fr-FR" dirty="0" smtClean="0"/>
              <a:t> </a:t>
            </a:r>
            <a:r>
              <a:rPr lang="fr-FR" dirty="0" err="1" smtClean="0"/>
              <a:t>downloaded</a:t>
            </a:r>
            <a:r>
              <a:rPr lang="fr-FR" dirty="0" smtClean="0"/>
              <a:t> for free.</a:t>
            </a:r>
          </a:p>
          <a:p>
            <a:pPr marL="114300" indent="338138">
              <a:buNone/>
            </a:pPr>
            <a:r>
              <a:rPr lang="fr-FR" dirty="0" smtClean="0"/>
              <a:t>All </a:t>
            </a:r>
            <a:r>
              <a:rPr lang="fr-FR" dirty="0" err="1" smtClean="0"/>
              <a:t>rooms</a:t>
            </a:r>
            <a:r>
              <a:rPr lang="fr-FR" dirty="0" smtClean="0"/>
              <a:t> must </a:t>
            </a:r>
            <a:r>
              <a:rPr lang="fr-FR" dirty="0" err="1" smtClean="0"/>
              <a:t>be</a:t>
            </a:r>
            <a:r>
              <a:rPr lang="fr-FR" dirty="0" smtClean="0"/>
              <a:t> </a:t>
            </a:r>
            <a:r>
              <a:rPr lang="fr-FR" dirty="0" err="1" smtClean="0"/>
              <a:t>vacated</a:t>
            </a:r>
            <a:r>
              <a:rPr lang="fr-FR" dirty="0" smtClean="0"/>
              <a:t> by </a:t>
            </a:r>
            <a:r>
              <a:rPr lang="fr-FR" dirty="0" err="1" smtClean="0"/>
              <a:t>midday</a:t>
            </a:r>
            <a:r>
              <a:rPr lang="fr-FR" dirty="0" smtClean="0"/>
              <a:t>/</a:t>
            </a:r>
          </a:p>
          <a:p>
            <a:pPr marL="114300" indent="338138">
              <a:buNone/>
            </a:pPr>
            <a:r>
              <a:rPr lang="fr-FR" dirty="0" smtClean="0"/>
              <a:t>The plants </a:t>
            </a:r>
            <a:r>
              <a:rPr lang="fr-FR" dirty="0" err="1" smtClean="0"/>
              <a:t>need</a:t>
            </a:r>
            <a:r>
              <a:rPr lang="fr-FR" dirty="0" smtClean="0"/>
              <a:t> to </a:t>
            </a:r>
            <a:r>
              <a:rPr lang="fr-FR" dirty="0" err="1" smtClean="0"/>
              <a:t>be</a:t>
            </a:r>
            <a:r>
              <a:rPr lang="fr-FR" dirty="0" smtClean="0"/>
              <a:t> </a:t>
            </a:r>
            <a:r>
              <a:rPr lang="fr-FR" dirty="0" err="1" smtClean="0"/>
              <a:t>watered</a:t>
            </a:r>
            <a:r>
              <a:rPr lang="fr-FR" dirty="0" smtClean="0"/>
              <a:t> </a:t>
            </a:r>
            <a:r>
              <a:rPr lang="fr-FR" dirty="0" err="1" smtClean="0"/>
              <a:t>daily</a:t>
            </a:r>
            <a:r>
              <a:rPr lang="fr-FR" dirty="0" smtClean="0"/>
              <a:t>.</a:t>
            </a:r>
          </a:p>
          <a:p>
            <a:pPr marL="400050" indent="-285750">
              <a:buFont typeface="Wingdings" pitchFamily="2" charset="2"/>
              <a:buChar char="q"/>
            </a:pPr>
            <a:r>
              <a:rPr lang="fr-FR" dirty="0" err="1" smtClean="0"/>
              <a:t>We</a:t>
            </a:r>
            <a:r>
              <a:rPr lang="fr-FR" dirty="0" smtClean="0"/>
              <a:t> </a:t>
            </a:r>
            <a:r>
              <a:rPr lang="fr-FR" dirty="0" err="1" smtClean="0"/>
              <a:t>also</a:t>
            </a:r>
            <a:r>
              <a:rPr lang="fr-FR" dirty="0" smtClean="0"/>
              <a:t> use the passive infinitive </a:t>
            </a:r>
            <a:r>
              <a:rPr lang="fr-FR" dirty="0" err="1" smtClean="0"/>
              <a:t>after</a:t>
            </a:r>
            <a:r>
              <a:rPr lang="fr-FR" dirty="0" smtClean="0"/>
              <a:t> </a:t>
            </a:r>
            <a:r>
              <a:rPr lang="fr-FR" dirty="0" err="1" smtClean="0"/>
              <a:t>be</a:t>
            </a:r>
            <a:r>
              <a:rPr lang="fr-FR" dirty="0" smtClean="0"/>
              <a:t> </a:t>
            </a:r>
            <a:r>
              <a:rPr lang="fr-FR" dirty="0" err="1" smtClean="0"/>
              <a:t>going</a:t>
            </a:r>
            <a:r>
              <a:rPr lang="fr-FR" dirty="0" smtClean="0"/>
              <a:t> to.</a:t>
            </a:r>
          </a:p>
          <a:p>
            <a:pPr marL="114300" indent="338138">
              <a:buNone/>
            </a:pPr>
            <a:r>
              <a:rPr lang="fr-FR" dirty="0" smtClean="0"/>
              <a:t>The album </a:t>
            </a:r>
            <a:r>
              <a:rPr lang="fr-FR" dirty="0" err="1" smtClean="0"/>
              <a:t>will</a:t>
            </a:r>
            <a:r>
              <a:rPr lang="fr-FR" dirty="0" smtClean="0"/>
              <a:t> </a:t>
            </a:r>
            <a:r>
              <a:rPr lang="fr-FR" dirty="0" err="1" smtClean="0"/>
              <a:t>be</a:t>
            </a:r>
            <a:r>
              <a:rPr lang="fr-FR" dirty="0" smtClean="0"/>
              <a:t> </a:t>
            </a:r>
            <a:r>
              <a:rPr lang="fr-FR" dirty="0" err="1" smtClean="0"/>
              <a:t>released</a:t>
            </a:r>
            <a:r>
              <a:rPr lang="fr-FR" dirty="0" smtClean="0"/>
              <a:t> in April.</a:t>
            </a:r>
          </a:p>
          <a:p>
            <a:pPr marL="400050" indent="-285750">
              <a:buFont typeface="Wingdings" pitchFamily="2" charset="2"/>
              <a:buChar char="q"/>
            </a:pPr>
            <a:r>
              <a:rPr lang="fr-FR" dirty="0" err="1" smtClean="0"/>
              <a:t>We</a:t>
            </a:r>
            <a:r>
              <a:rPr lang="fr-FR" dirty="0" smtClean="0"/>
              <a:t> </a:t>
            </a:r>
            <a:r>
              <a:rPr lang="fr-FR" dirty="0" err="1" smtClean="0"/>
              <a:t>also</a:t>
            </a:r>
            <a:r>
              <a:rPr lang="fr-FR" dirty="0" smtClean="0"/>
              <a:t> use the passive infinitive </a:t>
            </a:r>
            <a:r>
              <a:rPr lang="fr-FR" dirty="0" err="1" smtClean="0"/>
              <a:t>after</a:t>
            </a:r>
            <a:r>
              <a:rPr lang="fr-FR" dirty="0" smtClean="0"/>
              <a:t> </a:t>
            </a:r>
            <a:r>
              <a:rPr lang="fr-FR" dirty="0" err="1" smtClean="0"/>
              <a:t>be</a:t>
            </a:r>
            <a:r>
              <a:rPr lang="fr-FR" dirty="0" smtClean="0"/>
              <a:t> to.</a:t>
            </a:r>
          </a:p>
          <a:p>
            <a:pPr marL="114300" indent="249238">
              <a:buNone/>
            </a:pPr>
            <a:r>
              <a:rPr lang="fr-FR" dirty="0" smtClean="0"/>
              <a:t>Elections are to </a:t>
            </a:r>
            <a:r>
              <a:rPr lang="fr-FR" dirty="0" err="1" smtClean="0"/>
              <a:t>be</a:t>
            </a:r>
            <a:r>
              <a:rPr lang="fr-FR" dirty="0" smtClean="0"/>
              <a:t> </a:t>
            </a:r>
            <a:r>
              <a:rPr lang="fr-FR" dirty="0" err="1" smtClean="0"/>
              <a:t>held</a:t>
            </a:r>
            <a:r>
              <a:rPr lang="fr-FR" dirty="0" smtClean="0"/>
              <a:t> </a:t>
            </a:r>
            <a:r>
              <a:rPr lang="fr-FR" dirty="0" err="1" smtClean="0"/>
              <a:t>early</a:t>
            </a:r>
            <a:r>
              <a:rPr lang="fr-FR" dirty="0" smtClean="0"/>
              <a:t> </a:t>
            </a:r>
            <a:r>
              <a:rPr lang="fr-FR" dirty="0" err="1" smtClean="0"/>
              <a:t>next</a:t>
            </a:r>
            <a:r>
              <a:rPr lang="fr-FR" dirty="0" smtClean="0"/>
              <a:t> </a:t>
            </a:r>
            <a:r>
              <a:rPr lang="fr-FR" dirty="0" err="1" smtClean="0"/>
              <a:t>year</a:t>
            </a:r>
            <a:r>
              <a:rPr lang="fr-FR" dirty="0" smtClean="0"/>
              <a:t>.</a:t>
            </a:r>
          </a:p>
          <a:p>
            <a:pPr marL="400050" indent="-285750">
              <a:buFont typeface="Wingdings" pitchFamily="2" charset="2"/>
              <a:buChar char="q"/>
            </a:pPr>
            <a:r>
              <a:rPr lang="fr-FR" dirty="0" err="1" smtClean="0"/>
              <a:t>After</a:t>
            </a:r>
            <a:r>
              <a:rPr lang="fr-FR" dirty="0" smtClean="0"/>
              <a:t> modal </a:t>
            </a:r>
            <a:r>
              <a:rPr lang="fr-FR" dirty="0" err="1" smtClean="0"/>
              <a:t>verbs</a:t>
            </a:r>
            <a:r>
              <a:rPr lang="fr-FR" dirty="0" smtClean="0"/>
              <a:t>, </a:t>
            </a:r>
            <a:r>
              <a:rPr lang="fr-FR" dirty="0" err="1" smtClean="0"/>
              <a:t>was</a:t>
            </a:r>
            <a:r>
              <a:rPr lang="fr-FR" dirty="0" smtClean="0"/>
              <a:t>/</a:t>
            </a:r>
            <a:r>
              <a:rPr lang="fr-FR" dirty="0" err="1" smtClean="0"/>
              <a:t>were</a:t>
            </a:r>
            <a:r>
              <a:rPr lang="fr-FR" dirty="0" smtClean="0"/>
              <a:t> </a:t>
            </a:r>
            <a:r>
              <a:rPr lang="fr-FR" dirty="0" err="1" smtClean="0"/>
              <a:t>going</a:t>
            </a:r>
            <a:r>
              <a:rPr lang="fr-FR" dirty="0" smtClean="0"/>
              <a:t> to, and </a:t>
            </a:r>
            <a:r>
              <a:rPr lang="fr-FR" dirty="0" err="1" smtClean="0"/>
              <a:t>was</a:t>
            </a:r>
            <a:r>
              <a:rPr lang="fr-FR" dirty="0" smtClean="0"/>
              <a:t>/</a:t>
            </a:r>
            <a:r>
              <a:rPr lang="fr-FR" dirty="0" err="1" smtClean="0"/>
              <a:t>were</a:t>
            </a:r>
            <a:r>
              <a:rPr lang="fr-FR" dirty="0" smtClean="0"/>
              <a:t> to </a:t>
            </a:r>
            <a:r>
              <a:rPr lang="fr-FR" dirty="0" err="1" smtClean="0"/>
              <a:t>we</a:t>
            </a:r>
            <a:r>
              <a:rPr lang="fr-FR" dirty="0" smtClean="0"/>
              <a:t> </a:t>
            </a:r>
            <a:r>
              <a:rPr lang="fr-FR" dirty="0" err="1" smtClean="0"/>
              <a:t>can</a:t>
            </a:r>
            <a:r>
              <a:rPr lang="fr-FR" dirty="0" smtClean="0"/>
              <a:t> </a:t>
            </a:r>
            <a:r>
              <a:rPr lang="fr-FR" dirty="0" err="1" smtClean="0"/>
              <a:t>also</a:t>
            </a:r>
            <a:r>
              <a:rPr lang="fr-FR" dirty="0" smtClean="0"/>
              <a:t> use a </a:t>
            </a:r>
            <a:r>
              <a:rPr lang="fr-FR" dirty="0" err="1" smtClean="0"/>
              <a:t>past</a:t>
            </a:r>
            <a:r>
              <a:rPr lang="fr-FR" dirty="0" smtClean="0"/>
              <a:t> passive infinitive (have been </a:t>
            </a:r>
            <a:r>
              <a:rPr lang="fr-FR" dirty="0" err="1" smtClean="0"/>
              <a:t>done</a:t>
            </a:r>
            <a:r>
              <a:rPr lang="fr-FR" dirty="0" smtClean="0"/>
              <a:t>, have been made, etc.)</a:t>
            </a:r>
          </a:p>
          <a:p>
            <a:pPr marL="114300" indent="338138">
              <a:buNone/>
            </a:pPr>
            <a:r>
              <a:rPr lang="fr-FR" dirty="0" smtClean="0"/>
              <a:t>The flight </a:t>
            </a:r>
            <a:r>
              <a:rPr lang="fr-FR" dirty="0" err="1" smtClean="0"/>
              <a:t>might</a:t>
            </a:r>
            <a:r>
              <a:rPr lang="fr-FR" dirty="0" smtClean="0"/>
              <a:t> have been </a:t>
            </a:r>
            <a:r>
              <a:rPr lang="fr-FR" dirty="0" err="1" smtClean="0"/>
              <a:t>delayed</a:t>
            </a:r>
            <a:r>
              <a:rPr lang="fr-FR" dirty="0" smtClean="0"/>
              <a:t>. </a:t>
            </a:r>
            <a:r>
              <a:rPr lang="fr-FR" dirty="0" err="1" smtClean="0"/>
              <a:t>Let’s</a:t>
            </a:r>
            <a:r>
              <a:rPr lang="fr-FR" dirty="0" smtClean="0"/>
              <a:t> check;</a:t>
            </a:r>
          </a:p>
          <a:p>
            <a:pPr marL="114300" indent="338138">
              <a:buNone/>
            </a:pPr>
            <a:r>
              <a:rPr lang="fr-FR" dirty="0" smtClean="0"/>
              <a:t>The photocopier </a:t>
            </a:r>
            <a:r>
              <a:rPr lang="fr-FR" dirty="0" err="1" smtClean="0"/>
              <a:t>should</a:t>
            </a:r>
            <a:r>
              <a:rPr lang="fr-FR" dirty="0" smtClean="0"/>
              <a:t> have been </a:t>
            </a:r>
            <a:r>
              <a:rPr lang="fr-FR" dirty="0" err="1" smtClean="0"/>
              <a:t>fixed</a:t>
            </a:r>
            <a:r>
              <a:rPr lang="fr-FR" dirty="0" smtClean="0"/>
              <a:t> </a:t>
            </a:r>
            <a:r>
              <a:rPr lang="fr-FR" dirty="0" err="1" smtClean="0"/>
              <a:t>yesterday</a:t>
            </a:r>
            <a:r>
              <a:rPr lang="fr-FR" dirty="0" smtClean="0"/>
              <a:t>, but the </a:t>
            </a:r>
            <a:r>
              <a:rPr lang="fr-FR" dirty="0" err="1" smtClean="0"/>
              <a:t>engineer</a:t>
            </a:r>
            <a:r>
              <a:rPr lang="fr-FR" dirty="0" smtClean="0"/>
              <a:t> </a:t>
            </a:r>
            <a:r>
              <a:rPr lang="fr-FR" dirty="0" err="1" smtClean="0"/>
              <a:t>didn’t</a:t>
            </a:r>
            <a:r>
              <a:rPr lang="fr-FR" dirty="0" smtClean="0"/>
              <a:t> arrive.</a:t>
            </a:r>
          </a:p>
          <a:p>
            <a:pPr marL="114300" indent="338138">
              <a:buNone/>
            </a:pPr>
            <a:r>
              <a:rPr lang="fr-FR" dirty="0" smtClean="0"/>
              <a:t>The </a:t>
            </a:r>
            <a:r>
              <a:rPr lang="fr-FR" dirty="0" err="1" smtClean="0"/>
              <a:t>school</a:t>
            </a:r>
            <a:r>
              <a:rPr lang="fr-FR" dirty="0" smtClean="0"/>
              <a:t> </a:t>
            </a:r>
            <a:r>
              <a:rPr lang="fr-FR" dirty="0" err="1" smtClean="0"/>
              <a:t>was</a:t>
            </a:r>
            <a:r>
              <a:rPr lang="fr-FR" dirty="0" smtClean="0"/>
              <a:t> to have been </a:t>
            </a:r>
            <a:r>
              <a:rPr lang="fr-FR" dirty="0" err="1" smtClean="0"/>
              <a:t>opened</a:t>
            </a:r>
            <a:r>
              <a:rPr lang="fr-FR" dirty="0" smtClean="0"/>
              <a:t> by the </a:t>
            </a:r>
            <a:r>
              <a:rPr lang="fr-FR" dirty="0" err="1" smtClean="0"/>
              <a:t>mayor</a:t>
            </a:r>
            <a:r>
              <a:rPr lang="fr-FR" dirty="0" smtClean="0"/>
              <a:t>, but </a:t>
            </a:r>
            <a:r>
              <a:rPr lang="fr-FR" dirty="0" err="1" smtClean="0"/>
              <a:t>he</a:t>
            </a:r>
            <a:r>
              <a:rPr lang="fr-FR" dirty="0" smtClean="0"/>
              <a:t> </a:t>
            </a:r>
            <a:r>
              <a:rPr lang="fr-FR" dirty="0" err="1" smtClean="0"/>
              <a:t>was</a:t>
            </a:r>
            <a:r>
              <a:rPr lang="fr-FR" dirty="0" smtClean="0"/>
              <a:t> ill.</a:t>
            </a:r>
          </a:p>
          <a:p>
            <a:pPr marL="114300" indent="0">
              <a:buNone/>
            </a:pPr>
            <a:endParaRPr lang="fr-FR" dirty="0" smtClean="0"/>
          </a:p>
          <a:p>
            <a:pPr marL="114300" indent="0">
              <a:buNone/>
            </a:pPr>
            <a:endParaRPr lang="fr-FR" dirty="0" smtClean="0"/>
          </a:p>
          <a:p>
            <a:pPr marL="114300" indent="0">
              <a:buNone/>
            </a:pPr>
            <a:r>
              <a:rPr lang="fr-FR" dirty="0" smtClean="0"/>
              <a:t>  </a:t>
            </a:r>
          </a:p>
          <a:p>
            <a:pPr marL="114300" indent="0">
              <a:buNone/>
            </a:pPr>
            <a:endParaRPr lang="fr-FR" dirty="0"/>
          </a:p>
        </p:txBody>
      </p:sp>
    </p:spTree>
    <p:extLst>
      <p:ext uri="{BB962C8B-B14F-4D97-AF65-F5344CB8AC3E}">
        <p14:creationId xmlns:p14="http://schemas.microsoft.com/office/powerpoint/2010/main" val="1995532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sz="2400" dirty="0" smtClean="0"/>
              <a:t>The passive </a:t>
            </a:r>
            <a:r>
              <a:rPr lang="fr-FR" sz="2400" dirty="0" err="1" smtClean="0"/>
              <a:t>with</a:t>
            </a:r>
            <a:r>
              <a:rPr lang="fr-FR" sz="2400" dirty="0" smtClean="0"/>
              <a:t> </a:t>
            </a:r>
            <a:r>
              <a:rPr lang="fr-FR" sz="2400" dirty="0" err="1" smtClean="0"/>
              <a:t>get</a:t>
            </a:r>
            <a:r>
              <a:rPr lang="fr-FR" sz="2400" dirty="0" smtClean="0"/>
              <a:t> and have</a:t>
            </a:r>
            <a:endParaRPr lang="fr-FR" sz="2400" dirty="0"/>
          </a:p>
        </p:txBody>
      </p:sp>
    </p:spTree>
    <p:extLst>
      <p:ext uri="{BB962C8B-B14F-4D97-AF65-F5344CB8AC3E}">
        <p14:creationId xmlns:p14="http://schemas.microsoft.com/office/powerpoint/2010/main" val="1077839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a:xfrm>
            <a:off x="323528" y="267494"/>
            <a:ext cx="8496944" cy="4680520"/>
          </a:xfrm>
        </p:spPr>
        <p:txBody>
          <a:bodyPr/>
          <a:lstStyle/>
          <a:p>
            <a:pPr lvl="0">
              <a:lnSpc>
                <a:spcPct val="150000"/>
              </a:lnSpc>
            </a:pPr>
            <a:r>
              <a:rPr lang="en-US" sz="1600" dirty="0"/>
              <a:t>We sometimes form the passive with</a:t>
            </a:r>
            <a:r>
              <a:rPr lang="en-US" sz="1600" b="1" dirty="0"/>
              <a:t> “get”</a:t>
            </a:r>
            <a:r>
              <a:rPr lang="en-US" sz="1600" i="1" dirty="0"/>
              <a:t> </a:t>
            </a:r>
            <a:r>
              <a:rPr lang="en-US" sz="1600" dirty="0"/>
              <a:t>rather than with “</a:t>
            </a:r>
            <a:r>
              <a:rPr lang="en-US" sz="1600" b="1" dirty="0"/>
              <a:t>be”</a:t>
            </a:r>
            <a:r>
              <a:rPr lang="en-US" sz="1600" dirty="0"/>
              <a:t>.</a:t>
            </a:r>
            <a:endParaRPr lang="fr-FR" sz="1600" dirty="0"/>
          </a:p>
          <a:p>
            <a:pPr marL="152400" indent="0">
              <a:lnSpc>
                <a:spcPct val="150000"/>
              </a:lnSpc>
              <a:buNone/>
            </a:pPr>
            <a:r>
              <a:rPr lang="en-US" sz="1600" i="1" dirty="0"/>
              <a:t>Examples:	The vase </a:t>
            </a:r>
            <a:r>
              <a:rPr lang="en-US" sz="1600" b="1" i="1" dirty="0"/>
              <a:t>got broken </a:t>
            </a:r>
            <a:r>
              <a:rPr lang="en-US" sz="1600" i="1" dirty="0"/>
              <a:t>when we moved. 		</a:t>
            </a:r>
            <a:endParaRPr lang="en-US" sz="1600" i="1" dirty="0" smtClean="0"/>
          </a:p>
          <a:p>
            <a:pPr marL="152400" indent="0">
              <a:lnSpc>
                <a:spcPct val="150000"/>
              </a:lnSpc>
              <a:buNone/>
            </a:pPr>
            <a:r>
              <a:rPr lang="en-US" sz="1600" i="1" dirty="0"/>
              <a:t>	</a:t>
            </a:r>
            <a:r>
              <a:rPr lang="en-US" sz="1600" i="1" dirty="0" smtClean="0"/>
              <a:t>	If </a:t>
            </a:r>
            <a:r>
              <a:rPr lang="en-US" sz="1600" i="1" dirty="0"/>
              <a:t>you don't lock your bike, it </a:t>
            </a:r>
            <a:r>
              <a:rPr lang="en-US" sz="1600" b="1" i="1" dirty="0"/>
              <a:t>might get stolen.</a:t>
            </a:r>
            <a:endParaRPr lang="fr-FR" sz="1600" dirty="0"/>
          </a:p>
          <a:p>
            <a:pPr marL="152400" indent="0">
              <a:lnSpc>
                <a:spcPct val="150000"/>
              </a:lnSpc>
              <a:buNone/>
            </a:pPr>
            <a:r>
              <a:rPr lang="en-US" sz="1600" dirty="0" smtClean="0"/>
              <a:t>We </a:t>
            </a:r>
            <a:r>
              <a:rPr lang="en-US" sz="1600" dirty="0"/>
              <a:t>use the passive with </a:t>
            </a:r>
            <a:r>
              <a:rPr lang="en-US" sz="1600" b="1" dirty="0"/>
              <a:t>get</a:t>
            </a:r>
            <a:r>
              <a:rPr lang="en-US" sz="1600" i="1" dirty="0"/>
              <a:t> </a:t>
            </a:r>
            <a:r>
              <a:rPr lang="en-US" sz="1600" dirty="0"/>
              <a:t>mainly in </a:t>
            </a:r>
            <a:r>
              <a:rPr lang="en-US" sz="1600" i="1" dirty="0"/>
              <a:t>informal </a:t>
            </a:r>
            <a:r>
              <a:rPr lang="en-US" sz="1600" i="1" dirty="0" smtClean="0"/>
              <a:t>contexts</a:t>
            </a:r>
            <a:r>
              <a:rPr lang="en-US" sz="1600" dirty="0" smtClean="0"/>
              <a:t>, especially in spoken English, </a:t>
            </a:r>
            <a:r>
              <a:rPr lang="en-US" sz="1600" dirty="0"/>
              <a:t>and it has a more limited use than </a:t>
            </a:r>
            <a:r>
              <a:rPr lang="en-US" sz="1600" b="1" dirty="0"/>
              <a:t>be</a:t>
            </a:r>
            <a:r>
              <a:rPr lang="en-US" sz="1600" i="1" dirty="0"/>
              <a:t>. </a:t>
            </a:r>
          </a:p>
          <a:p>
            <a:pPr marL="152400" indent="0">
              <a:lnSpc>
                <a:spcPct val="150000"/>
              </a:lnSpc>
              <a:buNone/>
            </a:pPr>
            <a:r>
              <a:rPr lang="en-US" sz="1600" i="1" dirty="0" smtClean="0"/>
              <a:t>2. </a:t>
            </a:r>
            <a:r>
              <a:rPr lang="en-US" sz="1600" dirty="0"/>
              <a:t>The passive with </a:t>
            </a:r>
            <a:r>
              <a:rPr lang="en-US" sz="1600" i="1" dirty="0"/>
              <a:t>get </a:t>
            </a:r>
            <a:r>
              <a:rPr lang="en-US" sz="1600" dirty="0"/>
              <a:t>expresses action and change,</a:t>
            </a:r>
            <a:r>
              <a:rPr lang="en-US" sz="1600" b="1" dirty="0"/>
              <a:t> not</a:t>
            </a:r>
            <a:r>
              <a:rPr lang="en-US" sz="1600" dirty="0"/>
              <a:t> a state. It often refers to </a:t>
            </a:r>
            <a:r>
              <a:rPr lang="en-US" sz="1600" dirty="0" smtClean="0"/>
              <a:t>something </a:t>
            </a:r>
            <a:r>
              <a:rPr lang="en-US" sz="1600" b="1" dirty="0" smtClean="0"/>
              <a:t>unplanned</a:t>
            </a:r>
            <a:r>
              <a:rPr lang="en-US" sz="1600" dirty="0"/>
              <a:t>;</a:t>
            </a:r>
            <a:r>
              <a:rPr lang="en-US" sz="1600" dirty="0" smtClean="0"/>
              <a:t> </a:t>
            </a:r>
            <a:r>
              <a:rPr lang="en-US" sz="1600" b="1" dirty="0"/>
              <a:t>happening by accident, unexpectedly or incidentally</a:t>
            </a:r>
            <a:r>
              <a:rPr lang="en-US" sz="1600" dirty="0" smtClean="0"/>
              <a:t>.</a:t>
            </a:r>
          </a:p>
          <a:p>
            <a:pPr marL="152400" indent="0">
              <a:lnSpc>
                <a:spcPct val="150000"/>
              </a:lnSpc>
              <a:buNone/>
            </a:pPr>
            <a:r>
              <a:rPr lang="en-US" sz="1600" i="1" dirty="0" smtClean="0"/>
              <a:t>The park got vandalized.	Sorry I ‘m late. I got stopped by the  police.</a:t>
            </a:r>
          </a:p>
          <a:p>
            <a:pPr marL="152400" indent="0">
              <a:lnSpc>
                <a:spcPct val="150000"/>
              </a:lnSpc>
              <a:buNone/>
            </a:pPr>
            <a:r>
              <a:rPr lang="en-US" sz="1600" i="1" dirty="0" smtClean="0"/>
              <a:t>3. </a:t>
            </a:r>
            <a:r>
              <a:rPr lang="en-US" sz="1600" dirty="0"/>
              <a:t>We do not use </a:t>
            </a:r>
            <a:r>
              <a:rPr lang="en-US" sz="1600" i="1" dirty="0"/>
              <a:t>get </a:t>
            </a:r>
            <a:r>
              <a:rPr lang="en-US" sz="1600" dirty="0"/>
              <a:t>for a </a:t>
            </a:r>
            <a:r>
              <a:rPr lang="en-US" sz="1600" dirty="0" smtClean="0"/>
              <a:t>planned </a:t>
            </a:r>
            <a:r>
              <a:rPr lang="en-US" sz="1600" dirty="0"/>
              <a:t>action</a:t>
            </a:r>
            <a:r>
              <a:rPr lang="en-US" sz="1600" dirty="0" smtClean="0"/>
              <a:t>.</a:t>
            </a:r>
          </a:p>
          <a:p>
            <a:pPr marL="152400" indent="0">
              <a:lnSpc>
                <a:spcPct val="150000"/>
              </a:lnSpc>
              <a:buNone/>
            </a:pPr>
            <a:r>
              <a:rPr lang="en-US" sz="1600" u="sng" dirty="0"/>
              <a:t>NOT</a:t>
            </a:r>
            <a:r>
              <a:rPr lang="en-US" sz="1600" dirty="0"/>
              <a:t> </a:t>
            </a:r>
            <a:r>
              <a:rPr lang="en-US" sz="1600" i="1" dirty="0" err="1"/>
              <a:t>Wembley</a:t>
            </a:r>
            <a:r>
              <a:rPr lang="en-US" sz="1600" i="1" dirty="0"/>
              <a:t> Stadium got built in 1923.</a:t>
            </a:r>
            <a:endParaRPr lang="fr-FR" sz="1600" dirty="0"/>
          </a:p>
          <a:p>
            <a:pPr marL="152400" indent="0">
              <a:lnSpc>
                <a:spcPct val="150000"/>
              </a:lnSpc>
              <a:buNone/>
            </a:pPr>
            <a:r>
              <a:rPr lang="fr-FR" sz="1600" u="sng" dirty="0" smtClean="0"/>
              <a:t>BUT</a:t>
            </a:r>
            <a:r>
              <a:rPr lang="fr-FR" sz="1600" dirty="0" smtClean="0"/>
              <a:t>: </a:t>
            </a:r>
            <a:r>
              <a:rPr lang="fr-FR" sz="1600" dirty="0" err="1" smtClean="0"/>
              <a:t>We</a:t>
            </a:r>
            <a:r>
              <a:rPr lang="fr-FR" sz="1600" dirty="0" smtClean="0"/>
              <a:t> </a:t>
            </a:r>
            <a:r>
              <a:rPr lang="fr-FR" sz="1600" dirty="0" err="1" smtClean="0"/>
              <a:t>can</a:t>
            </a:r>
            <a:r>
              <a:rPr lang="fr-FR" sz="1600" dirty="0" smtClean="0"/>
              <a:t> </a:t>
            </a:r>
            <a:r>
              <a:rPr lang="fr-FR" sz="1600" dirty="0" err="1" smtClean="0"/>
              <a:t>sometimes</a:t>
            </a:r>
            <a:r>
              <a:rPr lang="fr-FR" sz="1600" dirty="0" smtClean="0"/>
              <a:t> use </a:t>
            </a:r>
            <a:r>
              <a:rPr lang="fr-FR" sz="1600" dirty="0" err="1" smtClean="0"/>
              <a:t>get</a:t>
            </a:r>
            <a:r>
              <a:rPr lang="fr-FR" sz="1600" dirty="0" smtClean="0"/>
              <a:t> for </a:t>
            </a:r>
            <a:r>
              <a:rPr lang="fr-FR" sz="1600" dirty="0" err="1" smtClean="0"/>
              <a:t>something</a:t>
            </a:r>
            <a:r>
              <a:rPr lang="fr-FR" sz="1600" dirty="0" smtClean="0"/>
              <a:t> </a:t>
            </a:r>
            <a:r>
              <a:rPr lang="fr-FR" sz="1600" dirty="0" err="1" smtClean="0"/>
              <a:t>that</a:t>
            </a:r>
            <a:r>
              <a:rPr lang="fr-FR" sz="1600" dirty="0" smtClean="0"/>
              <a:t> </a:t>
            </a:r>
            <a:r>
              <a:rPr lang="fr-FR" sz="1600" dirty="0" err="1" smtClean="0"/>
              <a:t>is</a:t>
            </a:r>
            <a:r>
              <a:rPr lang="fr-FR" sz="1600" dirty="0" smtClean="0"/>
              <a:t> part of a routine.</a:t>
            </a:r>
          </a:p>
          <a:p>
            <a:pPr marL="152400" indent="0">
              <a:lnSpc>
                <a:spcPct val="150000"/>
              </a:lnSpc>
              <a:buNone/>
            </a:pPr>
            <a:r>
              <a:rPr lang="fr-FR" sz="1600" dirty="0" smtClean="0"/>
              <a:t>The </a:t>
            </a:r>
            <a:r>
              <a:rPr lang="fr-FR" sz="1600" dirty="0" err="1" smtClean="0"/>
              <a:t>bins</a:t>
            </a:r>
            <a:r>
              <a:rPr lang="fr-FR" sz="1600" dirty="0" smtClean="0"/>
              <a:t> </a:t>
            </a:r>
            <a:r>
              <a:rPr lang="fr-FR" sz="1600" dirty="0" err="1" smtClean="0"/>
              <a:t>get</a:t>
            </a:r>
            <a:r>
              <a:rPr lang="fr-FR" sz="1600" dirty="0" smtClean="0"/>
              <a:t> </a:t>
            </a:r>
            <a:r>
              <a:rPr lang="fr-FR" sz="1600" dirty="0" err="1" smtClean="0"/>
              <a:t>emptied</a:t>
            </a:r>
            <a:r>
              <a:rPr lang="fr-FR" sz="1600" dirty="0" smtClean="0"/>
              <a:t> once a </a:t>
            </a:r>
            <a:r>
              <a:rPr lang="fr-FR" sz="1600" dirty="0" err="1" smtClean="0"/>
              <a:t>week</a:t>
            </a:r>
            <a:r>
              <a:rPr lang="fr-FR" sz="1600" dirty="0"/>
              <a:t>.</a:t>
            </a:r>
            <a:endParaRPr lang="fr-FR" sz="1600" dirty="0" smtClean="0"/>
          </a:p>
          <a:p>
            <a:pPr marL="152400" indent="0">
              <a:buNone/>
            </a:pPr>
            <a:endParaRPr lang="fr-FR" dirty="0"/>
          </a:p>
          <a:p>
            <a:pPr marL="152400" indent="0">
              <a:buNone/>
            </a:pPr>
            <a:endParaRPr lang="fr-FR" dirty="0"/>
          </a:p>
          <a:p>
            <a:pPr marL="152400" indent="0">
              <a:buNone/>
            </a:pPr>
            <a:endParaRPr lang="en-US" i="1" dirty="0" smtClean="0"/>
          </a:p>
          <a:p>
            <a:endParaRPr lang="fr-FR" dirty="0"/>
          </a:p>
        </p:txBody>
      </p:sp>
    </p:spTree>
    <p:extLst>
      <p:ext uri="{BB962C8B-B14F-4D97-AF65-F5344CB8AC3E}">
        <p14:creationId xmlns:p14="http://schemas.microsoft.com/office/powerpoint/2010/main" val="3510039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51520" y="195486"/>
            <a:ext cx="8640960" cy="4824536"/>
          </a:xfrm>
        </p:spPr>
        <p:txBody>
          <a:bodyPr/>
          <a:lstStyle/>
          <a:p>
            <a:pPr marL="152400" indent="0">
              <a:lnSpc>
                <a:spcPct val="150000"/>
              </a:lnSpc>
              <a:buNone/>
            </a:pPr>
            <a:r>
              <a:rPr lang="fr-FR" sz="1600" dirty="0"/>
              <a:t>4. For </a:t>
            </a:r>
            <a:r>
              <a:rPr lang="fr-FR" sz="1600" dirty="0" err="1" smtClean="0"/>
              <a:t>negatives</a:t>
            </a:r>
            <a:r>
              <a:rPr lang="fr-FR" sz="1600" dirty="0" smtClean="0"/>
              <a:t> </a:t>
            </a:r>
            <a:r>
              <a:rPr lang="fr-FR" sz="1600" dirty="0"/>
              <a:t>and questions </a:t>
            </a:r>
            <a:r>
              <a:rPr lang="fr-FR" sz="1600" dirty="0" err="1"/>
              <a:t>we</a:t>
            </a:r>
            <a:r>
              <a:rPr lang="fr-FR" sz="1600" dirty="0"/>
              <a:t> use the </a:t>
            </a:r>
            <a:r>
              <a:rPr lang="fr-FR" sz="1600" dirty="0" err="1"/>
              <a:t>auxiliary</a:t>
            </a:r>
            <a:r>
              <a:rPr lang="fr-FR" sz="1600" dirty="0"/>
              <a:t> </a:t>
            </a:r>
            <a:r>
              <a:rPr lang="fr-FR" sz="1600" dirty="0" err="1"/>
              <a:t>verb</a:t>
            </a:r>
            <a:r>
              <a:rPr lang="fr-FR" sz="1600" dirty="0"/>
              <a:t> </a:t>
            </a:r>
            <a:r>
              <a:rPr lang="fr-FR" sz="1600" dirty="0" smtClean="0"/>
              <a:t>« </a:t>
            </a:r>
            <a:r>
              <a:rPr lang="fr-FR" sz="1600" b="1" dirty="0" smtClean="0">
                <a:solidFill>
                  <a:schemeClr val="bg2">
                    <a:lumMod val="75000"/>
                  </a:schemeClr>
                </a:solidFill>
              </a:rPr>
              <a:t>do</a:t>
            </a:r>
            <a:r>
              <a:rPr lang="fr-FR" sz="1600" dirty="0" smtClean="0"/>
              <a:t> ».</a:t>
            </a:r>
            <a:endParaRPr lang="fr-FR" sz="1600" dirty="0"/>
          </a:p>
          <a:p>
            <a:pPr marL="152400" indent="0">
              <a:lnSpc>
                <a:spcPct val="150000"/>
              </a:lnSpc>
              <a:buNone/>
            </a:pPr>
            <a:r>
              <a:rPr lang="en-US" sz="1600" i="1" dirty="0"/>
              <a:t>I forgot to leave the dustbin out, so it </a:t>
            </a:r>
            <a:r>
              <a:rPr lang="en-US" sz="1600" b="1" i="1" dirty="0"/>
              <a:t>didn't get emptied</a:t>
            </a:r>
            <a:endParaRPr lang="fr-FR" sz="1600" dirty="0"/>
          </a:p>
          <a:p>
            <a:pPr marL="152400" indent="0">
              <a:lnSpc>
                <a:spcPct val="150000"/>
              </a:lnSpc>
              <a:buNone/>
            </a:pPr>
            <a:r>
              <a:rPr lang="fr-FR" sz="1600" dirty="0" err="1"/>
              <a:t>Why</a:t>
            </a:r>
            <a:r>
              <a:rPr lang="fr-FR" sz="1600" dirty="0"/>
              <a:t> </a:t>
            </a:r>
            <a:r>
              <a:rPr lang="fr-FR" sz="1600" dirty="0" err="1"/>
              <a:t>did</a:t>
            </a:r>
            <a:r>
              <a:rPr lang="fr-FR" sz="1600" dirty="0"/>
              <a:t> </a:t>
            </a:r>
            <a:r>
              <a:rPr lang="fr-FR" sz="1600" dirty="0" err="1"/>
              <a:t>you</a:t>
            </a:r>
            <a:r>
              <a:rPr lang="fr-FR" sz="1600" dirty="0"/>
              <a:t> </a:t>
            </a:r>
            <a:r>
              <a:rPr lang="fr-FR" sz="1600" dirty="0" err="1"/>
              <a:t>get</a:t>
            </a:r>
            <a:r>
              <a:rPr lang="fr-FR" sz="1600" dirty="0"/>
              <a:t> </a:t>
            </a:r>
            <a:r>
              <a:rPr lang="fr-FR" sz="1600" dirty="0" err="1"/>
              <a:t>stopped</a:t>
            </a:r>
            <a:r>
              <a:rPr lang="fr-FR" sz="1600" dirty="0"/>
              <a:t> by the </a:t>
            </a:r>
            <a:r>
              <a:rPr lang="fr-FR" sz="1600" dirty="0" smtClean="0"/>
              <a:t>police?	How </a:t>
            </a:r>
            <a:r>
              <a:rPr lang="fr-FR" sz="1600" dirty="0" err="1"/>
              <a:t>often</a:t>
            </a:r>
            <a:r>
              <a:rPr lang="fr-FR" sz="1600" dirty="0"/>
              <a:t> do the </a:t>
            </a:r>
            <a:r>
              <a:rPr lang="fr-FR" sz="1600" dirty="0" err="1"/>
              <a:t>windows</a:t>
            </a:r>
            <a:r>
              <a:rPr lang="fr-FR" sz="1600" dirty="0"/>
              <a:t> </a:t>
            </a:r>
            <a:r>
              <a:rPr lang="fr-FR" sz="1600" dirty="0" err="1"/>
              <a:t>get</a:t>
            </a:r>
            <a:r>
              <a:rPr lang="fr-FR" sz="1600" dirty="0"/>
              <a:t> </a:t>
            </a:r>
            <a:r>
              <a:rPr lang="fr-FR" sz="1600" dirty="0" err="1"/>
              <a:t>cleaned</a:t>
            </a:r>
            <a:r>
              <a:rPr lang="fr-FR" sz="1600" dirty="0"/>
              <a:t>?</a:t>
            </a:r>
          </a:p>
          <a:p>
            <a:pPr marL="152400" lvl="0" indent="0">
              <a:lnSpc>
                <a:spcPct val="150000"/>
              </a:lnSpc>
              <a:buNone/>
            </a:pPr>
            <a:r>
              <a:rPr lang="en-US" sz="1600" dirty="0"/>
              <a:t>5</a:t>
            </a:r>
            <a:r>
              <a:rPr lang="en-US" sz="1600" dirty="0" smtClean="0"/>
              <a:t>. We </a:t>
            </a:r>
            <a:r>
              <a:rPr lang="en-US" sz="1600" dirty="0"/>
              <a:t>also use </a:t>
            </a:r>
            <a:r>
              <a:rPr lang="en-US" sz="1600" b="1" i="1" dirty="0"/>
              <a:t>get </a:t>
            </a:r>
            <a:r>
              <a:rPr lang="en-US" sz="1600" b="1" dirty="0"/>
              <a:t>+ passive participle</a:t>
            </a:r>
            <a:r>
              <a:rPr lang="en-US" sz="1600" dirty="0"/>
              <a:t> in some </a:t>
            </a:r>
            <a:r>
              <a:rPr lang="en-US" sz="1600" b="1" dirty="0"/>
              <a:t>idiomatic expressions.</a:t>
            </a:r>
            <a:endParaRPr lang="fr-FR" sz="1600" dirty="0"/>
          </a:p>
          <a:p>
            <a:pPr marL="152400" indent="0">
              <a:lnSpc>
                <a:spcPct val="150000"/>
              </a:lnSpc>
              <a:buNone/>
            </a:pPr>
            <a:r>
              <a:rPr lang="en-US" sz="1600" i="1" dirty="0"/>
              <a:t>Example:	There wasn't enough time to </a:t>
            </a:r>
            <a:r>
              <a:rPr lang="en-US" sz="1600" b="1" i="1" dirty="0"/>
              <a:t>get washed. </a:t>
            </a:r>
            <a:r>
              <a:rPr lang="en-US" sz="1600" dirty="0"/>
              <a:t>(= wash oneself)</a:t>
            </a:r>
            <a:endParaRPr lang="fr-FR" sz="1600" dirty="0"/>
          </a:p>
          <a:p>
            <a:pPr marL="152400" indent="0">
              <a:lnSpc>
                <a:spcPct val="150000"/>
              </a:lnSpc>
              <a:buNone/>
            </a:pPr>
            <a:r>
              <a:rPr lang="en-US" sz="1600" dirty="0"/>
              <a:t>Such expressions are: </a:t>
            </a:r>
            <a:r>
              <a:rPr lang="en-US" sz="1600" i="1" dirty="0"/>
              <a:t>get washed, get shaved, get (un)dressed, get changed; get engaged, get married, get </a:t>
            </a:r>
            <a:r>
              <a:rPr lang="en-US" sz="1600" i="1" dirty="0" smtClean="0"/>
              <a:t>divorced,   </a:t>
            </a:r>
            <a:r>
              <a:rPr lang="en-US" sz="1600" i="1" dirty="0"/>
              <a:t>get started </a:t>
            </a:r>
            <a:r>
              <a:rPr lang="en-US" sz="1600" dirty="0"/>
              <a:t>(= start), </a:t>
            </a:r>
            <a:r>
              <a:rPr lang="en-US" sz="1600" i="1" dirty="0"/>
              <a:t>get lost </a:t>
            </a:r>
            <a:r>
              <a:rPr lang="en-US" sz="1600" dirty="0"/>
              <a:t>(= lose one's way).</a:t>
            </a:r>
            <a:endParaRPr lang="fr-FR" sz="1600" dirty="0"/>
          </a:p>
          <a:p>
            <a:pPr marL="152400" indent="0">
              <a:lnSpc>
                <a:spcPct val="150000"/>
              </a:lnSpc>
              <a:buNone/>
            </a:pPr>
            <a:r>
              <a:rPr lang="en-US" sz="1600" dirty="0"/>
              <a:t>Examples:	</a:t>
            </a:r>
            <a:r>
              <a:rPr lang="en-US" sz="1600" i="1" dirty="0"/>
              <a:t>Emma and Matthew might </a:t>
            </a:r>
            <a:r>
              <a:rPr lang="en-US" sz="1600" b="1" i="1" dirty="0"/>
              <a:t>get married. 	</a:t>
            </a:r>
            <a:endParaRPr lang="en-US" sz="1600" b="1" i="1" dirty="0" smtClean="0"/>
          </a:p>
          <a:p>
            <a:pPr marL="152400" indent="0">
              <a:lnSpc>
                <a:spcPct val="150000"/>
              </a:lnSpc>
              <a:buNone/>
            </a:pPr>
            <a:r>
              <a:rPr lang="en-US" sz="1600" b="1" i="1" dirty="0"/>
              <a:t>	</a:t>
            </a:r>
            <a:r>
              <a:rPr lang="en-US" sz="1600" b="1" i="1" dirty="0" smtClean="0"/>
              <a:t>	</a:t>
            </a:r>
            <a:r>
              <a:rPr lang="en-US" sz="1600" i="1" dirty="0" smtClean="0"/>
              <a:t>Without </a:t>
            </a:r>
            <a:r>
              <a:rPr lang="en-US" sz="1600" i="1" dirty="0"/>
              <a:t>a map we soon </a:t>
            </a:r>
            <a:r>
              <a:rPr lang="en-US" sz="1600" b="1" i="1" dirty="0"/>
              <a:t>got lost.</a:t>
            </a:r>
          </a:p>
          <a:p>
            <a:pPr lvl="0">
              <a:lnSpc>
                <a:spcPct val="150000"/>
              </a:lnSpc>
            </a:pPr>
            <a:r>
              <a:rPr lang="en-US" sz="1600" dirty="0"/>
              <a:t>After </a:t>
            </a:r>
            <a:r>
              <a:rPr lang="en-US" sz="1600" b="1" i="1" dirty="0"/>
              <a:t>get</a:t>
            </a:r>
            <a:r>
              <a:rPr lang="en-US" sz="1600" i="1" dirty="0"/>
              <a:t> </a:t>
            </a:r>
            <a:r>
              <a:rPr lang="en-US" sz="1600" dirty="0"/>
              <a:t>there can be an </a:t>
            </a:r>
            <a:r>
              <a:rPr lang="en-US" sz="1600" b="1" dirty="0"/>
              <a:t>adjective in </a:t>
            </a:r>
            <a:r>
              <a:rPr lang="en-US" sz="1600" b="1" i="1" dirty="0"/>
              <a:t>ed</a:t>
            </a:r>
            <a:r>
              <a:rPr lang="en-US" sz="1600" i="1" dirty="0"/>
              <a:t>.</a:t>
            </a:r>
            <a:endParaRPr lang="fr-FR" sz="1600" dirty="0"/>
          </a:p>
          <a:p>
            <a:pPr marL="152400" indent="0">
              <a:lnSpc>
                <a:spcPct val="150000"/>
              </a:lnSpc>
              <a:buNone/>
            </a:pPr>
            <a:r>
              <a:rPr lang="en-US" sz="1600" i="1" dirty="0" smtClean="0"/>
              <a:t>	I'd </a:t>
            </a:r>
            <a:r>
              <a:rPr lang="en-US" sz="1600" i="1" dirty="0"/>
              <a:t>just </a:t>
            </a:r>
            <a:r>
              <a:rPr lang="en-US" sz="1600" b="1" i="1" dirty="0"/>
              <a:t>got interested </a:t>
            </a:r>
            <a:r>
              <a:rPr lang="en-US" sz="1600" i="1" dirty="0"/>
              <a:t>in the film when the phone rang.</a:t>
            </a:r>
            <a:r>
              <a:rPr lang="en-US" sz="1600" dirty="0"/>
              <a:t>(= I'd just </a:t>
            </a:r>
            <a:r>
              <a:rPr lang="en-US" sz="1600" b="1" dirty="0"/>
              <a:t>become interested </a:t>
            </a:r>
            <a:r>
              <a:rPr lang="en-US" sz="1600" b="1" dirty="0" smtClean="0"/>
              <a:t>	</a:t>
            </a:r>
            <a:r>
              <a:rPr lang="en-US" sz="1600" dirty="0" smtClean="0"/>
              <a:t>in </a:t>
            </a:r>
            <a:r>
              <a:rPr lang="en-US" sz="1600" dirty="0"/>
              <a:t>the film ...)</a:t>
            </a:r>
            <a:endParaRPr lang="fr-FR" sz="1600" dirty="0"/>
          </a:p>
          <a:p>
            <a:pPr>
              <a:lnSpc>
                <a:spcPct val="150000"/>
              </a:lnSpc>
            </a:pPr>
            <a:r>
              <a:rPr lang="en-US" sz="1600" dirty="0"/>
              <a:t>Some other adjectives used after </a:t>
            </a:r>
            <a:r>
              <a:rPr lang="en-US" sz="1600" i="1" dirty="0"/>
              <a:t>get </a:t>
            </a:r>
            <a:r>
              <a:rPr lang="en-US" sz="1600" dirty="0"/>
              <a:t>are </a:t>
            </a:r>
            <a:r>
              <a:rPr lang="en-US" sz="1600" i="1" dirty="0"/>
              <a:t>bored, confused, drunk, excited </a:t>
            </a:r>
            <a:r>
              <a:rPr lang="en-US" sz="1600" dirty="0"/>
              <a:t>and </a:t>
            </a:r>
            <a:r>
              <a:rPr lang="en-US" sz="1600" i="1" dirty="0"/>
              <a:t>tired.</a:t>
            </a:r>
            <a:endParaRPr lang="fr-FR" sz="1600" dirty="0"/>
          </a:p>
          <a:p>
            <a:pPr marL="152400" indent="0">
              <a:buNone/>
            </a:pPr>
            <a:endParaRPr lang="fr-FR" dirty="0"/>
          </a:p>
        </p:txBody>
      </p:sp>
    </p:spTree>
    <p:extLst>
      <p:ext uri="{BB962C8B-B14F-4D97-AF65-F5344CB8AC3E}">
        <p14:creationId xmlns:p14="http://schemas.microsoft.com/office/powerpoint/2010/main" val="248427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idx="2"/>
          </p:nvPr>
        </p:nvSpPr>
        <p:spPr>
          <a:xfrm>
            <a:off x="1619672" y="1995686"/>
            <a:ext cx="5105400" cy="1213800"/>
          </a:xfrm>
        </p:spPr>
        <p:txBody>
          <a:bodyPr/>
          <a:lstStyle/>
          <a:p>
            <a:r>
              <a:rPr lang="fr-FR" sz="2800" dirty="0" smtClean="0"/>
              <a:t>Introduction to the passive</a:t>
            </a:r>
            <a:endParaRPr lang="fr-FR" sz="2800" dirty="0"/>
          </a:p>
        </p:txBody>
      </p:sp>
    </p:spTree>
    <p:extLst>
      <p:ext uri="{BB962C8B-B14F-4D97-AF65-F5344CB8AC3E}">
        <p14:creationId xmlns:p14="http://schemas.microsoft.com/office/powerpoint/2010/main" val="37446729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51520" y="555526"/>
            <a:ext cx="8712968" cy="4464496"/>
          </a:xfrm>
        </p:spPr>
        <p:txBody>
          <a:bodyPr/>
          <a:lstStyle/>
          <a:p>
            <a:pPr marL="152400" indent="0">
              <a:buNone/>
            </a:pPr>
            <a:r>
              <a:rPr lang="en-US" sz="1600" dirty="0"/>
              <a:t>Claire decorated the room. (She did the work herself.) </a:t>
            </a:r>
            <a:endParaRPr lang="en-US" sz="1600" dirty="0" smtClean="0"/>
          </a:p>
          <a:p>
            <a:pPr marL="152400" indent="0">
              <a:buNone/>
            </a:pPr>
            <a:r>
              <a:rPr lang="en-US" sz="1600" dirty="0"/>
              <a:t>Claire had the room decorated. (A decorator did the work.) </a:t>
            </a:r>
            <a:endParaRPr lang="en-US" sz="1600" dirty="0" smtClean="0"/>
          </a:p>
          <a:p>
            <a:pPr marL="152400" indent="0">
              <a:buNone/>
            </a:pPr>
            <a:r>
              <a:rPr lang="en-US" sz="1600" dirty="0"/>
              <a:t>We can use have in a passive structure. Claire had the room decorated means that she arranged for a decorator to do it for her as a professional service. </a:t>
            </a:r>
            <a:endParaRPr lang="en-US" sz="1600" dirty="0" smtClean="0"/>
          </a:p>
          <a:p>
            <a:pPr marL="152400" indent="0">
              <a:buNone/>
            </a:pPr>
            <a:r>
              <a:rPr lang="en-US" sz="1600" dirty="0" smtClean="0"/>
              <a:t>= we use it to say that someone does something for us, usually when we have arranged it.</a:t>
            </a:r>
          </a:p>
          <a:p>
            <a:pPr marL="152400" indent="0">
              <a:buNone/>
            </a:pPr>
            <a:r>
              <a:rPr lang="en-US" sz="1600" dirty="0"/>
              <a:t>B Form    Look at these examples </a:t>
            </a:r>
            <a:endParaRPr lang="en-US" sz="1600" dirty="0" smtClean="0"/>
          </a:p>
          <a:p>
            <a:pPr marL="152400" indent="0">
              <a:buNone/>
            </a:pPr>
            <a:r>
              <a:rPr lang="en-US" sz="1600" dirty="0" smtClean="0"/>
              <a:t>		HAVE 	 SOMETHING 		DONE  </a:t>
            </a:r>
          </a:p>
          <a:p>
            <a:pPr marL="152400" indent="0">
              <a:buNone/>
            </a:pPr>
            <a:r>
              <a:rPr lang="en-US" sz="1600" dirty="0" smtClean="0"/>
              <a:t>You should	have 	your car			 </a:t>
            </a:r>
            <a:r>
              <a:rPr lang="en-US" sz="1600" dirty="0"/>
              <a:t>serviced regularly. </a:t>
            </a:r>
            <a:endParaRPr lang="en-US" sz="1600" dirty="0" smtClean="0"/>
          </a:p>
          <a:p>
            <a:pPr marL="152400" indent="0">
              <a:buNone/>
            </a:pPr>
            <a:r>
              <a:rPr lang="en-US" sz="1600" dirty="0" smtClean="0"/>
              <a:t>Mark </a:t>
            </a:r>
            <a:r>
              <a:rPr lang="en-US" sz="1600" dirty="0"/>
              <a:t>usually </a:t>
            </a:r>
            <a:r>
              <a:rPr lang="en-US" sz="1600" dirty="0" smtClean="0"/>
              <a:t>	has 	his </a:t>
            </a:r>
            <a:r>
              <a:rPr lang="en-US" sz="1600" dirty="0"/>
              <a:t>suits </a:t>
            </a:r>
            <a:r>
              <a:rPr lang="en-US" sz="1600" dirty="0" smtClean="0"/>
              <a:t>			cleaned </a:t>
            </a:r>
            <a:r>
              <a:rPr lang="en-US" sz="1600" dirty="0"/>
              <a:t>at </a:t>
            </a:r>
            <a:r>
              <a:rPr lang="en-US" sz="1600" dirty="0" err="1"/>
              <a:t>Superclean</a:t>
            </a:r>
            <a:r>
              <a:rPr lang="en-US" sz="1600" dirty="0"/>
              <a:t> </a:t>
            </a:r>
            <a:endParaRPr lang="en-US" sz="1600" dirty="0" smtClean="0"/>
          </a:p>
          <a:p>
            <a:pPr marL="152400" indent="0">
              <a:buNone/>
            </a:pPr>
            <a:r>
              <a:rPr lang="en-US" sz="1600" dirty="0" smtClean="0"/>
              <a:t>We 		had 	the television		repaired </a:t>
            </a:r>
            <a:r>
              <a:rPr lang="en-US" sz="1600" dirty="0"/>
              <a:t>only last year, </a:t>
            </a:r>
            <a:endParaRPr lang="en-US" sz="1600" dirty="0" smtClean="0"/>
          </a:p>
          <a:p>
            <a:pPr marL="152400" indent="0">
              <a:buNone/>
            </a:pPr>
            <a:r>
              <a:rPr lang="en-US" sz="1600" dirty="0" smtClean="0"/>
              <a:t>You		've </a:t>
            </a:r>
            <a:r>
              <a:rPr lang="en-US" sz="1600" dirty="0"/>
              <a:t>had </a:t>
            </a:r>
            <a:r>
              <a:rPr lang="en-US" sz="1600" dirty="0" smtClean="0"/>
              <a:t>	your hair			cut</a:t>
            </a:r>
            <a:r>
              <a:rPr lang="en-US" sz="1600" dirty="0"/>
              <a:t>. </a:t>
            </a:r>
            <a:endParaRPr lang="en-US" sz="1600" dirty="0" smtClean="0"/>
          </a:p>
          <a:p>
            <a:pPr marL="152400" indent="0">
              <a:buNone/>
            </a:pPr>
            <a:r>
              <a:rPr lang="en-US" sz="1600" dirty="0" smtClean="0"/>
              <a:t>Our </a:t>
            </a:r>
            <a:r>
              <a:rPr lang="en-US" sz="1600" dirty="0" err="1"/>
              <a:t>neighbours</a:t>
            </a:r>
            <a:r>
              <a:rPr lang="en-US" sz="1600" dirty="0"/>
              <a:t> </a:t>
            </a:r>
            <a:r>
              <a:rPr lang="en-US" sz="1600" dirty="0" smtClean="0"/>
              <a:t>	are </a:t>
            </a:r>
            <a:r>
              <a:rPr lang="en-US" sz="1600" dirty="0"/>
              <a:t>having </a:t>
            </a:r>
            <a:r>
              <a:rPr lang="en-US" sz="1600" dirty="0" smtClean="0"/>
              <a:t>a </a:t>
            </a:r>
            <a:r>
              <a:rPr lang="en-US" sz="1600" dirty="0"/>
              <a:t>new garage </a:t>
            </a:r>
            <a:r>
              <a:rPr lang="en-US" sz="1600" dirty="0" smtClean="0"/>
              <a:t>		built</a:t>
            </a:r>
            <a:r>
              <a:rPr lang="en-US" sz="1600" dirty="0"/>
              <a:t>.  </a:t>
            </a:r>
            <a:endParaRPr lang="en-US" sz="1600" dirty="0" smtClean="0"/>
          </a:p>
          <a:p>
            <a:pPr marL="152400" indent="0">
              <a:buNone/>
            </a:pPr>
            <a:r>
              <a:rPr lang="en-US" sz="1600" dirty="0" smtClean="0"/>
              <a:t>Is Melanie 	having 	a new cooker 		installed</a:t>
            </a:r>
            <a:r>
              <a:rPr lang="en-US" sz="1600" dirty="0"/>
              <a:t>? </a:t>
            </a:r>
            <a:endParaRPr lang="en-US" sz="1600" dirty="0" smtClean="0"/>
          </a:p>
          <a:p>
            <a:pPr marL="152400" indent="0">
              <a:buNone/>
            </a:pPr>
            <a:r>
              <a:rPr lang="en-US" sz="1600" dirty="0"/>
              <a:t>Note that we can use the perfect or the continuous (have had, are having). </a:t>
            </a:r>
            <a:endParaRPr lang="en-US" sz="1600" dirty="0" smtClean="0"/>
          </a:p>
          <a:p>
            <a:pPr marL="152400" indent="0">
              <a:buNone/>
            </a:pPr>
            <a:r>
              <a:rPr lang="en-US" sz="1600" dirty="0" smtClean="0"/>
              <a:t>In </a:t>
            </a:r>
            <a:r>
              <a:rPr lang="en-US" sz="1600" dirty="0"/>
              <a:t>negatives and questions in simple tenses, we use a form of </a:t>
            </a:r>
            <a:r>
              <a:rPr lang="en-US" sz="1600" b="1" dirty="0"/>
              <a:t>do</a:t>
            </a:r>
            <a:r>
              <a:rPr lang="en-US" sz="1600" dirty="0"/>
              <a:t>. </a:t>
            </a:r>
            <a:endParaRPr lang="en-US" sz="1600" dirty="0" smtClean="0"/>
          </a:p>
          <a:p>
            <a:pPr marL="152400" indent="0">
              <a:buNone/>
            </a:pPr>
            <a:r>
              <a:rPr lang="en-US" sz="1600" dirty="0" smtClean="0"/>
              <a:t>Mark </a:t>
            </a:r>
            <a:r>
              <a:rPr lang="en-US" sz="1600" dirty="0"/>
              <a:t>doesn't have his suits cleaned at </a:t>
            </a:r>
            <a:r>
              <a:rPr lang="en-US" sz="1600" dirty="0" err="1"/>
              <a:t>Fastclean</a:t>
            </a:r>
            <a:r>
              <a:rPr lang="en-US" sz="1600" dirty="0"/>
              <a:t>. </a:t>
            </a:r>
            <a:endParaRPr lang="en-US" sz="1600" dirty="0" smtClean="0"/>
          </a:p>
          <a:p>
            <a:pPr marL="152400" indent="0">
              <a:buNone/>
            </a:pPr>
            <a:r>
              <a:rPr lang="en-US" sz="1600" dirty="0" smtClean="0"/>
              <a:t>We </a:t>
            </a:r>
            <a:r>
              <a:rPr lang="en-US" sz="1600" dirty="0"/>
              <a:t>didn't have new windows put in because it was too expensive. </a:t>
            </a:r>
            <a:endParaRPr lang="en-US" sz="1600" dirty="0" smtClean="0"/>
          </a:p>
          <a:p>
            <a:pPr marL="152400" indent="0">
              <a:buNone/>
            </a:pPr>
            <a:r>
              <a:rPr lang="en-US" sz="1600" dirty="0" smtClean="0"/>
              <a:t>Do </a:t>
            </a:r>
            <a:r>
              <a:rPr lang="en-US" sz="1600" dirty="0"/>
              <a:t>you have your car serviced regularly?     Where did you have your hair cut? </a:t>
            </a:r>
          </a:p>
          <a:p>
            <a:pPr marL="152400" indent="0">
              <a:buNone/>
            </a:pPr>
            <a:endParaRPr lang="en-US" dirty="0" smtClean="0"/>
          </a:p>
          <a:p>
            <a:pPr marL="152400" indent="0">
              <a:buNone/>
            </a:pPr>
            <a:endParaRPr lang="fr-FR" dirty="0"/>
          </a:p>
        </p:txBody>
      </p:sp>
      <p:sp>
        <p:nvSpPr>
          <p:cNvPr id="3" name="Titre 2"/>
          <p:cNvSpPr>
            <a:spLocks noGrp="1"/>
          </p:cNvSpPr>
          <p:nvPr>
            <p:ph type="title"/>
          </p:nvPr>
        </p:nvSpPr>
        <p:spPr>
          <a:xfrm>
            <a:off x="539552" y="123478"/>
            <a:ext cx="7717500" cy="541500"/>
          </a:xfrm>
        </p:spPr>
        <p:txBody>
          <a:bodyPr/>
          <a:lstStyle/>
          <a:p>
            <a:r>
              <a:rPr lang="fr-FR" sz="2400" dirty="0"/>
              <a:t>Have </a:t>
            </a:r>
            <a:r>
              <a:rPr lang="fr-FR" sz="2400" dirty="0" err="1"/>
              <a:t>something</a:t>
            </a:r>
            <a:r>
              <a:rPr lang="fr-FR" sz="2400" dirty="0"/>
              <a:t> </a:t>
            </a:r>
            <a:r>
              <a:rPr lang="fr-FR" sz="2400" dirty="0" err="1" smtClean="0"/>
              <a:t>done</a:t>
            </a:r>
            <a:endParaRPr lang="fr-FR" sz="2400" dirty="0"/>
          </a:p>
        </p:txBody>
      </p:sp>
    </p:spTree>
    <p:extLst>
      <p:ext uri="{BB962C8B-B14F-4D97-AF65-F5344CB8AC3E}">
        <p14:creationId xmlns:p14="http://schemas.microsoft.com/office/powerpoint/2010/main" val="3713066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51520" y="627534"/>
            <a:ext cx="8568952" cy="4320480"/>
          </a:xfrm>
        </p:spPr>
        <p:txBody>
          <a:bodyPr/>
          <a:lstStyle/>
          <a:p>
            <a:pPr marL="438150" indent="-285750">
              <a:buFont typeface="Wingdings" pitchFamily="2" charset="2"/>
              <a:buChar char="q"/>
            </a:pPr>
            <a:r>
              <a:rPr lang="en-US" sz="1600" dirty="0" smtClean="0"/>
              <a:t>We </a:t>
            </a:r>
            <a:r>
              <a:rPr lang="en-US" sz="1600" dirty="0"/>
              <a:t>can also use </a:t>
            </a:r>
            <a:r>
              <a:rPr lang="en-US" sz="1600" b="1" dirty="0"/>
              <a:t>get something done</a:t>
            </a:r>
            <a:r>
              <a:rPr lang="en-US" sz="1600" dirty="0"/>
              <a:t>. </a:t>
            </a:r>
            <a:endParaRPr lang="en-US" sz="1600" dirty="0" smtClean="0"/>
          </a:p>
          <a:p>
            <a:pPr marL="152400" indent="300038">
              <a:buNone/>
            </a:pPr>
            <a:r>
              <a:rPr lang="en-US" sz="1600" i="1" dirty="0" smtClean="0"/>
              <a:t>We </a:t>
            </a:r>
            <a:r>
              <a:rPr lang="en-US" sz="1600" i="1" dirty="0"/>
              <a:t>must have another key made. </a:t>
            </a:r>
            <a:r>
              <a:rPr lang="en-US" sz="1600" i="1" u="sng" dirty="0"/>
              <a:t>OR</a:t>
            </a:r>
            <a:r>
              <a:rPr lang="en-US" sz="1600" i="1" dirty="0"/>
              <a:t> We must get another key made</a:t>
            </a:r>
            <a:r>
              <a:rPr lang="en-US" sz="1600" dirty="0"/>
              <a:t>. </a:t>
            </a:r>
            <a:endParaRPr lang="en-US" sz="1600" dirty="0" smtClean="0"/>
          </a:p>
          <a:p>
            <a:pPr marL="152400" indent="0">
              <a:buNone/>
            </a:pPr>
            <a:r>
              <a:rPr lang="en-US" sz="1600" dirty="0" smtClean="0"/>
              <a:t>The </a:t>
            </a:r>
            <a:r>
              <a:rPr lang="en-US" sz="1600" dirty="0"/>
              <a:t>sentences have the same meaning, but get is </a:t>
            </a:r>
            <a:r>
              <a:rPr lang="en-US" sz="1600" b="1" dirty="0"/>
              <a:t>more informal </a:t>
            </a:r>
            <a:r>
              <a:rPr lang="en-US" sz="1600" dirty="0"/>
              <a:t>than have. </a:t>
            </a:r>
            <a:endParaRPr lang="en-US" sz="1600" dirty="0" smtClean="0"/>
          </a:p>
          <a:p>
            <a:pPr marL="152400" indent="0">
              <a:buNone/>
            </a:pPr>
            <a:r>
              <a:rPr lang="en-US" sz="1600" dirty="0" smtClean="0"/>
              <a:t>Here </a:t>
            </a:r>
            <a:r>
              <a:rPr lang="en-US" sz="1600" dirty="0"/>
              <a:t>are some more examples with get. </a:t>
            </a:r>
            <a:endParaRPr lang="en-US" sz="1600" dirty="0" smtClean="0"/>
          </a:p>
          <a:p>
            <a:pPr marL="152400" indent="300038">
              <a:buNone/>
            </a:pPr>
            <a:r>
              <a:rPr lang="en-US" sz="1600" i="1" dirty="0" smtClean="0"/>
              <a:t>Laura </a:t>
            </a:r>
            <a:r>
              <a:rPr lang="en-US" sz="1600" i="1" dirty="0"/>
              <a:t>got her shoes repaired.      We're getting the carpet cleaned. </a:t>
            </a:r>
            <a:endParaRPr lang="en-US" sz="1600" i="1" dirty="0" smtClean="0"/>
          </a:p>
          <a:p>
            <a:pPr marL="152400" indent="300038">
              <a:buNone/>
            </a:pPr>
            <a:r>
              <a:rPr lang="en-US" sz="1600" i="1" dirty="0" smtClean="0"/>
              <a:t>Where </a:t>
            </a:r>
            <a:r>
              <a:rPr lang="en-US" sz="1600" i="1" dirty="0"/>
              <a:t>did you get your hair cut?     Do you get your heating checked every year?</a:t>
            </a:r>
            <a:r>
              <a:rPr lang="en-US" sz="1600" dirty="0"/>
              <a:t> </a:t>
            </a:r>
            <a:endParaRPr lang="en-US" sz="1600" dirty="0" smtClean="0"/>
          </a:p>
          <a:p>
            <a:pPr marL="438150" indent="-285750">
              <a:buFont typeface="Wingdings" pitchFamily="2" charset="2"/>
              <a:buChar char="q"/>
            </a:pPr>
            <a:r>
              <a:rPr lang="en-US" sz="1600" dirty="0" smtClean="0"/>
              <a:t>We can also use get  something done for thins that we do ourselves. </a:t>
            </a:r>
            <a:r>
              <a:rPr lang="en-US" sz="1600" dirty="0"/>
              <a:t>we do not normally use </a:t>
            </a:r>
            <a:r>
              <a:rPr lang="en-US" sz="1600" dirty="0" smtClean="0"/>
              <a:t>have </a:t>
            </a:r>
            <a:r>
              <a:rPr lang="en-US" sz="1600" dirty="0"/>
              <a:t>in this </a:t>
            </a:r>
            <a:r>
              <a:rPr lang="en-US" sz="1600" dirty="0" smtClean="0"/>
              <a:t>way.</a:t>
            </a:r>
          </a:p>
          <a:p>
            <a:pPr marL="152400" indent="0">
              <a:buNone/>
            </a:pPr>
            <a:r>
              <a:rPr lang="en-US" sz="1600" i="1" dirty="0" smtClean="0"/>
              <a:t>I need to get my assignment finished.</a:t>
            </a:r>
            <a:endParaRPr lang="en-US" sz="1600" i="1" dirty="0"/>
          </a:p>
          <a:p>
            <a:pPr marL="438150" indent="-285750">
              <a:buFont typeface="Wingdings" pitchFamily="2" charset="2"/>
              <a:buChar char="q"/>
            </a:pPr>
            <a:r>
              <a:rPr lang="en-US" sz="1600" dirty="0" smtClean="0"/>
              <a:t> </a:t>
            </a:r>
            <a:r>
              <a:rPr lang="en-US" sz="1600" dirty="0"/>
              <a:t>Have meaning 'experience' We can use have in this structure with the meaning 'experience something', often something </a:t>
            </a:r>
            <a:r>
              <a:rPr lang="en-US" sz="1600" dirty="0" smtClean="0"/>
              <a:t>unwelcome or unpleasant</a:t>
            </a:r>
            <a:r>
              <a:rPr lang="en-US" sz="1600" dirty="0"/>
              <a:t>. </a:t>
            </a:r>
            <a:r>
              <a:rPr lang="en-US" sz="1600" dirty="0" smtClean="0"/>
              <a:t>(we do not normally use get in this way)</a:t>
            </a:r>
          </a:p>
          <a:p>
            <a:pPr marL="152400" indent="300038">
              <a:buNone/>
            </a:pPr>
            <a:r>
              <a:rPr lang="en-US" sz="1600" i="1" dirty="0" smtClean="0"/>
              <a:t>We </a:t>
            </a:r>
            <a:r>
              <a:rPr lang="en-US" sz="1600" i="1" dirty="0"/>
              <a:t>had all our money stolen.      </a:t>
            </a:r>
            <a:endParaRPr lang="en-US" sz="1600" i="1" dirty="0" smtClean="0"/>
          </a:p>
          <a:p>
            <a:pPr marL="152400" indent="300038">
              <a:buNone/>
            </a:pPr>
            <a:r>
              <a:rPr lang="en-US" sz="1600" i="1" dirty="0" smtClean="0"/>
              <a:t>The </a:t>
            </a:r>
            <a:r>
              <a:rPr lang="en-US" sz="1600" i="1" dirty="0"/>
              <a:t>car had its mirror pulled off. </a:t>
            </a:r>
            <a:endParaRPr lang="en-US" sz="1600" i="1" dirty="0" smtClean="0"/>
          </a:p>
          <a:p>
            <a:pPr marL="152400" indent="300038">
              <a:buNone/>
            </a:pPr>
            <a:r>
              <a:rPr lang="en-US" sz="1600" i="1" dirty="0" smtClean="0"/>
              <a:t>Paul’s had his apartment broken into.</a:t>
            </a:r>
            <a:endParaRPr lang="fr-FR" sz="1600" i="1" dirty="0"/>
          </a:p>
        </p:txBody>
      </p:sp>
      <p:sp>
        <p:nvSpPr>
          <p:cNvPr id="3" name="Titre 2"/>
          <p:cNvSpPr>
            <a:spLocks noGrp="1"/>
          </p:cNvSpPr>
          <p:nvPr>
            <p:ph type="title"/>
          </p:nvPr>
        </p:nvSpPr>
        <p:spPr>
          <a:xfrm>
            <a:off x="539552" y="195486"/>
            <a:ext cx="7717500" cy="432048"/>
          </a:xfrm>
        </p:spPr>
        <p:txBody>
          <a:bodyPr/>
          <a:lstStyle/>
          <a:p>
            <a:r>
              <a:rPr lang="en-US" sz="2400" dirty="0"/>
              <a:t> Get something done </a:t>
            </a:r>
            <a:endParaRPr lang="fr-FR" sz="2400" dirty="0"/>
          </a:p>
        </p:txBody>
      </p:sp>
    </p:spTree>
    <p:extLst>
      <p:ext uri="{BB962C8B-B14F-4D97-AF65-F5344CB8AC3E}">
        <p14:creationId xmlns:p14="http://schemas.microsoft.com/office/powerpoint/2010/main" val="40390471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56"/>
        <p:cNvGrpSpPr/>
        <p:nvPr/>
      </p:nvGrpSpPr>
      <p:grpSpPr>
        <a:xfrm>
          <a:off x="0" y="0"/>
          <a:ext cx="0" cy="0"/>
          <a:chOff x="0" y="0"/>
          <a:chExt cx="0" cy="0"/>
        </a:xfrm>
      </p:grpSpPr>
      <p:sp>
        <p:nvSpPr>
          <p:cNvPr id="2057" name="Google Shape;2057;p87"/>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fr-FR" dirty="0" err="1" smtClean="0"/>
              <a:t>Thanks</a:t>
            </a:r>
            <a:endParaRPr/>
          </a:p>
        </p:txBody>
      </p:sp>
      <p:sp>
        <p:nvSpPr>
          <p:cNvPr id="2058" name="Google Shape;2058;p87"/>
          <p:cNvSpPr txBox="1">
            <a:spLocks noGrp="1"/>
          </p:cNvSpPr>
          <p:nvPr>
            <p:ph type="subTitle" idx="1"/>
          </p:nvPr>
        </p:nvSpPr>
        <p:spPr>
          <a:xfrm>
            <a:off x="1904250" y="2928940"/>
            <a:ext cx="5335500" cy="1062510"/>
          </a:xfrm>
          <a:prstGeom prst="rect">
            <a:avLst/>
          </a:prstGeom>
        </p:spPr>
        <p:txBody>
          <a:bodyPr spcFirstLastPara="1" wrap="square" lIns="91425" tIns="91425" rIns="91425" bIns="91425" anchor="t" anchorCtr="0">
            <a:noAutofit/>
          </a:bodyPr>
          <a:lstStyle/>
          <a:p>
            <a:pPr marL="0" lvl="0" indent="0"/>
            <a:r>
              <a:rPr lang="en-US" dirty="0" smtClean="0"/>
              <a:t>Do you have any questions?</a:t>
            </a:r>
            <a:endParaRPr lang="en-US" dirty="0"/>
          </a:p>
        </p:txBody>
      </p:sp>
      <p:sp>
        <p:nvSpPr>
          <p:cNvPr id="2059" name="Google Shape;2059;p87"/>
          <p:cNvSpPr/>
          <p:nvPr/>
        </p:nvSpPr>
        <p:spPr>
          <a:xfrm>
            <a:off x="3881688" y="3991450"/>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7"/>
                                        </p:tgtEl>
                                        <p:attrNameLst>
                                          <p:attrName>style.visibility</p:attrName>
                                        </p:attrNameLst>
                                      </p:cBhvr>
                                      <p:to>
                                        <p:strVal val="visible"/>
                                      </p:to>
                                    </p:set>
                                    <p:animEffect transition="in" filter="fade">
                                      <p:cBhvr>
                                        <p:cTn id="7" dur="10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10"/>
        <p:cNvGrpSpPr/>
        <p:nvPr/>
      </p:nvGrpSpPr>
      <p:grpSpPr>
        <a:xfrm>
          <a:off x="0" y="0"/>
          <a:ext cx="0" cy="0"/>
          <a:chOff x="0" y="0"/>
          <a:chExt cx="0" cy="0"/>
        </a:xfrm>
      </p:grpSpPr>
      <p:sp>
        <p:nvSpPr>
          <p:cNvPr id="2011" name="Google Shape;2011;p84"/>
          <p:cNvSpPr txBox="1">
            <a:spLocks noGrp="1"/>
          </p:cNvSpPr>
          <p:nvPr>
            <p:ph type="body" idx="1"/>
          </p:nvPr>
        </p:nvSpPr>
        <p:spPr>
          <a:xfrm>
            <a:off x="179512" y="123478"/>
            <a:ext cx="8856984" cy="4734288"/>
          </a:xfrm>
          <a:prstGeom prst="rect">
            <a:avLst/>
          </a:prstGeom>
        </p:spPr>
        <p:txBody>
          <a:bodyPr spcFirstLastPara="1" wrap="square" lIns="91425" tIns="91425" rIns="91425" bIns="91425" anchor="t" anchorCtr="0">
            <a:noAutofit/>
          </a:bodyPr>
          <a:lstStyle/>
          <a:p>
            <a:pPr marL="285750" indent="-285750">
              <a:lnSpc>
                <a:spcPct val="150000"/>
              </a:lnSpc>
              <a:buFont typeface="Wingdings" pitchFamily="2" charset="2"/>
              <a:buChar char="q"/>
            </a:pPr>
            <a:r>
              <a:rPr lang="en-US" sz="1800" dirty="0" smtClean="0"/>
              <a:t>We use </a:t>
            </a:r>
            <a:r>
              <a:rPr lang="en-US" sz="1800" b="1" dirty="0" smtClean="0"/>
              <a:t>the passive </a:t>
            </a:r>
            <a:r>
              <a:rPr lang="en-US" sz="1800" dirty="0" smtClean="0"/>
              <a:t>to say </a:t>
            </a:r>
            <a:r>
              <a:rPr lang="en-US" sz="1800" b="1" dirty="0" smtClean="0"/>
              <a:t>what happens to something or someone</a:t>
            </a:r>
            <a:r>
              <a:rPr lang="en-US" sz="1800" dirty="0" smtClean="0"/>
              <a:t>. </a:t>
            </a:r>
          </a:p>
          <a:p>
            <a:pPr marL="285750" indent="-285750">
              <a:lnSpc>
                <a:spcPct val="150000"/>
              </a:lnSpc>
              <a:buFont typeface="Wingdings" pitchFamily="2" charset="2"/>
              <a:buChar char="q"/>
            </a:pPr>
            <a:r>
              <a:rPr lang="en-US" sz="1800" dirty="0" smtClean="0"/>
              <a:t>We use </a:t>
            </a:r>
            <a:r>
              <a:rPr lang="en-US" sz="1800" b="1" dirty="0" smtClean="0"/>
              <a:t>the active </a:t>
            </a:r>
            <a:r>
              <a:rPr lang="en-US" sz="1800" dirty="0" smtClean="0"/>
              <a:t>to say </a:t>
            </a:r>
            <a:r>
              <a:rPr lang="en-US" sz="1800" b="1" dirty="0" smtClean="0"/>
              <a:t>what someone or something does</a:t>
            </a:r>
            <a:r>
              <a:rPr lang="en-US" sz="1800" dirty="0" smtClean="0"/>
              <a:t>. </a:t>
            </a:r>
          </a:p>
          <a:p>
            <a:pPr marL="0" indent="0">
              <a:lnSpc>
                <a:spcPct val="150000"/>
              </a:lnSpc>
              <a:buNone/>
            </a:pPr>
            <a:r>
              <a:rPr lang="en-US" sz="1800" dirty="0" smtClean="0"/>
              <a:t>Compare:</a:t>
            </a:r>
          </a:p>
          <a:p>
            <a:pPr marL="0" indent="0">
              <a:lnSpc>
                <a:spcPct val="150000"/>
              </a:lnSpc>
              <a:buNone/>
            </a:pPr>
            <a:r>
              <a:rPr lang="en-US" sz="1800" u="sng" dirty="0" smtClean="0"/>
              <a:t>Active</a:t>
            </a:r>
          </a:p>
          <a:p>
            <a:r>
              <a:rPr lang="en-US" sz="1800" i="1" dirty="0"/>
              <a:t>- They built this house in </a:t>
            </a:r>
            <a:r>
              <a:rPr lang="en-US" sz="1800" dirty="0"/>
              <a:t>1486. (active)			</a:t>
            </a:r>
            <a:endParaRPr lang="en-US" sz="1800" dirty="0" smtClean="0"/>
          </a:p>
          <a:p>
            <a:r>
              <a:rPr lang="en-US" sz="1800" i="1" dirty="0" smtClean="0"/>
              <a:t>- </a:t>
            </a:r>
            <a:r>
              <a:rPr lang="en-US" sz="1800" i="1" dirty="0"/>
              <a:t>A friend of ours is repairing the roof </a:t>
            </a:r>
            <a:r>
              <a:rPr lang="en-US" sz="1800" dirty="0"/>
              <a:t>(</a:t>
            </a:r>
            <a:r>
              <a:rPr lang="en-US" sz="1800" dirty="0" smtClean="0"/>
              <a:t>active)</a:t>
            </a:r>
          </a:p>
          <a:p>
            <a:pPr marL="0" indent="0">
              <a:buNone/>
            </a:pPr>
            <a:r>
              <a:rPr lang="en-US" sz="1800" u="sng" dirty="0" smtClean="0"/>
              <a:t>Passive</a:t>
            </a:r>
            <a:endParaRPr lang="fr-FR" sz="1800" u="sng" dirty="0"/>
          </a:p>
          <a:p>
            <a:r>
              <a:rPr lang="en-US" sz="1800" i="1" dirty="0"/>
              <a:t>  This house was built in </a:t>
            </a:r>
            <a:r>
              <a:rPr lang="en-US" sz="1800" dirty="0"/>
              <a:t>1486. (passive)			</a:t>
            </a:r>
            <a:endParaRPr lang="en-US" sz="1800" dirty="0" smtClean="0"/>
          </a:p>
          <a:p>
            <a:r>
              <a:rPr lang="en-US" sz="1800" dirty="0" smtClean="0"/>
              <a:t>  </a:t>
            </a:r>
            <a:r>
              <a:rPr lang="en-US" sz="1800" i="1" dirty="0"/>
              <a:t>The roof is being repaired by a friend of ours. </a:t>
            </a:r>
            <a:r>
              <a:rPr lang="en-US" sz="1800" dirty="0"/>
              <a:t>(</a:t>
            </a:r>
            <a:r>
              <a:rPr lang="en-US" sz="1800" dirty="0" smtClean="0"/>
              <a:t>passive)</a:t>
            </a:r>
          </a:p>
          <a:p>
            <a:endParaRPr lang="en-US" sz="1800" dirty="0"/>
          </a:p>
          <a:p>
            <a:pPr marL="265113" indent="-265113">
              <a:buFont typeface="Wingdings" pitchFamily="2" charset="2"/>
              <a:buChar char="q"/>
            </a:pPr>
            <a:r>
              <a:rPr lang="fr-FR" sz="1800" dirty="0" smtClean="0"/>
              <a:t>note </a:t>
            </a:r>
            <a:r>
              <a:rPr lang="fr-FR" sz="1800" dirty="0" err="1" smtClean="0"/>
              <a:t>that</a:t>
            </a:r>
            <a:r>
              <a:rPr lang="fr-FR" sz="1800" dirty="0" smtClean="0"/>
              <a:t> the </a:t>
            </a:r>
            <a:r>
              <a:rPr lang="fr-FR" sz="1800" dirty="0" err="1" smtClean="0"/>
              <a:t>subject</a:t>
            </a:r>
            <a:r>
              <a:rPr lang="fr-FR" sz="1800" dirty="0" smtClean="0"/>
              <a:t> of a passive sentence </a:t>
            </a:r>
            <a:r>
              <a:rPr lang="fr-FR" sz="1800" dirty="0" err="1" smtClean="0"/>
              <a:t>is</a:t>
            </a:r>
            <a:r>
              <a:rPr lang="fr-FR" sz="1800" dirty="0" smtClean="0"/>
              <a:t> the </a:t>
            </a:r>
            <a:r>
              <a:rPr lang="fr-FR" sz="1800" dirty="0" err="1" smtClean="0"/>
              <a:t>object</a:t>
            </a:r>
            <a:r>
              <a:rPr lang="fr-FR" sz="1800" dirty="0" smtClean="0"/>
              <a:t> of the active sentence.</a:t>
            </a:r>
          </a:p>
          <a:p>
            <a:pPr marL="152400" indent="0">
              <a:buNone/>
            </a:pPr>
            <a:r>
              <a:rPr lang="en-US" sz="1800" b="1" dirty="0"/>
              <a:t>	</a:t>
            </a:r>
            <a:r>
              <a:rPr lang="en-US" sz="1800" b="1" dirty="0" smtClean="0"/>
              <a:t>	</a:t>
            </a:r>
            <a:r>
              <a:rPr lang="en-US" sz="1800" i="1" dirty="0" smtClean="0"/>
              <a:t>       object</a:t>
            </a:r>
            <a:r>
              <a:rPr lang="en-US" sz="1800" i="1" dirty="0"/>
              <a:t>			</a:t>
            </a:r>
            <a:r>
              <a:rPr lang="en-US" sz="1800" i="1" dirty="0" smtClean="0"/>
              <a:t>    Subject</a:t>
            </a:r>
            <a:endParaRPr lang="fr-FR" sz="1800" dirty="0"/>
          </a:p>
          <a:p>
            <a:pPr marL="152400" indent="0">
              <a:buNone/>
            </a:pPr>
            <a:r>
              <a:rPr lang="en-US" sz="1800" dirty="0"/>
              <a:t>Active: </a:t>
            </a:r>
            <a:r>
              <a:rPr lang="en-US" sz="1800" i="1" dirty="0"/>
              <a:t>They built </a:t>
            </a:r>
            <a:r>
              <a:rPr lang="en-US" sz="1800" b="1" i="1" u="sng" dirty="0"/>
              <a:t>this house</a:t>
            </a:r>
            <a:r>
              <a:rPr lang="en-US" sz="1800" i="1" dirty="0"/>
              <a:t> in </a:t>
            </a:r>
            <a:r>
              <a:rPr lang="en-US" sz="1800" i="1" dirty="0" smtClean="0"/>
              <a:t>1486.	</a:t>
            </a:r>
            <a:r>
              <a:rPr lang="en-US" sz="1800" dirty="0" smtClean="0"/>
              <a:t>Passive</a:t>
            </a:r>
            <a:r>
              <a:rPr lang="en-US" sz="1800" dirty="0"/>
              <a:t>: </a:t>
            </a:r>
            <a:r>
              <a:rPr lang="en-US" sz="1800" b="1" i="1" u="sng" dirty="0"/>
              <a:t>This house</a:t>
            </a:r>
            <a:r>
              <a:rPr lang="en-US" sz="1800" dirty="0"/>
              <a:t> </a:t>
            </a:r>
            <a:r>
              <a:rPr lang="en-US" sz="1800" i="1" dirty="0"/>
              <a:t>was built in 1486.	</a:t>
            </a:r>
            <a:endParaRPr lang="fr-FR" sz="1800" dirty="0" smtClean="0"/>
          </a:p>
          <a:p>
            <a:pPr marL="0" indent="0">
              <a:lnSpc>
                <a:spcPct val="150000"/>
              </a:lnSpc>
              <a:buNone/>
            </a:pPr>
            <a:endParaRPr lang="fr-FR"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51520" y="627534"/>
            <a:ext cx="8640960" cy="4248472"/>
          </a:xfrm>
        </p:spPr>
        <p:txBody>
          <a:bodyPr/>
          <a:lstStyle/>
          <a:p>
            <a:pPr marL="152400" indent="0">
              <a:lnSpc>
                <a:spcPct val="150000"/>
              </a:lnSpc>
              <a:buNone/>
            </a:pPr>
            <a:r>
              <a:rPr lang="en-US" sz="1600" b="1" u="sng" dirty="0">
                <a:solidFill>
                  <a:schemeClr val="bg2">
                    <a:lumMod val="75000"/>
                  </a:schemeClr>
                </a:solidFill>
              </a:rPr>
              <a:t>1 the topic (what is the sentence about?)</a:t>
            </a:r>
            <a:endParaRPr lang="fr-FR" sz="1600" b="1" u="sng" dirty="0">
              <a:solidFill>
                <a:schemeClr val="bg2">
                  <a:lumMod val="75000"/>
                </a:schemeClr>
              </a:solidFill>
            </a:endParaRPr>
          </a:p>
          <a:p>
            <a:pPr marL="152400" indent="0">
              <a:lnSpc>
                <a:spcPct val="150000"/>
              </a:lnSpc>
              <a:buNone/>
            </a:pPr>
            <a:r>
              <a:rPr lang="en-US" sz="1600" dirty="0"/>
              <a:t>We choose between active and passive because of the topic we are talking about, especially when reporting information. Look at these two sentences.</a:t>
            </a:r>
            <a:endParaRPr lang="fr-FR" sz="1600" dirty="0"/>
          </a:p>
          <a:p>
            <a:pPr marL="152400" indent="0">
              <a:lnSpc>
                <a:spcPct val="150000"/>
              </a:lnSpc>
              <a:buNone/>
            </a:pPr>
            <a:r>
              <a:rPr lang="en-US" sz="1600" dirty="0"/>
              <a:t>ACTIVE     </a:t>
            </a:r>
            <a:r>
              <a:rPr lang="en-US" sz="1600" b="1" i="1" dirty="0"/>
              <a:t>Bell </a:t>
            </a:r>
            <a:r>
              <a:rPr lang="en-US" sz="1600" i="1" dirty="0"/>
              <a:t>invented the </a:t>
            </a:r>
            <a:r>
              <a:rPr lang="en-US" sz="1600" i="1" dirty="0" smtClean="0"/>
              <a:t>telephone.</a:t>
            </a:r>
            <a:r>
              <a:rPr lang="en-US" sz="1600" i="1" dirty="0"/>
              <a:t>	</a:t>
            </a:r>
            <a:r>
              <a:rPr lang="en-US" sz="1600" i="1" dirty="0" smtClean="0"/>
              <a:t> </a:t>
            </a:r>
            <a:r>
              <a:rPr lang="en-US" sz="1600" dirty="0"/>
              <a:t>PASSIVE     </a:t>
            </a:r>
            <a:r>
              <a:rPr lang="en-US" sz="1600" b="1" i="1" dirty="0"/>
              <a:t>The telephone </a:t>
            </a:r>
            <a:r>
              <a:rPr lang="en-US" sz="1600" i="1" dirty="0"/>
              <a:t>was invented by Bell</a:t>
            </a:r>
            <a:r>
              <a:rPr lang="en-US" sz="1600" i="1" dirty="0" smtClean="0"/>
              <a:t>.</a:t>
            </a:r>
          </a:p>
          <a:p>
            <a:pPr marL="152400" indent="0">
              <a:lnSpc>
                <a:spcPct val="150000"/>
              </a:lnSpc>
              <a:buNone/>
            </a:pPr>
            <a:r>
              <a:rPr lang="en-US" sz="1600" b="1" u="sng" dirty="0" smtClean="0">
                <a:solidFill>
                  <a:schemeClr val="bg2">
                    <a:lumMod val="75000"/>
                  </a:schemeClr>
                </a:solidFill>
              </a:rPr>
              <a:t>2 </a:t>
            </a:r>
            <a:r>
              <a:rPr lang="en-US" sz="1600" b="1" u="sng" dirty="0">
                <a:solidFill>
                  <a:schemeClr val="bg2">
                    <a:lumMod val="75000"/>
                  </a:schemeClr>
                </a:solidFill>
              </a:rPr>
              <a:t>Interest in the </a:t>
            </a:r>
            <a:r>
              <a:rPr lang="en-US" sz="1600" b="1" u="sng" dirty="0" smtClean="0">
                <a:solidFill>
                  <a:schemeClr val="bg2">
                    <a:lumMod val="75000"/>
                  </a:schemeClr>
                </a:solidFill>
              </a:rPr>
              <a:t>action</a:t>
            </a:r>
          </a:p>
          <a:p>
            <a:pPr marL="152400" indent="0">
              <a:lnSpc>
                <a:spcPct val="150000"/>
              </a:lnSpc>
              <a:buNone/>
            </a:pPr>
            <a:r>
              <a:rPr lang="en-US" sz="1600" dirty="0"/>
              <a:t>We often choose passive structures when we want to talk about an action, but are not so interested in saying who or what does/did </a:t>
            </a:r>
            <a:r>
              <a:rPr lang="en-US" sz="1600" dirty="0" smtClean="0"/>
              <a:t>it.</a:t>
            </a:r>
          </a:p>
          <a:p>
            <a:pPr marL="152400" indent="0">
              <a:lnSpc>
                <a:spcPct val="150000"/>
              </a:lnSpc>
              <a:buNone/>
            </a:pPr>
            <a:r>
              <a:rPr lang="en-US" sz="1600" i="1" dirty="0" smtClean="0"/>
              <a:t>Those </a:t>
            </a:r>
            <a:r>
              <a:rPr lang="en-US" sz="1600" i="1" dirty="0"/>
              <a:t>pyramids were built around 400 </a:t>
            </a:r>
            <a:r>
              <a:rPr lang="en-US" sz="1600" i="1" dirty="0" smtClean="0"/>
              <a:t>AD.		</a:t>
            </a:r>
          </a:p>
          <a:p>
            <a:pPr marL="152400" indent="0">
              <a:lnSpc>
                <a:spcPct val="150000"/>
              </a:lnSpc>
              <a:buNone/>
            </a:pPr>
            <a:r>
              <a:rPr lang="en-US" sz="1600" i="1" dirty="0" smtClean="0"/>
              <a:t>Too </a:t>
            </a:r>
            <a:r>
              <a:rPr lang="en-US" sz="1600" i="1" dirty="0"/>
              <a:t>many books have been written about the Second World War.	</a:t>
            </a:r>
            <a:endParaRPr lang="fr-FR" sz="1600" dirty="0"/>
          </a:p>
          <a:p>
            <a:pPr marL="152400" indent="0">
              <a:lnSpc>
                <a:spcPct val="150000"/>
              </a:lnSpc>
              <a:buNone/>
            </a:pPr>
            <a:endParaRPr lang="fr-FR" sz="1600" dirty="0"/>
          </a:p>
          <a:p>
            <a:pPr marL="152400" indent="0">
              <a:lnSpc>
                <a:spcPct val="150000"/>
              </a:lnSpc>
              <a:buNone/>
            </a:pPr>
            <a:endParaRPr lang="fr-FR" sz="1600" dirty="0"/>
          </a:p>
        </p:txBody>
      </p:sp>
      <p:sp>
        <p:nvSpPr>
          <p:cNvPr id="3" name="Titre 2"/>
          <p:cNvSpPr>
            <a:spLocks noGrp="1"/>
          </p:cNvSpPr>
          <p:nvPr>
            <p:ph type="title"/>
          </p:nvPr>
        </p:nvSpPr>
        <p:spPr>
          <a:xfrm>
            <a:off x="395536" y="123478"/>
            <a:ext cx="7717500" cy="541500"/>
          </a:xfrm>
        </p:spPr>
        <p:txBody>
          <a:bodyPr/>
          <a:lstStyle/>
          <a:p>
            <a:pPr algn="l"/>
            <a:r>
              <a:rPr lang="en-US" sz="2400" dirty="0"/>
              <a:t>When do we use passive structures?</a:t>
            </a:r>
            <a:endParaRPr lang="fr-FR" sz="2400" dirty="0"/>
          </a:p>
        </p:txBody>
      </p:sp>
    </p:spTree>
    <p:extLst>
      <p:ext uri="{BB962C8B-B14F-4D97-AF65-F5344CB8AC3E}">
        <p14:creationId xmlns:p14="http://schemas.microsoft.com/office/powerpoint/2010/main" val="2889251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51520" y="195486"/>
            <a:ext cx="8640960" cy="4752528"/>
          </a:xfrm>
        </p:spPr>
        <p:txBody>
          <a:bodyPr/>
          <a:lstStyle/>
          <a:p>
            <a:pPr marL="152400" indent="0">
              <a:lnSpc>
                <a:spcPct val="150000"/>
              </a:lnSpc>
              <a:buNone/>
            </a:pPr>
            <a:r>
              <a:rPr lang="en-US" sz="1600" b="1" u="sng" dirty="0">
                <a:solidFill>
                  <a:schemeClr val="bg2">
                    <a:lumMod val="75000"/>
                  </a:schemeClr>
                </a:solidFill>
              </a:rPr>
              <a:t>3</a:t>
            </a:r>
            <a:r>
              <a:rPr lang="en-US" sz="1600" u="sng" dirty="0">
                <a:solidFill>
                  <a:schemeClr val="bg2">
                    <a:lumMod val="75000"/>
                  </a:schemeClr>
                </a:solidFill>
              </a:rPr>
              <a:t> when the </a:t>
            </a:r>
            <a:r>
              <a:rPr lang="en-US" sz="1600" b="1" u="sng" dirty="0">
                <a:solidFill>
                  <a:schemeClr val="bg2">
                    <a:lumMod val="75000"/>
                  </a:schemeClr>
                </a:solidFill>
              </a:rPr>
              <a:t>agent </a:t>
            </a:r>
            <a:r>
              <a:rPr lang="en-US" sz="1600" u="sng" dirty="0">
                <a:solidFill>
                  <a:schemeClr val="bg2">
                    <a:lumMod val="75000"/>
                  </a:schemeClr>
                </a:solidFill>
              </a:rPr>
              <a:t>is </a:t>
            </a:r>
            <a:r>
              <a:rPr lang="en-US" sz="1600" b="1" u="sng" dirty="0" smtClean="0">
                <a:solidFill>
                  <a:schemeClr val="bg2">
                    <a:lumMod val="75000"/>
                  </a:schemeClr>
                </a:solidFill>
              </a:rPr>
              <a:t>unknown</a:t>
            </a:r>
            <a:r>
              <a:rPr lang="en-US" sz="1600" b="1" dirty="0" smtClean="0"/>
              <a:t>,</a:t>
            </a:r>
            <a:r>
              <a:rPr lang="en-US" sz="1600" b="1" dirty="0" smtClean="0">
                <a:solidFill>
                  <a:schemeClr val="bg2">
                    <a:lumMod val="75000"/>
                  </a:schemeClr>
                </a:solidFill>
              </a:rPr>
              <a:t> </a:t>
            </a:r>
            <a:r>
              <a:rPr lang="en-US" sz="1600" b="1" dirty="0">
                <a:solidFill>
                  <a:schemeClr val="bg2">
                    <a:lumMod val="75000"/>
                  </a:schemeClr>
                </a:solidFill>
              </a:rPr>
              <a:t>unimportant,</a:t>
            </a:r>
            <a:r>
              <a:rPr lang="en-US" sz="1600" dirty="0">
                <a:solidFill>
                  <a:schemeClr val="bg2">
                    <a:lumMod val="75000"/>
                  </a:schemeClr>
                </a:solidFill>
              </a:rPr>
              <a:t> </a:t>
            </a:r>
            <a:r>
              <a:rPr lang="en-US" sz="1600" b="1" dirty="0">
                <a:solidFill>
                  <a:schemeClr val="bg2">
                    <a:lumMod val="75000"/>
                  </a:schemeClr>
                </a:solidFill>
              </a:rPr>
              <a:t>obvious </a:t>
            </a:r>
            <a:r>
              <a:rPr lang="en-US" sz="1600" dirty="0"/>
              <a:t>from the context, or when it is </a:t>
            </a:r>
            <a:r>
              <a:rPr lang="en-US" sz="1600" b="1" dirty="0"/>
              <a:t>“</a:t>
            </a:r>
            <a:r>
              <a:rPr lang="en-US" sz="1600" b="1" u="sng" dirty="0">
                <a:solidFill>
                  <a:schemeClr val="bg2">
                    <a:lumMod val="75000"/>
                  </a:schemeClr>
                </a:solidFill>
              </a:rPr>
              <a:t>people or things in general</a:t>
            </a:r>
            <a:r>
              <a:rPr lang="en-US" sz="1600" b="1" dirty="0"/>
              <a:t>”</a:t>
            </a:r>
            <a:r>
              <a:rPr lang="en-US" sz="1600" dirty="0"/>
              <a:t>. </a:t>
            </a:r>
            <a:endParaRPr lang="fr-FR" sz="1600" dirty="0"/>
          </a:p>
          <a:p>
            <a:pPr marL="152400" indent="0">
              <a:lnSpc>
                <a:spcPct val="150000"/>
              </a:lnSpc>
              <a:buNone/>
            </a:pPr>
            <a:r>
              <a:rPr lang="en-US" sz="1600" i="1" dirty="0"/>
              <a:t>Jane </a:t>
            </a:r>
            <a:r>
              <a:rPr lang="en-US" sz="1600" b="1" i="1" dirty="0"/>
              <a:t>was shot</a:t>
            </a:r>
            <a:r>
              <a:rPr lang="en-US" sz="1600" i="1" dirty="0"/>
              <a:t>. (We don’t know who shot her.) </a:t>
            </a:r>
            <a:r>
              <a:rPr lang="en-US" sz="1600" dirty="0"/>
              <a:t>		</a:t>
            </a:r>
            <a:endParaRPr lang="en-US" sz="1600" dirty="0" smtClean="0"/>
          </a:p>
          <a:p>
            <a:pPr marL="152400" indent="0">
              <a:lnSpc>
                <a:spcPct val="150000"/>
              </a:lnSpc>
              <a:buNone/>
            </a:pPr>
            <a:r>
              <a:rPr lang="en-US" sz="1600" i="1" dirty="0" smtClean="0"/>
              <a:t>This </a:t>
            </a:r>
            <a:r>
              <a:rPr lang="en-US" sz="1600" i="1" dirty="0"/>
              <a:t>church </a:t>
            </a:r>
            <a:r>
              <a:rPr lang="en-US" sz="1600" b="1" i="1" dirty="0"/>
              <a:t>was built </a:t>
            </a:r>
            <a:r>
              <a:rPr lang="en-US" sz="1600" i="1" dirty="0"/>
              <a:t>in 1815. (Unimportant agent) </a:t>
            </a:r>
            <a:endParaRPr lang="fr-FR" sz="1600" dirty="0"/>
          </a:p>
          <a:p>
            <a:pPr marL="152400" indent="0">
              <a:lnSpc>
                <a:spcPct val="150000"/>
              </a:lnSpc>
              <a:buNone/>
            </a:pPr>
            <a:r>
              <a:rPr lang="en-US" sz="1600" i="1" dirty="0"/>
              <a:t>He </a:t>
            </a:r>
            <a:r>
              <a:rPr lang="en-US" sz="1600" b="1" i="1" dirty="0"/>
              <a:t>has been arrested</a:t>
            </a:r>
            <a:r>
              <a:rPr lang="en-US" sz="1600" i="1" dirty="0"/>
              <a:t>. (Obviously by the police) </a:t>
            </a:r>
            <a:endParaRPr lang="fr-FR" sz="1600" dirty="0"/>
          </a:p>
          <a:p>
            <a:pPr marL="152400" indent="0">
              <a:lnSpc>
                <a:spcPct val="150000"/>
              </a:lnSpc>
              <a:buNone/>
            </a:pPr>
            <a:r>
              <a:rPr lang="en-US" sz="1600" b="1" u="sng" dirty="0">
                <a:solidFill>
                  <a:schemeClr val="bg2">
                    <a:lumMod val="75000"/>
                  </a:schemeClr>
                </a:solidFill>
              </a:rPr>
              <a:t>4 Avoiding placing responsibility</a:t>
            </a:r>
            <a:endParaRPr lang="fr-FR" sz="1600" u="sng" dirty="0">
              <a:solidFill>
                <a:schemeClr val="bg2">
                  <a:lumMod val="75000"/>
                </a:schemeClr>
              </a:solidFill>
            </a:endParaRPr>
          </a:p>
          <a:p>
            <a:pPr marL="152400" indent="0">
              <a:lnSpc>
                <a:spcPct val="150000"/>
              </a:lnSpc>
              <a:buNone/>
            </a:pPr>
            <a:r>
              <a:rPr lang="en-US" sz="1600" dirty="0"/>
              <a:t>The use of the passive is a way of avoiding placing responsibility for a particular action on any specific person or organization </a:t>
            </a:r>
            <a:endParaRPr lang="en-US" sz="1600" dirty="0" smtClean="0"/>
          </a:p>
          <a:p>
            <a:pPr marL="152400" indent="0">
              <a:lnSpc>
                <a:spcPct val="150000"/>
              </a:lnSpc>
              <a:buNone/>
            </a:pPr>
            <a:r>
              <a:rPr lang="en-US" sz="1600" dirty="0" smtClean="0"/>
              <a:t>Mistakes </a:t>
            </a:r>
            <a:r>
              <a:rPr lang="en-US" sz="1600" dirty="0"/>
              <a:t>have been made (compare the active: I/ we have made </a:t>
            </a:r>
            <a:r>
              <a:rPr lang="en-US" sz="1600" dirty="0" smtClean="0"/>
              <a:t>mistakes</a:t>
            </a:r>
            <a:endParaRPr lang="en-US" sz="1600" dirty="0"/>
          </a:p>
          <a:p>
            <a:pPr marL="152400" indent="0">
              <a:lnSpc>
                <a:spcPct val="150000"/>
              </a:lnSpc>
              <a:buNone/>
            </a:pPr>
            <a:r>
              <a:rPr lang="en-US" sz="1600" b="1" u="sng" dirty="0" smtClean="0">
                <a:solidFill>
                  <a:schemeClr val="bg2">
                    <a:lumMod val="75000"/>
                  </a:schemeClr>
                </a:solidFill>
              </a:rPr>
              <a:t>5 </a:t>
            </a:r>
            <a:r>
              <a:rPr lang="en-US" sz="1600" b="1" u="sng" dirty="0">
                <a:solidFill>
                  <a:schemeClr val="bg2">
                    <a:lumMod val="75000"/>
                  </a:schemeClr>
                </a:solidFill>
              </a:rPr>
              <a:t>Avoiding references to ourselves and making a statement impersonal</a:t>
            </a:r>
            <a:endParaRPr lang="fr-FR" sz="1600" u="sng" dirty="0">
              <a:solidFill>
                <a:schemeClr val="bg2">
                  <a:lumMod val="75000"/>
                </a:schemeClr>
              </a:solidFill>
            </a:endParaRPr>
          </a:p>
          <a:p>
            <a:pPr marL="152400" indent="0" defTabSz="265113">
              <a:lnSpc>
                <a:spcPct val="150000"/>
              </a:lnSpc>
              <a:buNone/>
            </a:pPr>
            <a:r>
              <a:rPr lang="en-US" sz="1600" dirty="0" smtClean="0"/>
              <a:t>We </a:t>
            </a:r>
            <a:r>
              <a:rPr lang="en-US" sz="1600" dirty="0"/>
              <a:t>can’t complete this work overnight. </a:t>
            </a:r>
            <a:endParaRPr lang="fr-FR" sz="1600" dirty="0"/>
          </a:p>
          <a:p>
            <a:pPr marL="176213" indent="-23813" defTabSz="265113">
              <a:lnSpc>
                <a:spcPct val="150000"/>
              </a:lnSpc>
              <a:buNone/>
            </a:pPr>
            <a:r>
              <a:rPr lang="en-US" sz="1600" dirty="0"/>
              <a:t>	Becomes:  this work can’t possibly be completed overnight. (= the work is the problem </a:t>
            </a:r>
            <a:r>
              <a:rPr lang="en-US" sz="1600" dirty="0" smtClean="0"/>
              <a:t>  not </a:t>
            </a:r>
            <a:r>
              <a:rPr lang="en-US" sz="1600" dirty="0"/>
              <a:t>us).</a:t>
            </a:r>
            <a:endParaRPr lang="fr-FR" sz="1600" dirty="0"/>
          </a:p>
          <a:p>
            <a:pPr marL="152400" indent="0">
              <a:buNone/>
            </a:pPr>
            <a:endParaRPr lang="fr-FR" dirty="0"/>
          </a:p>
          <a:p>
            <a:pPr marL="152400" indent="0">
              <a:buNone/>
            </a:pPr>
            <a:endParaRPr lang="fr-FR" dirty="0"/>
          </a:p>
        </p:txBody>
      </p:sp>
    </p:spTree>
    <p:extLst>
      <p:ext uri="{BB962C8B-B14F-4D97-AF65-F5344CB8AC3E}">
        <p14:creationId xmlns:p14="http://schemas.microsoft.com/office/powerpoint/2010/main" val="334139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63"/>
        <p:cNvGrpSpPr/>
        <p:nvPr/>
      </p:nvGrpSpPr>
      <p:grpSpPr>
        <a:xfrm>
          <a:off x="0" y="0"/>
          <a:ext cx="0" cy="0"/>
          <a:chOff x="0" y="0"/>
          <a:chExt cx="0" cy="0"/>
        </a:xfrm>
      </p:grpSpPr>
      <p:sp>
        <p:nvSpPr>
          <p:cNvPr id="2065" name="Google Shape;2065;p88"/>
          <p:cNvSpPr txBox="1">
            <a:spLocks noGrp="1"/>
          </p:cNvSpPr>
          <p:nvPr>
            <p:ph type="body" idx="1"/>
          </p:nvPr>
        </p:nvSpPr>
        <p:spPr>
          <a:xfrm>
            <a:off x="395536" y="195486"/>
            <a:ext cx="8496944" cy="4752528"/>
          </a:xfrm>
          <a:prstGeom prst="rect">
            <a:avLst/>
          </a:prstGeom>
        </p:spPr>
        <p:txBody>
          <a:bodyPr spcFirstLastPara="1" wrap="square" lIns="91425" tIns="91425" rIns="91425" bIns="91425" anchor="t" anchorCtr="0">
            <a:noAutofit/>
          </a:bodyPr>
          <a:lstStyle/>
          <a:p>
            <a:pPr marL="0" indent="0">
              <a:lnSpc>
                <a:spcPct val="150000"/>
              </a:lnSpc>
              <a:spcBef>
                <a:spcPts val="1600"/>
              </a:spcBef>
              <a:spcAft>
                <a:spcPts val="1600"/>
              </a:spcAft>
              <a:buNone/>
            </a:pPr>
            <a:r>
              <a:rPr lang="fr-FR" b="1" u="sng" dirty="0">
                <a:solidFill>
                  <a:schemeClr val="bg2">
                    <a:lumMod val="75000"/>
                  </a:schemeClr>
                </a:solidFill>
              </a:rPr>
              <a:t> </a:t>
            </a:r>
            <a:r>
              <a:rPr lang="en-US" b="1" u="sng" dirty="0">
                <a:solidFill>
                  <a:schemeClr val="bg2">
                    <a:lumMod val="75000"/>
                  </a:schemeClr>
                </a:solidFill>
              </a:rPr>
              <a:t>6 putting heavier expressions at the end (when the agent is a long phrase</a:t>
            </a:r>
            <a:r>
              <a:rPr lang="en-US" b="1" u="sng" dirty="0" smtClean="0">
                <a:solidFill>
                  <a:schemeClr val="bg2">
                    <a:lumMod val="75000"/>
                  </a:schemeClr>
                </a:solidFill>
              </a:rPr>
              <a:t>)</a:t>
            </a:r>
          </a:p>
          <a:p>
            <a:pPr marL="114300" indent="0">
              <a:lnSpc>
                <a:spcPct val="150000"/>
              </a:lnSpc>
              <a:buNone/>
            </a:pPr>
            <a:r>
              <a:rPr lang="en-US" dirty="0"/>
              <a:t>Longer and heavier expressions often go at the end of a clause, and this can also be a reason for choosing a passive structure.</a:t>
            </a:r>
            <a:endParaRPr lang="fr-FR" dirty="0"/>
          </a:p>
          <a:p>
            <a:pPr marL="114300" indent="0">
              <a:lnSpc>
                <a:spcPct val="150000"/>
              </a:lnSpc>
              <a:buNone/>
            </a:pPr>
            <a:r>
              <a:rPr lang="en-US" i="1" dirty="0"/>
              <a:t>I was annoyed by Mary wanting to tell everybody what to do.</a:t>
            </a:r>
            <a:endParaRPr lang="fr-FR" dirty="0"/>
          </a:p>
          <a:p>
            <a:pPr marL="114300" indent="0">
              <a:lnSpc>
                <a:spcPct val="150000"/>
              </a:lnSpc>
              <a:buNone/>
            </a:pPr>
            <a:r>
              <a:rPr lang="en-US" dirty="0"/>
              <a:t>(More natural than </a:t>
            </a:r>
            <a:r>
              <a:rPr lang="en-US" i="1" dirty="0"/>
              <a:t>Mary wanting to tell everybody what to do annoyed me - </a:t>
            </a:r>
            <a:r>
              <a:rPr lang="en-US" dirty="0"/>
              <a:t>the phrase “</a:t>
            </a:r>
            <a:r>
              <a:rPr lang="en-US" i="1" dirty="0"/>
              <a:t>Mary ... do”  </a:t>
            </a:r>
            <a:r>
              <a:rPr lang="en-US" dirty="0"/>
              <a:t>would make a very long subject.)</a:t>
            </a:r>
            <a:endParaRPr lang="fr-FR" dirty="0"/>
          </a:p>
          <a:p>
            <a:pPr marL="114300" indent="0">
              <a:lnSpc>
                <a:spcPct val="150000"/>
              </a:lnSpc>
              <a:buNone/>
            </a:pPr>
            <a:r>
              <a:rPr lang="en-US" b="1" u="sng" dirty="0">
                <a:solidFill>
                  <a:schemeClr val="bg2">
                    <a:lumMod val="75000"/>
                  </a:schemeClr>
                </a:solidFill>
              </a:rPr>
              <a:t>7 Avoiding “you” in orders and rules</a:t>
            </a:r>
            <a:endParaRPr lang="fr-FR" u="sng" dirty="0">
              <a:solidFill>
                <a:schemeClr val="bg2">
                  <a:lumMod val="75000"/>
                </a:schemeClr>
              </a:solidFill>
            </a:endParaRPr>
          </a:p>
          <a:p>
            <a:pPr marL="114300" indent="0">
              <a:lnSpc>
                <a:spcPct val="150000"/>
              </a:lnSpc>
              <a:buNone/>
            </a:pPr>
            <a:r>
              <a:rPr lang="en-US" dirty="0"/>
              <a:t>You must give in your application before the end of the week. </a:t>
            </a:r>
            <a:endParaRPr lang="fr-FR" dirty="0"/>
          </a:p>
          <a:p>
            <a:pPr marL="114300" indent="0">
              <a:lnSpc>
                <a:spcPct val="150000"/>
              </a:lnSpc>
              <a:buNone/>
            </a:pPr>
            <a:r>
              <a:rPr lang="en-US" dirty="0"/>
              <a:t>Becomes: all applications must be given in before the end of the week.</a:t>
            </a:r>
            <a:endParaRPr lang="fr-FR" dirty="0"/>
          </a:p>
          <a:p>
            <a:pPr marL="0" indent="0">
              <a:spcBef>
                <a:spcPts val="1600"/>
              </a:spcBef>
              <a:spcAft>
                <a:spcPts val="1600"/>
              </a:spcAft>
              <a:buNone/>
            </a:pPr>
            <a:endParaRPr lang="en-US" dirty="0">
              <a:solidFill>
                <a:schemeClr val="accent2"/>
              </a:solidFill>
            </a:endParaRPr>
          </a:p>
          <a:p>
            <a:pPr marL="0" indent="0">
              <a:lnSpc>
                <a:spcPct val="100000"/>
              </a:lnSpc>
              <a:spcBef>
                <a:spcPts val="1600"/>
              </a:spcBef>
              <a:spcAft>
                <a:spcPts val="1600"/>
              </a:spcAft>
              <a:buNone/>
            </a:pPr>
            <a:endParaRPr lang="fr-FR" dirty="0"/>
          </a:p>
        </p:txBody>
      </p:sp>
      <p:sp>
        <p:nvSpPr>
          <p:cNvPr id="2066" name="Google Shape;2066;p88"/>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7504" y="195486"/>
            <a:ext cx="8784976" cy="4824536"/>
          </a:xfrm>
        </p:spPr>
        <p:txBody>
          <a:bodyPr/>
          <a:lstStyle/>
          <a:p>
            <a:pPr marL="114300" indent="0">
              <a:buNone/>
            </a:pPr>
            <a:r>
              <a:rPr lang="en-US" b="1" u="sng" dirty="0">
                <a:solidFill>
                  <a:schemeClr val="bg2">
                    <a:lumMod val="75000"/>
                  </a:schemeClr>
                </a:solidFill>
              </a:rPr>
              <a:t>8 keeping the same subject</a:t>
            </a:r>
            <a:endParaRPr lang="fr-FR" u="sng" dirty="0">
              <a:solidFill>
                <a:schemeClr val="bg2">
                  <a:lumMod val="75000"/>
                </a:schemeClr>
              </a:solidFill>
            </a:endParaRPr>
          </a:p>
          <a:p>
            <a:pPr marL="114300" indent="0">
              <a:buNone/>
            </a:pPr>
            <a:r>
              <a:rPr lang="en-US" dirty="0"/>
              <a:t>In order to keep talking about the same person or thing (to avoid a change of subject in a sentence), it may be necessary to switch from active to passive and back.</a:t>
            </a:r>
            <a:endParaRPr lang="fr-FR" dirty="0"/>
          </a:p>
          <a:p>
            <a:pPr marL="114300" indent="0">
              <a:buNone/>
            </a:pPr>
            <a:r>
              <a:rPr lang="en-US" i="1" dirty="0"/>
              <a:t>He waited for two hours; then he was seen by a doctor; then he was sent back to the waiting room. He sat there for another two hours - by this time he was getting angry. Then he was taken upstairs and examined by a specialist, after which he had to wait for another hour before he was allowed to </a:t>
            </a:r>
            <a:r>
              <a:rPr lang="en-US" dirty="0"/>
              <a:t>go</a:t>
            </a:r>
            <a:r>
              <a:rPr lang="en-US" i="1" dirty="0"/>
              <a:t> home. </a:t>
            </a:r>
            <a:endParaRPr lang="fr-FR" dirty="0"/>
          </a:p>
          <a:p>
            <a:pPr marL="114300" indent="0">
              <a:buNone/>
            </a:pPr>
            <a:r>
              <a:rPr lang="en-US" b="1" u="sng" dirty="0" smtClean="0">
                <a:solidFill>
                  <a:schemeClr val="bg2">
                    <a:lumMod val="75000"/>
                  </a:schemeClr>
                </a:solidFill>
              </a:rPr>
              <a:t>9 </a:t>
            </a:r>
            <a:r>
              <a:rPr lang="en-US" b="1" u="sng" dirty="0">
                <a:solidFill>
                  <a:schemeClr val="bg2">
                    <a:lumMod val="75000"/>
                  </a:schemeClr>
                </a:solidFill>
              </a:rPr>
              <a:t>In order to put the new information at the end of the sentence to improve style</a:t>
            </a:r>
            <a:endParaRPr lang="fr-FR" u="sng" dirty="0">
              <a:solidFill>
                <a:schemeClr val="bg2">
                  <a:lumMod val="75000"/>
                </a:schemeClr>
              </a:solidFill>
            </a:endParaRPr>
          </a:p>
          <a:p>
            <a:pPr marL="114300" indent="0">
              <a:buNone/>
            </a:pPr>
            <a:r>
              <a:rPr lang="en-US" i="1" dirty="0"/>
              <a:t>Three books are used regularly in the class. The books were written by Dr. Bell. ('Dr. Bell wrote the books' sound clumsy) </a:t>
            </a:r>
            <a:endParaRPr lang="fr-FR" dirty="0"/>
          </a:p>
          <a:p>
            <a:pPr marL="114300" indent="0">
              <a:buNone/>
            </a:pPr>
            <a:r>
              <a:rPr lang="en-US" b="1" u="sng" dirty="0">
                <a:solidFill>
                  <a:schemeClr val="bg2">
                    <a:lumMod val="75000"/>
                  </a:schemeClr>
                </a:solidFill>
              </a:rPr>
              <a:t>10 In factual or scientific writing when the focus is usually on events, achievements, etc. rather than agents.</a:t>
            </a:r>
            <a:endParaRPr lang="fr-FR" u="sng" dirty="0">
              <a:solidFill>
                <a:schemeClr val="bg2">
                  <a:lumMod val="75000"/>
                </a:schemeClr>
              </a:solidFill>
            </a:endParaRPr>
          </a:p>
          <a:p>
            <a:pPr marL="114300" indent="0">
              <a:buNone/>
            </a:pPr>
            <a:r>
              <a:rPr lang="en-US" dirty="0"/>
              <a:t> The chemical is placed in a test tube and the data entered into the computer. </a:t>
            </a:r>
            <a:endParaRPr lang="fr-FR" dirty="0"/>
          </a:p>
          <a:p>
            <a:pPr marL="114300" indent="0">
              <a:buNone/>
            </a:pPr>
            <a:r>
              <a:rPr lang="en-US" b="1" u="sng" dirty="0">
                <a:solidFill>
                  <a:schemeClr val="bg2">
                    <a:lumMod val="75000"/>
                  </a:schemeClr>
                </a:solidFill>
              </a:rPr>
              <a:t>11 In formal writing instead of using someone/people/they (these can be used in speaking or informal writing) </a:t>
            </a:r>
            <a:endParaRPr lang="fr-FR" u="sng" dirty="0">
              <a:solidFill>
                <a:schemeClr val="bg2">
                  <a:lumMod val="75000"/>
                </a:schemeClr>
              </a:solidFill>
            </a:endParaRPr>
          </a:p>
          <a:p>
            <a:pPr marL="114300" indent="0">
              <a:buNone/>
            </a:pPr>
            <a:r>
              <a:rPr lang="en-US" dirty="0"/>
              <a:t> The brochure will be finished next month. </a:t>
            </a:r>
            <a:endParaRPr lang="fr-FR" dirty="0"/>
          </a:p>
          <a:p>
            <a:pPr marL="114300" indent="0">
              <a:buNone/>
            </a:pPr>
            <a:endParaRPr lang="fr-FR" dirty="0"/>
          </a:p>
        </p:txBody>
      </p:sp>
    </p:spTree>
    <p:extLst>
      <p:ext uri="{BB962C8B-B14F-4D97-AF65-F5344CB8AC3E}">
        <p14:creationId xmlns:p14="http://schemas.microsoft.com/office/powerpoint/2010/main" val="198234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9502"/>
            <a:ext cx="7717500" cy="541500"/>
          </a:xfrm>
        </p:spPr>
        <p:txBody>
          <a:bodyPr/>
          <a:lstStyle/>
          <a:p>
            <a:r>
              <a:rPr lang="en-US" sz="2400" dirty="0"/>
              <a:t>agent</a:t>
            </a:r>
            <a:endParaRPr lang="fr-FR" sz="2400" dirty="0"/>
          </a:p>
        </p:txBody>
      </p:sp>
      <p:sp>
        <p:nvSpPr>
          <p:cNvPr id="3" name="Espace réservé du texte 2"/>
          <p:cNvSpPr>
            <a:spLocks noGrp="1"/>
          </p:cNvSpPr>
          <p:nvPr>
            <p:ph type="body" idx="1"/>
          </p:nvPr>
        </p:nvSpPr>
        <p:spPr>
          <a:xfrm>
            <a:off x="395536" y="915566"/>
            <a:ext cx="8352928" cy="3960440"/>
          </a:xfrm>
        </p:spPr>
        <p:txBody>
          <a:bodyPr/>
          <a:lstStyle/>
          <a:p>
            <a:pPr marL="114300" indent="0">
              <a:lnSpc>
                <a:spcPct val="150000"/>
              </a:lnSpc>
              <a:buNone/>
            </a:pPr>
            <a:r>
              <a:rPr lang="en-US" dirty="0"/>
              <a:t>In a passive clause, we usually use</a:t>
            </a:r>
            <a:r>
              <a:rPr lang="en-US" b="1" dirty="0">
                <a:solidFill>
                  <a:schemeClr val="bg2">
                    <a:lumMod val="75000"/>
                  </a:schemeClr>
                </a:solidFill>
              </a:rPr>
              <a:t> </a:t>
            </a:r>
            <a:r>
              <a:rPr lang="en-US" b="1" dirty="0" smtClean="0">
                <a:solidFill>
                  <a:schemeClr val="bg2">
                    <a:lumMod val="75000"/>
                  </a:schemeClr>
                </a:solidFill>
              </a:rPr>
              <a:t>“by”</a:t>
            </a:r>
            <a:r>
              <a:rPr lang="en-US" dirty="0" smtClean="0">
                <a:solidFill>
                  <a:schemeClr val="bg2">
                    <a:lumMod val="75000"/>
                  </a:schemeClr>
                </a:solidFill>
              </a:rPr>
              <a:t> </a:t>
            </a:r>
            <a:r>
              <a:rPr lang="en-US" dirty="0"/>
              <a:t>to introduce </a:t>
            </a:r>
            <a:r>
              <a:rPr lang="en-US" b="1" i="1" dirty="0"/>
              <a:t>the agent</a:t>
            </a:r>
            <a:r>
              <a:rPr lang="en-US" dirty="0"/>
              <a:t> - </a:t>
            </a:r>
            <a:r>
              <a:rPr lang="en-US" b="1" dirty="0">
                <a:solidFill>
                  <a:schemeClr val="bg2">
                    <a:lumMod val="75000"/>
                  </a:schemeClr>
                </a:solidFill>
              </a:rPr>
              <a:t>the person or thing that does the action, or that causes what happens</a:t>
            </a:r>
            <a:r>
              <a:rPr lang="en-US" dirty="0"/>
              <a:t>. </a:t>
            </a:r>
            <a:r>
              <a:rPr lang="en-US" dirty="0" smtClean="0"/>
              <a:t>(</a:t>
            </a:r>
            <a:r>
              <a:rPr lang="en-US" dirty="0"/>
              <a:t>the use of by + agent places emphasis on the performer of the action).</a:t>
            </a:r>
            <a:endParaRPr lang="fr-FR" dirty="0"/>
          </a:p>
          <a:p>
            <a:pPr marL="114300" indent="0">
              <a:lnSpc>
                <a:spcPct val="150000"/>
              </a:lnSpc>
              <a:buNone/>
            </a:pPr>
            <a:r>
              <a:rPr lang="en-US" dirty="0"/>
              <a:t>         </a:t>
            </a:r>
            <a:r>
              <a:rPr lang="en-US" i="1" dirty="0"/>
              <a:t>All the trouble was caused by your mother.      </a:t>
            </a:r>
            <a:endParaRPr lang="en-US" i="1" dirty="0" smtClean="0"/>
          </a:p>
          <a:p>
            <a:pPr marL="114300" indent="0" defTabSz="539750">
              <a:lnSpc>
                <a:spcPct val="150000"/>
              </a:lnSpc>
              <a:buNone/>
            </a:pPr>
            <a:r>
              <a:rPr lang="en-US" i="1" dirty="0"/>
              <a:t>	</a:t>
            </a:r>
            <a:r>
              <a:rPr lang="en-US" i="1" dirty="0" smtClean="0"/>
              <a:t>These </a:t>
            </a:r>
            <a:r>
              <a:rPr lang="en-US" i="1" dirty="0"/>
              <a:t>carpets are made by children who work twelve hours a day.</a:t>
            </a:r>
            <a:endParaRPr lang="fr-FR" dirty="0"/>
          </a:p>
          <a:p>
            <a:pPr marL="114300" indent="0">
              <a:lnSpc>
                <a:spcPct val="150000"/>
              </a:lnSpc>
              <a:buNone/>
            </a:pPr>
            <a:r>
              <a:rPr lang="en-US" i="1" dirty="0"/>
              <a:t>Some past participles can be more like adjectives than verbs</a:t>
            </a:r>
            <a:r>
              <a:rPr lang="en-US" dirty="0"/>
              <a:t>: for example </a:t>
            </a:r>
            <a:r>
              <a:rPr lang="en-US" i="1" dirty="0"/>
              <a:t>shocked, worried, frightened. </a:t>
            </a:r>
            <a:r>
              <a:rPr lang="en-US" dirty="0"/>
              <a:t>After these, we often use </a:t>
            </a:r>
            <a:r>
              <a:rPr lang="en-US" b="1" dirty="0">
                <a:solidFill>
                  <a:schemeClr val="bg2">
                    <a:lumMod val="75000"/>
                  </a:schemeClr>
                </a:solidFill>
              </a:rPr>
              <a:t>other prepositions </a:t>
            </a:r>
            <a:r>
              <a:rPr lang="en-US" dirty="0"/>
              <a:t>instead of </a:t>
            </a:r>
            <a:r>
              <a:rPr lang="en-US" b="1" dirty="0">
                <a:solidFill>
                  <a:schemeClr val="bg2">
                    <a:lumMod val="75000"/>
                  </a:schemeClr>
                </a:solidFill>
              </a:rPr>
              <a:t>by</a:t>
            </a:r>
            <a:r>
              <a:rPr lang="en-US" i="1" dirty="0"/>
              <a:t>.</a:t>
            </a:r>
            <a:endParaRPr lang="fr-FR" dirty="0"/>
          </a:p>
          <a:p>
            <a:pPr marL="114300" indent="0">
              <a:lnSpc>
                <a:spcPct val="150000"/>
              </a:lnSpc>
              <a:buNone/>
            </a:pPr>
            <a:r>
              <a:rPr lang="en-US" i="1" dirty="0"/>
              <a:t>       </a:t>
            </a:r>
            <a:r>
              <a:rPr lang="en-US" i="1" dirty="0" smtClean="0"/>
              <a:t>  I </a:t>
            </a:r>
            <a:r>
              <a:rPr lang="en-US" i="1" dirty="0"/>
              <a:t>was shocked at/by your attitude.        </a:t>
            </a:r>
            <a:endParaRPr lang="en-US" i="1" dirty="0" smtClean="0"/>
          </a:p>
          <a:p>
            <a:pPr marL="114300" indent="0">
              <a:lnSpc>
                <a:spcPct val="150000"/>
              </a:lnSpc>
              <a:buNone/>
              <a:tabLst>
                <a:tab pos="539750" algn="l"/>
              </a:tabLst>
            </a:pPr>
            <a:r>
              <a:rPr lang="en-US" i="1" dirty="0"/>
              <a:t>	</a:t>
            </a:r>
            <a:r>
              <a:rPr lang="en-US" i="1" dirty="0" smtClean="0"/>
              <a:t>We </a:t>
            </a:r>
            <a:r>
              <a:rPr lang="en-US" i="1" dirty="0"/>
              <a:t>were worried about/by her silence.         </a:t>
            </a:r>
            <a:endParaRPr lang="en-US" i="1" dirty="0" smtClean="0"/>
          </a:p>
          <a:p>
            <a:pPr marL="539750" indent="0">
              <a:lnSpc>
                <a:spcPct val="150000"/>
              </a:lnSpc>
              <a:buNone/>
              <a:tabLst>
                <a:tab pos="539750" algn="l"/>
              </a:tabLst>
            </a:pPr>
            <a:r>
              <a:rPr lang="en-US" i="1" dirty="0" smtClean="0"/>
              <a:t>Are </a:t>
            </a:r>
            <a:r>
              <a:rPr lang="en-US" i="1" dirty="0"/>
              <a:t>you frightened of spiders?</a:t>
            </a:r>
            <a:endParaRPr lang="fr-FR" dirty="0"/>
          </a:p>
          <a:p>
            <a:pPr marL="114300" indent="0">
              <a:buNone/>
            </a:pPr>
            <a:endParaRPr lang="fr-FR" dirty="0"/>
          </a:p>
        </p:txBody>
      </p:sp>
    </p:spTree>
    <p:extLst>
      <p:ext uri="{BB962C8B-B14F-4D97-AF65-F5344CB8AC3E}">
        <p14:creationId xmlns:p14="http://schemas.microsoft.com/office/powerpoint/2010/main" val="1855220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179512" y="627534"/>
            <a:ext cx="8856984" cy="4248472"/>
          </a:xfrm>
        </p:spPr>
        <p:txBody>
          <a:bodyPr/>
          <a:lstStyle/>
          <a:p>
            <a:pPr marL="152400" indent="0">
              <a:lnSpc>
                <a:spcPct val="150000"/>
              </a:lnSpc>
              <a:buNone/>
            </a:pPr>
            <a:r>
              <a:rPr lang="en-US" sz="1600" dirty="0"/>
              <a:t>In the passive voice, we use: </a:t>
            </a:r>
          </a:p>
          <a:p>
            <a:pPr marL="323850" indent="-171450">
              <a:lnSpc>
                <a:spcPct val="150000"/>
              </a:lnSpc>
              <a:buFont typeface="Wingdings" pitchFamily="2" charset="2"/>
              <a:buChar char="q"/>
            </a:pPr>
            <a:r>
              <a:rPr lang="en-US" sz="1600" dirty="0"/>
              <a:t> </a:t>
            </a:r>
            <a:r>
              <a:rPr lang="en-US" sz="1600" b="1" dirty="0" smtClean="0"/>
              <a:t>by</a:t>
            </a:r>
            <a:r>
              <a:rPr lang="en-US" sz="1600" dirty="0" smtClean="0"/>
              <a:t> </a:t>
            </a:r>
            <a:r>
              <a:rPr lang="en-US" sz="1600" dirty="0"/>
              <a:t>with the agent to refer to </a:t>
            </a:r>
            <a:r>
              <a:rPr lang="en-US" sz="1600" b="1" dirty="0"/>
              <a:t>by whom the action is being done</a:t>
            </a:r>
            <a:r>
              <a:rPr lang="en-US" sz="1600" dirty="0"/>
              <a:t>. </a:t>
            </a:r>
          </a:p>
          <a:p>
            <a:pPr marL="152400" indent="0">
              <a:lnSpc>
                <a:spcPct val="150000"/>
              </a:lnSpc>
              <a:buNone/>
            </a:pPr>
            <a:r>
              <a:rPr lang="en-US" sz="1600" dirty="0"/>
              <a:t>          The door was opened by </a:t>
            </a:r>
            <a:r>
              <a:rPr lang="en-US" sz="1600" dirty="0" err="1"/>
              <a:t>Mr</a:t>
            </a:r>
            <a:r>
              <a:rPr lang="en-US" sz="1600" dirty="0"/>
              <a:t> Black. (</a:t>
            </a:r>
            <a:r>
              <a:rPr lang="en-US" sz="1600" dirty="0" err="1"/>
              <a:t>Mr</a:t>
            </a:r>
            <a:r>
              <a:rPr lang="en-US" sz="1600" dirty="0"/>
              <a:t> Black = agent) </a:t>
            </a:r>
          </a:p>
          <a:p>
            <a:pPr marL="323850" indent="-171450">
              <a:lnSpc>
                <a:spcPct val="150000"/>
              </a:lnSpc>
              <a:buFont typeface="Wingdings" pitchFamily="2" charset="2"/>
              <a:buChar char="q"/>
            </a:pPr>
            <a:r>
              <a:rPr lang="en-US" sz="1600" dirty="0"/>
              <a:t> </a:t>
            </a:r>
            <a:r>
              <a:rPr lang="en-US" sz="1600" b="1" dirty="0" smtClean="0"/>
              <a:t>with</a:t>
            </a:r>
            <a:r>
              <a:rPr lang="en-US" sz="1600" dirty="0" smtClean="0"/>
              <a:t> </a:t>
            </a:r>
            <a:r>
              <a:rPr lang="en-US" sz="1600" dirty="0"/>
              <a:t>to refer to </a:t>
            </a:r>
            <a:r>
              <a:rPr lang="en-US" sz="1600" b="1" dirty="0"/>
              <a:t>the instrument, object or material</a:t>
            </a:r>
            <a:r>
              <a:rPr lang="en-US" sz="1600" dirty="0"/>
              <a:t> that was used for something to be done. </a:t>
            </a:r>
          </a:p>
          <a:p>
            <a:pPr marL="152400" indent="0">
              <a:lnSpc>
                <a:spcPct val="150000"/>
              </a:lnSpc>
              <a:buNone/>
            </a:pPr>
            <a:r>
              <a:rPr lang="en-US" sz="1600" dirty="0"/>
              <a:t>         The door was opened with a key. (a key = the object that was used) </a:t>
            </a:r>
          </a:p>
          <a:p>
            <a:pPr marL="152400" indent="0">
              <a:lnSpc>
                <a:spcPct val="150000"/>
              </a:lnSpc>
              <a:buNone/>
            </a:pPr>
            <a:r>
              <a:rPr lang="en-US" sz="1600" dirty="0"/>
              <a:t>        The </a:t>
            </a:r>
            <a:r>
              <a:rPr lang="en-US" sz="1600" dirty="0" err="1"/>
              <a:t>omelette</a:t>
            </a:r>
            <a:r>
              <a:rPr lang="en-US" sz="1600" dirty="0"/>
              <a:t> was made with eggs, cheese and peppers</a:t>
            </a:r>
            <a:r>
              <a:rPr lang="en-US" sz="1600" dirty="0" smtClean="0"/>
              <a:t>.</a:t>
            </a:r>
          </a:p>
          <a:p>
            <a:pPr marL="152400" indent="0">
              <a:lnSpc>
                <a:spcPct val="150000"/>
              </a:lnSpc>
              <a:buNone/>
            </a:pPr>
            <a:r>
              <a:rPr lang="en-US" sz="1600" dirty="0" smtClean="0"/>
              <a:t>         </a:t>
            </a:r>
            <a:r>
              <a:rPr lang="en-US" sz="1600" dirty="0"/>
              <a:t>He was shot (by the policeman) with a rifle.</a:t>
            </a:r>
          </a:p>
          <a:p>
            <a:pPr marL="152400" indent="0">
              <a:lnSpc>
                <a:spcPct val="150000"/>
              </a:lnSpc>
              <a:buNone/>
            </a:pPr>
            <a:r>
              <a:rPr lang="en-US" sz="1600" dirty="0"/>
              <a:t>We usually only refer to the agent when it gives us some important information which otherwise would be missing from the sentence. (we mention the agent if it is important for the meaning of the sentence).</a:t>
            </a:r>
          </a:p>
          <a:p>
            <a:pPr marL="152400" indent="0">
              <a:lnSpc>
                <a:spcPct val="150000"/>
              </a:lnSpc>
              <a:buNone/>
            </a:pPr>
            <a:r>
              <a:rPr lang="en-US" sz="1600" dirty="0"/>
              <a:t>      Our house was designed by a famous architect.</a:t>
            </a:r>
          </a:p>
          <a:p>
            <a:endParaRPr lang="fr-FR" dirty="0"/>
          </a:p>
        </p:txBody>
      </p:sp>
      <p:sp>
        <p:nvSpPr>
          <p:cNvPr id="3" name="Titre 2"/>
          <p:cNvSpPr>
            <a:spLocks noGrp="1"/>
          </p:cNvSpPr>
          <p:nvPr>
            <p:ph type="title"/>
          </p:nvPr>
        </p:nvSpPr>
        <p:spPr>
          <a:xfrm>
            <a:off x="323528" y="195486"/>
            <a:ext cx="7717500" cy="541500"/>
          </a:xfrm>
        </p:spPr>
        <p:txBody>
          <a:bodyPr/>
          <a:lstStyle/>
          <a:p>
            <a:r>
              <a:rPr lang="fr-FR" sz="2400" dirty="0" smtClean="0"/>
              <a:t>Passive </a:t>
            </a:r>
            <a:r>
              <a:rPr lang="fr-FR" sz="2400" dirty="0" err="1" smtClean="0"/>
              <a:t>with</a:t>
            </a:r>
            <a:r>
              <a:rPr lang="fr-FR" sz="2400" dirty="0" smtClean="0"/>
              <a:t> ‘</a:t>
            </a:r>
            <a:r>
              <a:rPr lang="fr-FR" sz="2400" dirty="0" err="1" smtClean="0"/>
              <a:t>by’or</a:t>
            </a:r>
            <a:r>
              <a:rPr lang="fr-FR" sz="2400" dirty="0" smtClean="0"/>
              <a:t> ‘</a:t>
            </a:r>
            <a:r>
              <a:rPr lang="fr-FR" sz="2400" dirty="0" err="1" smtClean="0"/>
              <a:t>with</a:t>
            </a:r>
            <a:r>
              <a:rPr lang="fr-FR" sz="2400" dirty="0" smtClean="0"/>
              <a:t>’</a:t>
            </a:r>
            <a:endParaRPr lang="fr-F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legant Education Pack for Students XL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466</TotalTime>
  <Words>1492</Words>
  <Application>Microsoft Office PowerPoint</Application>
  <PresentationFormat>Affichage à l'écran (16:9)</PresentationFormat>
  <Paragraphs>190</Paragraphs>
  <Slides>22</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Arial</vt:lpstr>
      <vt:lpstr>Hammersmith One</vt:lpstr>
      <vt:lpstr>Roboto Condensed Light</vt:lpstr>
      <vt:lpstr>Anaheim</vt:lpstr>
      <vt:lpstr>Manjari</vt:lpstr>
      <vt:lpstr>Wingdings</vt:lpstr>
      <vt:lpstr>Elegant Education Pack for Students XL by Slidesgo</vt:lpstr>
      <vt:lpstr>The passive</vt:lpstr>
      <vt:lpstr>Introduction to the passive</vt:lpstr>
      <vt:lpstr>Présentation PowerPoint</vt:lpstr>
      <vt:lpstr>When do we use passive structures?</vt:lpstr>
      <vt:lpstr>Présentation PowerPoint</vt:lpstr>
      <vt:lpstr>Présentation PowerPoint</vt:lpstr>
      <vt:lpstr>Présentation PowerPoint</vt:lpstr>
      <vt:lpstr>agent</vt:lpstr>
      <vt:lpstr>Passive with ‘by’or ‘with’</vt:lpstr>
      <vt:lpstr>Verbs without a passive form</vt:lpstr>
      <vt:lpstr>Verbs which can be transitive or intransitive</vt:lpstr>
      <vt:lpstr>Passive forms</vt:lpstr>
      <vt:lpstr>Présentation PowerPoint</vt:lpstr>
      <vt:lpstr>Présentation PowerPoint</vt:lpstr>
      <vt:lpstr>We can use different tenses in the passive</vt:lpstr>
      <vt:lpstr>Modal verbs in the passive</vt:lpstr>
      <vt:lpstr>The passive with get and have</vt:lpstr>
      <vt:lpstr>Présentation PowerPoint</vt:lpstr>
      <vt:lpstr>Présentation PowerPoint</vt:lpstr>
      <vt:lpstr>Have something done</vt:lpstr>
      <vt:lpstr> Get something done </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Instructional Materials</dc:title>
  <dc:creator>User</dc:creator>
  <cp:lastModifiedBy>IDEAPAD</cp:lastModifiedBy>
  <cp:revision>47</cp:revision>
  <dcterms:modified xsi:type="dcterms:W3CDTF">2024-10-27T11:01:42Z</dcterms:modified>
</cp:coreProperties>
</file>