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60"/>
  </p:notesMasterIdLst>
  <p:sldIdLst>
    <p:sldId id="256" r:id="rId12"/>
    <p:sldId id="324" r:id="rId13"/>
    <p:sldId id="30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02" r:id="rId26"/>
    <p:sldId id="286" r:id="rId27"/>
    <p:sldId id="267" r:id="rId28"/>
    <p:sldId id="284" r:id="rId29"/>
    <p:sldId id="285" r:id="rId30"/>
    <p:sldId id="287" r:id="rId31"/>
    <p:sldId id="288" r:id="rId32"/>
    <p:sldId id="289" r:id="rId33"/>
    <p:sldId id="268" r:id="rId34"/>
    <p:sldId id="325" r:id="rId35"/>
    <p:sldId id="309" r:id="rId36"/>
    <p:sldId id="304" r:id="rId37"/>
    <p:sldId id="308" r:id="rId38"/>
    <p:sldId id="305" r:id="rId39"/>
    <p:sldId id="306" r:id="rId40"/>
    <p:sldId id="307" r:id="rId41"/>
    <p:sldId id="300" r:id="rId42"/>
    <p:sldId id="299" r:id="rId43"/>
    <p:sldId id="298" r:id="rId44"/>
    <p:sldId id="296" r:id="rId45"/>
    <p:sldId id="297" r:id="rId46"/>
    <p:sldId id="269" r:id="rId47"/>
    <p:sldId id="310" r:id="rId48"/>
    <p:sldId id="311" r:id="rId49"/>
    <p:sldId id="312" r:id="rId50"/>
    <p:sldId id="313" r:id="rId51"/>
    <p:sldId id="314" r:id="rId52"/>
    <p:sldId id="319" r:id="rId53"/>
    <p:sldId id="315" r:id="rId54"/>
    <p:sldId id="316" r:id="rId55"/>
    <p:sldId id="317" r:id="rId56"/>
    <p:sldId id="318" r:id="rId57"/>
    <p:sldId id="322" r:id="rId58"/>
    <p:sldId id="321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73" autoAdjust="0"/>
  </p:normalViewPr>
  <p:slideViewPr>
    <p:cSldViewPr>
      <p:cViewPr>
        <p:scale>
          <a:sx n="65" d="100"/>
          <a:sy n="65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3AC16-6E71-439A-B383-DFE335B257E5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15B8-896C-4DE1-8DC8-B8A3EC1A7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3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15B8-896C-4DE1-8DC8-B8A3EC1A790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14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9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26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00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9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98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8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430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5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131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12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21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132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4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92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640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574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897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730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5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634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82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588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1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7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4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7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0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9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28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4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37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2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46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244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0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8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2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92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39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5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8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7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77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2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08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78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5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62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5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99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32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78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2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08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8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7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4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55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81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62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665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12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5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22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9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96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02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0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84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57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1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4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7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270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75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08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3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4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50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8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50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21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835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13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660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0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16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27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23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6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58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61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5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16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352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711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79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3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11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75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0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294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2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36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3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3F3B-7746-4987-B791-C0AE2B2DEA5F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C733-81D0-4B7E-8355-565B93E8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 de texte 2"/>
          <p:cNvSpPr txBox="1"/>
          <p:nvPr/>
        </p:nvSpPr>
        <p:spPr>
          <a:xfrm rot="16200000">
            <a:off x="3275856" y="-2763688"/>
            <a:ext cx="2664296" cy="87129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800" b="0" i="0" u="none" strike="noStrike" kern="0" cap="none" spc="0" normalizeH="0" baseline="0" noProof="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Calibri"/>
                <a:cs typeface="Arial"/>
              </a:rPr>
              <a:t>جامعة محمد الصديق بن يحي - جيجل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4800" kern="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Arial"/>
              </a:rPr>
              <a:t>كلية علوم الطبيعة و الحياة </a:t>
            </a: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800" b="1" i="0" u="none" strike="noStrike" kern="0" cap="none" spc="0" normalizeH="0" baseline="0" noProof="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قسم التعليم</a:t>
            </a:r>
            <a:r>
              <a:rPr kumimoji="0" lang="ar-DZ" sz="4800" b="1" i="0" u="none" strike="noStrike" kern="0" cap="none" spc="0" normalizeH="0" noProof="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الاساسي</a:t>
            </a:r>
            <a:endParaRPr kumimoji="0" lang="fr-FR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800" b="0" i="0" u="none" strike="noStrike" kern="0" cap="none" spc="0" normalizeH="0" baseline="0" noProof="0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Calibri"/>
                <a:cs typeface="Arial"/>
              </a:rPr>
              <a:t>و الحياة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95537" y="3020290"/>
            <a:ext cx="8568951" cy="3505054"/>
            <a:chOff x="395537" y="3020290"/>
            <a:chExt cx="8568951" cy="3505054"/>
          </a:xfrm>
        </p:grpSpPr>
        <p:pic>
          <p:nvPicPr>
            <p:cNvPr id="10" name="Imag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020290"/>
              <a:ext cx="2736303" cy="35050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  <p:pic>
          <p:nvPicPr>
            <p:cNvPr id="11" name="Image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86"/>
            <a:stretch/>
          </p:blipFill>
          <p:spPr bwMode="auto">
            <a:xfrm>
              <a:off x="3131840" y="3038748"/>
              <a:ext cx="3168353" cy="348659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  <p:pic>
          <p:nvPicPr>
            <p:cNvPr id="12" name="Imag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038748"/>
              <a:ext cx="2664296" cy="348659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941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138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419872" y="2996952"/>
            <a:ext cx="7146794" cy="954107"/>
            <a:chOff x="3419872" y="2996952"/>
            <a:chExt cx="7146794" cy="954107"/>
          </a:xfrm>
        </p:grpSpPr>
        <p:sp>
          <p:nvSpPr>
            <p:cNvPr id="5" name="ZoneTexte 4"/>
            <p:cNvSpPr txBox="1"/>
            <p:nvPr/>
          </p:nvSpPr>
          <p:spPr>
            <a:xfrm>
              <a:off x="4355976" y="2996952"/>
              <a:ext cx="621069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2800" dirty="0">
                  <a:solidFill>
                    <a:prstClr val="black"/>
                  </a:solidFill>
                </a:rPr>
                <a:t>قسم التعليم الاساسي </a:t>
              </a:r>
              <a:r>
                <a:rPr lang="fr-FR" sz="2800" dirty="0">
                  <a:solidFill>
                    <a:prstClr val="black"/>
                  </a:solidFill>
                </a:rPr>
                <a:t>  ENSEIGNEMENT FONDAMENTALE</a:t>
              </a:r>
            </a:p>
          </p:txBody>
        </p:sp>
        <p:sp>
          <p:nvSpPr>
            <p:cNvPr id="2" name="Flèche gauche 1"/>
            <p:cNvSpPr/>
            <p:nvPr/>
          </p:nvSpPr>
          <p:spPr>
            <a:xfrm>
              <a:off x="3419872" y="3356992"/>
              <a:ext cx="936104" cy="300608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225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5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3954322"/>
            <a:ext cx="1008112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S1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S2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S3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S4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0695" y="2696246"/>
            <a:ext cx="7886700" cy="1325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/>
              <a:t>Facebook du département et de la faculté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7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5029" r="42110" b="46737"/>
          <a:stretch/>
        </p:blipFill>
        <p:spPr>
          <a:xfrm>
            <a:off x="1181874" y="3380280"/>
            <a:ext cx="7607969" cy="3477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91" t="3735" r="35057" b="16532"/>
          <a:stretch/>
        </p:blipFill>
        <p:spPr>
          <a:xfrm>
            <a:off x="1328172" y="38638"/>
            <a:ext cx="7191202" cy="302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18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RECLAMATIONS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" y="1916832"/>
            <a:ext cx="5148064" cy="16470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rgbClr val="FF0000"/>
                </a:solidFill>
              </a:rPr>
              <a:t>1-EMAIL </a:t>
            </a:r>
            <a:r>
              <a:rPr lang="fr-FR" sz="3200" dirty="0">
                <a:solidFill>
                  <a:srgbClr val="FF0000"/>
                </a:solidFill>
              </a:rPr>
              <a:t>DES ENSEIGNANTS </a:t>
            </a:r>
            <a:r>
              <a:rPr lang="fr-FR" sz="3200" dirty="0">
                <a:solidFill>
                  <a:prstClr val="white"/>
                </a:solidFill>
              </a:rPr>
              <a:t>DE COURS TD ET TP </a:t>
            </a:r>
            <a:r>
              <a:rPr lang="fr-FR" sz="3200" dirty="0" smtClean="0">
                <a:solidFill>
                  <a:prstClr val="white"/>
                </a:solidFill>
              </a:rPr>
              <a:t>(dans le </a:t>
            </a:r>
            <a:r>
              <a:rPr lang="fr-FR" sz="3200" dirty="0" smtClean="0">
                <a:solidFill>
                  <a:srgbClr val="FF0000"/>
                </a:solidFill>
              </a:rPr>
              <a:t>FICHIER Contact</a:t>
            </a:r>
            <a:r>
              <a:rPr lang="fr-FR" sz="3200" dirty="0" smtClean="0">
                <a:solidFill>
                  <a:prstClr val="white"/>
                </a:solidFill>
              </a:rPr>
              <a:t>)</a:t>
            </a:r>
            <a:endParaRPr lang="fr-FR" sz="3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122" y="3829730"/>
            <a:ext cx="5193188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2-Chef</a:t>
            </a:r>
            <a:r>
              <a:rPr lang="fr-FR" sz="3200" dirty="0" smtClean="0">
                <a:solidFill>
                  <a:prstClr val="white"/>
                </a:solidFill>
              </a:rPr>
              <a:t> </a:t>
            </a:r>
            <a:r>
              <a:rPr lang="fr-FR" sz="3200" dirty="0">
                <a:solidFill>
                  <a:prstClr val="white"/>
                </a:solidFill>
              </a:rPr>
              <a:t>département</a:t>
            </a:r>
          </a:p>
          <a:p>
            <a:pPr algn="ctr"/>
            <a:r>
              <a:rPr lang="fr-FR" sz="3200" dirty="0">
                <a:solidFill>
                  <a:prstClr val="white"/>
                </a:solidFill>
              </a:rPr>
              <a:t>dptef19@gmail.com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64088" y="2132856"/>
            <a:ext cx="377991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3600" dirty="0" smtClean="0"/>
              <a:t>-الاسم و اللقب</a:t>
            </a:r>
          </a:p>
          <a:p>
            <a:pPr algn="ctr" rtl="1"/>
            <a:r>
              <a:rPr lang="ar-DZ" sz="3600" dirty="0" smtClean="0"/>
              <a:t>-السنة و الفوج </a:t>
            </a:r>
          </a:p>
          <a:p>
            <a:pPr algn="ctr" rtl="1"/>
            <a:r>
              <a:rPr lang="ar-DZ" sz="3600" dirty="0" smtClean="0"/>
              <a:t>الموضوع: باختصارو بلغة واضحة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96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8282" b="48828"/>
          <a:stretch/>
        </p:blipFill>
        <p:spPr>
          <a:xfrm>
            <a:off x="57520" y="2708920"/>
            <a:ext cx="90289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Matières 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9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30793"/>
              </p:ext>
            </p:extLst>
          </p:nvPr>
        </p:nvGraphicFramePr>
        <p:xfrm>
          <a:off x="179501" y="29793"/>
          <a:ext cx="8929003" cy="6567559"/>
        </p:xfrm>
        <a:graphic>
          <a:graphicData uri="http://schemas.openxmlformats.org/drawingml/2006/table">
            <a:tbl>
              <a:tblPr/>
              <a:tblGrid>
                <a:gridCol w="864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06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4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20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440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347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77151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155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Semestre 1</a:t>
                      </a:r>
                    </a:p>
                  </a:txBody>
                  <a:tcPr marL="5363" marR="5363" marT="5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Matière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Crédits</a:t>
                      </a:r>
                    </a:p>
                  </a:txBody>
                  <a:tcPr marL="5363" marR="5363" marT="53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</a:t>
                      </a:r>
                    </a:p>
                  </a:txBody>
                  <a:tcPr marL="5363" marR="5363" marT="536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VHS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Autre*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 d’évaluation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7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Unités d’enseignement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 semaines)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5"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CC*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Examen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2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49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Intitulé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TD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1.1.1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Chimie générale et organique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 : UEF 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Crédits : 18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1.1.2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Biologie cellulaire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 : 9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1.1.3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Mathématique Statistique 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153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E Découverte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1.1.1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Méthode de Travail et Terminologie 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16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 : UED 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Crédits : 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86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 : 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708">
                <a:tc gridSpan="11">
                  <a:txBody>
                    <a:bodyPr/>
                    <a:lstStyle/>
                    <a:p>
                      <a:pPr algn="l" rtl="1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Autre* = Travail complémentaire en consultation semestrielle ; CC* = Contrôle continu. </a:t>
                      </a:r>
                    </a:p>
                  </a:txBody>
                  <a:tcPr marL="5363" marR="5363" marT="53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682283"/>
              </p:ext>
            </p:extLst>
          </p:nvPr>
        </p:nvGraphicFramePr>
        <p:xfrm>
          <a:off x="179512" y="1628800"/>
          <a:ext cx="8784986" cy="319137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4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407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E Méthodologie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1.1.1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Géologie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6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 : UEM 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Crédits : 9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5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Coefficients: 5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1.1.2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Techniques de Communication et d’Expression 1 (en français)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469018"/>
              </p:ext>
            </p:extLst>
          </p:nvPr>
        </p:nvGraphicFramePr>
        <p:xfrm>
          <a:off x="251520" y="1600200"/>
          <a:ext cx="8784986" cy="2465215"/>
        </p:xfrm>
        <a:graphic>
          <a:graphicData uri="http://schemas.openxmlformats.org/drawingml/2006/table">
            <a:tbl>
              <a:tblPr/>
              <a:tblGrid>
                <a:gridCol w="946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7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749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66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 E Transversale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1.1.1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Histoire Universelle des Sciences Biologiques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fr-FR"/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 : UET 1.1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7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Crédits : 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Coefficients : 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7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Semestre 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5h30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375h00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603468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DZ" b="1" dirty="0" smtClean="0"/>
              <a:t>1-التعريف بالقسم و</a:t>
            </a:r>
            <a:r>
              <a:rPr lang="ar-DZ" b="1" dirty="0" smtClean="0">
                <a:solidFill>
                  <a:prstClr val="white"/>
                </a:solidFill>
              </a:rPr>
              <a:t>النشر الرقمي للنتائج</a:t>
            </a:r>
            <a:br>
              <a:rPr lang="ar-DZ" b="1" dirty="0" smtClean="0">
                <a:solidFill>
                  <a:prstClr val="white"/>
                </a:solidFill>
              </a:rPr>
            </a:br>
            <a:r>
              <a:rPr lang="ar-DZ" b="1" dirty="0" smtClean="0"/>
              <a:t>2-التعريف بالمواد و معاملاتها</a:t>
            </a:r>
            <a:br>
              <a:rPr lang="ar-DZ" b="1" dirty="0" smtClean="0"/>
            </a:br>
            <a:r>
              <a:rPr lang="ar-DZ" b="1" dirty="0" smtClean="0">
                <a:solidFill>
                  <a:prstClr val="white"/>
                </a:solidFill>
              </a:rPr>
              <a:t> </a:t>
            </a:r>
            <a:r>
              <a:rPr lang="ar-DZ" b="1" dirty="0">
                <a:solidFill>
                  <a:prstClr val="white"/>
                </a:solidFill>
              </a:rPr>
              <a:t>3-مراحل التكوين و الرصيد </a:t>
            </a:r>
            <a:r>
              <a:rPr lang="ar-DZ" b="1" dirty="0" smtClean="0"/>
              <a:t/>
            </a:r>
            <a:br>
              <a:rPr lang="ar-DZ" b="1" dirty="0" smtClean="0"/>
            </a:br>
            <a:r>
              <a:rPr lang="ar-DZ" b="1" dirty="0" smtClean="0"/>
              <a:t> 4-التعريف بالمكتبة و موقعها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013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Matières S2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7002"/>
              </p:ext>
            </p:extLst>
          </p:nvPr>
        </p:nvGraphicFramePr>
        <p:xfrm>
          <a:off x="107504" y="332656"/>
          <a:ext cx="8712966" cy="5524144"/>
        </p:xfrm>
        <a:graphic>
          <a:graphicData uri="http://schemas.openxmlformats.org/drawingml/2006/table">
            <a:tbl>
              <a:tblPr/>
              <a:tblGrid>
                <a:gridCol w="61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560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403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Semestre 2</a:t>
                      </a:r>
                    </a:p>
                  </a:txBody>
                  <a:tcPr marL="4718" marR="4718" marT="4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Matières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Crédits</a:t>
                      </a:r>
                    </a:p>
                  </a:txBody>
                  <a:tcPr marL="4718" marR="4718" marT="47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Coefficients</a:t>
                      </a:r>
                    </a:p>
                  </a:txBody>
                  <a:tcPr marL="4718" marR="4718" marT="47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Volume horaire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Autre*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Mode d’évaluation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6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Unités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hebdomadaire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VHS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d’enseignement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Code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Intitulé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Cours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TD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TP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CC*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Examen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8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 E Fondamentale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 2.1.1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Thermodynamique et chimie des solutions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Code : UEF 2.1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Crédits : 18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 2.1.2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Biologie Végétale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Coefficients : 9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 2.1.3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Biologie Animale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33721"/>
              </p:ext>
            </p:extLst>
          </p:nvPr>
        </p:nvGraphicFramePr>
        <p:xfrm>
          <a:off x="179512" y="1412776"/>
          <a:ext cx="8712966" cy="4682312"/>
        </p:xfrm>
        <a:graphic>
          <a:graphicData uri="http://schemas.openxmlformats.org/drawingml/2006/table">
            <a:tbl>
              <a:tblPr/>
              <a:tblGrid>
                <a:gridCol w="61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5608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2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 E Méthodologie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 2.1.1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Physique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Code : UEM 2.1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Crédits : 9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Coefficients : 5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 2.1.2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Techniques de Communication et d’Expression 2 (en anglais) 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8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23300"/>
              </p:ext>
            </p:extLst>
          </p:nvPr>
        </p:nvGraphicFramePr>
        <p:xfrm>
          <a:off x="179513" y="116632"/>
          <a:ext cx="8712969" cy="7723422"/>
        </p:xfrm>
        <a:graphic>
          <a:graphicData uri="http://schemas.openxmlformats.org/drawingml/2006/table">
            <a:tbl>
              <a:tblPr/>
              <a:tblGrid>
                <a:gridCol w="612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60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00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7560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4339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 E D</a:t>
                      </a:r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écouverte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Code : UED 2.1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 2.1.1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Sciences de la vie et impacts socio-économiques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Crédits : 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3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Coefficients : 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2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 E </a:t>
                      </a:r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Transversale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Code : UET 2.1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 2.1.1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just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Méthode de Travail et Terminologie 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1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Crédits : 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3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Coefficients : 1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0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Semestre 2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8h30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375h00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8" marR="4718" marT="47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7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Autre* = Travail complémentaire en consultation semestrielle ; CC = Contrôle continu.</a:t>
                      </a:r>
                    </a:p>
                  </a:txBody>
                  <a:tcPr marL="4718" marR="4718" marT="47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001"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8" marR="4718" marT="4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8" marR="4718" marT="4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2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DZ" b="1" dirty="0" smtClean="0"/>
              <a:t>حساب معدل المادة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02834" y="2852936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3600" dirty="0" smtClean="0"/>
              <a:t>معدا المادة =نقطة المادة </a:t>
            </a:r>
            <a:r>
              <a:rPr lang="fr-FR" sz="3600" dirty="0" smtClean="0"/>
              <a:t>x</a:t>
            </a:r>
            <a:r>
              <a:rPr lang="ar-DZ" sz="3600" dirty="0" smtClean="0"/>
              <a:t> 0,6+</a:t>
            </a:r>
            <a:r>
              <a:rPr lang="fr-FR" sz="3600" dirty="0" smtClean="0"/>
              <a:t> </a:t>
            </a:r>
            <a:r>
              <a:rPr lang="ar-DZ" sz="3600" dirty="0" smtClean="0"/>
              <a:t>نقطة</a:t>
            </a:r>
            <a:r>
              <a:rPr lang="fr-FR" sz="3600" dirty="0" smtClean="0"/>
              <a:t>0,4xCC 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502834" y="4581128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3600" dirty="0" smtClean="0"/>
              <a:t>CC(Control continu) </a:t>
            </a:r>
            <a:r>
              <a:rPr lang="ar-DZ" sz="3600" dirty="0" smtClean="0"/>
              <a:t>=</a:t>
            </a:r>
            <a:r>
              <a:rPr lang="fr-FR" sz="3600" dirty="0" smtClean="0"/>
              <a:t>)</a:t>
            </a:r>
            <a:r>
              <a:rPr lang="ar-DZ" sz="3600" dirty="0" smtClean="0"/>
              <a:t>نقطة </a:t>
            </a:r>
            <a:r>
              <a:rPr lang="fr-FR" sz="3600" dirty="0" smtClean="0"/>
              <a:t>TD</a:t>
            </a:r>
            <a:r>
              <a:rPr lang="ar-DZ" sz="3600" dirty="0" smtClean="0"/>
              <a:t> </a:t>
            </a:r>
            <a:r>
              <a:rPr lang="fr-FR" sz="3600" dirty="0" smtClean="0"/>
              <a:t>+</a:t>
            </a:r>
            <a:r>
              <a:rPr lang="ar-DZ" sz="3600" dirty="0" smtClean="0"/>
              <a:t>نقطة</a:t>
            </a:r>
            <a:r>
              <a:rPr lang="fr-FR" sz="3600" dirty="0" smtClean="0"/>
              <a:t>2/(TP 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643116" y="5589240"/>
            <a:ext cx="7920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3600" dirty="0" smtClean="0"/>
              <a:t>CC(Control continu) </a:t>
            </a:r>
            <a:r>
              <a:rPr lang="ar-DZ" sz="3600" dirty="0" smtClean="0"/>
              <a:t>=نقطة </a:t>
            </a:r>
            <a:r>
              <a:rPr lang="fr-FR" sz="3600" dirty="0" smtClean="0"/>
              <a:t>TD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24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48740" b="41601"/>
          <a:stretch/>
        </p:blipFill>
        <p:spPr>
          <a:xfrm>
            <a:off x="-108520" y="2060848"/>
            <a:ext cx="9000999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48073"/>
            <a:ext cx="7416824" cy="249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6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92"/>
          <p:cNvSpPr txBox="1"/>
          <p:nvPr/>
        </p:nvSpPr>
        <p:spPr>
          <a:xfrm rot="16200000">
            <a:off x="2447766" y="-1791581"/>
            <a:ext cx="3744415" cy="828092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الدراسة في التعليم الاساسي تتم في عامين ،حيث تتم الدراسة و التقييم بنظام السداسيات</a:t>
            </a:r>
            <a:endParaRPr kumimoji="0" lang="fr-FR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ويتم احتساب النجاح بجمع السداسيات، كما يتميز بنظام الانتقال بدين ، و الذي يسمح للطالب بالنجاح و الانتقال بشرط اعادة المواد الغير مكتسبة</a:t>
            </a:r>
            <a:endParaRPr kumimoji="0" lang="fr-FR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التقييم في الاعمال الموجهة و التطبيقية يتبع التقييم و المراقبة المستمرة</a:t>
            </a:r>
            <a:endParaRPr kumimoji="0" lang="fr-FR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fr-FR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83768" y="4797152"/>
            <a:ext cx="504056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Année= S1+S2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825" t="18080" r="21651" b="29000"/>
          <a:stretch/>
        </p:blipFill>
        <p:spPr>
          <a:xfrm>
            <a:off x="323528" y="332656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132" t="25641" r="19288" b="37400"/>
          <a:stretch/>
        </p:blipFill>
        <p:spPr>
          <a:xfrm>
            <a:off x="467544" y="404664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5750" t="26903" r="3192" b="60499"/>
          <a:stretch/>
        </p:blipFill>
        <p:spPr>
          <a:xfrm>
            <a:off x="251520" y="2780929"/>
            <a:ext cx="878497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7243" t="20601" r="20705" b="26480"/>
          <a:stretch/>
        </p:blipFill>
        <p:spPr>
          <a:xfrm>
            <a:off x="0" y="260648"/>
            <a:ext cx="903649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DZ" b="1" dirty="0" smtClean="0">
                <a:solidFill>
                  <a:schemeClr val="bg1"/>
                </a:solidFill>
              </a:rPr>
              <a:t>شعب السنة الثانية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791" y="-1323525"/>
            <a:ext cx="4824539" cy="885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07526" y="3501008"/>
            <a:ext cx="10181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 مكوناتها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9"/>
          <p:cNvSpPr txBox="1"/>
          <p:nvPr/>
        </p:nvSpPr>
        <p:spPr>
          <a:xfrm rot="16200000">
            <a:off x="2231740" y="-1179004"/>
            <a:ext cx="4680520" cy="9144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50800" algn="tl">
                    <a:srgbClr val="000000"/>
                  </a:outerShdw>
                </a:effectLst>
                <a:uLnTx/>
                <a:uFillTx/>
                <a:latin typeface="Droid Sans"/>
                <a:ea typeface="Times New Roman"/>
                <a:cs typeface="Times New Roman"/>
              </a:rPr>
              <a:t>اهداف التكوين 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/>
                <a:ea typeface="Times New Roman"/>
                <a:cs typeface="Times New Roman"/>
              </a:rPr>
              <a:t>تتيح المهارات المكتسبة في نهاية التكوين للخريجين امكانية الوصول إلى مجالات النشاط التالية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/>
                <a:ea typeface="Times New Roman"/>
                <a:cs typeface="Times New Roman"/>
              </a:rPr>
              <a:t>البحوث-المخابر – الغابات – التربية الحيوانية – التكنولوجيا الحيوية – حماية النباتات – التغذية – حفظ الموارد البيولوجية وحمايتها وإدارتها</a:t>
            </a: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/>
                <a:ea typeface="Times New Roman"/>
                <a:cs typeface="Times New Roman"/>
              </a:rPr>
              <a:t>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13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669" t="40473" r="41537" b="53667"/>
          <a:stretch/>
        </p:blipFill>
        <p:spPr>
          <a:xfrm>
            <a:off x="1763688" y="-58994"/>
            <a:ext cx="5397910" cy="16075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6259" y="2636912"/>
            <a:ext cx="691276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Salle des 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enseignant</a:t>
            </a:r>
            <a:r>
              <a:rPr kumimoji="0" lang="ar-D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r>
              <a:rPr kumimoji="0" lang="ar-D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fr-F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(Chef domaine)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7530" y="1546378"/>
            <a:ext cx="518457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3200" b="1" dirty="0" smtClean="0"/>
              <a:t>الاشراف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6784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320" t="19148" r="17218" b="46908"/>
          <a:stretch/>
        </p:blipFill>
        <p:spPr>
          <a:xfrm>
            <a:off x="35496" y="260648"/>
            <a:ext cx="892899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182" t="61626" r="2731" b="27094"/>
          <a:stretch/>
        </p:blipFill>
        <p:spPr>
          <a:xfrm>
            <a:off x="368710" y="2060848"/>
            <a:ext cx="84950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AH\Desktop\bib\IMG2024101715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2910" y="4786322"/>
            <a:ext cx="75806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مكتبة كلية علوم الطبيعة والحياة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642918"/>
            <a:ext cx="8072494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كيفية البحث في فهرس المكتبة</a:t>
            </a:r>
          </a:p>
          <a:p>
            <a:pPr algn="ctr"/>
            <a:r>
              <a:rPr lang="fr-FR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OPAC</a:t>
            </a:r>
            <a:r>
              <a:rPr lang="ar-DZ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fr-FR" sz="11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747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D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البحث الرئيسية: </a:t>
            </a:r>
            <a:endParaRPr lang="ar-D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SALAH\Desktop\bib\كيفية البحث OPAC\Capture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6467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62373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موقع القسم  في كلية علوم الطبيعة و </a:t>
            </a:r>
            <a:r>
              <a:rPr kumimoji="0" lang="ar-D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الحياة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lang="fr-FR" sz="4000" kern="0" dirty="0" smtClean="0">
                <a:solidFill>
                  <a:srgbClr val="FF0000"/>
                </a:solidFill>
                <a:latin typeface="Calibri"/>
                <a:ea typeface="+mn-ea"/>
                <a:cs typeface="Arial"/>
              </a:rPr>
              <a:t>Google: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FSNV</a:t>
            </a: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fr-FR" sz="4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jijel</a:t>
            </a:r>
            <a: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fr-FR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r>
              <a:rPr lang="fr-FR" sz="4000" kern="0" dirty="0">
                <a:solidFill>
                  <a:schemeClr val="bg1"/>
                </a:solidFill>
                <a:latin typeface="Calibri"/>
                <a:cs typeface="Arial"/>
              </a:rPr>
              <a:t/>
            </a:r>
            <a:br>
              <a:rPr lang="fr-FR" sz="4000" kern="0" dirty="0">
                <a:solidFill>
                  <a:schemeClr val="bg1"/>
                </a:solidFill>
                <a:latin typeface="Calibri"/>
                <a:cs typeface="Arial"/>
              </a:rPr>
            </a:b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elearning.univ-jijel.dz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/course/index.php?categoryid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ar-D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ar-DZ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220</a:t>
            </a:r>
            <a:r>
              <a:rPr kumimoji="0" lang="ar-DZ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/>
            </a:r>
            <a:br>
              <a:rPr kumimoji="0" lang="ar-DZ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26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rtl="1">
              <a:buNone/>
            </a:pP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نوعين من البحث 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rtl="1"/>
            <a:r>
              <a:rPr lang="ar-DZ" b="1" dirty="0" smtClean="0"/>
              <a:t>البحث البسيط : </a:t>
            </a:r>
            <a:r>
              <a:rPr lang="ar-DZ" dirty="0" smtClean="0"/>
              <a:t>تتم عملية البحث في هذا النظام بإدخال كلمة أو أكثر محل البحث والضغط على زر </a:t>
            </a:r>
            <a:r>
              <a:rPr lang="fr-FR" dirty="0" smtClean="0"/>
              <a:t>rechercher </a:t>
            </a:r>
            <a:endParaRPr lang="en-US" dirty="0" smtClean="0"/>
          </a:p>
          <a:p>
            <a:pPr algn="ctr" rtl="1">
              <a:buNone/>
            </a:pPr>
            <a:r>
              <a:rPr lang="ar-DZ" dirty="0" smtClean="0"/>
              <a:t>وقد تكون الكلمة خاصة بالمؤلف أو العنوان أو الموضوع، لتحديد مكان العبارة تستعمل الرمز (*) على يسار أو يمين الكلمة</a:t>
            </a:r>
            <a:r>
              <a:rPr lang="ar-DZ" dirty="0" smtClean="0"/>
              <a:t>.</a:t>
            </a:r>
            <a:endParaRPr lang="fr-FR" dirty="0" smtClean="0"/>
          </a:p>
          <a:p>
            <a:pPr algn="ctr" rtl="1">
              <a:buNone/>
            </a:pPr>
            <a:endParaRPr lang="en-US" dirty="0" smtClean="0"/>
          </a:p>
          <a:p>
            <a:pPr lvl="0" algn="ctr" rtl="1"/>
            <a:r>
              <a:rPr lang="ar-DZ" b="1" dirty="0" smtClean="0"/>
              <a:t>البحث المتقدم: </a:t>
            </a:r>
            <a:r>
              <a:rPr lang="ar-DZ" dirty="0" smtClean="0"/>
              <a:t>يسمح هذا النظام ببحث دقيق ومحدد وذلك باستعمال معايير أكثر دقة مقارنة بالبحث البسيط، كما يمكن البحث عن طريق الربط بين مختلف المعايير بالرابط "و" "</a:t>
            </a:r>
            <a:r>
              <a:rPr lang="fr-FR" dirty="0" smtClean="0"/>
              <a:t>et</a:t>
            </a:r>
            <a:r>
              <a:rPr lang="ar-DZ" dirty="0" smtClean="0"/>
              <a:t>”</a:t>
            </a:r>
          </a:p>
          <a:p>
            <a:pPr lvl="0" algn="ctr" rtl="1"/>
            <a:endParaRPr lang="ar-DZ" dirty="0" smtClean="0"/>
          </a:p>
          <a:p>
            <a:pPr algn="ctr" rtl="1"/>
            <a:r>
              <a:rPr lang="ar-DZ" b="1" dirty="0" smtClean="0"/>
              <a:t>معايير </a:t>
            </a:r>
            <a:r>
              <a:rPr lang="ar-DZ" b="1" dirty="0" smtClean="0"/>
              <a:t>البحث: </a:t>
            </a:r>
            <a:endParaRPr lang="en-US" dirty="0" smtClean="0"/>
          </a:p>
          <a:p>
            <a:pPr algn="ctr" rtl="1">
              <a:buNone/>
            </a:pPr>
            <a:r>
              <a:rPr lang="ar-DZ" dirty="0" smtClean="0"/>
              <a:t>العنوان، المؤلف، الكلمات الدالة، الناشر، ردمك/</a:t>
            </a:r>
            <a:r>
              <a:rPr lang="ar-DZ" dirty="0" err="1" smtClean="0"/>
              <a:t>ردمد</a:t>
            </a:r>
            <a:r>
              <a:rPr lang="ar-DZ" dirty="0" smtClean="0"/>
              <a:t>، سنة النشر، نوع الوثيقة، لغة النشر.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691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AH\Desktop\bib\كيفية البحث OPAC\Capture22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36496" cy="5741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ZoneTexte 4"/>
          <p:cNvSpPr txBox="1"/>
          <p:nvPr/>
        </p:nvSpPr>
        <p:spPr>
          <a:xfrm>
            <a:off x="2736037" y="271328"/>
            <a:ext cx="29049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البحث المتقدم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06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cs typeface="+mj-cs"/>
              </a:rPr>
              <a:t/>
            </a:r>
            <a:br>
              <a:rPr lang="en-US" sz="3600" b="1" dirty="0" smtClean="0">
                <a:cs typeface="+mj-cs"/>
              </a:rPr>
            </a:br>
            <a:r>
              <a:rPr lang="ar-DZ" sz="3600" b="1" dirty="0" smtClean="0">
                <a:solidFill>
                  <a:schemeClr val="tx1"/>
                </a:solidFill>
                <a:cs typeface="+mj-cs"/>
              </a:rPr>
              <a:t>بعدما تتم عملية البحث تظهر النتيجة على شكل قائمة مرتبة ترتيبا أبجديا :</a:t>
            </a:r>
            <a:r>
              <a:rPr lang="en-US" sz="3600" b="1" dirty="0" smtClean="0">
                <a:cs typeface="+mj-cs"/>
              </a:rPr>
              <a:t/>
            </a:r>
            <a:br>
              <a:rPr lang="en-US" sz="3600" b="1" dirty="0" smtClean="0">
                <a:cs typeface="+mj-cs"/>
              </a:rPr>
            </a:br>
            <a:endParaRPr lang="ar-DZ" sz="3600" b="1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580" y="476672"/>
            <a:ext cx="198483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/>
              </a:rPr>
              <a:t>نتيجة البحث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LAH\Desktop\bib\كيفية البحث OPAC\Cap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8720"/>
            <a:ext cx="8893652" cy="594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2" y="-34320"/>
            <a:ext cx="44644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D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/>
              </a:rPr>
              <a:t>نتيجة البحث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856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42852"/>
            <a:ext cx="8358486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DZ" b="1" dirty="0" smtClean="0"/>
              <a:t>عند النقر على العنوان المختار تظهر البطاقة </a:t>
            </a:r>
            <a:r>
              <a:rPr lang="ar-DZ" b="1" dirty="0" err="1" smtClean="0"/>
              <a:t>البيبليوغرافية</a:t>
            </a:r>
            <a:r>
              <a:rPr lang="ar-DZ" b="1" dirty="0" smtClean="0"/>
              <a:t> الخاصة </a:t>
            </a:r>
            <a:r>
              <a:rPr lang="ar-DZ" b="1" dirty="0" err="1" smtClean="0"/>
              <a:t>به</a:t>
            </a:r>
            <a:r>
              <a:rPr lang="ar-DZ" b="1" dirty="0" smtClean="0"/>
              <a:t>: </a:t>
            </a:r>
            <a:endParaRPr lang="en-US" dirty="0" smtClean="0"/>
          </a:p>
          <a:p>
            <a:pPr>
              <a:buNone/>
            </a:pPr>
            <a:endParaRPr lang="ar-DZ" dirty="0"/>
          </a:p>
        </p:txBody>
      </p:sp>
      <p:pic>
        <p:nvPicPr>
          <p:cNvPr id="4098" name="Picture 2" descr="C:\Users\SALAH\Desktop\bib\كيفية البحث OPAC\Cap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36712"/>
            <a:ext cx="8893652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3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72816"/>
            <a:ext cx="9036496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الطالب بالتوجه نحو 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بنك الإعارة </a:t>
            </a:r>
            <a:r>
              <a:rPr lang="ar-DZ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مرفوقا</a:t>
            </a:r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بطاقة الطالب</a:t>
            </a:r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ورقم تصنيف الكتاب </a:t>
            </a:r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المراد إعارته.</a:t>
            </a:r>
            <a:endParaRPr lang="ar-D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08690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971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D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يمكنك تصفح فهرس المكتبة المتاح على الخط عبر الرابط التالي:</a:t>
            </a:r>
            <a:endParaRPr lang="ar-D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350621"/>
            <a:ext cx="80648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Bc.univ-jijel.dz/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opac-snv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ar-DZ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44208" y="4420793"/>
            <a:ext cx="1975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مسح الكود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SALAH\Downloads\Bc.univ-jijel.dz_opac-snv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5024"/>
            <a:ext cx="3373418" cy="265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311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-108993"/>
            <a:ext cx="619272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i="0" dirty="0" smtClean="0">
                <a:solidFill>
                  <a:srgbClr val="FF6600"/>
                </a:solidFill>
                <a:effectLst/>
                <a:latin typeface="Century Gothic"/>
              </a:rPr>
              <a:t>Facebook de bibliothèque SNV</a:t>
            </a:r>
            <a:endParaRPr lang="fr-FR" sz="3200" b="1" i="0" dirty="0">
              <a:solidFill>
                <a:srgbClr val="FF6600"/>
              </a:solidFill>
              <a:effectLst/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74" y="980728"/>
            <a:ext cx="8964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3600" dirty="0" smtClean="0"/>
              <a:t>https://www.facebook.com/bibliotheque.jijel/</a:t>
            </a:r>
            <a:endParaRPr lang="fr-F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3579" r="14861"/>
          <a:stretch/>
        </p:blipFill>
        <p:spPr bwMode="auto">
          <a:xfrm>
            <a:off x="-1648691" y="764704"/>
            <a:ext cx="10792691" cy="632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AH\Desktop\bib\IMG2024101715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1679" y="4653136"/>
            <a:ext cx="75806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حظ موفق للجميع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9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b="52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gauche 3"/>
          <p:cNvSpPr/>
          <p:nvPr/>
        </p:nvSpPr>
        <p:spPr>
          <a:xfrm>
            <a:off x="2051720" y="5198156"/>
            <a:ext cx="972572" cy="36004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0"/>
            <a:ext cx="10782093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833306" y="5408882"/>
            <a:ext cx="4482498" cy="954107"/>
            <a:chOff x="4833306" y="5408882"/>
            <a:chExt cx="4482498" cy="954107"/>
          </a:xfrm>
        </p:grpSpPr>
        <p:sp>
          <p:nvSpPr>
            <p:cNvPr id="4" name="Flèche gauche 3"/>
            <p:cNvSpPr/>
            <p:nvPr/>
          </p:nvSpPr>
          <p:spPr>
            <a:xfrm>
              <a:off x="4833306" y="5574554"/>
              <a:ext cx="1026114" cy="360040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859420" y="5408882"/>
              <a:ext cx="3456384" cy="9541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</a:rPr>
                <a:t>RESULTATS DES EXAMENS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4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138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40665" y="5805321"/>
            <a:ext cx="4752528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prstClr val="white"/>
                </a:solidFill>
              </a:rPr>
              <a:t>ENSEIGNEMENT FONDAMENTALE SNV </a:t>
            </a:r>
          </a:p>
        </p:txBody>
      </p:sp>
      <p:sp>
        <p:nvSpPr>
          <p:cNvPr id="5" name="Flèche gauche 4"/>
          <p:cNvSpPr/>
          <p:nvPr/>
        </p:nvSpPr>
        <p:spPr>
          <a:xfrm>
            <a:off x="3923928" y="5936068"/>
            <a:ext cx="1016737" cy="34630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138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68970" y="1589891"/>
            <a:ext cx="394243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EMPLOI DU TEMPS ET GROUPES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72301" y="2565010"/>
            <a:ext cx="323910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NOTES ET CORRIGES TYPES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72300" y="3471391"/>
            <a:ext cx="297033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PV DELIBERATION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55024" y="4941274"/>
            <a:ext cx="297033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ARCHIVE DEPUIS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68970" y="980728"/>
            <a:ext cx="367366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Contacts (email </a:t>
            </a:r>
            <a:r>
              <a:rPr lang="fr-FR" sz="2400" dirty="0" err="1" smtClean="0">
                <a:solidFill>
                  <a:prstClr val="black"/>
                </a:solidFill>
              </a:rPr>
              <a:t>ens</a:t>
            </a:r>
            <a:r>
              <a:rPr lang="fr-FR" sz="2400" dirty="0" smtClean="0">
                <a:solidFill>
                  <a:prstClr val="black"/>
                </a:solidFill>
              </a:rPr>
              <a:t> TD TP)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61722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b="1" dirty="0" smtClean="0"/>
              <a:t>الدخول الى الدروس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51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816</Words>
  <Application>Microsoft Office PowerPoint</Application>
  <PresentationFormat>Affichage à l'écran (4:3)</PresentationFormat>
  <Paragraphs>355</Paragraphs>
  <Slides>48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48</vt:i4>
      </vt:variant>
    </vt:vector>
  </HeadingPairs>
  <TitlesOfParts>
    <vt:vector size="59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Présentation PowerPoint</vt:lpstr>
      <vt:lpstr>1-التعريف بالقسم والنشر الرقمي للنتائج 2-التعريف بالمواد و معاملاتها  3-مراحل التكوين و الرصيد   4-التعريف بالمكتبة و موقعها</vt:lpstr>
      <vt:lpstr>Présentation PowerPoint</vt:lpstr>
      <vt:lpstr>موقع القسم  في كلية علوم الطبيعة و الحياة  Google:FSNV jijel  http://elearning.univ-jijel.dz/course/index.php?categoryid= 220 </vt:lpstr>
      <vt:lpstr>Présentation PowerPoint</vt:lpstr>
      <vt:lpstr>Présentation PowerPoint</vt:lpstr>
      <vt:lpstr>Présentation PowerPoint</vt:lpstr>
      <vt:lpstr>Présentation PowerPoint</vt:lpstr>
      <vt:lpstr>الدخول الى الدروس</vt:lpstr>
      <vt:lpstr>Présentation PowerPoint</vt:lpstr>
      <vt:lpstr>Présentation PowerPoint</vt:lpstr>
      <vt:lpstr>Facebook du département et de la faculté</vt:lpstr>
      <vt:lpstr>Présentation PowerPoint</vt:lpstr>
      <vt:lpstr>RECLAMATIONS</vt:lpstr>
      <vt:lpstr>Présentation PowerPoint</vt:lpstr>
      <vt:lpstr>Matières S1</vt:lpstr>
      <vt:lpstr>Présentation PowerPoint</vt:lpstr>
      <vt:lpstr>Présentation PowerPoint</vt:lpstr>
      <vt:lpstr>Présentation PowerPoint</vt:lpstr>
      <vt:lpstr>Matières S2</vt:lpstr>
      <vt:lpstr>Présentation PowerPoint</vt:lpstr>
      <vt:lpstr>Présentation PowerPoint</vt:lpstr>
      <vt:lpstr>Présentation PowerPoint</vt:lpstr>
      <vt:lpstr>حساب معدل المادة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شعب السنة الثانية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واجهة البحث الرئيسية: </vt:lpstr>
      <vt:lpstr>Présentation PowerPoint</vt:lpstr>
      <vt:lpstr>Présentation PowerPoint</vt:lpstr>
      <vt:lpstr> بعدما تتم عملية البحث تظهر النتيجة على شكل قائمة مرتبة ترتيبا أبجديا : </vt:lpstr>
      <vt:lpstr>نتيجة البحث</vt:lpstr>
      <vt:lpstr>Présentation PowerPoint</vt:lpstr>
      <vt:lpstr>يقوم الطالب بالتوجه نحو بنك الإعارة مرفوقا بطاقة الطالب ورقم تصنيف الكتاب المراد إعارته.</vt:lpstr>
      <vt:lpstr>ملاحظة يمكنك تصفح فهرس المكتبة المتاح على الخط عبر الرابط التالي: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55</cp:revision>
  <dcterms:created xsi:type="dcterms:W3CDTF">2024-10-11T09:47:39Z</dcterms:created>
  <dcterms:modified xsi:type="dcterms:W3CDTF">2024-10-19T22:58:14Z</dcterms:modified>
</cp:coreProperties>
</file>