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</p:sldMasterIdLst>
  <p:notesMasterIdLst>
    <p:notesMasterId r:id="rId60"/>
  </p:notesMasterIdLst>
  <p:sldIdLst>
    <p:sldId id="256" r:id="rId12"/>
    <p:sldId id="324" r:id="rId13"/>
    <p:sldId id="301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302" r:id="rId26"/>
    <p:sldId id="286" r:id="rId27"/>
    <p:sldId id="267" r:id="rId28"/>
    <p:sldId id="284" r:id="rId29"/>
    <p:sldId id="285" r:id="rId30"/>
    <p:sldId id="287" r:id="rId31"/>
    <p:sldId id="288" r:id="rId32"/>
    <p:sldId id="289" r:id="rId33"/>
    <p:sldId id="268" r:id="rId34"/>
    <p:sldId id="325" r:id="rId35"/>
    <p:sldId id="309" r:id="rId36"/>
    <p:sldId id="304" r:id="rId37"/>
    <p:sldId id="308" r:id="rId38"/>
    <p:sldId id="305" r:id="rId39"/>
    <p:sldId id="306" r:id="rId40"/>
    <p:sldId id="307" r:id="rId41"/>
    <p:sldId id="300" r:id="rId42"/>
    <p:sldId id="299" r:id="rId43"/>
    <p:sldId id="298" r:id="rId44"/>
    <p:sldId id="296" r:id="rId45"/>
    <p:sldId id="297" r:id="rId46"/>
    <p:sldId id="269" r:id="rId47"/>
    <p:sldId id="310" r:id="rId48"/>
    <p:sldId id="311" r:id="rId49"/>
    <p:sldId id="312" r:id="rId50"/>
    <p:sldId id="313" r:id="rId51"/>
    <p:sldId id="314" r:id="rId52"/>
    <p:sldId id="319" r:id="rId53"/>
    <p:sldId id="315" r:id="rId54"/>
    <p:sldId id="316" r:id="rId55"/>
    <p:sldId id="317" r:id="rId56"/>
    <p:sldId id="318" r:id="rId57"/>
    <p:sldId id="322" r:id="rId58"/>
    <p:sldId id="321" r:id="rId5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673" autoAdjust="0"/>
  </p:normalViewPr>
  <p:slideViewPr>
    <p:cSldViewPr>
      <p:cViewPr>
        <p:scale>
          <a:sx n="65" d="100"/>
          <a:sy n="65" d="100"/>
        </p:scale>
        <p:origin x="-15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3AC16-6E71-439A-B383-DFE335B257E5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215B8-896C-4DE1-8DC8-B8A3EC1A79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335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215B8-896C-4DE1-8DC8-B8A3EC1A790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7143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553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985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1266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829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0046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6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8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56967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92984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0685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14306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9453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7131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2126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20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766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66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12159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1321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7245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922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46400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1574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9897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67307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0545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4634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46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21825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5588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005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361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86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59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86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614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75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3127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4493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55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370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315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55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702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8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0794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6283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440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85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58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378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5829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806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4461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37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702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22448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54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301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54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3779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783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5807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7421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9924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8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5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399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0057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088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873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52773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2723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5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082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5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9789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153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4621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0458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0484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8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5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5995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6323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58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8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8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785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9611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1728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5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0086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5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0681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573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9142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6550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4818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82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55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5627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027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2665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7121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2156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7225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51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099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51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7963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1023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3408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3842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7575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81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54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871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2707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758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61084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830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6246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50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7876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50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22150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38351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8113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6564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263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17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6609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9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52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00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31677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42765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8234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9561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8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1589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8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2618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359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5168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773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43526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17119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8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50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87794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2314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20112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475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67031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6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2294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6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6320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76361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33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4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B3F3B-7746-4987-B791-C0AE2B2DEA5F}" type="datetimeFigureOut">
              <a:rPr lang="fr-FR" smtClean="0"/>
              <a:t>19/10/2024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47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4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EC733-81D0-4B7E-8355-565B93E8D6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480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74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5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4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47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4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25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4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47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4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4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4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4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6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4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38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4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44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44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59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42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42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42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51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41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41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41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7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E7E24-1551-4190-B47E-3EEC4EF19D8A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19/10/2024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9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2572-31F5-4CD2-AA68-A5A92FB7FC66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841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 de texte 2"/>
          <p:cNvSpPr txBox="1"/>
          <p:nvPr/>
        </p:nvSpPr>
        <p:spPr>
          <a:xfrm rot="16200000">
            <a:off x="3275856" y="-2763688"/>
            <a:ext cx="2664296" cy="871296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vert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800" b="0" i="0" u="none" strike="noStrike" kern="0" cap="none" spc="0" normalizeH="0" baseline="0" noProof="0" dirty="0">
                <a:ln w="527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uLnTx/>
                <a:uFillTx/>
                <a:latin typeface="Calibri"/>
                <a:ea typeface="Calibri"/>
                <a:cs typeface="Arial"/>
              </a:rPr>
              <a:t>جامعة محمد الصديق بن يحي - جيجل</a:t>
            </a:r>
            <a:endParaRPr kumimoji="0" lang="fr-FR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ct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800" kern="0" dirty="0" smtClean="0">
                <a:ln w="527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latin typeface="Calibri"/>
                <a:ea typeface="Calibri"/>
                <a:cs typeface="Arial"/>
              </a:rPr>
              <a:t>كلية علوم الطبيعة و الحياة </a:t>
            </a:r>
          </a:p>
          <a:p>
            <a:pPr marL="0" marR="0" lvl="0" indent="0" algn="ct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800" b="1" i="0" u="none" strike="noStrike" kern="0" cap="none" spc="0" normalizeH="0" baseline="0" noProof="0" dirty="0" smtClean="0">
                <a:ln w="5271" cap="flat" cmpd="sng" algn="ctr">
                  <a:solidFill>
                    <a:srgbClr val="4579B8"/>
                  </a:solidFill>
                  <a:prstDash val="solid"/>
                  <a:round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قسم التعليم</a:t>
            </a:r>
            <a:r>
              <a:rPr kumimoji="0" lang="ar-DZ" sz="4800" b="1" i="0" u="none" strike="noStrike" kern="0" cap="none" spc="0" normalizeH="0" noProof="0" dirty="0" smtClean="0">
                <a:ln w="5271" cap="flat" cmpd="sng" algn="ctr">
                  <a:solidFill>
                    <a:srgbClr val="4579B8"/>
                  </a:solidFill>
                  <a:prstDash val="solid"/>
                  <a:round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 الاساسي</a:t>
            </a:r>
            <a:endParaRPr kumimoji="0" lang="fr-FR" sz="4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800" b="0" i="0" u="none" strike="noStrike" kern="0" cap="none" spc="0" normalizeH="0" baseline="0" noProof="0" dirty="0">
                <a:ln w="527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uLnTx/>
                <a:uFillTx/>
                <a:latin typeface="Calibri"/>
                <a:ea typeface="Calibri"/>
                <a:cs typeface="Arial"/>
              </a:rPr>
              <a:t>و الحياة</a:t>
            </a:r>
            <a:endParaRPr kumimoji="0" lang="fr-FR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395537" y="3020290"/>
            <a:ext cx="8568951" cy="3505054"/>
            <a:chOff x="395537" y="3020290"/>
            <a:chExt cx="8568951" cy="3505054"/>
          </a:xfrm>
        </p:grpSpPr>
        <p:pic>
          <p:nvPicPr>
            <p:cNvPr id="10" name="Image 9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7" y="3020290"/>
              <a:ext cx="2736303" cy="3505054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</p:pic>
        <p:pic>
          <p:nvPicPr>
            <p:cNvPr id="11" name="Image 10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986"/>
            <a:stretch/>
          </p:blipFill>
          <p:spPr bwMode="auto">
            <a:xfrm>
              <a:off x="3131840" y="3038748"/>
              <a:ext cx="3168353" cy="348659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</p:pic>
        <p:pic>
          <p:nvPicPr>
            <p:cNvPr id="12" name="Image 11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3038748"/>
              <a:ext cx="2664296" cy="3486596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49416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01387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2"/>
          <p:cNvGrpSpPr/>
          <p:nvPr/>
        </p:nvGrpSpPr>
        <p:grpSpPr>
          <a:xfrm>
            <a:off x="3419872" y="2996952"/>
            <a:ext cx="7146794" cy="954107"/>
            <a:chOff x="3419872" y="2996952"/>
            <a:chExt cx="7146794" cy="954107"/>
          </a:xfrm>
        </p:grpSpPr>
        <p:sp>
          <p:nvSpPr>
            <p:cNvPr id="5" name="ZoneTexte 4"/>
            <p:cNvSpPr txBox="1"/>
            <p:nvPr/>
          </p:nvSpPr>
          <p:spPr>
            <a:xfrm>
              <a:off x="4355976" y="2996952"/>
              <a:ext cx="6210690" cy="95410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ar-DZ" sz="2800" dirty="0">
                  <a:solidFill>
                    <a:prstClr val="black"/>
                  </a:solidFill>
                </a:rPr>
                <a:t>قسم التعليم الاساسي </a:t>
              </a:r>
              <a:r>
                <a:rPr lang="fr-FR" sz="2800" dirty="0">
                  <a:solidFill>
                    <a:prstClr val="black"/>
                  </a:solidFill>
                </a:rPr>
                <a:t>  ENSEIGNEMENT FONDAMENTALE</a:t>
              </a:r>
            </a:p>
          </p:txBody>
        </p:sp>
        <p:sp>
          <p:nvSpPr>
            <p:cNvPr id="2" name="Flèche gauche 1"/>
            <p:cNvSpPr/>
            <p:nvPr/>
          </p:nvSpPr>
          <p:spPr>
            <a:xfrm>
              <a:off x="3419872" y="3356992"/>
              <a:ext cx="936104" cy="300608"/>
            </a:xfrm>
            <a:prstGeom prst="lef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2252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95"/>
          <a:stretch/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076056" y="3954322"/>
            <a:ext cx="1008112" cy="181588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S1</a:t>
            </a:r>
            <a:br>
              <a:rPr lang="fr-FR" sz="2800" b="1" dirty="0" smtClean="0">
                <a:solidFill>
                  <a:srgbClr val="FF0000"/>
                </a:solidFill>
              </a:rPr>
            </a:br>
            <a:r>
              <a:rPr lang="fr-FR" sz="2800" b="1" dirty="0" smtClean="0">
                <a:solidFill>
                  <a:srgbClr val="FF0000"/>
                </a:solidFill>
              </a:rPr>
              <a:t>S2</a:t>
            </a:r>
            <a:br>
              <a:rPr lang="fr-FR" sz="2800" b="1" dirty="0" smtClean="0">
                <a:solidFill>
                  <a:srgbClr val="FF0000"/>
                </a:solidFill>
              </a:rPr>
            </a:br>
            <a:r>
              <a:rPr lang="fr-FR" sz="2800" b="1" dirty="0" smtClean="0">
                <a:solidFill>
                  <a:srgbClr val="FF0000"/>
                </a:solidFill>
              </a:rPr>
              <a:t>S3</a:t>
            </a:r>
            <a:br>
              <a:rPr lang="fr-FR" sz="2800" b="1" dirty="0" smtClean="0">
                <a:solidFill>
                  <a:srgbClr val="FF0000"/>
                </a:solidFill>
              </a:rPr>
            </a:br>
            <a:r>
              <a:rPr lang="fr-FR" sz="2800" b="1" dirty="0" smtClean="0">
                <a:solidFill>
                  <a:srgbClr val="FF0000"/>
                </a:solidFill>
              </a:rPr>
              <a:t>S4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85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0695" y="2696246"/>
            <a:ext cx="7886700" cy="1325563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dirty="0" smtClean="0"/>
              <a:t>Facebook du département et de la faculté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474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t="5029" r="42110" b="46737"/>
          <a:stretch/>
        </p:blipFill>
        <p:spPr>
          <a:xfrm>
            <a:off x="1181874" y="3380280"/>
            <a:ext cx="7607969" cy="34777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191" t="3735" r="35057" b="16532"/>
          <a:stretch/>
        </p:blipFill>
        <p:spPr>
          <a:xfrm>
            <a:off x="1328172" y="38638"/>
            <a:ext cx="7191202" cy="3026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180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RECLAMATIONS</a:t>
            </a:r>
            <a:endParaRPr lang="fr-F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" y="1916832"/>
            <a:ext cx="5148064" cy="164705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rgbClr val="FF0000"/>
                </a:solidFill>
              </a:rPr>
              <a:t>1-EMAIL </a:t>
            </a:r>
            <a:r>
              <a:rPr lang="fr-FR" sz="3200" dirty="0">
                <a:solidFill>
                  <a:srgbClr val="FF0000"/>
                </a:solidFill>
              </a:rPr>
              <a:t>DES ENSEIGNANTS </a:t>
            </a:r>
            <a:r>
              <a:rPr lang="fr-FR" sz="3200" dirty="0">
                <a:solidFill>
                  <a:prstClr val="white"/>
                </a:solidFill>
              </a:rPr>
              <a:t>DE COURS TD ET TP </a:t>
            </a:r>
            <a:r>
              <a:rPr lang="fr-FR" sz="3200" dirty="0" smtClean="0">
                <a:solidFill>
                  <a:prstClr val="white"/>
                </a:solidFill>
              </a:rPr>
              <a:t>(dans le </a:t>
            </a:r>
            <a:r>
              <a:rPr lang="fr-FR" sz="3200" dirty="0" smtClean="0">
                <a:solidFill>
                  <a:srgbClr val="FF0000"/>
                </a:solidFill>
              </a:rPr>
              <a:t>FICHIER Contact</a:t>
            </a:r>
            <a:r>
              <a:rPr lang="fr-FR" sz="3200" dirty="0" smtClean="0">
                <a:solidFill>
                  <a:prstClr val="white"/>
                </a:solidFill>
              </a:rPr>
              <a:t>)</a:t>
            </a:r>
            <a:endParaRPr lang="fr-FR" sz="3200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45122" y="3829730"/>
            <a:ext cx="5193188" cy="10772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3200" dirty="0">
                <a:solidFill>
                  <a:srgbClr val="FF0000"/>
                </a:solidFill>
              </a:rPr>
              <a:t>2-Chef</a:t>
            </a:r>
            <a:r>
              <a:rPr lang="fr-FR" sz="3200" dirty="0" smtClean="0">
                <a:solidFill>
                  <a:prstClr val="white"/>
                </a:solidFill>
              </a:rPr>
              <a:t> </a:t>
            </a:r>
            <a:r>
              <a:rPr lang="fr-FR" sz="3200" dirty="0">
                <a:solidFill>
                  <a:prstClr val="white"/>
                </a:solidFill>
              </a:rPr>
              <a:t>département</a:t>
            </a:r>
          </a:p>
          <a:p>
            <a:pPr algn="ctr"/>
            <a:r>
              <a:rPr lang="fr-FR" sz="3200" dirty="0">
                <a:solidFill>
                  <a:prstClr val="white"/>
                </a:solidFill>
              </a:rPr>
              <a:t>dptef19@gmail.com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364088" y="2132856"/>
            <a:ext cx="3779912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DZ" sz="3600" dirty="0" smtClean="0"/>
              <a:t>-الاسم و اللقب</a:t>
            </a:r>
          </a:p>
          <a:p>
            <a:pPr algn="ctr" rtl="1"/>
            <a:r>
              <a:rPr lang="ar-DZ" sz="3600" dirty="0" smtClean="0"/>
              <a:t>-السنة و الفوج </a:t>
            </a:r>
          </a:p>
          <a:p>
            <a:pPr algn="ctr" rtl="1"/>
            <a:r>
              <a:rPr lang="ar-DZ" sz="3600" dirty="0" smtClean="0"/>
              <a:t>الموضوع: باختصارو بلغة واضحة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39668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t="38282" b="48828"/>
          <a:stretch/>
        </p:blipFill>
        <p:spPr>
          <a:xfrm>
            <a:off x="57520" y="2708920"/>
            <a:ext cx="9028959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2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Matières S1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297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530793"/>
              </p:ext>
            </p:extLst>
          </p:nvPr>
        </p:nvGraphicFramePr>
        <p:xfrm>
          <a:off x="179501" y="29793"/>
          <a:ext cx="8929003" cy="6567559"/>
        </p:xfrm>
        <a:graphic>
          <a:graphicData uri="http://schemas.openxmlformats.org/drawingml/2006/table">
            <a:tbl>
              <a:tblPr/>
              <a:tblGrid>
                <a:gridCol w="8641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08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91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806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545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3204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4402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83477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771516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</a:tblGrid>
              <a:tr h="15578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Semestre 1</a:t>
                      </a:r>
                    </a:p>
                  </a:txBody>
                  <a:tcPr marL="5363" marR="5363" marT="53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162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Matière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Crédits</a:t>
                      </a:r>
                    </a:p>
                  </a:txBody>
                  <a:tcPr marL="5363" marR="5363" marT="5363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Coefficients</a:t>
                      </a:r>
                    </a:p>
                  </a:txBody>
                  <a:tcPr marL="5363" marR="5363" marT="5363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VHS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Autre*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Mode d’évaluation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17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Unités d’enseignement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Volume </a:t>
                      </a:r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HH 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(15 semaines)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29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 gridSpan="5">
                  <a:txBody>
                    <a:bodyPr/>
                    <a:lstStyle/>
                    <a:p>
                      <a:pPr algn="ctr" fontAlgn="ctr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CC*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Examen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920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49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Code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Intitulé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Cours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TD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TP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78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 </a:t>
                      </a:r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 1.1.1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l" fontAlgn="ctr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Chimie générale et organique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67h30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82h30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78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Code : UEF 1.1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78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Crédits : 18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 1.1.2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Biologie cellulaire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78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Coefficients : 9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 1.1.3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Mathématique Statistique 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8153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 E Découverte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 1.1.1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l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Méthode de Travail et Terminologie 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ctr" fontAlgn="ctr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4162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Code : UED 1.1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78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Crédits : 2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8861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Coefficients : 2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48708">
                <a:tc gridSpan="11">
                  <a:txBody>
                    <a:bodyPr/>
                    <a:lstStyle/>
                    <a:p>
                      <a:pPr algn="l" rtl="1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Autre* = Travail complémentaire en consultation semestrielle ; CC* = Contrôle continu. </a:t>
                      </a:r>
                    </a:p>
                  </a:txBody>
                  <a:tcPr marL="5363" marR="5363" marT="536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314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682283"/>
              </p:ext>
            </p:extLst>
          </p:nvPr>
        </p:nvGraphicFramePr>
        <p:xfrm>
          <a:off x="179512" y="1628800"/>
          <a:ext cx="8784986" cy="3191372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246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24076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 E Méthodologie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 1.1.1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Géologie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368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Code : UEM 1.1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78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Crédits : 9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359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Coefficients: 5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 1.1.2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Techniques de Communication et d’Expression 1 (en français)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60%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851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5469018"/>
              </p:ext>
            </p:extLst>
          </p:nvPr>
        </p:nvGraphicFramePr>
        <p:xfrm>
          <a:off x="251520" y="1600200"/>
          <a:ext cx="8784986" cy="2465215"/>
        </p:xfrm>
        <a:graphic>
          <a:graphicData uri="http://schemas.openxmlformats.org/drawingml/2006/table">
            <a:tbl>
              <a:tblPr/>
              <a:tblGrid>
                <a:gridCol w="9464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8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91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571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627499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22660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U E Transversale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 1.1.1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pPr algn="l" fontAlgn="ctr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Histoire Universelle des Sciences Biologiques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endParaRPr lang="fr-FR"/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endParaRPr lang="fr-FR"/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784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Code : UET 1.1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870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Crédits : 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8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Coefficients : 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870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Semestre 1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5h30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375h00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375h00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363" marR="5363" marT="53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902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35280" cy="603468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ar-DZ" b="1" dirty="0" smtClean="0"/>
              <a:t>1-التعريف بالقسم و</a:t>
            </a:r>
            <a:r>
              <a:rPr lang="ar-DZ" b="1" dirty="0" smtClean="0">
                <a:solidFill>
                  <a:prstClr val="white"/>
                </a:solidFill>
              </a:rPr>
              <a:t>النشر الرقمي للنتائج</a:t>
            </a:r>
            <a:br>
              <a:rPr lang="ar-DZ" b="1" dirty="0" smtClean="0">
                <a:solidFill>
                  <a:prstClr val="white"/>
                </a:solidFill>
              </a:rPr>
            </a:br>
            <a:r>
              <a:rPr lang="ar-DZ" b="1" dirty="0" smtClean="0"/>
              <a:t>2-التعريف بالمواد و معاملاتها</a:t>
            </a:r>
            <a:br>
              <a:rPr lang="ar-DZ" b="1" dirty="0" smtClean="0"/>
            </a:br>
            <a:r>
              <a:rPr lang="ar-DZ" b="1" dirty="0" smtClean="0">
                <a:solidFill>
                  <a:prstClr val="white"/>
                </a:solidFill>
              </a:rPr>
              <a:t> </a:t>
            </a:r>
            <a:r>
              <a:rPr lang="ar-DZ" b="1" dirty="0">
                <a:solidFill>
                  <a:prstClr val="white"/>
                </a:solidFill>
              </a:rPr>
              <a:t>3-مراحل التكوين و الرصيد </a:t>
            </a:r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 4-التعريف بالمكتبة و موقعها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20138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Matières S2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074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67002"/>
              </p:ext>
            </p:extLst>
          </p:nvPr>
        </p:nvGraphicFramePr>
        <p:xfrm>
          <a:off x="107504" y="332656"/>
          <a:ext cx="8712966" cy="5524144"/>
        </p:xfrm>
        <a:graphic>
          <a:graphicData uri="http://schemas.openxmlformats.org/drawingml/2006/table">
            <a:tbl>
              <a:tblPr/>
              <a:tblGrid>
                <a:gridCol w="6120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80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40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56082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14038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Semestre 2</a:t>
                      </a:r>
                    </a:p>
                  </a:txBody>
                  <a:tcPr marL="4718" marR="4718" marT="47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76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Matières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Crédits</a:t>
                      </a:r>
                    </a:p>
                  </a:txBody>
                  <a:tcPr marL="4718" marR="4718" marT="4718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Coefficients</a:t>
                      </a:r>
                    </a:p>
                  </a:txBody>
                  <a:tcPr marL="4718" marR="4718" marT="4718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Volume horaire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Autre*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Mode d’évaluation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266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Unités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hebdomadaire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VHS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333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d’enseignement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Code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Intitulé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Cours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TD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TP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CC*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Examen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81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U E Fondamentale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 2.1.1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Thermodynamique et chimie des solutions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33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Code : UEF 2.1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33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Crédits : 18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 2.1.2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Biologie Végétale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33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Coefficients : 9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 2.1.3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Biologie Animale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15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433721"/>
              </p:ext>
            </p:extLst>
          </p:nvPr>
        </p:nvGraphicFramePr>
        <p:xfrm>
          <a:off x="179512" y="1412776"/>
          <a:ext cx="8712966" cy="4682312"/>
        </p:xfrm>
        <a:graphic>
          <a:graphicData uri="http://schemas.openxmlformats.org/drawingml/2006/table">
            <a:tbl>
              <a:tblPr/>
              <a:tblGrid>
                <a:gridCol w="6120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80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40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56082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2233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U E Méthodologie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 2.1.1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just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Physique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695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Code : UEM 2.1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057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Crédits : 9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33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Coefficients : 5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 2.1.2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Techniques de Communication et d’Expression 2 (en anglais) 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686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250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223300"/>
              </p:ext>
            </p:extLst>
          </p:nvPr>
        </p:nvGraphicFramePr>
        <p:xfrm>
          <a:off x="179513" y="116632"/>
          <a:ext cx="8712969" cy="7723422"/>
        </p:xfrm>
        <a:graphic>
          <a:graphicData uri="http://schemas.openxmlformats.org/drawingml/2006/table">
            <a:tbl>
              <a:tblPr/>
              <a:tblGrid>
                <a:gridCol w="6120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40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401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801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9604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60042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756082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</a:tblGrid>
              <a:tr h="43390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U E D</a:t>
                      </a:r>
                      <a:r>
                        <a:rPr lang="fr-F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écouverte </a:t>
                      </a: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Code : UED 2.1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 2.1.1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 algn="just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Sciences de la vie et impacts socio-économiques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762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Crédits : 2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333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Coefficients : 2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029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U E </a:t>
                      </a:r>
                      <a:r>
                        <a:rPr lang="fr-F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Transversale</a:t>
                      </a: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Code : UET 2.1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 2.1.1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3">
                  <a:txBody>
                    <a:bodyPr/>
                    <a:lstStyle/>
                    <a:p>
                      <a:pPr algn="just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Méthode de Travail et Terminologie 2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x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100%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419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Crédits : 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333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Coefficients : 1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4001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Total Semestre 2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8h30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375h00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375h00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4718" marR="4718" marT="47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0575"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Autre* = Travail complémentaire en consultation semestrielle ; CC = Contrôle continu.</a:t>
                      </a:r>
                    </a:p>
                  </a:txBody>
                  <a:tcPr marL="4718" marR="4718" marT="471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4001">
                <a:tc>
                  <a:txBody>
                    <a:bodyPr/>
                    <a:lstStyle/>
                    <a:p>
                      <a:pPr algn="l" fontAlgn="ctr"/>
                      <a:endParaRPr lang="fr-F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718" marR="4718" marT="47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718" marR="4718" marT="47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20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ar-DZ" b="1" dirty="0" smtClean="0"/>
              <a:t>حساب معدل المادة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502834" y="2852936"/>
            <a:ext cx="79208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DZ" sz="3600" dirty="0" smtClean="0"/>
              <a:t>معدا المادة =نقطة المادة </a:t>
            </a:r>
            <a:r>
              <a:rPr lang="fr-FR" sz="3600" dirty="0" smtClean="0"/>
              <a:t>x</a:t>
            </a:r>
            <a:r>
              <a:rPr lang="ar-DZ" sz="3600" dirty="0" smtClean="0"/>
              <a:t> 0,6+</a:t>
            </a:r>
            <a:r>
              <a:rPr lang="fr-FR" sz="3600" dirty="0" smtClean="0"/>
              <a:t> </a:t>
            </a:r>
            <a:r>
              <a:rPr lang="ar-DZ" sz="3600" dirty="0" smtClean="0"/>
              <a:t>نقطة</a:t>
            </a:r>
            <a:r>
              <a:rPr lang="fr-FR" sz="3600" dirty="0" smtClean="0"/>
              <a:t>0,4xCC </a:t>
            </a:r>
            <a:endParaRPr lang="fr-FR" sz="3600" dirty="0"/>
          </a:p>
        </p:txBody>
      </p:sp>
      <p:sp>
        <p:nvSpPr>
          <p:cNvPr id="5" name="ZoneTexte 4"/>
          <p:cNvSpPr txBox="1"/>
          <p:nvPr/>
        </p:nvSpPr>
        <p:spPr>
          <a:xfrm>
            <a:off x="502834" y="4581128"/>
            <a:ext cx="79208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r-FR" sz="3600" dirty="0" smtClean="0"/>
              <a:t>CC(Control continu) </a:t>
            </a:r>
            <a:r>
              <a:rPr lang="ar-DZ" sz="3600" dirty="0" smtClean="0"/>
              <a:t>=</a:t>
            </a:r>
            <a:r>
              <a:rPr lang="fr-FR" sz="3600" dirty="0" smtClean="0"/>
              <a:t>)</a:t>
            </a:r>
            <a:r>
              <a:rPr lang="ar-DZ" sz="3600" dirty="0" smtClean="0"/>
              <a:t>نقطة </a:t>
            </a:r>
            <a:r>
              <a:rPr lang="fr-FR" sz="3600" dirty="0" smtClean="0"/>
              <a:t>TD</a:t>
            </a:r>
            <a:r>
              <a:rPr lang="ar-DZ" sz="3600" dirty="0" smtClean="0"/>
              <a:t> </a:t>
            </a:r>
            <a:r>
              <a:rPr lang="fr-FR" sz="3600" dirty="0" smtClean="0"/>
              <a:t>+</a:t>
            </a:r>
            <a:r>
              <a:rPr lang="ar-DZ" sz="3600" dirty="0" smtClean="0"/>
              <a:t>نقطة</a:t>
            </a:r>
            <a:r>
              <a:rPr lang="fr-FR" sz="3600" dirty="0" smtClean="0"/>
              <a:t>2/(TP </a:t>
            </a:r>
            <a:endParaRPr lang="fr-FR" sz="3600" dirty="0"/>
          </a:p>
        </p:txBody>
      </p:sp>
      <p:sp>
        <p:nvSpPr>
          <p:cNvPr id="6" name="ZoneTexte 5"/>
          <p:cNvSpPr txBox="1"/>
          <p:nvPr/>
        </p:nvSpPr>
        <p:spPr>
          <a:xfrm>
            <a:off x="643116" y="5589240"/>
            <a:ext cx="79208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r-FR" sz="3600" dirty="0" smtClean="0"/>
              <a:t>CC(Control continu) </a:t>
            </a:r>
            <a:r>
              <a:rPr lang="ar-DZ" sz="3600" dirty="0" smtClean="0"/>
              <a:t>=نقطة </a:t>
            </a:r>
            <a:r>
              <a:rPr lang="fr-FR" sz="3600" dirty="0" smtClean="0"/>
              <a:t>TD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72470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t="48740" b="41601"/>
          <a:stretch/>
        </p:blipFill>
        <p:spPr>
          <a:xfrm>
            <a:off x="-108520" y="2060848"/>
            <a:ext cx="9000999" cy="165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95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48073"/>
            <a:ext cx="7416824" cy="2494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369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 de texte 292"/>
          <p:cNvSpPr txBox="1"/>
          <p:nvPr/>
        </p:nvSpPr>
        <p:spPr>
          <a:xfrm rot="16200000">
            <a:off x="2447766" y="-1791581"/>
            <a:ext cx="3744415" cy="8280922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vert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الدراسة في التعليم الاساسي تتم في عامين ،حيث تتم الدراسة و التقييم بنظام السداسيات</a:t>
            </a: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ويتم احتساب النجاح بجمع السداسيات، كما يتميز بنظام الانتقال بدين ، و الذي يسمح للطالب بالنجاح و الانتقال بشرط اعادة المواد الغير مكتسبة</a:t>
            </a: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8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التقييم في الاعمال الموجهة و التطبيقية يتبع التقييم و المراقبة المستمرة</a:t>
            </a: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 </a:t>
            </a: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483768" y="4797152"/>
            <a:ext cx="5040560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Année= S1+S2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67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35825" t="18080" r="21651" b="29000"/>
          <a:stretch/>
        </p:blipFill>
        <p:spPr>
          <a:xfrm>
            <a:off x="323528" y="332656"/>
            <a:ext cx="8568952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7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39132" t="25641" r="19288" b="37400"/>
          <a:stretch/>
        </p:blipFill>
        <p:spPr>
          <a:xfrm>
            <a:off x="467544" y="404664"/>
            <a:ext cx="8352928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7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5750" t="26903" r="3192" b="60499"/>
          <a:stretch/>
        </p:blipFill>
        <p:spPr>
          <a:xfrm>
            <a:off x="251520" y="2780929"/>
            <a:ext cx="8784975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98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37243" t="20601" r="20705" b="26480"/>
          <a:stretch/>
        </p:blipFill>
        <p:spPr>
          <a:xfrm>
            <a:off x="0" y="260648"/>
            <a:ext cx="9036496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7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 smtClean="0">
                <a:solidFill>
                  <a:schemeClr val="bg1"/>
                </a:solidFill>
              </a:rPr>
              <a:t>شعب السنة الثانية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90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23791" y="-1323525"/>
            <a:ext cx="4824539" cy="88569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ZoneTexte 4"/>
          <p:cNvSpPr txBox="1"/>
          <p:nvPr/>
        </p:nvSpPr>
        <p:spPr>
          <a:xfrm>
            <a:off x="107526" y="3501008"/>
            <a:ext cx="1018163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و مكوناتها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64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 de texte 9"/>
          <p:cNvSpPr txBox="1"/>
          <p:nvPr/>
        </p:nvSpPr>
        <p:spPr>
          <a:xfrm rot="16200000">
            <a:off x="2231740" y="-1179004"/>
            <a:ext cx="4680520" cy="9144000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="vert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0" cap="none" spc="0" normalizeH="0" baseline="0" noProof="0" dirty="0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solidFill>
                  <a:schemeClr val="bg1"/>
                </a:solidFill>
                <a:effectLst>
                  <a:outerShdw blurRad="50800" algn="tl">
                    <a:srgbClr val="000000"/>
                  </a:outerShdw>
                </a:effectLst>
                <a:uLnTx/>
                <a:uFillTx/>
                <a:latin typeface="Droid Sans"/>
                <a:ea typeface="Times New Roman"/>
                <a:cs typeface="Times New Roman"/>
              </a:rPr>
              <a:t>اهداف التكوين 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oid Sans"/>
                <a:ea typeface="Times New Roman"/>
                <a:cs typeface="Times New Roman"/>
              </a:rPr>
              <a:t>تتيح المهارات المكتسبة في نهاية التكوين للخريجين امكانية الوصول إلى مجالات النشاط التالية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oid Sans"/>
                <a:ea typeface="Times New Roman"/>
                <a:cs typeface="Times New Roman"/>
              </a:rPr>
              <a:t>البحوث-المخابر – الغابات – التربية الحيوانية – التكنولوجيا الحيوية – حماية النباتات – التغذية – حفظ الموارد البيولوجية وحمايتها وإدارتها</a:t>
            </a: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roid Sans"/>
                <a:ea typeface="Times New Roman"/>
                <a:cs typeface="Times New Roman"/>
              </a:rPr>
              <a:t>.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 </a:t>
            </a: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9131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39669" t="40473" r="41537" b="53667"/>
          <a:stretch/>
        </p:blipFill>
        <p:spPr>
          <a:xfrm>
            <a:off x="1763688" y="-58994"/>
            <a:ext cx="5397910" cy="160757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006259" y="2636912"/>
            <a:ext cx="6912768" cy="15696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Salle des </a:t>
            </a:r>
            <a:r>
              <a:rPr kumimoji="0" lang="fr-F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enseignant</a:t>
            </a:r>
            <a:r>
              <a:rPr kumimoji="0" lang="ar-DZ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kumimoji="0" lang="fr-F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  <a:r>
              <a:rPr kumimoji="0" lang="ar-DZ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endParaRPr kumimoji="0" lang="fr-FR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(Chef domaine)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797530" y="1546378"/>
            <a:ext cx="5184576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sz="3200" b="1" dirty="0" smtClean="0"/>
              <a:t>الاشراف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67845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35320" t="19148" r="17218" b="46908"/>
          <a:stretch/>
        </p:blipFill>
        <p:spPr>
          <a:xfrm>
            <a:off x="35496" y="260648"/>
            <a:ext cx="8928992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7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3182" t="61626" r="2731" b="27094"/>
          <a:stretch/>
        </p:blipFill>
        <p:spPr>
          <a:xfrm>
            <a:off x="368710" y="2060848"/>
            <a:ext cx="8495072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8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ALAH\Desktop\bib\IMG20241017153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42910" y="4786322"/>
            <a:ext cx="758064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D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مكتبة كلية علوم الطبيعة والحياة</a:t>
            </a:r>
            <a:endParaRPr lang="fr-FR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22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642918"/>
            <a:ext cx="8072494" cy="54014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DZ" sz="115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كيفية البحث في فهرس المكتبة</a:t>
            </a:r>
          </a:p>
          <a:p>
            <a:pPr algn="ctr"/>
            <a:r>
              <a:rPr lang="fr-FR" sz="115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OPAC</a:t>
            </a:r>
            <a:r>
              <a:rPr lang="ar-DZ" sz="115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endParaRPr lang="fr-FR" sz="115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774760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DZ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واجهة البحث الرئيسية: </a:t>
            </a:r>
            <a:endParaRPr lang="ar-DZ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C:\Users\SALAH\Desktop\bib\كيفية البحث OPAC\Capture111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064671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80920" cy="6237312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موقع القسم  في كلية علوم الطبيعة و </a:t>
            </a:r>
            <a:r>
              <a:rPr kumimoji="0" lang="ar-DZ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الحياة</a:t>
            </a:r>
            <a: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/>
            </a:r>
            <a:b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</a:br>
            <a: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/>
            </a:r>
            <a:b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</a:br>
            <a:r>
              <a:rPr lang="fr-FR" sz="4000" kern="0" dirty="0" smtClean="0">
                <a:solidFill>
                  <a:srgbClr val="FF0000"/>
                </a:solidFill>
                <a:latin typeface="Calibri"/>
                <a:ea typeface="+mn-ea"/>
                <a:cs typeface="Arial"/>
              </a:rPr>
              <a:t>Google:</a:t>
            </a:r>
            <a: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FSNV</a:t>
            </a:r>
            <a:r>
              <a:rPr kumimoji="0" lang="fr-FR" sz="4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lang="fr-FR" sz="40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jijel</a:t>
            </a:r>
            <a:r>
              <a:rPr kumimoji="0" lang="fr-FR" sz="4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/>
            </a:r>
            <a:br>
              <a:rPr kumimoji="0" lang="fr-FR" sz="40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</a:br>
            <a:r>
              <a:rPr lang="fr-FR" sz="4000" kern="0" dirty="0">
                <a:solidFill>
                  <a:schemeClr val="bg1"/>
                </a:solidFill>
                <a:latin typeface="Calibri"/>
                <a:cs typeface="Arial"/>
              </a:rPr>
              <a:t/>
            </a:r>
            <a:br>
              <a:rPr lang="fr-FR" sz="4000" kern="0" dirty="0">
                <a:solidFill>
                  <a:schemeClr val="bg1"/>
                </a:solidFill>
                <a:latin typeface="Calibri"/>
                <a:cs typeface="Arial"/>
              </a:rPr>
            </a:br>
            <a: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</a:t>
            </a:r>
            <a:r>
              <a:rPr kumimoji="0" lang="fr-FR" sz="4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://</a:t>
            </a:r>
            <a:r>
              <a:rPr kumimoji="0" lang="fr-FR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elearning.univ-jijel.dz</a:t>
            </a:r>
            <a:r>
              <a:rPr kumimoji="0" lang="fr-FR" sz="4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/course/index.php?categoryid</a:t>
            </a:r>
            <a: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</a:t>
            </a:r>
            <a:r>
              <a:rPr kumimoji="0" lang="ar-DZ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ar-DZ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220</a:t>
            </a:r>
            <a:r>
              <a:rPr kumimoji="0" lang="ar-DZ" sz="4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/>
            </a:r>
            <a:br>
              <a:rPr kumimoji="0" lang="ar-DZ" sz="4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</a:br>
            <a:endParaRPr kumimoji="0" lang="fr-FR" sz="4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261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8258204" cy="62596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 rtl="1">
              <a:buNone/>
            </a:pPr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هناك نوعين من البحث : 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rtl="1"/>
            <a:r>
              <a:rPr lang="ar-DZ" b="1" dirty="0" smtClean="0"/>
              <a:t>البحث البسيط : </a:t>
            </a:r>
            <a:r>
              <a:rPr lang="ar-DZ" dirty="0" smtClean="0"/>
              <a:t>تتم عملية البحث في هذا النظام بإدخال كلمة أو أكثر محل البحث والضغط على زر </a:t>
            </a:r>
            <a:r>
              <a:rPr lang="fr-FR" dirty="0" smtClean="0"/>
              <a:t>rechercher </a:t>
            </a:r>
            <a:endParaRPr lang="en-US" dirty="0" smtClean="0"/>
          </a:p>
          <a:p>
            <a:pPr algn="ctr" rtl="1">
              <a:buNone/>
            </a:pPr>
            <a:r>
              <a:rPr lang="ar-DZ" dirty="0" smtClean="0"/>
              <a:t>وقد تكون الكلمة خاصة بالمؤلف أو العنوان أو الموضوع، لتحديد مكان العبارة تستعمل الرمز (*) على يسار أو يمين الكلمة</a:t>
            </a:r>
            <a:r>
              <a:rPr lang="ar-DZ" dirty="0" smtClean="0"/>
              <a:t>.</a:t>
            </a:r>
            <a:endParaRPr lang="fr-FR" dirty="0" smtClean="0"/>
          </a:p>
          <a:p>
            <a:pPr algn="ctr" rtl="1">
              <a:buNone/>
            </a:pPr>
            <a:endParaRPr lang="en-US" dirty="0" smtClean="0"/>
          </a:p>
          <a:p>
            <a:pPr lvl="0" algn="ctr" rtl="1"/>
            <a:r>
              <a:rPr lang="ar-DZ" b="1" dirty="0" smtClean="0"/>
              <a:t>البحث المتقدم: </a:t>
            </a:r>
            <a:r>
              <a:rPr lang="ar-DZ" dirty="0" smtClean="0"/>
              <a:t>يسمح هذا النظام ببحث دقيق ومحدد وذلك باستعمال معايير أكثر دقة مقارنة بالبحث البسيط، كما يمكن البحث عن طريق الربط بين مختلف المعايير بالرابط "و" "</a:t>
            </a:r>
            <a:r>
              <a:rPr lang="fr-FR" dirty="0" smtClean="0"/>
              <a:t>et</a:t>
            </a:r>
            <a:r>
              <a:rPr lang="ar-DZ" dirty="0" smtClean="0"/>
              <a:t>”</a:t>
            </a:r>
          </a:p>
          <a:p>
            <a:pPr lvl="0" algn="ctr" rtl="1"/>
            <a:endParaRPr lang="ar-DZ" dirty="0" smtClean="0"/>
          </a:p>
          <a:p>
            <a:pPr algn="ctr" rtl="1"/>
            <a:r>
              <a:rPr lang="ar-DZ" b="1" dirty="0" smtClean="0"/>
              <a:t>معايير </a:t>
            </a:r>
            <a:r>
              <a:rPr lang="ar-DZ" b="1" dirty="0" smtClean="0"/>
              <a:t>البحث: </a:t>
            </a:r>
            <a:endParaRPr lang="en-US" dirty="0" smtClean="0"/>
          </a:p>
          <a:p>
            <a:pPr algn="ctr" rtl="1">
              <a:buNone/>
            </a:pPr>
            <a:r>
              <a:rPr lang="ar-DZ" dirty="0" smtClean="0"/>
              <a:t>العنوان، المؤلف، الكلمات الدالة، الناشر، ردمك/</a:t>
            </a:r>
            <a:r>
              <a:rPr lang="ar-DZ" dirty="0" err="1" smtClean="0"/>
              <a:t>ردمد</a:t>
            </a:r>
            <a:r>
              <a:rPr lang="ar-DZ" dirty="0" smtClean="0"/>
              <a:t>، سنة النشر، نوع الوثيقة، لغة النشر.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569129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LAH\Desktop\bib\كيفية البحث OPAC\Capture222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036496" cy="57412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ZoneTexte 4"/>
          <p:cNvSpPr txBox="1"/>
          <p:nvPr/>
        </p:nvSpPr>
        <p:spPr>
          <a:xfrm>
            <a:off x="2736037" y="271328"/>
            <a:ext cx="290496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pPr algn="ctr"/>
            <a:r>
              <a:rPr lang="ar-D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واجهة البحث المتقدم</a:t>
            </a:r>
            <a:endParaRPr lang="ar-D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270686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539552" y="3140968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dirty="0" smtClean="0">
                <a:cs typeface="+mj-cs"/>
              </a:rPr>
              <a:t/>
            </a:r>
            <a:br>
              <a:rPr lang="en-US" sz="3600" b="1" dirty="0" smtClean="0">
                <a:cs typeface="+mj-cs"/>
              </a:rPr>
            </a:br>
            <a:r>
              <a:rPr lang="ar-DZ" sz="3600" b="1" dirty="0" smtClean="0">
                <a:solidFill>
                  <a:schemeClr val="tx1"/>
                </a:solidFill>
                <a:cs typeface="+mj-cs"/>
              </a:rPr>
              <a:t>بعدما تتم عملية البحث تظهر النتيجة على شكل قائمة مرتبة ترتيبا أبجديا :</a:t>
            </a:r>
            <a:r>
              <a:rPr lang="en-US" sz="3600" b="1" dirty="0" smtClean="0">
                <a:cs typeface="+mj-cs"/>
              </a:rPr>
              <a:t/>
            </a:r>
            <a:br>
              <a:rPr lang="en-US" sz="3600" b="1" dirty="0" smtClean="0">
                <a:cs typeface="+mj-cs"/>
              </a:rPr>
            </a:br>
            <a:endParaRPr lang="ar-DZ" sz="3600" b="1" dirty="0"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9580" y="476672"/>
            <a:ext cx="1984839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D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Times New Roman"/>
              </a:rPr>
              <a:t>نتيجة البحث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89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ALAH\Desktop\bib\كيفية البحث OPAC\Capture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08720"/>
            <a:ext cx="8893652" cy="5949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979712" y="-34320"/>
            <a:ext cx="446449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D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Times New Roman"/>
              </a:rPr>
              <a:t>نتيجة البحث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258569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3528" y="142852"/>
            <a:ext cx="8358486" cy="5715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ar-DZ" b="1" dirty="0" smtClean="0"/>
              <a:t>عند النقر على العنوان المختار تظهر البطاقة </a:t>
            </a:r>
            <a:r>
              <a:rPr lang="ar-DZ" b="1" dirty="0" err="1" smtClean="0"/>
              <a:t>البيبليوغرافية</a:t>
            </a:r>
            <a:r>
              <a:rPr lang="ar-DZ" b="1" dirty="0" smtClean="0"/>
              <a:t> الخاصة </a:t>
            </a:r>
            <a:r>
              <a:rPr lang="ar-DZ" b="1" dirty="0" err="1" smtClean="0"/>
              <a:t>به</a:t>
            </a:r>
            <a:r>
              <a:rPr lang="ar-DZ" b="1" dirty="0" smtClean="0"/>
              <a:t>: </a:t>
            </a:r>
            <a:endParaRPr lang="en-US" dirty="0" smtClean="0"/>
          </a:p>
          <a:p>
            <a:pPr>
              <a:buNone/>
            </a:pPr>
            <a:endParaRPr lang="ar-DZ" dirty="0"/>
          </a:p>
        </p:txBody>
      </p:sp>
      <p:pic>
        <p:nvPicPr>
          <p:cNvPr id="4098" name="Picture 2" descr="C:\Users\SALAH\Desktop\bib\كيفية البحث OPAC\Capture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836712"/>
            <a:ext cx="8893652" cy="6021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933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772816"/>
            <a:ext cx="9036496" cy="31683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ar-DZ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يقوم الطالب بالتوجه نحو </a:t>
            </a:r>
            <a:r>
              <a:rPr lang="ar-DZ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بنك الإعارة </a:t>
            </a:r>
            <a:r>
              <a:rPr lang="ar-DZ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مرفوقا</a:t>
            </a:r>
            <a:r>
              <a:rPr lang="ar-DZ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بطاقة الطالب</a:t>
            </a:r>
            <a:r>
              <a:rPr lang="ar-DZ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ورقم تصنيف الكتاب </a:t>
            </a:r>
            <a:r>
              <a:rPr lang="ar-DZ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المراد إعارته.</a:t>
            </a:r>
            <a:endParaRPr lang="ar-DZ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3086903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9719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ar-D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ملاحظة</a:t>
            </a:r>
            <a:r>
              <a:rPr lang="ar-D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D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D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يمكنك تصفح فهرس المكتبة المتاح على الخط عبر الرابط التالي:</a:t>
            </a:r>
            <a:endParaRPr lang="ar-DZ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83568" y="2350621"/>
            <a:ext cx="806489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Bc.univ-jijel.dz/</a:t>
            </a:r>
            <a:r>
              <a:rPr lang="fr-F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opac-snv</a:t>
            </a:r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ar-DZ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444208" y="4420793"/>
            <a:ext cx="197522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r>
              <a:rPr lang="ar-D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أو مسح الكود</a:t>
            </a:r>
            <a:endParaRPr lang="ar-D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Users\SALAH\Downloads\Bc.univ-jijel.dz_opac-snv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645024"/>
            <a:ext cx="3373418" cy="2657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313118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59632" y="-108993"/>
            <a:ext cx="6192721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3200" b="1" i="0" dirty="0" smtClean="0">
                <a:solidFill>
                  <a:srgbClr val="FF6600"/>
                </a:solidFill>
                <a:effectLst/>
                <a:latin typeface="Century Gothic"/>
              </a:rPr>
              <a:t>Facebook de bibliothèque SNV</a:t>
            </a:r>
            <a:endParaRPr lang="fr-FR" sz="3200" b="1" i="0" dirty="0">
              <a:solidFill>
                <a:srgbClr val="FF6600"/>
              </a:solidFill>
              <a:effectLst/>
              <a:latin typeface="Century Goth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674" y="980728"/>
            <a:ext cx="896448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fr-FR" sz="3600" dirty="0" smtClean="0"/>
              <a:t>https://www.facebook.com/bibliotheque.jijel/</a:t>
            </a:r>
            <a:endParaRPr lang="fr-FR" sz="3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" t="13579" r="14861"/>
          <a:stretch/>
        </p:blipFill>
        <p:spPr bwMode="auto">
          <a:xfrm>
            <a:off x="-1648691" y="764704"/>
            <a:ext cx="10792691" cy="6321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764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ALAH\Desktop\bib\IMG20241017153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781679" y="4653136"/>
            <a:ext cx="758064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D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حظ موفق للجميع</a:t>
            </a:r>
            <a:endParaRPr lang="fr-FR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491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" b="52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lèche gauche 3"/>
          <p:cNvSpPr/>
          <p:nvPr/>
        </p:nvSpPr>
        <p:spPr>
          <a:xfrm>
            <a:off x="2051720" y="5198156"/>
            <a:ext cx="972572" cy="36004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68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" fill="hold">
                                          <p:stCondLst>
                                            <p:cond delay="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" fill="hold">
                                          <p:stCondLst>
                                            <p:cond delay="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" fill="hold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6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70" y="0"/>
            <a:ext cx="10782093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/>
          <p:cNvGrpSpPr/>
          <p:nvPr/>
        </p:nvGrpSpPr>
        <p:grpSpPr>
          <a:xfrm>
            <a:off x="4833306" y="5408882"/>
            <a:ext cx="4482498" cy="954107"/>
            <a:chOff x="4833306" y="5408882"/>
            <a:chExt cx="4482498" cy="954107"/>
          </a:xfrm>
        </p:grpSpPr>
        <p:sp>
          <p:nvSpPr>
            <p:cNvPr id="4" name="Flèche gauche 3"/>
            <p:cNvSpPr/>
            <p:nvPr/>
          </p:nvSpPr>
          <p:spPr>
            <a:xfrm>
              <a:off x="4833306" y="5574554"/>
              <a:ext cx="1026114" cy="360040"/>
            </a:xfrm>
            <a:prstGeom prst="lef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5859420" y="5408882"/>
              <a:ext cx="3456384" cy="954107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FF0000"/>
                  </a:solidFill>
                </a:rPr>
                <a:t>RESULTATS DES EXAMENS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445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01387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940665" y="5805321"/>
            <a:ext cx="4752528" cy="95410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prstClr val="white"/>
                </a:solidFill>
              </a:rPr>
              <a:t>ENSEIGNEMENT FONDAMENTALE SNV </a:t>
            </a:r>
          </a:p>
        </p:txBody>
      </p:sp>
      <p:sp>
        <p:nvSpPr>
          <p:cNvPr id="5" name="Flèche gauche 4"/>
          <p:cNvSpPr/>
          <p:nvPr/>
        </p:nvSpPr>
        <p:spPr>
          <a:xfrm>
            <a:off x="3923928" y="5936068"/>
            <a:ext cx="1016737" cy="346305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85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01387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6568970" y="1589891"/>
            <a:ext cx="3942438" cy="83099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EMPLOI DU TEMPS ET GROUPES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272301" y="2565010"/>
            <a:ext cx="3239108" cy="83099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NOTES ET CORRIGES TYPES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272300" y="3471391"/>
            <a:ext cx="297033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prstClr val="black"/>
                </a:solidFill>
              </a:rPr>
              <a:t>PV DELIBERATION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055024" y="4941274"/>
            <a:ext cx="297033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ARCHIVE DEPUIS 2019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568970" y="980728"/>
            <a:ext cx="367366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prstClr val="black"/>
                </a:solidFill>
              </a:rPr>
              <a:t>Contacts (email </a:t>
            </a:r>
            <a:r>
              <a:rPr lang="fr-FR" sz="2400" dirty="0" err="1" smtClean="0">
                <a:solidFill>
                  <a:prstClr val="black"/>
                </a:solidFill>
              </a:rPr>
              <a:t>ens</a:t>
            </a:r>
            <a:r>
              <a:rPr lang="fr-FR" sz="2400" dirty="0" smtClean="0">
                <a:solidFill>
                  <a:prstClr val="black"/>
                </a:solidFill>
              </a:rPr>
              <a:t> TD TP)</a:t>
            </a:r>
            <a:endParaRPr lang="fr-F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32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9672" y="2780928"/>
            <a:ext cx="617220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b="1" dirty="0" smtClean="0"/>
              <a:t>الدخول الى الدروس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2511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816</Words>
  <Application>Microsoft Office PowerPoint</Application>
  <PresentationFormat>Affichage à l'écran (4:3)</PresentationFormat>
  <Paragraphs>355</Paragraphs>
  <Slides>48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11</vt:i4>
      </vt:variant>
      <vt:variant>
        <vt:lpstr>Titres des diapositives</vt:lpstr>
      </vt:variant>
      <vt:variant>
        <vt:i4>48</vt:i4>
      </vt:variant>
    </vt:vector>
  </HeadingPairs>
  <TitlesOfParts>
    <vt:vector size="59" baseType="lpstr">
      <vt:lpstr>Thème Office</vt:lpstr>
      <vt:lpstr>1_Thème Office</vt:lpstr>
      <vt:lpstr>2_Thème Office</vt:lpstr>
      <vt:lpstr>3_Thème Office</vt:lpstr>
      <vt:lpstr>4_Thème Office</vt:lpstr>
      <vt:lpstr>5_Thème Office</vt:lpstr>
      <vt:lpstr>6_Thème Office</vt:lpstr>
      <vt:lpstr>7_Thème Office</vt:lpstr>
      <vt:lpstr>8_Thème Office</vt:lpstr>
      <vt:lpstr>9_Thème Office</vt:lpstr>
      <vt:lpstr>10_Thème Office</vt:lpstr>
      <vt:lpstr>Présentation PowerPoint</vt:lpstr>
      <vt:lpstr>1-التعريف بالقسم والنشر الرقمي للنتائج 2-التعريف بالمواد و معاملاتها  3-مراحل التكوين و الرصيد   4-التعريف بالمكتبة و موقعها</vt:lpstr>
      <vt:lpstr>Présentation PowerPoint</vt:lpstr>
      <vt:lpstr>موقع القسم  في كلية علوم الطبيعة و الحياة  Google:FSNV jijel  http://elearning.univ-jijel.dz/course/index.php?categoryid= 220 </vt:lpstr>
      <vt:lpstr>Présentation PowerPoint</vt:lpstr>
      <vt:lpstr>Présentation PowerPoint</vt:lpstr>
      <vt:lpstr>Présentation PowerPoint</vt:lpstr>
      <vt:lpstr>Présentation PowerPoint</vt:lpstr>
      <vt:lpstr>الدخول الى الدروس</vt:lpstr>
      <vt:lpstr>Présentation PowerPoint</vt:lpstr>
      <vt:lpstr>Présentation PowerPoint</vt:lpstr>
      <vt:lpstr>Facebook du département et de la faculté</vt:lpstr>
      <vt:lpstr>Présentation PowerPoint</vt:lpstr>
      <vt:lpstr>RECLAMATIONS</vt:lpstr>
      <vt:lpstr>Présentation PowerPoint</vt:lpstr>
      <vt:lpstr>Matières S1</vt:lpstr>
      <vt:lpstr>Présentation PowerPoint</vt:lpstr>
      <vt:lpstr>Présentation PowerPoint</vt:lpstr>
      <vt:lpstr>Présentation PowerPoint</vt:lpstr>
      <vt:lpstr>Matières S2</vt:lpstr>
      <vt:lpstr>Présentation PowerPoint</vt:lpstr>
      <vt:lpstr>Présentation PowerPoint</vt:lpstr>
      <vt:lpstr>Présentation PowerPoint</vt:lpstr>
      <vt:lpstr>حساب معدل المادة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شعب السنة الثانية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واجهة البحث الرئيسية: </vt:lpstr>
      <vt:lpstr>Présentation PowerPoint</vt:lpstr>
      <vt:lpstr>Présentation PowerPoint</vt:lpstr>
      <vt:lpstr> بعدما تتم عملية البحث تظهر النتيجة على شكل قائمة مرتبة ترتيبا أبجديا : </vt:lpstr>
      <vt:lpstr>نتيجة البحث</vt:lpstr>
      <vt:lpstr>Présentation PowerPoint</vt:lpstr>
      <vt:lpstr>يقوم الطالب بالتوجه نحو بنك الإعارة مرفوقا بطاقة الطالب ورقم تصنيف الكتاب المراد إعارته.</vt:lpstr>
      <vt:lpstr>ملاحظة يمكنك تصفح فهرس المكتبة المتاح على الخط عبر الرابط التالي: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lenovo</cp:lastModifiedBy>
  <cp:revision>55</cp:revision>
  <dcterms:created xsi:type="dcterms:W3CDTF">2024-10-11T09:47:39Z</dcterms:created>
  <dcterms:modified xsi:type="dcterms:W3CDTF">2024-10-19T22:58:14Z</dcterms:modified>
</cp:coreProperties>
</file>