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1" r:id="rId2"/>
    <p:sldId id="282" r:id="rId3"/>
    <p:sldId id="283" r:id="rId4"/>
    <p:sldId id="314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8" r:id="rId26"/>
    <p:sldId id="304" r:id="rId27"/>
    <p:sldId id="305" r:id="rId28"/>
    <p:sldId id="306" r:id="rId29"/>
    <p:sldId id="307" r:id="rId30"/>
    <p:sldId id="309" r:id="rId31"/>
    <p:sldId id="310" r:id="rId32"/>
    <p:sldId id="311" r:id="rId33"/>
    <p:sldId id="312" r:id="rId34"/>
    <p:sldId id="313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8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1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2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64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1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1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1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94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83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83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7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6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2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92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8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B959F-7DAF-4E65-BB4C-BB961894E2DA}" type="datetimeFigureOut">
              <a:rPr lang="fr-FR" smtClean="0"/>
              <a:t>23/12/2024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81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7946" y="5720788"/>
            <a:ext cx="591610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Techniques et Règles de Construction</a:t>
            </a:r>
          </a:p>
          <a:p>
            <a:pPr algn="ctr"/>
            <a:r>
              <a:rPr lang="fr-FR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TRC</a:t>
            </a:r>
          </a:p>
        </p:txBody>
      </p:sp>
      <p:sp>
        <p:nvSpPr>
          <p:cNvPr id="8" name="Rectangle 7"/>
          <p:cNvSpPr/>
          <p:nvPr/>
        </p:nvSpPr>
        <p:spPr>
          <a:xfrm>
            <a:off x="7907771" y="1519684"/>
            <a:ext cx="352917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Dr: </a:t>
            </a:r>
          </a:p>
          <a:p>
            <a:pPr algn="ctr"/>
            <a:r>
              <a:rPr lang="fr-FR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Bourouaiah</a:t>
            </a:r>
            <a:r>
              <a:rPr lang="fr-F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</a:t>
            </a:r>
            <a:endParaRPr lang="fr-FR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8" y="171263"/>
            <a:ext cx="1549400" cy="129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73" y="171263"/>
            <a:ext cx="1549400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6AD3232-33F2-471B-9445-068CDAD21B50}"/>
              </a:ext>
            </a:extLst>
          </p:cNvPr>
          <p:cNvSpPr/>
          <p:nvPr/>
        </p:nvSpPr>
        <p:spPr>
          <a:xfrm>
            <a:off x="2434485" y="0"/>
            <a:ext cx="7323030" cy="12150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République Algérienne Démocratique et Populaire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Ministère de l’Enseignement Supérieure et de la Recherche Scientifique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Mohamed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Seddik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Yahia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Jijel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00" y="1859727"/>
            <a:ext cx="5975237" cy="31021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565" y="2780322"/>
            <a:ext cx="4365261" cy="3196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219" y="1703993"/>
            <a:ext cx="6433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u="sng" dirty="0">
                <a:solidFill>
                  <a:srgbClr val="00B0F0"/>
                </a:solidFill>
              </a:rPr>
              <a:t>3</a:t>
            </a:r>
            <a:r>
              <a:rPr lang="fr-FR" sz="3200" b="1" u="sng" dirty="0" smtClean="0">
                <a:solidFill>
                  <a:srgbClr val="00B0F0"/>
                </a:solidFill>
              </a:rPr>
              <a:t>- </a:t>
            </a:r>
            <a:r>
              <a:rPr lang="fr-FR" sz="3200" b="1" u="sng" dirty="0">
                <a:solidFill>
                  <a:srgbClr val="00B0F0"/>
                </a:solidFill>
              </a:rPr>
              <a:t>Fonctionnement des </a:t>
            </a:r>
            <a:r>
              <a:rPr lang="fr-FR" sz="3200" b="1" u="sng" dirty="0" smtClean="0">
                <a:solidFill>
                  <a:srgbClr val="00B0F0"/>
                </a:solidFill>
              </a:rPr>
              <a:t>fondations: </a:t>
            </a:r>
            <a:endParaRPr lang="fr-FR" sz="3200" b="1" u="sng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13" y="2802433"/>
            <a:ext cx="11101387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/>
              <a:t>La fonction d’une fondation est </a:t>
            </a:r>
            <a:r>
              <a:rPr lang="fr-FR" sz="2800" b="1" dirty="0"/>
              <a:t>de transmettre</a:t>
            </a:r>
            <a:r>
              <a:rPr lang="fr-FR" sz="2800" dirty="0"/>
              <a:t> au </a:t>
            </a:r>
            <a:r>
              <a:rPr lang="fr-FR" sz="2800" b="1" dirty="0"/>
              <a:t>sol</a:t>
            </a:r>
            <a:r>
              <a:rPr lang="fr-FR" sz="2800" dirty="0"/>
              <a:t> les </a:t>
            </a:r>
            <a:r>
              <a:rPr lang="fr-FR" sz="2800" b="1" dirty="0"/>
              <a:t>charges</a:t>
            </a:r>
            <a:r>
              <a:rPr lang="fr-FR" sz="2800" dirty="0"/>
              <a:t> qui résultent des </a:t>
            </a:r>
            <a:r>
              <a:rPr lang="fr-FR" sz="2800" b="1" dirty="0" smtClean="0"/>
              <a:t>actions </a:t>
            </a:r>
            <a:r>
              <a:rPr lang="fr-FR" sz="2800" b="1" dirty="0"/>
              <a:t>appliquées </a:t>
            </a:r>
            <a:r>
              <a:rPr lang="fr-FR" sz="2800" dirty="0"/>
              <a:t>sur la </a:t>
            </a:r>
            <a:r>
              <a:rPr lang="fr-FR" sz="2800" b="1" dirty="0"/>
              <a:t>structure</a:t>
            </a:r>
            <a:r>
              <a:rPr lang="fr-FR" sz="2800" dirty="0"/>
              <a:t> qu’elle </a:t>
            </a:r>
            <a:r>
              <a:rPr lang="fr-FR" sz="2800" b="1" dirty="0"/>
              <a:t>supporte</a:t>
            </a:r>
            <a:r>
              <a:rPr lang="fr-FR" sz="2800" dirty="0"/>
              <a:t>.  </a:t>
            </a:r>
            <a:r>
              <a:rPr lang="fr-FR" sz="2800" dirty="0" smtClean="0"/>
              <a:t>Cela </a:t>
            </a:r>
            <a:r>
              <a:rPr lang="fr-FR" sz="2800" dirty="0"/>
              <a:t>suppose donc que le concepteur connaisse: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la </a:t>
            </a:r>
            <a:r>
              <a:rPr lang="fr-FR" sz="2800" b="1" dirty="0"/>
              <a:t>capacité portante </a:t>
            </a:r>
            <a:r>
              <a:rPr lang="fr-FR" sz="2800" dirty="0"/>
              <a:t>de la semelle de fondation. Le sol ne doit pas rompre, ni </a:t>
            </a:r>
            <a:r>
              <a:rPr lang="fr-FR" sz="2800" dirty="0" smtClean="0"/>
              <a:t>tasser </a:t>
            </a:r>
            <a:r>
              <a:rPr lang="fr-FR" sz="2800" dirty="0"/>
              <a:t>de façon inconsidérée sous la semelle.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les </a:t>
            </a:r>
            <a:r>
              <a:rPr lang="fr-FR" sz="2800" b="1" dirty="0"/>
              <a:t>actions amenées </a:t>
            </a:r>
            <a:r>
              <a:rPr lang="fr-FR" sz="2800" dirty="0"/>
              <a:t>par la structure au niveau du sol de fondation. La semelle </a:t>
            </a:r>
            <a:r>
              <a:rPr lang="fr-FR" sz="2800" dirty="0" smtClean="0"/>
              <a:t>doit </a:t>
            </a:r>
            <a:r>
              <a:rPr lang="fr-FR" sz="2800" dirty="0"/>
              <a:t>résister aux actions auxquelles elle est soumise. </a:t>
            </a:r>
          </a:p>
        </p:txBody>
      </p:sp>
    </p:spTree>
    <p:extLst>
      <p:ext uri="{BB962C8B-B14F-4D97-AF65-F5344CB8AC3E}">
        <p14:creationId xmlns:p14="http://schemas.microsoft.com/office/powerpoint/2010/main" val="428227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147762"/>
            <a:ext cx="9172575" cy="2647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25" y="3483922"/>
            <a:ext cx="6707738" cy="28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0709" y="1431875"/>
            <a:ext cx="383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</a:rPr>
              <a:t>4- Types </a:t>
            </a:r>
            <a:r>
              <a:rPr lang="fr-FR" sz="2800" b="1" u="sng" dirty="0">
                <a:solidFill>
                  <a:srgbClr val="00B0F0"/>
                </a:solidFill>
              </a:rPr>
              <a:t>de </a:t>
            </a:r>
            <a:r>
              <a:rPr lang="fr-FR" sz="2800" b="1" u="sng" dirty="0" smtClean="0">
                <a:solidFill>
                  <a:srgbClr val="00B0F0"/>
                </a:solidFill>
              </a:rPr>
              <a:t>fondations: </a:t>
            </a:r>
            <a:endParaRPr lang="fr-FR" sz="28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873" y="2497275"/>
            <a:ext cx="5096966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/>
              <a:t>Les deux types de fondations sont 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</a:rPr>
              <a:t>les </a:t>
            </a:r>
            <a:r>
              <a:rPr lang="fr-FR" sz="2000" b="1" dirty="0">
                <a:solidFill>
                  <a:srgbClr val="FF0000"/>
                </a:solidFill>
              </a:rPr>
              <a:t>fondations superficielles,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</a:rPr>
              <a:t>les </a:t>
            </a:r>
            <a:r>
              <a:rPr lang="fr-FR" sz="2000" b="1" dirty="0">
                <a:solidFill>
                  <a:srgbClr val="FF0000"/>
                </a:solidFill>
              </a:rPr>
              <a:t>fondations profondes et spéciales.  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dirty="0"/>
              <a:t>Les fondations sont dites superficielles si une des deux conditions suivantes est </a:t>
            </a:r>
            <a:r>
              <a:rPr lang="fr-FR" sz="2000" dirty="0" smtClean="0"/>
              <a:t>respectée </a:t>
            </a:r>
            <a:r>
              <a:rPr lang="fr-FR" sz="2000" dirty="0"/>
              <a:t>:   </a:t>
            </a:r>
            <a:endParaRPr lang="fr-FR" sz="2000" dirty="0" smtClean="0"/>
          </a:p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H/B </a:t>
            </a:r>
            <a:r>
              <a:rPr lang="fr-FR" sz="2000" b="1" dirty="0">
                <a:solidFill>
                  <a:srgbClr val="00B0F0"/>
                </a:solidFill>
              </a:rPr>
              <a:t>&lt; 6 ou H &lt; 3 m  </a:t>
            </a:r>
          </a:p>
          <a:p>
            <a:endParaRPr lang="fr-FR" sz="2000" dirty="0" smtClean="0"/>
          </a:p>
          <a:p>
            <a:r>
              <a:rPr lang="fr-FR" sz="2000" dirty="0" smtClean="0"/>
              <a:t>Avec </a:t>
            </a:r>
            <a:r>
              <a:rPr lang="fr-FR" sz="2000" b="1" dirty="0">
                <a:solidFill>
                  <a:srgbClr val="FF0000"/>
                </a:solidFill>
              </a:rPr>
              <a:t>H</a:t>
            </a:r>
            <a:r>
              <a:rPr lang="fr-FR" sz="2000" dirty="0"/>
              <a:t> : profondeur de la fondation </a:t>
            </a:r>
            <a:endParaRPr lang="fr-FR" sz="2000" dirty="0" smtClean="0"/>
          </a:p>
          <a:p>
            <a:r>
              <a:rPr lang="fr-FR" sz="2000" dirty="0" smtClean="0"/>
              <a:t>et </a:t>
            </a:r>
            <a:r>
              <a:rPr lang="fr-FR" sz="2000" b="1" dirty="0">
                <a:solidFill>
                  <a:srgbClr val="FF0000"/>
                </a:solidFill>
              </a:rPr>
              <a:t>B</a:t>
            </a:r>
            <a:r>
              <a:rPr lang="fr-FR" sz="2000" dirty="0"/>
              <a:t> : largeur de la fondation.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8" y="2310228"/>
            <a:ext cx="6634161" cy="40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6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0431" y="1772722"/>
            <a:ext cx="476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4- 1-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superficielles: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623274"/>
            <a:ext cx="11082338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Les fondations superficielles </a:t>
            </a:r>
            <a:r>
              <a:rPr lang="fr-FR" sz="2000" dirty="0"/>
              <a:t>sont mises en œuvre lorsque </a:t>
            </a:r>
            <a:r>
              <a:rPr lang="fr-FR" sz="2000" dirty="0" smtClean="0"/>
              <a:t>la construction </a:t>
            </a:r>
            <a:r>
              <a:rPr lang="fr-FR" sz="2000" dirty="0"/>
              <a:t>peut prendre </a:t>
            </a:r>
            <a:r>
              <a:rPr lang="fr-FR" sz="2000" dirty="0" smtClean="0"/>
              <a:t>appui </a:t>
            </a:r>
            <a:r>
              <a:rPr lang="fr-FR" sz="2000" dirty="0"/>
              <a:t>sur une couche de résistance acceptable à faible profondeur par rapport au </a:t>
            </a:r>
            <a:r>
              <a:rPr lang="fr-FR" sz="2000" dirty="0" smtClean="0"/>
              <a:t>niveau </a:t>
            </a:r>
            <a:r>
              <a:rPr lang="fr-FR" sz="2000" dirty="0"/>
              <a:t>le plus bas de la construction et non du terrain naturel.  </a:t>
            </a:r>
          </a:p>
          <a:p>
            <a:endParaRPr lang="fr-FR" sz="2000" dirty="0" smtClean="0"/>
          </a:p>
          <a:p>
            <a:r>
              <a:rPr lang="fr-FR" sz="2000" dirty="0" smtClean="0"/>
              <a:t>Les </a:t>
            </a:r>
            <a:r>
              <a:rPr lang="fr-FR" sz="2000" dirty="0"/>
              <a:t>fondations superficielles sont de </a:t>
            </a:r>
            <a:r>
              <a:rPr lang="fr-FR" sz="2000" b="1" dirty="0">
                <a:solidFill>
                  <a:srgbClr val="00B0F0"/>
                </a:solidFill>
              </a:rPr>
              <a:t>trois types : </a:t>
            </a:r>
            <a:endParaRPr lang="fr-FR" sz="2000" b="1" dirty="0" smtClean="0">
              <a:solidFill>
                <a:srgbClr val="00B0F0"/>
              </a:solidFill>
            </a:endParaRPr>
          </a:p>
          <a:p>
            <a:r>
              <a:rPr lang="fr-FR" sz="2000" b="1" dirty="0" smtClean="0">
                <a:solidFill>
                  <a:srgbClr val="00B0F0"/>
                </a:solidFill>
              </a:rPr>
              <a:t>	 1/ Les </a:t>
            </a:r>
            <a:r>
              <a:rPr lang="fr-FR" sz="2000" b="1" dirty="0">
                <a:solidFill>
                  <a:srgbClr val="00B0F0"/>
                </a:solidFill>
              </a:rPr>
              <a:t>semelles </a:t>
            </a:r>
            <a:r>
              <a:rPr lang="fr-FR" sz="2000" b="1" dirty="0" smtClean="0">
                <a:solidFill>
                  <a:srgbClr val="00B0F0"/>
                </a:solidFill>
              </a:rPr>
              <a:t>isolées</a:t>
            </a:r>
          </a:p>
          <a:p>
            <a:endParaRPr lang="fr-FR" sz="2000" b="1" dirty="0" smtClean="0">
              <a:solidFill>
                <a:srgbClr val="00B0F0"/>
              </a:solidFill>
            </a:endParaRPr>
          </a:p>
          <a:p>
            <a:r>
              <a:rPr lang="fr-FR" sz="2000" b="1" dirty="0" smtClean="0">
                <a:solidFill>
                  <a:srgbClr val="00B0F0"/>
                </a:solidFill>
              </a:rPr>
              <a:t>	 2/ Les semelles filantes</a:t>
            </a:r>
          </a:p>
          <a:p>
            <a:endParaRPr lang="fr-FR" sz="2000" b="1" dirty="0" smtClean="0">
              <a:solidFill>
                <a:srgbClr val="00B0F0"/>
              </a:solidFill>
            </a:endParaRPr>
          </a:p>
          <a:p>
            <a:r>
              <a:rPr lang="fr-FR" sz="2000" b="1" dirty="0" smtClean="0">
                <a:solidFill>
                  <a:srgbClr val="00B0F0"/>
                </a:solidFill>
              </a:rPr>
              <a:t>	 3/ Les radiers générales</a:t>
            </a:r>
            <a:endParaRPr lang="fr-FR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8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1463" y="1503135"/>
            <a:ext cx="476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4- 1-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superficielles: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2161" y="2440841"/>
            <a:ext cx="858202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Une fondation superficielle est définie par des caractéristiques géométriques.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3286214"/>
            <a:ext cx="5305425" cy="32315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56887"/>
            <a:ext cx="6886575" cy="39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7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0038" y="645885"/>
            <a:ext cx="476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4- 1-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superficielles: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1968" y="35273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6101" y="1718162"/>
            <a:ext cx="33619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1/ Les </a:t>
            </a:r>
            <a:r>
              <a:rPr lang="fr-FR" sz="2400" b="1" dirty="0">
                <a:solidFill>
                  <a:srgbClr val="FF0000"/>
                </a:solidFill>
              </a:rPr>
              <a:t>semelles </a:t>
            </a:r>
            <a:r>
              <a:rPr lang="fr-FR" sz="2400" b="1" dirty="0" smtClean="0">
                <a:solidFill>
                  <a:srgbClr val="FF0000"/>
                </a:solidFill>
              </a:rPr>
              <a:t>isolées: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923925" y="2467273"/>
            <a:ext cx="1030128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Les semelles isolées sont les fondations des poteaux. Leurs dimensions de surface </a:t>
            </a:r>
            <a:r>
              <a:rPr lang="fr-FR" dirty="0" smtClean="0"/>
              <a:t>sont </a:t>
            </a:r>
            <a:r>
              <a:rPr lang="fr-FR" dirty="0"/>
              <a:t>homothétiques à celles du poteau que la fondation supporte :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8" y="3225224"/>
            <a:ext cx="5867401" cy="3632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3768150"/>
            <a:ext cx="50387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6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2398903"/>
            <a:ext cx="11229975" cy="4438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0038" y="645885"/>
            <a:ext cx="476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4- 1-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superficielles: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1968" y="35273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6101" y="1718162"/>
            <a:ext cx="33619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1/ Les </a:t>
            </a:r>
            <a:r>
              <a:rPr lang="fr-FR" sz="2400" b="1" dirty="0">
                <a:solidFill>
                  <a:srgbClr val="FF0000"/>
                </a:solidFill>
              </a:rPr>
              <a:t>semelles </a:t>
            </a:r>
            <a:r>
              <a:rPr lang="fr-FR" sz="2400" b="1" dirty="0" smtClean="0">
                <a:solidFill>
                  <a:srgbClr val="FF0000"/>
                </a:solidFill>
              </a:rPr>
              <a:t>isolées:</a:t>
            </a:r>
          </a:p>
        </p:txBody>
      </p:sp>
    </p:spTree>
    <p:extLst>
      <p:ext uri="{BB962C8B-B14F-4D97-AF65-F5344CB8AC3E}">
        <p14:creationId xmlns:p14="http://schemas.microsoft.com/office/powerpoint/2010/main" val="296806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2228850"/>
            <a:ext cx="11187112" cy="4629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0038" y="645885"/>
            <a:ext cx="476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4- 1-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superficielles: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1968" y="35273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6101" y="1718162"/>
            <a:ext cx="33619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1/ Les </a:t>
            </a:r>
            <a:r>
              <a:rPr lang="fr-FR" sz="2400" b="1" dirty="0">
                <a:solidFill>
                  <a:srgbClr val="FF0000"/>
                </a:solidFill>
              </a:rPr>
              <a:t>semelles </a:t>
            </a:r>
            <a:r>
              <a:rPr lang="fr-FR" sz="2400" b="1" dirty="0" smtClean="0">
                <a:solidFill>
                  <a:srgbClr val="FF0000"/>
                </a:solidFill>
              </a:rPr>
              <a:t>isolées:</a:t>
            </a:r>
          </a:p>
        </p:txBody>
      </p:sp>
    </p:spTree>
    <p:extLst>
      <p:ext uri="{BB962C8B-B14F-4D97-AF65-F5344CB8AC3E}">
        <p14:creationId xmlns:p14="http://schemas.microsoft.com/office/powerpoint/2010/main" val="1364692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2700336"/>
            <a:ext cx="4857750" cy="3971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2700336"/>
            <a:ext cx="6491287" cy="3971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0038" y="645885"/>
            <a:ext cx="476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4- 1-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superficielles: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1968" y="35273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6101" y="1718162"/>
            <a:ext cx="33619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1/ Les </a:t>
            </a:r>
            <a:r>
              <a:rPr lang="fr-FR" sz="2400" b="1" dirty="0">
                <a:solidFill>
                  <a:srgbClr val="FF0000"/>
                </a:solidFill>
              </a:rPr>
              <a:t>semelles </a:t>
            </a:r>
            <a:r>
              <a:rPr lang="fr-FR" sz="2400" b="1" dirty="0" smtClean="0">
                <a:solidFill>
                  <a:srgbClr val="FF0000"/>
                </a:solidFill>
              </a:rPr>
              <a:t>isolées:</a:t>
            </a:r>
          </a:p>
        </p:txBody>
      </p:sp>
    </p:spTree>
    <p:extLst>
      <p:ext uri="{BB962C8B-B14F-4D97-AF65-F5344CB8AC3E}">
        <p14:creationId xmlns:p14="http://schemas.microsoft.com/office/powerpoint/2010/main" val="348932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0038" y="645885"/>
            <a:ext cx="476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4- 1-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superficielles: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1968" y="35273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6101" y="1718162"/>
            <a:ext cx="33619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</a:rPr>
              <a:t>/ Les </a:t>
            </a:r>
            <a:r>
              <a:rPr lang="fr-FR" sz="2400" b="1" dirty="0">
                <a:solidFill>
                  <a:srgbClr val="FF0000"/>
                </a:solidFill>
              </a:rPr>
              <a:t>semelles </a:t>
            </a:r>
            <a:r>
              <a:rPr lang="fr-FR" sz="2400" b="1" dirty="0" smtClean="0">
                <a:solidFill>
                  <a:srgbClr val="FF0000"/>
                </a:solidFill>
              </a:rPr>
              <a:t>filantes: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213" y="2551837"/>
            <a:ext cx="10944225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La semelle filante </a:t>
            </a:r>
            <a:r>
              <a:rPr lang="fr-FR" sz="2400" dirty="0"/>
              <a:t>est une semelle continue rectiligne portant un mur ou une rangée de </a:t>
            </a:r>
            <a:r>
              <a:rPr lang="fr-FR" sz="2400" dirty="0" smtClean="0"/>
              <a:t>piliers</a:t>
            </a:r>
            <a:r>
              <a:rPr lang="fr-FR" sz="2400" dirty="0"/>
              <a:t>. Son rôle est de </a:t>
            </a:r>
            <a:r>
              <a:rPr lang="fr-FR" sz="2400" b="1" dirty="0"/>
              <a:t>répartir les charges </a:t>
            </a:r>
            <a:r>
              <a:rPr lang="fr-FR" sz="2400" dirty="0"/>
              <a:t>qui lui sont appliquées sur une </a:t>
            </a:r>
            <a:r>
              <a:rPr lang="fr-FR" sz="2400" b="1" dirty="0"/>
              <a:t>plus grande </a:t>
            </a:r>
            <a:r>
              <a:rPr lang="fr-FR" sz="2400" b="1" dirty="0" smtClean="0"/>
              <a:t>surface</a:t>
            </a:r>
            <a:r>
              <a:rPr lang="fr-FR" sz="2400" dirty="0" smtClean="0"/>
              <a:t> </a:t>
            </a:r>
            <a:r>
              <a:rPr lang="fr-FR" sz="2400" dirty="0"/>
              <a:t>que ne le ferait le mur qu’elle soutient, afin de ne pas s’enfoncer dans le sol.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390" y="3995054"/>
            <a:ext cx="1092904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Le comportement et le dimensionnement des semelles filantes supportant des </a:t>
            </a:r>
            <a:r>
              <a:rPr lang="fr-FR" sz="2400" dirty="0" smtClean="0"/>
              <a:t>colonnes </a:t>
            </a:r>
            <a:r>
              <a:rPr lang="fr-FR" sz="2400" dirty="0"/>
              <a:t>sont difficiles à déterminer car la force portante dépend de plusieurs </a:t>
            </a:r>
            <a:r>
              <a:rPr lang="fr-FR" sz="2400" dirty="0" smtClean="0"/>
              <a:t>paramètres </a:t>
            </a:r>
            <a:r>
              <a:rPr lang="fr-FR" sz="2400" dirty="0"/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B0F0"/>
                </a:solidFill>
              </a:rPr>
              <a:t>La </a:t>
            </a:r>
            <a:r>
              <a:rPr lang="fr-FR" sz="2400" dirty="0">
                <a:solidFill>
                  <a:srgbClr val="00B0F0"/>
                </a:solidFill>
              </a:rPr>
              <a:t>compressibilité du sol et sa composition le long de la semelle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B0F0"/>
                </a:solidFill>
              </a:rPr>
              <a:t>De </a:t>
            </a:r>
            <a:r>
              <a:rPr lang="fr-FR" sz="2400" dirty="0">
                <a:solidFill>
                  <a:srgbClr val="00B0F0"/>
                </a:solidFill>
              </a:rPr>
              <a:t>la rigidité de la semelle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B0F0"/>
                </a:solidFill>
              </a:rPr>
              <a:t>Des </a:t>
            </a:r>
            <a:r>
              <a:rPr lang="fr-FR" sz="2400" dirty="0">
                <a:solidFill>
                  <a:srgbClr val="00B0F0"/>
                </a:solidFill>
              </a:rPr>
              <a:t>charges dans les différentes colonnes </a:t>
            </a:r>
          </a:p>
        </p:txBody>
      </p:sp>
    </p:spTree>
    <p:extLst>
      <p:ext uri="{BB962C8B-B14F-4D97-AF65-F5344CB8AC3E}">
        <p14:creationId xmlns:p14="http://schemas.microsoft.com/office/powerpoint/2010/main" val="9919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3146" y="357000"/>
            <a:ext cx="13817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i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R C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085" y="3049737"/>
            <a:ext cx="5804954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VHS: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22h 30min</a:t>
            </a:r>
          </a:p>
          <a:p>
            <a:pPr algn="just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TP: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30min</a:t>
            </a:r>
          </a:p>
          <a:p>
            <a:pPr algn="just"/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Crédits: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Coefficient</a:t>
            </a:r>
            <a:r>
              <a:rPr lang="fr-F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8" y="357001"/>
            <a:ext cx="1549400" cy="129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351" y="357000"/>
            <a:ext cx="1549400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467059" y="1487925"/>
            <a:ext cx="34482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i="1" dirty="0" smtClean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Spécialité: GC</a:t>
            </a:r>
          </a:p>
          <a:p>
            <a:pPr algn="ctr"/>
            <a:r>
              <a:rPr lang="fr-FR" sz="3200" b="1" i="1" dirty="0" smtClean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Niveau: Licence 3</a:t>
            </a:r>
            <a:endParaRPr lang="fr-FR" sz="3200" b="1" i="1" dirty="0">
              <a:ln w="6600">
                <a:solidFill>
                  <a:schemeClr val="accent4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19" y="3257550"/>
            <a:ext cx="3762039" cy="2746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631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6" y="1285875"/>
            <a:ext cx="10372724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8963" y="0"/>
            <a:ext cx="33619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2/ Les semelles filantes: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4475" y="773727"/>
            <a:ext cx="9386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Schéma de principe du fonctionnement d’une semelle filante et </a:t>
            </a:r>
            <a:r>
              <a:rPr lang="fr-FR" sz="2000" b="1" dirty="0" smtClean="0">
                <a:solidFill>
                  <a:srgbClr val="00B0F0"/>
                </a:solidFill>
              </a:rPr>
              <a:t>disposition </a:t>
            </a:r>
            <a:r>
              <a:rPr lang="fr-FR" sz="2000" b="1" dirty="0">
                <a:solidFill>
                  <a:srgbClr val="00B0F0"/>
                </a:solidFill>
              </a:rPr>
              <a:t>des aciers</a:t>
            </a:r>
          </a:p>
        </p:txBody>
      </p:sp>
    </p:spTree>
    <p:extLst>
      <p:ext uri="{BB962C8B-B14F-4D97-AF65-F5344CB8AC3E}">
        <p14:creationId xmlns:p14="http://schemas.microsoft.com/office/powerpoint/2010/main" val="231965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61" y="700088"/>
            <a:ext cx="10959914" cy="5329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8963" y="0"/>
            <a:ext cx="33619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2/ Les semelles filantes:</a:t>
            </a:r>
          </a:p>
        </p:txBody>
      </p:sp>
    </p:spTree>
    <p:extLst>
      <p:ext uri="{BB962C8B-B14F-4D97-AF65-F5344CB8AC3E}">
        <p14:creationId xmlns:p14="http://schemas.microsoft.com/office/powerpoint/2010/main" val="291739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193" y="1844160"/>
            <a:ext cx="2321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3/Les radiers: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0038" y="645885"/>
            <a:ext cx="476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4- 1-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superficielles: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1968" y="35273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763" y="2517037"/>
            <a:ext cx="10615612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</a:rPr>
              <a:t>Un radier </a:t>
            </a:r>
            <a:r>
              <a:rPr lang="fr-FR" sz="2400" dirty="0"/>
              <a:t>est une </a:t>
            </a:r>
            <a:r>
              <a:rPr lang="fr-FR" sz="2400" b="1" dirty="0"/>
              <a:t>dalle plane</a:t>
            </a:r>
            <a:r>
              <a:rPr lang="fr-FR" sz="2400" dirty="0"/>
              <a:t>, éventuellement </a:t>
            </a:r>
            <a:r>
              <a:rPr lang="fr-FR" sz="2400" b="1" dirty="0"/>
              <a:t>nervurée</a:t>
            </a:r>
            <a:r>
              <a:rPr lang="fr-FR" sz="2400" dirty="0"/>
              <a:t>, constituant l'ensemble des </a:t>
            </a:r>
            <a:r>
              <a:rPr lang="fr-FR" sz="2400" dirty="0" smtClean="0"/>
              <a:t>fondations </a:t>
            </a:r>
            <a:r>
              <a:rPr lang="fr-FR" sz="2400" dirty="0"/>
              <a:t>d'un bâtiment. Il s'étend sur toute la surface de l'ouvrage.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3497690"/>
            <a:ext cx="3781425" cy="23458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50" y="3497689"/>
            <a:ext cx="3743325" cy="23458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37091" y="5907513"/>
            <a:ext cx="2196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 Radiers </a:t>
            </a:r>
            <a:r>
              <a:rPr lang="fr-FR" sz="2400" b="1" dirty="0" smtClean="0"/>
              <a:t>souple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796763" y="5907514"/>
            <a:ext cx="18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Radier </a:t>
            </a:r>
            <a:r>
              <a:rPr lang="fr-FR" sz="2400" b="1" dirty="0"/>
              <a:t>rigide</a:t>
            </a:r>
          </a:p>
        </p:txBody>
      </p:sp>
    </p:spTree>
    <p:extLst>
      <p:ext uri="{BB962C8B-B14F-4D97-AF65-F5344CB8AC3E}">
        <p14:creationId xmlns:p14="http://schemas.microsoft.com/office/powerpoint/2010/main" val="1470523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2099"/>
            <a:ext cx="10858500" cy="4752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4443" y="543998"/>
            <a:ext cx="2321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3/Les radiers: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2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12" y="1110082"/>
            <a:ext cx="11315700" cy="526297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Avantages de la semelle unique (radier)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diminution </a:t>
            </a:r>
            <a:r>
              <a:rPr lang="fr-FR" sz="2400" dirty="0"/>
              <a:t>des risques de tassement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très </a:t>
            </a:r>
            <a:r>
              <a:rPr lang="fr-FR" sz="2400" dirty="0"/>
              <a:t>bonne liaison donc rigidité de la base du bâtiment  </a:t>
            </a:r>
          </a:p>
          <a:p>
            <a:endParaRPr lang="fr-FR" sz="2400" dirty="0" smtClean="0"/>
          </a:p>
          <a:p>
            <a:r>
              <a:rPr lang="fr-FR" sz="2400" dirty="0" smtClean="0">
                <a:solidFill>
                  <a:srgbClr val="FF0000"/>
                </a:solidFill>
              </a:rPr>
              <a:t>Ce </a:t>
            </a:r>
            <a:r>
              <a:rPr lang="fr-FR" sz="2400" dirty="0">
                <a:solidFill>
                  <a:srgbClr val="FF0000"/>
                </a:solidFill>
              </a:rPr>
              <a:t>mode de fondation est utilisé dans deux cas 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lorsque </a:t>
            </a:r>
            <a:r>
              <a:rPr lang="fr-FR" sz="2400" dirty="0"/>
              <a:t>la capacité portante du sol est faible : le radier est alors conçu pour </a:t>
            </a:r>
            <a:r>
              <a:rPr lang="fr-FR" sz="2400" dirty="0" smtClean="0"/>
              <a:t>jouer </a:t>
            </a:r>
            <a:r>
              <a:rPr lang="fr-FR" sz="2400" dirty="0"/>
              <a:t>un </a:t>
            </a:r>
            <a:r>
              <a:rPr lang="fr-FR" sz="2400" dirty="0" smtClean="0"/>
              <a:t>rôle </a:t>
            </a:r>
            <a:r>
              <a:rPr lang="fr-FR" sz="2400" dirty="0" err="1" smtClean="0"/>
              <a:t>répartisseur</a:t>
            </a:r>
            <a:r>
              <a:rPr lang="fr-FR" sz="2400" dirty="0" smtClean="0"/>
              <a:t> </a:t>
            </a:r>
            <a:r>
              <a:rPr lang="fr-FR" sz="2400" dirty="0"/>
              <a:t>de charges. Son étude doit toujours s'accompagner </a:t>
            </a:r>
            <a:r>
              <a:rPr lang="fr-FR" sz="2400" dirty="0" smtClean="0"/>
              <a:t>d'une </a:t>
            </a:r>
            <a:r>
              <a:rPr lang="fr-FR" sz="2400" dirty="0"/>
              <a:t>vérification du tassement général de la construction 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lorsque </a:t>
            </a:r>
            <a:r>
              <a:rPr lang="fr-FR" sz="2400" dirty="0"/>
              <a:t>le sous-sol d'un bâtiment est inondable : le radier joue alors le rôle </a:t>
            </a:r>
            <a:r>
              <a:rPr lang="fr-FR" sz="2400" dirty="0" smtClean="0"/>
              <a:t>d'un </a:t>
            </a:r>
            <a:r>
              <a:rPr lang="fr-FR" sz="2400" dirty="0"/>
              <a:t>cuvelage étanche pouvant résister aux sous-pressions.  </a:t>
            </a:r>
          </a:p>
          <a:p>
            <a:endParaRPr lang="fr-FR" sz="2400" dirty="0" smtClean="0"/>
          </a:p>
          <a:p>
            <a:r>
              <a:rPr lang="fr-FR" sz="2400" dirty="0" smtClean="0">
                <a:solidFill>
                  <a:srgbClr val="FF0000"/>
                </a:solidFill>
              </a:rPr>
              <a:t>Ce </a:t>
            </a:r>
            <a:r>
              <a:rPr lang="fr-FR" sz="2400" dirty="0">
                <a:solidFill>
                  <a:srgbClr val="FF0000"/>
                </a:solidFill>
              </a:rPr>
              <a:t>type </a:t>
            </a:r>
            <a:r>
              <a:rPr lang="fr-FR" sz="2400" dirty="0" smtClean="0">
                <a:solidFill>
                  <a:srgbClr val="FF0000"/>
                </a:solidFill>
              </a:rPr>
              <a:t>d'ouvrage</a:t>
            </a:r>
            <a:r>
              <a:rPr lang="fr-FR" sz="2400" dirty="0" smtClean="0"/>
              <a:t>: ne </a:t>
            </a:r>
            <a:r>
              <a:rPr lang="fr-FR" sz="2400" dirty="0"/>
              <a:t>doit pas être soumis à des charges pouvant provoquer des </a:t>
            </a:r>
            <a:r>
              <a:rPr lang="fr-FR" sz="2400" dirty="0" smtClean="0"/>
              <a:t>tassements </a:t>
            </a:r>
            <a:r>
              <a:rPr lang="fr-FR" sz="2400" dirty="0"/>
              <a:t>différentiels trop élevés entre les différentes zones du radier. 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4954443" y="543998"/>
            <a:ext cx="2321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3/Les radiers: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1463" y="1503135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26" y="2884825"/>
            <a:ext cx="1037272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Lorsque les </a:t>
            </a:r>
            <a:r>
              <a:rPr lang="fr-FR" sz="3200" b="1" dirty="0"/>
              <a:t>charges apportées </a:t>
            </a:r>
            <a:r>
              <a:rPr lang="fr-FR" sz="3200" dirty="0"/>
              <a:t>par un ouvrage sont élevée et que les </a:t>
            </a:r>
            <a:r>
              <a:rPr lang="fr-FR" sz="3200" b="1" dirty="0"/>
              <a:t>couches </a:t>
            </a:r>
            <a:r>
              <a:rPr lang="fr-FR" sz="3200" b="1" dirty="0" smtClean="0"/>
              <a:t>superficielles </a:t>
            </a:r>
            <a:r>
              <a:rPr lang="fr-FR" sz="3200" dirty="0"/>
              <a:t>sont très compressibles (vases, tourbes, argiles moles..) on envisage des </a:t>
            </a:r>
            <a:r>
              <a:rPr lang="fr-FR" sz="3200" dirty="0" smtClean="0"/>
              <a:t>fondations </a:t>
            </a:r>
            <a:r>
              <a:rPr lang="fr-FR" sz="3200" b="1" dirty="0"/>
              <a:t>profondes</a:t>
            </a:r>
            <a:r>
              <a:rPr lang="fr-FR" sz="3200" dirty="0"/>
              <a:t> (pieux) ou </a:t>
            </a:r>
            <a:r>
              <a:rPr lang="fr-FR" sz="3200" b="1" dirty="0"/>
              <a:t>semi profondes </a:t>
            </a:r>
            <a:r>
              <a:rPr lang="fr-FR" sz="3200" dirty="0"/>
              <a:t>(puits) afin d’atteindre des couches </a:t>
            </a:r>
            <a:r>
              <a:rPr lang="fr-FR" sz="3200" dirty="0" smtClean="0"/>
              <a:t>résistante </a:t>
            </a:r>
            <a:r>
              <a:rPr lang="fr-FR" sz="3200" dirty="0"/>
              <a:t>en profondeur.</a:t>
            </a:r>
          </a:p>
        </p:txBody>
      </p:sp>
    </p:spTree>
    <p:extLst>
      <p:ext uri="{BB962C8B-B14F-4D97-AF65-F5344CB8AC3E}">
        <p14:creationId xmlns:p14="http://schemas.microsoft.com/office/powerpoint/2010/main" val="209338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83" y="3413462"/>
            <a:ext cx="10167938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Un pieu  </a:t>
            </a:r>
            <a:r>
              <a:rPr lang="fr-FR" sz="2800" dirty="0"/>
              <a:t>est une fondation élancée qui reporte les charges de la structure sur des </a:t>
            </a:r>
            <a:r>
              <a:rPr lang="fr-FR" sz="2800" dirty="0" smtClean="0"/>
              <a:t>couches </a:t>
            </a:r>
            <a:r>
              <a:rPr lang="fr-FR" sz="2800" dirty="0"/>
              <a:t>de terrain de </a:t>
            </a:r>
            <a:r>
              <a:rPr lang="fr-FR" sz="2800" dirty="0" smtClean="0"/>
              <a:t>caractéristiques mécaniques </a:t>
            </a:r>
            <a:r>
              <a:rPr lang="fr-FR" sz="2800" dirty="0"/>
              <a:t>suffisantes pour éviter la rupture du </a:t>
            </a:r>
            <a:r>
              <a:rPr lang="fr-FR" sz="2800" dirty="0" smtClean="0"/>
              <a:t>sol </a:t>
            </a:r>
            <a:r>
              <a:rPr lang="fr-FR" sz="2800" dirty="0"/>
              <a:t>et limiter les déplacements à des valeurs très faibles. Le mot pieu désigne aussi </a:t>
            </a:r>
            <a:r>
              <a:rPr lang="fr-FR" sz="2800" dirty="0" smtClean="0"/>
              <a:t>bien </a:t>
            </a:r>
            <a:r>
              <a:rPr lang="fr-FR" sz="2800" b="1" dirty="0">
                <a:solidFill>
                  <a:srgbClr val="FF0000"/>
                </a:solidFill>
              </a:rPr>
              <a:t>les pieux, les puits et les barrettes.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1463" y="1503135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3985" y="2498125"/>
            <a:ext cx="345799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Définition d’un pieu: 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val="1018627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666875"/>
            <a:ext cx="11787187" cy="5191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1463" y="1205210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69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5917" y="1875740"/>
            <a:ext cx="648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A- Classification des pieux </a:t>
            </a:r>
            <a:r>
              <a:rPr lang="fr-FR" sz="2000" b="1" dirty="0">
                <a:solidFill>
                  <a:srgbClr val="FF0000"/>
                </a:solidFill>
              </a:rPr>
              <a:t>Suivant Le Mode </a:t>
            </a:r>
            <a:r>
              <a:rPr lang="fr-FR" sz="2000" b="1" dirty="0" smtClean="0">
                <a:solidFill>
                  <a:srgbClr val="FF0000"/>
                </a:solidFill>
              </a:rPr>
              <a:t>D’exécution: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84825"/>
            <a:ext cx="12192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00B0F0"/>
                </a:solidFill>
              </a:rPr>
              <a:t>1- Pieux </a:t>
            </a:r>
            <a:r>
              <a:rPr lang="fr-FR" sz="3200" b="1" dirty="0">
                <a:solidFill>
                  <a:srgbClr val="00B0F0"/>
                </a:solidFill>
              </a:rPr>
              <a:t>refoulant le sol à la mise en </a:t>
            </a:r>
            <a:r>
              <a:rPr lang="fr-FR" sz="3200" b="1" dirty="0" smtClean="0">
                <a:solidFill>
                  <a:srgbClr val="00B0F0"/>
                </a:solidFill>
              </a:rPr>
              <a:t>place:</a:t>
            </a:r>
          </a:p>
          <a:p>
            <a:pPr algn="just"/>
            <a:r>
              <a:rPr lang="fr-FR" sz="3200" dirty="0" smtClean="0"/>
              <a:t> Une </a:t>
            </a:r>
            <a:r>
              <a:rPr lang="fr-FR" sz="3200" dirty="0"/>
              <a:t>large panoplie de pieux  est mise en place par  </a:t>
            </a:r>
            <a:r>
              <a:rPr lang="fr-FR" sz="3200" b="1" dirty="0"/>
              <a:t>fonçage, battage et/ou </a:t>
            </a:r>
            <a:r>
              <a:rPr lang="fr-FR" sz="3200" b="1" dirty="0" err="1" smtClean="0"/>
              <a:t>vibrofonçage</a:t>
            </a:r>
            <a:r>
              <a:rPr lang="fr-FR" sz="3200" dirty="0" smtClean="0"/>
              <a:t> </a:t>
            </a:r>
            <a:r>
              <a:rPr lang="fr-FR" sz="3200" dirty="0"/>
              <a:t>et éventuellement par </a:t>
            </a:r>
            <a:r>
              <a:rPr lang="fr-FR" sz="3200" b="1" dirty="0"/>
              <a:t>lançage </a:t>
            </a:r>
            <a:r>
              <a:rPr lang="fr-FR" sz="32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1463" y="1205210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90837"/>
            <a:ext cx="177484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Pieux en bois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6578" y="5421994"/>
            <a:ext cx="28162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/>
              <a:t> Pieux battus préfabriqués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7407" y="5952685"/>
            <a:ext cx="292580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Pieux métalliques battus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0556" y="5416278"/>
            <a:ext cx="263815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Pieux en béton foncés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3721" y="4790837"/>
            <a:ext cx="295395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Pieux métalliques foncés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33098" y="5952685"/>
            <a:ext cx="265649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Pieux battus pilonnés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68268" y="4774348"/>
            <a:ext cx="245451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Pieux battus moulés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89672" y="5416278"/>
            <a:ext cx="252274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Pieux battus enrobés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29326" y="5995855"/>
            <a:ext cx="247696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Pieux vissés moulés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271588" y="4446241"/>
            <a:ext cx="0" cy="3445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934688" y="4454485"/>
            <a:ext cx="9525" cy="8922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565803" y="4454485"/>
            <a:ext cx="9525" cy="14982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595096" y="4451926"/>
            <a:ext cx="0" cy="3445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258196" y="4460170"/>
            <a:ext cx="9525" cy="8922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8064299" y="4446241"/>
            <a:ext cx="9525" cy="14982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9614503" y="4417114"/>
            <a:ext cx="0" cy="3445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1117533" y="4454484"/>
            <a:ext cx="9525" cy="8922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1920332" y="4454485"/>
            <a:ext cx="9525" cy="14982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5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190750"/>
            <a:ext cx="11258550" cy="4667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6224" y="1697980"/>
            <a:ext cx="757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Exemple 1: Mise </a:t>
            </a:r>
            <a:r>
              <a:rPr lang="fr-FR" sz="2400" b="1" dirty="0"/>
              <a:t>en place de pieu tubé par </a:t>
            </a:r>
            <a:r>
              <a:rPr lang="fr-FR" sz="2400" b="1" dirty="0" err="1" smtClean="0"/>
              <a:t>vibro</a:t>
            </a:r>
            <a:r>
              <a:rPr lang="fr-FR" sz="2400" b="1" dirty="0" smtClean="0"/>
              <a:t>-fonçage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1463" y="1205210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6947" y="3188138"/>
            <a:ext cx="567706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i="1" dirty="0" smtClean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CHAPITRE 3:</a:t>
            </a:r>
          </a:p>
          <a:p>
            <a:pPr algn="ctr"/>
            <a:r>
              <a:rPr lang="fr-FR" sz="3200" b="1" i="1" dirty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Techniques de réalisation des ouvrages en béton armé</a:t>
            </a:r>
            <a:endParaRPr lang="fr-FR" sz="3200" b="1" i="1" dirty="0" smtClean="0">
              <a:ln w="6600">
                <a:solidFill>
                  <a:schemeClr val="accent4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267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314575"/>
            <a:ext cx="11258550" cy="4543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1463" y="1205210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6966" y="1759892"/>
            <a:ext cx="613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Exemple </a:t>
            </a:r>
            <a:r>
              <a:rPr lang="fr-FR" sz="2400" b="1" dirty="0" smtClean="0"/>
              <a:t>2: Mise </a:t>
            </a:r>
            <a:r>
              <a:rPr lang="fr-FR" sz="2400" b="1" dirty="0"/>
              <a:t>en place de pieu vissé moulé</a:t>
            </a:r>
          </a:p>
        </p:txBody>
      </p:sp>
    </p:spTree>
    <p:extLst>
      <p:ext uri="{BB962C8B-B14F-4D97-AF65-F5344CB8AC3E}">
        <p14:creationId xmlns:p14="http://schemas.microsoft.com/office/powerpoint/2010/main" val="3426622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5917" y="1875740"/>
            <a:ext cx="648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 A- Classification des pieux Suivant Le Mode D’exécution: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7407" y="2547663"/>
            <a:ext cx="877252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B0F0"/>
                </a:solidFill>
              </a:rPr>
              <a:t>2-  Pieux ne refoulant pas le sol à la mise en place 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3661463" y="1205210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842" y="3960955"/>
            <a:ext cx="242015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 Pieux forés simples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4963" y="4855856"/>
            <a:ext cx="242617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/>
              <a:t>  Pieux forés avec boue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8649" y="5719979"/>
            <a:ext cx="217809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 Pieux forés tubés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228850" y="3132438"/>
            <a:ext cx="14288" cy="8145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386598" y="3132438"/>
            <a:ext cx="10637" cy="17234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006070" y="3132438"/>
            <a:ext cx="33382" cy="258754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84382" y="4669075"/>
            <a:ext cx="254127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Pieux tarières creuses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7343775" y="3129150"/>
            <a:ext cx="35979" cy="156850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4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0" y="2381249"/>
            <a:ext cx="11475428" cy="4476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026" y="604150"/>
            <a:ext cx="648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 A- Classification des pieux Suivant Le Mode D’exécution: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0282" y="1107979"/>
            <a:ext cx="877252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B0F0"/>
                </a:solidFill>
              </a:rPr>
              <a:t>2-  Pieux ne refoulant pas le sol à la mise en place </a:t>
            </a:r>
            <a:endParaRPr lang="fr-FR" sz="3200" dirty="0"/>
          </a:p>
        </p:txBody>
      </p:sp>
      <p:sp>
        <p:nvSpPr>
          <p:cNvPr id="10" name="Rectangle 9"/>
          <p:cNvSpPr/>
          <p:nvPr/>
        </p:nvSpPr>
        <p:spPr>
          <a:xfrm>
            <a:off x="2672468" y="1948160"/>
            <a:ext cx="7369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 E</a:t>
            </a:r>
            <a:r>
              <a:rPr lang="fr-FR" sz="2400" b="1" dirty="0" smtClean="0">
                <a:solidFill>
                  <a:srgbClr val="FF0000"/>
                </a:solidFill>
              </a:rPr>
              <a:t>xemple: Pieux </a:t>
            </a:r>
            <a:r>
              <a:rPr lang="fr-FR" sz="2400" b="1" dirty="0">
                <a:solidFill>
                  <a:srgbClr val="FF0000"/>
                </a:solidFill>
              </a:rPr>
              <a:t>formés par forage à la tarière continue</a:t>
            </a:r>
          </a:p>
        </p:txBody>
      </p:sp>
    </p:spTree>
    <p:extLst>
      <p:ext uri="{BB962C8B-B14F-4D97-AF65-F5344CB8AC3E}">
        <p14:creationId xmlns:p14="http://schemas.microsoft.com/office/powerpoint/2010/main" val="2916990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99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71629" y="1822622"/>
            <a:ext cx="713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 B- </a:t>
            </a:r>
            <a:r>
              <a:rPr lang="fr-FR" sz="2400" b="1" dirty="0">
                <a:solidFill>
                  <a:srgbClr val="FF0000"/>
                </a:solidFill>
              </a:rPr>
              <a:t>Classification suivant le mode de </a:t>
            </a:r>
            <a:r>
              <a:rPr lang="fr-FR" sz="2400" b="1" dirty="0" smtClean="0">
                <a:solidFill>
                  <a:srgbClr val="FF0000"/>
                </a:solidFill>
              </a:rPr>
              <a:t>fonctionnement: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255" y="40313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463" y="1205210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3" y="2727199"/>
            <a:ext cx="11572876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/>
              <a:t>Les pieux agissent sur le sol soit par :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rgbClr val="00B0F0"/>
                </a:solidFill>
              </a:rPr>
              <a:t>Effet </a:t>
            </a:r>
            <a:r>
              <a:rPr lang="fr-FR" sz="2800" b="1" dirty="0">
                <a:solidFill>
                  <a:srgbClr val="00B0F0"/>
                </a:solidFill>
              </a:rPr>
              <a:t>de pointe : </a:t>
            </a:r>
            <a:r>
              <a:rPr lang="fr-FR" sz="2800" dirty="0"/>
              <a:t>reposant sur une couche très dure.  </a:t>
            </a:r>
            <a:endParaRPr lang="fr-FR" sz="2800" dirty="0" smtClean="0"/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rgbClr val="00B0F0"/>
                </a:solidFill>
              </a:rPr>
              <a:t>Effet </a:t>
            </a:r>
            <a:r>
              <a:rPr lang="fr-FR" sz="2800" b="1" dirty="0">
                <a:solidFill>
                  <a:srgbClr val="00B0F0"/>
                </a:solidFill>
              </a:rPr>
              <a:t>de frottement latéral (Pieux flottants)  : </a:t>
            </a:r>
            <a:r>
              <a:rPr lang="fr-FR" sz="2800" dirty="0" smtClean="0"/>
              <a:t>transmettent essentiellement leurs </a:t>
            </a:r>
            <a:r>
              <a:rPr lang="fr-FR" sz="2800" dirty="0"/>
              <a:t>charges par frottement latéral et ne reposant pas sur une couche </a:t>
            </a:r>
            <a:r>
              <a:rPr lang="fr-FR" sz="2800" dirty="0" smtClean="0"/>
              <a:t>résistante.</a:t>
            </a:r>
          </a:p>
          <a:p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00B0F0"/>
                </a:solidFill>
              </a:rPr>
              <a:t>Effet de pointe et frottement latéral (Pieux frottant à la base)  : </a:t>
            </a:r>
            <a:r>
              <a:rPr lang="fr-FR" sz="2800" dirty="0"/>
              <a:t>frottement </a:t>
            </a:r>
            <a:r>
              <a:rPr lang="fr-FR" sz="2800" dirty="0" smtClean="0"/>
              <a:t>latérale </a:t>
            </a:r>
            <a:r>
              <a:rPr lang="fr-FR" sz="2800" dirty="0"/>
              <a:t>à la partie inférieur du fut qui doit s’ajouter à la résistance de pointe</a:t>
            </a:r>
          </a:p>
        </p:txBody>
      </p:sp>
    </p:spTree>
    <p:extLst>
      <p:ext uri="{BB962C8B-B14F-4D97-AF65-F5344CB8AC3E}">
        <p14:creationId xmlns:p14="http://schemas.microsoft.com/office/powerpoint/2010/main" val="307661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9" y="1800225"/>
            <a:ext cx="9672636" cy="5057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1629" y="1308268"/>
            <a:ext cx="713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 B- </a:t>
            </a:r>
            <a:r>
              <a:rPr lang="fr-FR" sz="2400" b="1" dirty="0">
                <a:solidFill>
                  <a:srgbClr val="FF0000"/>
                </a:solidFill>
              </a:rPr>
              <a:t>Classification suivant le mode de </a:t>
            </a:r>
            <a:r>
              <a:rPr lang="fr-FR" sz="2400" b="1" dirty="0" smtClean="0">
                <a:solidFill>
                  <a:srgbClr val="FF0000"/>
                </a:solidFill>
              </a:rPr>
              <a:t>fonctionnement: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255" y="-111222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463" y="690856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4- 2- Les </a:t>
            </a:r>
            <a:r>
              <a:rPr lang="fr-FR" sz="2400" b="1" u="sng" dirty="0">
                <a:solidFill>
                  <a:srgbClr val="00B0F0"/>
                </a:solidFill>
              </a:rPr>
              <a:t>fondations </a:t>
            </a:r>
            <a:r>
              <a:rPr lang="fr-FR" sz="2400" b="1" u="sng" dirty="0" smtClean="0">
                <a:solidFill>
                  <a:srgbClr val="00B0F0"/>
                </a:solidFill>
              </a:rPr>
              <a:t>Profondes: </a:t>
            </a:r>
            <a:endParaRPr lang="fr-FR" sz="24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44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3728" y="1772722"/>
            <a:ext cx="626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 II- Les coffrages dans le bâtiment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958" y="2552700"/>
            <a:ext cx="6586035" cy="35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2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7213" y="2530973"/>
            <a:ext cx="11101387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 smtClean="0"/>
              <a:t>	Le </a:t>
            </a:r>
            <a:r>
              <a:rPr lang="fr-FR" sz="2800" dirty="0"/>
              <a:t>coffrage est une structure provisoire qui permet de donner à un ouvrage en béton </a:t>
            </a:r>
            <a:r>
              <a:rPr lang="fr-FR" sz="2800" dirty="0" smtClean="0"/>
              <a:t>armé </a:t>
            </a:r>
            <a:r>
              <a:rPr lang="fr-FR" sz="2800" dirty="0"/>
              <a:t>sa forme définitive. </a:t>
            </a:r>
            <a:endParaRPr lang="fr-FR" sz="2800" dirty="0" smtClean="0"/>
          </a:p>
          <a:p>
            <a:endParaRPr lang="fr-FR" sz="2800" dirty="0"/>
          </a:p>
          <a:p>
            <a:pPr algn="just"/>
            <a:r>
              <a:rPr lang="fr-FR" sz="2800" dirty="0" smtClean="0"/>
              <a:t>	Un </a:t>
            </a:r>
            <a:r>
              <a:rPr lang="fr-FR" sz="2800" dirty="0"/>
              <a:t>coffrage quel qu’il soit, doit tenir compte de certaines dispositions constructives et </a:t>
            </a:r>
            <a:r>
              <a:rPr lang="fr-FR" sz="2800" dirty="0" smtClean="0"/>
              <a:t>doit </a:t>
            </a:r>
            <a:r>
              <a:rPr lang="fr-FR" sz="2800" dirty="0"/>
              <a:t>répondre à des exigences sur le plan de la qualité, et de la sécurité.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7919" y="1758435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1- Définition 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0124" y="401121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97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638" y="3302498"/>
            <a:ext cx="11101387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/>
              <a:t>	Un coffrage doit :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Mouler </a:t>
            </a:r>
            <a:r>
              <a:rPr lang="fr-FR" sz="3200" dirty="0"/>
              <a:t>le béton pour lui donner sa forme définitive, 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Donner </a:t>
            </a:r>
            <a:r>
              <a:rPr lang="fr-FR" sz="3200" dirty="0"/>
              <a:t>des parements propres, lisses et/ou architecturés.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7856" y="1466047"/>
            <a:ext cx="323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2</a:t>
            </a:r>
            <a:r>
              <a:rPr lang="fr-FR" sz="2800" b="1" dirty="0" smtClean="0">
                <a:solidFill>
                  <a:srgbClr val="00B0F0"/>
                </a:solidFill>
              </a:rPr>
              <a:t>- Rôle de coffrage  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124" y="401121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0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27" y="2060707"/>
            <a:ext cx="11101387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Ses fonctions principales sont 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La </a:t>
            </a:r>
            <a:r>
              <a:rPr lang="fr-FR" sz="2400" b="1" dirty="0">
                <a:solidFill>
                  <a:srgbClr val="FF0000"/>
                </a:solidFill>
              </a:rPr>
              <a:t>Rigidité: </a:t>
            </a:r>
            <a:r>
              <a:rPr lang="fr-FR" sz="2400" dirty="0"/>
              <a:t>Sa structure doit pouvoir résister à la poussée du béton frais sans </a:t>
            </a:r>
            <a:r>
              <a:rPr lang="fr-FR" sz="2400" dirty="0" smtClean="0"/>
              <a:t>se </a:t>
            </a:r>
            <a:r>
              <a:rPr lang="fr-FR" sz="2400" dirty="0"/>
              <a:t>déformer afin de respecter la forme à réaliser. 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La </a:t>
            </a:r>
            <a:r>
              <a:rPr lang="fr-FR" sz="2400" b="1" dirty="0">
                <a:solidFill>
                  <a:srgbClr val="FF0000"/>
                </a:solidFill>
              </a:rPr>
              <a:t>Stabilité : </a:t>
            </a:r>
            <a:r>
              <a:rPr lang="fr-FR" sz="2400" dirty="0"/>
              <a:t>Le coffrage doit rester en position sans risquer de se renverser. 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La </a:t>
            </a:r>
            <a:r>
              <a:rPr lang="fr-FR" sz="2400" b="1" dirty="0">
                <a:solidFill>
                  <a:srgbClr val="FF0000"/>
                </a:solidFill>
              </a:rPr>
              <a:t>Sécurité :</a:t>
            </a:r>
            <a:r>
              <a:rPr lang="fr-FR" sz="2400" dirty="0"/>
              <a:t> Le poste de travail doit être accessible et protégé (garde corps… 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L’étanchéité 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dirty="0"/>
              <a:t>La jonction entre les différents panneaux doit être soignée pour </a:t>
            </a:r>
            <a:r>
              <a:rPr lang="fr-FR" sz="2400" dirty="0" smtClean="0"/>
              <a:t>éviter </a:t>
            </a:r>
            <a:r>
              <a:rPr lang="fr-FR" sz="2400" dirty="0"/>
              <a:t>les pertes de laitance. 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La </a:t>
            </a:r>
            <a:r>
              <a:rPr lang="fr-FR" sz="2400" b="1" dirty="0">
                <a:solidFill>
                  <a:srgbClr val="FF0000"/>
                </a:solidFill>
              </a:rPr>
              <a:t>Simplicité : </a:t>
            </a:r>
            <a:r>
              <a:rPr lang="fr-FR" sz="2400" dirty="0"/>
              <a:t>Il est conçu de sorte que sa fabrication, sa mise en place, son </a:t>
            </a:r>
            <a:r>
              <a:rPr lang="fr-FR" sz="2400" dirty="0" smtClean="0"/>
              <a:t>assemblage </a:t>
            </a:r>
            <a:r>
              <a:rPr lang="fr-FR" sz="2400" dirty="0"/>
              <a:t>et même le décoffrage, soient le plus simple et le plus rapide </a:t>
            </a:r>
            <a:r>
              <a:rPr lang="fr-FR" sz="2400" dirty="0" smtClean="0"/>
              <a:t>possible </a:t>
            </a:r>
            <a:r>
              <a:rPr lang="fr-FR" sz="2400" dirty="0"/>
              <a:t>afin d’en réduire les coûts de mise en </a:t>
            </a:r>
            <a:r>
              <a:rPr lang="fr-FR" sz="2400" dirty="0" err="1"/>
              <a:t>oeuvre</a:t>
            </a:r>
            <a:r>
              <a:rPr lang="fr-FR" sz="2400" dirty="0"/>
              <a:t>. 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La </a:t>
            </a:r>
            <a:r>
              <a:rPr lang="fr-FR" sz="2400" b="1" dirty="0">
                <a:solidFill>
                  <a:srgbClr val="FF0000"/>
                </a:solidFill>
              </a:rPr>
              <a:t>Durabilité  : </a:t>
            </a:r>
            <a:r>
              <a:rPr lang="fr-FR" sz="2400" dirty="0"/>
              <a:t>En fonction du nombre de réemplois, il sera de conception </a:t>
            </a:r>
            <a:r>
              <a:rPr lang="fr-FR" sz="2400" dirty="0" smtClean="0"/>
              <a:t>plus </a:t>
            </a:r>
            <a:r>
              <a:rPr lang="fr-FR" sz="2400" dirty="0"/>
              <a:t>ou moins robuste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9083" y="1230914"/>
            <a:ext cx="4434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3- Les fonction de coffrage  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124" y="401121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77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907" y="524230"/>
            <a:ext cx="4929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4- Les </a:t>
            </a:r>
            <a:r>
              <a:rPr lang="fr-FR" sz="2400" b="1" dirty="0">
                <a:solidFill>
                  <a:srgbClr val="00B0F0"/>
                </a:solidFill>
              </a:rPr>
              <a:t>grandes familles de coffrages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81" y="985895"/>
            <a:ext cx="617946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Il existe 3 grandes familles de coffrage à savoir : </a:t>
            </a:r>
            <a:endParaRPr lang="fr-FR" sz="2400" dirty="0" smtClean="0"/>
          </a:p>
          <a:p>
            <a:r>
              <a:rPr lang="fr-FR" sz="2400" dirty="0" smtClean="0"/>
              <a:t> 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Les coffrages bois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Les coffrages métal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Les coffrages mixtes (bois + métal)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781549" y="1010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4" y="2924888"/>
            <a:ext cx="9357528" cy="34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6466" y="1758435"/>
            <a:ext cx="8411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 I</a:t>
            </a:r>
            <a:r>
              <a:rPr lang="fr-FR" sz="3200" b="1" dirty="0" smtClean="0">
                <a:solidFill>
                  <a:srgbClr val="00B0F0"/>
                </a:solidFill>
              </a:rPr>
              <a:t>- Fondations </a:t>
            </a:r>
            <a:r>
              <a:rPr lang="fr-FR" sz="3200" b="1" dirty="0">
                <a:solidFill>
                  <a:srgbClr val="00B0F0"/>
                </a:solidFill>
              </a:rPr>
              <a:t>et leurs techniques d’exécutions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10" y="2743199"/>
            <a:ext cx="6559173" cy="33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99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8907" y="524230"/>
            <a:ext cx="4929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4- Les </a:t>
            </a:r>
            <a:r>
              <a:rPr lang="fr-FR" sz="2400" b="1" dirty="0">
                <a:solidFill>
                  <a:srgbClr val="00B0F0"/>
                </a:solidFill>
              </a:rPr>
              <a:t>grandes familles de coffrages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1549" y="1010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896"/>
            <a:ext cx="6972299" cy="30741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8" y="4060087"/>
            <a:ext cx="9043869" cy="279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43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28907" y="524230"/>
            <a:ext cx="486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5</a:t>
            </a:r>
            <a:r>
              <a:rPr lang="fr-FR" sz="2400" b="1" dirty="0" smtClean="0">
                <a:solidFill>
                  <a:srgbClr val="00B0F0"/>
                </a:solidFill>
              </a:rPr>
              <a:t>-  Le matériel de coffrage des murs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1549" y="1010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415" y="1732534"/>
            <a:ext cx="215314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1- les </a:t>
            </a:r>
            <a:r>
              <a:rPr lang="fr-FR" sz="2400" b="1" dirty="0"/>
              <a:t>banches </a:t>
            </a:r>
            <a:r>
              <a:rPr lang="fr-FR" sz="2400" b="1" dirty="0" err="1"/>
              <a:t>colisables</a:t>
            </a:r>
            <a:r>
              <a:rPr lang="fr-FR" sz="2400" b="1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671762"/>
            <a:ext cx="7508889" cy="3508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7337" y="1735839"/>
            <a:ext cx="219075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2- Les </a:t>
            </a:r>
            <a:r>
              <a:rPr lang="fr-FR" sz="2400" b="1" dirty="0"/>
              <a:t>banches </a:t>
            </a:r>
            <a:r>
              <a:rPr lang="fr-FR" sz="2400" b="1" dirty="0" err="1"/>
              <a:t>manuportable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8473958" y="1732534"/>
            <a:ext cx="217671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3-  </a:t>
            </a:r>
            <a:r>
              <a:rPr lang="fr-FR" sz="2400" b="1" dirty="0"/>
              <a:t>les banches travaux publics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201" y="2671763"/>
            <a:ext cx="3678224" cy="35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2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8907" y="524230"/>
            <a:ext cx="5675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6-  Le matériel de coffrage des POTEUAX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1549" y="1010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4415" y="1732534"/>
            <a:ext cx="253891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1- </a:t>
            </a:r>
            <a:r>
              <a:rPr lang="fr-FR" sz="2400" b="1" dirty="0"/>
              <a:t> les coffrages-outils </a:t>
            </a:r>
            <a:r>
              <a:rPr lang="fr-FR" sz="2400" b="1" dirty="0" smtClean="0"/>
              <a:t>métalliques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900613" y="1735839"/>
            <a:ext cx="265747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2- Les coffrages en bois</a:t>
            </a:r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473958" y="1732534"/>
            <a:ext cx="24702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3-   les coffrages perdus en carton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57" y="2728912"/>
            <a:ext cx="3324225" cy="3429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2728912"/>
            <a:ext cx="4337976" cy="3429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301" y="2563531"/>
            <a:ext cx="3590925" cy="35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4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28907" y="524230"/>
            <a:ext cx="566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7</a:t>
            </a:r>
            <a:r>
              <a:rPr lang="fr-FR" sz="2400" b="1" dirty="0" smtClean="0">
                <a:solidFill>
                  <a:srgbClr val="00B0F0"/>
                </a:solidFill>
              </a:rPr>
              <a:t>-  Le matériel de coffrage des POUTRES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1549" y="1010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415" y="1732534"/>
            <a:ext cx="253891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1- </a:t>
            </a:r>
            <a:r>
              <a:rPr lang="fr-FR" sz="2400" b="1" dirty="0"/>
              <a:t> les coffrages-outils métalliques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4363"/>
            <a:ext cx="3948113" cy="36718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898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1662" y="1689669"/>
            <a:ext cx="219075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2- </a:t>
            </a:r>
            <a:r>
              <a:rPr lang="fr-FR" sz="2400" b="1" dirty="0"/>
              <a:t>les coffrages mixtes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82100" y="1732533"/>
            <a:ext cx="244423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3- Les coffrages traditionnels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97" y="2671762"/>
            <a:ext cx="4065528" cy="36504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809" y="2671762"/>
            <a:ext cx="4032192" cy="36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4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587" y="744019"/>
            <a:ext cx="4832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</a:rPr>
              <a:t>8- Coffrage Plancher </a:t>
            </a:r>
            <a:r>
              <a:rPr lang="fr-FR" sz="2400" b="1" dirty="0">
                <a:solidFill>
                  <a:srgbClr val="00B0F0"/>
                </a:solidFill>
              </a:rPr>
              <a:t>(corps creux)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1549" y="1010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262836"/>
            <a:ext cx="11109648" cy="51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5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8587" y="744019"/>
            <a:ext cx="2702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</a:rPr>
              <a:t>9- Coffrage tunnel: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1549" y="1010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coffrages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" y="2400300"/>
            <a:ext cx="5924550" cy="411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2385" y="1844159"/>
            <a:ext cx="260359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Eléments métalliques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30" y="2400300"/>
            <a:ext cx="6259270" cy="41195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00394" y="1844159"/>
            <a:ext cx="340311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 Eléments de coffrage en bois</a:t>
            </a:r>
          </a:p>
        </p:txBody>
      </p:sp>
    </p:spTree>
    <p:extLst>
      <p:ext uri="{BB962C8B-B14F-4D97-AF65-F5344CB8AC3E}">
        <p14:creationId xmlns:p14="http://schemas.microsoft.com/office/powerpoint/2010/main" val="121879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2963" y="3074938"/>
            <a:ext cx="1022985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/>
              <a:t>	Un </a:t>
            </a:r>
            <a:r>
              <a:rPr lang="fr-FR" sz="2800" dirty="0"/>
              <a:t>ouvrage quelle que soient sa forme et sa destination, prend toujours appui sur un </a:t>
            </a:r>
            <a:r>
              <a:rPr lang="fr-FR" sz="2800" dirty="0" smtClean="0"/>
              <a:t>sol </a:t>
            </a:r>
            <a:r>
              <a:rPr lang="fr-FR" sz="2800" dirty="0"/>
              <a:t>d’assise. Les éléments qui jouent le rôle </a:t>
            </a:r>
            <a:r>
              <a:rPr lang="fr-FR" sz="2800" b="1" dirty="0"/>
              <a:t>d’interface</a:t>
            </a:r>
            <a:r>
              <a:rPr lang="fr-FR" sz="2800" dirty="0"/>
              <a:t> entre l’ouvrage et le </a:t>
            </a:r>
            <a:r>
              <a:rPr lang="fr-FR" sz="2800" b="1" dirty="0"/>
              <a:t>sol</a:t>
            </a:r>
            <a:r>
              <a:rPr lang="fr-FR" sz="2800" dirty="0"/>
              <a:t> </a:t>
            </a:r>
            <a:r>
              <a:rPr lang="fr-FR" sz="2800" dirty="0" smtClean="0"/>
              <a:t>s’appellent </a:t>
            </a:r>
            <a:r>
              <a:rPr lang="fr-FR" sz="2800" b="1" dirty="0"/>
              <a:t>fondations.</a:t>
            </a:r>
            <a:r>
              <a:rPr lang="fr-FR" sz="2800" dirty="0"/>
              <a:t> Ainsi, quelque soit le matériau utilisé, sous chaque porteur </a:t>
            </a:r>
            <a:r>
              <a:rPr lang="fr-FR" sz="2800" dirty="0" smtClean="0"/>
              <a:t>vertical</a:t>
            </a:r>
            <a:r>
              <a:rPr lang="fr-FR" sz="2800" dirty="0"/>
              <a:t>, mur, voile ou poteau, il existe une fondation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5555" y="1851690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 smtClean="0">
                <a:solidFill>
                  <a:srgbClr val="00B0F0"/>
                </a:solidFill>
              </a:rPr>
              <a:t>Définition:</a:t>
            </a:r>
            <a:endParaRPr lang="fr-FR" sz="32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47" y="2579342"/>
            <a:ext cx="1022985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La structure porteuse d’un ouvrage supporte différentes charges telles que :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FF0000"/>
                </a:solidFill>
              </a:rPr>
              <a:t>des </a:t>
            </a:r>
            <a:r>
              <a:rPr lang="fr-FR" sz="2400" b="1" u="sng" dirty="0">
                <a:solidFill>
                  <a:srgbClr val="FF0000"/>
                </a:solidFill>
              </a:rPr>
              <a:t>charges verticales :  </a:t>
            </a:r>
          </a:p>
          <a:p>
            <a:pPr algn="just"/>
            <a:r>
              <a:rPr lang="fr-FR" sz="2400" dirty="0" smtClean="0"/>
              <a:t>	- comme </a:t>
            </a:r>
            <a:r>
              <a:rPr lang="fr-FR" sz="2400" dirty="0"/>
              <a:t>les </a:t>
            </a:r>
            <a:r>
              <a:rPr lang="fr-FR" sz="2400" b="1" dirty="0"/>
              <a:t>charges permanentes </a:t>
            </a:r>
            <a:r>
              <a:rPr lang="fr-FR" sz="2400" dirty="0"/>
              <a:t>telles que le poids des éléments </a:t>
            </a:r>
            <a:r>
              <a:rPr lang="fr-FR" sz="2400" dirty="0" smtClean="0"/>
              <a:t>porteurs</a:t>
            </a:r>
            <a:r>
              <a:rPr lang="fr-FR" sz="2400" dirty="0"/>
              <a:t>, le poids des éléments non porteurs,  </a:t>
            </a:r>
            <a:endParaRPr lang="fr-FR" sz="2400" dirty="0" smtClean="0"/>
          </a:p>
          <a:p>
            <a:pPr algn="just"/>
            <a:r>
              <a:rPr lang="fr-FR" sz="2400" dirty="0"/>
              <a:t>	</a:t>
            </a:r>
            <a:r>
              <a:rPr lang="fr-FR" sz="2400" dirty="0" smtClean="0"/>
              <a:t>- comme </a:t>
            </a:r>
            <a:r>
              <a:rPr lang="fr-FR" sz="2400" dirty="0"/>
              <a:t>les </a:t>
            </a:r>
            <a:r>
              <a:rPr lang="fr-FR" sz="2400" b="1" dirty="0"/>
              <a:t>charges variables </a:t>
            </a:r>
            <a:r>
              <a:rPr lang="fr-FR" sz="2400" dirty="0"/>
              <a:t>telles que le poids des meubles, le poids </a:t>
            </a:r>
            <a:r>
              <a:rPr lang="fr-FR" sz="2400" dirty="0" smtClean="0"/>
              <a:t>des </a:t>
            </a:r>
            <a:r>
              <a:rPr lang="fr-FR" sz="2400" dirty="0"/>
              <a:t>personnes…, le poids de la neige,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FF0000"/>
                </a:solidFill>
              </a:rPr>
              <a:t>des </a:t>
            </a:r>
            <a:r>
              <a:rPr lang="fr-FR" sz="2400" b="1" u="sng" dirty="0">
                <a:solidFill>
                  <a:srgbClr val="FF0000"/>
                </a:solidFill>
              </a:rPr>
              <a:t>charges horizontales (ou obliques) :  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smtClean="0"/>
              <a:t>- comme </a:t>
            </a:r>
            <a:r>
              <a:rPr lang="fr-FR" sz="2400" dirty="0"/>
              <a:t>des </a:t>
            </a:r>
            <a:r>
              <a:rPr lang="fr-FR" sz="2400" b="1" dirty="0"/>
              <a:t>charges permanentes </a:t>
            </a:r>
            <a:r>
              <a:rPr lang="fr-FR" sz="2400" dirty="0"/>
              <a:t>telles que la poussée des terres,  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smtClean="0"/>
              <a:t>- comme </a:t>
            </a:r>
            <a:r>
              <a:rPr lang="fr-FR" sz="2400" dirty="0"/>
              <a:t>les charges variables telles que la poussée de l’eau ou du </a:t>
            </a:r>
            <a:r>
              <a:rPr lang="fr-FR" sz="2400" dirty="0" smtClean="0"/>
              <a:t>vent</a:t>
            </a:r>
            <a:r>
              <a:rPr lang="fr-FR" sz="24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1956" y="1851690"/>
            <a:ext cx="294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>
                <a:solidFill>
                  <a:srgbClr val="00B0F0"/>
                </a:solidFill>
              </a:rPr>
              <a:t> Rôle principal :</a:t>
            </a:r>
          </a:p>
        </p:txBody>
      </p:sp>
    </p:spTree>
    <p:extLst>
      <p:ext uri="{BB962C8B-B14F-4D97-AF65-F5344CB8AC3E}">
        <p14:creationId xmlns:p14="http://schemas.microsoft.com/office/powerpoint/2010/main" val="232170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75" y="3812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85850" y="2682328"/>
            <a:ext cx="102298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Le rôle principal d’une fondation est donc d’assurer la transmission des charges </a:t>
            </a:r>
            <a:r>
              <a:rPr lang="fr-FR" sz="2400" b="1" dirty="0" smtClean="0">
                <a:solidFill>
                  <a:srgbClr val="FF0000"/>
                </a:solidFill>
              </a:rPr>
              <a:t>appliquées </a:t>
            </a:r>
            <a:r>
              <a:rPr lang="fr-FR" sz="2400" b="1" dirty="0">
                <a:solidFill>
                  <a:srgbClr val="FF0000"/>
                </a:solidFill>
              </a:rPr>
              <a:t>sur l’ouvrage au sol.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1956" y="1851690"/>
            <a:ext cx="3347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>
                <a:solidFill>
                  <a:srgbClr val="00B0F0"/>
                </a:solidFill>
              </a:rPr>
              <a:t> </a:t>
            </a:r>
            <a:r>
              <a:rPr lang="fr-FR" sz="3200" b="1" u="sng" dirty="0" smtClean="0">
                <a:solidFill>
                  <a:srgbClr val="00B0F0"/>
                </a:solidFill>
              </a:rPr>
              <a:t>1- Rôle </a:t>
            </a:r>
            <a:r>
              <a:rPr lang="fr-FR" sz="3200" b="1" u="sng" dirty="0">
                <a:solidFill>
                  <a:srgbClr val="00B0F0"/>
                </a:solidFill>
              </a:rPr>
              <a:t>principal :</a:t>
            </a:r>
          </a:p>
        </p:txBody>
      </p:sp>
    </p:spTree>
    <p:extLst>
      <p:ext uri="{BB962C8B-B14F-4D97-AF65-F5344CB8AC3E}">
        <p14:creationId xmlns:p14="http://schemas.microsoft.com/office/powerpoint/2010/main" val="413910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983" y="2957423"/>
            <a:ext cx="7281863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/>
              <a:t>La </a:t>
            </a:r>
            <a:r>
              <a:rPr lang="fr-FR" sz="2800" b="1" dirty="0"/>
              <a:t>qualité du sol.  </a:t>
            </a:r>
            <a:endParaRPr lang="fr-FR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/>
              <a:t>Les </a:t>
            </a:r>
            <a:r>
              <a:rPr lang="fr-FR" sz="2800" b="1" dirty="0"/>
              <a:t>charges amenées par la construction.  </a:t>
            </a:r>
            <a:endParaRPr lang="fr-FR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/>
              <a:t>Le </a:t>
            </a:r>
            <a:r>
              <a:rPr lang="fr-FR" sz="2800" b="1" dirty="0"/>
              <a:t>coût d’exécution.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4983" y="1983685"/>
            <a:ext cx="7046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Les critères influant le choix d’une fondation sont  :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1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1956" y="54399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Fondations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1919" y="1521009"/>
            <a:ext cx="3702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 </a:t>
            </a:r>
            <a:r>
              <a:rPr lang="fr-FR" sz="3200" b="1" u="sng" dirty="0" smtClean="0">
                <a:solidFill>
                  <a:srgbClr val="00B0F0"/>
                </a:solidFill>
              </a:rPr>
              <a:t>2- Rôle secondaire: </a:t>
            </a:r>
            <a:endParaRPr lang="fr-FR" sz="3200" b="1" u="sng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038" y="2307873"/>
            <a:ext cx="1085850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1- </a:t>
            </a:r>
            <a:r>
              <a:rPr lang="fr-FR" b="1" dirty="0" smtClean="0">
                <a:solidFill>
                  <a:srgbClr val="FF0000"/>
                </a:solidFill>
              </a:rPr>
              <a:t>La </a:t>
            </a:r>
            <a:r>
              <a:rPr lang="fr-FR" b="1" dirty="0">
                <a:solidFill>
                  <a:srgbClr val="FF0000"/>
                </a:solidFill>
              </a:rPr>
              <a:t>fondation doit résister </a:t>
            </a:r>
            <a:r>
              <a:rPr lang="fr-FR" dirty="0"/>
              <a:t>elle-même aux charges et doit être calculée en </a:t>
            </a:r>
            <a:r>
              <a:rPr lang="fr-FR" dirty="0" smtClean="0"/>
              <a:t>conséquence</a:t>
            </a:r>
            <a:r>
              <a:rPr lang="fr-FR" dirty="0"/>
              <a:t>.  </a:t>
            </a:r>
            <a:r>
              <a:rPr lang="fr-FR" dirty="0" smtClean="0"/>
              <a:t>L'ensemble </a:t>
            </a:r>
            <a:r>
              <a:rPr lang="fr-FR" dirty="0"/>
              <a:t>ouvrage –  fondation  -  sol doit être en équilibre stable. Il ne doit </a:t>
            </a:r>
            <a:r>
              <a:rPr lang="fr-FR" dirty="0" smtClean="0"/>
              <a:t>pas </a:t>
            </a:r>
            <a:r>
              <a:rPr lang="fr-FR" dirty="0"/>
              <a:t>y avoir possibilité de </a:t>
            </a:r>
            <a:r>
              <a:rPr lang="fr-FR" dirty="0" smtClean="0"/>
              <a:t>mouvement </a:t>
            </a:r>
            <a:r>
              <a:rPr lang="fr-FR" dirty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00B0F0"/>
                </a:solidFill>
              </a:rPr>
              <a:t>pas </a:t>
            </a:r>
            <a:r>
              <a:rPr lang="fr-FR" b="1" dirty="0">
                <a:solidFill>
                  <a:srgbClr val="00B0F0"/>
                </a:solidFill>
              </a:rPr>
              <a:t>de glissement horizontal : </a:t>
            </a:r>
            <a:r>
              <a:rPr lang="fr-FR" dirty="0"/>
              <a:t>L’adhérence sol  –  fondation doit </a:t>
            </a:r>
            <a:r>
              <a:rPr lang="fr-FR" dirty="0" smtClean="0"/>
              <a:t>empêcher </a:t>
            </a:r>
            <a:r>
              <a:rPr lang="fr-FR" dirty="0"/>
              <a:t>les forces horizontales (poussées du vent, des terres…) de </a:t>
            </a:r>
            <a:r>
              <a:rPr lang="fr-FR" dirty="0" smtClean="0"/>
              <a:t>pousser </a:t>
            </a:r>
            <a:r>
              <a:rPr lang="fr-FR" dirty="0"/>
              <a:t>l’ouvrage horizontalement.  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00B0F0"/>
                </a:solidFill>
              </a:rPr>
              <a:t>pas </a:t>
            </a:r>
            <a:r>
              <a:rPr lang="fr-FR" b="1" dirty="0">
                <a:solidFill>
                  <a:srgbClr val="00B0F0"/>
                </a:solidFill>
              </a:rPr>
              <a:t>de basculement : </a:t>
            </a:r>
            <a:r>
              <a:rPr lang="fr-FR" dirty="0"/>
              <a:t>Les charges horizontales ont tendance à faire </a:t>
            </a:r>
            <a:r>
              <a:rPr lang="fr-FR" dirty="0" smtClean="0"/>
              <a:t>basculer </a:t>
            </a:r>
            <a:r>
              <a:rPr lang="fr-FR" dirty="0"/>
              <a:t>l’ouvrage car elles créent un moment. Les forces verticales </a:t>
            </a:r>
            <a:r>
              <a:rPr lang="fr-FR" dirty="0" smtClean="0"/>
              <a:t>(</a:t>
            </a:r>
            <a:r>
              <a:rPr lang="fr-FR" dirty="0"/>
              <a:t>poids) doivent les contrebalancer.  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00B0F0"/>
                </a:solidFill>
              </a:rPr>
              <a:t>pas </a:t>
            </a:r>
            <a:r>
              <a:rPr lang="fr-FR" b="1" dirty="0">
                <a:solidFill>
                  <a:srgbClr val="00B0F0"/>
                </a:solidFill>
              </a:rPr>
              <a:t>de déplacement vertical :</a:t>
            </a:r>
            <a:r>
              <a:rPr lang="fr-FR" b="1" dirty="0"/>
              <a:t> </a:t>
            </a:r>
            <a:r>
              <a:rPr lang="fr-FR" dirty="0"/>
              <a:t>Le sol doit être suffisamment résistant </a:t>
            </a:r>
            <a:r>
              <a:rPr lang="fr-FR" dirty="0" smtClean="0"/>
              <a:t>pour </a:t>
            </a:r>
            <a:r>
              <a:rPr lang="fr-FR" dirty="0"/>
              <a:t>éviter l’enfoncement du bâtiment de manière uniforme ou </a:t>
            </a:r>
            <a:r>
              <a:rPr lang="fr-FR" dirty="0" smtClean="0"/>
              <a:t>dissymétrique </a:t>
            </a:r>
            <a:r>
              <a:rPr lang="fr-FR" dirty="0"/>
              <a:t>(tassements différentiels entre deux parties solidaires de l'ouvrage) et le bâtiment doit être suffisamment lourd pour éviter </a:t>
            </a:r>
            <a:r>
              <a:rPr lang="fr-FR" dirty="0" smtClean="0"/>
              <a:t>les </a:t>
            </a:r>
            <a:r>
              <a:rPr lang="fr-FR" dirty="0"/>
              <a:t>soulèvements dus à l'action de l'eau contenue dans le sol (poussée </a:t>
            </a:r>
            <a:r>
              <a:rPr lang="fr-FR" dirty="0" smtClean="0"/>
              <a:t>d'Archimède</a:t>
            </a:r>
            <a:r>
              <a:rPr lang="fr-FR" dirty="0"/>
              <a:t>). </a:t>
            </a:r>
          </a:p>
          <a:p>
            <a:pPr marL="0" lvl="2"/>
            <a:r>
              <a:rPr lang="fr-FR" dirty="0" smtClean="0"/>
              <a:t>2- Une </a:t>
            </a:r>
            <a:r>
              <a:rPr lang="fr-FR" dirty="0"/>
              <a:t>fondation doit être </a:t>
            </a:r>
            <a:r>
              <a:rPr lang="fr-FR" b="1" dirty="0">
                <a:solidFill>
                  <a:srgbClr val="FF0000"/>
                </a:solidFill>
              </a:rPr>
              <a:t>durable. </a:t>
            </a:r>
            <a:r>
              <a:rPr lang="fr-FR" dirty="0"/>
              <a:t>Toutes les précautions devront être prises </a:t>
            </a:r>
            <a:r>
              <a:rPr lang="fr-FR" dirty="0" smtClean="0"/>
              <a:t>dans </a:t>
            </a:r>
            <a:r>
              <a:rPr lang="fr-FR" dirty="0"/>
              <a:t>les dispositions constructives, le choix et l'emplacement des matériaux, </a:t>
            </a:r>
            <a:r>
              <a:rPr lang="fr-FR" dirty="0" smtClean="0"/>
              <a:t>ainsi </a:t>
            </a:r>
            <a:r>
              <a:rPr lang="fr-FR" dirty="0"/>
              <a:t>que dans la mise en œuvre.  </a:t>
            </a:r>
          </a:p>
          <a:p>
            <a:pPr marL="0" lvl="2"/>
            <a:r>
              <a:rPr lang="fr-FR" dirty="0" smtClean="0"/>
              <a:t>3- Une </a:t>
            </a:r>
            <a:r>
              <a:rPr lang="fr-FR" dirty="0"/>
              <a:t>fondation doit être </a:t>
            </a:r>
            <a:r>
              <a:rPr lang="fr-FR" b="1" dirty="0">
                <a:solidFill>
                  <a:srgbClr val="FF0000"/>
                </a:solidFill>
              </a:rPr>
              <a:t>économique. </a:t>
            </a:r>
            <a:r>
              <a:rPr lang="fr-FR" dirty="0"/>
              <a:t>Le type de fondation, les matériaux </a:t>
            </a:r>
            <a:r>
              <a:rPr lang="fr-FR" dirty="0" smtClean="0"/>
              <a:t>employés </a:t>
            </a:r>
            <a:r>
              <a:rPr lang="fr-FR" dirty="0"/>
              <a:t>et la mise en œuvre doivent être le moins coûteux possible. </a:t>
            </a:r>
          </a:p>
        </p:txBody>
      </p:sp>
    </p:spTree>
    <p:extLst>
      <p:ext uri="{BB962C8B-B14F-4D97-AF65-F5344CB8AC3E}">
        <p14:creationId xmlns:p14="http://schemas.microsoft.com/office/powerpoint/2010/main" val="1193906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639</TotalTime>
  <Words>1657</Words>
  <Application>Microsoft Office PowerPoint</Application>
  <PresentationFormat>Grand écran</PresentationFormat>
  <Paragraphs>225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1" baseType="lpstr">
      <vt:lpstr>Arial</vt:lpstr>
      <vt:lpstr>Calibri</vt:lpstr>
      <vt:lpstr>Garamond</vt:lpstr>
      <vt:lpstr>Times New Roman</vt:lpstr>
      <vt:lpstr>Wingdings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76</cp:revision>
  <dcterms:created xsi:type="dcterms:W3CDTF">2024-12-07T15:51:51Z</dcterms:created>
  <dcterms:modified xsi:type="dcterms:W3CDTF">2024-12-23T18:57:23Z</dcterms:modified>
</cp:coreProperties>
</file>