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5" r:id="rId2"/>
    <p:sldId id="256" r:id="rId3"/>
    <p:sldId id="306" r:id="rId4"/>
    <p:sldId id="307" r:id="rId5"/>
    <p:sldId id="308" r:id="rId6"/>
    <p:sldId id="309" r:id="rId7"/>
    <p:sldId id="310" r:id="rId8"/>
    <p:sldId id="311" r:id="rId9"/>
    <p:sldId id="312" r:id="rId10"/>
    <p:sldId id="257" r:id="rId11"/>
    <p:sldId id="258" r:id="rId12"/>
    <p:sldId id="259" r:id="rId13"/>
    <p:sldId id="260" r:id="rId14"/>
    <p:sldId id="318" r:id="rId15"/>
    <p:sldId id="319" r:id="rId16"/>
    <p:sldId id="261" r:id="rId17"/>
    <p:sldId id="286" r:id="rId18"/>
    <p:sldId id="262" r:id="rId19"/>
    <p:sldId id="285" r:id="rId20"/>
    <p:sldId id="320" r:id="rId21"/>
    <p:sldId id="263" r:id="rId22"/>
    <p:sldId id="264" r:id="rId23"/>
    <p:sldId id="287" r:id="rId24"/>
    <p:sldId id="265" r:id="rId25"/>
    <p:sldId id="266" r:id="rId26"/>
    <p:sldId id="317" r:id="rId27"/>
    <p:sldId id="267" r:id="rId28"/>
    <p:sldId id="268" r:id="rId29"/>
    <p:sldId id="321" r:id="rId30"/>
    <p:sldId id="269" r:id="rId31"/>
    <p:sldId id="288" r:id="rId32"/>
    <p:sldId id="270" r:id="rId33"/>
    <p:sldId id="289" r:id="rId34"/>
    <p:sldId id="271" r:id="rId35"/>
    <p:sldId id="272" r:id="rId36"/>
    <p:sldId id="290" r:id="rId37"/>
    <p:sldId id="273" r:id="rId38"/>
    <p:sldId id="316" r:id="rId39"/>
    <p:sldId id="274" r:id="rId40"/>
    <p:sldId id="275" r:id="rId41"/>
    <p:sldId id="282" r:id="rId42"/>
    <p:sldId id="294" r:id="rId43"/>
    <p:sldId id="283" r:id="rId44"/>
    <p:sldId id="284" r:id="rId45"/>
    <p:sldId id="293" r:id="rId46"/>
    <p:sldId id="304" r:id="rId47"/>
    <p:sldId id="305" r:id="rId48"/>
    <p:sldId id="300" r:id="rId49"/>
    <p:sldId id="301" r:id="rId50"/>
    <p:sldId id="303" r:id="rId51"/>
    <p:sldId id="302"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4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50F92-E65A-47C2-A12C-E156866EFD8D}" type="datetimeFigureOut">
              <a:rPr lang="fr-FR" smtClean="0"/>
              <a:pPr/>
              <a:t>06/10/2021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9D4EB-B418-467C-8F04-B201937A1C8E}" type="slidenum">
              <a:rPr lang="fr-FR" smtClean="0"/>
              <a:pPr/>
              <a:t>‹N°›</a:t>
            </a:fld>
            <a:endParaRPr lang="fr-FR"/>
          </a:p>
        </p:txBody>
      </p:sp>
    </p:spTree>
    <p:extLst>
      <p:ext uri="{BB962C8B-B14F-4D97-AF65-F5344CB8AC3E}">
        <p14:creationId xmlns="" xmlns:p14="http://schemas.microsoft.com/office/powerpoint/2010/main" val="98418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DA9D4EB-B418-467C-8F04-B201937A1C8E}" type="slidenum">
              <a:rPr lang="fr-FR" smtClean="0"/>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87E41E-A77A-4519-8732-CFBD9B9ADED7}" type="slidenum">
              <a:rPr lang="fr-FR" smtClean="0"/>
              <a:pPr/>
              <a:t>39</a:t>
            </a:fld>
            <a:endParaRPr lang="fr-FR"/>
          </a:p>
        </p:txBody>
      </p:sp>
    </p:spTree>
    <p:extLst>
      <p:ext uri="{BB962C8B-B14F-4D97-AF65-F5344CB8AC3E}">
        <p14:creationId xmlns="" xmlns:p14="http://schemas.microsoft.com/office/powerpoint/2010/main" val="337872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5B1CD1D-36F5-49B6-902D-FA57F71B46C6}" type="datetimeFigureOut">
              <a:rPr lang="fr-FR" smtClean="0"/>
              <a:pPr/>
              <a:t>06/10/2021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C5AA7F-2DBB-4EE4-B5F8-27C2B95FA6E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1CD1D-36F5-49B6-902D-FA57F71B46C6}" type="datetimeFigureOut">
              <a:rPr lang="fr-FR" smtClean="0"/>
              <a:pPr/>
              <a:t>06/10/2021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5AA7F-2DBB-4EE4-B5F8-27C2B95FA6E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28662" y="270197"/>
            <a:ext cx="707236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Mohammed </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Seddik</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Benyahia</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-Jijel</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Faculté des Sciences de la Nature et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Vie</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Département de Biologie Moléculaire et Cellulaire</a:t>
            </a: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4" name="ZoneTexte 3"/>
          <p:cNvSpPr txBox="1"/>
          <p:nvPr/>
        </p:nvSpPr>
        <p:spPr>
          <a:xfrm>
            <a:off x="0" y="2159493"/>
            <a:ext cx="9144000" cy="1569660"/>
          </a:xfrm>
          <a:prstGeom prst="rect">
            <a:avLst/>
          </a:prstGeom>
          <a:noFill/>
        </p:spPr>
        <p:txBody>
          <a:bodyPr wrap="square" rtlCol="0">
            <a:spAutoFit/>
          </a:bodyPr>
          <a:lstStyle/>
          <a:p>
            <a:pPr algn="ctr"/>
            <a:r>
              <a:rPr lang="fr-FR" sz="4800" b="1" dirty="0" smtClean="0">
                <a:solidFill>
                  <a:srgbClr val="FF0000"/>
                </a:solidFill>
                <a:latin typeface="Times New Roman" pitchFamily="18" charset="0"/>
                <a:cs typeface="Times New Roman" pitchFamily="18" charset="0"/>
              </a:rPr>
              <a:t>Fondements de la biologie moléculaire</a:t>
            </a:r>
            <a:endParaRPr lang="fr-FR" sz="4800" b="1" dirty="0">
              <a:solidFill>
                <a:srgbClr val="FF0000"/>
              </a:solidFill>
              <a:latin typeface="Times New Roman" pitchFamily="18" charset="0"/>
              <a:cs typeface="Times New Roman" pitchFamily="18" charset="0"/>
            </a:endParaRPr>
          </a:p>
        </p:txBody>
      </p:sp>
      <p:sp>
        <p:nvSpPr>
          <p:cNvPr id="5" name="ZoneTexte 4"/>
          <p:cNvSpPr txBox="1"/>
          <p:nvPr/>
        </p:nvSpPr>
        <p:spPr>
          <a:xfrm>
            <a:off x="0" y="5500702"/>
            <a:ext cx="5214942" cy="523220"/>
          </a:xfrm>
          <a:prstGeom prst="rect">
            <a:avLst/>
          </a:prstGeom>
          <a:noFill/>
        </p:spPr>
        <p:txBody>
          <a:bodyPr wrap="square" rtlCol="0">
            <a:spAutoFit/>
          </a:bodyPr>
          <a:lstStyle/>
          <a:p>
            <a:pPr algn="ctr"/>
            <a:r>
              <a:rPr lang="fr-FR" sz="2800" b="1" dirty="0" smtClean="0">
                <a:latin typeface="Times New Roman" pitchFamily="18" charset="0"/>
                <a:cs typeface="Times New Roman" pitchFamily="18" charset="0"/>
              </a:rPr>
              <a:t> Licence 3: Biologie moléculaire </a:t>
            </a:r>
            <a:endParaRPr lang="fr-FR" sz="2800" b="1" dirty="0">
              <a:latin typeface="Times New Roman" pitchFamily="18" charset="0"/>
              <a:cs typeface="Times New Roman" pitchFamily="18" charset="0"/>
            </a:endParaRPr>
          </a:p>
        </p:txBody>
      </p:sp>
      <p:sp>
        <p:nvSpPr>
          <p:cNvPr id="6" name="ZoneTexte 5"/>
          <p:cNvSpPr txBox="1"/>
          <p:nvPr/>
        </p:nvSpPr>
        <p:spPr>
          <a:xfrm>
            <a:off x="5929322" y="5929330"/>
            <a:ext cx="2857520" cy="461665"/>
          </a:xfrm>
          <a:prstGeom prst="rect">
            <a:avLst/>
          </a:prstGeom>
          <a:noFill/>
        </p:spPr>
        <p:txBody>
          <a:bodyPr wrap="square" rtlCol="0">
            <a:spAutoFit/>
          </a:bodyPr>
          <a:lstStyle/>
          <a:p>
            <a:r>
              <a:rPr lang="fr-FR" sz="2400" b="1" dirty="0" err="1" smtClean="0">
                <a:latin typeface="Times New Roman" pitchFamily="18" charset="0"/>
                <a:cs typeface="Times New Roman" pitchFamily="18" charset="0"/>
              </a:rPr>
              <a:t>Mezahem</a:t>
            </a:r>
            <a:r>
              <a:rPr lang="fr-FR"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Tassadit</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7" name="Rectangle 6"/>
          <p:cNvSpPr/>
          <p:nvPr/>
        </p:nvSpPr>
        <p:spPr>
          <a:xfrm>
            <a:off x="714348" y="4000504"/>
            <a:ext cx="2249334" cy="954107"/>
          </a:xfrm>
          <a:prstGeom prst="rect">
            <a:avLst/>
          </a:prstGeom>
        </p:spPr>
        <p:txBody>
          <a:bodyPr wrap="none">
            <a:spAutoFit/>
          </a:bodyPr>
          <a:lstStyle/>
          <a:p>
            <a:r>
              <a:rPr lang="fr-FR" sz="2800" b="1" dirty="0" smtClean="0">
                <a:latin typeface="Times New Roman" pitchFamily="18" charset="0"/>
                <a:cs typeface="Times New Roman" pitchFamily="18" charset="0"/>
              </a:rPr>
              <a:t>Crédits : 8 </a:t>
            </a:r>
            <a:endParaRPr lang="fr-FR" sz="2800" b="1" dirty="0" smtClean="0">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Coefficient</a:t>
            </a:r>
            <a:r>
              <a:rPr lang="fr-FR" sz="2800" b="1" dirty="0" smtClean="0">
                <a:latin typeface="Times New Roman" pitchFamily="18" charset="0"/>
                <a:cs typeface="Times New Roman" pitchFamily="18" charset="0"/>
              </a:rPr>
              <a:t>: 4</a:t>
            </a:r>
            <a:endParaRPr lang="fr-FR" sz="28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918" y="71422"/>
            <a:ext cx="8686800" cy="1143000"/>
          </a:xfrm>
        </p:spPr>
        <p:txBody>
          <a:bodyPr>
            <a:noAutofit/>
          </a:bodyPr>
          <a:lstStyle/>
          <a:p>
            <a:r>
              <a:rPr lang="fr-FR" sz="3600" b="1" dirty="0" smtClean="0">
                <a:latin typeface="Times New Roman" pitchFamily="18" charset="0"/>
                <a:cs typeface="Times New Roman" pitchFamily="18" charset="0"/>
              </a:rPr>
              <a:t>II. </a:t>
            </a:r>
            <a:r>
              <a:rPr lang="fr-FR" sz="3600" b="1" dirty="0" smtClean="0">
                <a:latin typeface="Times New Roman" pitchFamily="18" charset="0"/>
                <a:cs typeface="Times New Roman" pitchFamily="18" charset="0"/>
              </a:rPr>
              <a:t>Structure et propriétés physico-chimiques </a:t>
            </a:r>
            <a:r>
              <a:rPr lang="fr-FR" sz="3600" b="1" dirty="0" smtClean="0">
                <a:latin typeface="Times New Roman" pitchFamily="18" charset="0"/>
                <a:cs typeface="Times New Roman" pitchFamily="18" charset="0"/>
              </a:rPr>
              <a:t>d’acides Désoxyribonucléique </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142984"/>
            <a:ext cx="8229600" cy="828667"/>
          </a:xfrm>
        </p:spPr>
        <p:txBody>
          <a:bodyPr/>
          <a:lstStyle/>
          <a:p>
            <a:pPr>
              <a:buNone/>
            </a:pPr>
            <a:r>
              <a:rPr lang="fr-FR" b="1" dirty="0" smtClean="0">
                <a:solidFill>
                  <a:srgbClr val="C00000"/>
                </a:solidFill>
                <a:latin typeface="Times New Roman" pitchFamily="18" charset="0"/>
                <a:cs typeface="Times New Roman" pitchFamily="18" charset="0"/>
              </a:rPr>
              <a:t>I.1. </a:t>
            </a:r>
            <a:r>
              <a:rPr lang="fr-FR" b="1" dirty="0" smtClean="0">
                <a:solidFill>
                  <a:srgbClr val="C00000"/>
                </a:solidFill>
                <a:latin typeface="Times New Roman" pitchFamily="18" charset="0"/>
                <a:cs typeface="Times New Roman" pitchFamily="18" charset="0"/>
              </a:rPr>
              <a:t>Structure ADN</a:t>
            </a:r>
            <a:endParaRPr lang="fr-FR" b="1" dirty="0">
              <a:solidFill>
                <a:srgbClr val="C00000"/>
              </a:solidFill>
              <a:latin typeface="Times New Roman" pitchFamily="18" charset="0"/>
              <a:cs typeface="Times New Roman" pitchFamily="18" charset="0"/>
            </a:endParaRPr>
          </a:p>
        </p:txBody>
      </p:sp>
      <p:sp>
        <p:nvSpPr>
          <p:cNvPr id="4" name="ZoneTexte 3"/>
          <p:cNvSpPr txBox="1"/>
          <p:nvPr/>
        </p:nvSpPr>
        <p:spPr>
          <a:xfrm>
            <a:off x="0" y="1571612"/>
            <a:ext cx="9144000" cy="6109365"/>
          </a:xfrm>
          <a:prstGeom prst="rect">
            <a:avLst/>
          </a:prstGeom>
          <a:noFill/>
          <a:ln>
            <a:noFill/>
          </a:ln>
        </p:spPr>
        <p:txBody>
          <a:bodyPr wrap="square" rtlCol="0">
            <a:spAutoFit/>
          </a:bodyPr>
          <a:lstStyle/>
          <a:p>
            <a:pPr algn="ctr">
              <a:lnSpc>
                <a:spcPct val="150000"/>
              </a:lnSpc>
              <a:buClr>
                <a:schemeClr val="tx1"/>
              </a:buClr>
              <a:buFont typeface="Wingdings" pitchFamily="2" charset="2"/>
              <a:buChar char="Ø"/>
            </a:pPr>
            <a:r>
              <a:rPr lang="fr-FR" sz="2800" dirty="0" smtClean="0">
                <a:latin typeface="Times New Roman" pitchFamily="18" charset="0"/>
                <a:cs typeface="Times New Roman" pitchFamily="18" charset="0"/>
              </a:rPr>
              <a:t> L’acide </a:t>
            </a:r>
            <a:r>
              <a:rPr lang="fr-FR" sz="2800" b="1" dirty="0" smtClean="0">
                <a:latin typeface="Times New Roman" pitchFamily="18" charset="0"/>
                <a:cs typeface="Times New Roman" pitchFamily="18" charset="0"/>
              </a:rPr>
              <a:t>Désoxyribonucléique </a:t>
            </a:r>
            <a:r>
              <a:rPr lang="fr-FR" sz="2800" dirty="0" smtClean="0">
                <a:latin typeface="Times New Roman" pitchFamily="18" charset="0"/>
                <a:cs typeface="Times New Roman" pitchFamily="18" charset="0"/>
              </a:rPr>
              <a:t>(ADN) est une macromolécules </a:t>
            </a:r>
            <a:r>
              <a:rPr lang="fr-FR" sz="2800" dirty="0">
                <a:latin typeface="Times New Roman" pitchFamily="18" charset="0"/>
                <a:cs typeface="Times New Roman" pitchFamily="18" charset="0"/>
              </a:rPr>
              <a:t>composées d’un enchainement d’unités structurales appelées </a:t>
            </a:r>
            <a:r>
              <a:rPr lang="fr-FR" sz="2800" dirty="0">
                <a:solidFill>
                  <a:srgbClr val="FF0000"/>
                </a:solidFill>
                <a:latin typeface="Times New Roman" pitchFamily="18" charset="0"/>
                <a:cs typeface="Times New Roman" pitchFamily="18" charset="0"/>
              </a:rPr>
              <a:t>nucléotides</a:t>
            </a:r>
            <a:r>
              <a:rPr lang="fr-FR" sz="2800" dirty="0">
                <a:latin typeface="Times New Roman" pitchFamily="18" charset="0"/>
                <a:cs typeface="Times New Roman" pitchFamily="18" charset="0"/>
              </a:rPr>
              <a:t>. Ce sont donc des </a:t>
            </a:r>
            <a:r>
              <a:rPr lang="fr-FR" sz="3200" b="1" dirty="0" err="1">
                <a:solidFill>
                  <a:srgbClr val="FF0000"/>
                </a:solidFill>
                <a:latin typeface="Times New Roman" pitchFamily="18" charset="0"/>
                <a:cs typeface="Times New Roman" pitchFamily="18" charset="0"/>
              </a:rPr>
              <a:t>polynucléotides</a:t>
            </a:r>
            <a:r>
              <a:rPr lang="fr-FR" sz="3200" b="1" dirty="0" smtClean="0">
                <a:solidFill>
                  <a:srgbClr val="FF0000"/>
                </a:solidFill>
                <a:latin typeface="Times New Roman" pitchFamily="18" charset="0"/>
                <a:cs typeface="Times New Roman" pitchFamily="18" charset="0"/>
              </a:rPr>
              <a:t>.</a:t>
            </a:r>
            <a:r>
              <a:rPr lang="fr-FR" sz="2800"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lgn="ctr">
              <a:lnSpc>
                <a:spcPct val="150000"/>
              </a:lnSpc>
              <a:buClr>
                <a:schemeClr val="tx1"/>
              </a:buClr>
            </a:pPr>
            <a:endParaRPr lang="fr-FR" sz="2400" dirty="0" smtClean="0">
              <a:latin typeface="Times New Roman" pitchFamily="18" charset="0"/>
              <a:cs typeface="Times New Roman" pitchFamily="18" charset="0"/>
            </a:endParaRPr>
          </a:p>
          <a:p>
            <a:r>
              <a:rPr lang="fr-FR" sz="2500" b="1" u="sng" dirty="0" smtClean="0">
                <a:latin typeface="Times New Roman" pitchFamily="18" charset="0"/>
                <a:cs typeface="Times New Roman" pitchFamily="18" charset="0"/>
              </a:rPr>
              <a:t>Nucléotide</a:t>
            </a:r>
            <a:r>
              <a:rPr lang="fr-FR" sz="2500" b="1" dirty="0" smtClean="0">
                <a:latin typeface="Times New Roman" pitchFamily="18" charset="0"/>
                <a:cs typeface="Times New Roman" pitchFamily="18" charset="0"/>
              </a:rPr>
              <a:t> =Une base azotée +Un glucide+ l’Acide phosphorique</a:t>
            </a:r>
          </a:p>
          <a:p>
            <a:endParaRPr lang="fr-FR" sz="2400" b="1" dirty="0" smtClean="0">
              <a:latin typeface="Times New Roman" pitchFamily="18" charset="0"/>
              <a:cs typeface="Times New Roman" pitchFamily="18" charset="0"/>
            </a:endParaRPr>
          </a:p>
          <a:p>
            <a:pPr algn="just">
              <a:lnSpc>
                <a:spcPct val="150000"/>
              </a:lnSpc>
              <a:buClr>
                <a:schemeClr val="tx1"/>
              </a:buClr>
            </a:pPr>
            <a:r>
              <a:rPr lang="fr-FR" sz="2800" dirty="0" smtClean="0">
                <a:latin typeface="Times New Roman" pitchFamily="18" charset="0"/>
                <a:cs typeface="Times New Roman" pitchFamily="18" charset="0"/>
              </a:rPr>
              <a:t>-  L'association d'une </a:t>
            </a:r>
            <a:r>
              <a:rPr lang="fr-FR" sz="2800" u="sng" dirty="0" smtClean="0">
                <a:latin typeface="Times New Roman" pitchFamily="18" charset="0"/>
                <a:cs typeface="Times New Roman" pitchFamily="18" charset="0"/>
              </a:rPr>
              <a:t>base azotée</a:t>
            </a:r>
            <a:r>
              <a:rPr lang="fr-FR" sz="2800" dirty="0" smtClean="0">
                <a:latin typeface="Times New Roman" pitchFamily="18" charset="0"/>
                <a:cs typeface="Times New Roman" pitchFamily="18" charset="0"/>
              </a:rPr>
              <a:t> et d'un glucide = </a:t>
            </a:r>
            <a:r>
              <a:rPr lang="fr-FR" sz="2800" b="1" dirty="0" smtClean="0">
                <a:latin typeface="Times New Roman" pitchFamily="18" charset="0"/>
                <a:cs typeface="Times New Roman" pitchFamily="18" charset="0"/>
              </a:rPr>
              <a:t>nucléoside</a:t>
            </a:r>
            <a:r>
              <a:rPr lang="fr-FR" sz="2800" b="1"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lgn="just">
              <a:lnSpc>
                <a:spcPct val="150000"/>
              </a:lnSpc>
              <a:buClr>
                <a:schemeClr val="tx1"/>
              </a:buClr>
            </a:pP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a:p>
            <a:pPr>
              <a:lnSpc>
                <a:spcPct val="150000"/>
              </a:lnSpc>
            </a:pPr>
            <a:endParaRPr lang="fr-F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9286908" cy="2071702"/>
          </a:xfrm>
        </p:spPr>
        <p:txBody>
          <a:bodyPr>
            <a:noAutofit/>
          </a:bodyPr>
          <a:lstStyle/>
          <a:p>
            <a:pPr algn="ctr">
              <a:lnSpc>
                <a:spcPct val="150000"/>
              </a:lnSpc>
              <a:buClr>
                <a:schemeClr val="accent6">
                  <a:lumMod val="75000"/>
                </a:schemeClr>
              </a:buClr>
            </a:pPr>
            <a:r>
              <a:rPr lang="fr-FR" sz="4000" b="1" dirty="0" smtClean="0">
                <a:solidFill>
                  <a:srgbClr val="FF0000"/>
                </a:solidFill>
                <a:latin typeface="Times New Roman" pitchFamily="18" charset="0"/>
                <a:cs typeface="Times New Roman" pitchFamily="18" charset="0"/>
              </a:rPr>
              <a:t>1- Les</a:t>
            </a:r>
            <a:r>
              <a:rPr lang="fr-FR" sz="4000" b="1" dirty="0" smtClean="0">
                <a:solidFill>
                  <a:srgbClr val="FF0000"/>
                </a:solidFill>
                <a:latin typeface="Times New Roman" pitchFamily="18" charset="0"/>
                <a:cs typeface="Times New Roman" pitchFamily="18" charset="0"/>
              </a:rPr>
              <a:t> bases azotées</a:t>
            </a:r>
            <a:r>
              <a:rPr lang="fr-FR" sz="3200" dirty="0" smtClean="0">
                <a:solidFill>
                  <a:schemeClr val="accent6">
                    <a:lumMod val="75000"/>
                  </a:schemeClr>
                </a:solidFill>
                <a:latin typeface="Times New Roman" pitchFamily="18" charset="0"/>
                <a:cs typeface="Times New Roman" pitchFamily="18" charset="0"/>
              </a:rPr>
              <a:t/>
            </a:r>
            <a:br>
              <a:rPr lang="fr-FR" sz="3200" dirty="0" smtClean="0">
                <a:solidFill>
                  <a:schemeClr val="accent6">
                    <a:lumMod val="75000"/>
                  </a:schemeClr>
                </a:solidFill>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qui peut être une purine (composée de 2 hétérocycles azotés) ou une pyrimidine (un seul hétérocycle azoté)</a:t>
            </a:r>
            <a:endParaRPr lang="fr-FR" sz="32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85720" y="2571744"/>
            <a:ext cx="8643998"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229600" cy="989856"/>
          </a:xfrm>
        </p:spPr>
        <p:txBody>
          <a:bodyPr/>
          <a:lstStyle/>
          <a:p>
            <a:pPr algn="ctr"/>
            <a:r>
              <a:rPr lang="fr-FR" b="1" dirty="0" smtClean="0">
                <a:solidFill>
                  <a:schemeClr val="accent6">
                    <a:lumMod val="75000"/>
                  </a:schemeClr>
                </a:solidFill>
                <a:latin typeface="Times New Roman" pitchFamily="18" charset="0"/>
                <a:cs typeface="Times New Roman" pitchFamily="18" charset="0"/>
              </a:rPr>
              <a:t>Bases puriques</a:t>
            </a:r>
            <a:endParaRPr lang="fr-FR" dirty="0">
              <a:solidFill>
                <a:schemeClr val="accent6">
                  <a:lumMod val="75000"/>
                </a:schemeClr>
              </a:solidFill>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622652" y="1500174"/>
            <a:ext cx="7807000" cy="4627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867524"/>
          </a:xfrm>
        </p:spPr>
        <p:txBody>
          <a:bodyPr>
            <a:normAutofit/>
          </a:bodyPr>
          <a:lstStyle/>
          <a:p>
            <a:pPr algn="ctr"/>
            <a:r>
              <a:rPr lang="fr-FR" sz="4800" b="1" dirty="0" smtClean="0">
                <a:solidFill>
                  <a:schemeClr val="accent6">
                    <a:lumMod val="75000"/>
                  </a:schemeClr>
                </a:solidFill>
                <a:latin typeface="Times New Roman" pitchFamily="18" charset="0"/>
                <a:cs typeface="Times New Roman" pitchFamily="18" charset="0"/>
              </a:rPr>
              <a:t>Bases pyrimidiques</a:t>
            </a:r>
            <a:endParaRPr lang="fr-FR" sz="4800" dirty="0">
              <a:solidFill>
                <a:schemeClr val="accent6">
                  <a:lumMod val="75000"/>
                </a:schemeClr>
              </a:solidFill>
              <a:latin typeface="Times New Roman" pitchFamily="18" charset="0"/>
              <a:cs typeface="Times New Roman" pitchFamily="18" charset="0"/>
            </a:endParaRPr>
          </a:p>
        </p:txBody>
      </p:sp>
      <p:pic>
        <p:nvPicPr>
          <p:cNvPr id="10243" name="Picture 3"/>
          <p:cNvPicPr>
            <a:picLocks noGrp="1" noChangeAspect="1" noChangeArrowheads="1"/>
          </p:cNvPicPr>
          <p:nvPr>
            <p:ph idx="1"/>
          </p:nvPr>
        </p:nvPicPr>
        <p:blipFill>
          <a:blip r:embed="rId2"/>
          <a:srcRect/>
          <a:stretch>
            <a:fillRect/>
          </a:stretch>
        </p:blipFill>
        <p:spPr bwMode="auto">
          <a:xfrm>
            <a:off x="393929" y="1928802"/>
            <a:ext cx="8403021" cy="40005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sz="quarter" idx="1"/>
          </p:nvPr>
        </p:nvSpPr>
        <p:spPr>
          <a:xfrm>
            <a:off x="0" y="142852"/>
            <a:ext cx="9144000" cy="6715148"/>
          </a:xfrm>
        </p:spPr>
        <p:txBody>
          <a:bodyPr>
            <a:noAutofit/>
          </a:bodyPr>
          <a:lstStyle/>
          <a:p>
            <a:pPr>
              <a:lnSpc>
                <a:spcPct val="120000"/>
              </a:lnSpc>
            </a:pPr>
            <a:r>
              <a:rPr lang="fr-FR" sz="2300" b="1" dirty="0" smtClean="0">
                <a:latin typeface="Times New Roman" pitchFamily="18" charset="0"/>
                <a:cs typeface="Times New Roman" pitchFamily="18" charset="0"/>
              </a:rPr>
              <a:t>Les propriétés importantes des bases </a:t>
            </a:r>
            <a:r>
              <a:rPr lang="fr-FR" sz="2300" b="1" dirty="0" smtClean="0">
                <a:latin typeface="Times New Roman" pitchFamily="18" charset="0"/>
                <a:cs typeface="Times New Roman" pitchFamily="18" charset="0"/>
              </a:rPr>
              <a:t>azotées</a:t>
            </a:r>
            <a:r>
              <a:rPr lang="fr-FR" sz="2300" b="1"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Se </a:t>
            </a:r>
            <a:r>
              <a:rPr lang="fr-FR" sz="2300" dirty="0" err="1" smtClean="0">
                <a:latin typeface="Times New Roman" pitchFamily="18" charset="0"/>
                <a:cs typeface="Times New Roman" pitchFamily="18" charset="0"/>
              </a:rPr>
              <a:t>sonT</a:t>
            </a:r>
            <a:r>
              <a:rPr lang="fr-FR" sz="2300" dirty="0" smtClean="0">
                <a:latin typeface="Times New Roman" pitchFamily="18" charset="0"/>
                <a:cs typeface="Times New Roman" pitchFamily="18" charset="0"/>
              </a:rPr>
              <a:t> </a:t>
            </a:r>
          </a:p>
          <a:p>
            <a:pPr>
              <a:lnSpc>
                <a:spcPct val="120000"/>
              </a:lnSpc>
              <a:buFontTx/>
              <a:buChar char="-"/>
            </a:pPr>
            <a:r>
              <a:rPr lang="fr-FR" sz="2300" dirty="0" smtClean="0">
                <a:latin typeface="Times New Roman" pitchFamily="18" charset="0"/>
                <a:cs typeface="Times New Roman" pitchFamily="18" charset="0"/>
              </a:rPr>
              <a:t>D</a:t>
            </a:r>
            <a:r>
              <a:rPr lang="fr-FR" sz="2300" dirty="0" smtClean="0">
                <a:latin typeface="Times New Roman" pitchFamily="18" charset="0"/>
                <a:cs typeface="Times New Roman" pitchFamily="18" charset="0"/>
              </a:rPr>
              <a:t>es </a:t>
            </a:r>
            <a:r>
              <a:rPr lang="fr-FR" sz="2300" dirty="0" smtClean="0">
                <a:latin typeface="Times New Roman" pitchFamily="18" charset="0"/>
                <a:cs typeface="Times New Roman" pitchFamily="18" charset="0"/>
              </a:rPr>
              <a:t>composés à "haut potentiel </a:t>
            </a:r>
            <a:r>
              <a:rPr lang="fr-FR" sz="2300" dirty="0" smtClean="0">
                <a:latin typeface="Times New Roman" pitchFamily="18" charset="0"/>
                <a:cs typeface="Times New Roman" pitchFamily="18" charset="0"/>
              </a:rPr>
              <a:t>énergétique, des </a:t>
            </a:r>
            <a:r>
              <a:rPr lang="fr-FR" sz="2300" dirty="0" smtClean="0">
                <a:latin typeface="Times New Roman" pitchFamily="18" charset="0"/>
                <a:cs typeface="Times New Roman" pitchFamily="18" charset="0"/>
              </a:rPr>
              <a:t>molécules </a:t>
            </a:r>
            <a:r>
              <a:rPr lang="fr-FR" sz="2300" dirty="0" smtClean="0">
                <a:latin typeface="Times New Roman" pitchFamily="18" charset="0"/>
                <a:cs typeface="Times New Roman" pitchFamily="18" charset="0"/>
              </a:rPr>
              <a:t>énergétiques dans </a:t>
            </a:r>
            <a:r>
              <a:rPr lang="fr-FR" sz="2300" dirty="0" smtClean="0">
                <a:latin typeface="Times New Roman" pitchFamily="18" charset="0"/>
                <a:cs typeface="Times New Roman" pitchFamily="18" charset="0"/>
              </a:rPr>
              <a:t>les réactions </a:t>
            </a:r>
            <a:r>
              <a:rPr lang="fr-FR" sz="2300" dirty="0" smtClean="0">
                <a:latin typeface="Times New Roman" pitchFamily="18" charset="0"/>
                <a:cs typeface="Times New Roman" pitchFamily="18" charset="0"/>
              </a:rPr>
              <a:t>cellulaires, dans la plus importante est ATP </a:t>
            </a:r>
            <a:endParaRPr lang="fr-FR" sz="2300" dirty="0" smtClean="0">
              <a:latin typeface="Times New Roman" pitchFamily="18" charset="0"/>
              <a:cs typeface="Times New Roman" pitchFamily="18" charset="0"/>
            </a:endParaRPr>
          </a:p>
          <a:p>
            <a:pPr>
              <a:lnSpc>
                <a:spcPct val="120000"/>
              </a:lnSpc>
              <a:buFontTx/>
              <a:buChar char="-"/>
            </a:pPr>
            <a:r>
              <a:rPr lang="fr-FR" sz="2300" dirty="0" smtClean="0">
                <a:latin typeface="Times New Roman" pitchFamily="18" charset="0"/>
                <a:cs typeface="Times New Roman" pitchFamily="18" charset="0"/>
              </a:rPr>
              <a:t>Des </a:t>
            </a:r>
            <a:r>
              <a:rPr lang="fr-FR" sz="2300" dirty="0" smtClean="0">
                <a:latin typeface="Times New Roman" pitchFamily="18" charset="0"/>
                <a:cs typeface="Times New Roman" pitchFamily="18" charset="0"/>
              </a:rPr>
              <a:t>composés </a:t>
            </a:r>
            <a:r>
              <a:rPr lang="fr-FR" sz="2300" dirty="0" smtClean="0">
                <a:latin typeface="Times New Roman" pitchFamily="18" charset="0"/>
                <a:cs typeface="Times New Roman" pitchFamily="18" charset="0"/>
              </a:rPr>
              <a:t>structuraux de </a:t>
            </a:r>
            <a:r>
              <a:rPr lang="fr-FR" sz="2300" dirty="0" smtClean="0">
                <a:latin typeface="Times New Roman" pitchFamily="18" charset="0"/>
                <a:cs typeface="Times New Roman" pitchFamily="18" charset="0"/>
              </a:rPr>
              <a:t>coenzymes: </a:t>
            </a:r>
            <a:r>
              <a:rPr lang="fr-FR" sz="2300" dirty="0" smtClean="0">
                <a:latin typeface="Times New Roman" pitchFamily="18" charset="0"/>
                <a:cs typeface="Times New Roman" pitchFamily="18" charset="0"/>
              </a:rPr>
              <a:t>l'adénosine 3'-phosphate 5'-</a:t>
            </a:r>
            <a:r>
              <a:rPr lang="fr-FR" sz="2300" dirty="0" err="1" smtClean="0">
                <a:latin typeface="Times New Roman" pitchFamily="18" charset="0"/>
                <a:cs typeface="Times New Roman" pitchFamily="18" charset="0"/>
              </a:rPr>
              <a:t>diphosphate</a:t>
            </a:r>
            <a:r>
              <a:rPr lang="fr-FR" sz="2300" dirty="0" smtClean="0">
                <a:latin typeface="Times New Roman" pitchFamily="18" charset="0"/>
                <a:cs typeface="Times New Roman" pitchFamily="18" charset="0"/>
              </a:rPr>
              <a:t> est une partie de la molécule d'un coenzyme d'acétylation, le coenzyme </a:t>
            </a:r>
            <a:r>
              <a:rPr lang="fr-FR" sz="2300" dirty="0" smtClean="0">
                <a:latin typeface="Times New Roman" pitchFamily="18" charset="0"/>
                <a:cs typeface="Times New Roman" pitchFamily="18" charset="0"/>
              </a:rPr>
              <a:t>A.</a:t>
            </a:r>
          </a:p>
          <a:p>
            <a:pPr>
              <a:lnSpc>
                <a:spcPct val="120000"/>
              </a:lnSpc>
              <a:buFontTx/>
              <a:buChar char="-"/>
            </a:pPr>
            <a:r>
              <a:rPr lang="fr-FR" sz="2300" b="1" dirty="0" smtClean="0">
                <a:latin typeface="Times New Roman" pitchFamily="18" charset="0"/>
                <a:cs typeface="Times New Roman" pitchFamily="18" charset="0"/>
              </a:rPr>
              <a:t>L</a:t>
            </a:r>
            <a:r>
              <a:rPr lang="fr-FR" sz="2300" b="1" dirty="0" smtClean="0">
                <a:latin typeface="Times New Roman" pitchFamily="18" charset="0"/>
                <a:cs typeface="Times New Roman" pitchFamily="18" charset="0"/>
              </a:rPr>
              <a:t>'adénosine </a:t>
            </a:r>
            <a:r>
              <a:rPr lang="fr-FR" sz="2300" b="1" dirty="0" smtClean="0">
                <a:latin typeface="Times New Roman" pitchFamily="18" charset="0"/>
                <a:cs typeface="Times New Roman" pitchFamily="18" charset="0"/>
              </a:rPr>
              <a:t>5'-</a:t>
            </a:r>
            <a:r>
              <a:rPr lang="fr-FR" sz="2300" b="1" dirty="0" err="1" smtClean="0">
                <a:latin typeface="Times New Roman" pitchFamily="18" charset="0"/>
                <a:cs typeface="Times New Roman" pitchFamily="18" charset="0"/>
              </a:rPr>
              <a:t>diphosphate</a:t>
            </a:r>
            <a:r>
              <a:rPr lang="fr-FR" sz="2300" b="1"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fait partie de la structure de </a:t>
            </a:r>
            <a:r>
              <a:rPr lang="fr-FR" sz="2300" b="1" dirty="0" smtClean="0">
                <a:latin typeface="Times New Roman" pitchFamily="18" charset="0"/>
                <a:cs typeface="Times New Roman" pitchFamily="18" charset="0"/>
              </a:rPr>
              <a:t>deux coenzymes d'</a:t>
            </a:r>
            <a:r>
              <a:rPr lang="fr-FR" sz="2300" b="1" dirty="0" err="1" smtClean="0">
                <a:latin typeface="Times New Roman" pitchFamily="18" charset="0"/>
                <a:cs typeface="Times New Roman" pitchFamily="18" charset="0"/>
              </a:rPr>
              <a:t>oxydo-réduction</a:t>
            </a:r>
            <a:r>
              <a:rPr lang="fr-FR" sz="2300" b="1"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 le nicotinamide adénine </a:t>
            </a:r>
            <a:r>
              <a:rPr lang="fr-FR" sz="2300" dirty="0" err="1" smtClean="0">
                <a:latin typeface="Times New Roman" pitchFamily="18" charset="0"/>
                <a:cs typeface="Times New Roman" pitchFamily="18" charset="0"/>
              </a:rPr>
              <a:t>dinucléotide</a:t>
            </a:r>
            <a:r>
              <a:rPr lang="fr-FR" sz="2300" dirty="0" smtClean="0">
                <a:latin typeface="Times New Roman" pitchFamily="18" charset="0"/>
                <a:cs typeface="Times New Roman" pitchFamily="18" charset="0"/>
              </a:rPr>
              <a:t> (NAD) et le flavine adénine </a:t>
            </a:r>
            <a:r>
              <a:rPr lang="fr-FR" sz="2300" dirty="0" err="1" smtClean="0">
                <a:latin typeface="Times New Roman" pitchFamily="18" charset="0"/>
                <a:cs typeface="Times New Roman" pitchFamily="18" charset="0"/>
              </a:rPr>
              <a:t>dinucléotide</a:t>
            </a:r>
            <a:r>
              <a:rPr lang="fr-FR" sz="2300"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FAD)</a:t>
            </a:r>
          </a:p>
          <a:p>
            <a:pPr>
              <a:lnSpc>
                <a:spcPct val="120000"/>
              </a:lnSpc>
              <a:buFontTx/>
              <a:buChar char="-"/>
            </a:pPr>
            <a:r>
              <a:rPr lang="fr-FR" sz="2300" dirty="0" smtClean="0">
                <a:latin typeface="Times New Roman" pitchFamily="18" charset="0"/>
                <a:cs typeface="Times New Roman" pitchFamily="18" charset="0"/>
              </a:rPr>
              <a:t>D</a:t>
            </a:r>
            <a:r>
              <a:rPr lang="fr-FR" sz="2300" dirty="0" smtClean="0">
                <a:latin typeface="Times New Roman" pitchFamily="18" charset="0"/>
                <a:cs typeface="Times New Roman" pitchFamily="18" charset="0"/>
              </a:rPr>
              <a:t>es </a:t>
            </a:r>
            <a:r>
              <a:rPr lang="fr-FR" sz="2300" dirty="0" smtClean="0">
                <a:latin typeface="Times New Roman" pitchFamily="18" charset="0"/>
                <a:cs typeface="Times New Roman" pitchFamily="18" charset="0"/>
              </a:rPr>
              <a:t>seconds messagers intracellulaires de signaux et des médiateurs extracellulaires</a:t>
            </a:r>
            <a:r>
              <a:rPr lang="fr-FR" sz="2300"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L'</a:t>
            </a:r>
            <a:r>
              <a:rPr lang="fr-FR" sz="2300" dirty="0" err="1" smtClean="0">
                <a:latin typeface="Times New Roman" pitchFamily="18" charset="0"/>
                <a:cs typeface="Times New Roman" pitchFamily="18" charset="0"/>
              </a:rPr>
              <a:t>AMPc</a:t>
            </a:r>
            <a:r>
              <a:rPr lang="fr-FR" sz="2300" dirty="0" smtClean="0">
                <a:latin typeface="Times New Roman" pitchFamily="18" charset="0"/>
                <a:cs typeface="Times New Roman" pitchFamily="18" charset="0"/>
              </a:rPr>
              <a:t> fut identifié comme le second messager universel et dans quelques cas, ce fût le GMPc. Il est produit sur la face intracellulaire de la membrane plasmique après fixation externe d'une molécule </a:t>
            </a:r>
            <a:r>
              <a:rPr lang="fr-FR" sz="2300" dirty="0" smtClean="0">
                <a:latin typeface="Times New Roman" pitchFamily="18" charset="0"/>
                <a:cs typeface="Times New Roman" pitchFamily="18" charset="0"/>
              </a:rPr>
              <a:t>signal.</a:t>
            </a:r>
            <a:endParaRPr lang="fr-FR" sz="2300" dirty="0" smtClean="0">
              <a:latin typeface="Times New Roman" pitchFamily="18" charset="0"/>
              <a:cs typeface="Times New Roman" pitchFamily="18" charset="0"/>
            </a:endParaRPr>
          </a:p>
          <a:p>
            <a:pPr>
              <a:lnSpc>
                <a:spcPct val="120000"/>
              </a:lnSpc>
              <a:buFontTx/>
              <a:buChar char="-"/>
            </a:pPr>
            <a:r>
              <a:rPr lang="fr-FR" sz="2300" dirty="0" smtClean="0">
                <a:latin typeface="Times New Roman" pitchFamily="18" charset="0"/>
                <a:cs typeface="Times New Roman" pitchFamily="18" charset="0"/>
              </a:rPr>
              <a:t>D</a:t>
            </a:r>
            <a:r>
              <a:rPr lang="fr-FR" sz="2300" dirty="0" smtClean="0">
                <a:latin typeface="Times New Roman" pitchFamily="18" charset="0"/>
                <a:cs typeface="Times New Roman" pitchFamily="18" charset="0"/>
              </a:rPr>
              <a:t>es </a:t>
            </a:r>
            <a:r>
              <a:rPr lang="fr-FR" sz="2300" dirty="0" smtClean="0">
                <a:latin typeface="Times New Roman" pitchFamily="18" charset="0"/>
                <a:cs typeface="Times New Roman" pitchFamily="18" charset="0"/>
              </a:rPr>
              <a:t>régulateurs d'activité de protéines lors de modifications covalentes</a:t>
            </a:r>
          </a:p>
          <a:p>
            <a:pPr>
              <a:lnSpc>
                <a:spcPct val="120000"/>
              </a:lnSpc>
            </a:pPr>
            <a:endParaRPr lang="fr-FR" sz="23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14"/>
            <a:ext cx="8229600" cy="714380"/>
          </a:xfrm>
        </p:spPr>
        <p:txBody>
          <a:bodyPr>
            <a:normAutofit/>
          </a:bodyPr>
          <a:lstStyle/>
          <a:p>
            <a:r>
              <a:rPr lang="fr-FR" sz="4000" b="1" dirty="0" smtClean="0">
                <a:latin typeface="Times New Roman" pitchFamily="18" charset="0"/>
                <a:cs typeface="Times New Roman" pitchFamily="18" charset="0"/>
              </a:rPr>
              <a:t>Les bases modifiées dans l’ADN</a:t>
            </a:r>
            <a:endParaRPr lang="fr-FR" sz="4000" b="1" dirty="0">
              <a:latin typeface="Times New Roman" pitchFamily="18" charset="0"/>
              <a:cs typeface="Times New Roman" pitchFamily="18" charset="0"/>
            </a:endParaRPr>
          </a:p>
        </p:txBody>
      </p:sp>
      <p:sp>
        <p:nvSpPr>
          <p:cNvPr id="4" name="Espace réservé du contenu 2"/>
          <p:cNvSpPr>
            <a:spLocks noGrp="1"/>
          </p:cNvSpPr>
          <p:nvPr>
            <p:ph sz="quarter" idx="1"/>
          </p:nvPr>
        </p:nvSpPr>
        <p:spPr>
          <a:xfrm>
            <a:off x="0" y="642918"/>
            <a:ext cx="9144000" cy="6215082"/>
          </a:xfrm>
        </p:spPr>
        <p:txBody>
          <a:bodyPr>
            <a:noAutofit/>
          </a:bodyPr>
          <a:lstStyle/>
          <a:p>
            <a:pPr>
              <a:buNone/>
            </a:pPr>
            <a:r>
              <a:rPr lang="fr-FR" sz="2400" dirty="0" smtClean="0">
                <a:latin typeface="Times New Roman" pitchFamily="18" charset="0"/>
                <a:cs typeface="Times New Roman" pitchFamily="18" charset="0"/>
              </a:rPr>
              <a:t>La modification peut avoir lieu sur des sites </a:t>
            </a:r>
            <a:r>
              <a:rPr lang="fr-FR" sz="2400" b="1" u="sng" dirty="0" smtClean="0">
                <a:latin typeface="Times New Roman" pitchFamily="18" charset="0"/>
                <a:cs typeface="Times New Roman" pitchFamily="18" charset="0"/>
              </a:rPr>
              <a:t>cycliques</a:t>
            </a:r>
            <a:r>
              <a:rPr lang="fr-FR" sz="2400" dirty="0" smtClean="0">
                <a:latin typeface="Times New Roman" pitchFamily="18" charset="0"/>
                <a:cs typeface="Times New Roman" pitchFamily="18" charset="0"/>
              </a:rPr>
              <a:t> ou </a:t>
            </a:r>
            <a:r>
              <a:rPr lang="fr-FR" sz="2400" b="1" u="sng" dirty="0" err="1" smtClean="0">
                <a:latin typeface="Times New Roman" pitchFamily="18" charset="0"/>
                <a:cs typeface="Times New Roman" pitchFamily="18" charset="0"/>
              </a:rPr>
              <a:t>exocycliques</a:t>
            </a:r>
            <a:r>
              <a:rPr lang="fr-FR" sz="2400" dirty="0" smtClean="0">
                <a:latin typeface="Times New Roman" pitchFamily="18" charset="0"/>
                <a:cs typeface="Times New Roman" pitchFamily="18" charset="0"/>
              </a:rPr>
              <a:t> :</a:t>
            </a:r>
          </a:p>
          <a:p>
            <a:pPr lvl="0"/>
            <a:r>
              <a:rPr lang="fr-FR" sz="2400" dirty="0" smtClean="0">
                <a:latin typeface="Times New Roman" pitchFamily="18" charset="0"/>
                <a:cs typeface="Times New Roman" pitchFamily="18" charset="0"/>
              </a:rPr>
              <a:t>la </a:t>
            </a:r>
            <a:r>
              <a:rPr lang="fr-FR" sz="2400" b="1" dirty="0" smtClean="0">
                <a:latin typeface="Times New Roman" pitchFamily="18" charset="0"/>
                <a:cs typeface="Times New Roman" pitchFamily="18" charset="0"/>
              </a:rPr>
              <a:t>5-</a:t>
            </a:r>
            <a:r>
              <a:rPr lang="fr-FR" sz="2400" b="1" dirty="0" err="1" smtClean="0">
                <a:latin typeface="Times New Roman" pitchFamily="18" charset="0"/>
                <a:cs typeface="Times New Roman" pitchFamily="18" charset="0"/>
              </a:rPr>
              <a:t>méthylcytosine</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est trouvée dans l'ADN des </a:t>
            </a:r>
            <a:r>
              <a:rPr lang="fr-FR" sz="2400" b="1" dirty="0" smtClean="0">
                <a:latin typeface="Times New Roman" pitchFamily="18" charset="0"/>
                <a:cs typeface="Times New Roman" pitchFamily="18" charset="0"/>
              </a:rPr>
              <a:t>plantes et des animaux </a:t>
            </a:r>
            <a:r>
              <a:rPr lang="fr-FR" sz="2400" dirty="0" smtClean="0">
                <a:latin typeface="Times New Roman" pitchFamily="18" charset="0"/>
                <a:cs typeface="Times New Roman" pitchFamily="18" charset="0"/>
              </a:rPr>
              <a:t>sauf les insectes. Cette </a:t>
            </a:r>
            <a:r>
              <a:rPr lang="fr-FR" sz="2400" dirty="0" err="1" smtClean="0">
                <a:latin typeface="Times New Roman" pitchFamily="18" charset="0"/>
                <a:cs typeface="Times New Roman" pitchFamily="18" charset="0"/>
              </a:rPr>
              <a:t>méthylation</a:t>
            </a:r>
            <a:r>
              <a:rPr lang="fr-FR" sz="2400" dirty="0" smtClean="0">
                <a:latin typeface="Times New Roman" pitchFamily="18" charset="0"/>
                <a:cs typeface="Times New Roman" pitchFamily="18" charset="0"/>
              </a:rPr>
              <a:t> est un signal négatif de la régulation de l'expression des gènes, </a:t>
            </a:r>
            <a:r>
              <a:rPr lang="fr-FR" sz="2400" b="1" dirty="0" smtClean="0">
                <a:latin typeface="Times New Roman" pitchFamily="18" charset="0"/>
                <a:cs typeface="Times New Roman" pitchFamily="18" charset="0"/>
              </a:rPr>
              <a:t>le groupe méthyle favorisant une conformation de l'ADN qui ne peut fixer un facteur de transcription.</a:t>
            </a:r>
            <a:endParaRPr lang="fr-FR" sz="2400" dirty="0" smtClean="0">
              <a:latin typeface="Times New Roman" pitchFamily="18" charset="0"/>
              <a:cs typeface="Times New Roman" pitchFamily="18" charset="0"/>
            </a:endParaRPr>
          </a:p>
          <a:p>
            <a:pPr lvl="0"/>
            <a:r>
              <a:rPr lang="fr-FR" sz="2400" dirty="0" smtClean="0">
                <a:latin typeface="Times New Roman" pitchFamily="18" charset="0"/>
                <a:cs typeface="Times New Roman" pitchFamily="18" charset="0"/>
              </a:rPr>
              <a:t>la </a:t>
            </a:r>
            <a:r>
              <a:rPr lang="fr-FR" sz="2400" b="1" dirty="0" smtClean="0">
                <a:latin typeface="Times New Roman" pitchFamily="18" charset="0"/>
                <a:cs typeface="Times New Roman" pitchFamily="18" charset="0"/>
              </a:rPr>
              <a:t>N6-</a:t>
            </a:r>
            <a:r>
              <a:rPr lang="fr-FR" sz="2400" b="1" dirty="0" err="1" smtClean="0">
                <a:latin typeface="Times New Roman" pitchFamily="18" charset="0"/>
                <a:cs typeface="Times New Roman" pitchFamily="18" charset="0"/>
              </a:rPr>
              <a:t>méthyladénine</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est présente dans les </a:t>
            </a:r>
            <a:r>
              <a:rPr lang="fr-FR" sz="2400" b="1" dirty="0" smtClean="0">
                <a:latin typeface="Times New Roman" pitchFamily="18" charset="0"/>
                <a:cs typeface="Times New Roman" pitchFamily="18" charset="0"/>
              </a:rPr>
              <a:t>bactéries</a:t>
            </a:r>
            <a:r>
              <a:rPr lang="fr-FR" sz="2400" dirty="0" smtClean="0">
                <a:latin typeface="Times New Roman" pitchFamily="18" charset="0"/>
                <a:cs typeface="Times New Roman" pitchFamily="18" charset="0"/>
              </a:rPr>
              <a:t>. Cette </a:t>
            </a:r>
            <a:r>
              <a:rPr lang="fr-FR" sz="2400" dirty="0" err="1" smtClean="0">
                <a:latin typeface="Times New Roman" pitchFamily="18" charset="0"/>
                <a:cs typeface="Times New Roman" pitchFamily="18" charset="0"/>
              </a:rPr>
              <a:t>méthylation</a:t>
            </a:r>
            <a:r>
              <a:rPr lang="fr-FR" sz="2400" dirty="0" smtClean="0">
                <a:latin typeface="Times New Roman" pitchFamily="18" charset="0"/>
                <a:cs typeface="Times New Roman" pitchFamily="18" charset="0"/>
              </a:rPr>
              <a:t> permet aux </a:t>
            </a:r>
            <a:r>
              <a:rPr lang="fr-FR" sz="2400" b="1" dirty="0" smtClean="0">
                <a:latin typeface="Times New Roman" pitchFamily="18" charset="0"/>
                <a:cs typeface="Times New Roman" pitchFamily="18" charset="0"/>
              </a:rPr>
              <a:t>enzymes de restriction de la bactérie de reconnaître son propre ADN vis-à-vis d'ADN étrangers (virus). </a:t>
            </a:r>
            <a:r>
              <a:rPr lang="fr-FR" sz="2400" dirty="0" smtClean="0">
                <a:latin typeface="Times New Roman" pitchFamily="18" charset="0"/>
                <a:cs typeface="Times New Roman" pitchFamily="18" charset="0"/>
              </a:rPr>
              <a:t>D'autres </a:t>
            </a:r>
            <a:r>
              <a:rPr lang="fr-FR" sz="2400" dirty="0" err="1" smtClean="0">
                <a:latin typeface="Times New Roman" pitchFamily="18" charset="0"/>
                <a:cs typeface="Times New Roman" pitchFamily="18" charset="0"/>
              </a:rPr>
              <a:t>méthylations</a:t>
            </a:r>
            <a:r>
              <a:rPr lang="fr-FR" sz="2400" dirty="0" smtClean="0">
                <a:latin typeface="Times New Roman" pitchFamily="18" charset="0"/>
                <a:cs typeface="Times New Roman" pitchFamily="18" charset="0"/>
              </a:rPr>
              <a:t> permettent le fonctionnement d'un </a:t>
            </a:r>
            <a:r>
              <a:rPr lang="fr-FR" sz="2400" b="1" dirty="0" smtClean="0">
                <a:latin typeface="Times New Roman" pitchFamily="18" charset="0"/>
                <a:cs typeface="Times New Roman" pitchFamily="18" charset="0"/>
              </a:rPr>
              <a:t>système de correction </a:t>
            </a:r>
            <a:r>
              <a:rPr lang="fr-FR" sz="2400" dirty="0" smtClean="0">
                <a:latin typeface="Times New Roman" pitchFamily="18" charset="0"/>
                <a:cs typeface="Times New Roman" pitchFamily="18" charset="0"/>
              </a:rPr>
              <a:t>des éventuelles erreurs de réplication de fonctionner.</a:t>
            </a:r>
          </a:p>
          <a:p>
            <a:pPr lvl="0"/>
            <a:r>
              <a:rPr lang="fr-FR" sz="2400" dirty="0" smtClean="0">
                <a:latin typeface="Times New Roman" pitchFamily="18" charset="0"/>
                <a:cs typeface="Times New Roman" pitchFamily="18" charset="0"/>
              </a:rPr>
              <a:t>Les ARN et principalement les </a:t>
            </a:r>
            <a:r>
              <a:rPr lang="fr-FR" sz="2400" dirty="0" err="1" smtClean="0">
                <a:latin typeface="Times New Roman" pitchFamily="18" charset="0"/>
                <a:cs typeface="Times New Roman" pitchFamily="18" charset="0"/>
              </a:rPr>
              <a:t>ARNt</a:t>
            </a:r>
            <a:r>
              <a:rPr lang="fr-FR" sz="2400" dirty="0" smtClean="0">
                <a:latin typeface="Times New Roman" pitchFamily="18" charset="0"/>
                <a:cs typeface="Times New Roman" pitchFamily="18" charset="0"/>
              </a:rPr>
              <a:t> contiennent une variété étendue de dérivés : des dérivés hydrogénés (</a:t>
            </a:r>
            <a:r>
              <a:rPr lang="fr-FR" sz="2400" b="1" dirty="0" smtClean="0">
                <a:latin typeface="Times New Roman" pitchFamily="18" charset="0"/>
                <a:cs typeface="Times New Roman" pitchFamily="18" charset="0"/>
              </a:rPr>
              <a:t>5, 6-</a:t>
            </a:r>
            <a:r>
              <a:rPr lang="fr-FR" sz="2400" b="1" dirty="0" err="1" smtClean="0">
                <a:latin typeface="Times New Roman" pitchFamily="18" charset="0"/>
                <a:cs typeface="Times New Roman" pitchFamily="18" charset="0"/>
              </a:rPr>
              <a:t>dihydrouracile</a:t>
            </a:r>
            <a:r>
              <a:rPr lang="fr-FR" sz="2400" dirty="0" smtClean="0">
                <a:latin typeface="Times New Roman" pitchFamily="18" charset="0"/>
                <a:cs typeface="Times New Roman" pitchFamily="18" charset="0"/>
              </a:rPr>
              <a:t>) ou soufrés (</a:t>
            </a:r>
            <a:r>
              <a:rPr lang="fr-FR" sz="2400" b="1" dirty="0" err="1" smtClean="0">
                <a:latin typeface="Times New Roman" pitchFamily="18" charset="0"/>
                <a:cs typeface="Times New Roman" pitchFamily="18" charset="0"/>
              </a:rPr>
              <a:t>thiouracile</a:t>
            </a:r>
            <a:r>
              <a:rPr lang="fr-FR" sz="2400" b="1" dirty="0" smtClean="0">
                <a:latin typeface="Times New Roman" pitchFamily="18" charset="0"/>
                <a:cs typeface="Times New Roman" pitchFamily="18" charset="0"/>
              </a:rPr>
              <a:t> ou 2-</a:t>
            </a:r>
            <a:r>
              <a:rPr lang="fr-FR" sz="2400" b="1" dirty="0" err="1" smtClean="0">
                <a:latin typeface="Times New Roman" pitchFamily="18" charset="0"/>
                <a:cs typeface="Times New Roman" pitchFamily="18" charset="0"/>
              </a:rPr>
              <a:t>oxy</a:t>
            </a:r>
            <a:r>
              <a:rPr lang="fr-FR" sz="2400" b="1" dirty="0" smtClean="0">
                <a:latin typeface="Times New Roman" pitchFamily="18" charset="0"/>
                <a:cs typeface="Times New Roman" pitchFamily="18" charset="0"/>
              </a:rPr>
              <a:t>-4thiopyrimidine</a:t>
            </a:r>
            <a:r>
              <a:rPr lang="fr-FR" sz="2400" dirty="0" smtClean="0">
                <a:latin typeface="Times New Roman" pitchFamily="18" charset="0"/>
                <a:cs typeface="Times New Roman" pitchFamily="18" charset="0"/>
              </a:rPr>
              <a:t>) des pyrimidines, ou encore des formes altérées de la </a:t>
            </a:r>
            <a:r>
              <a:rPr lang="fr-FR" sz="2400" b="1" dirty="0" smtClean="0">
                <a:latin typeface="Times New Roman" pitchFamily="18" charset="0"/>
                <a:cs typeface="Times New Roman" pitchFamily="18" charset="0"/>
              </a:rPr>
              <a:t>guanine</a:t>
            </a:r>
            <a:r>
              <a:rPr lang="fr-FR" sz="2400" dirty="0" smtClean="0">
                <a:latin typeface="Times New Roman" pitchFamily="18" charset="0"/>
                <a:cs typeface="Times New Roman" pitchFamily="18" charset="0"/>
              </a:rPr>
              <a:t>, la </a:t>
            </a:r>
            <a:r>
              <a:rPr lang="fr-FR" sz="2400" b="1" dirty="0" smtClean="0">
                <a:latin typeface="Times New Roman" pitchFamily="18" charset="0"/>
                <a:cs typeface="Times New Roman" pitchFamily="18" charset="0"/>
              </a:rPr>
              <a:t>xanthine </a:t>
            </a:r>
            <a:r>
              <a:rPr lang="fr-FR" sz="2400" dirty="0" smtClean="0">
                <a:latin typeface="Times New Roman" pitchFamily="18" charset="0"/>
                <a:cs typeface="Times New Roman" pitchFamily="18" charset="0"/>
              </a:rPr>
              <a:t>(2, 6- </a:t>
            </a:r>
            <a:r>
              <a:rPr lang="fr-FR" sz="2400" dirty="0" err="1" smtClean="0">
                <a:latin typeface="Times New Roman" pitchFamily="18" charset="0"/>
                <a:cs typeface="Times New Roman" pitchFamily="18" charset="0"/>
              </a:rPr>
              <a:t>oxypurine</a:t>
            </a:r>
            <a:r>
              <a:rPr lang="fr-FR" sz="2400" dirty="0" smtClean="0">
                <a:latin typeface="Times New Roman" pitchFamily="18" charset="0"/>
                <a:cs typeface="Times New Roman" pitchFamily="18" charset="0"/>
              </a:rPr>
              <a:t>) et l'</a:t>
            </a:r>
            <a:r>
              <a:rPr lang="fr-FR" sz="2400" b="1" dirty="0" err="1" smtClean="0">
                <a:latin typeface="Times New Roman" pitchFamily="18" charset="0"/>
                <a:cs typeface="Times New Roman" pitchFamily="18" charset="0"/>
              </a:rPr>
              <a:t>hypoxanthine</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(6-</a:t>
            </a:r>
            <a:r>
              <a:rPr lang="fr-FR" sz="2400" dirty="0" err="1" smtClean="0">
                <a:latin typeface="Times New Roman" pitchFamily="18" charset="0"/>
                <a:cs typeface="Times New Roman" pitchFamily="18" charset="0"/>
              </a:rPr>
              <a:t>oxypurine</a:t>
            </a:r>
            <a:r>
              <a:rPr lang="fr-FR" sz="2400" dirty="0" smtClean="0">
                <a:latin typeface="Times New Roman" pitchFamily="18" charset="0"/>
                <a:cs typeface="Times New Roman" pitchFamily="18" charset="0"/>
              </a:rPr>
              <a:t>).</a:t>
            </a:r>
          </a:p>
          <a:p>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32708"/>
          </a:xfrm>
        </p:spPr>
        <p:txBody>
          <a:bodyPr>
            <a:normAutofit fontScale="90000"/>
          </a:bodyPr>
          <a:lstStyle/>
          <a:p>
            <a:pPr>
              <a:buClr>
                <a:schemeClr val="accent6">
                  <a:lumMod val="75000"/>
                </a:schemeClr>
              </a:buClr>
            </a:pPr>
            <a:r>
              <a:rPr lang="fr-FR" b="1" dirty="0" smtClean="0">
                <a:solidFill>
                  <a:srgbClr val="FF0000"/>
                </a:solidFill>
                <a:latin typeface="Times New Roman" pitchFamily="18" charset="0"/>
                <a:cs typeface="Times New Roman" pitchFamily="18" charset="0"/>
              </a:rPr>
              <a:t>2- Un glucide: </a:t>
            </a:r>
            <a:r>
              <a:rPr lang="fr-FR" b="1" dirty="0" smtClean="0">
                <a:latin typeface="Times New Roman" pitchFamily="18" charset="0"/>
                <a:cs typeface="Times New Roman" pitchFamily="18" charset="0"/>
              </a:rPr>
              <a:t>Ribose</a:t>
            </a:r>
            <a:r>
              <a:rPr lang="fr-FR" b="1"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P</a:t>
            </a:r>
            <a:r>
              <a:rPr lang="fr-FR" b="1" dirty="0" smtClean="0">
                <a:solidFill>
                  <a:srgbClr val="FF0000"/>
                </a:solidFill>
                <a:latin typeface="Times New Roman" pitchFamily="18" charset="0"/>
                <a:cs typeface="Times New Roman" pitchFamily="18" charset="0"/>
              </a:rPr>
              <a:t>entose </a:t>
            </a:r>
            <a:r>
              <a:rPr lang="fr-FR" b="1" dirty="0" smtClean="0">
                <a:solidFill>
                  <a:srgbClr val="FF0000"/>
                </a:solidFill>
                <a:latin typeface="Times New Roman" pitchFamily="18" charset="0"/>
                <a:cs typeface="Times New Roman" pitchFamily="18" charset="0"/>
              </a:rPr>
              <a:t>(ose à 5 atomes de C)</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2" y="1214422"/>
            <a:ext cx="4643470" cy="642942"/>
          </a:xfrm>
        </p:spPr>
        <p:txBody>
          <a:bodyPr>
            <a:noAutofit/>
          </a:bodyPr>
          <a:lstStyle/>
          <a:p>
            <a:r>
              <a:rPr lang="fr-FR" sz="3200" b="1" dirty="0" smtClean="0">
                <a:latin typeface="Times New Roman" pitchFamily="18" charset="0"/>
                <a:cs typeface="Times New Roman" pitchFamily="18" charset="0"/>
              </a:rPr>
              <a:t>Ribose , désoxyribose  </a:t>
            </a:r>
            <a:endParaRPr lang="fr-FR" sz="3200" b="1" dirty="0" smtClean="0">
              <a:latin typeface="Times New Roman" pitchFamily="18" charset="0"/>
              <a:cs typeface="Times New Roman" pitchFamily="18" charset="0"/>
            </a:endParaRPr>
          </a:p>
          <a:p>
            <a:endParaRPr lang="fr-FR" sz="32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324111" y="1785927"/>
            <a:ext cx="3890699" cy="4605006"/>
          </a:xfrm>
          <a:prstGeom prst="rect">
            <a:avLst/>
          </a:prstGeom>
          <a:noFill/>
          <a:ln w="9525">
            <a:noFill/>
            <a:miter lim="800000"/>
            <a:headEnd/>
            <a:tailEnd/>
          </a:ln>
          <a:effectLst/>
        </p:spPr>
      </p:pic>
      <p:sp>
        <p:nvSpPr>
          <p:cNvPr id="5" name="Espace réservé du contenu 2"/>
          <p:cNvSpPr txBox="1">
            <a:spLocks/>
          </p:cNvSpPr>
          <p:nvPr/>
        </p:nvSpPr>
        <p:spPr>
          <a:xfrm>
            <a:off x="4071966" y="1142984"/>
            <a:ext cx="5000628" cy="57150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Le préfixe « </a:t>
            </a:r>
            <a:r>
              <a:rPr kumimoji="0" lang="fr-FR" sz="305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désoxy</a:t>
            </a: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signifie qu’il y a un oxygène en moins </a:t>
            </a:r>
            <a:r>
              <a:rPr lang="fr-FR" sz="3050" dirty="0" smtClean="0">
                <a:latin typeface="Times New Roman" pitchFamily="18" charset="0"/>
                <a:cs typeface="Times New Roman" pitchFamily="18" charset="0"/>
              </a:rPr>
              <a:t>-U</a:t>
            </a: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 fonction </a:t>
            </a:r>
            <a:r>
              <a:rPr kumimoji="0" lang="fr-FR" sz="3050" b="1"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hydroxyle</a:t>
            </a:r>
            <a:r>
              <a:rPr kumimoji="0" lang="fr-FR" sz="305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(‐OH) est remplacée par un hydrogène (H).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Le </a:t>
            </a:r>
            <a:r>
              <a:rPr kumimoji="0" lang="fr-FR" sz="305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désoxyribose </a:t>
            </a: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est beaucoup plus stable que le </a:t>
            </a:r>
            <a:r>
              <a:rPr kumimoji="0" lang="fr-FR" sz="305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ribose</a:t>
            </a:r>
            <a:r>
              <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une caractéristique intéressante pour une molécule servant à </a:t>
            </a:r>
            <a:r>
              <a:rPr kumimoji="0" lang="fr-FR" sz="305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stocker l'information</a:t>
            </a:r>
            <a:endPar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05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214678" y="1500174"/>
            <a:ext cx="2668555" cy="183833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00929" y="3676658"/>
            <a:ext cx="8495651" cy="2538424"/>
          </a:xfrm>
          <a:prstGeom prst="rect">
            <a:avLst/>
          </a:prstGeom>
          <a:noFill/>
          <a:ln w="9525">
            <a:noFill/>
            <a:miter lim="800000"/>
            <a:headEnd/>
            <a:tailEnd/>
          </a:ln>
          <a:effectLst/>
        </p:spPr>
      </p:pic>
      <p:sp>
        <p:nvSpPr>
          <p:cNvPr id="5" name="Titre 1"/>
          <p:cNvSpPr txBox="1">
            <a:spLocks/>
          </p:cNvSpPr>
          <p:nvPr/>
        </p:nvSpPr>
        <p:spPr>
          <a:xfrm>
            <a:off x="0" y="285728"/>
            <a:ext cx="9144000" cy="632666"/>
          </a:xfrm>
          <a:prstGeom prst="rect">
            <a:avLst/>
          </a:prstGeom>
        </p:spPr>
        <p:txBody>
          <a:bodyPr vert="horz" lIns="91440" tIns="45720" rIns="91440" bIns="45720" rtlCol="0" anchor="ctr">
            <a:noAutofit/>
          </a:bodyPr>
          <a:lstStyle/>
          <a:p>
            <a:pPr algn="ctr">
              <a:spcBef>
                <a:spcPct val="0"/>
              </a:spcBef>
              <a:buClr>
                <a:schemeClr val="accent6">
                  <a:lumMod val="75000"/>
                </a:schemeClr>
              </a:buClr>
            </a:pPr>
            <a:r>
              <a:rPr lang="fr-FR" sz="4000" b="1" dirty="0" smtClean="0">
                <a:solidFill>
                  <a:srgbClr val="FF0000"/>
                </a:solidFill>
                <a:latin typeface="Times New Roman" pitchFamily="18" charset="0"/>
                <a:cs typeface="Times New Roman" pitchFamily="18" charset="0"/>
              </a:rPr>
              <a:t>3- </a:t>
            </a:r>
            <a:r>
              <a:rPr lang="fr-FR" sz="4000" b="1" dirty="0" smtClean="0">
                <a:solidFill>
                  <a:srgbClr val="FF0000"/>
                </a:solidFill>
                <a:latin typeface="Times New Roman" pitchFamily="18" charset="0"/>
                <a:cs typeface="Times New Roman" pitchFamily="18" charset="0"/>
              </a:rPr>
              <a:t>L’acide </a:t>
            </a:r>
            <a:r>
              <a:rPr lang="fr-FR" sz="4000" b="1" dirty="0" smtClean="0">
                <a:solidFill>
                  <a:srgbClr val="FF0000"/>
                </a:solidFill>
                <a:latin typeface="Times New Roman" pitchFamily="18" charset="0"/>
                <a:cs typeface="Times New Roman" pitchFamily="18" charset="0"/>
              </a:rPr>
              <a:t>phosphorique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642942"/>
          </a:xfrm>
        </p:spPr>
        <p:txBody>
          <a:bodyPr>
            <a:normAutofit/>
          </a:bodyPr>
          <a:lstStyle/>
          <a:p>
            <a:r>
              <a:rPr lang="fr-FR" sz="2800" b="1" dirty="0" smtClean="0">
                <a:solidFill>
                  <a:srgbClr val="FF0000"/>
                </a:solidFill>
                <a:latin typeface="Times New Roman" pitchFamily="18" charset="0"/>
                <a:cs typeface="Times New Roman" pitchFamily="18" charset="0"/>
              </a:rPr>
              <a:t>Nomenclature des unités nucléotidiques</a:t>
            </a:r>
            <a:endParaRPr lang="fr-FR" sz="2800"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214282" y="1714488"/>
            <a:ext cx="8929718" cy="4929222"/>
          </a:xfrm>
          <a:prstGeom prst="rect">
            <a:avLst/>
          </a:prstGeom>
          <a:noFill/>
          <a:ln w="9525">
            <a:solidFill>
              <a:schemeClr val="tx1"/>
            </a:solidFill>
            <a:miter lim="800000"/>
            <a:headEnd/>
            <a:tailEnd/>
          </a:ln>
          <a:effectLst/>
        </p:spPr>
      </p:pic>
      <p:sp>
        <p:nvSpPr>
          <p:cNvPr id="4" name="Rectangle 3"/>
          <p:cNvSpPr/>
          <p:nvPr/>
        </p:nvSpPr>
        <p:spPr>
          <a:xfrm>
            <a:off x="214282" y="514159"/>
            <a:ext cx="8929718" cy="1200329"/>
          </a:xfrm>
          <a:prstGeom prst="rect">
            <a:avLst/>
          </a:prstGeom>
        </p:spPr>
        <p:txBody>
          <a:bodyPr wrap="square">
            <a:spAutoFit/>
          </a:bodyPr>
          <a:lstStyle/>
          <a:p>
            <a:pPr>
              <a:buNone/>
            </a:pPr>
            <a:r>
              <a:rPr lang="fr-FR" sz="2400" dirty="0" smtClean="0">
                <a:latin typeface="Times New Roman" pitchFamily="18" charset="0"/>
                <a:cs typeface="Times New Roman" pitchFamily="18" charset="0"/>
              </a:rPr>
              <a:t>Les noms des nucléosides ont comme suffixe :</a:t>
            </a:r>
          </a:p>
          <a:p>
            <a:pPr lvl="0"/>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osine</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pour les </a:t>
            </a:r>
            <a:r>
              <a:rPr lang="en-US" sz="2400" dirty="0" err="1" smtClean="0">
                <a:latin typeface="Times New Roman" pitchFamily="18" charset="0"/>
                <a:cs typeface="Times New Roman" pitchFamily="18" charset="0"/>
              </a:rPr>
              <a:t>nucléosides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puriques</a:t>
            </a:r>
            <a:endParaRPr lang="fr-FR" sz="2400" dirty="0" smtClean="0">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idine</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pour les </a:t>
            </a:r>
            <a:r>
              <a:rPr lang="en-US" sz="2400" dirty="0" err="1" smtClean="0">
                <a:latin typeface="Times New Roman" pitchFamily="18" charset="0"/>
                <a:cs typeface="Times New Roman" pitchFamily="18" charset="0"/>
              </a:rPr>
              <a:t>nucléosides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pyrimidique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744"/>
            <a:ext cx="8358246" cy="1143000"/>
          </a:xfrm>
        </p:spPr>
        <p:txBody>
          <a:bodyPr>
            <a:normAutofit fontScale="90000"/>
          </a:bodyPr>
          <a:lstStyle/>
          <a:p>
            <a:pPr algn="l"/>
            <a:r>
              <a:rPr lang="fr-FR"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 liaison </a:t>
            </a:r>
            <a:r>
              <a:rPr lang="fr-FR" dirty="0" smtClean="0">
                <a:solidFill>
                  <a:srgbClr val="FF0000"/>
                </a:solidFill>
                <a:latin typeface="Times New Roman" pitchFamily="18" charset="0"/>
                <a:cs typeface="Times New Roman" pitchFamily="18" charset="0"/>
              </a:rPr>
              <a:t>N-osidique:</a:t>
            </a:r>
            <a:r>
              <a:rPr lang="fr-FR" dirty="0" smtClean="0">
                <a:latin typeface="Times New Roman" pitchFamily="18" charset="0"/>
                <a:cs typeface="Times New Roman" pitchFamily="18" charset="0"/>
              </a:rPr>
              <a:t> entre le pentose et la base azotée </a:t>
            </a:r>
            <a:endParaRPr lang="fr-FR"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428596" y="2845775"/>
            <a:ext cx="8245457" cy="4012249"/>
          </a:xfrm>
          <a:prstGeom prst="rect">
            <a:avLst/>
          </a:prstGeom>
          <a:noFill/>
          <a:ln w="9525">
            <a:noFill/>
            <a:miter lim="800000"/>
            <a:headEnd/>
            <a:tailEnd/>
          </a:ln>
          <a:effectLst/>
        </p:spPr>
      </p:pic>
      <p:sp>
        <p:nvSpPr>
          <p:cNvPr id="4" name="Rectangle 3"/>
          <p:cNvSpPr/>
          <p:nvPr/>
        </p:nvSpPr>
        <p:spPr>
          <a:xfrm>
            <a:off x="0" y="142852"/>
            <a:ext cx="9144000" cy="954107"/>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ADN =   Poly-nucléotides </a:t>
            </a:r>
            <a:r>
              <a:rPr lang="fr-FR" sz="2800" b="1" dirty="0" smtClean="0">
                <a:latin typeface="Times New Roman" pitchFamily="18" charset="0"/>
                <a:cs typeface="Times New Roman" pitchFamily="18" charset="0"/>
              </a:rPr>
              <a:t>(formation des liaisons entre les nucléotides) .</a:t>
            </a:r>
            <a:endParaRPr lang="fr-F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857232"/>
            <a:ext cx="7772400" cy="2000264"/>
          </a:xfrm>
        </p:spPr>
        <p:txBody>
          <a:bodyPr>
            <a:normAutofit fontScale="90000"/>
          </a:bodyPr>
          <a:lstStyle/>
          <a:p>
            <a:pPr>
              <a:lnSpc>
                <a:spcPct val="150000"/>
              </a:lnSpc>
            </a:pPr>
            <a:r>
              <a:rPr lang="fr-FR" b="1" dirty="0" smtClean="0">
                <a:latin typeface="Times New Roman" pitchFamily="18" charset="0"/>
                <a:cs typeface="Times New Roman" pitchFamily="18" charset="0"/>
              </a:rPr>
              <a:t>CHAPITRE </a:t>
            </a:r>
            <a:r>
              <a:rPr lang="fr-FR" b="1" dirty="0" smtClean="0">
                <a:latin typeface="Times New Roman" pitchFamily="18" charset="0"/>
                <a:cs typeface="Times New Roman" pitchFamily="18" charset="0"/>
              </a:rPr>
              <a:t>I</a:t>
            </a:r>
            <a:r>
              <a:rPr lang="fr-FR" b="1" dirty="0" smtClean="0">
                <a:latin typeface="Times New Roman" pitchFamily="18" charset="0"/>
                <a:cs typeface="Times New Roman" pitchFamily="18" charset="0"/>
              </a:rPr>
              <a:t>: L’ADN</a:t>
            </a:r>
            <a:br>
              <a:rPr lang="fr-FR" b="1"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A</a:t>
            </a:r>
            <a:r>
              <a:rPr lang="fr-FR" b="1" dirty="0" smtClean="0">
                <a:latin typeface="Times New Roman" pitchFamily="18" charset="0"/>
                <a:cs typeface="Times New Roman" pitchFamily="18" charset="0"/>
              </a:rPr>
              <a:t>cide Désoxyribonucléique </a:t>
            </a:r>
            <a:endParaRPr lang="fr-FR" b="1" dirty="0">
              <a:latin typeface="Times New Roman" pitchFamily="18" charset="0"/>
              <a:cs typeface="Times New Roman" pitchFamily="18" charset="0"/>
            </a:endParaRPr>
          </a:p>
        </p:txBody>
      </p:sp>
      <p:sp>
        <p:nvSpPr>
          <p:cNvPr id="3" name="Sous-titre 2"/>
          <p:cNvSpPr>
            <a:spLocks noGrp="1"/>
          </p:cNvSpPr>
          <p:nvPr>
            <p:ph type="subTitle" idx="1"/>
          </p:nvPr>
        </p:nvSpPr>
        <p:spPr>
          <a:xfrm>
            <a:off x="642910" y="2786058"/>
            <a:ext cx="8001056" cy="2214578"/>
          </a:xfrm>
        </p:spPr>
        <p:txBody>
          <a:bodyPr>
            <a:noAutofit/>
          </a:bodyPr>
          <a:lstStyle/>
          <a:p>
            <a:pPr>
              <a:lnSpc>
                <a:spcPct val="150000"/>
              </a:lnSpc>
            </a:pPr>
            <a:r>
              <a:rPr lang="fr-FR" sz="4000" b="1" dirty="0" smtClean="0">
                <a:solidFill>
                  <a:srgbClr val="FF0000"/>
                </a:solidFill>
                <a:latin typeface="Times New Roman" pitchFamily="18" charset="0"/>
                <a:cs typeface="Times New Roman" pitchFamily="18" charset="0"/>
              </a:rPr>
              <a:t>Mise en </a:t>
            </a:r>
            <a:r>
              <a:rPr lang="fr-FR" sz="4000" b="1" dirty="0" smtClean="0">
                <a:solidFill>
                  <a:srgbClr val="FF0000"/>
                </a:solidFill>
                <a:latin typeface="Times New Roman" pitchFamily="18" charset="0"/>
                <a:cs typeface="Times New Roman" pitchFamily="18" charset="0"/>
              </a:rPr>
              <a:t>évidence, </a:t>
            </a:r>
            <a:r>
              <a:rPr lang="fr-FR" sz="4000" b="1" dirty="0" smtClean="0">
                <a:solidFill>
                  <a:srgbClr val="FF0000"/>
                </a:solidFill>
                <a:latin typeface="Times New Roman" pitchFamily="18" charset="0"/>
                <a:cs typeface="Times New Roman" pitchFamily="18" charset="0"/>
              </a:rPr>
              <a:t>Structure, Types, propriétés… </a:t>
            </a:r>
            <a:endParaRPr lang="fr-FR"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87963"/>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La liaison avec la base est de type </a:t>
            </a:r>
            <a:r>
              <a:rPr lang="fr-FR" sz="2400" b="1" dirty="0" smtClean="0">
                <a:latin typeface="Times New Roman" pitchFamily="18" charset="0"/>
                <a:cs typeface="Times New Roman" pitchFamily="18" charset="0"/>
              </a:rPr>
              <a:t>N-osidique </a:t>
            </a:r>
            <a:r>
              <a:rPr lang="fr-FR" sz="2400" dirty="0" smtClean="0">
                <a:latin typeface="Times New Roman" pitchFamily="18" charset="0"/>
                <a:cs typeface="Times New Roman" pitchFamily="18" charset="0"/>
              </a:rPr>
              <a:t>entre le carbone </a:t>
            </a:r>
            <a:r>
              <a:rPr lang="fr-FR" sz="2400" b="1" dirty="0" smtClean="0">
                <a:latin typeface="Times New Roman" pitchFamily="18" charset="0"/>
                <a:cs typeface="Times New Roman" pitchFamily="18" charset="0"/>
              </a:rPr>
              <a:t>1' </a:t>
            </a:r>
            <a:r>
              <a:rPr lang="fr-FR" sz="2400" dirty="0" smtClean="0">
                <a:latin typeface="Times New Roman" pitchFamily="18" charset="0"/>
                <a:cs typeface="Times New Roman" pitchFamily="18" charset="0"/>
              </a:rPr>
              <a:t>(carbone </a:t>
            </a:r>
            <a:r>
              <a:rPr lang="fr-FR" sz="2400" dirty="0" err="1" smtClean="0">
                <a:latin typeface="Times New Roman" pitchFamily="18" charset="0"/>
                <a:cs typeface="Times New Roman" pitchFamily="18" charset="0"/>
              </a:rPr>
              <a:t>anomérique</a:t>
            </a:r>
            <a:r>
              <a:rPr lang="fr-FR" sz="2400" dirty="0" smtClean="0">
                <a:latin typeface="Times New Roman" pitchFamily="18" charset="0"/>
                <a:cs typeface="Times New Roman" pitchFamily="18" charset="0"/>
              </a:rPr>
              <a:t>) du </a:t>
            </a:r>
            <a:r>
              <a:rPr lang="fr-FR" sz="2400" dirty="0" err="1" smtClean="0">
                <a:latin typeface="Times New Roman" pitchFamily="18" charset="0"/>
                <a:cs typeface="Times New Roman" pitchFamily="18" charset="0"/>
              </a:rPr>
              <a:t>furanose</a:t>
            </a:r>
            <a:r>
              <a:rPr lang="fr-FR" sz="2400" dirty="0" smtClean="0">
                <a:latin typeface="Times New Roman" pitchFamily="18" charset="0"/>
                <a:cs typeface="Times New Roman" pitchFamily="18" charset="0"/>
              </a:rPr>
              <a:t>  et l'azote </a:t>
            </a:r>
            <a:r>
              <a:rPr lang="fr-FR" sz="2400" b="1" dirty="0" smtClean="0">
                <a:latin typeface="Times New Roman" pitchFamily="18" charset="0"/>
                <a:cs typeface="Times New Roman" pitchFamily="18" charset="0"/>
              </a:rPr>
              <a:t>N1 </a:t>
            </a:r>
            <a:r>
              <a:rPr lang="fr-FR" sz="2400" dirty="0" smtClean="0">
                <a:latin typeface="Times New Roman" pitchFamily="18" charset="0"/>
                <a:cs typeface="Times New Roman" pitchFamily="18" charset="0"/>
              </a:rPr>
              <a:t>des pyrimidines et </a:t>
            </a:r>
            <a:r>
              <a:rPr lang="fr-FR" sz="2400" b="1" dirty="0" smtClean="0">
                <a:latin typeface="Times New Roman" pitchFamily="18" charset="0"/>
                <a:cs typeface="Times New Roman" pitchFamily="18" charset="0"/>
              </a:rPr>
              <a:t>N9 </a:t>
            </a:r>
            <a:r>
              <a:rPr lang="fr-FR" sz="2400" dirty="0" smtClean="0">
                <a:latin typeface="Times New Roman" pitchFamily="18" charset="0"/>
                <a:cs typeface="Times New Roman" pitchFamily="18" charset="0"/>
              </a:rPr>
              <a:t>des purines. </a:t>
            </a:r>
            <a:endParaRPr lang="fr-FR" sz="2400" dirty="0" smtClean="0">
              <a:latin typeface="Times New Roman" pitchFamily="18" charset="0"/>
              <a:cs typeface="Times New Roman" pitchFamily="18" charset="0"/>
            </a:endParaRPr>
          </a:p>
        </p:txBody>
      </p:sp>
      <p:pic>
        <p:nvPicPr>
          <p:cNvPr id="5" name="image15.jpeg"/>
          <p:cNvPicPr/>
          <p:nvPr/>
        </p:nvPicPr>
        <p:blipFill>
          <a:blip r:embed="rId2" cstate="print">
            <a:lum bright="-30000" contrast="30000"/>
          </a:blip>
          <a:stretch>
            <a:fillRect/>
          </a:stretch>
        </p:blipFill>
        <p:spPr>
          <a:xfrm>
            <a:off x="71438" y="1643050"/>
            <a:ext cx="8929718" cy="5000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214415" y="346175"/>
            <a:ext cx="6643734" cy="6083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015013" y="500513"/>
            <a:ext cx="7057449" cy="56431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dirty="0" smtClean="0">
                <a:latin typeface="Times New Roman" pitchFamily="18" charset="0"/>
                <a:cs typeface="Times New Roman" pitchFamily="18" charset="0"/>
              </a:rPr>
              <a:t>2- </a:t>
            </a:r>
            <a:r>
              <a:rPr lang="fr-FR" dirty="0" smtClean="0">
                <a:solidFill>
                  <a:srgbClr val="FF0000"/>
                </a:solidFill>
                <a:latin typeface="Times New Roman" pitchFamily="18" charset="0"/>
                <a:cs typeface="Times New Roman" pitchFamily="18" charset="0"/>
              </a:rPr>
              <a:t>liaison </a:t>
            </a:r>
            <a:r>
              <a:rPr lang="fr-FR" dirty="0" err="1" smtClean="0">
                <a:solidFill>
                  <a:srgbClr val="FF0000"/>
                </a:solidFill>
                <a:latin typeface="Times New Roman" pitchFamily="18" charset="0"/>
                <a:cs typeface="Times New Roman" pitchFamily="18" charset="0"/>
              </a:rPr>
              <a:t>phosphodiester</a:t>
            </a:r>
            <a:r>
              <a:rPr lang="fr-FR"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entre le Nucléoside et  </a:t>
            </a:r>
            <a:r>
              <a:rPr lang="fr-FR" dirty="0" smtClean="0">
                <a:latin typeface="Times New Roman" pitchFamily="18" charset="0"/>
                <a:cs typeface="Times New Roman" pitchFamily="18" charset="0"/>
              </a:rPr>
              <a:t>mono-phosphate</a:t>
            </a:r>
            <a:endParaRPr lang="fr-FR"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145399" y="2214554"/>
            <a:ext cx="8712881"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76006" y="454856"/>
            <a:ext cx="7753646" cy="5871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821707" y="737312"/>
            <a:ext cx="7536507" cy="54063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p:cNvPicPr/>
          <p:nvPr/>
        </p:nvPicPr>
        <p:blipFill>
          <a:blip r:embed="rId2" cstate="print"/>
          <a:stretch>
            <a:fillRect/>
          </a:stretch>
        </p:blipFill>
        <p:spPr>
          <a:xfrm>
            <a:off x="285720" y="500042"/>
            <a:ext cx="8572560" cy="4929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28596" y="963666"/>
            <a:ext cx="8275069" cy="4980729"/>
          </a:xfrm>
          <a:prstGeom prst="rect">
            <a:avLst/>
          </a:prstGeom>
          <a:noFill/>
          <a:ln w="9525">
            <a:noFill/>
            <a:miter lim="800000"/>
            <a:headEnd/>
            <a:tailEnd/>
          </a:ln>
          <a:effectLst/>
        </p:spPr>
      </p:pic>
      <p:sp>
        <p:nvSpPr>
          <p:cNvPr id="3" name="ZoneTexte 2"/>
          <p:cNvSpPr txBox="1"/>
          <p:nvPr/>
        </p:nvSpPr>
        <p:spPr>
          <a:xfrm>
            <a:off x="3714744" y="5857892"/>
            <a:ext cx="1928826" cy="707886"/>
          </a:xfrm>
          <a:prstGeom prst="rect">
            <a:avLst/>
          </a:prstGeom>
          <a:noFill/>
        </p:spPr>
        <p:txBody>
          <a:bodyPr wrap="square" rtlCol="0">
            <a:spAutoFit/>
          </a:bodyPr>
          <a:lstStyle/>
          <a:p>
            <a:pPr algn="ctr"/>
            <a:r>
              <a:rPr lang="fr-FR" sz="4000" b="1" dirty="0" smtClean="0">
                <a:solidFill>
                  <a:srgbClr val="FF0000"/>
                </a:solidFill>
                <a:latin typeface="Times New Roman" pitchFamily="18" charset="0"/>
                <a:cs typeface="Times New Roman" pitchFamily="18" charset="0"/>
              </a:rPr>
              <a:t>ATP </a:t>
            </a:r>
            <a:endParaRPr lang="fr-FR"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23220" y="714356"/>
            <a:ext cx="7977870" cy="52871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13"/>
            <a:ext cx="9144000" cy="579967"/>
          </a:xfrm>
          <a:prstGeom prst="rect">
            <a:avLst/>
          </a:prstGeom>
        </p:spPr>
        <p:txBody>
          <a:bodyPr wrap="square">
            <a:spAutoFit/>
          </a:bodyPr>
          <a:lstStyle/>
          <a:p>
            <a:pPr algn="ctr">
              <a:lnSpc>
                <a:spcPct val="150000"/>
              </a:lnSpc>
            </a:pPr>
            <a:r>
              <a:rPr lang="fr-FR" sz="2400" b="1" dirty="0" smtClean="0">
                <a:solidFill>
                  <a:srgbClr val="FF0000"/>
                </a:solidFill>
                <a:latin typeface="Times New Roman" pitchFamily="18" charset="0"/>
                <a:cs typeface="Times New Roman" pitchFamily="18" charset="0"/>
              </a:rPr>
              <a:t>Les N</a:t>
            </a:r>
            <a:r>
              <a:rPr lang="fr-FR" sz="2400" b="1" dirty="0" smtClean="0">
                <a:solidFill>
                  <a:srgbClr val="FF0000"/>
                </a:solidFill>
                <a:latin typeface="Times New Roman" pitchFamily="18" charset="0"/>
                <a:cs typeface="Times New Roman" pitchFamily="18" charset="0"/>
              </a:rPr>
              <a:t>ucléotides d‘Intérêt Biologique </a:t>
            </a:r>
            <a:endParaRPr lang="fr-FR" sz="2400" dirty="0">
              <a:solidFill>
                <a:srgbClr val="FF0000"/>
              </a:solidFill>
              <a:latin typeface="Times New Roman" pitchFamily="18" charset="0"/>
              <a:cs typeface="Times New Roman" pitchFamily="18" charset="0"/>
            </a:endParaRPr>
          </a:p>
        </p:txBody>
      </p:sp>
      <p:sp>
        <p:nvSpPr>
          <p:cNvPr id="5" name="Rectangle 4"/>
          <p:cNvSpPr/>
          <p:nvPr/>
        </p:nvSpPr>
        <p:spPr>
          <a:xfrm>
            <a:off x="0" y="357166"/>
            <a:ext cx="9144000" cy="6555641"/>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 L'AMP  et AMP cyclique est </a:t>
            </a:r>
            <a:r>
              <a:rPr lang="fr-FR" sz="2000" dirty="0" smtClean="0">
                <a:latin typeface="Times New Roman" pitchFamily="18" charset="0"/>
                <a:cs typeface="Times New Roman" pitchFamily="18" charset="0"/>
              </a:rPr>
              <a:t>l'un des composés que l'on trouve dans de nombreuses réactions du </a:t>
            </a:r>
            <a:r>
              <a:rPr lang="fr-FR" sz="2000" dirty="0" smtClean="0">
                <a:latin typeface="Times New Roman" pitchFamily="18" charset="0"/>
                <a:cs typeface="Times New Roman" pitchFamily="18" charset="0"/>
              </a:rPr>
              <a:t>métabolisme. </a:t>
            </a:r>
          </a:p>
          <a:p>
            <a:pPr>
              <a:lnSpc>
                <a:spcPct val="150000"/>
              </a:lnSpc>
            </a:pPr>
            <a:r>
              <a:rPr lang="fr-FR" sz="2000" dirty="0" smtClean="0">
                <a:latin typeface="Times New Roman" pitchFamily="18" charset="0"/>
                <a:cs typeface="Times New Roman" pitchFamily="18" charset="0"/>
              </a:rPr>
              <a:t>Les </a:t>
            </a:r>
            <a:r>
              <a:rPr lang="fr-FR" sz="2000" dirty="0" smtClean="0">
                <a:latin typeface="Times New Roman" pitchFamily="18" charset="0"/>
                <a:cs typeface="Times New Roman" pitchFamily="18" charset="0"/>
              </a:rPr>
              <a:t>nucléosides 5'- phosphates sont les éléments de bases de polymères tels que l'ADN et </a:t>
            </a:r>
            <a:r>
              <a:rPr lang="fr-FR" sz="2000" dirty="0" smtClean="0">
                <a:latin typeface="Times New Roman" pitchFamily="18" charset="0"/>
                <a:cs typeface="Times New Roman" pitchFamily="18" charset="0"/>
              </a:rPr>
              <a:t>l'ARN</a:t>
            </a:r>
          </a:p>
          <a:p>
            <a:pPr>
              <a:lnSpc>
                <a:spcPct val="150000"/>
              </a:lnSpc>
            </a:pPr>
            <a:r>
              <a:rPr lang="fr-FR" sz="2000" dirty="0" smtClean="0">
                <a:latin typeface="Times New Roman" pitchFamily="18" charset="0"/>
                <a:cs typeface="Times New Roman" pitchFamily="18" charset="0"/>
              </a:rPr>
              <a:t>- L'ADP </a:t>
            </a:r>
            <a:r>
              <a:rPr lang="fr-FR" sz="2000" dirty="0" smtClean="0">
                <a:latin typeface="Times New Roman" pitchFamily="18" charset="0"/>
                <a:cs typeface="Times New Roman" pitchFamily="18" charset="0"/>
              </a:rPr>
              <a:t>est un composé qui a de nombreuses différentes </a:t>
            </a:r>
            <a:r>
              <a:rPr lang="en-US" sz="2000" dirty="0" err="1" smtClean="0">
                <a:latin typeface="Times New Roman" pitchFamily="18" charset="0"/>
                <a:cs typeface="Times New Roman" pitchFamily="18" charset="0"/>
              </a:rPr>
              <a:t>fonctions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telque</a:t>
            </a:r>
            <a:r>
              <a:rPr lang="en-US" sz="2000" dirty="0" smtClean="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nSpc>
                <a:spcPct val="150000"/>
              </a:lnSpc>
              <a:buFont typeface="Wingdings" pitchFamily="2" charset="2"/>
              <a:buChar char="v"/>
            </a:pPr>
            <a:r>
              <a:rPr lang="fr-FR" sz="2000" dirty="0" smtClean="0">
                <a:latin typeface="Times New Roman" pitchFamily="18" charset="0"/>
                <a:cs typeface="Times New Roman" pitchFamily="18" charset="0"/>
              </a:rPr>
              <a:t>Molécule </a:t>
            </a:r>
            <a:r>
              <a:rPr lang="fr-FR" sz="2000" dirty="0" smtClean="0">
                <a:latin typeface="Times New Roman" pitchFamily="18" charset="0"/>
                <a:cs typeface="Times New Roman" pitchFamily="18" charset="0"/>
              </a:rPr>
              <a:t>à haut potentiel énergétique (hydrolyse de la liaison anhydride d'acide)</a:t>
            </a:r>
          </a:p>
          <a:p>
            <a:pPr>
              <a:lnSpc>
                <a:spcPct val="150000"/>
              </a:lnSpc>
              <a:buFont typeface="Wingdings" pitchFamily="2" charset="2"/>
              <a:buChar char="v"/>
            </a:pPr>
            <a:r>
              <a:rPr lang="fr-FR" sz="2000" dirty="0" smtClean="0">
                <a:latin typeface="Times New Roman" pitchFamily="18" charset="0"/>
                <a:cs typeface="Times New Roman" pitchFamily="18" charset="0"/>
              </a:rPr>
              <a:t>Molécule </a:t>
            </a:r>
            <a:r>
              <a:rPr lang="fr-FR" sz="2000" dirty="0" smtClean="0">
                <a:latin typeface="Times New Roman" pitchFamily="18" charset="0"/>
                <a:cs typeface="Times New Roman" pitchFamily="18" charset="0"/>
              </a:rPr>
              <a:t>intermédiaire dans la production d'ATP</a:t>
            </a:r>
          </a:p>
          <a:p>
            <a:pPr>
              <a:lnSpc>
                <a:spcPct val="150000"/>
              </a:lnSpc>
              <a:buFont typeface="Wingdings" pitchFamily="2" charset="2"/>
              <a:buChar char="v"/>
            </a:pPr>
            <a:r>
              <a:rPr lang="fr-FR" sz="2000" dirty="0" smtClean="0">
                <a:latin typeface="Times New Roman" pitchFamily="18" charset="0"/>
                <a:cs typeface="Times New Roman" pitchFamily="18" charset="0"/>
              </a:rPr>
              <a:t>Activateur </a:t>
            </a:r>
            <a:r>
              <a:rPr lang="fr-FR" sz="2000" dirty="0" smtClean="0">
                <a:latin typeface="Times New Roman" pitchFamily="18" charset="0"/>
                <a:cs typeface="Times New Roman" pitchFamily="18" charset="0"/>
              </a:rPr>
              <a:t>d'enzyme allostérique comme la L-glutamate-déshydrogénase</a:t>
            </a:r>
          </a:p>
          <a:p>
            <a:pPr>
              <a:lnSpc>
                <a:spcPct val="150000"/>
              </a:lnSpc>
              <a:buNone/>
            </a:pPr>
            <a:r>
              <a:rPr lang="fr-FR" sz="2000" b="1" dirty="0" smtClean="0">
                <a:latin typeface="Times New Roman" pitchFamily="18" charset="0"/>
                <a:cs typeface="Times New Roman" pitchFamily="18" charset="0"/>
              </a:rPr>
              <a:t>- L'une des molécules les plus "universelles" est l'ATP : S</a:t>
            </a:r>
            <a:r>
              <a:rPr lang="fr-FR" sz="2000" dirty="0" smtClean="0">
                <a:latin typeface="Times New Roman" pitchFamily="18" charset="0"/>
                <a:cs typeface="Times New Roman" pitchFamily="18" charset="0"/>
              </a:rPr>
              <a:t>ource </a:t>
            </a:r>
            <a:r>
              <a:rPr lang="fr-FR" sz="2000" dirty="0" smtClean="0">
                <a:latin typeface="Times New Roman" pitchFamily="18" charset="0"/>
                <a:cs typeface="Times New Roman" pitchFamily="18" charset="0"/>
              </a:rPr>
              <a:t>d'énergie utilisable :</a:t>
            </a:r>
          </a:p>
          <a:p>
            <a:pPr lvl="0">
              <a:lnSpc>
                <a:spcPct val="150000"/>
              </a:lnSpc>
              <a:buFont typeface="Wingdings" pitchFamily="2" charset="2"/>
              <a:buChar char="v"/>
            </a:pPr>
            <a:r>
              <a:rPr lang="fr-FR" sz="2000" dirty="0" smtClean="0">
                <a:latin typeface="Times New Roman" pitchFamily="18" charset="0"/>
                <a:cs typeface="Times New Roman" pitchFamily="18" charset="0"/>
              </a:rPr>
              <a:t> Par </a:t>
            </a:r>
            <a:r>
              <a:rPr lang="fr-FR" sz="2000" dirty="0" smtClean="0">
                <a:latin typeface="Times New Roman" pitchFamily="18" charset="0"/>
                <a:cs typeface="Times New Roman" pitchFamily="18" charset="0"/>
              </a:rPr>
              <a:t>des réactions de catalyse </a:t>
            </a:r>
            <a:r>
              <a:rPr lang="fr-FR" sz="2000" dirty="0" smtClean="0">
                <a:latin typeface="Times New Roman" pitchFamily="18" charset="0"/>
                <a:cs typeface="Times New Roman" pitchFamily="18" charset="0"/>
              </a:rPr>
              <a:t>enzymatique</a:t>
            </a:r>
          </a:p>
          <a:p>
            <a:pPr lvl="0">
              <a:lnSpc>
                <a:spcPct val="150000"/>
              </a:lnSpc>
              <a:buFont typeface="Wingdings" pitchFamily="2" charset="2"/>
              <a:buChar char="v"/>
            </a:pPr>
            <a:r>
              <a:rPr lang="fr-FR" sz="2000" dirty="0" smtClean="0">
                <a:latin typeface="Times New Roman" pitchFamily="18" charset="0"/>
                <a:cs typeface="Times New Roman" pitchFamily="18" charset="0"/>
              </a:rPr>
              <a:t> P</a:t>
            </a:r>
            <a:r>
              <a:rPr lang="fr-FR" sz="2000" dirty="0" smtClean="0">
                <a:latin typeface="Times New Roman" pitchFamily="18" charset="0"/>
                <a:cs typeface="Times New Roman" pitchFamily="18" charset="0"/>
              </a:rPr>
              <a:t>our </a:t>
            </a:r>
            <a:r>
              <a:rPr lang="fr-FR" sz="2000" dirty="0" smtClean="0">
                <a:latin typeface="Times New Roman" pitchFamily="18" charset="0"/>
                <a:cs typeface="Times New Roman" pitchFamily="18" charset="0"/>
              </a:rPr>
              <a:t>le transport transmembranaire </a:t>
            </a:r>
            <a:r>
              <a:rPr lang="fr-FR" sz="2000" dirty="0" smtClean="0">
                <a:latin typeface="Times New Roman" pitchFamily="18" charset="0"/>
                <a:cs typeface="Times New Roman" pitchFamily="18" charset="0"/>
              </a:rPr>
              <a:t>actif</a:t>
            </a:r>
          </a:p>
          <a:p>
            <a:pPr lvl="0">
              <a:lnSpc>
                <a:spcPct val="150000"/>
              </a:lnSpc>
              <a:buFont typeface="Wingdings" pitchFamily="2" charset="2"/>
              <a:buChar char="v"/>
            </a:pPr>
            <a:r>
              <a:rPr lang="fr-FR" sz="2000" dirty="0" smtClean="0">
                <a:latin typeface="Times New Roman" pitchFamily="18" charset="0"/>
                <a:cs typeface="Times New Roman" pitchFamily="18" charset="0"/>
              </a:rPr>
              <a:t> P</a:t>
            </a:r>
            <a:r>
              <a:rPr lang="fr-FR" sz="2000" dirty="0" smtClean="0">
                <a:latin typeface="Times New Roman" pitchFamily="18" charset="0"/>
                <a:cs typeface="Times New Roman" pitchFamily="18" charset="0"/>
              </a:rPr>
              <a:t>our </a:t>
            </a:r>
            <a:r>
              <a:rPr lang="fr-FR" sz="2000" dirty="0" smtClean="0">
                <a:latin typeface="Times New Roman" pitchFamily="18" charset="0"/>
                <a:cs typeface="Times New Roman" pitchFamily="18" charset="0"/>
              </a:rPr>
              <a:t>la contraction musculaire </a:t>
            </a:r>
            <a:r>
              <a:rPr lang="fr-FR" sz="2000" dirty="0" err="1" smtClean="0">
                <a:latin typeface="Times New Roman" pitchFamily="18" charset="0"/>
                <a:cs typeface="Times New Roman" pitchFamily="18" charset="0"/>
              </a:rPr>
              <a:t>etc</a:t>
            </a:r>
            <a:r>
              <a:rPr lang="fr-FR" sz="2000" dirty="0" smtClean="0">
                <a:latin typeface="Times New Roman" pitchFamily="18" charset="0"/>
                <a:cs typeface="Times New Roman" pitchFamily="18" charset="0"/>
              </a:rPr>
              <a:t>…</a:t>
            </a:r>
          </a:p>
          <a:p>
            <a:pPr lvl="0">
              <a:lnSpc>
                <a:spcPct val="150000"/>
              </a:lnSpc>
              <a:buFont typeface="Wingdings" pitchFamily="2" charset="2"/>
              <a:buChar char="v"/>
            </a:pPr>
            <a:r>
              <a:rPr lang="fr-FR" sz="2000" dirty="0" smtClean="0">
                <a:latin typeface="Times New Roman" pitchFamily="18" charset="0"/>
                <a:cs typeface="Times New Roman" pitchFamily="18" charset="0"/>
              </a:rPr>
              <a:t>D</a:t>
            </a:r>
            <a:r>
              <a:rPr lang="fr-FR" sz="2000" dirty="0" smtClean="0">
                <a:latin typeface="Times New Roman" pitchFamily="18" charset="0"/>
                <a:cs typeface="Times New Roman" pitchFamily="18" charset="0"/>
              </a:rPr>
              <a:t>es </a:t>
            </a:r>
            <a:r>
              <a:rPr lang="fr-FR" sz="2000" dirty="0" smtClean="0">
                <a:latin typeface="Times New Roman" pitchFamily="18" charset="0"/>
                <a:cs typeface="Times New Roman" pitchFamily="18" charset="0"/>
              </a:rPr>
              <a:t>donneurs de </a:t>
            </a:r>
            <a:r>
              <a:rPr lang="fr-FR" sz="2000" dirty="0" smtClean="0">
                <a:latin typeface="Times New Roman" pitchFamily="18" charset="0"/>
                <a:cs typeface="Times New Roman" pitchFamily="18" charset="0"/>
              </a:rPr>
              <a:t>phosphates.</a:t>
            </a:r>
          </a:p>
          <a:p>
            <a:pPr lvl="0">
              <a:lnSpc>
                <a:spcPct val="150000"/>
              </a:lnSpc>
              <a:buFont typeface="Wingdings" pitchFamily="2" charset="2"/>
              <a:buChar char="v"/>
            </a:pPr>
            <a:r>
              <a:rPr lang="fr-FR" sz="2000" dirty="0" smtClean="0">
                <a:latin typeface="Times New Roman" pitchFamily="18" charset="0"/>
                <a:cs typeface="Times New Roman" pitchFamily="18" charset="0"/>
              </a:rPr>
              <a:t>Des précurseurs </a:t>
            </a:r>
            <a:r>
              <a:rPr lang="fr-FR" sz="2000" dirty="0" smtClean="0">
                <a:latin typeface="Times New Roman" pitchFamily="18" charset="0"/>
                <a:cs typeface="Times New Roman" pitchFamily="18" charset="0"/>
              </a:rPr>
              <a:t>de base dans la biosynthèse des </a:t>
            </a:r>
            <a:r>
              <a:rPr lang="fr-FR" sz="2000" dirty="0" err="1" smtClean="0">
                <a:latin typeface="Times New Roman" pitchFamily="18" charset="0"/>
                <a:cs typeface="Times New Roman" pitchFamily="18" charset="0"/>
              </a:rPr>
              <a:t>ac</a:t>
            </a:r>
            <a:r>
              <a:rPr lang="fr-FR" sz="2000" dirty="0" smtClean="0">
                <a:latin typeface="Times New Roman" pitchFamily="18" charset="0"/>
                <a:cs typeface="Times New Roman" pitchFamily="18" charset="0"/>
              </a:rPr>
              <a:t> . nucléiques</a:t>
            </a:r>
            <a:r>
              <a:rPr lang="fr-FR" sz="2000" dirty="0" smtClean="0">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0"/>
            <a:ext cx="8429684" cy="1661993"/>
          </a:xfrm>
          <a:prstGeom prst="rect">
            <a:avLst/>
          </a:prstGeom>
        </p:spPr>
        <p:txBody>
          <a:bodyPr wrap="square">
            <a:spAutoFit/>
          </a:bodyPr>
          <a:lstStyle/>
          <a:p>
            <a:pPr algn="ctr">
              <a:lnSpc>
                <a:spcPct val="150000"/>
              </a:lnSpc>
            </a:pPr>
            <a:r>
              <a:rPr lang="fr-FR" sz="3200" b="1" dirty="0" smtClean="0">
                <a:latin typeface="Times New Roman" pitchFamily="18" charset="0"/>
                <a:cs typeface="Times New Roman" pitchFamily="18" charset="0"/>
              </a:rPr>
              <a:t>1- L’ADN porteur de l’information </a:t>
            </a:r>
            <a:r>
              <a:rPr lang="fr-FR" sz="3200" b="1" dirty="0" smtClean="0">
                <a:latin typeface="Times New Roman" pitchFamily="18" charset="0"/>
                <a:cs typeface="Times New Roman" pitchFamily="18" charset="0"/>
              </a:rPr>
              <a:t>génétique</a:t>
            </a:r>
          </a:p>
          <a:p>
            <a:pPr algn="ctr">
              <a:lnSpc>
                <a:spcPct val="150000"/>
              </a:lnSpc>
            </a:pPr>
            <a:r>
              <a:rPr lang="fr-FR" sz="2800" b="1" dirty="0" smtClean="0">
                <a:solidFill>
                  <a:srgbClr val="FF0000"/>
                </a:solidFill>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1.1. Mise en évidence </a:t>
            </a:r>
            <a:endParaRPr lang="fr-FR" sz="2800" b="1" dirty="0" smtClean="0">
              <a:solidFill>
                <a:srgbClr val="FF0000"/>
              </a:solidFill>
              <a:latin typeface="Times New Roman" pitchFamily="18" charset="0"/>
              <a:cs typeface="Times New Roman" pitchFamily="18" charset="0"/>
            </a:endParaRPr>
          </a:p>
        </p:txBody>
      </p:sp>
      <p:sp>
        <p:nvSpPr>
          <p:cNvPr id="6" name="Rectangle 5"/>
          <p:cNvSpPr/>
          <p:nvPr/>
        </p:nvSpPr>
        <p:spPr>
          <a:xfrm>
            <a:off x="128588" y="1643050"/>
            <a:ext cx="3871908" cy="830997"/>
          </a:xfrm>
          <a:prstGeom prst="rect">
            <a:avLst/>
          </a:prstGeom>
        </p:spPr>
        <p:txBody>
          <a:bodyPr wrap="square">
            <a:spAutoFit/>
          </a:bodyPr>
          <a:lstStyle/>
          <a:p>
            <a:pPr algn="ctr"/>
            <a:r>
              <a:rPr lang="fr-FR" sz="2400" dirty="0" smtClean="0">
                <a:latin typeface="Times New Roman" pitchFamily="18" charset="0"/>
                <a:cs typeface="Times New Roman" pitchFamily="18" charset="0"/>
              </a:rPr>
              <a:t>Expérience de transformation </a:t>
            </a:r>
            <a:r>
              <a:rPr lang="fr-FR" sz="2400" b="1" dirty="0" smtClean="0">
                <a:latin typeface="Times New Roman" pitchFamily="18" charset="0"/>
                <a:cs typeface="Times New Roman" pitchFamily="18" charset="0"/>
              </a:rPr>
              <a:t>de</a:t>
            </a: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Griffith </a:t>
            </a:r>
            <a:r>
              <a:rPr lang="fr-FR" sz="2400" b="1" dirty="0" smtClean="0">
                <a:solidFill>
                  <a:srgbClr val="FF0000"/>
                </a:solidFill>
                <a:latin typeface="Times New Roman" pitchFamily="18" charset="0"/>
                <a:cs typeface="Times New Roman" pitchFamily="18" charset="0"/>
              </a:rPr>
              <a:t>(1928)</a:t>
            </a:r>
            <a:endParaRPr lang="fr-FR" sz="2400" b="1" dirty="0">
              <a:solidFill>
                <a:srgbClr val="FF0000"/>
              </a:solidFill>
              <a:latin typeface="Times New Roman" pitchFamily="18" charset="0"/>
              <a:cs typeface="Times New Roman" pitchFamily="18" charset="0"/>
            </a:endParaRPr>
          </a:p>
        </p:txBody>
      </p:sp>
      <p:sp>
        <p:nvSpPr>
          <p:cNvPr id="7" name="Rectangle 6"/>
          <p:cNvSpPr/>
          <p:nvPr/>
        </p:nvSpPr>
        <p:spPr>
          <a:xfrm>
            <a:off x="4143372" y="1714488"/>
            <a:ext cx="5000660" cy="830997"/>
          </a:xfrm>
          <a:prstGeom prst="rect">
            <a:avLst/>
          </a:prstGeom>
        </p:spPr>
        <p:txBody>
          <a:bodyPr wrap="square">
            <a:spAutoFit/>
          </a:bodyPr>
          <a:lstStyle/>
          <a:p>
            <a:pPr algn="ctr"/>
            <a:r>
              <a:rPr lang="fr-FR" sz="2400" dirty="0" smtClean="0">
                <a:latin typeface="Times New Roman" pitchFamily="18" charset="0"/>
                <a:cs typeface="Times New Roman" pitchFamily="18" charset="0"/>
              </a:rPr>
              <a:t>Purification du facteur </a:t>
            </a:r>
            <a:r>
              <a:rPr lang="fr-FR" sz="2400" dirty="0" smtClean="0">
                <a:latin typeface="Times New Roman" pitchFamily="18" charset="0"/>
                <a:cs typeface="Times New Roman" pitchFamily="18" charset="0"/>
              </a:rPr>
              <a:t>transformant par  </a:t>
            </a:r>
            <a:r>
              <a:rPr lang="fr-FR" sz="2400" b="1" dirty="0" smtClean="0">
                <a:solidFill>
                  <a:srgbClr val="FF0000"/>
                </a:solidFill>
                <a:latin typeface="Times New Roman" pitchFamily="18" charset="0"/>
                <a:cs typeface="Times New Roman" pitchFamily="18" charset="0"/>
              </a:rPr>
              <a:t>Avery </a:t>
            </a:r>
            <a:r>
              <a:rPr lang="fr-FR" sz="2400" b="1" dirty="0" smtClean="0">
                <a:solidFill>
                  <a:srgbClr val="FF0000"/>
                </a:solidFill>
                <a:latin typeface="Times New Roman" pitchFamily="18" charset="0"/>
                <a:cs typeface="Times New Roman" pitchFamily="18" charset="0"/>
              </a:rPr>
              <a:t>(1943)</a:t>
            </a:r>
            <a:endParaRPr lang="fr-FR" sz="24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71406" y="2714620"/>
            <a:ext cx="4273291" cy="37147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86380" y="2714620"/>
            <a:ext cx="3500462" cy="3810787"/>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632666"/>
          </a:xfrm>
        </p:spPr>
        <p:txBody>
          <a:bodyPr>
            <a:noAutofit/>
          </a:bodyPr>
          <a:lstStyle/>
          <a:p>
            <a:pPr algn="ctr"/>
            <a:r>
              <a:rPr lang="fr-FR" b="1" dirty="0" smtClean="0">
                <a:solidFill>
                  <a:srgbClr val="FF0000"/>
                </a:solidFill>
                <a:latin typeface="Times New Roman" pitchFamily="18" charset="0"/>
                <a:cs typeface="Times New Roman" pitchFamily="18" charset="0"/>
              </a:rPr>
              <a:t>La structure des </a:t>
            </a:r>
            <a:r>
              <a:rPr lang="fr-FR" b="1" dirty="0" err="1" smtClean="0">
                <a:solidFill>
                  <a:srgbClr val="FF0000"/>
                </a:solidFill>
                <a:latin typeface="Times New Roman" pitchFamily="18" charset="0"/>
                <a:cs typeface="Times New Roman" pitchFamily="18" charset="0"/>
              </a:rPr>
              <a:t>polynucléotides</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714356"/>
            <a:ext cx="9144000" cy="6000768"/>
          </a:xfrm>
        </p:spPr>
        <p:txBody>
          <a:bodyPr>
            <a:noAutofit/>
          </a:bodyPr>
          <a:lstStyle/>
          <a:p>
            <a:pPr>
              <a:lnSpc>
                <a:spcPct val="150000"/>
              </a:lnSpc>
            </a:pPr>
            <a:r>
              <a:rPr lang="fr-FR" dirty="0" smtClean="0">
                <a:latin typeface="Times New Roman" pitchFamily="18" charset="0"/>
                <a:cs typeface="Times New Roman" pitchFamily="18" charset="0"/>
              </a:rPr>
              <a:t> Le polymère est fait d'un "</a:t>
            </a:r>
            <a:r>
              <a:rPr lang="fr-FR" dirty="0" err="1" smtClean="0">
                <a:latin typeface="Times New Roman" pitchFamily="18" charset="0"/>
                <a:cs typeface="Times New Roman" pitchFamily="18" charset="0"/>
              </a:rPr>
              <a:t>squelett</a:t>
            </a:r>
            <a:r>
              <a:rPr lang="fr-FR" dirty="0" smtClean="0">
                <a:latin typeface="Times New Roman" pitchFamily="18" charset="0"/>
                <a:cs typeface="Times New Roman" pitchFamily="18" charset="0"/>
              </a:rPr>
              <a:t> e</a:t>
            </a:r>
            <a:r>
              <a:rPr lang="fr-FR" dirty="0" smtClean="0">
                <a:latin typeface="Times New Roman" pitchFamily="18" charset="0"/>
                <a:cs typeface="Times New Roman" pitchFamily="18" charset="0"/>
              </a:rPr>
              <a:t>«  alterné de </a:t>
            </a:r>
            <a:endParaRPr lang="fr-FR" dirty="0" smtClean="0">
              <a:latin typeface="Times New Roman" pitchFamily="18" charset="0"/>
              <a:cs typeface="Times New Roman" pitchFamily="18" charset="0"/>
            </a:endParaRPr>
          </a:p>
          <a:p>
            <a:pPr>
              <a:lnSpc>
                <a:spcPct val="150000"/>
              </a:lnSpc>
              <a:buNone/>
            </a:pPr>
            <a:r>
              <a:rPr lang="fr-FR" dirty="0" smtClean="0">
                <a:latin typeface="Times New Roman" pitchFamily="18" charset="0"/>
                <a:cs typeface="Times New Roman" pitchFamily="18" charset="0"/>
              </a:rPr>
              <a:t>groupements </a:t>
            </a:r>
            <a:r>
              <a:rPr lang="fr-FR" dirty="0" smtClean="0">
                <a:latin typeface="Times New Roman" pitchFamily="18" charset="0"/>
                <a:cs typeface="Times New Roman" pitchFamily="18" charset="0"/>
              </a:rPr>
              <a:t>phosphate et de riboses. Les bases sont </a:t>
            </a:r>
            <a:endParaRPr lang="fr-FR" dirty="0" smtClean="0">
              <a:latin typeface="Times New Roman" pitchFamily="18" charset="0"/>
              <a:cs typeface="Times New Roman" pitchFamily="18" charset="0"/>
            </a:endParaRPr>
          </a:p>
          <a:p>
            <a:pPr>
              <a:lnSpc>
                <a:spcPct val="150000"/>
              </a:lnSpc>
              <a:buNone/>
            </a:pPr>
            <a:r>
              <a:rPr lang="fr-FR" dirty="0" smtClean="0">
                <a:latin typeface="Times New Roman" pitchFamily="18" charset="0"/>
                <a:cs typeface="Times New Roman" pitchFamily="18" charset="0"/>
              </a:rPr>
              <a:t>accrochées </a:t>
            </a:r>
            <a:r>
              <a:rPr lang="fr-FR" dirty="0" smtClean="0">
                <a:latin typeface="Times New Roman" pitchFamily="18" charset="0"/>
                <a:cs typeface="Times New Roman" pitchFamily="18" charset="0"/>
              </a:rPr>
              <a:t>sur le </a:t>
            </a:r>
            <a:r>
              <a:rPr lang="fr-FR" dirty="0" smtClean="0">
                <a:latin typeface="Times New Roman" pitchFamily="18" charset="0"/>
                <a:cs typeface="Times New Roman" pitchFamily="18" charset="0"/>
              </a:rPr>
              <a:t>carbone</a:t>
            </a:r>
            <a:r>
              <a:rPr lang="fr-FR" dirty="0" smtClean="0">
                <a:latin typeface="Times New Roman" pitchFamily="18" charset="0"/>
                <a:cs typeface="Times New Roman" pitchFamily="18" charset="0"/>
              </a:rPr>
              <a:t> numéro 1 du désoxyribose.     </a:t>
            </a:r>
            <a:endParaRPr lang="fr-FR" dirty="0" smtClean="0">
              <a:latin typeface="Times New Roman" pitchFamily="18" charset="0"/>
              <a:cs typeface="Times New Roman" pitchFamily="18" charset="0"/>
            </a:endParaRPr>
          </a:p>
          <a:p>
            <a:pPr>
              <a:lnSpc>
                <a:spcPct val="150000"/>
              </a:lnSpc>
            </a:pPr>
            <a:r>
              <a:rPr lang="fr-FR" dirty="0" smtClean="0">
                <a:latin typeface="Times New Roman" pitchFamily="18" charset="0"/>
                <a:cs typeface="Times New Roman" pitchFamily="18" charset="0"/>
              </a:rPr>
              <a:t>A pH </a:t>
            </a:r>
            <a:r>
              <a:rPr lang="fr-FR" dirty="0" smtClean="0">
                <a:latin typeface="Times New Roman" pitchFamily="18" charset="0"/>
                <a:cs typeface="Times New Roman" pitchFamily="18" charset="0"/>
              </a:rPr>
              <a:t>= 7, la molécule est </a:t>
            </a:r>
            <a:r>
              <a:rPr lang="fr-FR" dirty="0" smtClean="0">
                <a:latin typeface="Times New Roman" pitchFamily="18" charset="0"/>
                <a:cs typeface="Times New Roman" pitchFamily="18" charset="0"/>
              </a:rPr>
              <a:t>chargée négativement</a:t>
            </a:r>
            <a:r>
              <a:rPr lang="fr-FR" dirty="0" smtClean="0">
                <a:latin typeface="Times New Roman" pitchFamily="18" charset="0"/>
                <a:cs typeface="Times New Roman" pitchFamily="18" charset="0"/>
              </a:rPr>
              <a:t>.</a:t>
            </a:r>
          </a:p>
          <a:p>
            <a:pPr>
              <a:lnSpc>
                <a:spcPct val="150000"/>
              </a:lnSpc>
            </a:pPr>
            <a:r>
              <a:rPr lang="fr-FR" dirty="0" smtClean="0">
                <a:latin typeface="Times New Roman" pitchFamily="18" charset="0"/>
                <a:cs typeface="Times New Roman" pitchFamily="18" charset="0"/>
              </a:rPr>
              <a:t>Les liaisons </a:t>
            </a:r>
            <a:r>
              <a:rPr lang="fr-FR" dirty="0" err="1" smtClean="0">
                <a:latin typeface="Times New Roman" pitchFamily="18" charset="0"/>
                <a:cs typeface="Times New Roman" pitchFamily="18" charset="0"/>
              </a:rPr>
              <a:t>phospho</a:t>
            </a:r>
            <a:r>
              <a:rPr lang="fr-FR" dirty="0" smtClean="0">
                <a:latin typeface="Times New Roman" pitchFamily="18" charset="0"/>
                <a:cs typeface="Times New Roman" pitchFamily="18" charset="0"/>
              </a:rPr>
              <a:t>- diester se </a:t>
            </a:r>
            <a:r>
              <a:rPr lang="fr-FR" dirty="0" smtClean="0">
                <a:latin typeface="Times New Roman" pitchFamily="18" charset="0"/>
                <a:cs typeface="Times New Roman" pitchFamily="18" charset="0"/>
              </a:rPr>
              <a:t>font en 3' et en 5'</a:t>
            </a:r>
          </a:p>
          <a:p>
            <a:pPr>
              <a:lnSpc>
                <a:spcPct val="150000"/>
              </a:lnSpc>
            </a:pPr>
            <a:r>
              <a:rPr lang="fr-FR" dirty="0" smtClean="0">
                <a:latin typeface="Times New Roman" pitchFamily="18" charset="0"/>
                <a:cs typeface="Times New Roman" pitchFamily="18" charset="0"/>
              </a:rPr>
              <a:t>Le polymère d'ADN simple brin est </a:t>
            </a:r>
            <a:r>
              <a:rPr lang="fr-FR" dirty="0" smtClean="0">
                <a:latin typeface="Times New Roman" pitchFamily="18" charset="0"/>
                <a:cs typeface="Times New Roman" pitchFamily="18" charset="0"/>
              </a:rPr>
              <a:t>orienté dans ce sens </a:t>
            </a:r>
            <a:r>
              <a:rPr lang="fr-FR"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et en </a:t>
            </a:r>
            <a:r>
              <a:rPr lang="fr-FR" dirty="0" smtClean="0">
                <a:latin typeface="Times New Roman" pitchFamily="18" charset="0"/>
                <a:cs typeface="Times New Roman" pitchFamily="18" charset="0"/>
              </a:rPr>
              <a:t>5‘).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srcRect/>
          <a:stretch>
            <a:fillRect/>
          </a:stretch>
        </p:blipFill>
        <p:spPr bwMode="auto">
          <a:xfrm>
            <a:off x="71406" y="328416"/>
            <a:ext cx="8694082" cy="6386732"/>
          </a:xfrm>
          <a:prstGeom prst="rect">
            <a:avLst/>
          </a:prstGeom>
          <a:noFill/>
          <a:ln w="9525">
            <a:noFill/>
            <a:miter lim="800000"/>
            <a:headEnd/>
            <a:tailEnd/>
          </a:ln>
          <a:effectLst/>
        </p:spPr>
      </p:pic>
      <p:sp>
        <p:nvSpPr>
          <p:cNvPr id="6" name="Rectangle 5"/>
          <p:cNvSpPr/>
          <p:nvPr/>
        </p:nvSpPr>
        <p:spPr>
          <a:xfrm>
            <a:off x="428596" y="500042"/>
            <a:ext cx="1842171" cy="461665"/>
          </a:xfrm>
          <a:prstGeom prst="rect">
            <a:avLst/>
          </a:prstGeom>
        </p:spPr>
        <p:txBody>
          <a:bodyPr wrap="none">
            <a:spAutoFit/>
          </a:bodyPr>
          <a:lstStyle/>
          <a:p>
            <a:r>
              <a:rPr lang="fr-FR" sz="2400" b="1" dirty="0" err="1" smtClean="0">
                <a:solidFill>
                  <a:srgbClr val="FF0000"/>
                </a:solidFill>
                <a:latin typeface="Times New Roman" pitchFamily="18" charset="0"/>
                <a:cs typeface="Times New Roman" pitchFamily="18" charset="0"/>
              </a:rPr>
              <a:t>Dinucléotide</a:t>
            </a:r>
            <a:endParaRPr lang="fr-FR"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rot="5400000">
            <a:off x="673724" y="1637803"/>
            <a:ext cx="6653544" cy="34290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142976" y="143123"/>
            <a:ext cx="7643866" cy="6429149"/>
          </a:xfrm>
          <a:prstGeom prst="rect">
            <a:avLst/>
          </a:prstGeom>
          <a:noFill/>
          <a:ln w="9525">
            <a:noFill/>
            <a:miter lim="800000"/>
            <a:headEnd/>
            <a:tailEnd/>
          </a:ln>
          <a:effectLst/>
        </p:spPr>
      </p:pic>
      <p:sp>
        <p:nvSpPr>
          <p:cNvPr id="4" name="Rectangle 3"/>
          <p:cNvSpPr/>
          <p:nvPr/>
        </p:nvSpPr>
        <p:spPr>
          <a:xfrm>
            <a:off x="357158" y="285728"/>
            <a:ext cx="2525050" cy="584775"/>
          </a:xfrm>
          <a:prstGeom prst="rect">
            <a:avLst/>
          </a:prstGeom>
        </p:spPr>
        <p:txBody>
          <a:bodyPr wrap="none">
            <a:spAutoFit/>
          </a:bodyPr>
          <a:lstStyle/>
          <a:p>
            <a:r>
              <a:rPr lang="fr-FR" sz="3200" b="1" dirty="0" err="1" smtClean="0">
                <a:solidFill>
                  <a:srgbClr val="FF0000"/>
                </a:solidFill>
                <a:latin typeface="Times New Roman" pitchFamily="18" charset="0"/>
                <a:cs typeface="Times New Roman" pitchFamily="18" charset="0"/>
              </a:rPr>
              <a:t>Trinucléotide</a:t>
            </a:r>
            <a:endParaRPr lang="fr-FR"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571504"/>
          </a:xfrm>
        </p:spPr>
        <p:txBody>
          <a:bodyPr>
            <a:noAutofit/>
          </a:bodyPr>
          <a:lstStyle/>
          <a:p>
            <a:pPr algn="ctr"/>
            <a:r>
              <a:rPr lang="fr-FR" sz="3600" b="1" dirty="0" smtClean="0">
                <a:solidFill>
                  <a:srgbClr val="00B0F0"/>
                </a:solidFill>
                <a:latin typeface="Times New Roman" pitchFamily="18" charset="0"/>
                <a:cs typeface="Times New Roman" pitchFamily="18" charset="0"/>
              </a:rPr>
              <a:t>La </a:t>
            </a:r>
            <a:r>
              <a:rPr lang="fr-FR" sz="3600" b="1" dirty="0" smtClean="0">
                <a:solidFill>
                  <a:srgbClr val="00B0F0"/>
                </a:solidFill>
                <a:latin typeface="Times New Roman" pitchFamily="18" charset="0"/>
                <a:cs typeface="Times New Roman" pitchFamily="18" charset="0"/>
              </a:rPr>
              <a:t>Structure d’ADN est  </a:t>
            </a:r>
            <a:r>
              <a:rPr lang="fr-FR" sz="3600" b="1" dirty="0" smtClean="0">
                <a:solidFill>
                  <a:srgbClr val="00B0F0"/>
                </a:solidFill>
                <a:latin typeface="Times New Roman" pitchFamily="18" charset="0"/>
                <a:cs typeface="Times New Roman" pitchFamily="18" charset="0"/>
              </a:rPr>
              <a:t>en double hélice</a:t>
            </a:r>
            <a:endParaRPr lang="fr-FR" sz="3600" dirty="0">
              <a:solidFill>
                <a:srgbClr val="00B0F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533424"/>
            <a:ext cx="9144000" cy="6396038"/>
          </a:xfrm>
        </p:spPr>
        <p:txBody>
          <a:bodyPr>
            <a:noAutofit/>
          </a:bodyPr>
          <a:lstStyle/>
          <a:p>
            <a:pPr>
              <a:lnSpc>
                <a:spcPct val="150000"/>
              </a:lnSpc>
            </a:pPr>
            <a:r>
              <a:rPr lang="fr-FR" sz="2400" dirty="0" smtClean="0">
                <a:latin typeface="Times New Roman" pitchFamily="18" charset="0"/>
                <a:cs typeface="Times New Roman" pitchFamily="18" charset="0"/>
              </a:rPr>
              <a:t>L</a:t>
            </a:r>
            <a:r>
              <a:rPr lang="fr-FR" sz="2400" dirty="0" smtClean="0">
                <a:latin typeface="Times New Roman" pitchFamily="18" charset="0"/>
                <a:cs typeface="Times New Roman" pitchFamily="18" charset="0"/>
              </a:rPr>
              <a:t>es </a:t>
            </a:r>
            <a:r>
              <a:rPr lang="fr-FR" sz="2400" dirty="0" smtClean="0">
                <a:latin typeface="Times New Roman" pitchFamily="18" charset="0"/>
                <a:cs typeface="Times New Roman" pitchFamily="18" charset="0"/>
              </a:rPr>
              <a:t>deux brin </a:t>
            </a:r>
            <a:r>
              <a:rPr lang="fr-FR" sz="2400" dirty="0" smtClean="0">
                <a:latin typeface="Times New Roman" pitchFamily="18" charset="0"/>
                <a:cs typeface="Times New Roman" pitchFamily="18" charset="0"/>
              </a:rPr>
              <a:t>d’ADN sont connue  par trois caractéristique :      </a:t>
            </a:r>
          </a:p>
          <a:p>
            <a:pPr>
              <a:lnSpc>
                <a:spcPct val="150000"/>
              </a:lnSpc>
              <a:buNone/>
            </a:pPr>
            <a:r>
              <a:rPr lang="fr-FR" sz="2400" b="1" dirty="0" smtClean="0">
                <a:solidFill>
                  <a:srgbClr val="FF0000"/>
                </a:solidFill>
                <a:latin typeface="Times New Roman" pitchFamily="18" charset="0"/>
                <a:cs typeface="Times New Roman" pitchFamily="18" charset="0"/>
              </a:rPr>
              <a:t>   1</a:t>
            </a:r>
            <a:r>
              <a:rPr lang="fr-FR" sz="2400" dirty="0" smtClean="0">
                <a:solidFill>
                  <a:srgbClr val="FF0000"/>
                </a:solidFill>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A</a:t>
            </a:r>
            <a:r>
              <a:rPr lang="fr-FR" sz="2400" b="1" dirty="0" smtClean="0">
                <a:solidFill>
                  <a:srgbClr val="FF0000"/>
                </a:solidFill>
                <a:latin typeface="Times New Roman" pitchFamily="18" charset="0"/>
                <a:cs typeface="Times New Roman" pitchFamily="18" charset="0"/>
              </a:rPr>
              <a:t>ntiparallèles</a:t>
            </a:r>
            <a:r>
              <a:rPr lang="fr-FR" sz="2400" b="1"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2</a:t>
            </a:r>
            <a:r>
              <a:rPr lang="fr-FR" sz="2400" dirty="0" smtClean="0">
                <a:solidFill>
                  <a:srgbClr val="FF0000"/>
                </a:solidFill>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C</a:t>
            </a:r>
            <a:r>
              <a:rPr lang="fr-FR" sz="2400" b="1" dirty="0" smtClean="0">
                <a:solidFill>
                  <a:srgbClr val="FF0000"/>
                </a:solidFill>
                <a:latin typeface="Times New Roman" pitchFamily="18" charset="0"/>
                <a:cs typeface="Times New Roman" pitchFamily="18" charset="0"/>
              </a:rPr>
              <a:t>omplémentarités</a:t>
            </a:r>
            <a:endParaRPr lang="fr-FR" sz="2400" b="1" dirty="0" smtClean="0">
              <a:solidFill>
                <a:srgbClr val="FF0000"/>
              </a:solidFill>
              <a:latin typeface="Times New Roman" pitchFamily="18" charset="0"/>
              <a:cs typeface="Times New Roman" pitchFamily="18" charset="0"/>
            </a:endParaRPr>
          </a:p>
          <a:p>
            <a:pPr>
              <a:lnSpc>
                <a:spcPct val="150000"/>
              </a:lnSpc>
              <a:buNone/>
            </a:pP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                                        3</a:t>
            </a:r>
            <a:r>
              <a:rPr lang="fr-FR" sz="2400" dirty="0" smtClean="0">
                <a:solidFill>
                  <a:srgbClr val="FF0000"/>
                </a:solidFill>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H</a:t>
            </a:r>
            <a:r>
              <a:rPr lang="fr-FR" sz="2400" b="1" dirty="0" smtClean="0">
                <a:solidFill>
                  <a:srgbClr val="FF0000"/>
                </a:solidFill>
                <a:latin typeface="Times New Roman" pitchFamily="18" charset="0"/>
                <a:cs typeface="Times New Roman" pitchFamily="18" charset="0"/>
              </a:rPr>
              <a:t>élicoïdales</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Elles s’enroulent autour d’un axe imaginaire pour constituer une double hélice à rotation </a:t>
            </a:r>
            <a:r>
              <a:rPr lang="fr-FR" sz="2400" dirty="0" smtClean="0">
                <a:latin typeface="Times New Roman" pitchFamily="18" charset="0"/>
                <a:cs typeface="Times New Roman" pitchFamily="18" charset="0"/>
              </a:rPr>
              <a:t>droite.</a:t>
            </a:r>
            <a:endParaRPr lang="fr-FR" sz="2400" dirty="0" smtClean="0">
              <a:latin typeface="Times New Roman" pitchFamily="18" charset="0"/>
              <a:cs typeface="Times New Roman" pitchFamily="18" charset="0"/>
            </a:endParaRPr>
          </a:p>
          <a:p>
            <a:pPr lvl="2">
              <a:lnSpc>
                <a:spcPct val="150000"/>
              </a:lnSpc>
            </a:pPr>
            <a:r>
              <a:rPr lang="en-US" sz="2800" b="1" i="1" u="sng" dirty="0" smtClean="0">
                <a:solidFill>
                  <a:srgbClr val="FF0000"/>
                </a:solidFill>
                <a:latin typeface="Times New Roman" pitchFamily="18" charset="0"/>
                <a:cs typeface="Times New Roman" pitchFamily="18" charset="0"/>
              </a:rPr>
              <a:t>La </a:t>
            </a:r>
            <a:r>
              <a:rPr lang="en-US" sz="2800" b="1" i="1" u="sng" dirty="0" err="1" smtClean="0">
                <a:solidFill>
                  <a:srgbClr val="FF0000"/>
                </a:solidFill>
                <a:latin typeface="Times New Roman" pitchFamily="18" charset="0"/>
                <a:cs typeface="Times New Roman" pitchFamily="18" charset="0"/>
              </a:rPr>
              <a:t>règle</a:t>
            </a:r>
            <a:r>
              <a:rPr lang="en-US" sz="2800" b="1" i="1" u="sng" dirty="0" smtClean="0">
                <a:solidFill>
                  <a:srgbClr val="FF0000"/>
                </a:solidFill>
                <a:latin typeface="Times New Roman" pitchFamily="18" charset="0"/>
                <a:cs typeface="Times New Roman" pitchFamily="18" charset="0"/>
              </a:rPr>
              <a:t> de </a:t>
            </a:r>
            <a:r>
              <a:rPr lang="en-US" sz="2800" b="1" i="1" u="sng" dirty="0" smtClean="0">
                <a:solidFill>
                  <a:srgbClr val="FF0000"/>
                </a:solidFill>
                <a:latin typeface="Times New Roman" pitchFamily="18" charset="0"/>
                <a:cs typeface="Times New Roman" pitchFamily="18" charset="0"/>
              </a:rPr>
              <a:t>Chargaff</a:t>
            </a:r>
            <a:endParaRPr lang="fr-FR" dirty="0" smtClean="0">
              <a:latin typeface="Times New Roman" pitchFamily="18" charset="0"/>
              <a:cs typeface="Times New Roman" pitchFamily="18" charset="0"/>
            </a:endParaRPr>
          </a:p>
          <a:p>
            <a:pPr lvl="0">
              <a:lnSpc>
                <a:spcPct val="150000"/>
              </a:lnSpc>
            </a:pPr>
            <a:r>
              <a:rPr lang="fr-FR" sz="2400" dirty="0" smtClean="0">
                <a:latin typeface="Times New Roman" pitchFamily="18" charset="0"/>
                <a:cs typeface="Times New Roman" pitchFamily="18" charset="0"/>
              </a:rPr>
              <a:t>Quelque soit l’espèce d’origine, l’ADN contient toujours autant de purine que de pyrimidine soit </a:t>
            </a:r>
            <a:r>
              <a:rPr lang="fr-FR" sz="1800" dirty="0" smtClean="0">
                <a:latin typeface="Times New Roman" pitchFamily="18" charset="0"/>
                <a:cs typeface="Times New Roman" pitchFamily="18" charset="0"/>
              </a:rPr>
              <a:t>:</a:t>
            </a:r>
            <a:r>
              <a:rPr lang="fr-FR" sz="1800"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a:t>
            </a:r>
            <a:r>
              <a:rPr lang="fr-FR" sz="2200" b="1" dirty="0" smtClean="0">
                <a:latin typeface="Times New Roman" pitchFamily="18" charset="0"/>
                <a:cs typeface="Times New Roman" pitchFamily="18" charset="0"/>
              </a:rPr>
              <a:t>A + G) = (C + T) </a:t>
            </a:r>
            <a:r>
              <a:rPr lang="fr-FR" sz="2200" b="1" dirty="0" smtClean="0">
                <a:latin typeface="Times New Roman" pitchFamily="18" charset="0"/>
                <a:cs typeface="Times New Roman" pitchFamily="18" charset="0"/>
              </a:rPr>
              <a:t>ou  (</a:t>
            </a:r>
            <a:r>
              <a:rPr lang="fr-FR" sz="2200" b="1" dirty="0" smtClean="0">
                <a:latin typeface="Times New Roman" pitchFamily="18" charset="0"/>
                <a:cs typeface="Times New Roman" pitchFamily="18" charset="0"/>
              </a:rPr>
              <a:t>A+G) / (C+T) = 1</a:t>
            </a:r>
            <a:r>
              <a:rPr lang="fr-FR" sz="2000" b="1" dirty="0" smtClean="0">
                <a:latin typeface="Times New Roman" pitchFamily="18" charset="0"/>
                <a:cs typeface="Times New Roman" pitchFamily="18" charset="0"/>
              </a:rPr>
              <a:t> </a:t>
            </a:r>
            <a:endParaRPr lang="fr-FR" sz="3600" b="1" dirty="0" smtClean="0">
              <a:latin typeface="Times New Roman" pitchFamily="18" charset="0"/>
              <a:cs typeface="Times New Roman" pitchFamily="18" charset="0"/>
            </a:endParaRPr>
          </a:p>
          <a:p>
            <a:pPr lvl="0">
              <a:lnSpc>
                <a:spcPct val="150000"/>
              </a:lnSpc>
            </a:pPr>
            <a:r>
              <a:rPr lang="fr-FR" sz="2400" dirty="0" smtClean="0">
                <a:latin typeface="Times New Roman" pitchFamily="18" charset="0"/>
                <a:cs typeface="Times New Roman" pitchFamily="18" charset="0"/>
              </a:rPr>
              <a:t>De plus, il y a autant de thymine que d’adénine   </a:t>
            </a:r>
            <a:r>
              <a:rPr lang="fr-FR" sz="2400" b="1" dirty="0" smtClean="0">
                <a:latin typeface="Times New Roman" pitchFamily="18" charset="0"/>
                <a:cs typeface="Times New Roman" pitchFamily="18" charset="0"/>
              </a:rPr>
              <a:t>A / T </a:t>
            </a:r>
            <a:r>
              <a:rPr lang="fr-FR" sz="2400" b="1" dirty="0" smtClean="0">
                <a:latin typeface="Times New Roman" pitchFamily="18" charset="0"/>
                <a:cs typeface="Times New Roman" pitchFamily="18" charset="0"/>
              </a:rPr>
              <a:t>= 1  </a:t>
            </a:r>
            <a:r>
              <a:rPr lang="fr-FR" sz="2400" b="1" dirty="0" smtClean="0">
                <a:latin typeface="Times New Roman" pitchFamily="18" charset="0"/>
                <a:cs typeface="Times New Roman" pitchFamily="18" charset="0"/>
              </a:rPr>
              <a:t>(A = T)    </a:t>
            </a:r>
          </a:p>
          <a:p>
            <a:pPr lvl="0">
              <a:lnSpc>
                <a:spcPct val="150000"/>
              </a:lnSpc>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et autant de guanine que de cytosine	</a:t>
            </a:r>
            <a:r>
              <a:rPr lang="fr-FR" sz="2400" b="1" dirty="0" smtClean="0">
                <a:latin typeface="Times New Roman" pitchFamily="18" charset="0"/>
                <a:cs typeface="Times New Roman" pitchFamily="18" charset="0"/>
              </a:rPr>
              <a:t>G / C </a:t>
            </a:r>
            <a:r>
              <a:rPr lang="fr-FR"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1  (G = C)</a:t>
            </a:r>
            <a:endParaRPr lang="fr-FR"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7166"/>
            <a:ext cx="9144000" cy="1571636"/>
          </a:xfrm>
        </p:spPr>
        <p:txBody>
          <a:bodyPr>
            <a:noAutofit/>
          </a:bodyPr>
          <a:lstStyle/>
          <a:p>
            <a:pPr>
              <a:lnSpc>
                <a:spcPct val="150000"/>
              </a:lnSpc>
            </a:pPr>
            <a:r>
              <a:rPr lang="fr-FR" sz="2400" dirty="0" smtClean="0">
                <a:latin typeface="Times New Roman" pitchFamily="18" charset="0"/>
                <a:cs typeface="Times New Roman" pitchFamily="18" charset="0"/>
              </a:rPr>
              <a:t>Une base purique est toujours associée a une base pyrimidique, a savoir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 avec T ou U avec </a:t>
            </a:r>
            <a:r>
              <a:rPr lang="fr-FR" sz="2400" b="1" dirty="0" smtClean="0">
                <a:latin typeface="Times New Roman" pitchFamily="18" charset="0"/>
                <a:cs typeface="Times New Roman" pitchFamily="18" charset="0"/>
              </a:rPr>
              <a:t>2 liaisons hydrogènes</a:t>
            </a:r>
            <a:br>
              <a:rPr lang="fr-FR" sz="2400" b="1"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G avec C avec </a:t>
            </a:r>
            <a:r>
              <a:rPr lang="fr-FR" sz="2400" b="1" dirty="0" smtClean="0">
                <a:latin typeface="Times New Roman" pitchFamily="18" charset="0"/>
                <a:cs typeface="Times New Roman" pitchFamily="18" charset="0"/>
              </a:rPr>
              <a:t>3 liaisons hydrogènes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16387" name="Rectangle 3"/>
          <p:cNvSpPr>
            <a:spLocks noChangeArrowheads="1"/>
          </p:cNvSpPr>
          <p:nvPr/>
        </p:nvSpPr>
        <p:spPr bwMode="auto">
          <a:xfrm>
            <a:off x="500034" y="71414"/>
            <a:ext cx="290175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r-FR" sz="2400" b="1" dirty="0" smtClean="0">
                <a:solidFill>
                  <a:srgbClr val="FF0000"/>
                </a:solidFill>
                <a:latin typeface="Times New Roman" pitchFamily="18" charset="0"/>
                <a:cs typeface="Times New Roman" pitchFamily="18" charset="0"/>
              </a:rPr>
              <a:t>1- Complémentarité </a:t>
            </a:r>
            <a:endParaRPr lang="fr-FR" sz="2400" b="1" dirty="0">
              <a:solidFill>
                <a:srgbClr val="FF0000"/>
              </a:solidFill>
              <a:latin typeface="Times New Roman" pitchFamily="18" charset="0"/>
              <a:cs typeface="Times New Roman" pitchFamily="18" charset="0"/>
            </a:endParaRPr>
          </a:p>
        </p:txBody>
      </p:sp>
      <p:sp>
        <p:nvSpPr>
          <p:cNvPr id="16388" name="Rectangle 4"/>
          <p:cNvSpPr>
            <a:spLocks noChangeArrowheads="1"/>
          </p:cNvSpPr>
          <p:nvPr/>
        </p:nvSpPr>
        <p:spPr bwMode="auto">
          <a:xfrm>
            <a:off x="0" y="190023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srcRect/>
          <a:stretch>
            <a:fillRect/>
          </a:stretch>
        </p:blipFill>
        <p:spPr bwMode="auto">
          <a:xfrm>
            <a:off x="1214414" y="1928803"/>
            <a:ext cx="7000924"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2918428"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2-    Antiparallélisme</a:t>
            </a:r>
            <a:endParaRPr lang="fr-FR" sz="2400" b="1" dirty="0">
              <a:solidFill>
                <a:srgbClr val="FF000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874870" y="827161"/>
            <a:ext cx="7840534" cy="53879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06" y="857232"/>
            <a:ext cx="9001156" cy="1928826"/>
          </a:xfrm>
        </p:spPr>
        <p:txBody>
          <a:bodyPr>
            <a:normAutofit fontScale="90000"/>
          </a:bodyPr>
          <a:lstStyle/>
          <a:p>
            <a:pPr>
              <a:lnSpc>
                <a:spcPct val="150000"/>
              </a:lnSpc>
            </a:pPr>
            <a:r>
              <a:rPr lang="fr-FR" sz="2600" dirty="0" smtClean="0">
                <a:latin typeface="Times New Roman" pitchFamily="18" charset="0"/>
                <a:cs typeface="Times New Roman" pitchFamily="18" charset="0"/>
              </a:rPr>
              <a:t>- Dans </a:t>
            </a:r>
            <a:r>
              <a:rPr lang="fr-FR" sz="2600" dirty="0" smtClean="0">
                <a:latin typeface="Times New Roman" pitchFamily="18" charset="0"/>
                <a:cs typeface="Times New Roman" pitchFamily="18" charset="0"/>
              </a:rPr>
              <a:t>la double hélice, les 2 brins complémentaire d’ADN sont orientés en sens </a:t>
            </a:r>
            <a:r>
              <a:rPr lang="fr-FR" sz="2600" dirty="0" smtClean="0">
                <a:latin typeface="Times New Roman" pitchFamily="18" charset="0"/>
                <a:cs typeface="Times New Roman" pitchFamily="18" charset="0"/>
              </a:rPr>
              <a:t>inverse</a:t>
            </a:r>
            <a:br>
              <a:rPr lang="fr-FR" sz="26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Elles </a:t>
            </a:r>
            <a:r>
              <a:rPr lang="fr-FR" sz="2800" dirty="0" smtClean="0">
                <a:latin typeface="Times New Roman" pitchFamily="18" charset="0"/>
                <a:cs typeface="Times New Roman" pitchFamily="18" charset="0"/>
              </a:rPr>
              <a:t>s’enroulent autour d’un axe imaginaire pour constituer une double hélice à rotation droite.</a:t>
            </a:r>
            <a:endParaRPr lang="fr-FR" sz="2600" dirty="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srcRect/>
          <a:stretch>
            <a:fillRect/>
          </a:stretch>
        </p:blipFill>
        <p:spPr bwMode="auto">
          <a:xfrm>
            <a:off x="5214942" y="2909690"/>
            <a:ext cx="3396201" cy="3948334"/>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1250879" y="3071810"/>
            <a:ext cx="3106807" cy="3714776"/>
          </a:xfrm>
          <a:prstGeom prst="rect">
            <a:avLst/>
          </a:prstGeom>
          <a:noFill/>
          <a:ln w="9525">
            <a:noFill/>
            <a:miter lim="800000"/>
            <a:headEnd/>
            <a:tailEnd/>
          </a:ln>
          <a:effectLst/>
        </p:spPr>
      </p:pic>
      <p:sp>
        <p:nvSpPr>
          <p:cNvPr id="5" name="Rectangle 4"/>
          <p:cNvSpPr/>
          <p:nvPr/>
        </p:nvSpPr>
        <p:spPr>
          <a:xfrm>
            <a:off x="3500430" y="0"/>
            <a:ext cx="2247731" cy="742511"/>
          </a:xfrm>
          <a:prstGeom prst="rect">
            <a:avLst/>
          </a:prstGeom>
        </p:spPr>
        <p:txBody>
          <a:bodyPr wrap="none">
            <a:spAutoFit/>
          </a:bodyPr>
          <a:lstStyle/>
          <a:p>
            <a:pPr algn="ctr">
              <a:lnSpc>
                <a:spcPct val="150000"/>
              </a:lnSpc>
            </a:pPr>
            <a:r>
              <a:rPr lang="fr-FR" sz="3200" b="1" dirty="0" smtClean="0">
                <a:solidFill>
                  <a:srgbClr val="FF0000"/>
                </a:solidFill>
                <a:latin typeface="Times New Roman" pitchFamily="18" charset="0"/>
                <a:cs typeface="Times New Roman" pitchFamily="18" charset="0"/>
              </a:rPr>
              <a:t>Hélicoïdale </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285728"/>
            <a:ext cx="8215370" cy="830997"/>
          </a:xfrm>
          <a:prstGeom prst="rect">
            <a:avLst/>
          </a:prstGeom>
          <a:noFill/>
        </p:spPr>
        <p:txBody>
          <a:bodyPr wrap="square" rtlCol="0">
            <a:spAutoFit/>
          </a:bodyPr>
          <a:lstStyle/>
          <a:p>
            <a:pPr algn="ctr"/>
            <a:r>
              <a:rPr lang="fr-FR" sz="4800" dirty="0" smtClean="0">
                <a:solidFill>
                  <a:srgbClr val="FF0000"/>
                </a:solidFill>
                <a:latin typeface="Times New Roman" pitchFamily="18" charset="0"/>
                <a:cs typeface="Times New Roman" pitchFamily="18" charset="0"/>
              </a:rPr>
              <a:t>Les formes  d’ADN </a:t>
            </a:r>
            <a:endParaRPr lang="fr-FR" sz="4800" dirty="0">
              <a:solidFill>
                <a:srgbClr val="FF0000"/>
              </a:solidFill>
              <a:latin typeface="Times New Roman" pitchFamily="18" charset="0"/>
              <a:cs typeface="Times New Roman" pitchFamily="18" charset="0"/>
            </a:endParaRPr>
          </a:p>
        </p:txBody>
      </p:sp>
      <p:sp>
        <p:nvSpPr>
          <p:cNvPr id="5" name="ZoneTexte 4"/>
          <p:cNvSpPr txBox="1"/>
          <p:nvPr/>
        </p:nvSpPr>
        <p:spPr>
          <a:xfrm>
            <a:off x="285720" y="1428736"/>
            <a:ext cx="8215370" cy="2677656"/>
          </a:xfrm>
          <a:prstGeom prst="rect">
            <a:avLst/>
          </a:prstGeom>
          <a:noFill/>
        </p:spPr>
        <p:txBody>
          <a:bodyPr wrap="square" rtlCol="0">
            <a:spAutoFit/>
          </a:bodyPr>
          <a:lstStyle/>
          <a:p>
            <a:pPr algn="ctr">
              <a:lnSpc>
                <a:spcPct val="150000"/>
              </a:lnSpc>
            </a:pPr>
            <a:r>
              <a:rPr lang="fr-FR" sz="2800" dirty="0" smtClean="0">
                <a:latin typeface="Times New Roman" pitchFamily="18" charset="0"/>
                <a:cs typeface="Times New Roman" pitchFamily="18" charset="0"/>
              </a:rPr>
              <a:t>Il existe trois (03) forme d’ADN;  </a:t>
            </a:r>
          </a:p>
          <a:p>
            <a:pPr>
              <a:lnSpc>
                <a:spcPct val="150000"/>
              </a:lnSpc>
            </a:pPr>
            <a:r>
              <a:rPr lang="fr-FR" sz="2800" dirty="0" smtClean="0">
                <a:latin typeface="Times New Roman" pitchFamily="18" charset="0"/>
                <a:cs typeface="Times New Roman" pitchFamily="18" charset="0"/>
              </a:rPr>
              <a:t>1- La forme </a:t>
            </a:r>
            <a:r>
              <a:rPr lang="fr-FR" sz="2800" b="1" dirty="0" smtClean="0">
                <a:latin typeface="Times New Roman" pitchFamily="18" charset="0"/>
                <a:cs typeface="Times New Roman" pitchFamily="18" charset="0"/>
              </a:rPr>
              <a:t>A </a:t>
            </a:r>
          </a:p>
          <a:p>
            <a:pPr>
              <a:lnSpc>
                <a:spcPct val="150000"/>
              </a:lnSpc>
            </a:pPr>
            <a:r>
              <a:rPr lang="fr-FR" sz="2800" dirty="0" smtClean="0">
                <a:latin typeface="Times New Roman" pitchFamily="18" charset="0"/>
                <a:cs typeface="Times New Roman" pitchFamily="18" charset="0"/>
              </a:rPr>
              <a:t>2- La forme </a:t>
            </a:r>
            <a:r>
              <a:rPr lang="fr-FR" sz="2800" b="1" dirty="0" smtClean="0">
                <a:latin typeface="Times New Roman" pitchFamily="18" charset="0"/>
                <a:cs typeface="Times New Roman" pitchFamily="18" charset="0"/>
              </a:rPr>
              <a:t>B</a:t>
            </a:r>
          </a:p>
          <a:p>
            <a:pPr>
              <a:lnSpc>
                <a:spcPct val="150000"/>
              </a:lnSpc>
            </a:pPr>
            <a:r>
              <a:rPr lang="fr-FR" sz="2800" dirty="0" smtClean="0">
                <a:latin typeface="Times New Roman" pitchFamily="18" charset="0"/>
                <a:cs typeface="Times New Roman" pitchFamily="18" charset="0"/>
              </a:rPr>
              <a:t>3- La forme </a:t>
            </a:r>
            <a:r>
              <a:rPr lang="fr-FR" sz="2800" b="1" dirty="0" smtClean="0">
                <a:latin typeface="Times New Roman" pitchFamily="18" charset="0"/>
                <a:cs typeface="Times New Roman" pitchFamily="18" charset="0"/>
              </a:rPr>
              <a:t>Z</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142852"/>
            <a:ext cx="4000528" cy="6500858"/>
          </a:xfrm>
        </p:spPr>
        <p:txBody>
          <a:bodyPr>
            <a:noAutofit/>
          </a:bodyPr>
          <a:lstStyle/>
          <a:p>
            <a:r>
              <a:rPr lang="fr-FR" sz="2300" b="1" dirty="0" smtClean="0">
                <a:solidFill>
                  <a:srgbClr val="FF0000"/>
                </a:solidFill>
                <a:latin typeface="Times New Roman" pitchFamily="18" charset="0"/>
                <a:cs typeface="Times New Roman" pitchFamily="18" charset="0"/>
              </a:rPr>
              <a:t>La forme B de l’ADN</a:t>
            </a:r>
            <a:r>
              <a:rPr lang="fr-FR" sz="2300" b="1" dirty="0" smtClean="0">
                <a:latin typeface="Times New Roman" pitchFamily="18" charset="0"/>
                <a:cs typeface="Times New Roman" pitchFamily="18" charset="0"/>
              </a:rPr>
              <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•La forme biologique la plus importante de l’ADN;</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•10 paires de bases par tour de spire;</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•Le pas de l’hélice 3,4 nm;</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•Le diamètre de l’hélice est de 2 nm;</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•Les bases puriques et pyrimidiques sont à l’intérieur de l’hélice</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•Les groupements phosphates et les désoxyriboses sont à l’extérieur;</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•Deux types de sillons appelés :</a:t>
            </a:r>
            <a:br>
              <a:rPr lang="fr-FR" sz="2300" b="1" dirty="0" smtClean="0">
                <a:latin typeface="Times New Roman" pitchFamily="18" charset="0"/>
                <a:cs typeface="Times New Roman" pitchFamily="18" charset="0"/>
              </a:rPr>
            </a:br>
            <a:r>
              <a:rPr lang="fr-FR" sz="2300" b="1" dirty="0" smtClean="0">
                <a:latin typeface="Times New Roman" pitchFamily="18" charset="0"/>
                <a:cs typeface="Times New Roman" pitchFamily="18" charset="0"/>
              </a:rPr>
              <a:t>sillon majeur(1,2 nm) et sillon mineur (0,6 nm).</a:t>
            </a:r>
            <a:endParaRPr lang="fr-FR" sz="2300" b="1" dirty="0">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3"/>
          <a:srcRect/>
          <a:stretch>
            <a:fillRect/>
          </a:stretch>
        </p:blipFill>
        <p:spPr bwMode="auto">
          <a:xfrm>
            <a:off x="4000496" y="142852"/>
            <a:ext cx="1590675" cy="3648075"/>
          </a:xfrm>
          <a:prstGeom prst="rect">
            <a:avLst/>
          </a:prstGeom>
          <a:noFill/>
          <a:ln w="9525">
            <a:noFill/>
            <a:miter lim="800000"/>
            <a:headEnd/>
            <a:tailEnd/>
          </a:ln>
        </p:spPr>
      </p:pic>
      <p:pic>
        <p:nvPicPr>
          <p:cNvPr id="20483" name="Picture 3"/>
          <p:cNvPicPr>
            <a:picLocks noChangeAspect="1" noChangeArrowheads="1"/>
          </p:cNvPicPr>
          <p:nvPr/>
        </p:nvPicPr>
        <p:blipFill>
          <a:blip r:embed="rId4"/>
          <a:srcRect/>
          <a:stretch>
            <a:fillRect/>
          </a:stretch>
        </p:blipFill>
        <p:spPr bwMode="auto">
          <a:xfrm>
            <a:off x="4000496" y="3929067"/>
            <a:ext cx="5214974" cy="2928934"/>
          </a:xfrm>
          <a:prstGeom prst="rect">
            <a:avLst/>
          </a:prstGeom>
          <a:noFill/>
          <a:ln w="9525">
            <a:noFill/>
            <a:miter lim="800000"/>
            <a:headEnd/>
            <a:tailEnd/>
          </a:ln>
          <a:effectLst/>
        </p:spPr>
      </p:pic>
      <p:grpSp>
        <p:nvGrpSpPr>
          <p:cNvPr id="9" name="Groupe 8"/>
          <p:cNvGrpSpPr/>
          <p:nvPr/>
        </p:nvGrpSpPr>
        <p:grpSpPr>
          <a:xfrm>
            <a:off x="6005529" y="142852"/>
            <a:ext cx="3138471" cy="3886200"/>
            <a:chOff x="6005529" y="142852"/>
            <a:chExt cx="3138471" cy="3886200"/>
          </a:xfrm>
        </p:grpSpPr>
        <p:pic>
          <p:nvPicPr>
            <p:cNvPr id="34819" name="Picture 3"/>
            <p:cNvPicPr>
              <a:picLocks noChangeAspect="1" noChangeArrowheads="1"/>
            </p:cNvPicPr>
            <p:nvPr/>
          </p:nvPicPr>
          <p:blipFill>
            <a:blip r:embed="rId5"/>
            <a:srcRect/>
            <a:stretch>
              <a:fillRect/>
            </a:stretch>
          </p:blipFill>
          <p:spPr bwMode="auto">
            <a:xfrm>
              <a:off x="7010400" y="142852"/>
              <a:ext cx="2133600" cy="3886200"/>
            </a:xfrm>
            <a:prstGeom prst="rect">
              <a:avLst/>
            </a:prstGeom>
            <a:noFill/>
            <a:ln w="9525">
              <a:noFill/>
              <a:miter lim="800000"/>
              <a:headEnd/>
              <a:tailEnd/>
            </a:ln>
          </p:spPr>
        </p:pic>
        <p:pic>
          <p:nvPicPr>
            <p:cNvPr id="20485" name="Picture 5"/>
            <p:cNvPicPr>
              <a:picLocks noChangeAspect="1" noChangeArrowheads="1"/>
            </p:cNvPicPr>
            <p:nvPr/>
          </p:nvPicPr>
          <p:blipFill>
            <a:blip r:embed="rId6"/>
            <a:srcRect/>
            <a:stretch>
              <a:fillRect/>
            </a:stretch>
          </p:blipFill>
          <p:spPr bwMode="auto">
            <a:xfrm>
              <a:off x="6005529" y="1500174"/>
              <a:ext cx="923925" cy="1643074"/>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3220"/>
          </a:xfrm>
          <a:prstGeom prst="rect">
            <a:avLst/>
          </a:prstGeom>
        </p:spPr>
        <p:txBody>
          <a:bodyPr wrap="square">
            <a:spAutoFit/>
          </a:bodyPr>
          <a:lstStyle/>
          <a:p>
            <a:pPr algn="ctr"/>
            <a:r>
              <a:rPr lang="fr-FR" sz="2800" b="1" dirty="0" smtClean="0">
                <a:latin typeface="Times New Roman" pitchFamily="18" charset="0"/>
                <a:cs typeface="Times New Roman" pitchFamily="18" charset="0"/>
              </a:rPr>
              <a:t>Expérience de transformation de</a:t>
            </a:r>
            <a:r>
              <a:rPr lang="fr-FR"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Griffith </a:t>
            </a:r>
            <a:r>
              <a:rPr lang="fr-FR" sz="2800" b="1" dirty="0" smtClean="0">
                <a:solidFill>
                  <a:srgbClr val="FF0000"/>
                </a:solidFill>
                <a:latin typeface="Times New Roman" pitchFamily="18" charset="0"/>
                <a:cs typeface="Times New Roman" pitchFamily="18" charset="0"/>
              </a:rPr>
              <a:t>(1928)</a:t>
            </a:r>
            <a:endParaRPr lang="fr-FR" sz="2800" b="1" dirty="0">
              <a:solidFill>
                <a:srgbClr val="FF0000"/>
              </a:solidFill>
              <a:latin typeface="Times New Roman" pitchFamily="18" charset="0"/>
              <a:cs typeface="Times New Roman" pitchFamily="18" charset="0"/>
            </a:endParaRPr>
          </a:p>
        </p:txBody>
      </p:sp>
      <p:sp>
        <p:nvSpPr>
          <p:cNvPr id="5" name="Rectangle 4"/>
          <p:cNvSpPr/>
          <p:nvPr/>
        </p:nvSpPr>
        <p:spPr>
          <a:xfrm>
            <a:off x="0" y="500042"/>
            <a:ext cx="9144000" cy="5632311"/>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En 1928, Fred Griffith, microbiologiste anglais, travaille sur </a:t>
            </a:r>
            <a:r>
              <a:rPr lang="fr-FR" sz="2400" dirty="0" smtClean="0">
                <a:latin typeface="Times New Roman" pitchFamily="18" charset="0"/>
                <a:cs typeface="Times New Roman" pitchFamily="18" charset="0"/>
              </a:rPr>
              <a:t>le </a:t>
            </a:r>
            <a:r>
              <a:rPr lang="fr-FR" sz="2400" dirty="0" smtClean="0">
                <a:latin typeface="Times New Roman" pitchFamily="18" charset="0"/>
                <a:cs typeface="Times New Roman" pitchFamily="18" charset="0"/>
              </a:rPr>
              <a:t>pneumocoques  (</a:t>
            </a:r>
            <a:r>
              <a:rPr lang="fr-FR" sz="2400" dirty="0" err="1" smtClean="0">
                <a:latin typeface="Times New Roman" pitchFamily="18" charset="0"/>
                <a:cs typeface="Times New Roman" pitchFamily="18" charset="0"/>
              </a:rPr>
              <a:t>Streptococcus</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pneumoniae</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afin </a:t>
            </a:r>
            <a:r>
              <a:rPr lang="fr-FR" sz="2400" dirty="0" smtClean="0">
                <a:latin typeface="Times New Roman" pitchFamily="18" charset="0"/>
                <a:cs typeface="Times New Roman" pitchFamily="18" charset="0"/>
              </a:rPr>
              <a:t>de trouver un vaccin contre la pneumonie. </a:t>
            </a:r>
            <a:endParaRPr lang="fr-FR" sz="2400" dirty="0" smtClean="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			  Type S (</a:t>
            </a:r>
            <a:r>
              <a:rPr lang="fr-FR" sz="2400" dirty="0" err="1" smtClean="0">
                <a:latin typeface="Times New Roman" pitchFamily="18" charset="0"/>
                <a:cs typeface="Times New Roman" pitchFamily="18" charset="0"/>
              </a:rPr>
              <a:t>Smooth</a:t>
            </a:r>
            <a:r>
              <a:rPr lang="fr-FR" sz="2400" dirty="0" smtClean="0">
                <a:latin typeface="Times New Roman" pitchFamily="18" charset="0"/>
                <a:cs typeface="Times New Roman" pitchFamily="18" charset="0"/>
              </a:rPr>
              <a:t>): Pathogène (mortelle) 						possède une capsule.</a:t>
            </a:r>
          </a:p>
          <a:p>
            <a:pPr>
              <a:lnSpc>
                <a:spcPct val="150000"/>
              </a:lnSpc>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Il ya deux type </a:t>
            </a:r>
          </a:p>
          <a:p>
            <a:pPr>
              <a:lnSpc>
                <a:spcPct val="150000"/>
              </a:lnSpc>
            </a:pPr>
            <a:r>
              <a:rPr lang="fr-FR" sz="2400" dirty="0" smtClean="0">
                <a:latin typeface="Times New Roman" pitchFamily="18" charset="0"/>
                <a:cs typeface="Times New Roman" pitchFamily="18" charset="0"/>
              </a:rPr>
              <a:t>de </a:t>
            </a:r>
            <a:r>
              <a:rPr lang="fr-FR" sz="2400" i="1" dirty="0" err="1" smtClean="0">
                <a:latin typeface="Times New Roman" pitchFamily="18" charset="0"/>
                <a:cs typeface="Times New Roman" pitchFamily="18" charset="0"/>
              </a:rPr>
              <a:t>Streptococcus</a:t>
            </a:r>
            <a:endParaRPr lang="fr-FR" sz="2400" i="1" dirty="0" smtClean="0">
              <a:latin typeface="Times New Roman" pitchFamily="18" charset="0"/>
              <a:cs typeface="Times New Roman" pitchFamily="18" charset="0"/>
            </a:endParaRPr>
          </a:p>
          <a:p>
            <a:pPr>
              <a:lnSpc>
                <a:spcPct val="150000"/>
              </a:lnSpc>
            </a:pP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pneumoniae</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Type R(Rough) : Non </a:t>
            </a:r>
            <a:r>
              <a:rPr lang="fr-FR" sz="2400" dirty="0" smtClean="0">
                <a:latin typeface="Times New Roman" pitchFamily="18" charset="0"/>
                <a:cs typeface="Times New Roman" pitchFamily="18" charset="0"/>
              </a:rPr>
              <a:t>pathogène </a:t>
            </a:r>
            <a:r>
              <a:rPr lang="fr-FR" sz="2400" dirty="0" smtClean="0">
                <a:latin typeface="Times New Roman" pitchFamily="18" charset="0"/>
                <a:cs typeface="Times New Roman" pitchFamily="18" charset="0"/>
              </a:rPr>
              <a:t>(non mortelle</a:t>
            </a:r>
            <a:r>
              <a:rPr lang="fr-FR" sz="2400"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nSpc>
                <a:spcPct val="150000"/>
              </a:lnSpc>
            </a:pP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sans capsule.</a:t>
            </a:r>
            <a:endParaRPr lang="fr-FR" sz="2400" dirty="0" smtClean="0">
              <a:latin typeface="Times New Roman" pitchFamily="18" charset="0"/>
              <a:cs typeface="Times New Roman" pitchFamily="18" charset="0"/>
            </a:endParaRPr>
          </a:p>
        </p:txBody>
      </p:sp>
      <p:sp>
        <p:nvSpPr>
          <p:cNvPr id="6" name="Accolade fermante 5"/>
          <p:cNvSpPr/>
          <p:nvPr/>
        </p:nvSpPr>
        <p:spPr>
          <a:xfrm>
            <a:off x="2071670" y="3286124"/>
            <a:ext cx="428628" cy="15001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8" name="Connecteur droit avec flèche 7"/>
          <p:cNvCxnSpPr/>
          <p:nvPr/>
        </p:nvCxnSpPr>
        <p:spPr>
          <a:xfrm rot="5400000" flipH="1" flipV="1">
            <a:off x="2357422" y="3071810"/>
            <a:ext cx="78581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6200000" flipH="1">
            <a:off x="2500298" y="4286256"/>
            <a:ext cx="78581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5357818" y="3357562"/>
            <a:ext cx="1214446" cy="877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072198" y="6072206"/>
            <a:ext cx="893891" cy="57150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ChangeAspect="1" noChangeArrowheads="1"/>
          </p:cNvPicPr>
          <p:nvPr/>
        </p:nvPicPr>
        <p:blipFill>
          <a:blip r:embed="rId2"/>
          <a:srcRect/>
          <a:stretch>
            <a:fillRect/>
          </a:stretch>
        </p:blipFill>
        <p:spPr bwMode="auto">
          <a:xfrm>
            <a:off x="71406" y="428604"/>
            <a:ext cx="5572164" cy="6000792"/>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5643570" y="136356"/>
            <a:ext cx="3500431" cy="6682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42"/>
            <a:ext cx="9144000" cy="989856"/>
          </a:xfrm>
        </p:spPr>
        <p:txBody>
          <a:bodyPr>
            <a:normAutofit fontScale="90000"/>
          </a:bodyPr>
          <a:lstStyle/>
          <a:p>
            <a:r>
              <a:rPr lang="fr-FR" sz="3600" b="1" dirty="0" smtClean="0">
                <a:solidFill>
                  <a:srgbClr val="FF0000"/>
                </a:solidFill>
              </a:rPr>
              <a:t>Condensation de l’ADN dans le noyau des cellules eucaryotes </a:t>
            </a:r>
            <a:r>
              <a:rPr lang="fr-FR" b="1" dirty="0" smtClean="0">
                <a:solidFill>
                  <a:srgbClr val="FF0000"/>
                </a:solidFill>
              </a:rPr>
              <a:t/>
            </a:r>
            <a:br>
              <a:rPr lang="fr-FR" b="1" dirty="0" smtClean="0">
                <a:solidFill>
                  <a:srgbClr val="FF0000"/>
                </a:solidFill>
              </a:rPr>
            </a:br>
            <a:endParaRPr lang="fr-FR" sz="2800" b="1" dirty="0">
              <a:solidFill>
                <a:srgbClr val="FF0000"/>
              </a:solidFill>
            </a:endParaRPr>
          </a:p>
        </p:txBody>
      </p:sp>
      <p:sp>
        <p:nvSpPr>
          <p:cNvPr id="3" name="Espace réservé du contenu 2"/>
          <p:cNvSpPr>
            <a:spLocks noGrp="1"/>
          </p:cNvSpPr>
          <p:nvPr>
            <p:ph idx="1"/>
          </p:nvPr>
        </p:nvSpPr>
        <p:spPr>
          <a:xfrm>
            <a:off x="500034" y="1857364"/>
            <a:ext cx="8229600" cy="4286280"/>
          </a:xfrm>
        </p:spPr>
        <p:txBody>
          <a:bodyPr>
            <a:noAutofit/>
          </a:bodyPr>
          <a:lstStyle/>
          <a:p>
            <a:r>
              <a:rPr lang="fr-FR" dirty="0" smtClean="0">
                <a:latin typeface="Times New Roman" pitchFamily="18" charset="0"/>
                <a:cs typeface="Times New Roman" pitchFamily="18" charset="0"/>
              </a:rPr>
              <a:t>la molécule d’ADN nucléaire est fortement associée à des protéines pour constituer la chromatine.</a:t>
            </a:r>
          </a:p>
          <a:p>
            <a:r>
              <a:rPr lang="fr-FR" dirty="0" smtClean="0">
                <a:latin typeface="Times New Roman" pitchFamily="18" charset="0"/>
                <a:cs typeface="Times New Roman" pitchFamily="18" charset="0"/>
              </a:rPr>
              <a:t>Les complexes protéines-ADN sont appelés nucléosomes.</a:t>
            </a:r>
          </a:p>
          <a:p>
            <a:r>
              <a:rPr lang="fr-FR" dirty="0" smtClean="0">
                <a:latin typeface="Times New Roman" pitchFamily="18" charset="0"/>
                <a:cs typeface="Times New Roman" pitchFamily="18" charset="0"/>
              </a:rPr>
              <a:t>Le nucléosome contient de l’ADN enroulé autour d’un    « </a:t>
            </a:r>
            <a:r>
              <a:rPr lang="fr-FR" dirty="0" err="1" smtClean="0">
                <a:latin typeface="Times New Roman" pitchFamily="18" charset="0"/>
                <a:cs typeface="Times New Roman" pitchFamily="18" charset="0"/>
              </a:rPr>
              <a:t>core</a:t>
            </a:r>
            <a:r>
              <a:rPr lang="fr-FR" dirty="0" smtClean="0">
                <a:latin typeface="Times New Roman" pitchFamily="18" charset="0"/>
                <a:cs typeface="Times New Roman" pitchFamily="18" charset="0"/>
              </a:rPr>
              <a:t> » constitué de 8 protéines appelées histones </a:t>
            </a:r>
            <a:r>
              <a:rPr lang="pt-BR" dirty="0" smtClean="0">
                <a:latin typeface="Times New Roman" pitchFamily="18" charset="0"/>
                <a:cs typeface="Times New Roman" pitchFamily="18" charset="0"/>
              </a:rPr>
              <a:t>2x (H2A H2B, H3 et H4).</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116885" y="395071"/>
            <a:ext cx="8884271" cy="603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5"/>
          <p:cNvPicPr>
            <a:picLocks noGrp="1" noChangeAspect="1" noChangeArrowheads="1"/>
          </p:cNvPicPr>
          <p:nvPr>
            <p:ph idx="1"/>
          </p:nvPr>
        </p:nvPicPr>
        <p:blipFill>
          <a:blip r:embed="rId2"/>
          <a:srcRect/>
          <a:stretch>
            <a:fillRect/>
          </a:stretch>
        </p:blipFill>
        <p:spPr>
          <a:xfrm>
            <a:off x="285750" y="571480"/>
            <a:ext cx="8572500" cy="5716587"/>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4"/>
          <p:cNvPicPr>
            <a:picLocks noChangeAspect="1" noChangeArrowheads="1"/>
          </p:cNvPicPr>
          <p:nvPr/>
        </p:nvPicPr>
        <p:blipFill>
          <a:blip r:embed="rId2"/>
          <a:srcRect/>
          <a:stretch>
            <a:fillRect/>
          </a:stretch>
        </p:blipFill>
        <p:spPr bwMode="auto">
          <a:xfrm>
            <a:off x="1071538" y="214314"/>
            <a:ext cx="6726262"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sz="3200" b="1" dirty="0" smtClean="0">
                <a:solidFill>
                  <a:srgbClr val="FF0000"/>
                </a:solidFill>
              </a:rPr>
              <a:t>Condensation de l’ADN dans les bactéries</a:t>
            </a:r>
            <a:endParaRPr lang="fr-FR" sz="3200" b="1" dirty="0">
              <a:solidFill>
                <a:srgbClr val="FF0000"/>
              </a:solidFill>
            </a:endParaRPr>
          </a:p>
        </p:txBody>
      </p:sp>
      <p:grpSp>
        <p:nvGrpSpPr>
          <p:cNvPr id="7" name="Groupe 6"/>
          <p:cNvGrpSpPr/>
          <p:nvPr/>
        </p:nvGrpSpPr>
        <p:grpSpPr>
          <a:xfrm>
            <a:off x="0" y="1214422"/>
            <a:ext cx="9144000" cy="5072098"/>
            <a:chOff x="357158" y="1500174"/>
            <a:chExt cx="8358219" cy="4305325"/>
          </a:xfrm>
        </p:grpSpPr>
        <p:pic>
          <p:nvPicPr>
            <p:cNvPr id="3074" name="Picture 2"/>
            <p:cNvPicPr>
              <a:picLocks noChangeAspect="1" noChangeArrowheads="1"/>
            </p:cNvPicPr>
            <p:nvPr/>
          </p:nvPicPr>
          <p:blipFill>
            <a:blip r:embed="rId2"/>
            <a:srcRect/>
            <a:stretch>
              <a:fillRect/>
            </a:stretch>
          </p:blipFill>
          <p:spPr bwMode="auto">
            <a:xfrm>
              <a:off x="428596" y="1500174"/>
              <a:ext cx="4162425" cy="33623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857752" y="1500174"/>
              <a:ext cx="3857625" cy="34004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57158" y="5072074"/>
              <a:ext cx="4410075" cy="7334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Propriétés</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928670"/>
            <a:ext cx="9144000" cy="5572140"/>
          </a:xfrm>
        </p:spPr>
        <p:txBody>
          <a:bodyPr>
            <a:noAutofit/>
          </a:bodyPr>
          <a:lstStyle/>
          <a:p>
            <a:pPr algn="just">
              <a:lnSpc>
                <a:spcPct val="160000"/>
              </a:lnSpc>
            </a:pPr>
            <a:r>
              <a:rPr lang="fr-FR" sz="2400" dirty="0" smtClean="0">
                <a:latin typeface="Times New Roman" pitchFamily="18" charset="0"/>
                <a:cs typeface="Times New Roman" pitchFamily="18" charset="0"/>
              </a:rPr>
              <a:t> Masse molaire : plusieurs millions à plusieurs milliers de millions</a:t>
            </a:r>
          </a:p>
          <a:p>
            <a:pPr algn="just">
              <a:lnSpc>
                <a:spcPct val="160000"/>
              </a:lnSpc>
            </a:pPr>
            <a:r>
              <a:rPr lang="fr-FR" sz="2400" dirty="0" smtClean="0">
                <a:latin typeface="Times New Roman" pitchFamily="18" charset="0"/>
                <a:cs typeface="Times New Roman" pitchFamily="18" charset="0"/>
              </a:rPr>
              <a:t> Caractère </a:t>
            </a:r>
            <a:r>
              <a:rPr lang="fr-FR" sz="2400" dirty="0" err="1" smtClean="0">
                <a:latin typeface="Times New Roman" pitchFamily="18" charset="0"/>
                <a:cs typeface="Times New Roman" pitchFamily="18" charset="0"/>
              </a:rPr>
              <a:t>polyanionique</a:t>
            </a:r>
            <a:endParaRPr lang="fr-FR" sz="2400" dirty="0" smtClean="0">
              <a:latin typeface="Times New Roman" pitchFamily="18" charset="0"/>
              <a:cs typeface="Times New Roman" pitchFamily="18" charset="0"/>
            </a:endParaRPr>
          </a:p>
          <a:p>
            <a:pPr algn="just">
              <a:lnSpc>
                <a:spcPct val="160000"/>
              </a:lnSpc>
            </a:pPr>
            <a:r>
              <a:rPr lang="fr-FR" sz="2400" dirty="0" smtClean="0">
                <a:latin typeface="Times New Roman" pitchFamily="18" charset="0"/>
                <a:cs typeface="Times New Roman" pitchFamily="18" charset="0"/>
              </a:rPr>
              <a:t> Solubles dans les sels de sodium dilués, insolubles dans le phénol</a:t>
            </a:r>
          </a:p>
          <a:p>
            <a:pPr algn="just">
              <a:lnSpc>
                <a:spcPct val="160000"/>
              </a:lnSpc>
            </a:pPr>
            <a:r>
              <a:rPr lang="fr-FR" sz="2400" dirty="0" smtClean="0">
                <a:latin typeface="Times New Roman" pitchFamily="18" charset="0"/>
                <a:cs typeface="Times New Roman" pitchFamily="18" charset="0"/>
              </a:rPr>
              <a:t> Absorbance caractéristique à 260 nm</a:t>
            </a:r>
          </a:p>
          <a:p>
            <a:pPr algn="just">
              <a:lnSpc>
                <a:spcPct val="160000"/>
              </a:lnSpc>
            </a:pPr>
            <a:r>
              <a:rPr lang="fr-FR" sz="2400" dirty="0" smtClean="0">
                <a:latin typeface="Times New Roman" pitchFamily="18" charset="0"/>
                <a:cs typeface="Times New Roman" pitchFamily="18" charset="0"/>
              </a:rPr>
              <a:t> Le chauffage des solutions d'ADN produit une augmentation d'absorbance à 260 nm. Ce phénomène est appelé effet hyperchrome (</a:t>
            </a:r>
            <a:r>
              <a:rPr lang="fr-FR" sz="2400" dirty="0" err="1" smtClean="0">
                <a:latin typeface="Times New Roman" pitchFamily="18" charset="0"/>
                <a:cs typeface="Times New Roman" pitchFamily="18" charset="0"/>
              </a:rPr>
              <a:t>hyperchromicité</a:t>
            </a:r>
            <a:r>
              <a:rPr lang="fr-FR" sz="2400" dirty="0" smtClean="0">
                <a:latin typeface="Times New Roman" pitchFamily="18" charset="0"/>
                <a:cs typeface="Times New Roman" pitchFamily="18" charset="0"/>
              </a:rPr>
              <a:t>), il correspond à la dénaturation de l’ADN </a:t>
            </a:r>
            <a:r>
              <a:rPr lang="fr-FR" sz="2400" dirty="0" err="1" smtClean="0">
                <a:latin typeface="Times New Roman" pitchFamily="18" charset="0"/>
                <a:cs typeface="Times New Roman" pitchFamily="18" charset="0"/>
              </a:rPr>
              <a:t>bicaténaire</a:t>
            </a:r>
            <a:r>
              <a:rPr lang="fr-FR" sz="2400" dirty="0" smtClean="0">
                <a:latin typeface="Times New Roman" pitchFamily="18" charset="0"/>
                <a:cs typeface="Times New Roman" pitchFamily="18" charset="0"/>
              </a:rPr>
              <a:t> en 2 brins d’ADN monocaténaires, d’où le doublement de densité optique.</a:t>
            </a:r>
          </a:p>
          <a:p>
            <a:pPr algn="just">
              <a:lnSpc>
                <a:spcPct val="160000"/>
              </a:lnSpc>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143380"/>
            <a:ext cx="8229600" cy="1982783"/>
          </a:xfrm>
        </p:spPr>
        <p:txBody>
          <a:bodyPr>
            <a:normAutofit lnSpcReduction="10000"/>
          </a:bodyPr>
          <a:lstStyle/>
          <a:p>
            <a:r>
              <a:rPr lang="fr-FR" smtClean="0"/>
              <a:t>Ce phénomène permet de caractériser une température de fusion de l’ADN notée Tm qui correspond à la température à la moitié du phénomène.</a:t>
            </a:r>
            <a:endParaRPr lang="fr-FR" dirty="0"/>
          </a:p>
        </p:txBody>
      </p:sp>
      <p:pic>
        <p:nvPicPr>
          <p:cNvPr id="4" name="Image 3"/>
          <p:cNvPicPr/>
          <p:nvPr/>
        </p:nvPicPr>
        <p:blipFill>
          <a:blip r:embed="rId2">
            <a:lum bright="-20000" contrast="40000"/>
          </a:blip>
          <a:srcRect/>
          <a:stretch>
            <a:fillRect/>
          </a:stretch>
        </p:blipFill>
        <p:spPr bwMode="auto">
          <a:xfrm>
            <a:off x="1785918" y="571480"/>
            <a:ext cx="5857916" cy="35004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aturation sat="300000"/>
                    </a14:imgEffect>
                  </a14:imgLayer>
                </a14:imgProps>
              </a:ext>
              <a:ext uri="{28A0092B-C50C-407E-A947-70E740481C1C}">
                <a14:useLocalDpi xmlns="" xmlns:a14="http://schemas.microsoft.com/office/drawing/2010/main" val="0"/>
              </a:ext>
            </a:extLst>
          </a:blip>
          <a:srcRect/>
          <a:stretch>
            <a:fillRect/>
          </a:stretch>
        </p:blipFill>
        <p:spPr bwMode="auto">
          <a:xfrm>
            <a:off x="414093" y="548680"/>
            <a:ext cx="8190355"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2515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472" y="862013"/>
            <a:ext cx="8414840" cy="5719544"/>
          </a:xfrm>
          <a:prstGeom prst="rect">
            <a:avLst/>
          </a:prstGeom>
          <a:noFill/>
          <a:ln w="9525">
            <a:noFill/>
            <a:miter lim="800000"/>
            <a:headEnd/>
            <a:tailEnd/>
          </a:ln>
          <a:effectLst/>
        </p:spPr>
      </p:pic>
      <p:sp>
        <p:nvSpPr>
          <p:cNvPr id="6" name="Titre 5"/>
          <p:cNvSpPr>
            <a:spLocks noGrp="1"/>
          </p:cNvSpPr>
          <p:nvPr>
            <p:ph type="title"/>
          </p:nvPr>
        </p:nvSpPr>
        <p:spPr>
          <a:xfrm>
            <a:off x="457200" y="71414"/>
            <a:ext cx="8229600" cy="654032"/>
          </a:xfrm>
        </p:spPr>
        <p:txBody>
          <a:bodyPr>
            <a:normAutofit fontScale="90000"/>
          </a:bodyPr>
          <a:lstStyle/>
          <a:p>
            <a:pPr algn="l"/>
            <a:r>
              <a:rPr lang="fr-FR" b="1" dirty="0" smtClean="0"/>
              <a:t>2. Propriétés </a:t>
            </a:r>
            <a:endParaRPr lang="fr-FR" b="1" dirty="0"/>
          </a:p>
        </p:txBody>
      </p:sp>
    </p:spTree>
    <p:extLst>
      <p:ext uri="{BB962C8B-B14F-4D97-AF65-F5344CB8AC3E}">
        <p14:creationId xmlns="" xmlns:p14="http://schemas.microsoft.com/office/powerpoint/2010/main" val="270963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lum bright="10000" contrast="10000"/>
          </a:blip>
          <a:srcRect/>
          <a:stretch>
            <a:fillRect/>
          </a:stretch>
        </p:blipFill>
        <p:spPr bwMode="auto">
          <a:xfrm>
            <a:off x="-31" y="642918"/>
            <a:ext cx="7000924" cy="6215082"/>
          </a:xfrm>
          <a:prstGeom prst="rect">
            <a:avLst/>
          </a:prstGeom>
          <a:noFill/>
          <a:ln w="9525">
            <a:noFill/>
            <a:miter lim="800000"/>
            <a:headEnd/>
            <a:tailEnd/>
          </a:ln>
          <a:effectLst/>
        </p:spPr>
      </p:pic>
      <p:sp>
        <p:nvSpPr>
          <p:cNvPr id="7" name="Rectangle 6"/>
          <p:cNvSpPr/>
          <p:nvPr/>
        </p:nvSpPr>
        <p:spPr>
          <a:xfrm>
            <a:off x="7072330" y="642918"/>
            <a:ext cx="2071670" cy="6232475"/>
          </a:xfrm>
          <a:prstGeom prst="rect">
            <a:avLst/>
          </a:prstGeom>
        </p:spPr>
        <p:txBody>
          <a:bodyPr wrap="square">
            <a:spAutoFit/>
          </a:bodyPr>
          <a:lstStyle/>
          <a:p>
            <a:r>
              <a:rPr lang="fr-FR" sz="2100" dirty="0" smtClean="0">
                <a:latin typeface="Times New Roman" pitchFamily="18" charset="0"/>
                <a:cs typeface="Times New Roman" pitchFamily="18" charset="0"/>
              </a:rPr>
              <a:t>Ceci suggère donc qu'il existe chez les cellules un "</a:t>
            </a:r>
            <a:r>
              <a:rPr lang="fr-FR" sz="2100" b="1" dirty="0" smtClean="0">
                <a:latin typeface="Times New Roman" pitchFamily="18" charset="0"/>
                <a:cs typeface="Times New Roman" pitchFamily="18" charset="0"/>
              </a:rPr>
              <a:t>facteur transformant</a:t>
            </a:r>
            <a:r>
              <a:rPr lang="fr-FR" sz="2100" dirty="0" smtClean="0">
                <a:latin typeface="Times New Roman" pitchFamily="18" charset="0"/>
                <a:cs typeface="Times New Roman" pitchFamily="18" charset="0"/>
              </a:rPr>
              <a:t>", probablement libéré par la </a:t>
            </a:r>
            <a:r>
              <a:rPr lang="fr-FR" sz="2100" dirty="0" smtClean="0">
                <a:latin typeface="Times New Roman" pitchFamily="18" charset="0"/>
                <a:cs typeface="Times New Roman" pitchFamily="18" charset="0"/>
              </a:rPr>
              <a:t>chaleur , souche (S), </a:t>
            </a:r>
            <a:r>
              <a:rPr lang="fr-FR" sz="2100" dirty="0" smtClean="0">
                <a:latin typeface="Times New Roman" pitchFamily="18" charset="0"/>
                <a:cs typeface="Times New Roman" pitchFamily="18" charset="0"/>
              </a:rPr>
              <a:t>susceptible d'être intégré par d'autres </a:t>
            </a:r>
            <a:r>
              <a:rPr lang="fr-FR" sz="2100" dirty="0" smtClean="0">
                <a:latin typeface="Times New Roman" pitchFamily="18" charset="0"/>
                <a:cs typeface="Times New Roman" pitchFamily="18" charset="0"/>
              </a:rPr>
              <a:t>bactéries, souche (R) , </a:t>
            </a:r>
            <a:r>
              <a:rPr lang="fr-FR" sz="2100" dirty="0" smtClean="0">
                <a:latin typeface="Times New Roman" pitchFamily="18" charset="0"/>
                <a:cs typeface="Times New Roman" pitchFamily="18" charset="0"/>
              </a:rPr>
              <a:t>et qui leur confère de façon héréditaire </a:t>
            </a:r>
            <a:r>
              <a:rPr lang="fr-FR" sz="2100" dirty="0" smtClean="0">
                <a:latin typeface="Times New Roman" pitchFamily="18" charset="0"/>
                <a:cs typeface="Times New Roman" pitchFamily="18" charset="0"/>
              </a:rPr>
              <a:t>d’ </a:t>
            </a:r>
            <a:r>
              <a:rPr lang="fr-FR" sz="2100" b="1" dirty="0" smtClean="0">
                <a:solidFill>
                  <a:srgbClr val="FF0000"/>
                </a:solidFill>
                <a:latin typeface="Times New Roman" pitchFamily="18" charset="0"/>
                <a:cs typeface="Times New Roman" pitchFamily="18" charset="0"/>
              </a:rPr>
              <a:t>acquérir</a:t>
            </a:r>
            <a:r>
              <a:rPr lang="fr-FR" sz="2100" dirty="0" smtClean="0">
                <a:solidFill>
                  <a:srgbClr val="FF0000"/>
                </a:solidFill>
                <a:latin typeface="Times New Roman" pitchFamily="18" charset="0"/>
                <a:cs typeface="Times New Roman" pitchFamily="18" charset="0"/>
              </a:rPr>
              <a:t> </a:t>
            </a:r>
            <a:r>
              <a:rPr lang="fr-FR" sz="2100" dirty="0" smtClean="0">
                <a:latin typeface="Times New Roman" pitchFamily="18" charset="0"/>
                <a:cs typeface="Times New Roman" pitchFamily="18" charset="0"/>
              </a:rPr>
              <a:t>de</a:t>
            </a:r>
            <a:r>
              <a:rPr lang="fr-FR" sz="2100" b="1" dirty="0" smtClean="0">
                <a:latin typeface="Times New Roman" pitchFamily="18" charset="0"/>
                <a:cs typeface="Times New Roman" pitchFamily="18" charset="0"/>
              </a:rPr>
              <a:t> nouvelle propriétés </a:t>
            </a:r>
            <a:r>
              <a:rPr lang="fr-FR" sz="2100" b="1" dirty="0" smtClean="0">
                <a:latin typeface="Times New Roman" pitchFamily="18" charset="0"/>
                <a:cs typeface="Times New Roman" pitchFamily="18" charset="0"/>
              </a:rPr>
              <a:t>génétiques.</a:t>
            </a:r>
          </a:p>
        </p:txBody>
      </p:sp>
      <p:sp>
        <p:nvSpPr>
          <p:cNvPr id="8" name="Rectangle 7"/>
          <p:cNvSpPr/>
          <p:nvPr/>
        </p:nvSpPr>
        <p:spPr>
          <a:xfrm>
            <a:off x="0" y="0"/>
            <a:ext cx="9144000" cy="523220"/>
          </a:xfrm>
          <a:prstGeom prst="rect">
            <a:avLst/>
          </a:prstGeom>
        </p:spPr>
        <p:txBody>
          <a:bodyPr wrap="square">
            <a:spAutoFit/>
          </a:bodyPr>
          <a:lstStyle/>
          <a:p>
            <a:pPr algn="ctr"/>
            <a:r>
              <a:rPr lang="fr-FR" sz="2800" dirty="0" smtClean="0">
                <a:latin typeface="Times New Roman" pitchFamily="18" charset="0"/>
                <a:cs typeface="Times New Roman" pitchFamily="18" charset="0"/>
              </a:rPr>
              <a:t>Expérience de transformation </a:t>
            </a:r>
            <a:r>
              <a:rPr lang="fr-FR" sz="2800" b="1" dirty="0" smtClean="0">
                <a:latin typeface="Times New Roman" pitchFamily="18" charset="0"/>
                <a:cs typeface="Times New Roman" pitchFamily="18" charset="0"/>
              </a:rPr>
              <a:t>de</a:t>
            </a:r>
            <a:r>
              <a:rPr lang="fr-FR"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Griffith </a:t>
            </a:r>
            <a:r>
              <a:rPr lang="fr-FR" sz="2800" b="1" dirty="0" smtClean="0">
                <a:solidFill>
                  <a:srgbClr val="FF0000"/>
                </a:solidFill>
                <a:latin typeface="Times New Roman" pitchFamily="18" charset="0"/>
                <a:cs typeface="Times New Roman" pitchFamily="18" charset="0"/>
              </a:rPr>
              <a:t>(1928)</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1450" y="285750"/>
            <a:ext cx="8801100" cy="6286500"/>
          </a:xfrm>
          <a:prstGeom prst="rect">
            <a:avLst/>
          </a:prstGeom>
          <a:noFill/>
          <a:ln w="9525">
            <a:noFill/>
            <a:miter lim="800000"/>
            <a:headEnd/>
            <a:tailEnd/>
          </a:ln>
          <a:effectLst/>
        </p:spPr>
      </p:pic>
      <p:sp>
        <p:nvSpPr>
          <p:cNvPr id="4" name="Titre 3"/>
          <p:cNvSpPr>
            <a:spLocks noGrp="1"/>
          </p:cNvSpPr>
          <p:nvPr>
            <p:ph type="title"/>
          </p:nvPr>
        </p:nvSpPr>
        <p:spPr>
          <a:xfrm>
            <a:off x="457200" y="274638"/>
            <a:ext cx="4757742" cy="654032"/>
          </a:xfrm>
        </p:spPr>
        <p:txBody>
          <a:bodyPr>
            <a:normAutofit fontScale="90000"/>
          </a:bodyPr>
          <a:lstStyle/>
          <a:p>
            <a:r>
              <a:rPr lang="fr-FR" b="1" dirty="0" smtClean="0"/>
              <a:t>3. Types d’ARN </a:t>
            </a:r>
            <a:endParaRPr lang="fr-FR"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27301" y="571480"/>
            <a:ext cx="8385786" cy="6215106"/>
          </a:xfrm>
          <a:prstGeom prst="rect">
            <a:avLst/>
          </a:prstGeom>
          <a:noFill/>
          <a:ln w="9525">
            <a:noFill/>
            <a:miter lim="800000"/>
            <a:headEnd/>
            <a:tailEnd/>
          </a:ln>
          <a:effectLst/>
        </p:spPr>
      </p:pic>
      <p:sp>
        <p:nvSpPr>
          <p:cNvPr id="4" name="Titre 3"/>
          <p:cNvSpPr>
            <a:spLocks noGrp="1"/>
          </p:cNvSpPr>
          <p:nvPr>
            <p:ph type="title"/>
          </p:nvPr>
        </p:nvSpPr>
        <p:spPr>
          <a:xfrm>
            <a:off x="171448" y="0"/>
            <a:ext cx="3614734" cy="868346"/>
          </a:xfrm>
        </p:spPr>
        <p:txBody>
          <a:bodyPr>
            <a:normAutofit/>
          </a:bodyPr>
          <a:lstStyle/>
          <a:p>
            <a:r>
              <a:rPr lang="fr-FR" sz="3200" b="1" dirty="0" smtClean="0"/>
              <a:t>Les ARN eucaryote</a:t>
            </a:r>
            <a:endParaRPr lang="fr-FR" sz="3200" b="1" dirty="0"/>
          </a:p>
        </p:txBody>
      </p:sp>
    </p:spTree>
    <p:extLst>
      <p:ext uri="{BB962C8B-B14F-4D97-AF65-F5344CB8AC3E}">
        <p14:creationId xmlns="" xmlns:p14="http://schemas.microsoft.com/office/powerpoint/2010/main" val="1325681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714356"/>
            <a:ext cx="6000792" cy="1446550"/>
          </a:xfrm>
          <a:prstGeom prst="rect">
            <a:avLst/>
          </a:prstGeom>
        </p:spPr>
        <p:txBody>
          <a:bodyPr wrap="square">
            <a:spAutoFit/>
          </a:bodyPr>
          <a:lstStyle/>
          <a:p>
            <a:pPr algn="ctr"/>
            <a:r>
              <a:rPr lang="fr-FR" sz="4400" b="1" dirty="0" smtClean="0">
                <a:solidFill>
                  <a:srgbClr val="FF0000"/>
                </a:solidFill>
                <a:latin typeface="Times New Roman" pitchFamily="18" charset="0"/>
                <a:cs typeface="Times New Roman" pitchFamily="18" charset="0"/>
              </a:rPr>
              <a:t>facteur   Transformant</a:t>
            </a:r>
          </a:p>
          <a:p>
            <a:pPr algn="ctr"/>
            <a:r>
              <a:rPr lang="fr-FR" sz="4400" b="1" dirty="0" smtClean="0">
                <a:solidFill>
                  <a:srgbClr val="FF0000"/>
                </a:solidFill>
                <a:latin typeface="Times New Roman" pitchFamily="18" charset="0"/>
                <a:cs typeface="Times New Roman" pitchFamily="18" charset="0"/>
              </a:rPr>
              <a:t>???????????</a:t>
            </a:r>
          </a:p>
        </p:txBody>
      </p:sp>
      <p:sp>
        <p:nvSpPr>
          <p:cNvPr id="5" name="ZoneTexte 4"/>
          <p:cNvSpPr txBox="1"/>
          <p:nvPr/>
        </p:nvSpPr>
        <p:spPr>
          <a:xfrm>
            <a:off x="857224" y="2786058"/>
            <a:ext cx="7429552" cy="2062103"/>
          </a:xfrm>
          <a:prstGeom prst="rect">
            <a:avLst/>
          </a:prstGeom>
          <a:noFill/>
        </p:spPr>
        <p:txBody>
          <a:bodyPr wrap="square" rtlCol="0">
            <a:spAutoFit/>
          </a:bodyPr>
          <a:lstStyle/>
          <a:p>
            <a:pPr algn="ctr"/>
            <a:r>
              <a:rPr lang="fr-FR" sz="3200" b="1" dirty="0" smtClean="0">
                <a:latin typeface="Times New Roman" pitchFamily="18" charset="0"/>
                <a:cs typeface="Times New Roman" pitchFamily="18" charset="0"/>
              </a:rPr>
              <a:t>10 </a:t>
            </a:r>
            <a:r>
              <a:rPr lang="fr-FR" sz="3200" b="1" dirty="0" smtClean="0">
                <a:latin typeface="Times New Roman" pitchFamily="18" charset="0"/>
                <a:cs typeface="Times New Roman" pitchFamily="18" charset="0"/>
              </a:rPr>
              <a:t>ans </a:t>
            </a:r>
            <a:r>
              <a:rPr lang="fr-FR" sz="3200" dirty="0" smtClean="0">
                <a:latin typeface="Times New Roman" pitchFamily="18" charset="0"/>
                <a:cs typeface="Times New Roman" pitchFamily="18" charset="0"/>
              </a:rPr>
              <a:t>plus </a:t>
            </a:r>
            <a:r>
              <a:rPr lang="fr-FR" sz="3200" dirty="0" smtClean="0">
                <a:latin typeface="Times New Roman" pitchFamily="18" charset="0"/>
                <a:cs typeface="Times New Roman" pitchFamily="18" charset="0"/>
              </a:rPr>
              <a:t>tard, </a:t>
            </a:r>
            <a:r>
              <a:rPr lang="fr-FR" sz="3200" b="1" dirty="0" smtClean="0">
                <a:latin typeface="Times New Roman" pitchFamily="18" charset="0"/>
                <a:cs typeface="Times New Roman" pitchFamily="18" charset="0"/>
              </a:rPr>
              <a:t>Avery et ses </a:t>
            </a:r>
            <a:r>
              <a:rPr lang="fr-FR" sz="3200" b="1" dirty="0" smtClean="0">
                <a:latin typeface="Times New Roman" pitchFamily="18" charset="0"/>
                <a:cs typeface="Times New Roman" pitchFamily="18" charset="0"/>
              </a:rPr>
              <a:t>collègues </a:t>
            </a:r>
            <a:r>
              <a:rPr lang="fr-FR" sz="3200" b="1" dirty="0" smtClean="0">
                <a:latin typeface="Times New Roman" pitchFamily="18" charset="0"/>
                <a:cs typeface="Times New Roman" pitchFamily="18" charset="0"/>
              </a:rPr>
              <a:t>(1943)</a:t>
            </a:r>
            <a:r>
              <a:rPr lang="fr-FR" sz="3200" b="1"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arrivent  a rependre a cette question</a:t>
            </a:r>
          </a:p>
          <a:p>
            <a:pPr algn="ctr"/>
            <a:r>
              <a:rPr lang="fr-FR" sz="3200" dirty="0" smtClean="0">
                <a:latin typeface="Times New Roman" pitchFamily="18" charset="0"/>
                <a:cs typeface="Times New Roman" pitchFamily="18" charset="0"/>
              </a:rPr>
              <a:t>  </a:t>
            </a:r>
            <a:endParaRPr lang="fr-FR" sz="3200" dirty="0" smtClean="0">
              <a:latin typeface="Times New Roman" pitchFamily="18" charset="0"/>
              <a:cs typeface="Times New Roman" pitchFamily="18" charset="0"/>
            </a:endParaRPr>
          </a:p>
          <a:p>
            <a:pPr algn="ctr"/>
            <a:endParaRPr lang="fr-FR" sz="3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4164"/>
            <a:ext cx="9144000" cy="2241960"/>
          </a:xfrm>
          <a:prstGeom prst="rect">
            <a:avLst/>
          </a:prstGeom>
        </p:spPr>
        <p:txBody>
          <a:bodyPr wrap="square">
            <a:spAutoFit/>
          </a:bodyPr>
          <a:lstStyle/>
          <a:p>
            <a:pPr>
              <a:lnSpc>
                <a:spcPct val="150000"/>
              </a:lnSpc>
              <a:buNone/>
            </a:pPr>
            <a:r>
              <a:rPr lang="fr-FR" sz="2400" dirty="0" smtClean="0">
                <a:latin typeface="Times New Roman" pitchFamily="18" charset="0"/>
                <a:cs typeface="Times New Roman" pitchFamily="18" charset="0"/>
              </a:rPr>
              <a:t>En 1944, Oswald Avery, et de ses collègues Colin </a:t>
            </a:r>
            <a:r>
              <a:rPr lang="fr-FR" sz="2400" dirty="0" err="1" smtClean="0">
                <a:latin typeface="Times New Roman" pitchFamily="18" charset="0"/>
                <a:cs typeface="Times New Roman" pitchFamily="18" charset="0"/>
              </a:rPr>
              <a:t>McLeod</a:t>
            </a:r>
            <a:r>
              <a:rPr lang="fr-FR" sz="2400" dirty="0" smtClean="0">
                <a:latin typeface="Times New Roman" pitchFamily="18" charset="0"/>
                <a:cs typeface="Times New Roman" pitchFamily="18" charset="0"/>
              </a:rPr>
              <a:t> et </a:t>
            </a:r>
            <a:r>
              <a:rPr lang="fr-FR" sz="2400" dirty="0" err="1" smtClean="0">
                <a:latin typeface="Times New Roman" pitchFamily="18" charset="0"/>
                <a:cs typeface="Times New Roman" pitchFamily="18" charset="0"/>
              </a:rPr>
              <a:t>McLyn</a:t>
            </a:r>
            <a:r>
              <a:rPr lang="fr-FR" sz="2400" dirty="0" smtClean="0">
                <a:latin typeface="Times New Roman" pitchFamily="18" charset="0"/>
                <a:cs typeface="Times New Roman" pitchFamily="18" charset="0"/>
              </a:rPr>
              <a:t> McCarthy reprennent les expériences de Griffith sur la transformation bactérienne, et cherchent à mettre en évidence </a:t>
            </a:r>
            <a:r>
              <a:rPr lang="fr-FR" sz="2400" b="1" dirty="0" smtClean="0">
                <a:latin typeface="Times New Roman" pitchFamily="18" charset="0"/>
                <a:cs typeface="Times New Roman" pitchFamily="18" charset="0"/>
              </a:rPr>
              <a:t>le</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facteur transformant du pneumocoque.</a:t>
            </a:r>
            <a:endParaRPr lang="fr-FR" sz="2400" b="1" dirty="0" smtClean="0">
              <a:latin typeface="Times New Roman" pitchFamily="18" charset="0"/>
              <a:cs typeface="Times New Roman" pitchFamily="18" charset="0"/>
            </a:endParaRPr>
          </a:p>
        </p:txBody>
      </p:sp>
      <p:pic>
        <p:nvPicPr>
          <p:cNvPr id="5" name="Image 4" descr="C:\Users\onecs\Desktop\LSP\avery.gif"/>
          <p:cNvPicPr/>
          <p:nvPr/>
        </p:nvPicPr>
        <p:blipFill>
          <a:blip r:embed="rId2"/>
          <a:srcRect/>
          <a:stretch>
            <a:fillRect/>
          </a:stretch>
        </p:blipFill>
        <p:spPr bwMode="auto">
          <a:xfrm>
            <a:off x="214282" y="3286124"/>
            <a:ext cx="8572560" cy="3571900"/>
          </a:xfrm>
          <a:prstGeom prst="rect">
            <a:avLst/>
          </a:prstGeom>
          <a:noFill/>
          <a:ln w="9525">
            <a:noFill/>
            <a:miter lim="800000"/>
            <a:headEnd/>
            <a:tailEnd/>
          </a:ln>
        </p:spPr>
      </p:pic>
      <p:sp>
        <p:nvSpPr>
          <p:cNvPr id="6" name="Rectangle 5"/>
          <p:cNvSpPr/>
          <p:nvPr/>
        </p:nvSpPr>
        <p:spPr>
          <a:xfrm>
            <a:off x="285720" y="109815"/>
            <a:ext cx="8143932" cy="1077218"/>
          </a:xfrm>
          <a:prstGeom prst="rect">
            <a:avLst/>
          </a:prstGeom>
        </p:spPr>
        <p:txBody>
          <a:bodyPr wrap="square">
            <a:spAutoFit/>
          </a:bodyPr>
          <a:lstStyle/>
          <a:p>
            <a:pPr algn="ctr"/>
            <a:r>
              <a:rPr lang="fr-FR" sz="3200" b="1" dirty="0" smtClean="0">
                <a:latin typeface="Times New Roman" pitchFamily="18" charset="0"/>
                <a:cs typeface="Times New Roman" pitchFamily="18" charset="0"/>
              </a:rPr>
              <a:t>Purification du facteur </a:t>
            </a:r>
            <a:r>
              <a:rPr lang="fr-FR" sz="3200" b="1" dirty="0" smtClean="0">
                <a:latin typeface="Times New Roman" pitchFamily="18" charset="0"/>
                <a:cs typeface="Times New Roman" pitchFamily="18" charset="0"/>
              </a:rPr>
              <a:t>transformant par  </a:t>
            </a:r>
            <a:r>
              <a:rPr lang="fr-FR" sz="3200" b="1" dirty="0" smtClean="0">
                <a:solidFill>
                  <a:srgbClr val="FF0000"/>
                </a:solidFill>
                <a:latin typeface="Times New Roman" pitchFamily="18" charset="0"/>
                <a:cs typeface="Times New Roman" pitchFamily="18" charset="0"/>
              </a:rPr>
              <a:t>Avery </a:t>
            </a:r>
            <a:r>
              <a:rPr lang="fr-FR" sz="3200" b="1" dirty="0" smtClean="0">
                <a:solidFill>
                  <a:srgbClr val="FF0000"/>
                </a:solidFill>
                <a:latin typeface="Times New Roman" pitchFamily="18" charset="0"/>
                <a:cs typeface="Times New Roman" pitchFamily="18" charset="0"/>
              </a:rPr>
              <a:t>(1943)</a:t>
            </a:r>
            <a:endParaRPr lang="fr-FR"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0" y="1385910"/>
            <a:ext cx="9144000" cy="5257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Alors  ces chercheurs observent, chez les bactéries S mortes qui ont été broyées et traitées avec une </a:t>
            </a:r>
            <a:r>
              <a:rPr kumimoji="0" lang="fr-FR"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enzyme de digestion </a:t>
            </a:r>
            <a:r>
              <a:rPr kumimoji="0" lang="fr-F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avant de les mélanger aux R vivantes, que:</a:t>
            </a:r>
          </a:p>
          <a:p>
            <a:pPr marL="342900" marR="0" lvl="0" indent="-342900" algn="l" defTabSz="914400" rtl="0" eaLnBrk="1" fontAlgn="auto" latinLnBrk="0" hangingPunct="1">
              <a:lnSpc>
                <a:spcPct val="170000"/>
              </a:lnSpc>
              <a:spcBef>
                <a:spcPct val="20000"/>
              </a:spcBef>
              <a:spcAft>
                <a:spcPts val="0"/>
              </a:spcAft>
              <a:buClrTx/>
              <a:buSzTx/>
              <a:buFont typeface="Wingdings" pitchFamily="2" charset="2"/>
              <a:buChar char="Ø"/>
              <a:tabLst/>
              <a:defRPr/>
            </a:pPr>
            <a:r>
              <a:rPr kumimoji="0" lang="fr-F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Si l'enzyme utilisée était une </a:t>
            </a:r>
            <a:r>
              <a:rPr kumimoji="0" lang="fr-FR"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protéase </a:t>
            </a:r>
            <a:r>
              <a:rPr kumimoji="0" lang="fr-F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(enzyme qui digère les protéines), les bactéries R se transformaient en bactéries S virulentes provoquant la mort de la souris hôte.</a:t>
            </a:r>
          </a:p>
          <a:p>
            <a:pPr marL="342900" marR="0" lvl="0" indent="-342900" algn="l" defTabSz="914400" rtl="0" eaLnBrk="1" fontAlgn="auto" latinLnBrk="0" hangingPunct="1">
              <a:lnSpc>
                <a:spcPct val="170000"/>
              </a:lnSpc>
              <a:spcBef>
                <a:spcPct val="20000"/>
              </a:spcBef>
              <a:spcAft>
                <a:spcPts val="0"/>
              </a:spcAft>
              <a:buClrTx/>
              <a:buSzTx/>
              <a:buFont typeface="Wingdings" pitchFamily="2" charset="2"/>
              <a:buChar char="Ø"/>
              <a:tabLst/>
              <a:defRPr/>
            </a:pPr>
            <a:r>
              <a:rPr kumimoji="0" lang="fr-F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Si l'enzyme utilisée était une </a:t>
            </a:r>
            <a:r>
              <a:rPr kumimoji="0" lang="fr-FR"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DNase</a:t>
            </a:r>
            <a:r>
              <a:rPr kumimoji="0" lang="fr-FR"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F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(enzyme qui détruit l'ADN), alors la transformation n'avait pas lieu et la souris survivait.</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4"/>
          <p:cNvSpPr/>
          <p:nvPr/>
        </p:nvSpPr>
        <p:spPr>
          <a:xfrm>
            <a:off x="357158" y="109815"/>
            <a:ext cx="8143932" cy="1077218"/>
          </a:xfrm>
          <a:prstGeom prst="rect">
            <a:avLst/>
          </a:prstGeom>
        </p:spPr>
        <p:txBody>
          <a:bodyPr wrap="square">
            <a:spAutoFit/>
          </a:bodyPr>
          <a:lstStyle/>
          <a:p>
            <a:pPr algn="ctr"/>
            <a:r>
              <a:rPr lang="fr-FR" sz="3200" b="1" dirty="0" smtClean="0">
                <a:latin typeface="Times New Roman" pitchFamily="18" charset="0"/>
                <a:cs typeface="Times New Roman" pitchFamily="18" charset="0"/>
              </a:rPr>
              <a:t>Purification du facteur </a:t>
            </a:r>
            <a:r>
              <a:rPr lang="fr-FR" sz="3200" b="1" dirty="0" smtClean="0">
                <a:latin typeface="Times New Roman" pitchFamily="18" charset="0"/>
                <a:cs typeface="Times New Roman" pitchFamily="18" charset="0"/>
              </a:rPr>
              <a:t>transformant par  </a:t>
            </a:r>
            <a:r>
              <a:rPr lang="fr-FR" sz="3200" b="1" dirty="0" smtClean="0">
                <a:solidFill>
                  <a:srgbClr val="FF0000"/>
                </a:solidFill>
                <a:latin typeface="Times New Roman" pitchFamily="18" charset="0"/>
                <a:cs typeface="Times New Roman" pitchFamily="18" charset="0"/>
              </a:rPr>
              <a:t>Avery </a:t>
            </a:r>
            <a:r>
              <a:rPr lang="fr-FR" sz="3200" b="1" dirty="0" smtClean="0">
                <a:solidFill>
                  <a:srgbClr val="FF0000"/>
                </a:solidFill>
                <a:latin typeface="Times New Roman" pitchFamily="18" charset="0"/>
                <a:cs typeface="Times New Roman" pitchFamily="18" charset="0"/>
              </a:rPr>
              <a:t>(1943)</a:t>
            </a:r>
            <a:endParaRPr lang="fr-FR"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edg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sz="quarter" idx="1"/>
          </p:nvPr>
        </p:nvSpPr>
        <p:spPr>
          <a:xfrm>
            <a:off x="0" y="1142984"/>
            <a:ext cx="9144000" cy="5429264"/>
          </a:xfrm>
        </p:spPr>
        <p:txBody>
          <a:bodyPr>
            <a:noAutofit/>
          </a:bodyPr>
          <a:lstStyle/>
          <a:p>
            <a:pPr>
              <a:lnSpc>
                <a:spcPct val="170000"/>
              </a:lnSpc>
              <a:buNone/>
            </a:pPr>
            <a:r>
              <a:rPr lang="fr-FR"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Les protéines semblaient de bien meilleures candidates comme support de </a:t>
            </a:r>
            <a:r>
              <a:rPr lang="fr-FR" sz="2800" b="1" dirty="0" smtClean="0">
                <a:latin typeface="Times New Roman" pitchFamily="18" charset="0"/>
                <a:cs typeface="Times New Roman" pitchFamily="18" charset="0"/>
              </a:rPr>
              <a:t>l’information génétique </a:t>
            </a:r>
            <a:r>
              <a:rPr lang="fr-FR" sz="2800" b="1" dirty="0" smtClean="0">
                <a:latin typeface="Times New Roman" pitchFamily="18" charset="0"/>
                <a:cs typeface="Times New Roman" pitchFamily="18" charset="0"/>
              </a:rPr>
              <a:t>.</a:t>
            </a:r>
          </a:p>
          <a:p>
            <a:pPr>
              <a:lnSpc>
                <a:spcPct val="170000"/>
              </a:lnSpc>
              <a:buNone/>
            </a:pPr>
            <a:endParaRPr lang="fr-FR" sz="900" b="1" dirty="0" smtClean="0">
              <a:latin typeface="Times New Roman" pitchFamily="18" charset="0"/>
              <a:cs typeface="Times New Roman" pitchFamily="18" charset="0"/>
            </a:endParaRPr>
          </a:p>
          <a:p>
            <a:pPr>
              <a:lnSpc>
                <a:spcPct val="170000"/>
              </a:lnSpc>
              <a:buFontTx/>
              <a:buChar char="-"/>
            </a:pPr>
            <a:r>
              <a:rPr lang="fr-FR" sz="2800" b="1" dirty="0" smtClean="0">
                <a:latin typeface="Times New Roman" pitchFamily="18" charset="0"/>
                <a:cs typeface="Times New Roman" pitchFamily="18" charset="0"/>
              </a:rPr>
              <a:t>Après les expériences de </a:t>
            </a:r>
            <a:r>
              <a:rPr lang="fr-FR" sz="2800" b="1" dirty="0" smtClean="0">
                <a:solidFill>
                  <a:srgbClr val="FF0000"/>
                </a:solidFill>
                <a:latin typeface="Times New Roman" pitchFamily="18" charset="0"/>
                <a:cs typeface="Times New Roman" pitchFamily="18" charset="0"/>
              </a:rPr>
              <a:t>Griffith (1928</a:t>
            </a:r>
            <a:r>
              <a:rPr lang="fr-FR" sz="2800" b="1" dirty="0" smtClean="0">
                <a:solidFill>
                  <a:srgbClr val="FF0000"/>
                </a:solidFill>
                <a:latin typeface="Times New Roman" pitchFamily="18" charset="0"/>
                <a:cs typeface="Times New Roman" pitchFamily="18" charset="0"/>
              </a:rPr>
              <a:t>) et  Avery </a:t>
            </a:r>
            <a:r>
              <a:rPr lang="fr-FR" sz="2800" b="1" dirty="0" smtClean="0">
                <a:solidFill>
                  <a:srgbClr val="FF0000"/>
                </a:solidFill>
                <a:latin typeface="Times New Roman" pitchFamily="18" charset="0"/>
                <a:cs typeface="Times New Roman" pitchFamily="18" charset="0"/>
              </a:rPr>
              <a:t>(1943)</a:t>
            </a:r>
            <a:r>
              <a:rPr lang="fr-FR" sz="2800" b="1" dirty="0" smtClean="0">
                <a:solidFill>
                  <a:srgbClr val="FF000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 La </a:t>
            </a:r>
            <a:r>
              <a:rPr lang="fr-FR" sz="2800" b="1" dirty="0" smtClean="0">
                <a:latin typeface="Times New Roman" pitchFamily="18" charset="0"/>
                <a:cs typeface="Times New Roman" pitchFamily="18" charset="0"/>
              </a:rPr>
              <a:t>conclusion s'imposait, c'est bien l'ADN, et non les protéines, qui provoque la </a:t>
            </a:r>
            <a:r>
              <a:rPr lang="fr-FR" sz="2800" b="1" dirty="0" smtClean="0">
                <a:latin typeface="Times New Roman" pitchFamily="18" charset="0"/>
                <a:cs typeface="Times New Roman" pitchFamily="18" charset="0"/>
              </a:rPr>
              <a:t>transformation  Bactérienne, comme il </a:t>
            </a:r>
            <a:r>
              <a:rPr lang="fr-FR" sz="2800" b="1" dirty="0" err="1" smtClean="0">
                <a:latin typeface="Times New Roman" pitchFamily="18" charset="0"/>
                <a:cs typeface="Times New Roman" pitchFamily="18" charset="0"/>
              </a:rPr>
              <a:t>presente</a:t>
            </a:r>
            <a:r>
              <a:rPr lang="fr-FR" sz="2800" b="1" dirty="0" smtClean="0">
                <a:latin typeface="Times New Roman" pitchFamily="18" charset="0"/>
                <a:cs typeface="Times New Roman" pitchFamily="18" charset="0"/>
              </a:rPr>
              <a:t> (ADN) le support de l’information génétique.  </a:t>
            </a:r>
            <a:endParaRPr lang="fr-FR" sz="2800" b="1" dirty="0" smtClean="0">
              <a:latin typeface="Times New Roman" pitchFamily="18" charset="0"/>
              <a:cs typeface="Times New Roman" pitchFamily="18" charset="0"/>
            </a:endParaRPr>
          </a:p>
        </p:txBody>
      </p:sp>
      <p:sp>
        <p:nvSpPr>
          <p:cNvPr id="5" name="Rectangle 4"/>
          <p:cNvSpPr/>
          <p:nvPr/>
        </p:nvSpPr>
        <p:spPr>
          <a:xfrm>
            <a:off x="2000232" y="142852"/>
            <a:ext cx="4616970" cy="707886"/>
          </a:xfrm>
          <a:prstGeom prst="rect">
            <a:avLst/>
          </a:prstGeom>
        </p:spPr>
        <p:txBody>
          <a:bodyPr wrap="none">
            <a:spAutoFit/>
          </a:bodyPr>
          <a:lstStyle/>
          <a:p>
            <a:pPr algn="ctr"/>
            <a:r>
              <a:rPr lang="fr-FR" sz="4000" b="1" dirty="0" smtClean="0">
                <a:solidFill>
                  <a:srgbClr val="FF0000"/>
                </a:solidFill>
                <a:latin typeface="Times New Roman" pitchFamily="18" charset="0"/>
                <a:cs typeface="Times New Roman" pitchFamily="18" charset="0"/>
              </a:rPr>
              <a:t>Conclusion générale</a:t>
            </a:r>
            <a:endParaRPr lang="fr-FR"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18065</TotalTime>
  <Words>1388</Words>
  <Application>Microsoft Office PowerPoint</Application>
  <PresentationFormat>Affichage à l'écran (4:3)</PresentationFormat>
  <Paragraphs>132</Paragraphs>
  <Slides>51</Slides>
  <Notes>2</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Thème Office</vt:lpstr>
      <vt:lpstr>Diapositive 1</vt:lpstr>
      <vt:lpstr>CHAPITRE I: L’ADN  Acide Désoxyribonucléique </vt:lpstr>
      <vt:lpstr>Diapositive 3</vt:lpstr>
      <vt:lpstr>Diapositive 4</vt:lpstr>
      <vt:lpstr>Diapositive 5</vt:lpstr>
      <vt:lpstr>Diapositive 6</vt:lpstr>
      <vt:lpstr>Diapositive 7</vt:lpstr>
      <vt:lpstr>Diapositive 8</vt:lpstr>
      <vt:lpstr>Diapositive 9</vt:lpstr>
      <vt:lpstr>II. Structure et propriétés physico-chimiques d’acides Désoxyribonucléique </vt:lpstr>
      <vt:lpstr>1- Les bases azotées  qui peut être une purine (composée de 2 hétérocycles azotés) ou une pyrimidine (un seul hétérocycle azoté)</vt:lpstr>
      <vt:lpstr>Bases puriques</vt:lpstr>
      <vt:lpstr>Bases pyrimidiques</vt:lpstr>
      <vt:lpstr>Diapositive 14</vt:lpstr>
      <vt:lpstr>Les bases modifiées dans l’ADN</vt:lpstr>
      <vt:lpstr>2- Un glucide: Ribose  Pentose (ose à 5 atomes de C)</vt:lpstr>
      <vt:lpstr>Diapositive 17</vt:lpstr>
      <vt:lpstr>Nomenclature des unités nucléotidiques</vt:lpstr>
      <vt:lpstr>1- liaison N-osidique: entre le pentose et la base azotée </vt:lpstr>
      <vt:lpstr>Diapositive 20</vt:lpstr>
      <vt:lpstr>Diapositive 21</vt:lpstr>
      <vt:lpstr>Diapositive 22</vt:lpstr>
      <vt:lpstr>2- liaison phosphodiester  entre le Nucléoside et  mono-phosphate</vt:lpstr>
      <vt:lpstr>Diapositive 24</vt:lpstr>
      <vt:lpstr>Diapositive 25</vt:lpstr>
      <vt:lpstr>Diapositive 26</vt:lpstr>
      <vt:lpstr>Diapositive 27</vt:lpstr>
      <vt:lpstr>Diapositive 28</vt:lpstr>
      <vt:lpstr>Diapositive 29</vt:lpstr>
      <vt:lpstr>La structure des polynucléotides</vt:lpstr>
      <vt:lpstr>Diapositive 31</vt:lpstr>
      <vt:lpstr>Diapositive 32</vt:lpstr>
      <vt:lpstr>Diapositive 33</vt:lpstr>
      <vt:lpstr>La Structure d’ADN est  en double hélice</vt:lpstr>
      <vt:lpstr>Une base purique est toujours associée a une base pyrimidique, a savoir  · A avec T ou U avec 2 liaisons hydrogènes · G avec C avec 3 liaisons hydrogènes</vt:lpstr>
      <vt:lpstr>Diapositive 36</vt:lpstr>
      <vt:lpstr>- Dans la double hélice, les 2 brins complémentaire d’ADN sont orientés en sens inverse  - Elles s’enroulent autour d’un axe imaginaire pour constituer une double hélice à rotation droite.</vt:lpstr>
      <vt:lpstr>Diapositive 38</vt:lpstr>
      <vt:lpstr>La forme B de l’ADN •La forme biologique la plus importante de l’ADN; •10 paires de bases par tour de spire; •Le pas de l’hélice 3,4 nm; •Le diamètre de l’hélice est de 2 nm; •Les bases puriques et pyrimidiques sont à l’intérieur de l’hélice •Les groupements phosphates et les désoxyriboses sont à l’extérieur; •Deux types de sillons appelés : sillon majeur(1,2 nm) et sillon mineur (0,6 nm).</vt:lpstr>
      <vt:lpstr>Diapositive 40</vt:lpstr>
      <vt:lpstr>Condensation de l’ADN dans le noyau des cellules eucaryotes  </vt:lpstr>
      <vt:lpstr>Diapositive 42</vt:lpstr>
      <vt:lpstr>Diapositive 43</vt:lpstr>
      <vt:lpstr>Diapositive 44</vt:lpstr>
      <vt:lpstr>Condensation de l’ADN dans les bactéries</vt:lpstr>
      <vt:lpstr>Propriétés </vt:lpstr>
      <vt:lpstr>Diapositive 47</vt:lpstr>
      <vt:lpstr>Diapositive 48</vt:lpstr>
      <vt:lpstr>2. Propriétés </vt:lpstr>
      <vt:lpstr>3. Types d’ARN </vt:lpstr>
      <vt:lpstr>Les ARN eucaryote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dc:title>
  <dc:creator>info</dc:creator>
  <cp:lastModifiedBy>Mechter</cp:lastModifiedBy>
  <cp:revision>37</cp:revision>
  <dcterms:created xsi:type="dcterms:W3CDTF">2016-10-09T21:12:59Z</dcterms:created>
  <dcterms:modified xsi:type="dcterms:W3CDTF">2021-10-18T15:09:04Z</dcterms:modified>
</cp:coreProperties>
</file>