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257" r:id="rId2"/>
    <p:sldId id="258" r:id="rId3"/>
    <p:sldId id="259" r:id="rId4"/>
    <p:sldId id="260" r:id="rId5"/>
    <p:sldId id="262" r:id="rId6"/>
    <p:sldId id="263" r:id="rId7"/>
    <p:sldId id="290" r:id="rId8"/>
    <p:sldId id="291" r:id="rId9"/>
    <p:sldId id="293" r:id="rId10"/>
    <p:sldId id="294" r:id="rId11"/>
    <p:sldId id="295" r:id="rId12"/>
    <p:sldId id="296" r:id="rId13"/>
    <p:sldId id="297" r:id="rId14"/>
    <p:sldId id="292" r:id="rId15"/>
    <p:sldId id="298" r:id="rId16"/>
    <p:sldId id="299" r:id="rId17"/>
    <p:sldId id="300" r:id="rId18"/>
    <p:sldId id="301" r:id="rId19"/>
    <p:sldId id="302" r:id="rId20"/>
    <p:sldId id="306" r:id="rId21"/>
    <p:sldId id="307" r:id="rId22"/>
    <p:sldId id="308" r:id="rId23"/>
    <p:sldId id="309" r:id="rId24"/>
    <p:sldId id="310" r:id="rId25"/>
    <p:sldId id="311" r:id="rId26"/>
    <p:sldId id="287" r:id="rId27"/>
    <p:sldId id="312" r:id="rId28"/>
    <p:sldId id="288" r:id="rId29"/>
    <p:sldId id="289" r:id="rId30"/>
    <p:sldId id="314" r:id="rId31"/>
    <p:sldId id="315" r:id="rId32"/>
    <p:sldId id="313" r:id="rId33"/>
    <p:sldId id="316" r:id="rId34"/>
    <p:sldId id="318" r:id="rId35"/>
    <p:sldId id="320" r:id="rId36"/>
    <p:sldId id="319" r:id="rId37"/>
    <p:sldId id="321" r:id="rId38"/>
    <p:sldId id="317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76" autoAdjust="0"/>
  </p:normalViewPr>
  <p:slideViewPr>
    <p:cSldViewPr showGuides="1">
      <p:cViewPr>
        <p:scale>
          <a:sx n="90" d="100"/>
          <a:sy n="90" d="100"/>
        </p:scale>
        <p:origin x="-1314" y="-90"/>
      </p:cViewPr>
      <p:guideLst>
        <p:guide orient="horz" pos="38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Click to move the slide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5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5804446-A982-47BF-9074-55F7853F3164}" type="slidenum">
              <a:rPr lang="en-US" sz="1400" b="0" strike="noStrike" spc="-1">
                <a:latin typeface="Times New Roman"/>
              </a:rPr>
              <a:t>‹N°›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042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29160" y="-16560"/>
            <a:ext cx="9197640" cy="1086120"/>
            <a:chOff x="-29160" y="-16560"/>
            <a:chExt cx="9197640" cy="1086120"/>
          </a:xfrm>
        </p:grpSpPr>
        <p:sp>
          <p:nvSpPr>
            <p:cNvPr id="3" name="CustomShape 4"/>
            <p:cNvSpPr/>
            <p:nvPr/>
          </p:nvSpPr>
          <p:spPr>
            <a:xfrm rot="21435600">
              <a:off x="-18720" y="201960"/>
              <a:ext cx="9162720" cy="64872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 rot="21435600">
              <a:off x="-14040" y="275400"/>
              <a:ext cx="9175320" cy="52992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18360" bIns="0" anchor="b">
            <a:normAutofit/>
          </a:bodyPr>
          <a:lstStyle/>
          <a:p>
            <a:pPr algn="r">
              <a:lnSpc>
                <a:spcPct val="100000"/>
              </a:lnSpc>
            </a:pPr>
            <a:r>
              <a:rPr lang="fr-FR" sz="5600" b="1" strike="noStrike" spc="-1">
                <a:solidFill>
                  <a:srgbClr val="50E0EA"/>
                </a:solidFill>
                <a:latin typeface="Calibri"/>
              </a:rPr>
              <a:t>Modifiez le style du titre</a:t>
            </a:r>
            <a:endParaRPr lang="fr-FR" sz="5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fld id="{7D3E287A-505B-4B32-A355-2DA0F3EBE767}" type="datetime1">
              <a:rPr lang="fr-FR" sz="1200" b="0" strike="noStrike" spc="-1">
                <a:solidFill>
                  <a:srgbClr val="D1EAED"/>
                </a:solidFill>
                <a:latin typeface="Constantia"/>
              </a:rPr>
              <a:t>03/11/2021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E45916E-1755-467E-8C98-59EB446DC591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‹N°›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" Type="http://schemas.openxmlformats.org/officeDocument/2006/relationships/image" Target="../media/image19.png"/><Relationship Id="rId16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7" Type="http://schemas.openxmlformats.org/officeDocument/2006/relationships/image" Target="../media/image58.png"/><Relationship Id="rId2" Type="http://schemas.openxmlformats.org/officeDocument/2006/relationships/image" Target="../media/image43.png"/><Relationship Id="rId16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5" Type="http://schemas.openxmlformats.org/officeDocument/2006/relationships/image" Target="../media/image5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Relationship Id="rId14" Type="http://schemas.openxmlformats.org/officeDocument/2006/relationships/image" Target="../media/image5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C1F90A31-C104-45D6-805E-BD7765269229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6" name="CustomShape 2"/>
          <p:cNvSpPr/>
          <p:nvPr/>
        </p:nvSpPr>
        <p:spPr>
          <a:xfrm>
            <a:off x="241560" y="188640"/>
            <a:ext cx="23857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Université de Jijel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7" name="CustomShape 3"/>
          <p:cNvSpPr/>
          <p:nvPr/>
        </p:nvSpPr>
        <p:spPr>
          <a:xfrm>
            <a:off x="231840" y="471960"/>
            <a:ext cx="477180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Faculté des Sciences Exactes et 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8" name="CustomShape 4"/>
          <p:cNvSpPr/>
          <p:nvPr/>
        </p:nvSpPr>
        <p:spPr>
          <a:xfrm>
            <a:off x="251640" y="779760"/>
            <a:ext cx="3312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Département d’Informatique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9" name="CustomShape 5"/>
          <p:cNvSpPr/>
          <p:nvPr/>
        </p:nvSpPr>
        <p:spPr>
          <a:xfrm>
            <a:off x="1547640" y="2807280"/>
            <a:ext cx="432000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Book Antiqua"/>
              </a:rPr>
              <a:t>Les Méthodes Directes</a:t>
            </a:r>
            <a:endParaRPr lang="en-US" sz="2800" b="0" strike="noStrike" spc="-1">
              <a:latin typeface="Arial"/>
            </a:endParaRPr>
          </a:p>
        </p:txBody>
      </p:sp>
      <p:pic>
        <p:nvPicPr>
          <p:cNvPr id="70" name="Picture 2"/>
          <p:cNvPicPr/>
          <p:nvPr/>
        </p:nvPicPr>
        <p:blipFill>
          <a:blip r:embed="rId2"/>
          <a:stretch/>
        </p:blipFill>
        <p:spPr>
          <a:xfrm>
            <a:off x="7668360" y="188640"/>
            <a:ext cx="1315800" cy="1525320"/>
          </a:xfrm>
          <a:prstGeom prst="rect">
            <a:avLst/>
          </a:prstGeom>
          <a:ln w="0">
            <a:noFill/>
          </a:ln>
        </p:spPr>
      </p:pic>
      <p:sp>
        <p:nvSpPr>
          <p:cNvPr id="71" name="CustomShape 6"/>
          <p:cNvSpPr/>
          <p:nvPr/>
        </p:nvSpPr>
        <p:spPr>
          <a:xfrm>
            <a:off x="2195640" y="3749040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>
                <a:solidFill>
                  <a:srgbClr val="FFFFFF"/>
                </a:solidFill>
                <a:latin typeface="Book Antiqua"/>
              </a:rPr>
              <a:t>La Méthode de Gauss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72" name="CustomShape 7"/>
          <p:cNvSpPr/>
          <p:nvPr/>
        </p:nvSpPr>
        <p:spPr>
          <a:xfrm>
            <a:off x="2220840" y="4613040"/>
            <a:ext cx="51588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>
                <a:solidFill>
                  <a:srgbClr val="FFFFFF"/>
                </a:solidFill>
                <a:latin typeface="Book Antiqua"/>
              </a:rPr>
              <a:t>La Méthode de Gauss - Jordan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73" name="CustomShape 8"/>
          <p:cNvSpPr/>
          <p:nvPr/>
        </p:nvSpPr>
        <p:spPr>
          <a:xfrm>
            <a:off x="827640" y="2061000"/>
            <a:ext cx="63363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Book Antiqua"/>
              </a:rPr>
              <a:t>Résolution des Systèmes Linéaires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11" name="CustomShape 6"/>
          <p:cNvSpPr/>
          <p:nvPr/>
        </p:nvSpPr>
        <p:spPr>
          <a:xfrm>
            <a:off x="2195640" y="5421152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factorisation LU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3084013875"/>
              </p:ext>
            </p:extLst>
          </p:nvPr>
        </p:nvGraphicFramePr>
        <p:xfrm>
          <a:off x="2595187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288552" y="4648680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169086"/>
            <a:ext cx="1289426" cy="3054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2162046516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210144536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" name="CustomShape 7"/>
          <p:cNvSpPr/>
          <p:nvPr/>
        </p:nvSpPr>
        <p:spPr>
          <a:xfrm>
            <a:off x="2628192" y="8368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" name="Rectangle à coins arrondis 26"/>
          <p:cNvSpPr/>
          <p:nvPr/>
        </p:nvSpPr>
        <p:spPr>
          <a:xfrm>
            <a:off x="2585384" y="1282062"/>
            <a:ext cx="2417567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0" name="CustomShape 12"/>
          <p:cNvSpPr/>
          <p:nvPr/>
        </p:nvSpPr>
        <p:spPr>
          <a:xfrm>
            <a:off x="5421026" y="204526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585384" y="1296202"/>
            <a:ext cx="2530780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6       1         14         1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3" name="CustomShape 12"/>
          <p:cNvSpPr/>
          <p:nvPr/>
        </p:nvSpPr>
        <p:spPr>
          <a:xfrm>
            <a:off x="8258838" y="773806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-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1146160" y="3111422"/>
            <a:ext cx="489405" cy="489405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3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8" name="CustomShape 12"/>
          <p:cNvSpPr/>
          <p:nvPr/>
        </p:nvSpPr>
        <p:spPr>
          <a:xfrm>
            <a:off x="8231767" y="1340768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>
                <a:solidFill>
                  <a:srgbClr val="FFFFFF"/>
                </a:solidFill>
                <a:latin typeface="Constantia"/>
              </a:rPr>
              <a:t>x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5694652" y="2780928"/>
            <a:ext cx="2520280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2          -1         3         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5760478" y="2067469"/>
            <a:ext cx="2454454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   4         5        -2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1" name="CustomShape 12"/>
          <p:cNvSpPr/>
          <p:nvPr/>
        </p:nvSpPr>
        <p:spPr>
          <a:xfrm>
            <a:off x="8231767" y="1829296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5740530" y="2057115"/>
            <a:ext cx="2454454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4         5        -2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56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08 0.00093 L 0.33889 -0.0942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32" y="-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0.60782 -0.304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82" y="-1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0"/>
                            </p:stCondLst>
                            <p:childTnLst>
                              <p:par>
                                <p:cTn id="3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81481E-6 L -0.00069 -0.17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8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000"/>
                            </p:stCondLst>
                            <p:childTnLst>
                              <p:par>
                                <p:cTn id="5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56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417 0.00162 L -0.33663 -0.10995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49" y="-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7" grpId="0" animBg="1"/>
      <p:bldP spid="27" grpId="1" animBg="1"/>
      <p:bldP spid="30" grpId="0"/>
      <p:bldP spid="32" grpId="0" animBg="1"/>
      <p:bldP spid="32" grpId="1" animBg="1"/>
      <p:bldP spid="33" grpId="0"/>
      <p:bldP spid="2" grpId="0" animBg="1"/>
      <p:bldP spid="2" grpId="1" animBg="1"/>
      <p:bldP spid="38" grpId="0"/>
      <p:bldP spid="39" grpId="0" animBg="1"/>
      <p:bldP spid="39" grpId="1" animBg="1"/>
      <p:bldP spid="40" grpId="0" animBg="1"/>
      <p:bldP spid="41" grpId="0"/>
      <p:bldP spid="42" grpId="0" animBg="1"/>
      <p:bldP spid="4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2003166107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324556" y="5347440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169086"/>
            <a:ext cx="1289426" cy="3054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592624205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968046538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" name="CustomShape 7"/>
          <p:cNvSpPr/>
          <p:nvPr/>
        </p:nvSpPr>
        <p:spPr>
          <a:xfrm>
            <a:off x="2585384" y="8368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" name="Rectangle à coins arrondis 26"/>
          <p:cNvSpPr/>
          <p:nvPr/>
        </p:nvSpPr>
        <p:spPr>
          <a:xfrm>
            <a:off x="2585384" y="1636833"/>
            <a:ext cx="2417567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0" name="CustomShape 12"/>
          <p:cNvSpPr/>
          <p:nvPr/>
        </p:nvSpPr>
        <p:spPr>
          <a:xfrm>
            <a:off x="5421026" y="204526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585383" y="1660334"/>
            <a:ext cx="2490673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4       -10        -3         9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3" name="CustomShape 12"/>
          <p:cNvSpPr/>
          <p:nvPr/>
        </p:nvSpPr>
        <p:spPr>
          <a:xfrm>
            <a:off x="8304232" y="786965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-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1146159" y="3506702"/>
            <a:ext cx="489405" cy="489405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2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8" name="CustomShape 12"/>
          <p:cNvSpPr/>
          <p:nvPr/>
        </p:nvSpPr>
        <p:spPr>
          <a:xfrm>
            <a:off x="8304896" y="1340768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>
                <a:solidFill>
                  <a:srgbClr val="FFFFFF"/>
                </a:solidFill>
                <a:latin typeface="Constantia"/>
              </a:rPr>
              <a:t>x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5739212" y="2780928"/>
            <a:ext cx="2462664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2         -1         3           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5770896" y="2067469"/>
            <a:ext cx="2534664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 -8         -9        7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1" name="CustomShape 12"/>
          <p:cNvSpPr/>
          <p:nvPr/>
        </p:nvSpPr>
        <p:spPr>
          <a:xfrm>
            <a:off x="8304896" y="1824119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5770304" y="2062666"/>
            <a:ext cx="2533928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-8         -9        7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1" name="CustomShape 14"/>
          <p:cNvSpPr/>
          <p:nvPr/>
        </p:nvSpPr>
        <p:spPr>
          <a:xfrm>
            <a:off x="338889" y="4769283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7108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 L 0.35209 -0.1678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4" y="-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0.62361 -0.3724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81" y="-1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81481E-6 L 0.00538 -0.17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-8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000"/>
                            </p:stCondLst>
                            <p:childTnLst>
                              <p:par>
                                <p:cTn id="5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000"/>
                            </p:stCondLst>
                            <p:childTnLst>
                              <p:par>
                                <p:cTn id="59" presetID="56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94444E-6 3.33333E-6 L -0.3467 -0.06019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44" y="-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7" grpId="0" animBg="1"/>
      <p:bldP spid="30" grpId="0"/>
      <p:bldP spid="32" grpId="0" animBg="1"/>
      <p:bldP spid="32" grpId="1" animBg="1"/>
      <p:bldP spid="33" grpId="0"/>
      <p:bldP spid="2" grpId="0" animBg="1"/>
      <p:bldP spid="2" grpId="1" animBg="1"/>
      <p:bldP spid="38" grpId="0"/>
      <p:bldP spid="39" grpId="0" animBg="1"/>
      <p:bldP spid="39" grpId="1" animBg="1"/>
      <p:bldP spid="40" grpId="0" animBg="1"/>
      <p:bldP spid="41" grpId="0"/>
      <p:bldP spid="29" grpId="0" animBg="1"/>
      <p:bldP spid="2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1964348206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338525" y="5829488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169086"/>
            <a:ext cx="1289426" cy="3054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797081182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344079063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" name="CustomShape 7"/>
          <p:cNvSpPr/>
          <p:nvPr/>
        </p:nvSpPr>
        <p:spPr>
          <a:xfrm>
            <a:off x="2585384" y="8368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" name="Rectangle à coins arrondis 26"/>
          <p:cNvSpPr/>
          <p:nvPr/>
        </p:nvSpPr>
        <p:spPr>
          <a:xfrm>
            <a:off x="2585384" y="2035962"/>
            <a:ext cx="2417567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0" name="CustomShape 12"/>
          <p:cNvSpPr/>
          <p:nvPr/>
        </p:nvSpPr>
        <p:spPr>
          <a:xfrm>
            <a:off x="5421026" y="204526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567425" y="2032113"/>
            <a:ext cx="2490672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8         0        20         15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3" name="CustomShape 12"/>
          <p:cNvSpPr/>
          <p:nvPr/>
        </p:nvSpPr>
        <p:spPr>
          <a:xfrm>
            <a:off x="8305560" y="773823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-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1146159" y="3933056"/>
            <a:ext cx="489405" cy="489405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4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8" name="CustomShape 12"/>
          <p:cNvSpPr/>
          <p:nvPr/>
        </p:nvSpPr>
        <p:spPr>
          <a:xfrm>
            <a:off x="8285432" y="126876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>
                <a:solidFill>
                  <a:srgbClr val="FFFFFF"/>
                </a:solidFill>
                <a:latin typeface="Constantia"/>
              </a:rPr>
              <a:t>x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5724128" y="2780928"/>
            <a:ext cx="2520280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2        -1         3         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5832486" y="2067469"/>
            <a:ext cx="2473074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0         4         8        11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1" name="CustomShape 12"/>
          <p:cNvSpPr/>
          <p:nvPr/>
        </p:nvSpPr>
        <p:spPr>
          <a:xfrm>
            <a:off x="8305560" y="1797397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5859958" y="2060848"/>
            <a:ext cx="2445602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0        4         8        11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1" name="CustomShape 14"/>
          <p:cNvSpPr/>
          <p:nvPr/>
        </p:nvSpPr>
        <p:spPr>
          <a:xfrm>
            <a:off x="338889" y="4769283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4" name="CustomShape 14"/>
          <p:cNvSpPr/>
          <p:nvPr/>
        </p:nvSpPr>
        <p:spPr>
          <a:xfrm>
            <a:off x="324556" y="5347440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874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L 0.36215 -0.2310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8" y="-1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62361 -0.4347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81" y="-2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1481E-6 L 0.01197 -0.1856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-9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000"/>
                            </p:stCondLst>
                            <p:childTnLst>
                              <p:par>
                                <p:cTn id="5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000"/>
                            </p:stCondLst>
                            <p:childTnLst>
                              <p:par>
                                <p:cTn id="59" presetID="56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347 -0.00764 L -0.3533 -0.00556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7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7" grpId="0" animBg="1"/>
      <p:bldP spid="30" grpId="0"/>
      <p:bldP spid="32" grpId="0" animBg="1"/>
      <p:bldP spid="32" grpId="1" animBg="1"/>
      <p:bldP spid="33" grpId="0"/>
      <p:bldP spid="2" grpId="0" animBg="1"/>
      <p:bldP spid="2" grpId="1" animBg="1"/>
      <p:bldP spid="38" grpId="0"/>
      <p:bldP spid="39" grpId="0" animBg="1"/>
      <p:bldP spid="39" grpId="1" animBg="1"/>
      <p:bldP spid="40" grpId="0" animBg="1"/>
      <p:bldP spid="41" grpId="0"/>
      <p:bldP spid="29" grpId="0" animBg="1"/>
      <p:bldP spid="29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2572243551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338525" y="5829488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169086"/>
            <a:ext cx="1289426" cy="3054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1777587300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3371472804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" name="CustomShape 7"/>
          <p:cNvSpPr/>
          <p:nvPr/>
        </p:nvSpPr>
        <p:spPr>
          <a:xfrm>
            <a:off x="2585384" y="8368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" name="CustomShape 14"/>
          <p:cNvSpPr/>
          <p:nvPr/>
        </p:nvSpPr>
        <p:spPr>
          <a:xfrm>
            <a:off x="338889" y="4769283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4" name="CustomShape 14"/>
          <p:cNvSpPr/>
          <p:nvPr/>
        </p:nvSpPr>
        <p:spPr>
          <a:xfrm>
            <a:off x="324556" y="5347440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</a:t>
            </a:r>
            <a:endParaRPr lang="en-US" sz="1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915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3673627483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74512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288552" y="46486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2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: K 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2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 smtClean="0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22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4.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7" name="CustomShape 14"/>
          <p:cNvSpPr/>
          <p:nvPr/>
        </p:nvSpPr>
        <p:spPr>
          <a:xfrm>
            <a:off x="279900" y="5137041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/A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/4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(i = 3 ..4).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428805"/>
            <a:ext cx="1889142" cy="4571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832615" y="1654541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2724923764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366821805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Rectangle à coins arrondis 1"/>
          <p:cNvSpPr/>
          <p:nvPr/>
        </p:nvSpPr>
        <p:spPr>
          <a:xfrm>
            <a:off x="1835696" y="3600827"/>
            <a:ext cx="360040" cy="76427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à coins arrondis 26"/>
          <p:cNvSpPr/>
          <p:nvPr/>
        </p:nvSpPr>
        <p:spPr>
          <a:xfrm>
            <a:off x="3203848" y="1618058"/>
            <a:ext cx="427739" cy="83433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-8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 4</a:t>
            </a:r>
          </a:p>
        </p:txBody>
      </p:sp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" name="CustomShape 12"/>
          <p:cNvSpPr/>
          <p:nvPr/>
        </p:nvSpPr>
        <p:spPr>
          <a:xfrm>
            <a:off x="6138739" y="1761227"/>
            <a:ext cx="228553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/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2" name="CustomShape 12"/>
          <p:cNvSpPr/>
          <p:nvPr/>
        </p:nvSpPr>
        <p:spPr>
          <a:xfrm>
            <a:off x="6886865" y="1737576"/>
            <a:ext cx="309381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7236296" y="1618514"/>
            <a:ext cx="427739" cy="77047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-2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</a:p>
        </p:txBody>
      </p:sp>
      <p:sp>
        <p:nvSpPr>
          <p:cNvPr id="34" name="CustomShape 12"/>
          <p:cNvSpPr/>
          <p:nvPr/>
        </p:nvSpPr>
        <p:spPr>
          <a:xfrm>
            <a:off x="5415773" y="1759318"/>
            <a:ext cx="228553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0" name="CustomShape 7"/>
          <p:cNvSpPr/>
          <p:nvPr/>
        </p:nvSpPr>
        <p:spPr>
          <a:xfrm>
            <a:off x="3185100" y="1222901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Ellipse 7"/>
          <p:cNvSpPr/>
          <p:nvPr/>
        </p:nvSpPr>
        <p:spPr>
          <a:xfrm>
            <a:off x="3137905" y="1158909"/>
            <a:ext cx="559623" cy="559623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4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7236295" y="1629147"/>
            <a:ext cx="427739" cy="77047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-2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2931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500"/>
                            </p:stCondLst>
                            <p:childTnLst>
                              <p:par>
                                <p:cTn id="7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7.40741E-7 L 0.27587 -0.00671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500"/>
                            </p:stCondLst>
                            <p:childTnLst>
                              <p:par>
                                <p:cTn id="8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22222E-6 L 0.35452 0.08033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26" y="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5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500"/>
                            </p:stCondLst>
                            <p:childTnLst>
                              <p:par>
                                <p:cTn id="9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 L -0.59827 0.29028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13" y="1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0"/>
      <p:bldP spid="2" grpId="0" animBg="1"/>
      <p:bldP spid="2" grpId="1" animBg="1"/>
      <p:bldP spid="27" grpId="0" animBg="1"/>
      <p:bldP spid="27" grpId="1" animBg="1"/>
      <p:bldP spid="30" grpId="0"/>
      <p:bldP spid="32" grpId="0"/>
      <p:bldP spid="33" grpId="0" animBg="1"/>
      <p:bldP spid="34" grpId="0"/>
      <p:bldP spid="8" grpId="0" animBg="1"/>
      <p:bldP spid="8" grpId="1" animBg="1"/>
      <p:bldP spid="29" grpId="0" animBg="1"/>
      <p:bldP spid="29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36359517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288552" y="46486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1 : K = 1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 smtClean="0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11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2.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7" name="CustomShape 14"/>
          <p:cNvSpPr/>
          <p:nvPr/>
        </p:nvSpPr>
        <p:spPr>
          <a:xfrm>
            <a:off x="279900" y="5137041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/A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spc="-1" dirty="0">
                <a:solidFill>
                  <a:srgbClr val="FFFFFF"/>
                </a:solidFill>
                <a:latin typeface="Courier New"/>
              </a:rPr>
              <a:t> =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/2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(i = 2 ..4).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428805"/>
            <a:ext cx="1979898" cy="4571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3133624710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2932428309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" name="CustomShape 12"/>
          <p:cNvSpPr/>
          <p:nvPr/>
        </p:nvSpPr>
        <p:spPr>
          <a:xfrm>
            <a:off x="5505013" y="1561678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275856" y="1239359"/>
            <a:ext cx="1819830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4         5          -2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9" name="CustomShape 14"/>
          <p:cNvSpPr/>
          <p:nvPr/>
        </p:nvSpPr>
        <p:spPr>
          <a:xfrm>
            <a:off x="293028" y="5706490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(j = 2 ..4).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" name="CustomShape 7"/>
          <p:cNvSpPr/>
          <p:nvPr/>
        </p:nvSpPr>
        <p:spPr>
          <a:xfrm>
            <a:off x="3275856" y="1223885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" name="Rectangle à coins arrondis 30"/>
          <p:cNvSpPr/>
          <p:nvPr/>
        </p:nvSpPr>
        <p:spPr>
          <a:xfrm>
            <a:off x="6300192" y="3210724"/>
            <a:ext cx="1944215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6" name="CustomShape 12"/>
          <p:cNvSpPr/>
          <p:nvPr/>
        </p:nvSpPr>
        <p:spPr>
          <a:xfrm>
            <a:off x="6012159" y="1561678"/>
            <a:ext cx="2232249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1" strike="noStrike" spc="-1" baseline="-25000" dirty="0" smtClean="0">
                <a:solidFill>
                  <a:srgbClr val="FFFFFF"/>
                </a:solidFill>
                <a:latin typeface="Constantia"/>
              </a:rPr>
              <a:t>2j</a:t>
            </a: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  2 ≤ j ≤ 4</a:t>
            </a:r>
            <a:endParaRPr lang="en-US" sz="2000" b="1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6134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0.3257 0.2912 " pathEditMode="relative" rAng="0" ptsTypes="AA">
                                      <p:cBhvr>
                                        <p:cTn id="28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85" y="1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 animBg="1"/>
      <p:bldP spid="35" grpId="1" animBg="1"/>
      <p:bldP spid="29" grpId="0" animBg="1"/>
      <p:bldP spid="31" grpId="0" animBg="1"/>
      <p:bldP spid="31" grpId="1" animBg="1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487700053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288552" y="46486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1 : K = 1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 smtClean="0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11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2.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7" name="CustomShape 14"/>
          <p:cNvSpPr/>
          <p:nvPr/>
        </p:nvSpPr>
        <p:spPr>
          <a:xfrm>
            <a:off x="279900" y="5137041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/A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spc="-1" dirty="0">
                <a:solidFill>
                  <a:srgbClr val="FFFFFF"/>
                </a:solidFill>
                <a:latin typeface="Courier New"/>
              </a:rPr>
              <a:t> =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/2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(i = 2 ..4).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428805"/>
            <a:ext cx="1979898" cy="4571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1964426891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2238764903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" name="CustomShape 14"/>
          <p:cNvSpPr/>
          <p:nvPr/>
        </p:nvSpPr>
        <p:spPr>
          <a:xfrm>
            <a:off x="293028" y="5706490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(j = 2 ..4).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" name="CustomShape 7"/>
          <p:cNvSpPr/>
          <p:nvPr/>
        </p:nvSpPr>
        <p:spPr>
          <a:xfrm>
            <a:off x="3275856" y="1223885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96826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3590420548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388423" y="4876711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 (2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≤ j ≤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4)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428805"/>
            <a:ext cx="1914464" cy="4571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2936939384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3560923089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" name="CustomShape 7"/>
          <p:cNvSpPr/>
          <p:nvPr/>
        </p:nvSpPr>
        <p:spPr>
          <a:xfrm>
            <a:off x="3185100" y="1230195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" name="Rectangle à coins arrondis 26"/>
          <p:cNvSpPr/>
          <p:nvPr/>
        </p:nvSpPr>
        <p:spPr>
          <a:xfrm>
            <a:off x="3275856" y="1636833"/>
            <a:ext cx="1727095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0" name="CustomShape 12"/>
          <p:cNvSpPr/>
          <p:nvPr/>
        </p:nvSpPr>
        <p:spPr>
          <a:xfrm>
            <a:off x="5421026" y="198884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3210422" y="1636833"/>
            <a:ext cx="1857962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-8        -9         7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3" name="CustomShape 12"/>
          <p:cNvSpPr/>
          <p:nvPr/>
        </p:nvSpPr>
        <p:spPr>
          <a:xfrm>
            <a:off x="8304232" y="786965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-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1700024" y="3553764"/>
            <a:ext cx="638640" cy="489405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-2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8" name="CustomShape 12"/>
          <p:cNvSpPr/>
          <p:nvPr/>
        </p:nvSpPr>
        <p:spPr>
          <a:xfrm>
            <a:off x="8304896" y="1340768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>
                <a:solidFill>
                  <a:srgbClr val="FFFFFF"/>
                </a:solidFill>
                <a:latin typeface="Constantia"/>
              </a:rPr>
              <a:t>x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6300192" y="3233556"/>
            <a:ext cx="1920788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4         5           -2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6096044" y="2069011"/>
            <a:ext cx="2016224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0         1         3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1" name="CustomShape 12"/>
          <p:cNvSpPr/>
          <p:nvPr/>
        </p:nvSpPr>
        <p:spPr>
          <a:xfrm>
            <a:off x="8304896" y="1824119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6096044" y="2076071"/>
            <a:ext cx="2016224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0        1         3        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24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1 0.00255 L 0.3191 -0.1631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5" y="-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54688 -0.3689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44" y="-18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5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5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4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96296E-6 L -0.02639 -0.24098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" y="-1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500"/>
                            </p:stCondLst>
                            <p:childTnLst>
                              <p:par>
                                <p:cTn id="4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3500"/>
                            </p:stCondLst>
                            <p:childTnLst>
                              <p:par>
                                <p:cTn id="5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500"/>
                            </p:stCondLst>
                            <p:childTnLst>
                              <p:par>
                                <p:cTn id="5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500"/>
                            </p:stCondLst>
                            <p:childTnLst>
                              <p:par>
                                <p:cTn id="59" presetID="56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399 0.00023 L -0.33611 -0.06158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15" y="-3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7" grpId="0" animBg="1"/>
      <p:bldP spid="30" grpId="0"/>
      <p:bldP spid="32" grpId="0" animBg="1"/>
      <p:bldP spid="32" grpId="1" animBg="1"/>
      <p:bldP spid="33" grpId="0"/>
      <p:bldP spid="2" grpId="0" animBg="1"/>
      <p:bldP spid="2" grpId="1" animBg="1"/>
      <p:bldP spid="38" grpId="0"/>
      <p:bldP spid="39" grpId="0" animBg="1"/>
      <p:bldP spid="39" grpId="1" animBg="1"/>
      <p:bldP spid="40" grpId="0" animBg="1"/>
      <p:bldP spid="41" grpId="0"/>
      <p:bldP spid="29" grpId="0" animBg="1"/>
      <p:bldP spid="2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3490562925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2: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539552" y="5488471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 (2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≤ j ≤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4)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428805"/>
            <a:ext cx="1914464" cy="4571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1913949951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2526936987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" name="CustomShape 7"/>
          <p:cNvSpPr/>
          <p:nvPr/>
        </p:nvSpPr>
        <p:spPr>
          <a:xfrm>
            <a:off x="3185100" y="1230195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" name="Rectangle à coins arrondis 26"/>
          <p:cNvSpPr/>
          <p:nvPr/>
        </p:nvSpPr>
        <p:spPr>
          <a:xfrm>
            <a:off x="3341289" y="2019878"/>
            <a:ext cx="1727095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0" name="CustomShape 12"/>
          <p:cNvSpPr/>
          <p:nvPr/>
        </p:nvSpPr>
        <p:spPr>
          <a:xfrm>
            <a:off x="5421026" y="198884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3275856" y="2057115"/>
            <a:ext cx="1857962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4        8         11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3" name="CustomShape 12"/>
          <p:cNvSpPr/>
          <p:nvPr/>
        </p:nvSpPr>
        <p:spPr>
          <a:xfrm>
            <a:off x="8304232" y="786965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-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1677433" y="3933056"/>
            <a:ext cx="638640" cy="489405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8" name="CustomShape 12"/>
          <p:cNvSpPr/>
          <p:nvPr/>
        </p:nvSpPr>
        <p:spPr>
          <a:xfrm>
            <a:off x="8304896" y="1340768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>
                <a:solidFill>
                  <a:srgbClr val="FFFFFF"/>
                </a:solidFill>
                <a:latin typeface="Constantia"/>
              </a:rPr>
              <a:t>x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6339708" y="3233556"/>
            <a:ext cx="1881272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4         5           -2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6300192" y="2069011"/>
            <a:ext cx="1812076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0         3         13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1" name="CustomShape 12"/>
          <p:cNvSpPr/>
          <p:nvPr/>
        </p:nvSpPr>
        <p:spPr>
          <a:xfrm>
            <a:off x="8304896" y="1824119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6339708" y="2052516"/>
            <a:ext cx="1772560" cy="40388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0        3         13        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1" name="CustomShape 14"/>
          <p:cNvSpPr/>
          <p:nvPr/>
        </p:nvSpPr>
        <p:spPr>
          <a:xfrm>
            <a:off x="539552" y="4799431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 (2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≤ j ≤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4)</a:t>
            </a:r>
            <a:endParaRPr lang="en-US" sz="1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177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4444E-6 L 0.3276 -0.2296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72" y="-1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7.40741E-7 L 0.57292 -0.4347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46" y="-2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5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5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4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96296E-6 L -0.01059 -0.24098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-1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500"/>
                            </p:stCondLst>
                            <p:childTnLst>
                              <p:par>
                                <p:cTn id="4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3500"/>
                            </p:stCondLst>
                            <p:childTnLst>
                              <p:par>
                                <p:cTn id="5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500"/>
                            </p:stCondLst>
                            <p:childTnLst>
                              <p:par>
                                <p:cTn id="5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500"/>
                            </p:stCondLst>
                            <p:childTnLst>
                              <p:par>
                                <p:cTn id="59" presetID="56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712 -0.00394 L -0.33038 -0.0007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75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7" grpId="0" animBg="1"/>
      <p:bldP spid="30" grpId="0"/>
      <p:bldP spid="32" grpId="0" animBg="1"/>
      <p:bldP spid="32" grpId="1" animBg="1"/>
      <p:bldP spid="33" grpId="0"/>
      <p:bldP spid="2" grpId="0" animBg="1"/>
      <p:bldP spid="2" grpId="1" animBg="1"/>
      <p:bldP spid="38" grpId="0"/>
      <p:bldP spid="39" grpId="0" animBg="1"/>
      <p:bldP spid="39" grpId="1" animBg="1"/>
      <p:bldP spid="40" grpId="0" animBg="1"/>
      <p:bldP spid="41" grpId="0"/>
      <p:bldP spid="29" grpId="0" animBg="1"/>
      <p:bldP spid="29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464092231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3685159467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2672782899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" name="CustomShape 14"/>
          <p:cNvSpPr/>
          <p:nvPr/>
        </p:nvSpPr>
        <p:spPr>
          <a:xfrm>
            <a:off x="288552" y="46486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3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: K 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3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 smtClean="0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33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1.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14"/>
          <p:cNvSpPr/>
          <p:nvPr/>
        </p:nvSpPr>
        <p:spPr>
          <a:xfrm>
            <a:off x="279900" y="5137041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/A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/4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(i = 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" name="CustomShape 3"/>
          <p:cNvSpPr/>
          <p:nvPr/>
        </p:nvSpPr>
        <p:spPr>
          <a:xfrm>
            <a:off x="1295958" y="1474523"/>
            <a:ext cx="2483954" cy="37104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" name="Rectangle à coins arrondis 20"/>
          <p:cNvSpPr/>
          <p:nvPr/>
        </p:nvSpPr>
        <p:spPr>
          <a:xfrm>
            <a:off x="2433697" y="3996107"/>
            <a:ext cx="360040" cy="38213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à coins arrondis 26"/>
          <p:cNvSpPr/>
          <p:nvPr/>
        </p:nvSpPr>
        <p:spPr>
          <a:xfrm>
            <a:off x="3845853" y="1988839"/>
            <a:ext cx="427739" cy="46355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FF0000"/>
                </a:solidFill>
                <a:latin typeface="Cambria" pitchFamily="18" charset="0"/>
              </a:rPr>
              <a:t>3</a:t>
            </a:r>
            <a:endParaRPr lang="fr-FR" b="1" dirty="0" smtClean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9" name="CustomShape 12"/>
          <p:cNvSpPr/>
          <p:nvPr/>
        </p:nvSpPr>
        <p:spPr>
          <a:xfrm>
            <a:off x="6138739" y="1761227"/>
            <a:ext cx="228553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/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0" name="CustomShape 12"/>
          <p:cNvSpPr/>
          <p:nvPr/>
        </p:nvSpPr>
        <p:spPr>
          <a:xfrm>
            <a:off x="6886865" y="1737576"/>
            <a:ext cx="309381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2" name="CustomShape 12"/>
          <p:cNvSpPr/>
          <p:nvPr/>
        </p:nvSpPr>
        <p:spPr>
          <a:xfrm>
            <a:off x="5415773" y="1759318"/>
            <a:ext cx="228553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3779912" y="1565754"/>
            <a:ext cx="559623" cy="559623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7308304" y="1745785"/>
            <a:ext cx="427739" cy="44075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3</a:t>
            </a:r>
          </a:p>
        </p:txBody>
      </p:sp>
      <p:sp>
        <p:nvSpPr>
          <p:cNvPr id="2" name="Ellipse 1"/>
          <p:cNvSpPr/>
          <p:nvPr/>
        </p:nvSpPr>
        <p:spPr>
          <a:xfrm>
            <a:off x="3845853" y="1661835"/>
            <a:ext cx="427739" cy="395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à coins arrondis 34"/>
          <p:cNvSpPr/>
          <p:nvPr/>
        </p:nvSpPr>
        <p:spPr>
          <a:xfrm>
            <a:off x="7308304" y="1768461"/>
            <a:ext cx="427739" cy="44075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0606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20573 -0.0337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78" y="-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0.28438 0.02107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19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500"/>
                            </p:stCondLst>
                            <p:childTnLst>
                              <p:par>
                                <p:cTn id="68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53524 0.31852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71" y="1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7" grpId="0" animBg="1"/>
      <p:bldP spid="27" grpId="1" animBg="1"/>
      <p:bldP spid="29" grpId="0"/>
      <p:bldP spid="30" grpId="0"/>
      <p:bldP spid="32" grpId="0"/>
      <p:bldP spid="33" grpId="0" animBg="1"/>
      <p:bldP spid="33" grpId="1" animBg="1"/>
      <p:bldP spid="34" grpId="0" animBg="1"/>
      <p:bldP spid="2" grpId="0" animBg="1"/>
      <p:bldP spid="35" grpId="0" animBg="1"/>
      <p:bldP spid="3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1F02E06-C952-4B08-A3A4-CF6278469C88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5" name="CustomShape 2"/>
          <p:cNvSpPr/>
          <p:nvPr/>
        </p:nvSpPr>
        <p:spPr>
          <a:xfrm>
            <a:off x="241560" y="188640"/>
            <a:ext cx="23857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Université de Jijel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6" name="CustomShape 3"/>
          <p:cNvSpPr/>
          <p:nvPr/>
        </p:nvSpPr>
        <p:spPr>
          <a:xfrm>
            <a:off x="231840" y="471960"/>
            <a:ext cx="477180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Faculté des Sciences Exactes et 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7" name="CustomShape 4"/>
          <p:cNvSpPr/>
          <p:nvPr/>
        </p:nvSpPr>
        <p:spPr>
          <a:xfrm>
            <a:off x="251640" y="779760"/>
            <a:ext cx="3312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Département d’Informatique</a:t>
            </a:r>
            <a:endParaRPr lang="en-US" sz="1400" b="0" strike="noStrike" spc="-1">
              <a:latin typeface="Arial"/>
            </a:endParaRPr>
          </a:p>
        </p:txBody>
      </p:sp>
      <p:pic>
        <p:nvPicPr>
          <p:cNvPr id="78" name="Picture 2"/>
          <p:cNvPicPr/>
          <p:nvPr/>
        </p:nvPicPr>
        <p:blipFill>
          <a:blip r:embed="rId2"/>
          <a:stretch/>
        </p:blipFill>
        <p:spPr>
          <a:xfrm>
            <a:off x="7668360" y="188640"/>
            <a:ext cx="1315800" cy="1525320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5"/>
          <p:cNvSpPr/>
          <p:nvPr/>
        </p:nvSpPr>
        <p:spPr>
          <a:xfrm>
            <a:off x="1547640" y="2807280"/>
            <a:ext cx="432000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Book Antiqua"/>
              </a:rPr>
              <a:t>Les Méthodes Directes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80" name="CustomShape 6"/>
          <p:cNvSpPr/>
          <p:nvPr/>
        </p:nvSpPr>
        <p:spPr>
          <a:xfrm>
            <a:off x="2195640" y="3749040"/>
            <a:ext cx="4104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buClr>
                <a:srgbClr val="FFFFFF"/>
              </a:buClr>
              <a:buFont typeface="Wingdings" charset="2"/>
              <a:buChar char=""/>
            </a:pPr>
            <a:r>
              <a:rPr lang="fr-FR" sz="2400" spc="-1" dirty="0">
                <a:solidFill>
                  <a:srgbClr val="FFFFFF"/>
                </a:solidFill>
                <a:latin typeface="Book Antiqua"/>
              </a:rPr>
              <a:t>La Méthode de Gauss</a:t>
            </a:r>
            <a:endParaRPr lang="en-US" sz="2400" spc="-1" dirty="0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81" name="CustomShape 7"/>
          <p:cNvSpPr/>
          <p:nvPr/>
        </p:nvSpPr>
        <p:spPr>
          <a:xfrm>
            <a:off x="2220840" y="4613040"/>
            <a:ext cx="51588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Méthode de Gauss - Jordan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82" name="CustomShape 8"/>
          <p:cNvSpPr/>
          <p:nvPr/>
        </p:nvSpPr>
        <p:spPr>
          <a:xfrm>
            <a:off x="827640" y="2061000"/>
            <a:ext cx="63363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Book Antiqua"/>
              </a:rPr>
              <a:t>Résolution des Systèmes Linéaires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11" name="CustomShape 6"/>
          <p:cNvSpPr/>
          <p:nvPr/>
        </p:nvSpPr>
        <p:spPr>
          <a:xfrm>
            <a:off x="2195640" y="5421152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1" strike="noStrike" spc="-1" dirty="0">
                <a:solidFill>
                  <a:srgbClr val="FF0000"/>
                </a:solidFill>
                <a:latin typeface="Book Antiqua"/>
              </a:rPr>
              <a:t>La </a:t>
            </a:r>
            <a:r>
              <a:rPr lang="fr-FR" sz="2400" b="1" strike="noStrike" spc="-1" dirty="0" smtClean="0">
                <a:solidFill>
                  <a:srgbClr val="FF0000"/>
                </a:solidFill>
                <a:latin typeface="Book Antiqua"/>
              </a:rPr>
              <a:t>factorisation LU</a:t>
            </a:r>
            <a:endParaRPr lang="en-US" sz="2400" b="1" strike="noStrike" spc="-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537949759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3767623466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3366456174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" name="CustomShape 14"/>
          <p:cNvSpPr/>
          <p:nvPr/>
        </p:nvSpPr>
        <p:spPr>
          <a:xfrm>
            <a:off x="288552" y="46486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3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: K 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3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 smtClean="0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33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1.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14"/>
          <p:cNvSpPr/>
          <p:nvPr/>
        </p:nvSpPr>
        <p:spPr>
          <a:xfrm>
            <a:off x="279900" y="5137041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/A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/4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(i = 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" name="CustomShape 3"/>
          <p:cNvSpPr/>
          <p:nvPr/>
        </p:nvSpPr>
        <p:spPr>
          <a:xfrm>
            <a:off x="1295958" y="1474523"/>
            <a:ext cx="2483954" cy="37104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" name="CustomShape 12"/>
          <p:cNvSpPr/>
          <p:nvPr/>
        </p:nvSpPr>
        <p:spPr>
          <a:xfrm>
            <a:off x="5415773" y="1759318"/>
            <a:ext cx="228553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3845853" y="1661835"/>
            <a:ext cx="427739" cy="395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à coins arrondis 30"/>
          <p:cNvSpPr/>
          <p:nvPr/>
        </p:nvSpPr>
        <p:spPr>
          <a:xfrm>
            <a:off x="3817767" y="1666281"/>
            <a:ext cx="1084457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1         3          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6" name="CustomShape 14"/>
          <p:cNvSpPr/>
          <p:nvPr/>
        </p:nvSpPr>
        <p:spPr>
          <a:xfrm>
            <a:off x="293028" y="5706490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(j = 3 ..4).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941692" y="3592040"/>
            <a:ext cx="1116125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8" name="CustomShape 12"/>
          <p:cNvSpPr/>
          <p:nvPr/>
        </p:nvSpPr>
        <p:spPr>
          <a:xfrm>
            <a:off x="5857468" y="1755943"/>
            <a:ext cx="2232249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1" strike="noStrike" spc="-1" baseline="-25000" dirty="0" smtClean="0">
                <a:solidFill>
                  <a:srgbClr val="FFFFFF"/>
                </a:solidFill>
                <a:latin typeface="Constantia"/>
              </a:rPr>
              <a:t>3j</a:t>
            </a: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  3 ≤ j ≤ 4</a:t>
            </a:r>
            <a:endParaRPr lang="en-US" sz="2000" b="1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896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0.33819 0.28149 " pathEditMode="relative" rAng="0" ptsTypes="AA">
                                      <p:cBhvr>
                                        <p:cTn id="28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10" y="1407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1" grpId="0" animBg="1"/>
      <p:bldP spid="31" grpId="1" animBg="1"/>
      <p:bldP spid="36" grpId="0" animBg="1"/>
      <p:bldP spid="37" grpId="0" animBg="1"/>
      <p:bldP spid="37" grpId="1" animBg="1"/>
      <p:bldP spid="3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2292335064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26343661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1825539882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" name="CustomShape 14"/>
          <p:cNvSpPr/>
          <p:nvPr/>
        </p:nvSpPr>
        <p:spPr>
          <a:xfrm>
            <a:off x="288552" y="46486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3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: K 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3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 smtClean="0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33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1.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14"/>
          <p:cNvSpPr/>
          <p:nvPr/>
        </p:nvSpPr>
        <p:spPr>
          <a:xfrm>
            <a:off x="279900" y="5137041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/A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ourier New"/>
              </a:rPr>
              <a:t>i2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/4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(i = 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" name="CustomShape 3"/>
          <p:cNvSpPr/>
          <p:nvPr/>
        </p:nvSpPr>
        <p:spPr>
          <a:xfrm>
            <a:off x="1295958" y="1474523"/>
            <a:ext cx="2483954" cy="37104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Ellipse 1"/>
          <p:cNvSpPr/>
          <p:nvPr/>
        </p:nvSpPr>
        <p:spPr>
          <a:xfrm>
            <a:off x="3845853" y="1661835"/>
            <a:ext cx="427739" cy="395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CustomShape 14"/>
          <p:cNvSpPr/>
          <p:nvPr/>
        </p:nvSpPr>
        <p:spPr>
          <a:xfrm>
            <a:off x="293028" y="5706490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3j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(j = 3 ..4).</a:t>
            </a:r>
            <a:endParaRPr lang="en-US" sz="16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21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1619133571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3639751307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1875973633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" name="CustomShape 3"/>
          <p:cNvSpPr/>
          <p:nvPr/>
        </p:nvSpPr>
        <p:spPr>
          <a:xfrm>
            <a:off x="1295958" y="1474523"/>
            <a:ext cx="2483954" cy="37104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Ellipse 1"/>
          <p:cNvSpPr/>
          <p:nvPr/>
        </p:nvSpPr>
        <p:spPr>
          <a:xfrm>
            <a:off x="3845853" y="1661835"/>
            <a:ext cx="427739" cy="395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CustomShape 14"/>
          <p:cNvSpPr/>
          <p:nvPr/>
        </p:nvSpPr>
        <p:spPr>
          <a:xfrm>
            <a:off x="539552" y="4869160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 (2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≤ j ≤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4)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3779912" y="2019878"/>
            <a:ext cx="1288472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9" name="CustomShape 12"/>
          <p:cNvSpPr/>
          <p:nvPr/>
        </p:nvSpPr>
        <p:spPr>
          <a:xfrm>
            <a:off x="5421026" y="198884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3779912" y="2026936"/>
            <a:ext cx="1268682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3        13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1" name="CustomShape 12"/>
          <p:cNvSpPr/>
          <p:nvPr/>
        </p:nvSpPr>
        <p:spPr>
          <a:xfrm>
            <a:off x="8304232" y="786965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-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2310869" y="3933056"/>
            <a:ext cx="638640" cy="489405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3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3" name="CustomShape 12"/>
          <p:cNvSpPr/>
          <p:nvPr/>
        </p:nvSpPr>
        <p:spPr>
          <a:xfrm>
            <a:off x="8304896" y="1340768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>
                <a:solidFill>
                  <a:srgbClr val="FFFFFF"/>
                </a:solidFill>
                <a:latin typeface="Constantia"/>
              </a:rPr>
              <a:t>x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6850938" y="3606004"/>
            <a:ext cx="1272716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1         3           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5" name="CustomShape 12"/>
          <p:cNvSpPr/>
          <p:nvPr/>
        </p:nvSpPr>
        <p:spPr>
          <a:xfrm>
            <a:off x="8304896" y="1824119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850938" y="2052516"/>
            <a:ext cx="1256628" cy="403882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0        4       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50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86 0.0044 L 0.32934 -0.20764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15" y="-10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40741E-7 L 0.52726 -0.4243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54" y="-21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7037E-6 L -0.00382 -0.2951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1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000"/>
                            </p:stCondLst>
                            <p:childTnLst>
                              <p:par>
                                <p:cTn id="5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55" presetID="56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712 -0.00394 L -0.33038 -0.0007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75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7" grpId="0" animBg="1"/>
      <p:bldP spid="29" grpId="0"/>
      <p:bldP spid="30" grpId="0" animBg="1"/>
      <p:bldP spid="30" grpId="1" animBg="1"/>
      <p:bldP spid="31" grpId="0"/>
      <p:bldP spid="32" grpId="0" animBg="1"/>
      <p:bldP spid="32" grpId="1" animBg="1"/>
      <p:bldP spid="33" grpId="0"/>
      <p:bldP spid="34" grpId="0" animBg="1"/>
      <p:bldP spid="34" grpId="1" animBg="1"/>
      <p:bldP spid="35" grpId="0"/>
      <p:bldP spid="37" grpId="0" animBg="1"/>
      <p:bldP spid="37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2135980515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0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4193761575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866247533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" name="CustomShape 3"/>
          <p:cNvSpPr/>
          <p:nvPr/>
        </p:nvSpPr>
        <p:spPr>
          <a:xfrm>
            <a:off x="1295958" y="1474523"/>
            <a:ext cx="2483954" cy="371043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Ellipse 1"/>
          <p:cNvSpPr/>
          <p:nvPr/>
        </p:nvSpPr>
        <p:spPr>
          <a:xfrm>
            <a:off x="3845853" y="1661835"/>
            <a:ext cx="427739" cy="395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CustomShape 14"/>
          <p:cNvSpPr/>
          <p:nvPr/>
        </p:nvSpPr>
        <p:spPr>
          <a:xfrm>
            <a:off x="539552" y="4869160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4j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– 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* 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2j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. (2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≤ j ≤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4)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9" name="CustomShape 12"/>
          <p:cNvSpPr/>
          <p:nvPr/>
        </p:nvSpPr>
        <p:spPr>
          <a:xfrm>
            <a:off x="5421026" y="198884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450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313818191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4: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4036427123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2997127284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5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1" name="CustomShape 14"/>
          <p:cNvSpPr/>
          <p:nvPr/>
        </p:nvSpPr>
        <p:spPr>
          <a:xfrm>
            <a:off x="539552" y="4869160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44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44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9" name="CustomShape 12"/>
          <p:cNvSpPr/>
          <p:nvPr/>
        </p:nvSpPr>
        <p:spPr>
          <a:xfrm>
            <a:off x="5421026" y="198884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461820" y="2050330"/>
            <a:ext cx="542228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4         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7668344" y="3976966"/>
            <a:ext cx="431778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0" name="CustomShape 12"/>
          <p:cNvSpPr/>
          <p:nvPr/>
        </p:nvSpPr>
        <p:spPr>
          <a:xfrm>
            <a:off x="5855924" y="1955270"/>
            <a:ext cx="111612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1" strike="noStrike" spc="-1" baseline="-25000" dirty="0" smtClean="0">
                <a:solidFill>
                  <a:srgbClr val="FFFFFF"/>
                </a:solidFill>
                <a:latin typeface="Constantia"/>
              </a:rPr>
              <a:t>44</a:t>
            </a:r>
            <a:endParaRPr lang="en-US" sz="2000" b="1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581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0.33819 0.28149 " pathEditMode="relative" rAng="0" ptsTypes="AA">
                                      <p:cBhvr>
                                        <p:cTn id="26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10" y="1407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9" grpId="0"/>
      <p:bldP spid="18" grpId="0" animBg="1"/>
      <p:bldP spid="18" grpId="1" animBg="1"/>
      <p:bldP spid="27" grpId="0" animBg="1"/>
      <p:bldP spid="27" grpId="1" animBg="1"/>
      <p:bldP spid="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2865098781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4: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760241725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3124088170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1" name="CustomShape 14"/>
          <p:cNvSpPr/>
          <p:nvPr/>
        </p:nvSpPr>
        <p:spPr>
          <a:xfrm>
            <a:off x="539552" y="4869160"/>
            <a:ext cx="694774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44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44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9" name="CustomShape 12"/>
          <p:cNvSpPr/>
          <p:nvPr/>
        </p:nvSpPr>
        <p:spPr>
          <a:xfrm>
            <a:off x="5421026" y="1988840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0" name="CustomShape 12"/>
          <p:cNvSpPr/>
          <p:nvPr/>
        </p:nvSpPr>
        <p:spPr>
          <a:xfrm>
            <a:off x="5855924" y="1955270"/>
            <a:ext cx="1116124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1" strike="noStrike" spc="-1" baseline="-25000" dirty="0" smtClean="0">
                <a:solidFill>
                  <a:srgbClr val="FFFFFF"/>
                </a:solidFill>
                <a:latin typeface="Constantia"/>
              </a:rPr>
              <a:t>44</a:t>
            </a:r>
            <a:endParaRPr lang="en-US" sz="2000" b="1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9510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9" grpId="0"/>
      <p:bldP spid="3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2B28EA9-9946-4A8E-B044-2B05F698D78D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07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008" name="CustomShape 4"/>
          <p:cNvSpPr/>
          <p:nvPr/>
        </p:nvSpPr>
        <p:spPr>
          <a:xfrm>
            <a:off x="140760" y="910800"/>
            <a:ext cx="493529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Résultat final  (</a:t>
            </a:r>
            <a:r>
              <a:rPr lang="fr-FR" sz="1600" b="1" u="sng" strike="noStrike" spc="148" dirty="0" smtClean="0">
                <a:solidFill>
                  <a:srgbClr val="FF0000"/>
                </a:solidFill>
                <a:uFillTx/>
                <a:latin typeface="Book Antiqua"/>
              </a:rPr>
              <a:t>matrices triangulaires) </a:t>
            </a:r>
            <a:r>
              <a:rPr lang="fr-FR" sz="16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6" name="CustomShape 12"/>
          <p:cNvSpPr/>
          <p:nvPr/>
        </p:nvSpPr>
        <p:spPr>
          <a:xfrm>
            <a:off x="828034" y="4672873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7" name="Table 9"/>
          <p:cNvGraphicFramePr/>
          <p:nvPr>
            <p:extLst>
              <p:ext uri="{D42A27DB-BD31-4B8C-83A1-F6EECF244321}">
                <p14:modId xmlns:p14="http://schemas.microsoft.com/office/powerpoint/2010/main" val="2586484006"/>
              </p:ext>
            </p:extLst>
          </p:nvPr>
        </p:nvGraphicFramePr>
        <p:xfrm>
          <a:off x="1534437" y="4077073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CustomShape 12"/>
          <p:cNvSpPr/>
          <p:nvPr/>
        </p:nvSpPr>
        <p:spPr>
          <a:xfrm>
            <a:off x="5317274" y="4672873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9" name="Table 9"/>
          <p:cNvGraphicFramePr/>
          <p:nvPr>
            <p:extLst>
              <p:ext uri="{D42A27DB-BD31-4B8C-83A1-F6EECF244321}">
                <p14:modId xmlns:p14="http://schemas.microsoft.com/office/powerpoint/2010/main" val="2363842287"/>
              </p:ext>
            </p:extLst>
          </p:nvPr>
        </p:nvGraphicFramePr>
        <p:xfrm>
          <a:off x="6082153" y="4077072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chemeClr val="bg1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/>
          <p:nvPr>
            <p:extLst>
              <p:ext uri="{D42A27DB-BD31-4B8C-83A1-F6EECF244321}">
                <p14:modId xmlns:p14="http://schemas.microsoft.com/office/powerpoint/2010/main" val="2422930567"/>
              </p:ext>
            </p:extLst>
          </p:nvPr>
        </p:nvGraphicFramePr>
        <p:xfrm>
          <a:off x="3707904" y="1652919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" name="CustomShape 12"/>
          <p:cNvSpPr/>
          <p:nvPr/>
        </p:nvSpPr>
        <p:spPr>
          <a:xfrm>
            <a:off x="2938824" y="234888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A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2" name="CustomShape 12"/>
          <p:cNvSpPr/>
          <p:nvPr/>
        </p:nvSpPr>
        <p:spPr>
          <a:xfrm>
            <a:off x="6516216" y="2160839"/>
            <a:ext cx="36004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3200" b="0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13" name="CustomShape 12"/>
          <p:cNvSpPr/>
          <p:nvPr/>
        </p:nvSpPr>
        <p:spPr>
          <a:xfrm>
            <a:off x="4640121" y="4573871"/>
            <a:ext cx="36004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3200" b="0" strike="noStrike" spc="-1" dirty="0" smtClean="0">
                <a:solidFill>
                  <a:srgbClr val="FFFFFF"/>
                </a:solidFill>
                <a:latin typeface="Constantia"/>
              </a:rPr>
              <a:t>X</a:t>
            </a:r>
            <a:endParaRPr lang="en-US" sz="3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2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2B28EA9-9946-4A8E-B044-2B05F698D78D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07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008" name="CustomShape 4"/>
          <p:cNvSpPr/>
          <p:nvPr/>
        </p:nvSpPr>
        <p:spPr>
          <a:xfrm>
            <a:off x="140760" y="910800"/>
            <a:ext cx="493529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Résultat final  (</a:t>
            </a:r>
            <a:r>
              <a:rPr lang="fr-FR" sz="1600" b="1" u="sng" strike="noStrike" spc="148" dirty="0" smtClean="0">
                <a:solidFill>
                  <a:srgbClr val="FF0000"/>
                </a:solidFill>
                <a:uFillTx/>
                <a:latin typeface="Book Antiqua"/>
              </a:rPr>
              <a:t>matrices triangulaires) </a:t>
            </a:r>
            <a:r>
              <a:rPr lang="fr-FR" sz="16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:</a:t>
            </a:r>
            <a:endParaRPr lang="en-US" sz="16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Formula 2"/>
              <p:cNvSpPr txBox="1"/>
              <p:nvPr/>
            </p:nvSpPr>
            <p:spPr>
              <a:xfrm>
                <a:off x="2699792" y="1621800"/>
                <a:ext cx="328102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1621800"/>
                <a:ext cx="3281024" cy="3996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Formula 3"/>
              <p:cNvSpPr txBox="1"/>
              <p:nvPr/>
            </p:nvSpPr>
            <p:spPr>
              <a:xfrm>
                <a:off x="2659683" y="2109600"/>
                <a:ext cx="3271656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6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683" y="2109600"/>
                <a:ext cx="3271656" cy="399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Formula 4"/>
              <p:cNvSpPr txBox="1"/>
              <p:nvPr/>
            </p:nvSpPr>
            <p:spPr>
              <a:xfrm>
                <a:off x="2699792" y="2539800"/>
                <a:ext cx="328102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9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31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2539800"/>
                <a:ext cx="3281024" cy="399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Formula 5"/>
              <p:cNvSpPr txBox="1"/>
              <p:nvPr/>
            </p:nvSpPr>
            <p:spPr>
              <a:xfrm>
                <a:off x="2699792" y="2933640"/>
                <a:ext cx="3208672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8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20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96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2933640"/>
                <a:ext cx="3208672" cy="399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ustomShape 6"/>
          <p:cNvSpPr/>
          <p:nvPr/>
        </p:nvSpPr>
        <p:spPr>
          <a:xfrm>
            <a:off x="2236472" y="162180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" name="CustomShape 7"/>
          <p:cNvSpPr/>
          <p:nvPr/>
        </p:nvSpPr>
        <p:spPr>
          <a:xfrm>
            <a:off x="1516832" y="2216177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20" name="CustomShape 7"/>
          <p:cNvSpPr/>
          <p:nvPr/>
        </p:nvSpPr>
        <p:spPr>
          <a:xfrm>
            <a:off x="6310235" y="2109600"/>
            <a:ext cx="71964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</a:t>
            </a:r>
            <a:endParaRPr lang="en-US" sz="4000" b="1" strike="noStrike" spc="-1" dirty="0">
              <a:latin typeface="Arial"/>
            </a:endParaRPr>
          </a:p>
        </p:txBody>
      </p:sp>
      <p:sp>
        <p:nvSpPr>
          <p:cNvPr id="23" name="CustomShape 6"/>
          <p:cNvSpPr/>
          <p:nvPr/>
        </p:nvSpPr>
        <p:spPr>
          <a:xfrm>
            <a:off x="900008" y="4293096"/>
            <a:ext cx="422280" cy="1816442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" name="CustomShape 7"/>
          <p:cNvSpPr/>
          <p:nvPr/>
        </p:nvSpPr>
        <p:spPr>
          <a:xfrm>
            <a:off x="180368" y="4943785"/>
            <a:ext cx="71964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</a:t>
            </a:r>
            <a:r>
              <a:rPr lang="fr-FR" sz="2800" b="0" strike="noStrike" spc="-1" dirty="0" smtClean="0">
                <a:solidFill>
                  <a:srgbClr val="FFFFFF"/>
                </a:solidFill>
                <a:latin typeface="Constantia"/>
              </a:rPr>
              <a:t>S</a:t>
            </a:r>
            <a:r>
              <a:rPr lang="fr-FR" sz="2800" b="0" strike="noStrike" spc="-1" baseline="-25000" dirty="0" smtClean="0">
                <a:solidFill>
                  <a:srgbClr val="FFFFFF"/>
                </a:solidFill>
                <a:latin typeface="Constantia"/>
              </a:rPr>
              <a:t>1</a:t>
            </a:r>
            <a:r>
              <a:rPr lang="fr-FR" sz="2800" b="0" strike="noStrike" spc="-1" dirty="0" smtClean="0">
                <a:solidFill>
                  <a:srgbClr val="FFFFFF"/>
                </a:solidFill>
                <a:latin typeface="Constantia"/>
              </a:rPr>
              <a:t>)</a:t>
            </a:r>
            <a:endParaRPr lang="en-US" sz="28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Formula 2"/>
              <p:cNvSpPr txBox="1"/>
              <p:nvPr/>
            </p:nvSpPr>
            <p:spPr>
              <a:xfrm>
                <a:off x="1398621" y="4349768"/>
                <a:ext cx="2669323" cy="399600"/>
              </a:xfrm>
              <a:prstGeom prst="rect">
                <a:avLst/>
              </a:prstGeom>
              <a:no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621" y="4349768"/>
                <a:ext cx="2669323" cy="3996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Formula 3"/>
              <p:cNvSpPr txBox="1"/>
              <p:nvPr/>
            </p:nvSpPr>
            <p:spPr>
              <a:xfrm>
                <a:off x="1403648" y="4797152"/>
                <a:ext cx="2664296" cy="399600"/>
              </a:xfrm>
              <a:prstGeom prst="rect">
                <a:avLst/>
              </a:prstGeom>
              <a:no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𝑦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4797152"/>
                <a:ext cx="2664296" cy="3996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Formula 4"/>
              <p:cNvSpPr txBox="1"/>
              <p:nvPr/>
            </p:nvSpPr>
            <p:spPr>
              <a:xfrm>
                <a:off x="1398620" y="5229200"/>
                <a:ext cx="2669324" cy="399600"/>
              </a:xfrm>
              <a:prstGeom prst="rect">
                <a:avLst/>
              </a:prstGeom>
              <a:no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𝑦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31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620" y="5229200"/>
                <a:ext cx="2669324" cy="39960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Formula 5"/>
              <p:cNvSpPr txBox="1"/>
              <p:nvPr/>
            </p:nvSpPr>
            <p:spPr>
              <a:xfrm>
                <a:off x="1398620" y="5661608"/>
                <a:ext cx="2669324" cy="399600"/>
              </a:xfrm>
              <a:prstGeom prst="rect">
                <a:avLst/>
              </a:prstGeom>
              <a:noFill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𝑦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96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620" y="5661608"/>
                <a:ext cx="2669324" cy="39960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Formula 2"/>
              <p:cNvSpPr txBox="1"/>
              <p:nvPr/>
            </p:nvSpPr>
            <p:spPr>
              <a:xfrm>
                <a:off x="5652120" y="4293096"/>
                <a:ext cx="2736304" cy="39960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fr-FR" baseline="-25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4293096"/>
                <a:ext cx="2736304" cy="39960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Formula 3"/>
              <p:cNvSpPr txBox="1"/>
              <p:nvPr/>
            </p:nvSpPr>
            <p:spPr>
              <a:xfrm>
                <a:off x="5652120" y="4725144"/>
                <a:ext cx="2736304" cy="39960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𝑦</m:t>
                      </m:r>
                      <m:r>
                        <a:rPr lang="fr-FR" b="0" i="1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fr-FR" baseline="-25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0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4725144"/>
                <a:ext cx="2736304" cy="39960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Formula 4"/>
              <p:cNvSpPr txBox="1"/>
              <p:nvPr/>
            </p:nvSpPr>
            <p:spPr>
              <a:xfrm>
                <a:off x="5652120" y="5157192"/>
                <a:ext cx="2736304" cy="39960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fr-FR" baseline="-25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5157192"/>
                <a:ext cx="2736304" cy="39960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Formula 5"/>
              <p:cNvSpPr txBox="1"/>
              <p:nvPr/>
            </p:nvSpPr>
            <p:spPr>
              <a:xfrm>
                <a:off x="5652120" y="5628800"/>
                <a:ext cx="2736304" cy="39960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fr-FR" baseline="-25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2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5628800"/>
                <a:ext cx="2736304" cy="39960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CustomShape 6"/>
          <p:cNvSpPr/>
          <p:nvPr/>
        </p:nvSpPr>
        <p:spPr>
          <a:xfrm>
            <a:off x="5188800" y="4266221"/>
            <a:ext cx="422280" cy="1816442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" name="CustomShape 7"/>
          <p:cNvSpPr/>
          <p:nvPr/>
        </p:nvSpPr>
        <p:spPr>
          <a:xfrm>
            <a:off x="4469160" y="4911337"/>
            <a:ext cx="82292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</a:t>
            </a:r>
            <a:r>
              <a:rPr lang="fr-FR" sz="2800" b="0" strike="noStrike" spc="-1" dirty="0" smtClean="0">
                <a:solidFill>
                  <a:srgbClr val="FFFFFF"/>
                </a:solidFill>
                <a:latin typeface="Constantia"/>
              </a:rPr>
              <a:t>S</a:t>
            </a:r>
            <a:r>
              <a:rPr lang="fr-FR" sz="2800" b="0" strike="noStrike" spc="-1" baseline="-25000" dirty="0" smtClean="0">
                <a:solidFill>
                  <a:srgbClr val="FFFFFF"/>
                </a:solidFill>
                <a:latin typeface="Constantia"/>
              </a:rPr>
              <a:t>2</a:t>
            </a:r>
            <a:r>
              <a:rPr lang="fr-FR" sz="2800" b="0" strike="noStrike" spc="-1" dirty="0" smtClean="0">
                <a:solidFill>
                  <a:srgbClr val="FFFFFF"/>
                </a:solidFill>
                <a:latin typeface="Constantia"/>
              </a:rPr>
              <a:t>)</a:t>
            </a:r>
            <a:endParaRPr lang="en-US" sz="2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073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500"/>
                            </p:stCondLst>
                            <p:childTnLst>
                              <p:par>
                                <p:cTn id="7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1000"/>
                            </p:stCondLst>
                            <p:childTnLst>
                              <p:par>
                                <p:cTn id="7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1CBD09E9-AF6A-4C02-BFEC-C20817850A28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12" name="CustomShape 4"/>
          <p:cNvSpPr/>
          <p:nvPr/>
        </p:nvSpPr>
        <p:spPr>
          <a:xfrm>
            <a:off x="140760" y="910800"/>
            <a:ext cx="3260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Résolution du système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4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grpSp>
        <p:nvGrpSpPr>
          <p:cNvPr id="2" name="Groupe 1"/>
          <p:cNvGrpSpPr/>
          <p:nvPr/>
        </p:nvGrpSpPr>
        <p:grpSpPr>
          <a:xfrm>
            <a:off x="288372" y="1491241"/>
            <a:ext cx="3887576" cy="1816442"/>
            <a:chOff x="288372" y="1491241"/>
            <a:chExt cx="3887576" cy="1816442"/>
          </a:xfrm>
        </p:grpSpPr>
        <p:sp>
          <p:nvSpPr>
            <p:cNvPr id="26" name="CustomShape 6"/>
            <p:cNvSpPr/>
            <p:nvPr/>
          </p:nvSpPr>
          <p:spPr>
            <a:xfrm>
              <a:off x="1008012" y="1491241"/>
              <a:ext cx="422280" cy="1816442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7" name="CustomShape 7"/>
            <p:cNvSpPr/>
            <p:nvPr/>
          </p:nvSpPr>
          <p:spPr>
            <a:xfrm>
              <a:off x="288372" y="2141930"/>
              <a:ext cx="719640" cy="52176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2800" b="0" strike="noStrike" spc="-1" dirty="0">
                  <a:solidFill>
                    <a:srgbClr val="FFFFFF"/>
                  </a:solidFill>
                  <a:latin typeface="Constantia"/>
                </a:rPr>
                <a:t>(</a:t>
              </a:r>
              <a:r>
                <a:rPr lang="fr-FR" sz="2800" b="0" strike="noStrike" spc="-1" dirty="0" smtClean="0">
                  <a:solidFill>
                    <a:srgbClr val="FFFFFF"/>
                  </a:solidFill>
                  <a:latin typeface="Constantia"/>
                </a:rPr>
                <a:t>S</a:t>
              </a:r>
              <a:r>
                <a:rPr lang="fr-FR" sz="2800" b="0" strike="noStrike" spc="-1" baseline="-25000" dirty="0" smtClean="0">
                  <a:solidFill>
                    <a:srgbClr val="FFFFFF"/>
                  </a:solidFill>
                  <a:latin typeface="Constantia"/>
                </a:rPr>
                <a:t>1</a:t>
              </a:r>
              <a:r>
                <a:rPr lang="fr-FR" sz="2800" b="0" strike="noStrike" spc="-1" dirty="0" smtClean="0">
                  <a:solidFill>
                    <a:srgbClr val="FFFFFF"/>
                  </a:solidFill>
                  <a:latin typeface="Constantia"/>
                </a:rPr>
                <a:t>)</a:t>
              </a:r>
              <a:endParaRPr lang="en-US" sz="2800" b="0" strike="noStrike" spc="-1" dirty="0">
                <a:latin typeface="Arial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Formula 2"/>
                <p:cNvSpPr txBox="1"/>
                <p:nvPr/>
              </p:nvSpPr>
              <p:spPr>
                <a:xfrm>
                  <a:off x="1506625" y="1547913"/>
                  <a:ext cx="2669323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10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Formula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6625" y="1547913"/>
                  <a:ext cx="2669323" cy="39960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Formula 3"/>
                <p:cNvSpPr txBox="1"/>
                <p:nvPr/>
              </p:nvSpPr>
              <p:spPr>
                <a:xfrm>
                  <a:off x="1511652" y="1995297"/>
                  <a:ext cx="2664296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Formula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11652" y="1995297"/>
                  <a:ext cx="2664296" cy="39960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Formula 4"/>
                <p:cNvSpPr txBox="1"/>
                <p:nvPr/>
              </p:nvSpPr>
              <p:spPr>
                <a:xfrm>
                  <a:off x="1506624" y="2427345"/>
                  <a:ext cx="266932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31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Formula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6624" y="2427345"/>
                  <a:ext cx="2669324" cy="39960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Formula 5"/>
                <p:cNvSpPr txBox="1"/>
                <p:nvPr/>
              </p:nvSpPr>
              <p:spPr>
                <a:xfrm>
                  <a:off x="1506624" y="2859753"/>
                  <a:ext cx="266932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FR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96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6624" y="2859753"/>
                  <a:ext cx="2669324" cy="39960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e 2"/>
          <p:cNvGrpSpPr/>
          <p:nvPr/>
        </p:nvGrpSpPr>
        <p:grpSpPr>
          <a:xfrm>
            <a:off x="364704" y="4070524"/>
            <a:ext cx="3919264" cy="1816442"/>
            <a:chOff x="364704" y="4070524"/>
            <a:chExt cx="3919264" cy="18164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Formula 2"/>
                <p:cNvSpPr txBox="1"/>
                <p:nvPr/>
              </p:nvSpPr>
              <p:spPr>
                <a:xfrm>
                  <a:off x="1547664" y="4097399"/>
                  <a:ext cx="273630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fr-FR" baseline="-25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Formula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4097399"/>
                  <a:ext cx="2736304" cy="3996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Formula 3"/>
                <p:cNvSpPr txBox="1"/>
                <p:nvPr/>
              </p:nvSpPr>
              <p:spPr>
                <a:xfrm>
                  <a:off x="1547664" y="4529447"/>
                  <a:ext cx="273630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−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fr-FR" b="0" i="1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fr-FR" baseline="-25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Formula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4529447"/>
                  <a:ext cx="2736304" cy="39960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Formula 4"/>
                <p:cNvSpPr txBox="1"/>
                <p:nvPr/>
              </p:nvSpPr>
              <p:spPr>
                <a:xfrm>
                  <a:off x="1547664" y="4961495"/>
                  <a:ext cx="273630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fr-FR" baseline="-25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Formula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4961495"/>
                  <a:ext cx="2736304" cy="39960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Formula 5"/>
                <p:cNvSpPr txBox="1"/>
                <p:nvPr/>
              </p:nvSpPr>
              <p:spPr>
                <a:xfrm>
                  <a:off x="1547664" y="5433103"/>
                  <a:ext cx="273630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fr-FR" baseline="-25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5433103"/>
                  <a:ext cx="2736304" cy="39960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" name="CustomShape 6"/>
            <p:cNvSpPr/>
            <p:nvPr/>
          </p:nvSpPr>
          <p:spPr>
            <a:xfrm>
              <a:off x="1084344" y="4070524"/>
              <a:ext cx="422280" cy="1816442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37" name="CustomShape 7"/>
            <p:cNvSpPr/>
            <p:nvPr/>
          </p:nvSpPr>
          <p:spPr>
            <a:xfrm>
              <a:off x="364704" y="4715640"/>
              <a:ext cx="822920" cy="52176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2800" b="0" strike="noStrike" spc="-1" dirty="0">
                  <a:solidFill>
                    <a:srgbClr val="FFFFFF"/>
                  </a:solidFill>
                  <a:latin typeface="Constantia"/>
                </a:rPr>
                <a:t>(</a:t>
              </a:r>
              <a:r>
                <a:rPr lang="fr-FR" sz="2800" b="0" strike="noStrike" spc="-1" dirty="0" smtClean="0">
                  <a:solidFill>
                    <a:srgbClr val="FFFFFF"/>
                  </a:solidFill>
                  <a:latin typeface="Constantia"/>
                </a:rPr>
                <a:t>S</a:t>
              </a:r>
              <a:r>
                <a:rPr lang="fr-FR" sz="2800" b="0" strike="noStrike" spc="-1" baseline="-25000" dirty="0" smtClean="0">
                  <a:solidFill>
                    <a:srgbClr val="FFFFFF"/>
                  </a:solidFill>
                  <a:latin typeface="Constantia"/>
                </a:rPr>
                <a:t>2</a:t>
              </a:r>
              <a:r>
                <a:rPr lang="fr-FR" sz="2800" b="0" strike="noStrike" spc="-1" dirty="0" smtClean="0">
                  <a:solidFill>
                    <a:srgbClr val="FFFFFF"/>
                  </a:solidFill>
                  <a:latin typeface="Constantia"/>
                </a:rPr>
                <a:t>)</a:t>
              </a:r>
              <a:endParaRPr lang="en-US" sz="2800" b="0" strike="noStrike" spc="-1" dirty="0">
                <a:latin typeface="Arial"/>
              </a:endParaRPr>
            </a:p>
          </p:txBody>
        </p:sp>
      </p:grpSp>
      <p:sp>
        <p:nvSpPr>
          <p:cNvPr id="38" name="CustomShape 7"/>
          <p:cNvSpPr/>
          <p:nvPr/>
        </p:nvSpPr>
        <p:spPr>
          <a:xfrm>
            <a:off x="4290714" y="1541433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Formula 2"/>
              <p:cNvSpPr txBox="1"/>
              <p:nvPr/>
            </p:nvSpPr>
            <p:spPr>
              <a:xfrm>
                <a:off x="4820361" y="1536864"/>
                <a:ext cx="2669323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1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361" y="1536864"/>
                <a:ext cx="2669323" cy="39960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CustomShape 7"/>
          <p:cNvSpPr/>
          <p:nvPr/>
        </p:nvSpPr>
        <p:spPr>
          <a:xfrm>
            <a:off x="4258377" y="1964053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Formula 2"/>
              <p:cNvSpPr txBox="1"/>
              <p:nvPr/>
            </p:nvSpPr>
            <p:spPr>
              <a:xfrm>
                <a:off x="4812473" y="1959484"/>
                <a:ext cx="2669323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1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∗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473" y="1959484"/>
                <a:ext cx="2669323" cy="39960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CustomShape 7"/>
          <p:cNvSpPr/>
          <p:nvPr/>
        </p:nvSpPr>
        <p:spPr>
          <a:xfrm>
            <a:off x="4290714" y="2416671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Formula 2"/>
              <p:cNvSpPr txBox="1"/>
              <p:nvPr/>
            </p:nvSpPr>
            <p:spPr>
              <a:xfrm>
                <a:off x="4820361" y="2412102"/>
                <a:ext cx="2669323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y</m:t>
                    </m:r>
                    <m:r>
                      <a:rPr lang="fr-FR" b="0" i="1" baseline="-25000" smtClean="0">
                        <a:solidFill>
                          <a:schemeClr val="bg1"/>
                        </a:solidFill>
                        <a:latin typeface="Cambria Math"/>
                      </a:rPr>
                      <m:t>3</m:t>
                    </m:r>
                    <m:r>
                      <a:rPr lang="fr-FR" b="0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31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fr-FR" dirty="0" smtClean="0">
                    <a:solidFill>
                      <a:schemeClr val="bg1"/>
                    </a:solidFill>
                  </a:rPr>
                  <a:t>2*10+2*1=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13</a:t>
                </a:r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361" y="2412102"/>
                <a:ext cx="2669323" cy="399600"/>
              </a:xfrm>
              <a:prstGeom prst="rect">
                <a:avLst/>
              </a:prstGeom>
              <a:blipFill rotWithShape="1">
                <a:blip r:embed="rId12"/>
                <a:stretch>
                  <a:fillRect t="-7692" b="-1692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CustomShape 7"/>
          <p:cNvSpPr/>
          <p:nvPr/>
        </p:nvSpPr>
        <p:spPr>
          <a:xfrm>
            <a:off x="4290714" y="2820978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Formula 2"/>
              <p:cNvSpPr txBox="1"/>
              <p:nvPr/>
            </p:nvSpPr>
            <p:spPr>
              <a:xfrm>
                <a:off x="4820361" y="2816409"/>
                <a:ext cx="3866079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1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96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∗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∗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𝟏𝟔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361" y="2816409"/>
                <a:ext cx="3866079" cy="39960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CustomShape 7"/>
          <p:cNvSpPr/>
          <p:nvPr/>
        </p:nvSpPr>
        <p:spPr>
          <a:xfrm>
            <a:off x="4490093" y="5433760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Formula 5"/>
              <p:cNvSpPr txBox="1"/>
              <p:nvPr/>
            </p:nvSpPr>
            <p:spPr>
              <a:xfrm>
                <a:off x="4976332" y="5432815"/>
                <a:ext cx="2948348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aseline="-25000" smtClean="0">
                        <a:solidFill>
                          <a:schemeClr val="bg1"/>
                        </a:solidFill>
                        <a:latin typeface="Cambria Math"/>
                      </a:rPr>
                      <m:t>4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fr-FR" b="0" i="0" smtClean="0">
                        <a:solidFill>
                          <a:schemeClr val="bg1"/>
                        </a:solidFill>
                        <a:latin typeface="Cambria Math"/>
                      </a:rPr>
                      <m:t>16</m:t>
                    </m:r>
                  </m:oMath>
                </a14:m>
                <a:r>
                  <a:rPr lang="fr-FR" dirty="0" smtClean="0">
                    <a:solidFill>
                      <a:schemeClr val="bg1"/>
                    </a:solidFill>
                  </a:rPr>
                  <a:t>  / 4 = 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4</a:t>
                </a:r>
                <a:r>
                  <a:rPr lang="fr-FR" dirty="0" smtClean="0">
                    <a:solidFill>
                      <a:schemeClr val="bg1"/>
                    </a:solidFill>
                  </a:rPr>
                  <a:t> </a:t>
                </a:r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7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332" y="5432815"/>
                <a:ext cx="2948348" cy="399600"/>
              </a:xfrm>
              <a:prstGeom prst="rect">
                <a:avLst/>
              </a:prstGeom>
              <a:blipFill rotWithShape="1">
                <a:blip r:embed="rId14"/>
                <a:stretch>
                  <a:fillRect t="-7576" b="-1515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CustomShape 7"/>
          <p:cNvSpPr/>
          <p:nvPr/>
        </p:nvSpPr>
        <p:spPr>
          <a:xfrm>
            <a:off x="4490093" y="4979690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Formula 5"/>
              <p:cNvSpPr txBox="1"/>
              <p:nvPr/>
            </p:nvSpPr>
            <p:spPr>
              <a:xfrm>
                <a:off x="4976332" y="4978745"/>
                <a:ext cx="2948348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3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fr-FR" dirty="0" smtClean="0">
                    <a:solidFill>
                      <a:schemeClr val="bg1"/>
                    </a:solidFill>
                  </a:rPr>
                  <a:t> 13 – 3*4 = 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1</a:t>
                </a:r>
                <a:r>
                  <a:rPr lang="fr-FR" dirty="0" smtClean="0">
                    <a:solidFill>
                      <a:schemeClr val="bg1"/>
                    </a:solidFill>
                  </a:rPr>
                  <a:t> </a:t>
                </a:r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9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332" y="4978745"/>
                <a:ext cx="2948348" cy="399600"/>
              </a:xfrm>
              <a:prstGeom prst="rect">
                <a:avLst/>
              </a:prstGeom>
              <a:blipFill rotWithShape="1">
                <a:blip r:embed="rId15"/>
                <a:stretch>
                  <a:fillRect t="-7692" b="-1692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CustomShape 7"/>
          <p:cNvSpPr/>
          <p:nvPr/>
        </p:nvSpPr>
        <p:spPr>
          <a:xfrm>
            <a:off x="4490093" y="4554493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Formula 5"/>
              <p:cNvSpPr txBox="1"/>
              <p:nvPr/>
            </p:nvSpPr>
            <p:spPr>
              <a:xfrm>
                <a:off x="4976332" y="4553548"/>
                <a:ext cx="2948348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2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fr-FR" dirty="0" smtClean="0">
                    <a:solidFill>
                      <a:schemeClr val="bg1"/>
                    </a:solidFill>
                  </a:rPr>
                  <a:t> (1 – 5*1 +2*4)/4 = 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1</a:t>
                </a:r>
                <a:r>
                  <a:rPr lang="fr-FR" dirty="0" smtClean="0">
                    <a:solidFill>
                      <a:schemeClr val="bg1"/>
                    </a:solidFill>
                  </a:rPr>
                  <a:t> </a:t>
                </a:r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1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332" y="4553548"/>
                <a:ext cx="2948348" cy="399600"/>
              </a:xfrm>
              <a:prstGeom prst="rect">
                <a:avLst/>
              </a:prstGeom>
              <a:blipFill rotWithShape="1">
                <a:blip r:embed="rId16"/>
                <a:stretch>
                  <a:fillRect t="-7576" b="-1515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CustomShape 7"/>
          <p:cNvSpPr/>
          <p:nvPr/>
        </p:nvSpPr>
        <p:spPr>
          <a:xfrm>
            <a:off x="4490093" y="4126753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Formula 5"/>
              <p:cNvSpPr txBox="1"/>
              <p:nvPr/>
            </p:nvSpPr>
            <p:spPr>
              <a:xfrm>
                <a:off x="4976332" y="4125808"/>
                <a:ext cx="2948348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1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fr-FR" dirty="0" smtClean="0">
                    <a:solidFill>
                      <a:schemeClr val="bg1"/>
                    </a:solidFill>
                  </a:rPr>
                  <a:t> (10 +1– 3*1 -4)/2 = 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2</a:t>
                </a:r>
                <a:r>
                  <a:rPr lang="fr-FR" dirty="0" smtClean="0">
                    <a:solidFill>
                      <a:schemeClr val="bg1"/>
                    </a:solidFill>
                  </a:rPr>
                  <a:t> </a:t>
                </a:r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3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332" y="4125808"/>
                <a:ext cx="2948348" cy="399600"/>
              </a:xfrm>
              <a:prstGeom prst="rect">
                <a:avLst/>
              </a:prstGeom>
              <a:blipFill rotWithShape="1">
                <a:blip r:embed="rId17"/>
                <a:stretch>
                  <a:fillRect t="-7692" b="-1692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1" grpId="0"/>
      <p:bldP spid="42" grpId="0"/>
      <p:bldP spid="43" grpId="0"/>
      <p:bldP spid="44" grpId="0"/>
      <p:bldP spid="45" grpId="0"/>
      <p:bldP spid="46" grpId="0"/>
      <p:bldP spid="55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140760" y="910800"/>
            <a:ext cx="326016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Résolution du système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5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grpSp>
        <p:nvGrpSpPr>
          <p:cNvPr id="17" name="Groupe 16"/>
          <p:cNvGrpSpPr/>
          <p:nvPr/>
        </p:nvGrpSpPr>
        <p:grpSpPr>
          <a:xfrm>
            <a:off x="148320" y="2349000"/>
            <a:ext cx="4464344" cy="2363400"/>
            <a:chOff x="148320" y="2349000"/>
            <a:chExt cx="4464344" cy="23634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Formula 2"/>
                <p:cNvSpPr txBox="1"/>
                <p:nvPr/>
              </p:nvSpPr>
              <p:spPr>
                <a:xfrm>
                  <a:off x="1331640" y="2349000"/>
                  <a:ext cx="3281024" cy="399600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10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Formula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1640" y="2349000"/>
                  <a:ext cx="3281024" cy="39960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Formula 4"/>
                <p:cNvSpPr txBox="1"/>
                <p:nvPr/>
              </p:nvSpPr>
              <p:spPr>
                <a:xfrm>
                  <a:off x="1331640" y="3267000"/>
                  <a:ext cx="3281024" cy="399600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10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9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31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Formula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1640" y="3267000"/>
                  <a:ext cx="3281024" cy="39960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Formula 3"/>
                <p:cNvSpPr txBox="1"/>
                <p:nvPr/>
              </p:nvSpPr>
              <p:spPr>
                <a:xfrm>
                  <a:off x="1291531" y="2836800"/>
                  <a:ext cx="3271656" cy="399600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Formula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1531" y="2836800"/>
                  <a:ext cx="3271656" cy="39960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Formula 5"/>
                <p:cNvSpPr txBox="1"/>
                <p:nvPr/>
              </p:nvSpPr>
              <p:spPr>
                <a:xfrm>
                  <a:off x="1331640" y="3660840"/>
                  <a:ext cx="3208672" cy="399600"/>
                </a:xfrm>
                <a:prstGeom prst="rect">
                  <a:avLst/>
                </a:prstGeom>
              </p:spPr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8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 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20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15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96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1640" y="3660840"/>
                  <a:ext cx="3208672" cy="39960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CustomShape 6"/>
            <p:cNvSpPr/>
            <p:nvPr/>
          </p:nvSpPr>
          <p:spPr>
            <a:xfrm>
              <a:off x="868320" y="2349000"/>
              <a:ext cx="422280" cy="171180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1" name="CustomShape 7"/>
            <p:cNvSpPr/>
            <p:nvPr/>
          </p:nvSpPr>
          <p:spPr>
            <a:xfrm>
              <a:off x="148320" y="2874960"/>
              <a:ext cx="719640" cy="516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2800" b="0" strike="noStrike" spc="-1" dirty="0">
                  <a:solidFill>
                    <a:srgbClr val="FFFFFF"/>
                  </a:solidFill>
                  <a:latin typeface="Constantia"/>
                </a:rPr>
                <a:t>(S)</a:t>
              </a:r>
              <a:endParaRPr lang="en-US" sz="2800" b="0" strike="noStrike" spc="-1" dirty="0">
                <a:latin typeface="Arial"/>
              </a:endParaRPr>
            </a:p>
          </p:txBody>
        </p:sp>
        <p:sp>
          <p:nvSpPr>
            <p:cNvPr id="12" name="CustomShape 11"/>
            <p:cNvSpPr/>
            <p:nvPr/>
          </p:nvSpPr>
          <p:spPr>
            <a:xfrm>
              <a:off x="1060920" y="4347720"/>
              <a:ext cx="316800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800" b="1" u="sng" strike="noStrike" spc="-1">
                  <a:solidFill>
                    <a:srgbClr val="C00000"/>
                  </a:solidFill>
                  <a:uFillTx/>
                  <a:latin typeface="Book Antiqua"/>
                </a:rPr>
                <a:t>Système linéaire ( carré )</a:t>
              </a:r>
              <a:endParaRPr lang="en-US" sz="1800" b="0" strike="noStrike" spc="-1">
                <a:latin typeface="Arial"/>
              </a:endParaRP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5220072" y="2348880"/>
            <a:ext cx="2187956" cy="1706607"/>
            <a:chOff x="4976332" y="2349000"/>
            <a:chExt cx="2948348" cy="17066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Formula 5"/>
                <p:cNvSpPr txBox="1"/>
                <p:nvPr/>
              </p:nvSpPr>
              <p:spPr>
                <a:xfrm>
                  <a:off x="4976332" y="3656007"/>
                  <a:ext cx="2948348" cy="3996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14:m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</m:oMath>
                  </a14:m>
                  <a:r>
                    <a:rPr lang="fr-FR" dirty="0" smtClean="0">
                      <a:solidFill>
                        <a:schemeClr val="bg1"/>
                      </a:solidFill>
                    </a:rPr>
                    <a:t> </a:t>
                  </a:r>
                  <a:r>
                    <a:rPr lang="fr-FR" b="1" dirty="0" smtClean="0">
                      <a:solidFill>
                        <a:srgbClr val="FF0000"/>
                      </a:solidFill>
                    </a:rPr>
                    <a:t>4</a:t>
                  </a:r>
                  <a:r>
                    <a:rPr lang="fr-FR" dirty="0" smtClean="0">
                      <a:solidFill>
                        <a:schemeClr val="bg1"/>
                      </a:solidFill>
                    </a:rPr>
                    <a:t> </a:t>
                  </a:r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6332" y="3656007"/>
                  <a:ext cx="2948348" cy="3996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7692" b="-16923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Formula 5"/>
                <p:cNvSpPr txBox="1"/>
                <p:nvPr/>
              </p:nvSpPr>
              <p:spPr>
                <a:xfrm>
                  <a:off x="4976332" y="3201937"/>
                  <a:ext cx="2948348" cy="3996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14:m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a14:m>
                  <a:r>
                    <a:rPr lang="fr-FR" dirty="0" smtClean="0">
                      <a:solidFill>
                        <a:schemeClr val="bg1"/>
                      </a:solidFill>
                    </a:rPr>
                    <a:t>  </a:t>
                  </a:r>
                  <a:r>
                    <a:rPr lang="fr-FR" b="1" dirty="0" smtClean="0">
                      <a:solidFill>
                        <a:srgbClr val="FF0000"/>
                      </a:solidFill>
                    </a:rPr>
                    <a:t>1</a:t>
                  </a:r>
                  <a:r>
                    <a:rPr lang="fr-FR" dirty="0" smtClean="0">
                      <a:solidFill>
                        <a:schemeClr val="bg1"/>
                      </a:solidFill>
                    </a:rPr>
                    <a:t> </a:t>
                  </a:r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6332" y="3201937"/>
                  <a:ext cx="2948348" cy="39960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7576" b="-15152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Formula 5"/>
                <p:cNvSpPr txBox="1"/>
                <p:nvPr/>
              </p:nvSpPr>
              <p:spPr>
                <a:xfrm>
                  <a:off x="4976332" y="2776740"/>
                  <a:ext cx="2948348" cy="3996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14:m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a14:m>
                  <a:r>
                    <a:rPr lang="fr-FR" dirty="0" smtClean="0">
                      <a:solidFill>
                        <a:schemeClr val="bg1"/>
                      </a:solidFill>
                    </a:rPr>
                    <a:t>  </a:t>
                  </a:r>
                  <a:r>
                    <a:rPr lang="fr-FR" b="1" dirty="0" smtClean="0">
                      <a:solidFill>
                        <a:srgbClr val="FF0000"/>
                      </a:solidFill>
                    </a:rPr>
                    <a:t>1</a:t>
                  </a:r>
                  <a:r>
                    <a:rPr lang="fr-FR" dirty="0" smtClean="0">
                      <a:solidFill>
                        <a:schemeClr val="bg1"/>
                      </a:solidFill>
                    </a:rPr>
                    <a:t> </a:t>
                  </a:r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6332" y="2776740"/>
                  <a:ext cx="2948348" cy="39960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7576" b="-15152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Formula 5"/>
                <p:cNvSpPr txBox="1"/>
                <p:nvPr/>
              </p:nvSpPr>
              <p:spPr>
                <a:xfrm>
                  <a:off x="4976332" y="2349000"/>
                  <a:ext cx="2948348" cy="3996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14:m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</m:oMath>
                  </a14:m>
                  <a:r>
                    <a:rPr lang="fr-FR" dirty="0" smtClean="0">
                      <a:solidFill>
                        <a:schemeClr val="bg1"/>
                      </a:solidFill>
                    </a:rPr>
                    <a:t>  </a:t>
                  </a:r>
                  <a:r>
                    <a:rPr lang="fr-FR" b="1" dirty="0" smtClean="0">
                      <a:solidFill>
                        <a:srgbClr val="FF0000"/>
                      </a:solidFill>
                    </a:rPr>
                    <a:t>2</a:t>
                  </a:r>
                  <a:r>
                    <a:rPr lang="fr-FR" dirty="0" smtClean="0">
                      <a:solidFill>
                        <a:schemeClr val="bg1"/>
                      </a:solidFill>
                    </a:rPr>
                    <a:t> </a:t>
                  </a:r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6332" y="2349000"/>
                  <a:ext cx="2948348" cy="39960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t="-7576" b="-15152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683640" y="1340640"/>
            <a:ext cx="300996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Book Antiqua"/>
              </a:rPr>
              <a:t>Système linéaire :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8" name="CustomShape 6"/>
          <p:cNvSpPr/>
          <p:nvPr/>
        </p:nvSpPr>
        <p:spPr>
          <a:xfrm>
            <a:off x="868320" y="2276872"/>
            <a:ext cx="422280" cy="183446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7"/>
          <p:cNvSpPr/>
          <p:nvPr/>
        </p:nvSpPr>
        <p:spPr>
          <a:xfrm>
            <a:off x="148320" y="2874292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5580000" y="4344480"/>
            <a:ext cx="3312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>
              <a:latin typeface="Arial"/>
            </a:endParaRPr>
          </a:p>
        </p:txBody>
      </p:sp>
      <p:graphicFrame>
        <p:nvGraphicFramePr>
          <p:cNvPr id="91" name="Table 9"/>
          <p:cNvGraphicFramePr/>
          <p:nvPr>
            <p:extLst>
              <p:ext uri="{D42A27DB-BD31-4B8C-83A1-F6EECF244321}">
                <p14:modId xmlns:p14="http://schemas.microsoft.com/office/powerpoint/2010/main" val="1438962965"/>
              </p:ext>
            </p:extLst>
          </p:nvPr>
        </p:nvGraphicFramePr>
        <p:xfrm>
          <a:off x="5652000" y="2276872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1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1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1" i="1" strike="noStrike" spc="-1" baseline="-2500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i="1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:</a:t>
                      </a:r>
                      <a:endParaRPr lang="en-US" sz="2000" b="1" strike="noStrike" spc="-1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n1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i="1" strike="noStrike" spc="-1" dirty="0" err="1">
                          <a:solidFill>
                            <a:srgbClr val="FF0000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1" i="1" strike="noStrike" spc="-1" baseline="-25000" dirty="0" err="1">
                          <a:solidFill>
                            <a:srgbClr val="FF0000"/>
                          </a:solidFill>
                          <a:latin typeface="Cambria"/>
                        </a:rPr>
                        <a:t>n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3" name="CustomShape 11"/>
          <p:cNvSpPr/>
          <p:nvPr/>
        </p:nvSpPr>
        <p:spPr>
          <a:xfrm>
            <a:off x="577800" y="620640"/>
            <a:ext cx="543744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Book Antiqua"/>
              </a:rPr>
              <a:t>La </a:t>
            </a:r>
            <a:r>
              <a:rPr lang="fr-FR" sz="2000" b="0" strike="noStrike" spc="-1" dirty="0" smtClean="0">
                <a:solidFill>
                  <a:srgbClr val="FFFFFF"/>
                </a:solidFill>
                <a:latin typeface="Book Antiqua"/>
              </a:rPr>
              <a:t>Factorisation LU :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94" name="CustomShape 12"/>
          <p:cNvSpPr/>
          <p:nvPr/>
        </p:nvSpPr>
        <p:spPr>
          <a:xfrm>
            <a:off x="1060920" y="4347720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82352" y="2311132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11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12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a</a:t>
            </a:r>
            <a:r>
              <a:rPr lang="fr-FR" i="1" baseline="-25000" dirty="0" smtClean="0">
                <a:latin typeface="Cambria" pitchFamily="18" charset="0"/>
              </a:rPr>
              <a:t>1n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=   </a:t>
            </a:r>
            <a:r>
              <a:rPr lang="fr-FR" b="1" i="1" dirty="0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smtClean="0">
                <a:solidFill>
                  <a:srgbClr val="FF0000"/>
                </a:solidFill>
                <a:latin typeface="Cambria" pitchFamily="18" charset="0"/>
              </a:rPr>
              <a:t>1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89173" y="2843664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21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22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a</a:t>
            </a:r>
            <a:r>
              <a:rPr lang="fr-FR" i="1" baseline="-25000" dirty="0" smtClean="0">
                <a:latin typeface="Cambria" pitchFamily="18" charset="0"/>
              </a:rPr>
              <a:t>2n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=   </a:t>
            </a:r>
            <a:r>
              <a:rPr lang="fr-FR" b="1" i="1" dirty="0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smtClean="0">
                <a:solidFill>
                  <a:srgbClr val="FF0000"/>
                </a:solidFill>
                <a:latin typeface="Cambria" pitchFamily="18" charset="0"/>
              </a:rPr>
              <a:t>2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82352" y="3558047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n1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n2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</a:t>
            </a:r>
            <a:r>
              <a:rPr lang="fr-FR" i="1" dirty="0" err="1" smtClean="0">
                <a:latin typeface="Cambria" pitchFamily="18" charset="0"/>
              </a:rPr>
              <a:t>a</a:t>
            </a:r>
            <a:r>
              <a:rPr lang="fr-FR" i="1" baseline="-25000" dirty="0" err="1" smtClean="0">
                <a:latin typeface="Cambria" pitchFamily="18" charset="0"/>
              </a:rPr>
              <a:t>nn</a:t>
            </a:r>
            <a:r>
              <a:rPr lang="fr-FR" i="1" dirty="0" err="1" smtClean="0">
                <a:latin typeface="Cambria" pitchFamily="18" charset="0"/>
              </a:rPr>
              <a:t>X</a:t>
            </a:r>
            <a:r>
              <a:rPr lang="fr-FR" i="1" baseline="-25000" dirty="0" err="1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 =   </a:t>
            </a:r>
            <a:r>
              <a:rPr lang="fr-FR" b="1" i="1" dirty="0" err="1" smtClean="0">
                <a:solidFill>
                  <a:srgbClr val="FF0000"/>
                </a:solidFill>
                <a:latin typeface="Cambria" pitchFamily="18" charset="0"/>
              </a:rPr>
              <a:t>b</a:t>
            </a:r>
            <a:r>
              <a:rPr lang="fr-FR" b="1" i="1" baseline="-25000" dirty="0" err="1" smtClean="0">
                <a:solidFill>
                  <a:srgbClr val="FF0000"/>
                </a:solidFill>
                <a:latin typeface="Cambria" pitchFamily="18" charset="0"/>
              </a:rPr>
              <a:t>n</a:t>
            </a:r>
            <a:endParaRPr lang="fr-FR" b="1" i="1" baseline="-25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16745" y="3230039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.    .    .</a:t>
            </a:r>
            <a:endParaRPr lang="fr-FR" i="1" baseline="-25000" dirty="0"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5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75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140760" y="910800"/>
            <a:ext cx="5007304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 smtClean="0">
                <a:solidFill>
                  <a:srgbClr val="FF0000"/>
                </a:solidFill>
                <a:uFillTx/>
                <a:latin typeface="Book Antiqua"/>
              </a:rPr>
              <a:t>Avantage majeur de la factorisation LU: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5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9" name="CustomShape 11"/>
          <p:cNvSpPr/>
          <p:nvPr/>
        </p:nvSpPr>
        <p:spPr>
          <a:xfrm>
            <a:off x="456688" y="1844824"/>
            <a:ext cx="7848872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trike="noStrike" spc="-1" dirty="0" smtClean="0">
                <a:solidFill>
                  <a:schemeClr val="bg1"/>
                </a:solidFill>
                <a:uFillTx/>
                <a:latin typeface="Book Antiqua"/>
              </a:rPr>
              <a:t>Lorsqu’on cherche à résoudre le même système linéaire </a:t>
            </a:r>
            <a:r>
              <a:rPr lang="fr-FR" sz="2000" strike="noStrike" spc="-1" dirty="0" err="1" smtClean="0">
                <a:solidFill>
                  <a:schemeClr val="bg1"/>
                </a:solidFill>
                <a:uFillTx/>
                <a:latin typeface="Book Antiqua"/>
              </a:rPr>
              <a:t>Ax</a:t>
            </a:r>
            <a:r>
              <a:rPr lang="fr-FR" sz="2000" strike="noStrike" spc="-1" dirty="0" smtClean="0">
                <a:solidFill>
                  <a:schemeClr val="bg1"/>
                </a:solidFill>
                <a:uFillTx/>
                <a:latin typeface="Book Antiqua"/>
              </a:rPr>
              <a:t> = b avec plusieurs valeurs de b (b</a:t>
            </a:r>
            <a:r>
              <a:rPr lang="fr-FR" sz="2000" strike="noStrike" spc="-1" baseline="-25000" dirty="0" smtClean="0">
                <a:solidFill>
                  <a:schemeClr val="bg1"/>
                </a:solidFill>
                <a:uFillTx/>
                <a:latin typeface="Book Antiqua"/>
              </a:rPr>
              <a:t>1</a:t>
            </a:r>
            <a:r>
              <a:rPr lang="fr-FR" sz="2000" strike="noStrike" spc="-1" dirty="0" smtClean="0">
                <a:solidFill>
                  <a:schemeClr val="bg1"/>
                </a:solidFill>
                <a:uFillTx/>
                <a:latin typeface="Book Antiqua"/>
              </a:rPr>
              <a:t>, b</a:t>
            </a:r>
            <a:r>
              <a:rPr lang="fr-FR" sz="2000" strike="noStrike" spc="-1" baseline="-25000" dirty="0" smtClean="0">
                <a:solidFill>
                  <a:schemeClr val="bg1"/>
                </a:solidFill>
                <a:uFillTx/>
                <a:latin typeface="Book Antiqua"/>
              </a:rPr>
              <a:t>2</a:t>
            </a:r>
            <a:r>
              <a:rPr lang="fr-FR" sz="2000" strike="noStrike" spc="-1" dirty="0" smtClean="0">
                <a:solidFill>
                  <a:schemeClr val="bg1"/>
                </a:solidFill>
                <a:uFillTx/>
                <a:latin typeface="Book Antiqua"/>
              </a:rPr>
              <a:t>, b</a:t>
            </a:r>
            <a:r>
              <a:rPr lang="fr-FR" sz="2000" strike="noStrike" spc="-1" baseline="-25000" dirty="0" smtClean="0">
                <a:solidFill>
                  <a:schemeClr val="bg1"/>
                </a:solidFill>
                <a:uFillTx/>
                <a:latin typeface="Book Antiqua"/>
              </a:rPr>
              <a:t>3</a:t>
            </a:r>
            <a:r>
              <a:rPr lang="fr-FR" sz="2000" strike="noStrike" spc="-1" dirty="0" smtClean="0">
                <a:solidFill>
                  <a:schemeClr val="bg1"/>
                </a:solidFill>
                <a:uFillTx/>
                <a:latin typeface="Book Antiqua"/>
              </a:rPr>
              <a:t>, ..) :</a:t>
            </a:r>
            <a:endParaRPr lang="en-US" sz="200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5433" y="2963168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spc="-1" dirty="0" smtClean="0">
                <a:solidFill>
                  <a:schemeClr val="bg1"/>
                </a:solidFill>
                <a:latin typeface="Book Antiqua"/>
              </a:rPr>
              <a:t>On fait </a:t>
            </a:r>
            <a:r>
              <a:rPr lang="fr-FR" spc="-1" dirty="0">
                <a:solidFill>
                  <a:schemeClr val="bg1"/>
                </a:solidFill>
                <a:latin typeface="Book Antiqua"/>
              </a:rPr>
              <a:t>la factorisation de la matrice A </a:t>
            </a:r>
            <a:r>
              <a:rPr lang="fr-FR" spc="-1" dirty="0" smtClean="0">
                <a:solidFill>
                  <a:schemeClr val="bg1"/>
                </a:solidFill>
                <a:latin typeface="Book Antiqua"/>
              </a:rPr>
              <a:t>une </a:t>
            </a:r>
            <a:r>
              <a:rPr lang="fr-FR" spc="-1" dirty="0">
                <a:solidFill>
                  <a:schemeClr val="bg1"/>
                </a:solidFill>
                <a:latin typeface="Book Antiqua"/>
              </a:rPr>
              <a:t>seule </a:t>
            </a:r>
            <a:r>
              <a:rPr lang="fr-FR" spc="-1" dirty="0" smtClean="0">
                <a:solidFill>
                  <a:schemeClr val="bg1"/>
                </a:solidFill>
                <a:latin typeface="Book Antiqua"/>
              </a:rPr>
              <a:t>fois. 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827584" y="3861048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spc="-1" dirty="0" smtClean="0">
                <a:solidFill>
                  <a:schemeClr val="bg1"/>
                </a:solidFill>
                <a:latin typeface="Book Antiqua"/>
              </a:rPr>
              <a:t>On remplace les valeurs des vecteurs b</a:t>
            </a:r>
            <a:r>
              <a:rPr lang="fr-FR" spc="-1" baseline="-25000" dirty="0" smtClean="0">
                <a:solidFill>
                  <a:schemeClr val="bg1"/>
                </a:solidFill>
                <a:latin typeface="Book Antiqua"/>
              </a:rPr>
              <a:t>1</a:t>
            </a:r>
            <a:r>
              <a:rPr lang="fr-FR" spc="-1" dirty="0" smtClean="0">
                <a:solidFill>
                  <a:schemeClr val="bg1"/>
                </a:solidFill>
                <a:latin typeface="Book Antiqua"/>
              </a:rPr>
              <a:t>, b</a:t>
            </a:r>
            <a:r>
              <a:rPr lang="fr-FR" spc="-1" baseline="-25000" dirty="0" smtClean="0">
                <a:solidFill>
                  <a:schemeClr val="bg1"/>
                </a:solidFill>
                <a:latin typeface="Book Antiqua"/>
              </a:rPr>
              <a:t>2</a:t>
            </a:r>
            <a:r>
              <a:rPr lang="fr-FR" spc="-1" dirty="0" smtClean="0">
                <a:solidFill>
                  <a:schemeClr val="bg1"/>
                </a:solidFill>
                <a:latin typeface="Book Antiqua"/>
              </a:rPr>
              <a:t>,.. dans la dernière étape de résolution à chaque fois, et on fait la résolution en descente puis en remonté.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435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2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140760" y="910800"/>
            <a:ext cx="5007304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 smtClean="0">
                <a:solidFill>
                  <a:srgbClr val="FF0000"/>
                </a:solidFill>
                <a:uFillTx/>
                <a:latin typeface="Book Antiqua"/>
              </a:rPr>
              <a:t>Avantage majeur de la factorisation LU: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5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9" name="CustomShape 11"/>
          <p:cNvSpPr/>
          <p:nvPr/>
        </p:nvSpPr>
        <p:spPr>
          <a:xfrm>
            <a:off x="287088" y="1412776"/>
            <a:ext cx="8569824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trike="noStrike" spc="-1" dirty="0" smtClean="0">
                <a:solidFill>
                  <a:schemeClr val="bg1"/>
                </a:solidFill>
                <a:uFillTx/>
                <a:latin typeface="Book Antiqua"/>
              </a:rPr>
              <a:t>Pour l’exemple précédent si on cherche à résoudre le même système mais pour b = (55 , 270 , -100 , 305)</a:t>
            </a:r>
            <a:r>
              <a:rPr lang="fr-FR" strike="noStrike" spc="-1" baseline="30000" dirty="0" smtClean="0">
                <a:solidFill>
                  <a:schemeClr val="bg1"/>
                </a:solidFill>
                <a:uFillTx/>
                <a:latin typeface="Book Antiqua"/>
              </a:rPr>
              <a:t>t</a:t>
            </a:r>
            <a:r>
              <a:rPr lang="fr-FR" strike="noStrike" spc="-1" dirty="0" smtClean="0">
                <a:solidFill>
                  <a:schemeClr val="bg1"/>
                </a:solidFill>
                <a:uFillTx/>
                <a:latin typeface="Book Antiqua"/>
              </a:rPr>
              <a:t>. </a:t>
            </a:r>
            <a:r>
              <a:rPr lang="fr-FR" spc="-1" dirty="0" smtClean="0">
                <a:solidFill>
                  <a:schemeClr val="bg1"/>
                </a:solidFill>
                <a:latin typeface="Book Antiqua"/>
              </a:rPr>
              <a:t>On remplace directement les valeurs du vecteur b précédent par ces nouvelles valeurs dans le système (S1) obtenu, on obtient ainsi :</a:t>
            </a:r>
            <a:endParaRPr lang="en-US" strike="noStrike" spc="-1" dirty="0">
              <a:solidFill>
                <a:schemeClr val="bg1"/>
              </a:solidFill>
              <a:latin typeface="Arial"/>
            </a:endParaRPr>
          </a:p>
        </p:txBody>
      </p:sp>
      <p:grpSp>
        <p:nvGrpSpPr>
          <p:cNvPr id="40" name="Groupe 39"/>
          <p:cNvGrpSpPr/>
          <p:nvPr/>
        </p:nvGrpSpPr>
        <p:grpSpPr>
          <a:xfrm>
            <a:off x="190828" y="2611902"/>
            <a:ext cx="3970004" cy="1816442"/>
            <a:chOff x="288372" y="1491241"/>
            <a:chExt cx="3970004" cy="1816442"/>
          </a:xfrm>
        </p:grpSpPr>
        <p:sp>
          <p:nvSpPr>
            <p:cNvPr id="41" name="CustomShape 6"/>
            <p:cNvSpPr/>
            <p:nvPr/>
          </p:nvSpPr>
          <p:spPr>
            <a:xfrm>
              <a:off x="1008012" y="1491241"/>
              <a:ext cx="422280" cy="1816442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2" name="CustomShape 7"/>
            <p:cNvSpPr/>
            <p:nvPr/>
          </p:nvSpPr>
          <p:spPr>
            <a:xfrm>
              <a:off x="288372" y="2141930"/>
              <a:ext cx="719640" cy="52176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2800" b="0" strike="noStrike" spc="-1" dirty="0">
                  <a:solidFill>
                    <a:srgbClr val="FFFFFF"/>
                  </a:solidFill>
                  <a:latin typeface="Constantia"/>
                </a:rPr>
                <a:t>(</a:t>
              </a:r>
              <a:r>
                <a:rPr lang="fr-FR" sz="2800" b="0" strike="noStrike" spc="-1" dirty="0" smtClean="0">
                  <a:solidFill>
                    <a:srgbClr val="FFFFFF"/>
                  </a:solidFill>
                  <a:latin typeface="Constantia"/>
                </a:rPr>
                <a:t>S</a:t>
              </a:r>
              <a:r>
                <a:rPr lang="fr-FR" sz="2800" b="0" strike="noStrike" spc="-1" baseline="-25000" dirty="0" smtClean="0">
                  <a:solidFill>
                    <a:srgbClr val="FFFFFF"/>
                  </a:solidFill>
                  <a:latin typeface="Constantia"/>
                </a:rPr>
                <a:t>1</a:t>
              </a:r>
              <a:r>
                <a:rPr lang="fr-FR" sz="2800" b="0" strike="noStrike" spc="-1" dirty="0" smtClean="0">
                  <a:solidFill>
                    <a:srgbClr val="FFFFFF"/>
                  </a:solidFill>
                  <a:latin typeface="Constantia"/>
                </a:rPr>
                <a:t>)</a:t>
              </a:r>
              <a:endParaRPr lang="en-US" sz="2800" b="0" strike="noStrike" spc="-1" dirty="0">
                <a:latin typeface="Arial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Formula 2"/>
                <p:cNvSpPr txBox="1"/>
                <p:nvPr/>
              </p:nvSpPr>
              <p:spPr>
                <a:xfrm>
                  <a:off x="1506625" y="1547913"/>
                  <a:ext cx="2751751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55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Formula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6625" y="1547913"/>
                  <a:ext cx="2751751" cy="39960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Formula 3"/>
                <p:cNvSpPr txBox="1"/>
                <p:nvPr/>
              </p:nvSpPr>
              <p:spPr>
                <a:xfrm>
                  <a:off x="1511652" y="1995297"/>
                  <a:ext cx="274672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270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Formula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11652" y="1995297"/>
                  <a:ext cx="2746724" cy="39960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Formula 4"/>
                <p:cNvSpPr txBox="1"/>
                <p:nvPr/>
              </p:nvSpPr>
              <p:spPr>
                <a:xfrm>
                  <a:off x="1506624" y="2427345"/>
                  <a:ext cx="2751752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100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Formula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6624" y="2427345"/>
                  <a:ext cx="2751752" cy="39960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Formula 5"/>
                <p:cNvSpPr txBox="1"/>
                <p:nvPr/>
              </p:nvSpPr>
              <p:spPr>
                <a:xfrm>
                  <a:off x="1506623" y="2859753"/>
                  <a:ext cx="2751753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FR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305</m:t>
                        </m:r>
                      </m:oMath>
                    </m:oMathPara>
                  </a14:m>
                  <a:endParaRPr lang="fr-F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6623" y="2859753"/>
                  <a:ext cx="2751753" cy="39960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Groupe 46"/>
          <p:cNvGrpSpPr/>
          <p:nvPr/>
        </p:nvGrpSpPr>
        <p:grpSpPr>
          <a:xfrm>
            <a:off x="190828" y="4941687"/>
            <a:ext cx="3919264" cy="1816442"/>
            <a:chOff x="364704" y="4070524"/>
            <a:chExt cx="3919264" cy="18164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Formula 2"/>
                <p:cNvSpPr txBox="1"/>
                <p:nvPr/>
              </p:nvSpPr>
              <p:spPr>
                <a:xfrm>
                  <a:off x="1547664" y="4097399"/>
                  <a:ext cx="273630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fr-FR" baseline="-25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Formula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4097399"/>
                  <a:ext cx="2736304" cy="3996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Formula 3"/>
                <p:cNvSpPr txBox="1"/>
                <p:nvPr/>
              </p:nvSpPr>
              <p:spPr>
                <a:xfrm>
                  <a:off x="1547664" y="4529447"/>
                  <a:ext cx="273630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−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fr-FR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fr-FR" b="0" i="1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fr-FR" baseline="-25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Formula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4529447"/>
                  <a:ext cx="2736304" cy="39960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Formula 4"/>
                <p:cNvSpPr txBox="1"/>
                <p:nvPr/>
              </p:nvSpPr>
              <p:spPr>
                <a:xfrm>
                  <a:off x="1547664" y="4961495"/>
                  <a:ext cx="273630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fr-FR" baseline="-25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Formula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4961495"/>
                  <a:ext cx="2736304" cy="39960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Formula 5"/>
                <p:cNvSpPr txBox="1"/>
                <p:nvPr/>
              </p:nvSpPr>
              <p:spPr>
                <a:xfrm>
                  <a:off x="1547664" y="5433103"/>
                  <a:ext cx="2736304" cy="399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fr-FR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fr-FR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fr-FR" b="0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y</m:t>
                        </m:r>
                        <m:r>
                          <a:rPr lang="fr-FR" b="0" i="0" baseline="-2500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fr-FR" baseline="-25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Formula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5433103"/>
                  <a:ext cx="2736304" cy="39960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CustomShape 6"/>
            <p:cNvSpPr/>
            <p:nvPr/>
          </p:nvSpPr>
          <p:spPr>
            <a:xfrm>
              <a:off x="1084344" y="4070524"/>
              <a:ext cx="422280" cy="1816442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3" name="CustomShape 7"/>
            <p:cNvSpPr/>
            <p:nvPr/>
          </p:nvSpPr>
          <p:spPr>
            <a:xfrm>
              <a:off x="364704" y="4715640"/>
              <a:ext cx="822920" cy="521766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2800" b="0" strike="noStrike" spc="-1" dirty="0">
                  <a:solidFill>
                    <a:srgbClr val="FFFFFF"/>
                  </a:solidFill>
                  <a:latin typeface="Constantia"/>
                </a:rPr>
                <a:t>(</a:t>
              </a:r>
              <a:r>
                <a:rPr lang="fr-FR" sz="2800" b="0" strike="noStrike" spc="-1" dirty="0" smtClean="0">
                  <a:solidFill>
                    <a:srgbClr val="FFFFFF"/>
                  </a:solidFill>
                  <a:latin typeface="Constantia"/>
                </a:rPr>
                <a:t>S</a:t>
              </a:r>
              <a:r>
                <a:rPr lang="fr-FR" sz="2800" b="0" strike="noStrike" spc="-1" baseline="-25000" dirty="0" smtClean="0">
                  <a:solidFill>
                    <a:srgbClr val="FFFFFF"/>
                  </a:solidFill>
                  <a:latin typeface="Constantia"/>
                </a:rPr>
                <a:t>2</a:t>
              </a:r>
              <a:r>
                <a:rPr lang="fr-FR" sz="2800" b="0" strike="noStrike" spc="-1" dirty="0" smtClean="0">
                  <a:solidFill>
                    <a:srgbClr val="FFFFFF"/>
                  </a:solidFill>
                  <a:latin typeface="Constantia"/>
                </a:rPr>
                <a:t>)</a:t>
              </a:r>
              <a:endParaRPr lang="en-US" sz="2800" b="0" strike="noStrike" spc="-1" dirty="0">
                <a:latin typeface="Arial"/>
              </a:endParaRPr>
            </a:p>
          </p:txBody>
        </p:sp>
      </p:grpSp>
      <p:sp>
        <p:nvSpPr>
          <p:cNvPr id="54" name="CustomShape 7"/>
          <p:cNvSpPr/>
          <p:nvPr/>
        </p:nvSpPr>
        <p:spPr>
          <a:xfrm>
            <a:off x="4193170" y="2662094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Formula 2"/>
              <p:cNvSpPr txBox="1"/>
              <p:nvPr/>
            </p:nvSpPr>
            <p:spPr>
              <a:xfrm>
                <a:off x="4722817" y="2657525"/>
                <a:ext cx="2669323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1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𝟓𝟓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2817" y="2657525"/>
                <a:ext cx="2669323" cy="39960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CustomShape 7"/>
          <p:cNvSpPr/>
          <p:nvPr/>
        </p:nvSpPr>
        <p:spPr>
          <a:xfrm>
            <a:off x="4160833" y="3084714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Formula 2"/>
              <p:cNvSpPr txBox="1"/>
              <p:nvPr/>
            </p:nvSpPr>
            <p:spPr>
              <a:xfrm>
                <a:off x="4714929" y="3080145"/>
                <a:ext cx="2669323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1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𝟏𝟎𝟓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929" y="3080145"/>
                <a:ext cx="2669323" cy="39960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CustomShape 7"/>
          <p:cNvSpPr/>
          <p:nvPr/>
        </p:nvSpPr>
        <p:spPr>
          <a:xfrm>
            <a:off x="4193170" y="3537332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Formula 2"/>
              <p:cNvSpPr txBox="1"/>
              <p:nvPr/>
            </p:nvSpPr>
            <p:spPr>
              <a:xfrm>
                <a:off x="4722817" y="3532763"/>
                <a:ext cx="2669323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1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2817" y="3532763"/>
                <a:ext cx="2669323" cy="39960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CustomShape 7"/>
          <p:cNvSpPr/>
          <p:nvPr/>
        </p:nvSpPr>
        <p:spPr>
          <a:xfrm>
            <a:off x="4193170" y="3941639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Formula 2"/>
              <p:cNvSpPr txBox="1"/>
              <p:nvPr/>
            </p:nvSpPr>
            <p:spPr>
              <a:xfrm>
                <a:off x="4722817" y="3937070"/>
                <a:ext cx="3521591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y</m:t>
                      </m:r>
                      <m:r>
                        <a:rPr lang="fr-FR" b="0" i="1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1" i="0" smtClean="0">
                          <a:solidFill>
                            <a:srgbClr val="FF0000"/>
                          </a:solidFill>
                          <a:latin typeface="Cambria Math"/>
                        </a:rPr>
                        <m:t>𝟐𝟎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1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2817" y="3937070"/>
                <a:ext cx="3521591" cy="39960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CustomShape 7"/>
          <p:cNvSpPr/>
          <p:nvPr/>
        </p:nvSpPr>
        <p:spPr>
          <a:xfrm>
            <a:off x="4316217" y="6304923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Formula 5"/>
              <p:cNvSpPr txBox="1"/>
              <p:nvPr/>
            </p:nvSpPr>
            <p:spPr>
              <a:xfrm>
                <a:off x="4802456" y="6303978"/>
                <a:ext cx="2948348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aseline="-25000" smtClean="0">
                        <a:solidFill>
                          <a:schemeClr val="bg1"/>
                        </a:solidFill>
                        <a:latin typeface="Cambria Math"/>
                      </a:rPr>
                      <m:t>4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</m:oMath>
                </a14:m>
                <a:r>
                  <a:rPr lang="fr-FR" b="1" dirty="0" smtClean="0">
                    <a:solidFill>
                      <a:srgbClr val="FF0000"/>
                    </a:solidFill>
                    <a:latin typeface="Cambria Math" pitchFamily="18" charset="0"/>
                    <a:ea typeface="Cambria Math" pitchFamily="18" charset="0"/>
                  </a:rPr>
                  <a:t> - 5</a:t>
                </a:r>
                <a:r>
                  <a:rPr lang="fr-FR" dirty="0" smtClean="0">
                    <a:solidFill>
                      <a:schemeClr val="bg1"/>
                    </a:solidFill>
                  </a:rPr>
                  <a:t> </a:t>
                </a:r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3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456" y="6303978"/>
                <a:ext cx="2948348" cy="399600"/>
              </a:xfrm>
              <a:prstGeom prst="rect">
                <a:avLst/>
              </a:prstGeom>
              <a:blipFill rotWithShape="1">
                <a:blip r:embed="rId14"/>
                <a:stretch>
                  <a:fillRect t="-9091" b="-1363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CustomShape 7"/>
          <p:cNvSpPr/>
          <p:nvPr/>
        </p:nvSpPr>
        <p:spPr>
          <a:xfrm>
            <a:off x="4316217" y="5850853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Formula 5"/>
              <p:cNvSpPr txBox="1"/>
              <p:nvPr/>
            </p:nvSpPr>
            <p:spPr>
              <a:xfrm>
                <a:off x="4802456" y="5849908"/>
                <a:ext cx="2948348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3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fr-FR" dirty="0" smtClean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fr-FR" b="1" dirty="0" smtClean="0">
                    <a:solidFill>
                      <a:srgbClr val="FF0000"/>
                    </a:solidFill>
                    <a:latin typeface="Cambria Math" pitchFamily="18" charset="0"/>
                    <a:ea typeface="Cambria Math" pitchFamily="18" charset="0"/>
                  </a:rPr>
                  <a:t>15</a:t>
                </a:r>
                <a:r>
                  <a:rPr lang="fr-FR" dirty="0" smtClean="0">
                    <a:solidFill>
                      <a:schemeClr val="bg1"/>
                    </a:solidFill>
                    <a:latin typeface="Cambria Math" pitchFamily="18" charset="0"/>
                    <a:ea typeface="Cambria Math" pitchFamily="18" charset="0"/>
                  </a:rPr>
                  <a:t> </a:t>
                </a:r>
                <a:endParaRPr lang="fr-FR" dirty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65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456" y="5849908"/>
                <a:ext cx="2948348" cy="399600"/>
              </a:xfrm>
              <a:prstGeom prst="rect">
                <a:avLst/>
              </a:prstGeom>
              <a:blipFill rotWithShape="1">
                <a:blip r:embed="rId15"/>
                <a:stretch>
                  <a:fillRect t="-9231" b="-1538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CustomShape 7"/>
          <p:cNvSpPr/>
          <p:nvPr/>
        </p:nvSpPr>
        <p:spPr>
          <a:xfrm>
            <a:off x="4316217" y="5425656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Formula 5"/>
              <p:cNvSpPr txBox="1"/>
              <p:nvPr/>
            </p:nvSpPr>
            <p:spPr>
              <a:xfrm>
                <a:off x="4802456" y="5424711"/>
                <a:ext cx="2948348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2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fr-FR" dirty="0" smtClean="0">
                    <a:solidFill>
                      <a:schemeClr val="bg1"/>
                    </a:solidFill>
                  </a:rPr>
                  <a:t> </a:t>
                </a:r>
                <a:r>
                  <a:rPr lang="fr-FR" dirty="0" smtClean="0">
                    <a:solidFill>
                      <a:srgbClr val="FF0000"/>
                    </a:solidFill>
                  </a:rPr>
                  <a:t>5</a:t>
                </a:r>
                <a:endParaRPr lang="fr-F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7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456" y="5424711"/>
                <a:ext cx="2948348" cy="399600"/>
              </a:xfrm>
              <a:prstGeom prst="rect">
                <a:avLst/>
              </a:prstGeom>
              <a:blipFill rotWithShape="1">
                <a:blip r:embed="rId16"/>
                <a:stretch>
                  <a:fillRect t="-7692" b="-1692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CustomShape 7"/>
          <p:cNvSpPr/>
          <p:nvPr/>
        </p:nvSpPr>
        <p:spPr>
          <a:xfrm>
            <a:off x="4316217" y="4997916"/>
            <a:ext cx="497310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  <a:sym typeface="Symbol"/>
              </a:rPr>
              <a:t></a:t>
            </a:r>
            <a:endParaRPr lang="en-US" sz="2000" b="1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Formula 5"/>
              <p:cNvSpPr txBox="1"/>
              <p:nvPr/>
            </p:nvSpPr>
            <p:spPr>
              <a:xfrm>
                <a:off x="4802456" y="4996971"/>
                <a:ext cx="2948348" cy="39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𝑥</m:t>
                    </m:r>
                    <m:r>
                      <a:rPr lang="fr-FR" b="0" i="0" baseline="-25000" smtClean="0">
                        <a:solidFill>
                          <a:schemeClr val="bg1"/>
                        </a:solidFill>
                        <a:latin typeface="Cambria Math"/>
                      </a:rPr>
                      <m:t>1</m:t>
                    </m:r>
                    <m:r>
                      <a:rPr lang="fr-FR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fr-FR" dirty="0" smtClean="0">
                    <a:solidFill>
                      <a:schemeClr val="bg1"/>
                    </a:solidFill>
                  </a:rPr>
                  <a:t> </a:t>
                </a:r>
                <a:r>
                  <a:rPr lang="fr-FR" dirty="0" smtClean="0">
                    <a:solidFill>
                      <a:srgbClr val="FF0000"/>
                    </a:solidFill>
                  </a:rPr>
                  <a:t>10</a:t>
                </a:r>
                <a:r>
                  <a:rPr lang="fr-FR" dirty="0" smtClean="0">
                    <a:solidFill>
                      <a:schemeClr val="bg1"/>
                    </a:solidFill>
                  </a:rPr>
                  <a:t> </a:t>
                </a:r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9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2456" y="4996971"/>
                <a:ext cx="2948348" cy="399600"/>
              </a:xfrm>
              <a:prstGeom prst="rect">
                <a:avLst/>
              </a:prstGeom>
              <a:blipFill rotWithShape="1">
                <a:blip r:embed="rId17"/>
                <a:stretch>
                  <a:fillRect t="-7692" b="-1692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1937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22" name="CustomShape 2"/>
          <p:cNvSpPr/>
          <p:nvPr/>
        </p:nvSpPr>
        <p:spPr>
          <a:xfrm>
            <a:off x="4068000" y="2708640"/>
            <a:ext cx="1583640" cy="76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400" b="1" strike="noStrike" cap="small" spc="199">
                <a:solidFill>
                  <a:srgbClr val="FFFFFF"/>
                </a:solidFill>
                <a:latin typeface="Book Antiqua"/>
              </a:rPr>
              <a:t>Fin</a:t>
            </a:r>
            <a:endParaRPr lang="en-US" sz="4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386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Exercice1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de factorisation LU sans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911" y="1346947"/>
            <a:ext cx="52578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698" y="4005064"/>
            <a:ext cx="713422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409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Exercice1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de factorisation LU sans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911" y="1346947"/>
            <a:ext cx="52578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8" y="3861048"/>
            <a:ext cx="694372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01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Exercice1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de factorisation LU sans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911" y="1346947"/>
            <a:ext cx="52578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98" y="4005064"/>
            <a:ext cx="743902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92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Exercice1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de factorisation LU sans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911" y="1346947"/>
            <a:ext cx="52578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19" y="3717032"/>
            <a:ext cx="8010525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92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5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Annexes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6"/>
          <p:cNvSpPr/>
          <p:nvPr/>
        </p:nvSpPr>
        <p:spPr>
          <a:xfrm>
            <a:off x="395536" y="624688"/>
            <a:ext cx="1348506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Exercice1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7" name="CustomShape 6"/>
          <p:cNvSpPr/>
          <p:nvPr/>
        </p:nvSpPr>
        <p:spPr>
          <a:xfrm>
            <a:off x="516818" y="980728"/>
            <a:ext cx="6863494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Soit le système représenté par la matrice augmentée suivante :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8" name="CustomShape 6"/>
          <p:cNvSpPr/>
          <p:nvPr/>
        </p:nvSpPr>
        <p:spPr>
          <a:xfrm>
            <a:off x="487190" y="2636912"/>
            <a:ext cx="7973242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Résoudre ce système par la méthode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de factorisation LU sans </a:t>
            </a:r>
            <a:r>
              <a:rPr lang="fr-FR" sz="1400" spc="148" dirty="0" smtClean="0">
                <a:solidFill>
                  <a:srgbClr val="FFFFFF"/>
                </a:solidFill>
                <a:latin typeface="Book Antiqua"/>
              </a:rPr>
              <a:t>échange de pivot (méthode simple).</a:t>
            </a:r>
            <a:endParaRPr lang="en-US" sz="1400" strike="noStrike" spc="-1" dirty="0">
              <a:latin typeface="Arial"/>
            </a:endParaRPr>
          </a:p>
        </p:txBody>
      </p:sp>
      <p:sp>
        <p:nvSpPr>
          <p:cNvPr id="9" name="CustomShape 6"/>
          <p:cNvSpPr/>
          <p:nvPr/>
        </p:nvSpPr>
        <p:spPr>
          <a:xfrm>
            <a:off x="434879" y="3294215"/>
            <a:ext cx="1262837" cy="30632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148" dirty="0">
                <a:solidFill>
                  <a:srgbClr val="FF0000"/>
                </a:solidFill>
                <a:latin typeface="Book Antiqua"/>
              </a:rPr>
              <a:t>Solution :</a:t>
            </a:r>
            <a:endParaRPr lang="en-US" sz="1400" b="1" spc="148" dirty="0">
              <a:solidFill>
                <a:srgbClr val="FF0000"/>
              </a:solidFill>
              <a:latin typeface="Book Antiqua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95536" y="927011"/>
            <a:ext cx="8064896" cy="2231667"/>
          </a:xfrm>
          <a:prstGeom prst="roundRect">
            <a:avLst>
              <a:gd name="adj" fmla="val 4982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911" y="1346947"/>
            <a:ext cx="52578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134" y="3861048"/>
            <a:ext cx="2933700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1773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22" name="CustomShape 2"/>
          <p:cNvSpPr/>
          <p:nvPr/>
        </p:nvSpPr>
        <p:spPr>
          <a:xfrm>
            <a:off x="4068000" y="2708640"/>
            <a:ext cx="1583640" cy="76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400" b="1" strike="noStrike" cap="small" spc="199">
                <a:solidFill>
                  <a:srgbClr val="FFFFFF"/>
                </a:solidFill>
                <a:latin typeface="Book Antiqua"/>
              </a:rPr>
              <a:t>Fin</a:t>
            </a:r>
            <a:endParaRPr lang="en-US" sz="4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409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3- Factorisation LU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142756" y="980640"/>
            <a:ext cx="3672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Principe de la méthode :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00" name="TextShape 5"/>
          <p:cNvSpPr txBox="1"/>
          <p:nvPr/>
        </p:nvSpPr>
        <p:spPr>
          <a:xfrm>
            <a:off x="7941420" y="677358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A57B5DD-2564-4836-A514-2984648E517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5" name="CustomShape 10"/>
          <p:cNvSpPr/>
          <p:nvPr/>
        </p:nvSpPr>
        <p:spPr>
          <a:xfrm>
            <a:off x="240560" y="1609100"/>
            <a:ext cx="879593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"/>
            </a:pPr>
            <a:r>
              <a:rPr lang="fr-FR" sz="1600" b="1" strike="noStrike" spc="148" dirty="0" smtClean="0">
                <a:solidFill>
                  <a:srgbClr val="FFFFFF"/>
                </a:solidFill>
                <a:latin typeface="Book Antiqua"/>
              </a:rPr>
              <a:t>Factoriser la matrice associée A en deux matrices L et U (A=L*U) tels que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06" name="CustomShape 11"/>
          <p:cNvSpPr/>
          <p:nvPr/>
        </p:nvSpPr>
        <p:spPr>
          <a:xfrm>
            <a:off x="936822" y="4923012"/>
            <a:ext cx="74437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FFFFFF"/>
              </a:buClr>
              <a:buFont typeface="Arial" pitchFamily="34" charset="0"/>
              <a:buChar char="•"/>
            </a:pPr>
            <a:r>
              <a:rPr lang="fr-FR" sz="1400" b="1" strike="noStrike" spc="148" dirty="0">
                <a:solidFill>
                  <a:srgbClr val="FFFFFF"/>
                </a:solidFill>
                <a:latin typeface="Book Antiqua"/>
              </a:rPr>
              <a:t>Résoudre le système </a:t>
            </a:r>
            <a:r>
              <a:rPr lang="fr-FR" sz="1400" b="1" strike="noStrike" spc="148" dirty="0" smtClean="0">
                <a:solidFill>
                  <a:srgbClr val="FFFFFF"/>
                </a:solidFill>
                <a:latin typeface="Book Antiqua"/>
              </a:rPr>
              <a:t>L*y = b (par descente «</a:t>
            </a:r>
            <a:r>
              <a:rPr lang="fr-FR" sz="1400" b="1" strike="noStrike" spc="148" dirty="0">
                <a:solidFill>
                  <a:srgbClr val="FFFFFF"/>
                </a:solidFill>
                <a:latin typeface="Book Antiqua"/>
              </a:rPr>
              <a:t> </a:t>
            </a:r>
            <a:r>
              <a:rPr lang="fr-FR" sz="1400" b="1" strike="noStrike" spc="148" dirty="0" err="1" smtClean="0">
                <a:solidFill>
                  <a:srgbClr val="FFFFFF"/>
                </a:solidFill>
                <a:latin typeface="Book Antiqua"/>
              </a:rPr>
              <a:t>Forward</a:t>
            </a:r>
            <a:r>
              <a:rPr lang="fr-FR" sz="1400" b="1" strike="noStrike" spc="148" dirty="0" smtClean="0">
                <a:solidFill>
                  <a:srgbClr val="FFFFFF"/>
                </a:solidFill>
                <a:latin typeface="Book Antiqua"/>
              </a:rPr>
              <a:t> </a:t>
            </a:r>
            <a:r>
              <a:rPr lang="fr-FR" sz="1400" b="1" strike="noStrike" spc="148" dirty="0">
                <a:solidFill>
                  <a:srgbClr val="FFFFFF"/>
                </a:solidFill>
                <a:latin typeface="Book Antiqua"/>
              </a:rPr>
              <a:t>substitution ») 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" name="CustomShape 10"/>
          <p:cNvSpPr/>
          <p:nvPr/>
        </p:nvSpPr>
        <p:spPr>
          <a:xfrm>
            <a:off x="1107000" y="2132855"/>
            <a:ext cx="45878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FFFFFF"/>
              </a:buClr>
              <a:buFont typeface="Arial" pitchFamily="34" charset="0"/>
              <a:buChar char="•"/>
            </a:pPr>
            <a:r>
              <a:rPr lang="fr-FR" sz="1400" b="1" strike="noStrike" spc="148" dirty="0" smtClean="0">
                <a:solidFill>
                  <a:srgbClr val="FFFFFF"/>
                </a:solidFill>
                <a:latin typeface="Book Antiqua"/>
              </a:rPr>
              <a:t>L est une matrice triangulaire inférieure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2" name="CustomShape 10"/>
          <p:cNvSpPr/>
          <p:nvPr/>
        </p:nvSpPr>
        <p:spPr>
          <a:xfrm>
            <a:off x="1107000" y="2663824"/>
            <a:ext cx="457894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FFFFFF"/>
              </a:buClr>
              <a:buFont typeface="Arial" pitchFamily="34" charset="0"/>
              <a:buChar char="•"/>
            </a:pPr>
            <a:r>
              <a:rPr lang="fr-FR" sz="1400" b="1" strike="noStrike" spc="148" dirty="0" smtClean="0">
                <a:solidFill>
                  <a:srgbClr val="FFFFFF"/>
                </a:solidFill>
                <a:latin typeface="Book Antiqua"/>
              </a:rPr>
              <a:t>U est une matrice triangulaire supérieure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3" name="CustomShape 10"/>
          <p:cNvSpPr/>
          <p:nvPr/>
        </p:nvSpPr>
        <p:spPr>
          <a:xfrm>
            <a:off x="561916" y="3467022"/>
            <a:ext cx="5400512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>
              <a:lnSpc>
                <a:spcPct val="100000"/>
              </a:lnSpc>
              <a:buClr>
                <a:srgbClr val="FFFFFF"/>
              </a:buClr>
            </a:pPr>
            <a:r>
              <a:rPr lang="fr-FR" sz="1600" b="1" strike="noStrike" spc="148" dirty="0" smtClean="0">
                <a:solidFill>
                  <a:srgbClr val="FFFFFF"/>
                </a:solidFill>
                <a:latin typeface="Book Antiqua"/>
              </a:rPr>
              <a:t>Le système linéaire </a:t>
            </a:r>
            <a:r>
              <a:rPr lang="fr-FR" sz="1600" b="1" strike="noStrike" spc="148" dirty="0" err="1" smtClean="0">
                <a:solidFill>
                  <a:srgbClr val="FFFFFF"/>
                </a:solidFill>
                <a:latin typeface="Book Antiqua"/>
              </a:rPr>
              <a:t>Ax</a:t>
            </a:r>
            <a:r>
              <a:rPr lang="fr-FR" sz="1600" b="1" strike="noStrike" spc="148" dirty="0" smtClean="0">
                <a:solidFill>
                  <a:srgbClr val="FFFFFF"/>
                </a:solidFill>
                <a:latin typeface="Book Antiqua"/>
              </a:rPr>
              <a:t> = b sera remplacé par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4" name="CustomShape 10"/>
          <p:cNvSpPr/>
          <p:nvPr/>
        </p:nvSpPr>
        <p:spPr>
          <a:xfrm>
            <a:off x="6400574" y="3212976"/>
            <a:ext cx="1029125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>
              <a:lnSpc>
                <a:spcPct val="100000"/>
              </a:lnSpc>
              <a:buClr>
                <a:srgbClr val="FFFFFF"/>
              </a:buClr>
            </a:pPr>
            <a:r>
              <a:rPr lang="fr-FR" sz="1600" b="1" strike="noStrike" spc="148" dirty="0" smtClean="0">
                <a:solidFill>
                  <a:srgbClr val="FFFFFF"/>
                </a:solidFill>
                <a:latin typeface="Book Antiqua"/>
              </a:rPr>
              <a:t>L*y = b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5" name="CustomShape 10"/>
          <p:cNvSpPr/>
          <p:nvPr/>
        </p:nvSpPr>
        <p:spPr>
          <a:xfrm>
            <a:off x="6400938" y="3717032"/>
            <a:ext cx="1029125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>
              <a:lnSpc>
                <a:spcPct val="100000"/>
              </a:lnSpc>
              <a:buClr>
                <a:srgbClr val="FFFFFF"/>
              </a:buClr>
            </a:pPr>
            <a:r>
              <a:rPr lang="fr-FR" sz="1600" b="1" strike="noStrike" spc="148" dirty="0" smtClean="0">
                <a:solidFill>
                  <a:srgbClr val="FFFFFF"/>
                </a:solidFill>
                <a:latin typeface="Book Antiqua"/>
              </a:rPr>
              <a:t>U*x = y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" name="Accolade ouvrante 1"/>
          <p:cNvSpPr/>
          <p:nvPr/>
        </p:nvSpPr>
        <p:spPr>
          <a:xfrm>
            <a:off x="6106444" y="3212976"/>
            <a:ext cx="264727" cy="8484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CustomShape 11"/>
          <p:cNvSpPr/>
          <p:nvPr/>
        </p:nvSpPr>
        <p:spPr>
          <a:xfrm>
            <a:off x="929091" y="5563515"/>
            <a:ext cx="74437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6110" indent="-285750">
              <a:lnSpc>
                <a:spcPct val="100000"/>
              </a:lnSpc>
              <a:buClr>
                <a:srgbClr val="FFFFFF"/>
              </a:buClr>
              <a:buFont typeface="Arial" pitchFamily="34" charset="0"/>
              <a:buChar char="•"/>
            </a:pPr>
            <a:r>
              <a:rPr lang="fr-FR" sz="1400" b="1" strike="noStrike" spc="148" dirty="0">
                <a:solidFill>
                  <a:srgbClr val="FFFFFF"/>
                </a:solidFill>
                <a:latin typeface="Book Antiqua"/>
              </a:rPr>
              <a:t>Résoudre le système </a:t>
            </a:r>
            <a:r>
              <a:rPr lang="fr-FR" sz="1400" b="1" strike="noStrike" spc="148" dirty="0" smtClean="0">
                <a:solidFill>
                  <a:srgbClr val="FFFFFF"/>
                </a:solidFill>
                <a:latin typeface="Book Antiqua"/>
              </a:rPr>
              <a:t>U*x = y (par remontée «</a:t>
            </a:r>
            <a:r>
              <a:rPr lang="fr-FR" sz="1400" b="1" strike="noStrike" spc="148" dirty="0">
                <a:solidFill>
                  <a:srgbClr val="FFFFFF"/>
                </a:solidFill>
                <a:latin typeface="Book Antiqua"/>
              </a:rPr>
              <a:t> </a:t>
            </a:r>
            <a:r>
              <a:rPr lang="fr-FR" sz="1400" b="1" strike="noStrike" spc="148" dirty="0" smtClean="0">
                <a:solidFill>
                  <a:srgbClr val="FFFFFF"/>
                </a:solidFill>
                <a:latin typeface="Book Antiqua"/>
              </a:rPr>
              <a:t>Back </a:t>
            </a:r>
            <a:r>
              <a:rPr lang="fr-FR" sz="1400" b="1" strike="noStrike" spc="148" dirty="0">
                <a:solidFill>
                  <a:srgbClr val="FFFFFF"/>
                </a:solidFill>
                <a:latin typeface="Book Antiqua"/>
              </a:rPr>
              <a:t>substitution ») 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8" name="CustomShape 11"/>
          <p:cNvSpPr/>
          <p:nvPr/>
        </p:nvSpPr>
        <p:spPr>
          <a:xfrm>
            <a:off x="133774" y="4272560"/>
            <a:ext cx="7012316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"/>
            </a:pPr>
            <a:r>
              <a:rPr lang="fr-FR" sz="1600" b="1" strike="noStrike" spc="148" dirty="0">
                <a:solidFill>
                  <a:srgbClr val="FFFFFF"/>
                </a:solidFill>
                <a:latin typeface="Book Antiqua"/>
              </a:rPr>
              <a:t>Résoudre le système </a:t>
            </a:r>
            <a:r>
              <a:rPr lang="fr-FR" sz="1600" b="1" strike="noStrike" spc="148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9" name="CustomShape 10"/>
          <p:cNvSpPr/>
          <p:nvPr/>
        </p:nvSpPr>
        <p:spPr>
          <a:xfrm>
            <a:off x="735046" y="6164816"/>
            <a:ext cx="182073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>
              <a:lnSpc>
                <a:spcPct val="100000"/>
              </a:lnSpc>
              <a:buClr>
                <a:srgbClr val="FFFFFF"/>
              </a:buClr>
            </a:pPr>
            <a:r>
              <a:rPr lang="fr-FR" sz="1600" b="1" strike="noStrike" spc="148" dirty="0" smtClean="0">
                <a:solidFill>
                  <a:srgbClr val="FF0000"/>
                </a:solidFill>
                <a:latin typeface="Book Antiqua"/>
              </a:rPr>
              <a:t>Complexité :</a:t>
            </a:r>
            <a:endParaRPr lang="en-US" sz="16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30" name="CustomShape 10"/>
          <p:cNvSpPr/>
          <p:nvPr/>
        </p:nvSpPr>
        <p:spPr>
          <a:xfrm>
            <a:off x="3059832" y="6191328"/>
            <a:ext cx="2520280" cy="3371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>
              <a:lnSpc>
                <a:spcPct val="100000"/>
              </a:lnSpc>
              <a:buClr>
                <a:srgbClr val="FFFFFF"/>
              </a:buClr>
            </a:pPr>
            <a:r>
              <a:rPr lang="fr-FR" sz="1600" b="1" strike="noStrike" spc="148" dirty="0" smtClean="0">
                <a:solidFill>
                  <a:srgbClr val="FFFFFF"/>
                </a:solidFill>
                <a:latin typeface="Book Antiqua"/>
              </a:rPr>
              <a:t> =O(n</a:t>
            </a:r>
            <a:r>
              <a:rPr lang="fr-FR" sz="1600" b="1" strike="noStrike" spc="148" baseline="30000" dirty="0" smtClean="0">
                <a:solidFill>
                  <a:srgbClr val="FFFFFF"/>
                </a:solidFill>
                <a:latin typeface="Book Antiqua"/>
              </a:rPr>
              <a:t>2</a:t>
            </a:r>
            <a:r>
              <a:rPr lang="fr-FR" sz="1600" b="1" strike="noStrike" spc="148" dirty="0" smtClean="0">
                <a:solidFill>
                  <a:srgbClr val="FFFFFF"/>
                </a:solidFill>
                <a:latin typeface="Book Antiqua"/>
              </a:rPr>
              <a:t>) </a:t>
            </a:r>
            <a:r>
              <a:rPr lang="fr-FR" sz="1600" b="1" spc="148" dirty="0" smtClean="0">
                <a:solidFill>
                  <a:srgbClr val="FFFFFF"/>
                </a:solidFill>
                <a:latin typeface="Book Antiqua"/>
              </a:rPr>
              <a:t>+ O(2N</a:t>
            </a:r>
            <a:r>
              <a:rPr lang="fr-FR" sz="1600" b="1" spc="148" baseline="30000" dirty="0" smtClean="0">
                <a:solidFill>
                  <a:srgbClr val="FFFFFF"/>
                </a:solidFill>
                <a:latin typeface="Book Antiqua"/>
              </a:rPr>
              <a:t>3</a:t>
            </a:r>
            <a:r>
              <a:rPr lang="fr-FR" sz="1600" b="1" spc="148" dirty="0" smtClean="0">
                <a:solidFill>
                  <a:srgbClr val="FFFFFF"/>
                </a:solidFill>
                <a:latin typeface="Book Antiqua"/>
              </a:rPr>
              <a:t>/3</a:t>
            </a:r>
            <a:r>
              <a:rPr lang="fr-FR" sz="1600" b="1" spc="148" dirty="0">
                <a:solidFill>
                  <a:srgbClr val="FFFFFF"/>
                </a:solidFill>
                <a:latin typeface="Book Antiqua"/>
              </a:rPr>
              <a:t>)</a:t>
            </a:r>
            <a:endParaRPr lang="en-US" sz="16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ustomShape 10"/>
              <p:cNvSpPr/>
              <p:nvPr/>
            </p:nvSpPr>
            <p:spPr>
              <a:xfrm>
                <a:off x="5641097" y="6083125"/>
                <a:ext cx="1460148" cy="553506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square" lIns="90000" tIns="45000" rIns="90000" bIns="45000">
                <a:spAutoFit/>
              </a:bodyPr>
              <a:lstStyle/>
              <a:p>
                <a:pPr marL="360">
                  <a:lnSpc>
                    <a:spcPct val="100000"/>
                  </a:lnSpc>
                  <a:buClr>
                    <a:srgbClr val="FFFFFF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600" b="1" i="1" strike="noStrike" spc="148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=</m:t>
                      </m:r>
                      <m:r>
                        <a:rPr lang="fr-FR" sz="1600" b="1" i="1" strike="noStrike" spc="148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𝑶</m:t>
                      </m:r>
                      <m:r>
                        <a:rPr lang="fr-FR" sz="1600" b="1" i="1" strike="noStrike" spc="148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(</m:t>
                      </m:r>
                      <m:f>
                        <m:fPr>
                          <m:ctrlPr>
                            <a:rPr lang="fr-FR" sz="1600" b="1" i="1" strike="noStrike" spc="148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1600" b="1" i="1" strike="noStrike" spc="148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fr-FR" sz="1600" b="1" i="1" strike="noStrike" spc="148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sSup>
                        <m:sSupPr>
                          <m:ctrlPr>
                            <a:rPr lang="fr-FR" sz="1600" b="1" i="1" strike="noStrike" spc="148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1600" b="1" i="1" strike="noStrike" spc="148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𝒏</m:t>
                          </m:r>
                        </m:e>
                        <m:sup>
                          <m:r>
                            <a:rPr lang="fr-FR" sz="1600" b="1" i="1" strike="noStrike" spc="148" dirty="0" smtClean="0">
                              <a:solidFill>
                                <a:srgbClr val="FFFFFF"/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fr-FR" sz="1600" b="1" i="1" strike="noStrike" spc="148" dirty="0" smtClean="0">
                          <a:solidFill>
                            <a:srgbClr val="FFFFFF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b="0" strike="noStrike" spc="-1" dirty="0">
                  <a:latin typeface="Arial"/>
                </a:endParaRPr>
              </a:p>
            </p:txBody>
          </p:sp>
        </mc:Choice>
        <mc:Fallback xmlns="">
          <p:sp>
            <p:nvSpPr>
              <p:cNvPr id="31" name="CustomShap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1097" y="6083125"/>
                <a:ext cx="1460148" cy="55350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0"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33" name="CustomShape 2"/>
          <p:cNvSpPr/>
          <p:nvPr/>
        </p:nvSpPr>
        <p:spPr>
          <a:xfrm>
            <a:off x="539355" y="692696"/>
            <a:ext cx="22838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Algorithmes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42D0BBB-04CE-4220-A081-73F7F38747C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35" name="CustomShape 4"/>
          <p:cNvSpPr/>
          <p:nvPr/>
        </p:nvSpPr>
        <p:spPr>
          <a:xfrm>
            <a:off x="366451" y="1628800"/>
            <a:ext cx="4229649" cy="4918732"/>
          </a:xfrm>
          <a:prstGeom prst="rect">
            <a:avLst/>
          </a:prstGeom>
          <a:solidFill>
            <a:srgbClr val="FFFFFF"/>
          </a:solidFill>
          <a:ln w="38100">
            <a:solidFill>
              <a:srgbClr val="A5C249"/>
            </a:solidFill>
            <a:round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136" name="CustomShape 5"/>
          <p:cNvSpPr/>
          <p:nvPr/>
        </p:nvSpPr>
        <p:spPr>
          <a:xfrm>
            <a:off x="516574" y="1648936"/>
            <a:ext cx="3922162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spc="-1" dirty="0" smtClean="0">
                <a:solidFill>
                  <a:srgbClr val="002060"/>
                </a:solidFill>
                <a:latin typeface="Courier New"/>
              </a:rPr>
              <a:t>A, L, U</a:t>
            </a:r>
            <a:r>
              <a:rPr lang="fr-FR" sz="1200" b="0" strike="noStrike" spc="-1" dirty="0" smtClean="0">
                <a:solidFill>
                  <a:srgbClr val="002060"/>
                </a:solidFill>
                <a:latin typeface="Courier New"/>
              </a:rPr>
              <a:t> matrices carrées (n*n éléments)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138" name="CustomShape 7"/>
          <p:cNvSpPr/>
          <p:nvPr/>
        </p:nvSpPr>
        <p:spPr>
          <a:xfrm>
            <a:off x="581537" y="1864960"/>
            <a:ext cx="3142440" cy="27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2060"/>
                </a:solidFill>
                <a:latin typeface="Courier New"/>
              </a:rPr>
              <a:t>n, i, j, k: entiers</a:t>
            </a:r>
            <a:endParaRPr lang="en-US" sz="1200" b="0" strike="noStrike" spc="-1" dirty="0">
              <a:latin typeface="Arial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992167" y="3521144"/>
            <a:ext cx="2587680" cy="914400"/>
            <a:chOff x="1010160" y="4208234"/>
            <a:chExt cx="2587680" cy="914400"/>
          </a:xfrm>
        </p:grpSpPr>
        <p:sp>
          <p:nvSpPr>
            <p:cNvPr id="137" name="CustomShape 6"/>
            <p:cNvSpPr/>
            <p:nvPr/>
          </p:nvSpPr>
          <p:spPr>
            <a:xfrm>
              <a:off x="1226635" y="4549218"/>
              <a:ext cx="1473157" cy="290934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300" b="0" strike="noStrike" spc="-1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U</a:t>
              </a:r>
              <a:r>
                <a:rPr lang="fr-FR" sz="1300" b="0" strike="noStrike" spc="-1" baseline="-25000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kj</a:t>
              </a:r>
              <a:r>
                <a:rPr lang="fr-FR" sz="1300" b="0" strike="noStrike" spc="-1" dirty="0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fr-FR" sz="1300" b="0" strike="noStrike" spc="-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= </a:t>
              </a:r>
              <a:r>
                <a:rPr lang="fr-FR" sz="1300" b="0" strike="noStrike" spc="-1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fr-FR" sz="1300" b="0" strike="noStrike" spc="-1" baseline="-25000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kj</a:t>
              </a:r>
              <a:endParaRPr lang="en-US" sz="1300" b="0" strike="noStrike" spc="-1" dirty="0"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139" name="Group 8"/>
            <p:cNvGrpSpPr/>
            <p:nvPr/>
          </p:nvGrpSpPr>
          <p:grpSpPr>
            <a:xfrm>
              <a:off x="1010160" y="4208234"/>
              <a:ext cx="2587680" cy="914400"/>
              <a:chOff x="1044720" y="4346640"/>
              <a:chExt cx="2587680" cy="914400"/>
            </a:xfrm>
          </p:grpSpPr>
          <p:sp>
            <p:nvSpPr>
              <p:cNvPr id="140" name="CustomShape 9"/>
              <p:cNvSpPr/>
              <p:nvPr/>
            </p:nvSpPr>
            <p:spPr>
              <a:xfrm>
                <a:off x="1044720" y="4346640"/>
                <a:ext cx="2587680" cy="303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strike="noStrike" spc="-1" dirty="0" smtClean="0">
                    <a:solidFill>
                      <a:srgbClr val="002060"/>
                    </a:solidFill>
                    <a:latin typeface="Courier New"/>
                  </a:rPr>
                  <a:t>Pour </a:t>
                </a:r>
                <a:r>
                  <a:rPr lang="fr-FR" sz="1400" b="0" strike="noStrike" spc="-1" dirty="0">
                    <a:solidFill>
                      <a:srgbClr val="002060"/>
                    </a:solidFill>
                    <a:latin typeface="Courier New"/>
                  </a:rPr>
                  <a:t>j = </a:t>
                </a:r>
                <a:r>
                  <a:rPr lang="fr-FR" sz="1400" b="0" strike="noStrike" spc="-1" dirty="0" smtClean="0">
                    <a:solidFill>
                      <a:srgbClr val="002060"/>
                    </a:solidFill>
                    <a:latin typeface="Courier New"/>
                  </a:rPr>
                  <a:t>k à n faire</a:t>
                </a:r>
                <a:endParaRPr lang="en-US" sz="1400" b="0" strike="noStrike" spc="-1" dirty="0">
                  <a:latin typeface="Arial"/>
                </a:endParaRPr>
              </a:p>
            </p:txBody>
          </p:sp>
          <p:sp>
            <p:nvSpPr>
              <p:cNvPr id="141" name="Line 10"/>
              <p:cNvSpPr/>
              <p:nvPr/>
            </p:nvSpPr>
            <p:spPr>
              <a:xfrm>
                <a:off x="1100520" y="4627080"/>
                <a:ext cx="358560" cy="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142" name="Line 11"/>
              <p:cNvSpPr/>
              <p:nvPr/>
            </p:nvSpPr>
            <p:spPr>
              <a:xfrm flipV="1">
                <a:off x="1279800" y="4627080"/>
                <a:ext cx="0" cy="49536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143" name="CustomShape 12"/>
              <p:cNvSpPr/>
              <p:nvPr/>
            </p:nvSpPr>
            <p:spPr>
              <a:xfrm>
                <a:off x="1186304" y="4957560"/>
                <a:ext cx="1116000" cy="303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u="sng" spc="-1" dirty="0">
                    <a:solidFill>
                      <a:srgbClr val="002060"/>
                    </a:solidFill>
                    <a:latin typeface="Courier New"/>
                  </a:rPr>
                  <a:t>Fin pour</a:t>
                </a:r>
                <a:endParaRPr lang="en-US" sz="1400" spc="-1" dirty="0"/>
              </a:p>
            </p:txBody>
          </p:sp>
        </p:grpSp>
      </p:grpSp>
      <p:grpSp>
        <p:nvGrpSpPr>
          <p:cNvPr id="149" name="Group 18"/>
          <p:cNvGrpSpPr/>
          <p:nvPr/>
        </p:nvGrpSpPr>
        <p:grpSpPr>
          <a:xfrm>
            <a:off x="517680" y="2441024"/>
            <a:ext cx="3142440" cy="3707246"/>
            <a:chOff x="517680" y="3106602"/>
            <a:chExt cx="3142440" cy="3154861"/>
          </a:xfrm>
        </p:grpSpPr>
        <p:sp>
          <p:nvSpPr>
            <p:cNvPr id="150" name="CustomShape 19"/>
            <p:cNvSpPr/>
            <p:nvPr/>
          </p:nvSpPr>
          <p:spPr>
            <a:xfrm>
              <a:off x="517680" y="3106602"/>
              <a:ext cx="3142440" cy="260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Pour k </a:t>
              </a: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= 1 to n-1 </a:t>
              </a: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faire</a:t>
              </a:r>
              <a:endParaRPr lang="en-US" sz="1400" b="0" strike="noStrike" spc="-1" dirty="0">
                <a:latin typeface="Arial"/>
              </a:endParaRPr>
            </a:p>
          </p:txBody>
        </p:sp>
        <p:grpSp>
          <p:nvGrpSpPr>
            <p:cNvPr id="151" name="Group 20"/>
            <p:cNvGrpSpPr/>
            <p:nvPr/>
          </p:nvGrpSpPr>
          <p:grpSpPr>
            <a:xfrm>
              <a:off x="611560" y="3367281"/>
              <a:ext cx="2260691" cy="2894182"/>
              <a:chOff x="611560" y="3367281"/>
              <a:chExt cx="2260691" cy="2894182"/>
            </a:xfrm>
          </p:grpSpPr>
          <p:sp>
            <p:nvSpPr>
              <p:cNvPr id="152" name="Line 21"/>
              <p:cNvSpPr/>
              <p:nvPr/>
            </p:nvSpPr>
            <p:spPr>
              <a:xfrm>
                <a:off x="611560" y="3367283"/>
                <a:ext cx="358920" cy="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153" name="Line 22"/>
              <p:cNvSpPr/>
              <p:nvPr/>
            </p:nvSpPr>
            <p:spPr>
              <a:xfrm flipV="1">
                <a:off x="761383" y="3367281"/>
                <a:ext cx="0" cy="2742441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154" name="CustomShape 23"/>
              <p:cNvSpPr/>
              <p:nvPr/>
            </p:nvSpPr>
            <p:spPr>
              <a:xfrm>
                <a:off x="698931" y="5957983"/>
                <a:ext cx="2173320" cy="303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u="sng" strike="noStrike" spc="-1" dirty="0" smtClean="0">
                    <a:solidFill>
                      <a:srgbClr val="002060"/>
                    </a:solidFill>
                    <a:uFillTx/>
                    <a:latin typeface="Courier New"/>
                  </a:rPr>
                  <a:t>Fin pour</a:t>
                </a:r>
                <a:endParaRPr lang="en-US" sz="1400" b="0" strike="noStrike" spc="-1" dirty="0">
                  <a:latin typeface="Arial"/>
                </a:endParaRPr>
              </a:p>
            </p:txBody>
          </p:sp>
        </p:grpSp>
      </p:grpSp>
      <p:sp>
        <p:nvSpPr>
          <p:cNvPr id="155" name="CustomShape 24"/>
          <p:cNvSpPr/>
          <p:nvPr/>
        </p:nvSpPr>
        <p:spPr>
          <a:xfrm>
            <a:off x="323640" y="1124744"/>
            <a:ext cx="32245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Algorithme 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factorisation 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3" name="CustomShape 7"/>
          <p:cNvSpPr/>
          <p:nvPr/>
        </p:nvSpPr>
        <p:spPr>
          <a:xfrm>
            <a:off x="539552" y="2152992"/>
            <a:ext cx="31424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L = I, U=0</a:t>
            </a:r>
            <a:endParaRPr lang="en-US" sz="1400" b="0" strike="noStrike" spc="-1" dirty="0">
              <a:latin typeface="Arial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971600" y="2701161"/>
            <a:ext cx="2587680" cy="819983"/>
            <a:chOff x="1018695" y="3162037"/>
            <a:chExt cx="2587680" cy="819983"/>
          </a:xfrm>
        </p:grpSpPr>
        <p:grpSp>
          <p:nvGrpSpPr>
            <p:cNvPr id="44" name="Group 8"/>
            <p:cNvGrpSpPr/>
            <p:nvPr/>
          </p:nvGrpSpPr>
          <p:grpSpPr>
            <a:xfrm>
              <a:off x="1018695" y="3162037"/>
              <a:ext cx="2587680" cy="819983"/>
              <a:chOff x="1044720" y="4346640"/>
              <a:chExt cx="2587680" cy="846015"/>
            </a:xfrm>
          </p:grpSpPr>
          <p:sp>
            <p:nvSpPr>
              <p:cNvPr id="45" name="CustomShape 9"/>
              <p:cNvSpPr/>
              <p:nvPr/>
            </p:nvSpPr>
            <p:spPr>
              <a:xfrm>
                <a:off x="1044720" y="4346640"/>
                <a:ext cx="2587680" cy="316048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strike="noStrike" spc="-1" dirty="0" smtClean="0">
                    <a:solidFill>
                      <a:srgbClr val="002060"/>
                    </a:solidFill>
                    <a:latin typeface="Courier New"/>
                  </a:rPr>
                  <a:t>Pour i </a:t>
                </a:r>
                <a:r>
                  <a:rPr lang="fr-FR" sz="1400" b="0" strike="noStrike" spc="-1" dirty="0">
                    <a:solidFill>
                      <a:srgbClr val="002060"/>
                    </a:solidFill>
                    <a:latin typeface="Courier New"/>
                  </a:rPr>
                  <a:t>= </a:t>
                </a:r>
                <a:r>
                  <a:rPr lang="fr-FR" sz="1400" b="0" strike="noStrike" spc="-1" dirty="0" smtClean="0">
                    <a:solidFill>
                      <a:srgbClr val="002060"/>
                    </a:solidFill>
                    <a:latin typeface="Courier New"/>
                  </a:rPr>
                  <a:t>k+1 à n faire</a:t>
                </a:r>
                <a:endParaRPr lang="en-US" sz="1400" b="0" strike="noStrike" spc="-1" dirty="0">
                  <a:latin typeface="Arial"/>
                </a:endParaRPr>
              </a:p>
            </p:txBody>
          </p:sp>
          <p:sp>
            <p:nvSpPr>
              <p:cNvPr id="46" name="Line 10"/>
              <p:cNvSpPr/>
              <p:nvPr/>
            </p:nvSpPr>
            <p:spPr>
              <a:xfrm>
                <a:off x="1100520" y="4627080"/>
                <a:ext cx="358560" cy="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47" name="Line 11"/>
              <p:cNvSpPr/>
              <p:nvPr/>
            </p:nvSpPr>
            <p:spPr>
              <a:xfrm flipV="1">
                <a:off x="1279800" y="4627080"/>
                <a:ext cx="0" cy="49536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48" name="CustomShape 12"/>
              <p:cNvSpPr/>
              <p:nvPr/>
            </p:nvSpPr>
            <p:spPr>
              <a:xfrm>
                <a:off x="1196032" y="4889175"/>
                <a:ext cx="1116000" cy="303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u="sng" spc="-1" dirty="0">
                    <a:solidFill>
                      <a:srgbClr val="002060"/>
                    </a:solidFill>
                    <a:latin typeface="Courier New"/>
                  </a:rPr>
                  <a:t>Fin pour</a:t>
                </a:r>
                <a:endParaRPr lang="en-US" sz="1400" spc="-1" dirty="0"/>
              </a:p>
            </p:txBody>
          </p:sp>
        </p:grpSp>
        <p:sp>
          <p:nvSpPr>
            <p:cNvPr id="49" name="CustomShape 6"/>
            <p:cNvSpPr/>
            <p:nvPr/>
          </p:nvSpPr>
          <p:spPr>
            <a:xfrm>
              <a:off x="1364806" y="3460510"/>
              <a:ext cx="2173320" cy="290934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300" b="0" strike="noStrike" spc="-1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fr-FR" sz="1300" b="0" strike="noStrike" spc="-1" baseline="-25000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ik</a:t>
              </a:r>
              <a:r>
                <a:rPr lang="fr-FR" sz="1300" b="0" strike="noStrike" spc="-1" dirty="0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fr-FR" sz="1300" b="0" strike="noStrike" spc="-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= </a:t>
              </a:r>
              <a:r>
                <a:rPr lang="fr-FR" sz="1300" b="0" strike="noStrike" spc="-1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fr-FR" sz="1300" b="0" strike="noStrike" spc="-1" baseline="-25000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ik</a:t>
              </a:r>
              <a:r>
                <a:rPr lang="fr-FR" sz="1300" b="0" strike="noStrike" spc="-1" dirty="0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 / </a:t>
              </a:r>
              <a:r>
                <a:rPr lang="fr-FR" sz="1300" b="0" strike="noStrike" spc="-1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fr-FR" sz="1300" b="0" strike="noStrike" spc="-1" baseline="-25000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kk</a:t>
              </a:r>
              <a:endParaRPr lang="en-US" sz="1300" b="0" strike="noStrike" spc="-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50" name="Group 8"/>
          <p:cNvGrpSpPr/>
          <p:nvPr/>
        </p:nvGrpSpPr>
        <p:grpSpPr>
          <a:xfrm>
            <a:off x="992167" y="4457248"/>
            <a:ext cx="2587680" cy="1335463"/>
            <a:chOff x="1086441" y="4194900"/>
            <a:chExt cx="2587680" cy="1335463"/>
          </a:xfrm>
        </p:grpSpPr>
        <p:sp>
          <p:nvSpPr>
            <p:cNvPr id="51" name="CustomShape 9"/>
            <p:cNvSpPr/>
            <p:nvPr/>
          </p:nvSpPr>
          <p:spPr>
            <a:xfrm>
              <a:off x="1086441" y="4194900"/>
              <a:ext cx="258768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Pour i </a:t>
              </a: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= </a:t>
              </a: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k+1 à n faire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52" name="Line 10"/>
            <p:cNvSpPr/>
            <p:nvPr/>
          </p:nvSpPr>
          <p:spPr>
            <a:xfrm>
              <a:off x="1168769" y="4498380"/>
              <a:ext cx="35856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53" name="Line 11"/>
            <p:cNvSpPr/>
            <p:nvPr/>
          </p:nvSpPr>
          <p:spPr>
            <a:xfrm flipV="1">
              <a:off x="1348049" y="4498380"/>
              <a:ext cx="0" cy="891476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54" name="CustomShape 12"/>
            <p:cNvSpPr/>
            <p:nvPr/>
          </p:nvSpPr>
          <p:spPr>
            <a:xfrm>
              <a:off x="1281898" y="5226883"/>
              <a:ext cx="111600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u="sng" spc="-1" dirty="0">
                  <a:solidFill>
                    <a:srgbClr val="002060"/>
                  </a:solidFill>
                  <a:latin typeface="Courier New"/>
                </a:rPr>
                <a:t>Fin pour</a:t>
              </a:r>
              <a:endParaRPr lang="en-US" sz="1400" spc="-1" dirty="0"/>
            </a:p>
          </p:txBody>
        </p:sp>
      </p:grpSp>
      <p:grpSp>
        <p:nvGrpSpPr>
          <p:cNvPr id="57" name="Groupe 56"/>
          <p:cNvGrpSpPr/>
          <p:nvPr/>
        </p:nvGrpSpPr>
        <p:grpSpPr>
          <a:xfrm>
            <a:off x="1336248" y="4745280"/>
            <a:ext cx="2587680" cy="819983"/>
            <a:chOff x="1018695" y="3162037"/>
            <a:chExt cx="2587680" cy="819983"/>
          </a:xfrm>
        </p:grpSpPr>
        <p:grpSp>
          <p:nvGrpSpPr>
            <p:cNvPr id="58" name="Group 8"/>
            <p:cNvGrpSpPr/>
            <p:nvPr/>
          </p:nvGrpSpPr>
          <p:grpSpPr>
            <a:xfrm>
              <a:off x="1018695" y="3162037"/>
              <a:ext cx="2587680" cy="819983"/>
              <a:chOff x="1044720" y="4346640"/>
              <a:chExt cx="2587680" cy="846015"/>
            </a:xfrm>
          </p:grpSpPr>
          <p:sp>
            <p:nvSpPr>
              <p:cNvPr id="60" name="CustomShape 9"/>
              <p:cNvSpPr/>
              <p:nvPr/>
            </p:nvSpPr>
            <p:spPr>
              <a:xfrm>
                <a:off x="1044720" y="4346640"/>
                <a:ext cx="2587680" cy="316048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strike="noStrike" spc="-1" dirty="0" smtClean="0">
                    <a:solidFill>
                      <a:srgbClr val="002060"/>
                    </a:solidFill>
                    <a:latin typeface="Courier New"/>
                  </a:rPr>
                  <a:t>Pour j </a:t>
                </a:r>
                <a:r>
                  <a:rPr lang="fr-FR" sz="1400" b="0" strike="noStrike" spc="-1" dirty="0">
                    <a:solidFill>
                      <a:srgbClr val="002060"/>
                    </a:solidFill>
                    <a:latin typeface="Courier New"/>
                  </a:rPr>
                  <a:t>= </a:t>
                </a:r>
                <a:r>
                  <a:rPr lang="fr-FR" sz="1400" b="0" strike="noStrike" spc="-1" dirty="0" smtClean="0">
                    <a:solidFill>
                      <a:srgbClr val="002060"/>
                    </a:solidFill>
                    <a:latin typeface="Courier New"/>
                  </a:rPr>
                  <a:t>k à n faire</a:t>
                </a:r>
                <a:endParaRPr lang="en-US" sz="1400" b="0" strike="noStrike" spc="-1" dirty="0">
                  <a:latin typeface="Arial"/>
                </a:endParaRPr>
              </a:p>
            </p:txBody>
          </p:sp>
          <p:sp>
            <p:nvSpPr>
              <p:cNvPr id="61" name="Line 10"/>
              <p:cNvSpPr/>
              <p:nvPr/>
            </p:nvSpPr>
            <p:spPr>
              <a:xfrm>
                <a:off x="1100520" y="4627080"/>
                <a:ext cx="358560" cy="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62" name="Line 11"/>
              <p:cNvSpPr/>
              <p:nvPr/>
            </p:nvSpPr>
            <p:spPr>
              <a:xfrm flipV="1">
                <a:off x="1279800" y="4627080"/>
                <a:ext cx="0" cy="49536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63" name="CustomShape 12"/>
              <p:cNvSpPr/>
              <p:nvPr/>
            </p:nvSpPr>
            <p:spPr>
              <a:xfrm>
                <a:off x="1196032" y="4889175"/>
                <a:ext cx="1116000" cy="303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u="sng" spc="-1" dirty="0">
                    <a:solidFill>
                      <a:srgbClr val="002060"/>
                    </a:solidFill>
                    <a:latin typeface="Courier New"/>
                  </a:rPr>
                  <a:t>Fin pour</a:t>
                </a:r>
                <a:endParaRPr lang="en-US" sz="1400" spc="-1" dirty="0"/>
              </a:p>
            </p:txBody>
          </p:sp>
        </p:grpSp>
        <p:sp>
          <p:nvSpPr>
            <p:cNvPr id="59" name="CustomShape 6"/>
            <p:cNvSpPr/>
            <p:nvPr/>
          </p:nvSpPr>
          <p:spPr>
            <a:xfrm>
              <a:off x="1364806" y="3460510"/>
              <a:ext cx="2173320" cy="290934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300" b="0" strike="noStrike" spc="-1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fr-FR" sz="1300" b="0" strike="noStrike" spc="-1" baseline="-25000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ij</a:t>
              </a:r>
              <a:r>
                <a:rPr lang="fr-FR" sz="1300" b="0" strike="noStrike" spc="-1" dirty="0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fr-FR" sz="1300" b="0" strike="noStrike" spc="-1" dirty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= </a:t>
              </a:r>
              <a:r>
                <a:rPr lang="fr-FR" sz="1300" b="0" strike="noStrike" spc="-1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fr-FR" sz="1300" b="0" strike="noStrike" spc="-1" baseline="-25000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ij</a:t>
              </a:r>
              <a:r>
                <a:rPr lang="fr-FR" sz="1300" b="0" strike="noStrike" spc="-1" dirty="0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 – </a:t>
              </a:r>
              <a:r>
                <a:rPr lang="fr-FR" sz="1300" b="0" strike="noStrike" spc="-1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L</a:t>
              </a:r>
              <a:r>
                <a:rPr lang="fr-FR" sz="1300" b="0" strike="noStrike" spc="-1" baseline="-25000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ik</a:t>
              </a:r>
              <a:r>
                <a:rPr lang="fr-FR" sz="1300" b="0" strike="noStrike" spc="-1" dirty="0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 * </a:t>
              </a:r>
              <a:r>
                <a:rPr lang="fr-FR" sz="1300" b="0" strike="noStrike" spc="-1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U</a:t>
              </a:r>
              <a:r>
                <a:rPr lang="fr-FR" sz="1300" b="0" strike="noStrike" spc="-1" baseline="-25000" dirty="0" err="1" smtClean="0">
                  <a:solidFill>
                    <a:srgbClr val="002060"/>
                  </a:solidFill>
                  <a:latin typeface="Courier New" pitchFamily="49" charset="0"/>
                  <a:cs typeface="Courier New" pitchFamily="49" charset="0"/>
                </a:rPr>
                <a:t>kj</a:t>
              </a:r>
              <a:endParaRPr lang="en-US" sz="1300" b="0" strike="noStrike" spc="-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64" name="CustomShape 7"/>
          <p:cNvSpPr/>
          <p:nvPr/>
        </p:nvSpPr>
        <p:spPr>
          <a:xfrm>
            <a:off x="678531" y="6148270"/>
            <a:ext cx="314244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 err="1" smtClean="0">
                <a:solidFill>
                  <a:srgbClr val="002060"/>
                </a:solidFill>
                <a:latin typeface="Courier New"/>
              </a:rPr>
              <a:t>U</a:t>
            </a:r>
            <a:r>
              <a:rPr lang="fr-FR" sz="1400" b="0" strike="noStrike" spc="-1" baseline="-25000" dirty="0" err="1" smtClean="0">
                <a:solidFill>
                  <a:srgbClr val="002060"/>
                </a:solidFill>
                <a:latin typeface="Courier New"/>
              </a:rPr>
              <a:t>nn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=A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nn</a:t>
            </a:r>
            <a:endParaRPr lang="en-US" sz="1400" b="0" strike="noStrike" spc="-1" baseline="-25000" dirty="0">
              <a:latin typeface="Arial"/>
            </a:endParaRPr>
          </a:p>
        </p:txBody>
      </p:sp>
      <p:sp>
        <p:nvSpPr>
          <p:cNvPr id="65" name="CustomShape 24"/>
          <p:cNvSpPr/>
          <p:nvPr/>
        </p:nvSpPr>
        <p:spPr>
          <a:xfrm>
            <a:off x="5220072" y="1124744"/>
            <a:ext cx="32245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Algorithme de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résolution 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66" name="CustomShape 4"/>
          <p:cNvSpPr/>
          <p:nvPr/>
        </p:nvSpPr>
        <p:spPr>
          <a:xfrm>
            <a:off x="4734839" y="1628800"/>
            <a:ext cx="4229649" cy="2415468"/>
          </a:xfrm>
          <a:prstGeom prst="rect">
            <a:avLst/>
          </a:prstGeom>
          <a:solidFill>
            <a:srgbClr val="FFFFFF"/>
          </a:solidFill>
          <a:ln w="38100">
            <a:solidFill>
              <a:srgbClr val="A5C249"/>
            </a:solidFill>
            <a:round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68" name="CustomShape 5"/>
          <p:cNvSpPr/>
          <p:nvPr/>
        </p:nvSpPr>
        <p:spPr>
          <a:xfrm>
            <a:off x="4888582" y="1725855"/>
            <a:ext cx="3922162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>
                <a:solidFill>
                  <a:srgbClr val="002060"/>
                </a:solidFill>
                <a:latin typeface="Courier New"/>
              </a:rPr>
              <a:t>(Forward substitution)</a:t>
            </a:r>
          </a:p>
        </p:txBody>
      </p:sp>
      <p:sp>
        <p:nvSpPr>
          <p:cNvPr id="69" name="CustomShape 5"/>
          <p:cNvSpPr/>
          <p:nvPr/>
        </p:nvSpPr>
        <p:spPr>
          <a:xfrm>
            <a:off x="4888582" y="2045997"/>
            <a:ext cx="2869101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Pour i = 1 à n faire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70" name="CustomShape 5"/>
          <p:cNvSpPr/>
          <p:nvPr/>
        </p:nvSpPr>
        <p:spPr>
          <a:xfrm>
            <a:off x="5220072" y="2294533"/>
            <a:ext cx="1235723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Y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 = b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71" name="CustomShape 5"/>
          <p:cNvSpPr/>
          <p:nvPr/>
        </p:nvSpPr>
        <p:spPr>
          <a:xfrm>
            <a:off x="5127238" y="2600015"/>
            <a:ext cx="3024336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Pour j = 1 à i-1 faire 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72" name="CustomShape 5"/>
          <p:cNvSpPr/>
          <p:nvPr/>
        </p:nvSpPr>
        <p:spPr>
          <a:xfrm>
            <a:off x="5429274" y="2869321"/>
            <a:ext cx="2311078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Y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 = Y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– </a:t>
            </a:r>
            <a:r>
              <a:rPr lang="en-US" sz="1200" spc="-1" dirty="0" err="1" smtClean="0">
                <a:solidFill>
                  <a:srgbClr val="002060"/>
                </a:solidFill>
                <a:latin typeface="Courier New"/>
              </a:rPr>
              <a:t>L</a:t>
            </a:r>
            <a:r>
              <a:rPr lang="en-US" sz="1200" spc="-1" baseline="-25000" dirty="0" err="1" smtClean="0">
                <a:solidFill>
                  <a:srgbClr val="002060"/>
                </a:solidFill>
                <a:latin typeface="Courier New"/>
              </a:rPr>
              <a:t>ij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*</a:t>
            </a:r>
            <a:r>
              <a:rPr lang="en-US" sz="1200" spc="-1" dirty="0" err="1" smtClean="0">
                <a:solidFill>
                  <a:srgbClr val="002060"/>
                </a:solidFill>
                <a:latin typeface="Courier New"/>
              </a:rPr>
              <a:t>y</a:t>
            </a:r>
            <a:r>
              <a:rPr lang="en-US" sz="1200" spc="-1" baseline="-25000" dirty="0" err="1" smtClean="0">
                <a:solidFill>
                  <a:srgbClr val="002060"/>
                </a:solidFill>
                <a:latin typeface="Courier New"/>
              </a:rPr>
              <a:t>j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73" name="CustomShape 5"/>
          <p:cNvSpPr/>
          <p:nvPr/>
        </p:nvSpPr>
        <p:spPr>
          <a:xfrm>
            <a:off x="5269140" y="3225463"/>
            <a:ext cx="1175068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Fin Pour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74" name="CustomShape 5"/>
          <p:cNvSpPr/>
          <p:nvPr/>
        </p:nvSpPr>
        <p:spPr>
          <a:xfrm>
            <a:off x="5148064" y="3391438"/>
            <a:ext cx="2448272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Y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= Y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/</a:t>
            </a:r>
            <a:r>
              <a:rPr lang="en-US" sz="1200" spc="-1" dirty="0" err="1" smtClean="0">
                <a:solidFill>
                  <a:srgbClr val="002060"/>
                </a:solidFill>
                <a:latin typeface="Courier New"/>
              </a:rPr>
              <a:t>L</a:t>
            </a:r>
            <a:r>
              <a:rPr lang="en-US" sz="1200" spc="-1" baseline="-25000" dirty="0" err="1" smtClean="0">
                <a:solidFill>
                  <a:srgbClr val="002060"/>
                </a:solidFill>
                <a:latin typeface="Courier New"/>
              </a:rPr>
              <a:t>ii</a:t>
            </a:r>
            <a:endParaRPr lang="en-US" sz="1200" spc="-1" baseline="-25000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75" name="CustomShape 5"/>
          <p:cNvSpPr/>
          <p:nvPr/>
        </p:nvSpPr>
        <p:spPr>
          <a:xfrm>
            <a:off x="5076056" y="3663811"/>
            <a:ext cx="2160240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Fin Pour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5010718" y="2294533"/>
            <a:ext cx="329829" cy="1507050"/>
            <a:chOff x="5010718" y="2294533"/>
            <a:chExt cx="329829" cy="1507050"/>
          </a:xfrm>
        </p:grpSpPr>
        <p:sp>
          <p:nvSpPr>
            <p:cNvPr id="76" name="Line 11"/>
            <p:cNvSpPr/>
            <p:nvPr/>
          </p:nvSpPr>
          <p:spPr>
            <a:xfrm flipV="1">
              <a:off x="5148064" y="2330017"/>
              <a:ext cx="0" cy="1471566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77" name="Line 11"/>
            <p:cNvSpPr/>
            <p:nvPr/>
          </p:nvSpPr>
          <p:spPr>
            <a:xfrm flipV="1">
              <a:off x="5010718" y="2294533"/>
              <a:ext cx="329829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</p:grpSp>
      <p:grpSp>
        <p:nvGrpSpPr>
          <p:cNvPr id="79" name="Groupe 78"/>
          <p:cNvGrpSpPr/>
          <p:nvPr/>
        </p:nvGrpSpPr>
        <p:grpSpPr>
          <a:xfrm>
            <a:off x="5264359" y="2786568"/>
            <a:ext cx="329829" cy="570424"/>
            <a:chOff x="5010718" y="2285953"/>
            <a:chExt cx="329829" cy="1471565"/>
          </a:xfrm>
        </p:grpSpPr>
        <p:sp>
          <p:nvSpPr>
            <p:cNvPr id="80" name="Line 11"/>
            <p:cNvSpPr/>
            <p:nvPr/>
          </p:nvSpPr>
          <p:spPr>
            <a:xfrm flipV="1">
              <a:off x="5110447" y="2285953"/>
              <a:ext cx="0" cy="1471565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81" name="Line 11"/>
            <p:cNvSpPr/>
            <p:nvPr/>
          </p:nvSpPr>
          <p:spPr>
            <a:xfrm flipV="1">
              <a:off x="5010718" y="2294533"/>
              <a:ext cx="329829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</p:grpSp>
      <p:sp>
        <p:nvSpPr>
          <p:cNvPr id="82" name="CustomShape 4"/>
          <p:cNvSpPr/>
          <p:nvPr/>
        </p:nvSpPr>
        <p:spPr>
          <a:xfrm>
            <a:off x="4734839" y="4132064"/>
            <a:ext cx="4229649" cy="2415468"/>
          </a:xfrm>
          <a:prstGeom prst="rect">
            <a:avLst/>
          </a:prstGeom>
          <a:solidFill>
            <a:srgbClr val="FFFFFF"/>
          </a:solidFill>
          <a:ln w="38100">
            <a:solidFill>
              <a:srgbClr val="A5C249"/>
            </a:solidFill>
            <a:round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83" name="CustomShape 5"/>
          <p:cNvSpPr/>
          <p:nvPr/>
        </p:nvSpPr>
        <p:spPr>
          <a:xfrm>
            <a:off x="4888582" y="4196332"/>
            <a:ext cx="3922162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(Back </a:t>
            </a:r>
            <a:r>
              <a:rPr lang="en-US" sz="1200" spc="-1" dirty="0">
                <a:solidFill>
                  <a:srgbClr val="002060"/>
                </a:solidFill>
                <a:latin typeface="Courier New"/>
              </a:rPr>
              <a:t>substitution)</a:t>
            </a:r>
          </a:p>
        </p:txBody>
      </p:sp>
      <p:sp>
        <p:nvSpPr>
          <p:cNvPr id="84" name="CustomShape 5"/>
          <p:cNvSpPr/>
          <p:nvPr/>
        </p:nvSpPr>
        <p:spPr>
          <a:xfrm>
            <a:off x="4888582" y="4516474"/>
            <a:ext cx="2869101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Pour i = n à 1 (-1) faire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85" name="CustomShape 5"/>
          <p:cNvSpPr/>
          <p:nvPr/>
        </p:nvSpPr>
        <p:spPr>
          <a:xfrm>
            <a:off x="5220072" y="4765010"/>
            <a:ext cx="1235723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 = b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5127238" y="5070492"/>
            <a:ext cx="3024336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Pour j = i+1 à n faire 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87" name="CustomShape 5"/>
          <p:cNvSpPr/>
          <p:nvPr/>
        </p:nvSpPr>
        <p:spPr>
          <a:xfrm>
            <a:off x="5429274" y="5339798"/>
            <a:ext cx="2311078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 = X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– </a:t>
            </a:r>
            <a:r>
              <a:rPr lang="en-US" sz="1200" spc="-1" dirty="0" err="1" smtClean="0">
                <a:solidFill>
                  <a:srgbClr val="002060"/>
                </a:solidFill>
                <a:latin typeface="Courier New"/>
              </a:rPr>
              <a:t>U</a:t>
            </a:r>
            <a:r>
              <a:rPr lang="en-US" sz="1200" spc="-1" baseline="-25000" dirty="0" err="1" smtClean="0">
                <a:solidFill>
                  <a:srgbClr val="002060"/>
                </a:solidFill>
                <a:latin typeface="Courier New"/>
              </a:rPr>
              <a:t>ij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*</a:t>
            </a:r>
            <a:r>
              <a:rPr lang="en-US" sz="1200" spc="-1" dirty="0" err="1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en-US" sz="1200" spc="-1" baseline="-25000" dirty="0" err="1" smtClean="0">
                <a:solidFill>
                  <a:srgbClr val="002060"/>
                </a:solidFill>
                <a:latin typeface="Courier New"/>
              </a:rPr>
              <a:t>j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5269140" y="5695940"/>
            <a:ext cx="1175068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Fin Pour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89" name="CustomShape 5"/>
          <p:cNvSpPr/>
          <p:nvPr/>
        </p:nvSpPr>
        <p:spPr>
          <a:xfrm>
            <a:off x="5148064" y="5861915"/>
            <a:ext cx="2448272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X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 = X</a:t>
            </a:r>
            <a:r>
              <a:rPr lang="en-US" sz="1200" spc="-1" baseline="-25000" dirty="0" smtClean="0">
                <a:solidFill>
                  <a:srgbClr val="002060"/>
                </a:solidFill>
                <a:latin typeface="Courier New"/>
              </a:rPr>
              <a:t>i</a:t>
            </a:r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/</a:t>
            </a:r>
            <a:r>
              <a:rPr lang="en-US" sz="1200" spc="-1" dirty="0" err="1" smtClean="0">
                <a:solidFill>
                  <a:srgbClr val="002060"/>
                </a:solidFill>
                <a:latin typeface="Courier New"/>
              </a:rPr>
              <a:t>U</a:t>
            </a:r>
            <a:r>
              <a:rPr lang="en-US" sz="1200" spc="-1" baseline="-25000" dirty="0" err="1" smtClean="0">
                <a:solidFill>
                  <a:srgbClr val="002060"/>
                </a:solidFill>
                <a:latin typeface="Courier New"/>
              </a:rPr>
              <a:t>ii</a:t>
            </a:r>
            <a:endParaRPr lang="en-US" sz="1200" spc="-1" baseline="-25000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90" name="CustomShape 5"/>
          <p:cNvSpPr/>
          <p:nvPr/>
        </p:nvSpPr>
        <p:spPr>
          <a:xfrm>
            <a:off x="5076056" y="6134288"/>
            <a:ext cx="2160240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en-US" sz="1200" spc="-1" dirty="0" smtClean="0">
                <a:solidFill>
                  <a:srgbClr val="002060"/>
                </a:solidFill>
                <a:latin typeface="Courier New"/>
              </a:rPr>
              <a:t>Fin Pour</a:t>
            </a:r>
            <a:endParaRPr lang="en-US" sz="1200" spc="-1" dirty="0">
              <a:solidFill>
                <a:srgbClr val="002060"/>
              </a:solidFill>
              <a:latin typeface="Courier New"/>
            </a:endParaRPr>
          </a:p>
        </p:txBody>
      </p:sp>
      <p:grpSp>
        <p:nvGrpSpPr>
          <p:cNvPr id="91" name="Groupe 90"/>
          <p:cNvGrpSpPr/>
          <p:nvPr/>
        </p:nvGrpSpPr>
        <p:grpSpPr>
          <a:xfrm>
            <a:off x="5010718" y="4765010"/>
            <a:ext cx="329829" cy="1507050"/>
            <a:chOff x="5010718" y="2294533"/>
            <a:chExt cx="329829" cy="1507050"/>
          </a:xfrm>
        </p:grpSpPr>
        <p:sp>
          <p:nvSpPr>
            <p:cNvPr id="92" name="Line 11"/>
            <p:cNvSpPr/>
            <p:nvPr/>
          </p:nvSpPr>
          <p:spPr>
            <a:xfrm flipV="1">
              <a:off x="5148064" y="2330017"/>
              <a:ext cx="0" cy="1471566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93" name="Line 11"/>
            <p:cNvSpPr/>
            <p:nvPr/>
          </p:nvSpPr>
          <p:spPr>
            <a:xfrm flipV="1">
              <a:off x="5010718" y="2294533"/>
              <a:ext cx="329829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</p:grpSp>
      <p:grpSp>
        <p:nvGrpSpPr>
          <p:cNvPr id="94" name="Groupe 93"/>
          <p:cNvGrpSpPr/>
          <p:nvPr/>
        </p:nvGrpSpPr>
        <p:grpSpPr>
          <a:xfrm>
            <a:off x="5264359" y="5257045"/>
            <a:ext cx="329829" cy="570424"/>
            <a:chOff x="5010718" y="2285953"/>
            <a:chExt cx="329829" cy="1471565"/>
          </a:xfrm>
        </p:grpSpPr>
        <p:sp>
          <p:nvSpPr>
            <p:cNvPr id="95" name="Line 11"/>
            <p:cNvSpPr/>
            <p:nvPr/>
          </p:nvSpPr>
          <p:spPr>
            <a:xfrm flipV="1">
              <a:off x="5110447" y="2285953"/>
              <a:ext cx="0" cy="1471565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96" name="Line 11"/>
            <p:cNvSpPr/>
            <p:nvPr/>
          </p:nvSpPr>
          <p:spPr>
            <a:xfrm flipV="1">
              <a:off x="5010718" y="2294533"/>
              <a:ext cx="329829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0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6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8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9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000"/>
                            </p:stCondLst>
                            <p:childTnLst>
                              <p:par>
                                <p:cTn id="66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9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500"/>
                            </p:stCondLst>
                            <p:childTnLst>
                              <p:par>
                                <p:cTn id="97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0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500"/>
                            </p:stCondLst>
                            <p:childTnLst>
                              <p:par>
                                <p:cTn id="103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0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13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1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19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8000"/>
                            </p:stCondLst>
                            <p:childTnLst>
                              <p:par>
                                <p:cTn id="12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9000"/>
                            </p:stCondLst>
                            <p:childTnLst>
                              <p:par>
                                <p:cTn id="131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3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4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60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6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000"/>
                            </p:stCondLst>
                            <p:childTnLst>
                              <p:par>
                                <p:cTn id="164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6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6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0"/>
                            </p:stCondLst>
                            <p:childTnLst>
                              <p:par>
                                <p:cTn id="1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500"/>
                            </p:stCondLst>
                            <p:childTnLst>
                              <p:par>
                                <p:cTn id="174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7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6500"/>
                            </p:stCondLst>
                            <p:childTnLst>
                              <p:par>
                                <p:cTn id="180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7500"/>
                            </p:stCondLst>
                            <p:childTnLst>
                              <p:par>
                                <p:cTn id="186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8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8500"/>
                            </p:stCondLst>
                            <p:childTnLst>
                              <p:par>
                                <p:cTn id="192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9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9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83640" y="1340640"/>
            <a:ext cx="496836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Book Antiqua"/>
              </a:rPr>
              <a:t>Exemple : Soit le système linéaire suivant :</a:t>
            </a:r>
            <a:endParaRPr lang="en-US" sz="2000" b="0" strike="noStrike" spc="-1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Formula 2"/>
              <p:cNvSpPr txBox="1"/>
              <p:nvPr/>
            </p:nvSpPr>
            <p:spPr>
              <a:xfrm>
                <a:off x="1331640" y="2349000"/>
                <a:ext cx="328102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4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2349000"/>
                <a:ext cx="3281024" cy="3996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Formula 3"/>
              <p:cNvSpPr txBox="1"/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6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5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Formula 4"/>
              <p:cNvSpPr txBox="1"/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9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31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6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Formula 5"/>
              <p:cNvSpPr txBox="1"/>
              <p:nvPr/>
            </p:nvSpPr>
            <p:spPr>
              <a:xfrm>
                <a:off x="1331640" y="3660840"/>
                <a:ext cx="3208672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8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20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96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7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3660840"/>
                <a:ext cx="3208672" cy="399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8" name="CustomShape 6"/>
          <p:cNvSpPr/>
          <p:nvPr/>
        </p:nvSpPr>
        <p:spPr>
          <a:xfrm>
            <a:off x="868320" y="234900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CustomShape 7"/>
          <p:cNvSpPr/>
          <p:nvPr/>
        </p:nvSpPr>
        <p:spPr>
          <a:xfrm>
            <a:off x="148320" y="287496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180" name="CustomShape 8"/>
          <p:cNvSpPr/>
          <p:nvPr/>
        </p:nvSpPr>
        <p:spPr>
          <a:xfrm>
            <a:off x="5652000" y="4350600"/>
            <a:ext cx="3312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>
              <a:latin typeface="Arial"/>
            </a:endParaRPr>
          </a:p>
        </p:txBody>
      </p:sp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74895709"/>
              </p:ext>
            </p:extLst>
          </p:nvPr>
        </p:nvGraphicFramePr>
        <p:xfrm>
          <a:off x="5724000" y="2313000"/>
          <a:ext cx="316332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96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3" name="CustomShape 11"/>
          <p:cNvSpPr/>
          <p:nvPr/>
        </p:nvSpPr>
        <p:spPr>
          <a:xfrm>
            <a:off x="1060920" y="4347720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1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0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4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8"/>
          <p:cNvSpPr/>
          <p:nvPr/>
        </p:nvSpPr>
        <p:spPr>
          <a:xfrm>
            <a:off x="1483913" y="3068960"/>
            <a:ext cx="2088352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Matrice Associée </a:t>
            </a: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4184857012"/>
              </p:ext>
            </p:extLst>
          </p:nvPr>
        </p:nvGraphicFramePr>
        <p:xfrm>
          <a:off x="1393200" y="1386360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" name="CustomShape 14"/>
          <p:cNvSpPr/>
          <p:nvPr/>
        </p:nvSpPr>
        <p:spPr>
          <a:xfrm>
            <a:off x="328374" y="4683433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 = I.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1" name="CustomShape 14"/>
          <p:cNvSpPr/>
          <p:nvPr/>
        </p:nvSpPr>
        <p:spPr>
          <a:xfrm>
            <a:off x="328374" y="5347440"/>
            <a:ext cx="539575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U = 0.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2" name="CustomShape 12"/>
          <p:cNvSpPr/>
          <p:nvPr/>
        </p:nvSpPr>
        <p:spPr>
          <a:xfrm>
            <a:off x="657318" y="205711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869464" y="146359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44493013"/>
              </p:ext>
            </p:extLst>
          </p:nvPr>
        </p:nvGraphicFramePr>
        <p:xfrm>
          <a:off x="5688819" y="677970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794770" y="320554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279783498"/>
              </p:ext>
            </p:extLst>
          </p:nvPr>
        </p:nvGraphicFramePr>
        <p:xfrm>
          <a:off x="5683465" y="2541294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77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1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5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644506795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74512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288552" y="46486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1 : K = 1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 smtClean="0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11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2.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7" name="CustomShape 14"/>
          <p:cNvSpPr/>
          <p:nvPr/>
        </p:nvSpPr>
        <p:spPr>
          <a:xfrm>
            <a:off x="279900" y="5137041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/A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spc="-1" dirty="0">
                <a:solidFill>
                  <a:srgbClr val="FFFFFF"/>
                </a:solidFill>
                <a:latin typeface="Courier New"/>
              </a:rPr>
              <a:t> =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/2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(i = 2 ..4).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169086"/>
            <a:ext cx="1289426" cy="3054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" name="CustomShape 7"/>
          <p:cNvSpPr/>
          <p:nvPr/>
        </p:nvSpPr>
        <p:spPr>
          <a:xfrm>
            <a:off x="2585384" y="8368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3218852804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2745254785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Rectangle à coins arrondis 1"/>
          <p:cNvSpPr/>
          <p:nvPr/>
        </p:nvSpPr>
        <p:spPr>
          <a:xfrm>
            <a:off x="1248999" y="3162989"/>
            <a:ext cx="360040" cy="120211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à coins arrondis 26"/>
          <p:cNvSpPr/>
          <p:nvPr/>
        </p:nvSpPr>
        <p:spPr>
          <a:xfrm>
            <a:off x="2585384" y="1250280"/>
            <a:ext cx="427739" cy="120211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6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 4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 8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" name="CustomShape 12"/>
          <p:cNvSpPr/>
          <p:nvPr/>
        </p:nvSpPr>
        <p:spPr>
          <a:xfrm>
            <a:off x="6138739" y="1634378"/>
            <a:ext cx="228553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/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521392" y="772828"/>
            <a:ext cx="559623" cy="559623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2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2" name="CustomShape 12"/>
          <p:cNvSpPr/>
          <p:nvPr/>
        </p:nvSpPr>
        <p:spPr>
          <a:xfrm>
            <a:off x="6926915" y="1634378"/>
            <a:ext cx="309381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7236296" y="1222901"/>
            <a:ext cx="427739" cy="120211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3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2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 4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4" name="CustomShape 12"/>
          <p:cNvSpPr/>
          <p:nvPr/>
        </p:nvSpPr>
        <p:spPr>
          <a:xfrm>
            <a:off x="5342127" y="1561678"/>
            <a:ext cx="228553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7236296" y="1238444"/>
            <a:ext cx="427739" cy="1202115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3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2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 4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49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7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5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59259E-6 L 0.34357 -0.00093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7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500"/>
                            </p:stCondLst>
                            <p:childTnLst>
                              <p:par>
                                <p:cTn id="9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0"/>
                            </p:stCondLst>
                            <p:childTnLst>
                              <p:par>
                                <p:cTn id="95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.42205 0.11551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94" y="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5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-0.66129 0.28449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73" y="1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0"/>
      <p:bldP spid="2" grpId="0" animBg="1"/>
      <p:bldP spid="2" grpId="1" animBg="1"/>
      <p:bldP spid="27" grpId="0" animBg="1"/>
      <p:bldP spid="27" grpId="1" animBg="1"/>
      <p:bldP spid="30" grpId="0"/>
      <p:bldP spid="8" grpId="0" animBg="1"/>
      <p:bldP spid="8" grpId="1" animBg="1"/>
      <p:bldP spid="32" grpId="0"/>
      <p:bldP spid="33" grpId="0" animBg="1"/>
      <p:bldP spid="34" grpId="0"/>
      <p:bldP spid="35" grpId="0" animBg="1"/>
      <p:bldP spid="3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Table 9"/>
          <p:cNvGraphicFramePr/>
          <p:nvPr>
            <p:extLst>
              <p:ext uri="{D42A27DB-BD31-4B8C-83A1-F6EECF244321}">
                <p14:modId xmlns:p14="http://schemas.microsoft.com/office/powerpoint/2010/main" val="1624878649"/>
              </p:ext>
            </p:extLst>
          </p:nvPr>
        </p:nvGraphicFramePr>
        <p:xfrm>
          <a:off x="2573921" y="865515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pc="148" dirty="0">
                <a:solidFill>
                  <a:srgbClr val="FFFFFF"/>
                </a:solidFill>
                <a:latin typeface="Book Antiqua"/>
              </a:rPr>
              <a:t>3- Factorisation LU :</a:t>
            </a:r>
            <a:endParaRPr lang="en-US" sz="1400" spc="-1" dirty="0"/>
          </a:p>
        </p:txBody>
      </p:sp>
      <p:sp>
        <p:nvSpPr>
          <p:cNvPr id="14" name="CustomShape 9"/>
          <p:cNvSpPr/>
          <p:nvPr/>
        </p:nvSpPr>
        <p:spPr>
          <a:xfrm>
            <a:off x="260177" y="462168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CustomShape 6"/>
          <p:cNvSpPr/>
          <p:nvPr/>
        </p:nvSpPr>
        <p:spPr>
          <a:xfrm>
            <a:off x="180424" y="723479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14"/>
          <p:cNvSpPr/>
          <p:nvPr/>
        </p:nvSpPr>
        <p:spPr>
          <a:xfrm>
            <a:off x="288552" y="46486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Itération 1 : K = 1 </a:t>
            </a:r>
            <a:r>
              <a:rPr lang="fr-FR" sz="1600" b="0" strike="noStrike" spc="-1" dirty="0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Pivot = </a:t>
            </a:r>
            <a:r>
              <a:rPr lang="fr-FR" sz="1600" b="0" strike="noStrike" spc="-1" dirty="0" err="1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err="1" smtClean="0">
                <a:solidFill>
                  <a:srgbClr val="FFFFFF"/>
                </a:solidFill>
                <a:latin typeface="Courier New"/>
              </a:rPr>
              <a:t>kk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11 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= 2.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7" name="CustomShape 14"/>
          <p:cNvSpPr/>
          <p:nvPr/>
        </p:nvSpPr>
        <p:spPr>
          <a:xfrm>
            <a:off x="279900" y="5137041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L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/A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spc="-1" dirty="0">
                <a:solidFill>
                  <a:srgbClr val="FFFFFF"/>
                </a:solidFill>
                <a:latin typeface="Courier New"/>
              </a:rPr>
              <a:t> = 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spc="-1" baseline="-25000" dirty="0" smtClean="0">
                <a:solidFill>
                  <a:srgbClr val="FFFFFF"/>
                </a:solidFill>
                <a:latin typeface="Courier New"/>
              </a:rPr>
              <a:t>i1</a:t>
            </a:r>
            <a:r>
              <a:rPr lang="fr-FR" sz="1600" spc="-1" dirty="0" smtClean="0">
                <a:solidFill>
                  <a:srgbClr val="FFFFFF"/>
                </a:solidFill>
                <a:latin typeface="Courier New"/>
              </a:rPr>
              <a:t>/2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(i = 2 ..4).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8" name="CustomShape 2"/>
          <p:cNvSpPr/>
          <p:nvPr/>
        </p:nvSpPr>
        <p:spPr>
          <a:xfrm>
            <a:off x="468318" y="1321805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 dirty="0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 flipV="1">
            <a:off x="1295958" y="1169086"/>
            <a:ext cx="1289426" cy="30543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" name="CustomShape 12"/>
          <p:cNvSpPr/>
          <p:nvPr/>
        </p:nvSpPr>
        <p:spPr>
          <a:xfrm>
            <a:off x="1757729" y="1661835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3" name="CustomShape 12"/>
          <p:cNvSpPr/>
          <p:nvPr/>
        </p:nvSpPr>
        <p:spPr>
          <a:xfrm>
            <a:off x="442800" y="340318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L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4" name="Table 9"/>
          <p:cNvGraphicFramePr/>
          <p:nvPr>
            <p:extLst>
              <p:ext uri="{D42A27DB-BD31-4B8C-83A1-F6EECF244321}">
                <p14:modId xmlns:p14="http://schemas.microsoft.com/office/powerpoint/2010/main" val="904886173"/>
              </p:ext>
            </p:extLst>
          </p:nvPr>
        </p:nvGraphicFramePr>
        <p:xfrm>
          <a:off x="1149203" y="2807387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3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1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</a:t>
                      </a:r>
                      <a:endParaRPr lang="en-US" sz="2000" b="1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" name="CustomShape 12"/>
          <p:cNvSpPr/>
          <p:nvPr/>
        </p:nvSpPr>
        <p:spPr>
          <a:xfrm>
            <a:off x="4932040" y="3600827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onstantia"/>
              </a:rPr>
              <a:t>U 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 dirty="0">
              <a:latin typeface="Arial"/>
            </a:endParaRPr>
          </a:p>
        </p:txBody>
      </p:sp>
      <p:graphicFrame>
        <p:nvGraphicFramePr>
          <p:cNvPr id="26" name="Table 9"/>
          <p:cNvGraphicFramePr/>
          <p:nvPr>
            <p:extLst>
              <p:ext uri="{D42A27DB-BD31-4B8C-83A1-F6EECF244321}">
                <p14:modId xmlns:p14="http://schemas.microsoft.com/office/powerpoint/2010/main" val="119578536"/>
              </p:ext>
            </p:extLst>
          </p:nvPr>
        </p:nvGraphicFramePr>
        <p:xfrm>
          <a:off x="5696919" y="2807386"/>
          <a:ext cx="252900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8" name="Line 21"/>
          <p:cNvSpPr/>
          <p:nvPr/>
        </p:nvSpPr>
        <p:spPr>
          <a:xfrm>
            <a:off x="5421026" y="2452395"/>
            <a:ext cx="3422206" cy="0"/>
          </a:xfrm>
          <a:prstGeom prst="line">
            <a:avLst/>
          </a:prstGeom>
          <a:ln w="1905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" name="CustomShape 12"/>
          <p:cNvSpPr/>
          <p:nvPr/>
        </p:nvSpPr>
        <p:spPr>
          <a:xfrm>
            <a:off x="5505013" y="1561678"/>
            <a:ext cx="339452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=</a:t>
            </a:r>
            <a:endParaRPr lang="en-US" sz="2000" b="1" strike="noStrike" spc="-1" dirty="0">
              <a:latin typeface="Arial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2585385" y="898167"/>
            <a:ext cx="2490672" cy="384926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r>
              <a:rPr lang="fr-FR" b="1" dirty="0" smtClean="0">
                <a:solidFill>
                  <a:srgbClr val="FF0000"/>
                </a:solidFill>
                <a:latin typeface="Cambria" pitchFamily="18" charset="0"/>
              </a:rPr>
              <a:t>2         -1          3          1</a:t>
            </a: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9" name="CustomShape 14"/>
          <p:cNvSpPr/>
          <p:nvPr/>
        </p:nvSpPr>
        <p:spPr>
          <a:xfrm>
            <a:off x="293028" y="5706490"/>
            <a:ext cx="6367204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U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 smtClean="0">
                <a:solidFill>
                  <a:srgbClr val="FFFFFF"/>
                </a:solidFill>
                <a:latin typeface="Courier New"/>
              </a:rPr>
              <a:t>1j</a:t>
            </a:r>
            <a:r>
              <a:rPr lang="fr-FR" sz="1600" b="0" strike="noStrike" spc="-1" dirty="0" smtClean="0">
                <a:solidFill>
                  <a:srgbClr val="FFFFFF"/>
                </a:solidFill>
                <a:latin typeface="Courier New"/>
              </a:rPr>
              <a:t>(j = 1 ..4).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0" name="CustomShape 7"/>
          <p:cNvSpPr/>
          <p:nvPr/>
        </p:nvSpPr>
        <p:spPr>
          <a:xfrm>
            <a:off x="2585384" y="8368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" name="Rectangle à coins arrondis 30"/>
          <p:cNvSpPr/>
          <p:nvPr/>
        </p:nvSpPr>
        <p:spPr>
          <a:xfrm>
            <a:off x="5681579" y="2780928"/>
            <a:ext cx="2562830" cy="3849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endParaRPr lang="fr-FR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6" name="CustomShape 12"/>
          <p:cNvSpPr/>
          <p:nvPr/>
        </p:nvSpPr>
        <p:spPr>
          <a:xfrm>
            <a:off x="6012159" y="1561678"/>
            <a:ext cx="2232249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1" strike="noStrike" spc="-1" baseline="-25000" dirty="0" smtClean="0">
                <a:solidFill>
                  <a:srgbClr val="FFFFFF"/>
                </a:solidFill>
                <a:latin typeface="Constantia"/>
              </a:rPr>
              <a:t>1j</a:t>
            </a:r>
            <a:r>
              <a:rPr lang="fr-FR" sz="2000" b="1" strike="noStrike" spc="-1" dirty="0" smtClean="0">
                <a:solidFill>
                  <a:srgbClr val="FFFFFF"/>
                </a:solidFill>
                <a:latin typeface="Constantia"/>
              </a:rPr>
              <a:t>  1 ≤ j ≤ 4</a:t>
            </a:r>
            <a:endParaRPr lang="en-US" sz="2000" b="1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123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0.34098 0.27801 " pathEditMode="relative" rAng="0" ptsTypes="AA">
                                      <p:cBhvr>
                                        <p:cTn id="28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49" y="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 animBg="1"/>
      <p:bldP spid="35" grpId="1" animBg="1"/>
      <p:bldP spid="29" grpId="0" animBg="1"/>
      <p:bldP spid="31" grpId="0" animBg="1"/>
      <p:bldP spid="31" grpId="1" animBg="1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3650</TotalTime>
  <Words>3287</Words>
  <Application>Microsoft Office PowerPoint</Application>
  <PresentationFormat>Affichage à l'écran (4:3)</PresentationFormat>
  <Paragraphs>1497</Paragraphs>
  <Slides>38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39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Cours</dc:creator>
  <cp:lastModifiedBy>Cours</cp:lastModifiedBy>
  <cp:revision>261</cp:revision>
  <dcterms:created xsi:type="dcterms:W3CDTF">2020-12-25T15:17:10Z</dcterms:created>
  <dcterms:modified xsi:type="dcterms:W3CDTF">2021-11-03T16:29:25Z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34</vt:i4>
  </property>
</Properties>
</file>