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96" r:id="rId3"/>
    <p:sldId id="277" r:id="rId4"/>
    <p:sldId id="293" r:id="rId5"/>
    <p:sldId id="276" r:id="rId6"/>
    <p:sldId id="279" r:id="rId7"/>
    <p:sldId id="291" r:id="rId8"/>
    <p:sldId id="285" r:id="rId9"/>
    <p:sldId id="297" r:id="rId10"/>
    <p:sldId id="281" r:id="rId11"/>
    <p:sldId id="292" r:id="rId12"/>
    <p:sldId id="286" r:id="rId13"/>
    <p:sldId id="257" r:id="rId14"/>
    <p:sldId id="258" r:id="rId15"/>
    <p:sldId id="288" r:id="rId16"/>
    <p:sldId id="261" r:id="rId17"/>
    <p:sldId id="263" r:id="rId18"/>
    <p:sldId id="264" r:id="rId19"/>
    <p:sldId id="265" r:id="rId20"/>
    <p:sldId id="268" r:id="rId21"/>
    <p:sldId id="269" r:id="rId22"/>
    <p:sldId id="270" r:id="rId23"/>
    <p:sldId id="271" r:id="rId24"/>
    <p:sldId id="272" r:id="rId25"/>
    <p:sldId id="289" r:id="rId26"/>
    <p:sldId id="280" r:id="rId27"/>
    <p:sldId id="294" r:id="rId28"/>
    <p:sldId id="287" r:id="rId29"/>
    <p:sldId id="274" r:id="rId30"/>
    <p:sldId id="295"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06" autoAdjust="0"/>
    <p:restoredTop sz="94638" autoAdjust="0"/>
  </p:normalViewPr>
  <p:slideViewPr>
    <p:cSldViewPr>
      <p:cViewPr>
        <p:scale>
          <a:sx n="47" d="100"/>
          <a:sy n="47" d="100"/>
        </p:scale>
        <p:origin x="-1056" y="-6"/>
      </p:cViewPr>
      <p:guideLst>
        <p:guide orient="horz" pos="2160"/>
        <p:guide pos="2880"/>
      </p:guideLst>
    </p:cSldViewPr>
  </p:slideViewPr>
  <p:outlineViewPr>
    <p:cViewPr>
      <p:scale>
        <a:sx n="33" d="100"/>
        <a:sy n="33" d="100"/>
      </p:scale>
      <p:origin x="24" y="909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C0B3E0-7B89-44D3-B739-8FF9A4166B35}" type="datetimeFigureOut">
              <a:rPr lang="fr-FR" smtClean="0"/>
              <a:pPr/>
              <a:t>18/12/2023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C16FEC-6892-4E89-8FE0-DF250254E22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9C16FEC-6892-4E89-8FE0-DF250254E222}" type="slidenum">
              <a:rPr lang="fr-FR" smtClean="0"/>
              <a:pPr/>
              <a:t>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0701FB7D-F791-44D7-8555-86F6CB346888}" type="datetimeFigureOut">
              <a:rPr lang="fr-FR" smtClean="0"/>
              <a:pPr/>
              <a:t>18/12/2023</a:t>
            </a:fld>
            <a:endParaRPr lang="fr-FR"/>
          </a:p>
        </p:txBody>
      </p:sp>
      <p:sp>
        <p:nvSpPr>
          <p:cNvPr id="16" name="Espace réservé du numéro de diapositive 15"/>
          <p:cNvSpPr>
            <a:spLocks noGrp="1"/>
          </p:cNvSpPr>
          <p:nvPr>
            <p:ph type="sldNum" sz="quarter" idx="11"/>
          </p:nvPr>
        </p:nvSpPr>
        <p:spPr/>
        <p:txBody>
          <a:bodyPr/>
          <a:lstStyle/>
          <a:p>
            <a:fld id="{8426B828-525E-4B32-9FA0-F1A987688CB1}" type="slidenum">
              <a:rPr lang="fr-FR" smtClean="0"/>
              <a:pPr/>
              <a:t>‹N°›</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701FB7D-F791-44D7-8555-86F6CB346888}" type="datetimeFigureOut">
              <a:rPr lang="fr-FR" smtClean="0"/>
              <a:pPr/>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26B828-525E-4B32-9FA0-F1A987688CB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701FB7D-F791-44D7-8555-86F6CB346888}" type="datetimeFigureOut">
              <a:rPr lang="fr-FR" smtClean="0"/>
              <a:pPr/>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26B828-525E-4B32-9FA0-F1A987688CB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0701FB7D-F791-44D7-8555-86F6CB346888}" type="datetimeFigureOut">
              <a:rPr lang="fr-FR" smtClean="0"/>
              <a:pPr/>
              <a:t>18/12/2023</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8426B828-525E-4B32-9FA0-F1A987688CB1}" type="slidenum">
              <a:rPr lang="fr-FR" smtClean="0"/>
              <a:pPr/>
              <a:t>‹N°›</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0701FB7D-F791-44D7-8555-86F6CB346888}" type="datetimeFigureOut">
              <a:rPr lang="fr-FR" smtClean="0"/>
              <a:pPr/>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26B828-525E-4B32-9FA0-F1A987688CB1}" type="slidenum">
              <a:rPr lang="fr-FR" smtClean="0"/>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0701FB7D-F791-44D7-8555-86F6CB346888}" type="datetimeFigureOut">
              <a:rPr lang="fr-FR" smtClean="0"/>
              <a:pPr/>
              <a:t>18/12/2023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26B828-525E-4B32-9FA0-F1A987688CB1}"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8426B828-525E-4B32-9FA0-F1A987688CB1}" type="slidenum">
              <a:rPr lang="fr-FR" smtClean="0"/>
              <a:pPr/>
              <a:t>‹N°›</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0701FB7D-F791-44D7-8555-86F6CB346888}" type="datetimeFigureOut">
              <a:rPr lang="fr-FR" smtClean="0"/>
              <a:pPr/>
              <a:t>18/12/2023</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0701FB7D-F791-44D7-8555-86F6CB346888}" type="datetimeFigureOut">
              <a:rPr lang="fr-FR" smtClean="0"/>
              <a:pPr/>
              <a:t>18/12/2023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426B828-525E-4B32-9FA0-F1A987688CB1}"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701FB7D-F791-44D7-8555-86F6CB346888}" type="datetimeFigureOut">
              <a:rPr lang="fr-FR" smtClean="0"/>
              <a:pPr/>
              <a:t>18/12/2023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426B828-525E-4B32-9FA0-F1A987688CB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0701FB7D-F791-44D7-8555-86F6CB346888}" type="datetimeFigureOut">
              <a:rPr lang="fr-FR" smtClean="0"/>
              <a:pPr/>
              <a:t>18/12/2023</a:t>
            </a:fld>
            <a:endParaRPr lang="fr-FR"/>
          </a:p>
        </p:txBody>
      </p:sp>
      <p:sp>
        <p:nvSpPr>
          <p:cNvPr id="9" name="Espace réservé du numéro de diapositive 8"/>
          <p:cNvSpPr>
            <a:spLocks noGrp="1"/>
          </p:cNvSpPr>
          <p:nvPr>
            <p:ph type="sldNum" sz="quarter" idx="15"/>
          </p:nvPr>
        </p:nvSpPr>
        <p:spPr/>
        <p:txBody>
          <a:bodyPr/>
          <a:lstStyle/>
          <a:p>
            <a:fld id="{8426B828-525E-4B32-9FA0-F1A987688CB1}" type="slidenum">
              <a:rPr lang="fr-FR" smtClean="0"/>
              <a:pPr/>
              <a:t>‹N°›</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0701FB7D-F791-44D7-8555-86F6CB346888}" type="datetimeFigureOut">
              <a:rPr lang="fr-FR" smtClean="0"/>
              <a:pPr/>
              <a:t>18/12/2023</a:t>
            </a:fld>
            <a:endParaRPr lang="fr-FR"/>
          </a:p>
        </p:txBody>
      </p:sp>
      <p:sp>
        <p:nvSpPr>
          <p:cNvPr id="9" name="Espace réservé du numéro de diapositive 8"/>
          <p:cNvSpPr>
            <a:spLocks noGrp="1"/>
          </p:cNvSpPr>
          <p:nvPr>
            <p:ph type="sldNum" sz="quarter" idx="11"/>
          </p:nvPr>
        </p:nvSpPr>
        <p:spPr/>
        <p:txBody>
          <a:bodyPr/>
          <a:lstStyle/>
          <a:p>
            <a:fld id="{8426B828-525E-4B32-9FA0-F1A987688CB1}" type="slidenum">
              <a:rPr lang="fr-FR" smtClean="0"/>
              <a:pPr/>
              <a:t>‹N°›</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0701FB7D-F791-44D7-8555-86F6CB346888}" type="datetimeFigureOut">
              <a:rPr lang="fr-FR" smtClean="0"/>
              <a:pPr/>
              <a:t>18/12/2023</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426B828-525E-4B32-9FA0-F1A987688CB1}" type="slidenum">
              <a:rPr lang="fr-FR" smtClean="0"/>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57200" y="3786190"/>
            <a:ext cx="8305800" cy="1056614"/>
          </a:xfrm>
        </p:spPr>
        <p:txBody>
          <a:bodyPr/>
          <a:lstStyle/>
          <a:p>
            <a:r>
              <a:rPr lang="fr-FR" b="1" dirty="0" smtClean="0"/>
              <a:t>Syllabus Design</a:t>
            </a:r>
            <a:endParaRPr lang="fr-FR" b="1" dirty="0"/>
          </a:p>
        </p:txBody>
      </p:sp>
      <p:sp>
        <p:nvSpPr>
          <p:cNvPr id="2" name="Titre 1"/>
          <p:cNvSpPr>
            <a:spLocks noGrp="1"/>
          </p:cNvSpPr>
          <p:nvPr>
            <p:ph type="ctrTitle"/>
          </p:nvPr>
        </p:nvSpPr>
        <p:spPr/>
        <p:txBody>
          <a:bodyPr/>
          <a:lstStyle/>
          <a:p>
            <a:r>
              <a:rPr lang="fr-FR" dirty="0" err="1" smtClean="0">
                <a:solidFill>
                  <a:schemeClr val="accent2">
                    <a:lumMod val="50000"/>
                  </a:schemeClr>
                </a:solidFill>
              </a:rPr>
              <a:t>Adapting</a:t>
            </a:r>
            <a:r>
              <a:rPr lang="fr-FR" dirty="0" smtClean="0">
                <a:solidFill>
                  <a:schemeClr val="accent2">
                    <a:lumMod val="50000"/>
                  </a:schemeClr>
                </a:solidFill>
              </a:rPr>
              <a:t> </a:t>
            </a:r>
            <a:r>
              <a:rPr lang="fr-FR" dirty="0" err="1" smtClean="0">
                <a:solidFill>
                  <a:schemeClr val="accent2">
                    <a:lumMod val="50000"/>
                  </a:schemeClr>
                </a:solidFill>
              </a:rPr>
              <a:t>Materials</a:t>
            </a:r>
            <a:endParaRPr lang="fr-FR" dirty="0">
              <a:solidFill>
                <a:schemeClr val="accent2">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928670"/>
            <a:ext cx="8729666" cy="5786478"/>
          </a:xfrm>
        </p:spPr>
        <p:txBody>
          <a:bodyPr>
            <a:normAutofit fontScale="77500" lnSpcReduction="20000"/>
          </a:bodyPr>
          <a:lstStyle/>
          <a:p>
            <a:pPr marL="0" indent="0">
              <a:lnSpc>
                <a:spcPct val="150000"/>
              </a:lnSpc>
              <a:buNone/>
            </a:pPr>
            <a:r>
              <a:rPr lang="en-US" dirty="0" smtClean="0"/>
              <a:t>Clear adaptation objective(s) for the materials or knowing what ‘works’ for your class will help guide your choice of adaptation technique(s) as well as help decide the appropriate content or language choice. </a:t>
            </a:r>
          </a:p>
          <a:p>
            <a:pPr marL="0" indent="0">
              <a:lnSpc>
                <a:spcPct val="150000"/>
              </a:lnSpc>
              <a:buNone/>
            </a:pPr>
            <a:r>
              <a:rPr lang="en-US" dirty="0" smtClean="0"/>
              <a:t>McDonough and Shaw proposed a list of objectives that a teacher may hope to achieve by adapting classroom materials. They state that: </a:t>
            </a:r>
          </a:p>
          <a:p>
            <a:pPr marL="177800" indent="0">
              <a:lnSpc>
                <a:spcPct val="150000"/>
              </a:lnSpc>
              <a:buNone/>
            </a:pPr>
            <a:r>
              <a:rPr lang="en-US" dirty="0" smtClean="0"/>
              <a:t>“</a:t>
            </a:r>
            <a:r>
              <a:rPr lang="en-US" i="1" dirty="0" smtClean="0"/>
              <a:t>The reasons for adapting can be thought of as dealing with the modification of content, whether that content is expressed in the form of exercises and activities, texts, instructions, tests and so on. In other words, the focus is on what the materials contain, measured against the requirements of a particular teaching environment. That environment may necessitate a number of changes that will lead to greater </a:t>
            </a:r>
            <a:r>
              <a:rPr lang="en-US" i="1" dirty="0" err="1" smtClean="0"/>
              <a:t>appropriacy</a:t>
            </a:r>
            <a:r>
              <a:rPr lang="en-US" i="1" dirty="0" smtClean="0"/>
              <a:t>. This is most likely to be expressed in terms of a need to personalize, individualize or localize the content.”</a:t>
            </a:r>
          </a:p>
        </p:txBody>
      </p:sp>
      <p:sp>
        <p:nvSpPr>
          <p:cNvPr id="3" name="Titre 2"/>
          <p:cNvSpPr>
            <a:spLocks noGrp="1"/>
          </p:cNvSpPr>
          <p:nvPr>
            <p:ph type="title"/>
          </p:nvPr>
        </p:nvSpPr>
        <p:spPr>
          <a:xfrm>
            <a:off x="214282" y="152400"/>
            <a:ext cx="8472518" cy="633394"/>
          </a:xfrm>
        </p:spPr>
        <p:txBody>
          <a:bodyPr>
            <a:noAutofit/>
          </a:bodyPr>
          <a:lstStyle/>
          <a:p>
            <a:r>
              <a:rPr lang="fr-FR" sz="3200" b="1" dirty="0" err="1" smtClean="0">
                <a:solidFill>
                  <a:schemeClr val="accent2">
                    <a:lumMod val="50000"/>
                  </a:schemeClr>
                </a:solidFill>
              </a:rPr>
              <a:t>Principles</a:t>
            </a:r>
            <a:r>
              <a:rPr lang="fr-FR" sz="3200" b="1" dirty="0" smtClean="0">
                <a:solidFill>
                  <a:schemeClr val="accent2">
                    <a:lumMod val="50000"/>
                  </a:schemeClr>
                </a:solidFill>
              </a:rPr>
              <a:t>/Objectives  for adaptation</a:t>
            </a:r>
            <a:endParaRPr lang="fr-FR" sz="3200" dirty="0">
              <a:solidFill>
                <a:schemeClr val="accent2">
                  <a:lumMod val="50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142852"/>
            <a:ext cx="8715436" cy="6500858"/>
          </a:xfrm>
        </p:spPr>
        <p:txBody>
          <a:bodyPr>
            <a:normAutofit fontScale="85000" lnSpcReduction="10000"/>
          </a:bodyPr>
          <a:lstStyle/>
          <a:p>
            <a:pPr marL="265113" indent="-265113">
              <a:lnSpc>
                <a:spcPct val="150000"/>
              </a:lnSpc>
              <a:buFont typeface="Wingdings" pitchFamily="2" charset="2"/>
              <a:buChar char="q"/>
            </a:pPr>
            <a:r>
              <a:rPr lang="en-US" dirty="0" smtClean="0"/>
              <a:t> ‘</a:t>
            </a:r>
            <a:r>
              <a:rPr lang="en-US" dirty="0" smtClean="0">
                <a:solidFill>
                  <a:srgbClr val="C00000"/>
                </a:solidFill>
              </a:rPr>
              <a:t>personalizing’: </a:t>
            </a:r>
            <a:r>
              <a:rPr lang="en-US" dirty="0" smtClean="0"/>
              <a:t>increasing the relevance of content in relation to learners’ interests and their academic, educational or professional needs. </a:t>
            </a:r>
          </a:p>
          <a:p>
            <a:pPr marL="265113" indent="-265113">
              <a:lnSpc>
                <a:spcPct val="150000"/>
              </a:lnSpc>
              <a:buFont typeface="Wingdings" pitchFamily="2" charset="2"/>
              <a:buChar char="q"/>
            </a:pPr>
            <a:r>
              <a:rPr lang="en-US" dirty="0" smtClean="0"/>
              <a:t>‘</a:t>
            </a:r>
            <a:r>
              <a:rPr lang="en-US" dirty="0" smtClean="0">
                <a:solidFill>
                  <a:srgbClr val="C00000"/>
                </a:solidFill>
              </a:rPr>
              <a:t>Individualizing’: </a:t>
            </a:r>
            <a:r>
              <a:rPr lang="en-US" dirty="0" smtClean="0"/>
              <a:t>addressing the learning styles both of individuals and of the members of a class working closely together. </a:t>
            </a:r>
          </a:p>
          <a:p>
            <a:pPr marL="265113" indent="-265113">
              <a:lnSpc>
                <a:spcPct val="150000"/>
              </a:lnSpc>
              <a:buFont typeface="Wingdings" pitchFamily="2" charset="2"/>
              <a:buChar char="q"/>
            </a:pPr>
            <a:r>
              <a:rPr lang="en-US" dirty="0" smtClean="0"/>
              <a:t>‘</a:t>
            </a:r>
            <a:r>
              <a:rPr lang="en-US" dirty="0" smtClean="0">
                <a:solidFill>
                  <a:srgbClr val="C00000"/>
                </a:solidFill>
              </a:rPr>
              <a:t>Localizing’: </a:t>
            </a:r>
            <a:r>
              <a:rPr lang="en-US" dirty="0" smtClean="0"/>
              <a:t>taking into account the international geography of English language teaching and recognizes that what may work well in Mexico City may not do so in Edinburgh or in Kuala Lumpur. </a:t>
            </a:r>
          </a:p>
          <a:p>
            <a:pPr marL="265113" indent="-265113">
              <a:lnSpc>
                <a:spcPct val="150000"/>
              </a:lnSpc>
              <a:buNone/>
            </a:pPr>
            <a:r>
              <a:rPr lang="en-US" dirty="0" smtClean="0"/>
              <a:t>Madsen and Bowen (1978) include a further category of:</a:t>
            </a:r>
          </a:p>
          <a:p>
            <a:pPr marL="265113" indent="-265113">
              <a:lnSpc>
                <a:spcPct val="150000"/>
              </a:lnSpc>
              <a:buFont typeface="Wingdings" pitchFamily="2" charset="2"/>
              <a:buChar char="q"/>
            </a:pPr>
            <a:r>
              <a:rPr lang="en-US" dirty="0" smtClean="0"/>
              <a:t> ‘</a:t>
            </a:r>
            <a:r>
              <a:rPr lang="en-US" dirty="0" smtClean="0">
                <a:solidFill>
                  <a:srgbClr val="C00000"/>
                </a:solidFill>
              </a:rPr>
              <a:t>modernizing’ : </a:t>
            </a:r>
            <a:r>
              <a:rPr lang="en-US" dirty="0" smtClean="0"/>
              <a:t>not all materials show familiarity with aspects of current English usage, sometimes to the point of being not only out of date or misleading but even incorrect.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2844" y="285728"/>
            <a:ext cx="8786874" cy="6429420"/>
          </a:xfrm>
        </p:spPr>
        <p:txBody>
          <a:bodyPr>
            <a:normAutofit fontScale="77500" lnSpcReduction="20000"/>
          </a:bodyPr>
          <a:lstStyle/>
          <a:p>
            <a:pPr marL="0" indent="0">
              <a:lnSpc>
                <a:spcPct val="120000"/>
              </a:lnSpc>
              <a:buNone/>
            </a:pPr>
            <a:r>
              <a:rPr lang="en-US" dirty="0" smtClean="0"/>
              <a:t>Islam and Mares (Islam and Mares, 2003:89–90) expanded the list to include: </a:t>
            </a:r>
          </a:p>
          <a:p>
            <a:pPr marL="265113" indent="-265113">
              <a:lnSpc>
                <a:spcPct val="120000"/>
              </a:lnSpc>
              <a:buFont typeface="Wingdings" pitchFamily="2" charset="2"/>
              <a:buChar char="q"/>
            </a:pPr>
            <a:r>
              <a:rPr lang="en-US" dirty="0" smtClean="0"/>
              <a:t>‘</a:t>
            </a:r>
            <a:r>
              <a:rPr lang="en-US" dirty="0" smtClean="0">
                <a:solidFill>
                  <a:srgbClr val="C00000"/>
                </a:solidFill>
              </a:rPr>
              <a:t>Adding real choice</a:t>
            </a:r>
            <a:r>
              <a:rPr lang="en-US" dirty="0" smtClean="0"/>
              <a:t>’: giving language learners choice in their learning decision-making. the term ‘real choice’ refers to learners deciding how they want to learn rather than what they want to learn.(e.g. t learners get the option to study Unit 3 before Unit 2, or learners get to choose the passage they read).</a:t>
            </a:r>
          </a:p>
          <a:p>
            <a:pPr marL="265113" indent="-265113">
              <a:lnSpc>
                <a:spcPct val="120000"/>
              </a:lnSpc>
              <a:buFont typeface="Wingdings" pitchFamily="2" charset="2"/>
              <a:buChar char="q"/>
            </a:pPr>
            <a:r>
              <a:rPr lang="en-US" dirty="0" smtClean="0"/>
              <a:t>‘</a:t>
            </a:r>
            <a:r>
              <a:rPr lang="en-US" dirty="0" smtClean="0">
                <a:solidFill>
                  <a:srgbClr val="C00000"/>
                </a:solidFill>
              </a:rPr>
              <a:t>Catering for all learner styles</a:t>
            </a:r>
            <a:r>
              <a:rPr lang="en-US" dirty="0" smtClean="0"/>
              <a:t>’: although the auditory and visual sides of learners are catered for, there is rarely any opportunity for learners to receive </a:t>
            </a:r>
            <a:r>
              <a:rPr lang="en-US" dirty="0" err="1" smtClean="0"/>
              <a:t>kinaesthetic</a:t>
            </a:r>
            <a:r>
              <a:rPr lang="en-US" dirty="0" smtClean="0"/>
              <a:t> input.</a:t>
            </a:r>
          </a:p>
          <a:p>
            <a:pPr marL="265113" indent="-265113">
              <a:lnSpc>
                <a:spcPct val="120000"/>
              </a:lnSpc>
              <a:buFont typeface="Wingdings" pitchFamily="2" charset="2"/>
              <a:buChar char="q"/>
            </a:pPr>
            <a:r>
              <a:rPr lang="en-US" dirty="0" smtClean="0"/>
              <a:t>‘</a:t>
            </a:r>
            <a:r>
              <a:rPr lang="en-US" dirty="0" smtClean="0">
                <a:solidFill>
                  <a:srgbClr val="C00000"/>
                </a:solidFill>
              </a:rPr>
              <a:t>Providing for learner autonomy</a:t>
            </a:r>
            <a:r>
              <a:rPr lang="en-US" dirty="0" smtClean="0"/>
              <a:t>’: including learner training with the objective of helping learners acquire language outside the classroom or without the guidance of the teacher</a:t>
            </a:r>
          </a:p>
          <a:p>
            <a:pPr marL="265113" indent="-265113">
              <a:lnSpc>
                <a:spcPct val="120000"/>
              </a:lnSpc>
              <a:buFont typeface="Wingdings" pitchFamily="2" charset="2"/>
              <a:buChar char="q"/>
            </a:pPr>
            <a:r>
              <a:rPr lang="en-US" dirty="0" smtClean="0"/>
              <a:t>‘</a:t>
            </a:r>
            <a:r>
              <a:rPr lang="en-US" dirty="0" smtClean="0">
                <a:solidFill>
                  <a:srgbClr val="C00000"/>
                </a:solidFill>
              </a:rPr>
              <a:t>Encouraging higher-level cognitive skills’ </a:t>
            </a:r>
            <a:r>
              <a:rPr lang="en-US" dirty="0" smtClean="0"/>
              <a:t>: adapting materials in such a way as to require students to hypothesize, predict, infer, make connections and associations and visualize.</a:t>
            </a:r>
          </a:p>
          <a:p>
            <a:pPr marL="265113" indent="-265113">
              <a:lnSpc>
                <a:spcPct val="120000"/>
              </a:lnSpc>
              <a:buFont typeface="Wingdings" pitchFamily="2" charset="2"/>
              <a:buChar char="q"/>
            </a:pPr>
            <a:r>
              <a:rPr lang="en-US" dirty="0" smtClean="0"/>
              <a:t>‘</a:t>
            </a:r>
            <a:r>
              <a:rPr lang="en-US" dirty="0" smtClean="0">
                <a:solidFill>
                  <a:srgbClr val="C00000"/>
                </a:solidFill>
              </a:rPr>
              <a:t>Making the language input more engaging</a:t>
            </a:r>
            <a:r>
              <a:rPr lang="en-US" dirty="0" smtClean="0"/>
              <a:t>’: e.g. by rewriting or re-recording text, to give it more authenticity or interest, or changing the form of input. For example, a reading text as input might be presented as a game or interactive activity, rather than simply as a reading passage.</a:t>
            </a:r>
          </a:p>
          <a:p>
            <a:pPr>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928670"/>
            <a:ext cx="8715436" cy="5715040"/>
          </a:xfrm>
        </p:spPr>
        <p:txBody>
          <a:bodyPr>
            <a:normAutofit/>
          </a:bodyPr>
          <a:lstStyle/>
          <a:p>
            <a:pPr marL="0" indent="0">
              <a:buNone/>
            </a:pPr>
            <a:r>
              <a:rPr lang="en-US" dirty="0" smtClean="0"/>
              <a:t>After recognizing a gap (mismatch or non-congruence) between teaching materials and the needs and objectives of the classroom, the teacher has to address the practicalities of adapting the material to meet her class objectives more closely. McDonough and Shaw (1993) and </a:t>
            </a:r>
            <a:r>
              <a:rPr lang="en-US" dirty="0" err="1" smtClean="0"/>
              <a:t>Cunningsworth</a:t>
            </a:r>
            <a:r>
              <a:rPr lang="en-US" dirty="0" smtClean="0"/>
              <a:t> (1995) offer lists of techniques that may be used when adapting materials to ‘fit’ a specific class.</a:t>
            </a:r>
          </a:p>
          <a:p>
            <a:r>
              <a:rPr lang="en-US" dirty="0" smtClean="0"/>
              <a:t>Adding, including expanding and extending</a:t>
            </a:r>
          </a:p>
          <a:p>
            <a:r>
              <a:rPr lang="en-US" dirty="0" smtClean="0"/>
              <a:t>Deleting, including subtracting and abridging</a:t>
            </a:r>
          </a:p>
          <a:p>
            <a:r>
              <a:rPr lang="en-US" dirty="0" smtClean="0"/>
              <a:t>Modifying, including rewriting and restructuring</a:t>
            </a:r>
          </a:p>
          <a:p>
            <a:r>
              <a:rPr lang="fr-FR" dirty="0" err="1" smtClean="0"/>
              <a:t>Simplifying</a:t>
            </a:r>
            <a:endParaRPr lang="fr-FR" dirty="0" smtClean="0"/>
          </a:p>
          <a:p>
            <a:r>
              <a:rPr lang="fr-FR" dirty="0" err="1" smtClean="0"/>
              <a:t>Reordering</a:t>
            </a:r>
            <a:endParaRPr lang="fr-FR" dirty="0" smtClean="0"/>
          </a:p>
          <a:p>
            <a:r>
              <a:rPr lang="fr-FR" dirty="0" err="1" smtClean="0"/>
              <a:t>Replacing</a:t>
            </a:r>
            <a:r>
              <a:rPr lang="fr-FR" dirty="0" smtClean="0"/>
              <a:t> </a:t>
            </a:r>
            <a:r>
              <a:rPr lang="fr-FR" dirty="0" err="1" smtClean="0"/>
              <a:t>material</a:t>
            </a:r>
            <a:endParaRPr lang="fr-FR" dirty="0"/>
          </a:p>
        </p:txBody>
      </p:sp>
      <p:sp>
        <p:nvSpPr>
          <p:cNvPr id="3" name="Titre 2"/>
          <p:cNvSpPr>
            <a:spLocks noGrp="1"/>
          </p:cNvSpPr>
          <p:nvPr>
            <p:ph type="title"/>
          </p:nvPr>
        </p:nvSpPr>
        <p:spPr>
          <a:xfrm>
            <a:off x="214282" y="152400"/>
            <a:ext cx="8472518" cy="704832"/>
          </a:xfrm>
        </p:spPr>
        <p:txBody>
          <a:bodyPr>
            <a:normAutofit/>
          </a:bodyPr>
          <a:lstStyle/>
          <a:p>
            <a:r>
              <a:rPr lang="fr-FR" sz="3200" b="1" dirty="0" err="1" smtClean="0">
                <a:solidFill>
                  <a:schemeClr val="accent2">
                    <a:lumMod val="50000"/>
                  </a:schemeClr>
                </a:solidFill>
              </a:rPr>
              <a:t>Adapting</a:t>
            </a:r>
            <a:r>
              <a:rPr lang="fr-FR" sz="3200" b="1" dirty="0" smtClean="0">
                <a:solidFill>
                  <a:schemeClr val="accent2">
                    <a:lumMod val="50000"/>
                  </a:schemeClr>
                </a:solidFill>
              </a:rPr>
              <a:t> Techniques</a:t>
            </a:r>
            <a:endParaRPr lang="fr-FR" sz="3200" b="1" dirty="0">
              <a:solidFill>
                <a:schemeClr val="accent2">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2844" y="1142984"/>
            <a:ext cx="8858312" cy="5572164"/>
          </a:xfrm>
        </p:spPr>
        <p:txBody>
          <a:bodyPr>
            <a:normAutofit fontScale="92500"/>
          </a:bodyPr>
          <a:lstStyle/>
          <a:p>
            <a:pPr marL="0" indent="0">
              <a:buNone/>
            </a:pPr>
            <a:r>
              <a:rPr lang="en-US" dirty="0" smtClean="0"/>
              <a:t>Materials are supplemented by putting more into them, while taking into account the practical effect on time allocation. Material can be added both quantitatively (extending) and qualitatively (expanding)</a:t>
            </a:r>
          </a:p>
          <a:p>
            <a:pPr marL="0" indent="0">
              <a:buNone/>
            </a:pPr>
            <a:r>
              <a:rPr lang="en-US" b="1" u="sng" dirty="0" smtClean="0">
                <a:solidFill>
                  <a:srgbClr val="C00000"/>
                </a:solidFill>
                <a:latin typeface="+mj-lt"/>
              </a:rPr>
              <a:t>Extending </a:t>
            </a:r>
          </a:p>
          <a:p>
            <a:pPr marL="0" indent="0">
              <a:buNone/>
            </a:pPr>
            <a:r>
              <a:rPr lang="en-US" dirty="0" smtClean="0"/>
              <a:t>When extending an activity the teacher supplies </a:t>
            </a:r>
            <a:r>
              <a:rPr lang="en-US" dirty="0" smtClean="0">
                <a:solidFill>
                  <a:srgbClr val="C00000"/>
                </a:solidFill>
              </a:rPr>
              <a:t>more of the same type of material</a:t>
            </a:r>
            <a:r>
              <a:rPr lang="en-US" dirty="0" smtClean="0"/>
              <a:t>, thus making a </a:t>
            </a:r>
            <a:r>
              <a:rPr lang="en-US" u="sng" dirty="0" smtClean="0"/>
              <a:t>quantitative </a:t>
            </a:r>
            <a:r>
              <a:rPr lang="en-US" dirty="0" smtClean="0"/>
              <a:t>change in the material. </a:t>
            </a:r>
          </a:p>
          <a:p>
            <a:pPr marL="0" indent="0">
              <a:buNone/>
            </a:pPr>
            <a:r>
              <a:rPr lang="en-US" dirty="0" smtClean="0"/>
              <a:t>For example, an activity may practise a particular grammar point by asking the learner to complete a sentence with the missing verb in the correct form, such as the simple past. The </a:t>
            </a:r>
            <a:r>
              <a:rPr lang="en-US" dirty="0" err="1" smtClean="0"/>
              <a:t>coursebook</a:t>
            </a:r>
            <a:r>
              <a:rPr lang="en-US" dirty="0" smtClean="0"/>
              <a:t> may have provided ten sentences for this treatment, but the teacher may value this type of activity for her particular class and adapt the </a:t>
            </a:r>
            <a:r>
              <a:rPr lang="en-US" dirty="0" err="1" smtClean="0"/>
              <a:t>coursebook</a:t>
            </a:r>
            <a:r>
              <a:rPr lang="en-US" dirty="0" smtClean="0"/>
              <a:t> by adding five more sentences with missing verbs.</a:t>
            </a:r>
          </a:p>
          <a:p>
            <a:pPr>
              <a:buNone/>
            </a:pPr>
            <a:endParaRPr lang="fr-FR" dirty="0"/>
          </a:p>
        </p:txBody>
      </p:sp>
      <p:sp>
        <p:nvSpPr>
          <p:cNvPr id="3" name="Titre 2"/>
          <p:cNvSpPr>
            <a:spLocks noGrp="1"/>
          </p:cNvSpPr>
          <p:nvPr>
            <p:ph type="title"/>
          </p:nvPr>
        </p:nvSpPr>
        <p:spPr>
          <a:xfrm>
            <a:off x="214282" y="285728"/>
            <a:ext cx="8515352" cy="776270"/>
          </a:xfrm>
        </p:spPr>
        <p:txBody>
          <a:bodyPr>
            <a:noAutofit/>
          </a:bodyPr>
          <a:lstStyle/>
          <a:p>
            <a:r>
              <a:rPr lang="fr-FR" sz="2400" b="1" dirty="0" err="1" smtClean="0">
                <a:solidFill>
                  <a:schemeClr val="accent2">
                    <a:lumMod val="50000"/>
                  </a:schemeClr>
                </a:solidFill>
              </a:rPr>
              <a:t>Adding</a:t>
            </a:r>
            <a:r>
              <a:rPr lang="fr-FR" sz="2400" b="1" dirty="0" smtClean="0">
                <a:solidFill>
                  <a:schemeClr val="accent2">
                    <a:lumMod val="50000"/>
                  </a:schemeClr>
                </a:solidFill>
              </a:rPr>
              <a:t> : </a:t>
            </a:r>
            <a:r>
              <a:rPr sz="2400" b="1" smtClean="0">
                <a:solidFill>
                  <a:schemeClr val="accent2">
                    <a:lumMod val="50000"/>
                  </a:schemeClr>
                </a:solidFill>
              </a:rPr>
              <a:t>supplementing the existing materials and providing more material</a:t>
            </a:r>
            <a:endParaRPr lang="fr-FR" sz="2400" b="1" dirty="0">
              <a:solidFill>
                <a:schemeClr val="accent2">
                  <a:lumMod val="5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1000108"/>
            <a:ext cx="8643998" cy="5643602"/>
          </a:xfrm>
        </p:spPr>
        <p:txBody>
          <a:bodyPr>
            <a:normAutofit lnSpcReduction="10000"/>
          </a:bodyPr>
          <a:lstStyle/>
          <a:p>
            <a:pPr marL="0" indent="0">
              <a:buNone/>
            </a:pPr>
            <a:r>
              <a:rPr lang="en-US" dirty="0" smtClean="0"/>
              <a:t>Expanding classroom material is different from extending in that it </a:t>
            </a:r>
            <a:r>
              <a:rPr lang="en-US" dirty="0" smtClean="0">
                <a:solidFill>
                  <a:srgbClr val="C00000"/>
                </a:solidFill>
              </a:rPr>
              <a:t>adds something different</a:t>
            </a:r>
            <a:r>
              <a:rPr lang="en-US" dirty="0" smtClean="0"/>
              <a:t> to the materials; the change is </a:t>
            </a:r>
            <a:r>
              <a:rPr lang="en-US" u="sng" dirty="0" smtClean="0"/>
              <a:t>qualitative</a:t>
            </a:r>
            <a:r>
              <a:rPr lang="en-US" dirty="0" smtClean="0"/>
              <a:t>. </a:t>
            </a:r>
          </a:p>
          <a:p>
            <a:pPr marL="0" indent="0">
              <a:buNone/>
            </a:pPr>
            <a:r>
              <a:rPr lang="en-US" dirty="0" smtClean="0"/>
              <a:t>For instance, the teacher may feel her students need to be made aware of the different sounds of verb endings when used in the simple past but the </a:t>
            </a:r>
            <a:r>
              <a:rPr lang="en-US" dirty="0" err="1" smtClean="0"/>
              <a:t>coursebook</a:t>
            </a:r>
            <a:r>
              <a:rPr lang="en-US" dirty="0" smtClean="0"/>
              <a:t> does not address this phonetic issue. Consequently, she may add an activity or series of activities that deal with the phonetics of the past simple. The teacher may want to draw students’ attention to the fact that, when pronouncing the verbs visited, played and worked, the endings (-</a:t>
            </a:r>
            <a:r>
              <a:rPr lang="en-US" dirty="0" err="1" smtClean="0"/>
              <a:t>ed</a:t>
            </a:r>
            <a:r>
              <a:rPr lang="en-US" dirty="0" smtClean="0"/>
              <a:t>) are pronounced /id/, /id/ and /t/ respectively. </a:t>
            </a:r>
          </a:p>
          <a:p>
            <a:pPr marL="0" indent="0">
              <a:buFont typeface="Wingdings" pitchFamily="2" charset="2"/>
              <a:buChar char="Ø"/>
            </a:pPr>
            <a:r>
              <a:rPr lang="en-US" dirty="0" smtClean="0"/>
              <a:t>It is important to note that additions to materials can come at the beginning, at the end or in the middle of the materials being adapted.</a:t>
            </a:r>
          </a:p>
        </p:txBody>
      </p:sp>
      <p:sp>
        <p:nvSpPr>
          <p:cNvPr id="3" name="Titre 2"/>
          <p:cNvSpPr>
            <a:spLocks noGrp="1"/>
          </p:cNvSpPr>
          <p:nvPr>
            <p:ph type="title"/>
          </p:nvPr>
        </p:nvSpPr>
        <p:spPr>
          <a:xfrm>
            <a:off x="357158" y="152400"/>
            <a:ext cx="8329642" cy="776270"/>
          </a:xfrm>
        </p:spPr>
        <p:txBody>
          <a:bodyPr>
            <a:normAutofit/>
          </a:bodyPr>
          <a:lstStyle/>
          <a:p>
            <a:r>
              <a:rPr sz="2400" b="1" u="sng" smtClean="0">
                <a:solidFill>
                  <a:srgbClr val="C00000"/>
                </a:solidFill>
              </a:rPr>
              <a:t>Expanding</a:t>
            </a:r>
            <a:endParaRPr lang="fr-FR" sz="2400" b="1" u="sng" dirty="0">
              <a:solidFill>
                <a:srgbClr val="C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2844" y="928670"/>
            <a:ext cx="8858312" cy="5786478"/>
          </a:xfrm>
        </p:spPr>
        <p:txBody>
          <a:bodyPr>
            <a:normAutofit lnSpcReduction="10000"/>
          </a:bodyPr>
          <a:lstStyle/>
          <a:p>
            <a:pPr marL="0" indent="0">
              <a:buNone/>
            </a:pPr>
            <a:r>
              <a:rPr lang="en-US" dirty="0" smtClean="0"/>
              <a:t>As with the technique of adding, material can be deleted both quantitatively (subtracting) or qualitatively(abridging).</a:t>
            </a:r>
          </a:p>
          <a:p>
            <a:pPr>
              <a:buNone/>
            </a:pPr>
            <a:r>
              <a:rPr lang="en-US" b="1" dirty="0" smtClean="0">
                <a:solidFill>
                  <a:srgbClr val="C00000"/>
                </a:solidFill>
              </a:rPr>
              <a:t>Subtracting</a:t>
            </a:r>
            <a:r>
              <a:rPr lang="en-US" dirty="0" smtClean="0"/>
              <a:t> from material: reducing the length of material </a:t>
            </a:r>
          </a:p>
          <a:p>
            <a:pPr marL="0" indent="0">
              <a:buNone/>
            </a:pPr>
            <a:r>
              <a:rPr lang="en-US" dirty="0" smtClean="0"/>
              <a:t>When subtracting, for example, a teacher can decide to do five of the questions </a:t>
            </a:r>
            <a:r>
              <a:rPr lang="en-US" dirty="0" err="1" smtClean="0"/>
              <a:t>practising</a:t>
            </a:r>
            <a:r>
              <a:rPr lang="en-US" dirty="0" smtClean="0"/>
              <a:t> the simple past tense instead of the ten in the </a:t>
            </a:r>
            <a:r>
              <a:rPr lang="en-US" dirty="0" err="1" smtClean="0"/>
              <a:t>coursebook</a:t>
            </a:r>
            <a:r>
              <a:rPr lang="en-US" dirty="0" smtClean="0"/>
              <a:t>. </a:t>
            </a:r>
          </a:p>
          <a:p>
            <a:pPr marL="0" indent="0">
              <a:buNone/>
            </a:pPr>
            <a:r>
              <a:rPr lang="en-US" dirty="0" smtClean="0"/>
              <a:t>Deletion in these cases, as with extending, does not have a significant impact on the overall methodology. The changes are greater if material is not  only subtracted, but also what abridged.</a:t>
            </a:r>
          </a:p>
          <a:p>
            <a:pPr marL="0" indent="0">
              <a:buNone/>
            </a:pPr>
            <a:r>
              <a:rPr lang="en-US" dirty="0" smtClean="0"/>
              <a:t>When</a:t>
            </a:r>
            <a:r>
              <a:rPr lang="en-US" b="1" dirty="0" smtClean="0">
                <a:solidFill>
                  <a:srgbClr val="C00000"/>
                </a:solidFill>
              </a:rPr>
              <a:t> abridging</a:t>
            </a:r>
            <a:r>
              <a:rPr lang="en-US" dirty="0" smtClean="0"/>
              <a:t>, e.g. the teacher may decide that focusing attention on pronunciation may inhibit the learner’s fluency and decide not to do any of the pronunciation exercises in a </a:t>
            </a:r>
            <a:r>
              <a:rPr lang="en-US" dirty="0" err="1" smtClean="0"/>
              <a:t>coursebook</a:t>
            </a:r>
            <a:r>
              <a:rPr lang="en-US" dirty="0" smtClean="0"/>
              <a:t>.</a:t>
            </a:r>
          </a:p>
          <a:p>
            <a:pPr marL="0" indent="0">
              <a:buNone/>
            </a:pPr>
            <a:endParaRPr lang="en-US" dirty="0" smtClean="0"/>
          </a:p>
          <a:p>
            <a:pPr marL="0" indent="0">
              <a:buNone/>
            </a:pPr>
            <a:endParaRPr lang="en-US" dirty="0" smtClean="0"/>
          </a:p>
        </p:txBody>
      </p:sp>
      <p:sp>
        <p:nvSpPr>
          <p:cNvPr id="3" name="Titre 2"/>
          <p:cNvSpPr>
            <a:spLocks noGrp="1"/>
          </p:cNvSpPr>
          <p:nvPr>
            <p:ph type="title"/>
          </p:nvPr>
        </p:nvSpPr>
        <p:spPr>
          <a:xfrm>
            <a:off x="142844" y="152400"/>
            <a:ext cx="8543956" cy="704832"/>
          </a:xfrm>
        </p:spPr>
        <p:txBody>
          <a:bodyPr>
            <a:normAutofit/>
          </a:bodyPr>
          <a:lstStyle/>
          <a:p>
            <a:r>
              <a:rPr lang="fr-FR" sz="3200" b="1" dirty="0" err="1" smtClean="0">
                <a:solidFill>
                  <a:schemeClr val="accent2">
                    <a:lumMod val="50000"/>
                  </a:schemeClr>
                </a:solidFill>
              </a:rPr>
              <a:t>Deleting</a:t>
            </a:r>
            <a:r>
              <a:rPr lang="fr-FR" sz="3200" b="1" dirty="0" smtClean="0">
                <a:solidFill>
                  <a:schemeClr val="accent2">
                    <a:lumMod val="50000"/>
                  </a:schemeClr>
                </a:solidFill>
              </a:rPr>
              <a:t> or </a:t>
            </a:r>
            <a:r>
              <a:rPr lang="fr-FR" sz="3200" b="1" dirty="0" err="1" smtClean="0">
                <a:solidFill>
                  <a:schemeClr val="accent2">
                    <a:lumMod val="50000"/>
                  </a:schemeClr>
                </a:solidFill>
              </a:rPr>
              <a:t>omitting</a:t>
            </a:r>
            <a:endParaRPr lang="fr-FR" sz="3200" b="1" dirty="0">
              <a:solidFill>
                <a:schemeClr val="accent2">
                  <a:lumMod val="50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214290"/>
            <a:ext cx="8715436" cy="6429420"/>
          </a:xfrm>
        </p:spPr>
        <p:txBody>
          <a:bodyPr>
            <a:normAutofit/>
          </a:bodyPr>
          <a:lstStyle/>
          <a:p>
            <a:pPr marL="0" indent="0">
              <a:lnSpc>
                <a:spcPct val="150000"/>
              </a:lnSpc>
              <a:buNone/>
            </a:pPr>
            <a:r>
              <a:rPr lang="en-US" dirty="0" smtClean="0">
                <a:solidFill>
                  <a:srgbClr val="C00000"/>
                </a:solidFill>
              </a:rPr>
              <a:t>Addition</a:t>
            </a:r>
            <a:r>
              <a:rPr lang="en-US" dirty="0" smtClean="0"/>
              <a:t> and </a:t>
            </a:r>
            <a:r>
              <a:rPr lang="en-US" dirty="0" smtClean="0">
                <a:solidFill>
                  <a:srgbClr val="C00000"/>
                </a:solidFill>
              </a:rPr>
              <a:t>deletion</a:t>
            </a:r>
            <a:r>
              <a:rPr lang="en-US" dirty="0" smtClean="0"/>
              <a:t> often work together, of course. Material may be taken out and then replaced with something else. Where the same kind of material is substituted, as for instance one set of minimal pairs for another, the internal balance of the lesson or the syllabus is not necessarily altered. The methodological change is greater when, for example, grammar practice is substituted after the omission of an inappropriate communicative function, or when a reading text is replaced by a listening passage. </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85720" y="928670"/>
            <a:ext cx="8572560" cy="5786478"/>
          </a:xfrm>
        </p:spPr>
        <p:txBody>
          <a:bodyPr>
            <a:normAutofit/>
          </a:bodyPr>
          <a:lstStyle/>
          <a:p>
            <a:pPr marL="0" indent="0">
              <a:lnSpc>
                <a:spcPct val="150000"/>
              </a:lnSpc>
              <a:buNone/>
            </a:pPr>
            <a:r>
              <a:rPr lang="en-US" dirty="0" smtClean="0"/>
              <a:t>Modifying refers to an internal change in the </a:t>
            </a:r>
            <a:r>
              <a:rPr lang="en-US" dirty="0" smtClean="0">
                <a:solidFill>
                  <a:srgbClr val="C00000"/>
                </a:solidFill>
                <a:effectLst>
                  <a:outerShdw blurRad="38100" dist="38100" dir="2700000" algn="tl">
                    <a:srgbClr val="000000">
                      <a:alpha val="43137"/>
                    </a:srgbClr>
                  </a:outerShdw>
                </a:effectLst>
              </a:rPr>
              <a:t>approach</a:t>
            </a:r>
            <a:r>
              <a:rPr lang="en-US" dirty="0" smtClean="0"/>
              <a:t> or </a:t>
            </a:r>
            <a:r>
              <a:rPr lang="en-US" dirty="0" smtClean="0">
                <a:solidFill>
                  <a:srgbClr val="C00000"/>
                </a:solidFill>
                <a:effectLst>
                  <a:outerShdw blurRad="38100" dist="38100" dir="2700000" algn="tl">
                    <a:srgbClr val="000000">
                      <a:alpha val="43137"/>
                    </a:srgbClr>
                  </a:outerShdw>
                </a:effectLst>
              </a:rPr>
              <a:t>focus</a:t>
            </a:r>
            <a:r>
              <a:rPr lang="en-US" dirty="0" smtClean="0">
                <a:solidFill>
                  <a:srgbClr val="C00000"/>
                </a:solidFill>
              </a:rPr>
              <a:t> </a:t>
            </a:r>
            <a:r>
              <a:rPr lang="en-US" dirty="0" smtClean="0"/>
              <a:t>of an exercise or other piece of material. It is a rather important and frequently used procedure that, like all other techniques, can be applied to any aspect of ‘content’. </a:t>
            </a:r>
          </a:p>
          <a:p>
            <a:pPr marL="0" indent="0">
              <a:lnSpc>
                <a:spcPct val="150000"/>
              </a:lnSpc>
              <a:buNone/>
            </a:pPr>
            <a:r>
              <a:rPr lang="en-US" dirty="0" smtClean="0"/>
              <a:t>It can be subdivided under two related headings. The first of these is </a:t>
            </a:r>
            <a:r>
              <a:rPr lang="en-US" b="1" dirty="0" smtClean="0">
                <a:solidFill>
                  <a:srgbClr val="C00000"/>
                </a:solidFill>
              </a:rPr>
              <a:t>rewriting</a:t>
            </a:r>
            <a:r>
              <a:rPr lang="en-US" dirty="0" smtClean="0"/>
              <a:t>, when some of the linguistic content needs modification; the second is </a:t>
            </a:r>
            <a:r>
              <a:rPr lang="en-US" b="1" dirty="0" smtClean="0">
                <a:solidFill>
                  <a:srgbClr val="C00000"/>
                </a:solidFill>
              </a:rPr>
              <a:t>restructuring</a:t>
            </a:r>
            <a:r>
              <a:rPr lang="en-US" dirty="0" smtClean="0"/>
              <a:t>, which applies to classroom management.</a:t>
            </a:r>
          </a:p>
        </p:txBody>
      </p:sp>
      <p:sp>
        <p:nvSpPr>
          <p:cNvPr id="3" name="Titre 2"/>
          <p:cNvSpPr>
            <a:spLocks noGrp="1"/>
          </p:cNvSpPr>
          <p:nvPr>
            <p:ph type="title"/>
          </p:nvPr>
        </p:nvSpPr>
        <p:spPr>
          <a:xfrm>
            <a:off x="214282" y="152400"/>
            <a:ext cx="8472518" cy="633394"/>
          </a:xfrm>
        </p:spPr>
        <p:txBody>
          <a:bodyPr>
            <a:normAutofit/>
          </a:bodyPr>
          <a:lstStyle/>
          <a:p>
            <a:r>
              <a:rPr lang="fr-FR" sz="3200" b="1" dirty="0" err="1" smtClean="0">
                <a:solidFill>
                  <a:schemeClr val="accent2">
                    <a:lumMod val="50000"/>
                  </a:schemeClr>
                </a:solidFill>
              </a:rPr>
              <a:t>Modifying</a:t>
            </a:r>
            <a:endParaRPr lang="fr-FR" sz="3200" b="1" dirty="0">
              <a:solidFill>
                <a:schemeClr val="accent2">
                  <a:lumMod val="5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928670"/>
            <a:ext cx="8786874" cy="5786478"/>
          </a:xfrm>
        </p:spPr>
        <p:txBody>
          <a:bodyPr>
            <a:normAutofit fontScale="92500"/>
          </a:bodyPr>
          <a:lstStyle/>
          <a:p>
            <a:pPr marL="0" indent="0">
              <a:lnSpc>
                <a:spcPct val="150000"/>
              </a:lnSpc>
              <a:buNone/>
            </a:pPr>
            <a:r>
              <a:rPr lang="en-US" dirty="0" smtClean="0"/>
              <a:t>Rewriting may relate activities more closely to learners’ own backgrounds and interests, introduce models of authentic language, or set more purposeful, problem-solving tasks where the answers are not always known before the teacher asks the question.</a:t>
            </a:r>
          </a:p>
          <a:p>
            <a:pPr marL="0" indent="0">
              <a:lnSpc>
                <a:spcPct val="150000"/>
              </a:lnSpc>
              <a:buNone/>
            </a:pPr>
            <a:r>
              <a:rPr lang="en-US" dirty="0" smtClean="0"/>
              <a:t>An example is that of end-of-text comprehension questions. Some of these are more like a test, where students can answer by ‘lifting’ the information straight from the text. These questions can be modified so that students have to interpret what they have read or heard, or relate different sections of the text to each other.</a:t>
            </a:r>
          </a:p>
          <a:p>
            <a:pPr marL="0" indent="0">
              <a:buNone/>
            </a:pPr>
            <a:endParaRPr lang="fr-FR" dirty="0"/>
          </a:p>
        </p:txBody>
      </p:sp>
      <p:sp>
        <p:nvSpPr>
          <p:cNvPr id="3" name="Titre 2"/>
          <p:cNvSpPr>
            <a:spLocks noGrp="1"/>
          </p:cNvSpPr>
          <p:nvPr>
            <p:ph type="title"/>
          </p:nvPr>
        </p:nvSpPr>
        <p:spPr>
          <a:xfrm>
            <a:off x="214282" y="152400"/>
            <a:ext cx="8472518" cy="704832"/>
          </a:xfrm>
        </p:spPr>
        <p:txBody>
          <a:bodyPr>
            <a:normAutofit/>
          </a:bodyPr>
          <a:lstStyle/>
          <a:p>
            <a:r>
              <a:rPr lang="fr-FR" sz="2400" b="1" dirty="0" smtClean="0">
                <a:solidFill>
                  <a:srgbClr val="C00000"/>
                </a:solidFill>
              </a:rPr>
              <a:t>R</a:t>
            </a:r>
            <a:r>
              <a:rPr sz="2400" b="1" smtClean="0">
                <a:solidFill>
                  <a:srgbClr val="C00000"/>
                </a:solidFill>
              </a:rPr>
              <a:t>ewriting: change in focus </a:t>
            </a:r>
            <a:endParaRPr lang="fr-FR" sz="2400" b="1"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96752"/>
            <a:ext cx="8229600" cy="5256584"/>
          </a:xfrm>
        </p:spPr>
        <p:txBody>
          <a:bodyPr>
            <a:normAutofit/>
          </a:bodyPr>
          <a:lstStyle/>
          <a:p>
            <a:pPr marL="0" indent="0">
              <a:lnSpc>
                <a:spcPct val="150000"/>
              </a:lnSpc>
              <a:buNone/>
            </a:pPr>
            <a:r>
              <a:rPr lang="en-US" dirty="0" smtClean="0"/>
              <a:t>Most </a:t>
            </a:r>
            <a:r>
              <a:rPr lang="en-US" sz="2400" dirty="0" smtClean="0"/>
              <a:t>teachers are not creators of teaching materials but rather providers of good materials. </a:t>
            </a:r>
            <a:r>
              <a:rPr lang="en-US" sz="2400" dirty="0" smtClean="0"/>
              <a:t>Dudley –Evans and St. John (1998, p. 173) suggest that a good provider of materials will be able to select appropriately </a:t>
            </a:r>
            <a:r>
              <a:rPr lang="en-US" sz="2400" dirty="0" smtClean="0"/>
              <a:t>from what is available and be creative with it, modify activities to suit learners’ </a:t>
            </a:r>
            <a:r>
              <a:rPr lang="en-US" sz="2400" dirty="0" smtClean="0"/>
              <a:t>needs, and </a:t>
            </a:r>
            <a:r>
              <a:rPr lang="en-US" sz="2400" dirty="0" smtClean="0"/>
              <a:t>supplement what is available by providing extra activities (and extra input). In fact</a:t>
            </a:r>
            <a:r>
              <a:rPr lang="en-US" sz="2400" dirty="0" smtClean="0"/>
              <a:t>, most textbooks </a:t>
            </a:r>
            <a:r>
              <a:rPr lang="en-US" sz="2400" dirty="0" smtClean="0"/>
              <a:t>can seldom be used without some form of adaptation to make them more suitable for </a:t>
            </a:r>
            <a:r>
              <a:rPr lang="en-US" sz="2400" dirty="0" smtClean="0"/>
              <a:t>the particular </a:t>
            </a:r>
            <a:r>
              <a:rPr lang="en-US" sz="2400" dirty="0" smtClean="0"/>
              <a:t>context in which they will be used.</a:t>
            </a:r>
            <a:endParaRPr lang="fr-FR" sz="2400" dirty="0"/>
          </a:p>
        </p:txBody>
      </p:sp>
      <p:sp>
        <p:nvSpPr>
          <p:cNvPr id="3" name="Titre 2"/>
          <p:cNvSpPr>
            <a:spLocks noGrp="1"/>
          </p:cNvSpPr>
          <p:nvPr>
            <p:ph type="title"/>
          </p:nvPr>
        </p:nvSpPr>
        <p:spPr>
          <a:xfrm>
            <a:off x="457200" y="152400"/>
            <a:ext cx="8229600" cy="900336"/>
          </a:xfrm>
        </p:spPr>
        <p:txBody>
          <a:bodyPr>
            <a:normAutofit/>
          </a:bodyPr>
          <a:lstStyle/>
          <a:p>
            <a:r>
              <a:rPr lang="fr-FR" sz="2800" b="1" dirty="0" smtClean="0">
                <a:solidFill>
                  <a:schemeClr val="accent2">
                    <a:lumMod val="75000"/>
                  </a:schemeClr>
                </a:solidFill>
              </a:rPr>
              <a:t>Introduction</a:t>
            </a:r>
            <a:endParaRPr lang="fr-FR" sz="2800" b="1" dirty="0">
              <a:solidFill>
                <a:schemeClr val="accent2">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1142984"/>
            <a:ext cx="8329642" cy="4953016"/>
          </a:xfrm>
        </p:spPr>
        <p:txBody>
          <a:bodyPr>
            <a:normAutofit fontScale="92500" lnSpcReduction="20000"/>
          </a:bodyPr>
          <a:lstStyle/>
          <a:p>
            <a:pPr>
              <a:lnSpc>
                <a:spcPct val="150000"/>
              </a:lnSpc>
              <a:buNone/>
            </a:pPr>
            <a:r>
              <a:rPr lang="en-US" dirty="0" smtClean="0"/>
              <a:t>For instance: </a:t>
            </a:r>
          </a:p>
          <a:p>
            <a:pPr marL="0" indent="0">
              <a:lnSpc>
                <a:spcPct val="150000"/>
              </a:lnSpc>
              <a:buNone/>
            </a:pPr>
            <a:r>
              <a:rPr lang="en-US" dirty="0" smtClean="0"/>
              <a:t>A written language explanation designed to be read and studied can be made more meaningful if it is turned into an interactive exercise where all students participate. For instance, it is a straightforward matter to ask learners to practise certain verb structures in pairs (say the present perfect: ‘Have you been to/done X?’; or a conditional: ‘What would you do if . . . ?’), and it can be made more authentic by inviting students to refer to topics of </a:t>
            </a:r>
            <a:r>
              <a:rPr lang="fr-FR" dirty="0" smtClean="0"/>
              <a:t>direct </a:t>
            </a:r>
            <a:r>
              <a:rPr lang="fr-FR" dirty="0" err="1" smtClean="0"/>
              <a:t>interest</a:t>
            </a:r>
            <a:r>
              <a:rPr lang="fr-FR" dirty="0" smtClean="0"/>
              <a:t> to </a:t>
            </a:r>
            <a:r>
              <a:rPr lang="fr-FR" dirty="0" err="1" smtClean="0"/>
              <a:t>themselves</a:t>
            </a:r>
            <a:r>
              <a:rPr lang="fr-FR" dirty="0" smtClean="0"/>
              <a:t>.</a:t>
            </a:r>
          </a:p>
        </p:txBody>
      </p:sp>
      <p:sp>
        <p:nvSpPr>
          <p:cNvPr id="3" name="Titre 2"/>
          <p:cNvSpPr>
            <a:spLocks noGrp="1"/>
          </p:cNvSpPr>
          <p:nvPr>
            <p:ph type="title"/>
          </p:nvPr>
        </p:nvSpPr>
        <p:spPr>
          <a:xfrm>
            <a:off x="285720" y="500042"/>
            <a:ext cx="8229600" cy="490518"/>
          </a:xfrm>
        </p:spPr>
        <p:txBody>
          <a:bodyPr>
            <a:normAutofit/>
          </a:bodyPr>
          <a:lstStyle/>
          <a:p>
            <a:r>
              <a:rPr lang="fr-FR" sz="2400" b="1" dirty="0" err="1" smtClean="0">
                <a:solidFill>
                  <a:srgbClr val="C00000"/>
                </a:solidFill>
              </a:rPr>
              <a:t>Restructuring</a:t>
            </a:r>
            <a:r>
              <a:rPr lang="fr-FR" sz="2400" b="1" dirty="0" smtClean="0">
                <a:solidFill>
                  <a:srgbClr val="C00000"/>
                </a:solidFill>
              </a:rPr>
              <a:t>: </a:t>
            </a:r>
            <a:r>
              <a:rPr sz="2400" b="1" smtClean="0">
                <a:solidFill>
                  <a:srgbClr val="C00000"/>
                </a:solidFill>
              </a:rPr>
              <a:t>change in approach</a:t>
            </a:r>
            <a:endParaRPr lang="fr-FR" sz="2400" b="1" dirty="0">
              <a:solidFill>
                <a:srgbClr val="C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85720" y="785794"/>
            <a:ext cx="8643998" cy="5929354"/>
          </a:xfrm>
        </p:spPr>
        <p:txBody>
          <a:bodyPr>
            <a:normAutofit fontScale="92500"/>
          </a:bodyPr>
          <a:lstStyle/>
          <a:p>
            <a:pPr marL="0" indent="0">
              <a:buNone/>
              <a:tabLst>
                <a:tab pos="0" algn="l"/>
              </a:tabLst>
            </a:pPr>
            <a:r>
              <a:rPr lang="en-US" dirty="0" smtClean="0"/>
              <a:t>Many elements of a language course can be simplified, including the instructions and explanations that accompany exercises and activities, and even the visual layout of material so that it becomes easier to see how different parts fit together.</a:t>
            </a:r>
          </a:p>
          <a:p>
            <a:pPr marL="0" indent="0">
              <a:buNone/>
              <a:tabLst>
                <a:tab pos="0" algn="l"/>
              </a:tabLst>
            </a:pPr>
            <a:r>
              <a:rPr lang="en-US" dirty="0" smtClean="0"/>
              <a:t>It is worth noting that teachers are sometimes on rather dangerous ground, if a wish to ‘simplify’ grammar or speech in the classroom leads to a distortion of natural language. e. g.:</a:t>
            </a:r>
          </a:p>
          <a:p>
            <a:pPr marL="177800" indent="-177800">
              <a:buFont typeface="Arial" pitchFamily="34" charset="0"/>
              <a:buChar char="•"/>
              <a:tabLst>
                <a:tab pos="0" algn="l"/>
              </a:tabLst>
            </a:pPr>
            <a:r>
              <a:rPr lang="en-US" dirty="0" smtClean="0"/>
              <a:t>oversimplification of a grammatical explanation can be misleadingly one-sided or partial: to tell learners that adverbs are always formed by adding ‘-</a:t>
            </a:r>
            <a:r>
              <a:rPr lang="en-US" dirty="0" err="1" smtClean="0"/>
              <a:t>ly</a:t>
            </a:r>
            <a:r>
              <a:rPr lang="en-US" dirty="0" smtClean="0"/>
              <a:t>’ does not help them when they come across ‘friendly’ or ‘brotherly’, nor does it explain why ‘hardly’ cannot be formed from ‘hard’. </a:t>
            </a:r>
          </a:p>
          <a:p>
            <a:pPr marL="177800" indent="-177800">
              <a:buFont typeface="Arial" pitchFamily="34" charset="0"/>
              <a:buChar char="•"/>
              <a:tabLst>
                <a:tab pos="0" algn="l"/>
              </a:tabLst>
            </a:pPr>
            <a:r>
              <a:rPr lang="en-US" dirty="0" smtClean="0"/>
              <a:t>A slow style of speech might result in the elimination of the correct use of sentence stress and weak forms, leaving learners with no exposure to the natural rhythms of spoken English.</a:t>
            </a:r>
            <a:endParaRPr lang="fr-FR" dirty="0"/>
          </a:p>
        </p:txBody>
      </p:sp>
      <p:sp>
        <p:nvSpPr>
          <p:cNvPr id="3" name="Titre 2"/>
          <p:cNvSpPr>
            <a:spLocks noGrp="1"/>
          </p:cNvSpPr>
          <p:nvPr>
            <p:ph type="title"/>
          </p:nvPr>
        </p:nvSpPr>
        <p:spPr>
          <a:xfrm>
            <a:off x="214282" y="152400"/>
            <a:ext cx="8472518" cy="561956"/>
          </a:xfrm>
        </p:spPr>
        <p:txBody>
          <a:bodyPr>
            <a:normAutofit fontScale="90000"/>
          </a:bodyPr>
          <a:lstStyle/>
          <a:p>
            <a:r>
              <a:rPr lang="fr-FR" b="1" dirty="0" err="1" smtClean="0">
                <a:solidFill>
                  <a:schemeClr val="accent2">
                    <a:lumMod val="50000"/>
                  </a:schemeClr>
                </a:solidFill>
              </a:rPr>
              <a:t>Simplifying</a:t>
            </a:r>
            <a:endParaRPr lang="fr-FR" b="1" dirty="0">
              <a:solidFill>
                <a:schemeClr val="accent2">
                  <a:lumMod val="50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214290"/>
            <a:ext cx="8786874" cy="6429420"/>
          </a:xfrm>
        </p:spPr>
        <p:txBody>
          <a:bodyPr>
            <a:normAutofit fontScale="92500" lnSpcReduction="20000"/>
          </a:bodyPr>
          <a:lstStyle/>
          <a:p>
            <a:pPr marL="0" indent="0">
              <a:lnSpc>
                <a:spcPct val="150000"/>
              </a:lnSpc>
              <a:buNone/>
            </a:pPr>
            <a:r>
              <a:rPr lang="en-US" dirty="0" smtClean="0"/>
              <a:t>The main application of this technique has been to texts, most often to reading passages. for instance, we can </a:t>
            </a:r>
            <a:r>
              <a:rPr lang="fr-FR" dirty="0" err="1" smtClean="0"/>
              <a:t>simplify</a:t>
            </a:r>
            <a:r>
              <a:rPr lang="fr-FR" dirty="0" smtClean="0"/>
              <a:t> </a:t>
            </a:r>
            <a:r>
              <a:rPr lang="fr-FR" dirty="0" err="1" smtClean="0"/>
              <a:t>according</a:t>
            </a:r>
            <a:r>
              <a:rPr lang="fr-FR" dirty="0" smtClean="0"/>
              <a:t> to: </a:t>
            </a:r>
          </a:p>
          <a:p>
            <a:pPr marL="0" indent="0">
              <a:lnSpc>
                <a:spcPct val="150000"/>
              </a:lnSpc>
              <a:buNone/>
            </a:pPr>
            <a:r>
              <a:rPr lang="en-US" dirty="0" smtClean="0"/>
              <a:t>1 Sentence structure. Sentence length is reduced, or a complex sentence is rewritten as a number of simpler ones, for example, by the replacement of relative pronouns by nouns and pronouns followed by a main verb.</a:t>
            </a:r>
          </a:p>
          <a:p>
            <a:pPr marL="0" indent="0">
              <a:lnSpc>
                <a:spcPct val="150000"/>
              </a:lnSpc>
              <a:buNone/>
            </a:pPr>
            <a:r>
              <a:rPr lang="en-US" dirty="0" smtClean="0"/>
              <a:t>2 Lexical content, so that the number of new vocabulary items is controlled by reference to what students have already learned.</a:t>
            </a:r>
          </a:p>
          <a:p>
            <a:pPr marL="0" indent="0">
              <a:lnSpc>
                <a:spcPct val="150000"/>
              </a:lnSpc>
              <a:buNone/>
            </a:pPr>
            <a:r>
              <a:rPr lang="en-US" dirty="0" smtClean="0"/>
              <a:t>3 Grammatical structures. For instance, passives are converted to actives; simple past tense to simple present; reported into direct speech.</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214290"/>
            <a:ext cx="8786874" cy="6429420"/>
          </a:xfrm>
        </p:spPr>
        <p:txBody>
          <a:bodyPr>
            <a:normAutofit fontScale="92500"/>
          </a:bodyPr>
          <a:lstStyle/>
          <a:p>
            <a:pPr>
              <a:buNone/>
            </a:pPr>
            <a:r>
              <a:rPr lang="en-US" dirty="0" smtClean="0"/>
              <a:t>Simplification has a number of implications. </a:t>
            </a:r>
          </a:p>
          <a:p>
            <a:pPr marL="177800" indent="-177800">
              <a:buFont typeface="Wingdings" pitchFamily="2" charset="2"/>
              <a:buChar char="Ø"/>
            </a:pPr>
            <a:r>
              <a:rPr lang="en-US" dirty="0" smtClean="0"/>
              <a:t>Firstly, it is possible that any linguistic change, lexical or grammatical, will have a </a:t>
            </a:r>
            <a:r>
              <a:rPr lang="en-US" dirty="0" smtClean="0">
                <a:solidFill>
                  <a:srgbClr val="C00000"/>
                </a:solidFill>
              </a:rPr>
              <a:t>corresponding stylistic effect</a:t>
            </a:r>
            <a:r>
              <a:rPr lang="en-US" dirty="0" smtClean="0"/>
              <a:t>, and will therefore change the meaning or intention of the original text. This is particularly likely with literary material, of course, but in principle it can apply to any kind of text where the overall ‘coherence’ can be affected. </a:t>
            </a:r>
          </a:p>
          <a:p>
            <a:pPr marL="177800" indent="-177800">
              <a:buFont typeface="Wingdings" pitchFamily="2" charset="2"/>
              <a:buChar char="Ø"/>
            </a:pPr>
            <a:r>
              <a:rPr lang="en-US" dirty="0" smtClean="0"/>
              <a:t>Secondly, some teaching situations require </a:t>
            </a:r>
            <a:r>
              <a:rPr lang="en-US" dirty="0" smtClean="0">
                <a:solidFill>
                  <a:srgbClr val="C00000"/>
                </a:solidFill>
              </a:rPr>
              <a:t>attention to the simplification of content</a:t>
            </a:r>
            <a:r>
              <a:rPr lang="en-US" dirty="0" smtClean="0"/>
              <a:t> when the complexity of the subject matter is regarded as being too advanced. This could be the case for some scientific explanations, for example, or for material too far removed from the learners’ own life experiences.</a:t>
            </a:r>
          </a:p>
          <a:p>
            <a:pPr marL="177800" indent="-177800">
              <a:buFont typeface="Wingdings" pitchFamily="2" charset="2"/>
              <a:buChar char="Ø"/>
            </a:pPr>
            <a:r>
              <a:rPr lang="en-US" dirty="0" smtClean="0"/>
              <a:t>Thirdly, simplification can refer not only to content, but also to </a:t>
            </a:r>
            <a:r>
              <a:rPr lang="en-US" dirty="0" smtClean="0">
                <a:solidFill>
                  <a:srgbClr val="C00000"/>
                </a:solidFill>
              </a:rPr>
              <a:t>the ways in which that content is presented</a:t>
            </a:r>
            <a:r>
              <a:rPr lang="en-US" dirty="0" smtClean="0"/>
              <a:t>: we may decide not to make any changes to the original text, but instead to lead the learners through it in a number of graded stages. </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28670"/>
            <a:ext cx="8543956" cy="5643602"/>
          </a:xfrm>
        </p:spPr>
        <p:txBody>
          <a:bodyPr>
            <a:normAutofit fontScale="92500"/>
          </a:bodyPr>
          <a:lstStyle/>
          <a:p>
            <a:pPr marL="0" indent="0">
              <a:buNone/>
            </a:pPr>
            <a:r>
              <a:rPr lang="en-US" dirty="0" smtClean="0"/>
              <a:t>This procedure refers to </a:t>
            </a:r>
            <a:r>
              <a:rPr lang="en-US" dirty="0" smtClean="0">
                <a:solidFill>
                  <a:srgbClr val="C00000"/>
                </a:solidFill>
              </a:rPr>
              <a:t>the possibility of putting the parts of a </a:t>
            </a:r>
            <a:r>
              <a:rPr lang="en-US" dirty="0" err="1" smtClean="0">
                <a:solidFill>
                  <a:srgbClr val="C00000"/>
                </a:solidFill>
              </a:rPr>
              <a:t>coursebook</a:t>
            </a:r>
            <a:r>
              <a:rPr lang="en-US" dirty="0" smtClean="0">
                <a:solidFill>
                  <a:srgbClr val="C00000"/>
                </a:solidFill>
              </a:rPr>
              <a:t> in a different order</a:t>
            </a:r>
            <a:r>
              <a:rPr lang="en-US" dirty="0" smtClean="0"/>
              <a:t>. This may mean  adjusting the sequence of presentation within a unit, or taking units in a different sequence from that originally intended. </a:t>
            </a:r>
          </a:p>
          <a:p>
            <a:pPr marL="0" indent="0">
              <a:buNone/>
            </a:pPr>
            <a:r>
              <a:rPr lang="en-US" dirty="0" smtClean="0"/>
              <a:t>When reordering, the teacher has decided that it makes more pedagogic sense to sequence activities differently. </a:t>
            </a:r>
          </a:p>
          <a:p>
            <a:pPr marL="177800" indent="-177800">
              <a:buFont typeface="Arial" pitchFamily="34" charset="0"/>
              <a:buChar char="•"/>
              <a:tabLst>
                <a:tab pos="273050" algn="l"/>
              </a:tabLst>
            </a:pPr>
            <a:r>
              <a:rPr lang="en-US" dirty="0" smtClean="0"/>
              <a:t>An example is beginning with a general discussion before looking at a reading passage rather than using the reading as a basis for discussion.</a:t>
            </a:r>
          </a:p>
          <a:p>
            <a:pPr marL="0" indent="0">
              <a:buNone/>
            </a:pPr>
            <a:r>
              <a:rPr lang="en-US" dirty="0" smtClean="0"/>
              <a:t>‘reordering’ can include separating items of content from each other as well as regrouping them and putting them together. An obvious example is a lesson on a particular language function felt to contain too many new grammar points for the present proficiency level of the </a:t>
            </a:r>
            <a:r>
              <a:rPr lang="fr-FR" dirty="0" err="1" smtClean="0"/>
              <a:t>learners</a:t>
            </a:r>
            <a:r>
              <a:rPr lang="fr-FR" dirty="0" smtClean="0"/>
              <a:t>.</a:t>
            </a:r>
          </a:p>
          <a:p>
            <a:pPr marL="0" indent="0">
              <a:buNone/>
            </a:pPr>
            <a:endParaRPr lang="en-US" dirty="0" smtClean="0"/>
          </a:p>
        </p:txBody>
      </p:sp>
      <p:sp>
        <p:nvSpPr>
          <p:cNvPr id="3" name="Titre 2"/>
          <p:cNvSpPr>
            <a:spLocks noGrp="1"/>
          </p:cNvSpPr>
          <p:nvPr>
            <p:ph type="title"/>
          </p:nvPr>
        </p:nvSpPr>
        <p:spPr>
          <a:xfrm>
            <a:off x="457200" y="152400"/>
            <a:ext cx="8229600" cy="704832"/>
          </a:xfrm>
        </p:spPr>
        <p:txBody>
          <a:bodyPr>
            <a:normAutofit/>
          </a:bodyPr>
          <a:lstStyle/>
          <a:p>
            <a:r>
              <a:rPr lang="fr-FR" sz="3200" b="1" dirty="0" err="1" smtClean="0">
                <a:solidFill>
                  <a:schemeClr val="accent2">
                    <a:lumMod val="50000"/>
                  </a:schemeClr>
                </a:solidFill>
              </a:rPr>
              <a:t>Reordering</a:t>
            </a:r>
            <a:endParaRPr lang="fr-FR" sz="3200" b="1" dirty="0">
              <a:solidFill>
                <a:schemeClr val="accent2">
                  <a:lumMod val="50000"/>
                </a:schemeClr>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857232"/>
            <a:ext cx="8229600" cy="5643602"/>
          </a:xfrm>
        </p:spPr>
        <p:txBody>
          <a:bodyPr>
            <a:normAutofit/>
          </a:bodyPr>
          <a:lstStyle/>
          <a:p>
            <a:pPr marL="0" indent="0">
              <a:buNone/>
            </a:pPr>
            <a:r>
              <a:rPr lang="en-US" dirty="0" smtClean="0"/>
              <a:t>When replacing material a teacher may decide that a more appropriate visual or text might serve an activity better than the ones presented in the published material. This is often the case with culturally specific or time-specific activities. </a:t>
            </a:r>
          </a:p>
          <a:p>
            <a:pPr marL="0" indent="0">
              <a:buNone/>
            </a:pPr>
            <a:r>
              <a:rPr lang="en-US" dirty="0" smtClean="0"/>
              <a:t>A teacher may decide to replace an illustration for one that students could identify with more closely or use information concerning a popular figure with whom the students are familiar rather than the one presented in the published materials. Teachers may also decide to replace a whole activity depending on the goals of a particular class or lesson. For example, a reading activity might be replaced with a listening activity.</a:t>
            </a:r>
            <a:endParaRPr lang="fr-FR" dirty="0"/>
          </a:p>
        </p:txBody>
      </p:sp>
      <p:sp>
        <p:nvSpPr>
          <p:cNvPr id="3" name="Titre 2"/>
          <p:cNvSpPr>
            <a:spLocks noGrp="1"/>
          </p:cNvSpPr>
          <p:nvPr>
            <p:ph type="title"/>
          </p:nvPr>
        </p:nvSpPr>
        <p:spPr>
          <a:xfrm>
            <a:off x="457200" y="152400"/>
            <a:ext cx="8229600" cy="633394"/>
          </a:xfrm>
        </p:spPr>
        <p:txBody>
          <a:bodyPr>
            <a:normAutofit/>
          </a:bodyPr>
          <a:lstStyle/>
          <a:p>
            <a:r>
              <a:rPr lang="fr-FR" sz="3200" b="1" dirty="0" err="1" smtClean="0">
                <a:solidFill>
                  <a:schemeClr val="accent2">
                    <a:lumMod val="50000"/>
                  </a:schemeClr>
                </a:solidFill>
              </a:rPr>
              <a:t>Replacing</a:t>
            </a:r>
            <a:r>
              <a:rPr lang="fr-FR" sz="3200" b="1" dirty="0" smtClean="0">
                <a:solidFill>
                  <a:schemeClr val="accent2">
                    <a:lumMod val="50000"/>
                  </a:schemeClr>
                </a:solidFill>
              </a:rPr>
              <a:t> </a:t>
            </a:r>
            <a:r>
              <a:rPr lang="fr-FR" sz="3200" b="1" dirty="0" err="1" smtClean="0">
                <a:solidFill>
                  <a:schemeClr val="accent2">
                    <a:lumMod val="50000"/>
                  </a:schemeClr>
                </a:solidFill>
              </a:rPr>
              <a:t>Material</a:t>
            </a:r>
            <a:endParaRPr lang="fr-FR" sz="3200" b="1" dirty="0">
              <a:solidFill>
                <a:schemeClr val="accent2">
                  <a:lumMod val="50000"/>
                </a:schemeClr>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2844" y="214290"/>
            <a:ext cx="8858312" cy="6500858"/>
          </a:xfrm>
        </p:spPr>
        <p:txBody>
          <a:bodyPr>
            <a:noAutofit/>
          </a:bodyPr>
          <a:lstStyle/>
          <a:p>
            <a:pPr marL="0" indent="0">
              <a:buNone/>
            </a:pPr>
            <a:r>
              <a:rPr lang="en-US" sz="2400" dirty="0" smtClean="0"/>
              <a:t>There are a number of points to bear in mind when adapting:  </a:t>
            </a:r>
          </a:p>
          <a:p>
            <a:pPr marL="177800" indent="-177800">
              <a:buFont typeface="Arial" pitchFamily="34" charset="0"/>
              <a:buChar char="•"/>
            </a:pPr>
            <a:r>
              <a:rPr lang="en-US" sz="2400" dirty="0" smtClean="0"/>
              <a:t>Firstly, adapting materials can be seen as another kind of matching process or ‘congruence’, where </a:t>
            </a:r>
            <a:r>
              <a:rPr lang="en-US" sz="2400" dirty="0" smtClean="0">
                <a:solidFill>
                  <a:schemeClr val="accent2">
                    <a:lumMod val="75000"/>
                  </a:schemeClr>
                </a:solidFill>
              </a:rPr>
              <a:t>techniques are selected according to the aspect of the materials that needs alteration</a:t>
            </a:r>
            <a:r>
              <a:rPr lang="en-US" sz="2400" dirty="0" smtClean="0"/>
              <a:t>. </a:t>
            </a:r>
          </a:p>
          <a:p>
            <a:pPr marL="177800" indent="-177800">
              <a:buFont typeface="Arial" pitchFamily="34" charset="0"/>
              <a:buChar char="•"/>
            </a:pPr>
            <a:r>
              <a:rPr lang="en-US" sz="2400" dirty="0" smtClean="0"/>
              <a:t>Secondly, </a:t>
            </a:r>
            <a:r>
              <a:rPr lang="en-US" sz="2400" dirty="0" smtClean="0">
                <a:solidFill>
                  <a:schemeClr val="accent2">
                    <a:lumMod val="75000"/>
                  </a:schemeClr>
                </a:solidFill>
              </a:rPr>
              <a:t>content can be adapted using a range of techniques; or, conversely, a single technique can be applied to different content areas</a:t>
            </a:r>
            <a:r>
              <a:rPr lang="en-US" sz="2400" dirty="0" smtClean="0"/>
              <a:t>. For example, a reading passage might be grammatically simplified or its subject matter modified, or it can be made shorter or broken down into smaller parts. The technique of simplification can be applied to texts, to explanations and so on. </a:t>
            </a:r>
          </a:p>
          <a:p>
            <a:pPr marL="177800" indent="-177800">
              <a:buFont typeface="Arial" pitchFamily="34" charset="0"/>
              <a:buChar char="•"/>
            </a:pPr>
            <a:r>
              <a:rPr lang="en-US" sz="2400" dirty="0" smtClean="0"/>
              <a:t>Thirdly, </a:t>
            </a:r>
            <a:r>
              <a:rPr lang="en-US" sz="2400" dirty="0" smtClean="0">
                <a:solidFill>
                  <a:schemeClr val="accent2">
                    <a:lumMod val="75000"/>
                  </a:schemeClr>
                </a:solidFill>
              </a:rPr>
              <a:t>adaptation can have both quantitative and qualitative effects</a:t>
            </a:r>
            <a:r>
              <a:rPr lang="en-US" sz="2400" dirty="0" smtClean="0"/>
              <a:t>. In other words, we can simply change the amount of material, or we can change its methodological nature. </a:t>
            </a:r>
          </a:p>
          <a:p>
            <a:pPr marL="177800" indent="-177800">
              <a:buFont typeface="Arial" pitchFamily="34" charset="0"/>
              <a:buChar char="•"/>
            </a:pPr>
            <a:r>
              <a:rPr lang="en-US" sz="2400" dirty="0" smtClean="0"/>
              <a:t>Finally, </a:t>
            </a:r>
            <a:r>
              <a:rPr lang="en-US" sz="2400" dirty="0" smtClean="0">
                <a:solidFill>
                  <a:schemeClr val="accent2">
                    <a:lumMod val="75000"/>
                  </a:schemeClr>
                </a:solidFill>
              </a:rPr>
              <a:t>techniques can be used individually or in combination with others</a:t>
            </a:r>
            <a:r>
              <a:rPr lang="en-US" sz="2400" dirty="0" smtClean="0"/>
              <a:t>, so the scale of possibilities clearly ranges from straightforward to rather complex.</a:t>
            </a:r>
          </a:p>
          <a:p>
            <a:pPr marL="177800" indent="-177800">
              <a:buNone/>
            </a:pPr>
            <a:r>
              <a:rPr lang="en-US" sz="2400" dirty="0" smtClean="0"/>
              <a:t> </a:t>
            </a:r>
            <a:endParaRPr lang="fr-FR"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285728"/>
            <a:ext cx="8715436" cy="6286544"/>
          </a:xfrm>
        </p:spPr>
        <p:txBody>
          <a:bodyPr>
            <a:normAutofit/>
          </a:bodyPr>
          <a:lstStyle/>
          <a:p>
            <a:pPr marL="0" indent="0">
              <a:lnSpc>
                <a:spcPct val="150000"/>
              </a:lnSpc>
              <a:buNone/>
            </a:pPr>
            <a:r>
              <a:rPr lang="en-US" dirty="0" smtClean="0"/>
              <a:t>As McGrath (2002) points out, adaptation is </a:t>
            </a:r>
            <a:r>
              <a:rPr lang="en-US" b="1" dirty="0" smtClean="0"/>
              <a:t>not a risk-free enterprise.</a:t>
            </a:r>
            <a:endParaRPr lang="fr-FR" dirty="0" smtClean="0"/>
          </a:p>
          <a:p>
            <a:pPr>
              <a:lnSpc>
                <a:spcPct val="150000"/>
              </a:lnSpc>
              <a:buNone/>
            </a:pPr>
            <a:r>
              <a:rPr lang="en-US" dirty="0" smtClean="0"/>
              <a:t>Reasons why adaptation is a risky activity:</a:t>
            </a:r>
          </a:p>
          <a:p>
            <a:pPr>
              <a:lnSpc>
                <a:spcPct val="150000"/>
              </a:lnSpc>
            </a:pPr>
            <a:r>
              <a:rPr lang="en-US" dirty="0" smtClean="0">
                <a:solidFill>
                  <a:srgbClr val="C00000"/>
                </a:solidFill>
              </a:rPr>
              <a:t>Learners  may  not  react  well  to  adaptation</a:t>
            </a:r>
            <a:r>
              <a:rPr lang="en-US" dirty="0" smtClean="0"/>
              <a:t>,  either  because  they  have  invested  in  the </a:t>
            </a:r>
            <a:r>
              <a:rPr lang="en-US" dirty="0" err="1" smtClean="0"/>
              <a:t>coursebook</a:t>
            </a:r>
            <a:r>
              <a:rPr lang="en-US" dirty="0" smtClean="0"/>
              <a:t> or because a </a:t>
            </a:r>
            <a:r>
              <a:rPr lang="en-US" dirty="0" err="1" smtClean="0"/>
              <a:t>coursebook</a:t>
            </a:r>
            <a:r>
              <a:rPr lang="en-US" dirty="0" smtClean="0"/>
              <a:t> gives a certain sense of security and progression.</a:t>
            </a:r>
          </a:p>
          <a:p>
            <a:pPr>
              <a:lnSpc>
                <a:spcPct val="150000"/>
              </a:lnSpc>
            </a:pPr>
            <a:r>
              <a:rPr lang="en-US" dirty="0" smtClean="0"/>
              <a:t>Large-scale adaptation may </a:t>
            </a:r>
            <a:r>
              <a:rPr lang="en-US" dirty="0" smtClean="0">
                <a:solidFill>
                  <a:srgbClr val="C00000"/>
                </a:solidFill>
              </a:rPr>
              <a:t>lead to a loss of focus </a:t>
            </a:r>
            <a:r>
              <a:rPr lang="en-US" dirty="0" smtClean="0"/>
              <a:t>on the original aims of the course. </a:t>
            </a:r>
          </a:p>
          <a:p>
            <a:pPr marL="0" indent="0">
              <a:buNone/>
            </a:pPr>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928670"/>
            <a:ext cx="8329642" cy="5572164"/>
          </a:xfrm>
        </p:spPr>
        <p:txBody>
          <a:bodyPr>
            <a:normAutofit fontScale="92500" lnSpcReduction="10000"/>
          </a:bodyPr>
          <a:lstStyle/>
          <a:p>
            <a:pPr marL="177800" indent="-177800">
              <a:lnSpc>
                <a:spcPct val="150000"/>
              </a:lnSpc>
              <a:buFont typeface="Wingdings" pitchFamily="2" charset="2"/>
              <a:buChar char="ü"/>
              <a:tabLst>
                <a:tab pos="0" algn="l"/>
              </a:tabLst>
            </a:pPr>
            <a:r>
              <a:rPr lang="en-US" dirty="0" smtClean="0"/>
              <a:t>McGrath points out that ‘non-compatibility’ is inherent when the materials are not written for particular teaching and learning contexts (e.g. learner needs and wants, syllabus). He also argues for the benefits of adaptation: appropriate and relevant adapted materials are likely to increase learner motivation and therefore contribute to enhanced learning.</a:t>
            </a:r>
          </a:p>
          <a:p>
            <a:pPr marL="177800" indent="-177800">
              <a:lnSpc>
                <a:spcPct val="150000"/>
              </a:lnSpc>
              <a:buFont typeface="Wingdings" pitchFamily="2" charset="2"/>
              <a:buChar char="ü"/>
              <a:tabLst>
                <a:tab pos="0" algn="l"/>
              </a:tabLst>
            </a:pPr>
            <a:r>
              <a:rPr lang="en-US" dirty="0" smtClean="0"/>
              <a:t>Tomlinson and </a:t>
            </a:r>
            <a:r>
              <a:rPr lang="en-US" dirty="0" err="1" smtClean="0"/>
              <a:t>Masuhara</a:t>
            </a:r>
            <a:r>
              <a:rPr lang="en-US" dirty="0" smtClean="0"/>
              <a:t> point out that adapting materials can not only contribute to the learners’ learning but also to the teachers’ enjoyment of </a:t>
            </a:r>
            <a:r>
              <a:rPr lang="fr-FR" dirty="0" err="1" smtClean="0"/>
              <a:t>teaching</a:t>
            </a:r>
            <a:r>
              <a:rPr lang="fr-FR" dirty="0" smtClean="0"/>
              <a:t>.</a:t>
            </a:r>
            <a:endParaRPr lang="fr-FR" dirty="0"/>
          </a:p>
        </p:txBody>
      </p:sp>
      <p:sp>
        <p:nvSpPr>
          <p:cNvPr id="3" name="Titre 2"/>
          <p:cNvSpPr>
            <a:spLocks noGrp="1"/>
          </p:cNvSpPr>
          <p:nvPr>
            <p:ph type="title"/>
          </p:nvPr>
        </p:nvSpPr>
        <p:spPr>
          <a:xfrm>
            <a:off x="457200" y="152400"/>
            <a:ext cx="8229600" cy="847708"/>
          </a:xfrm>
        </p:spPr>
        <p:txBody>
          <a:bodyPr>
            <a:normAutofit/>
          </a:bodyPr>
          <a:lstStyle/>
          <a:p>
            <a:r>
              <a:rPr lang="fr-FR" sz="3200" b="1" dirty="0" smtClean="0">
                <a:solidFill>
                  <a:schemeClr val="accent2">
                    <a:lumMod val="50000"/>
                  </a:schemeClr>
                </a:solidFill>
              </a:rPr>
              <a:t>The </a:t>
            </a:r>
            <a:r>
              <a:rPr lang="fr-FR" sz="3200" b="1" dirty="0" err="1" smtClean="0">
                <a:solidFill>
                  <a:schemeClr val="accent2">
                    <a:lumMod val="50000"/>
                  </a:schemeClr>
                </a:solidFill>
              </a:rPr>
              <a:t>benefits</a:t>
            </a:r>
            <a:r>
              <a:rPr lang="fr-FR" sz="3200" b="1" dirty="0" smtClean="0">
                <a:solidFill>
                  <a:schemeClr val="accent2">
                    <a:lumMod val="50000"/>
                  </a:schemeClr>
                </a:solidFill>
              </a:rPr>
              <a:t> of adaptation</a:t>
            </a:r>
            <a:endParaRPr lang="fr-FR" sz="3200" b="1" dirty="0">
              <a:solidFill>
                <a:schemeClr val="accent2">
                  <a:lumMod val="50000"/>
                </a:schemeClr>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28670"/>
            <a:ext cx="8229600" cy="5429288"/>
          </a:xfrm>
        </p:spPr>
        <p:txBody>
          <a:bodyPr>
            <a:normAutofit fontScale="92500"/>
          </a:bodyPr>
          <a:lstStyle/>
          <a:p>
            <a:pPr marL="0" indent="0">
              <a:lnSpc>
                <a:spcPct val="150000"/>
              </a:lnSpc>
              <a:buNone/>
            </a:pPr>
            <a:r>
              <a:rPr lang="en-US" dirty="0" smtClean="0"/>
              <a:t>adaptation is a very practical activity carried out mainly by teachers in order to make their work more relevant to the learners with whom they are in day-to-day contact. Classroom materials need to be adapted in a principled manner to reflect needs within particular teaching contexts, current understanding of second language acquisition and good teaching practices. There is a wide range of possible teacher choices for adapting published materials and demonstrate the flexibility and creativity of adaptation.</a:t>
            </a:r>
            <a:endParaRPr lang="fr-FR" dirty="0"/>
          </a:p>
        </p:txBody>
      </p:sp>
      <p:sp>
        <p:nvSpPr>
          <p:cNvPr id="3" name="Titre 2"/>
          <p:cNvSpPr>
            <a:spLocks noGrp="1"/>
          </p:cNvSpPr>
          <p:nvPr>
            <p:ph type="title"/>
          </p:nvPr>
        </p:nvSpPr>
        <p:spPr>
          <a:xfrm>
            <a:off x="500034" y="357166"/>
            <a:ext cx="8229600" cy="571504"/>
          </a:xfrm>
        </p:spPr>
        <p:txBody>
          <a:bodyPr>
            <a:noAutofit/>
          </a:bodyPr>
          <a:lstStyle/>
          <a:p>
            <a:r>
              <a:rPr lang="fr-FR" sz="3200" b="1" dirty="0" smtClean="0">
                <a:solidFill>
                  <a:schemeClr val="accent2">
                    <a:lumMod val="50000"/>
                  </a:schemeClr>
                </a:solidFill>
              </a:rPr>
              <a:t>Conclusion</a:t>
            </a:r>
            <a:endParaRPr lang="fr-FR" sz="3200" dirty="0">
              <a:solidFill>
                <a:schemeClr val="accent2">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785794"/>
            <a:ext cx="8786874" cy="5929354"/>
          </a:xfrm>
        </p:spPr>
        <p:txBody>
          <a:bodyPr>
            <a:normAutofit fontScale="92500"/>
          </a:bodyPr>
          <a:lstStyle/>
          <a:p>
            <a:pPr marL="177800" indent="-177800">
              <a:lnSpc>
                <a:spcPct val="150000"/>
              </a:lnSpc>
              <a:buFont typeface="Wingdings" pitchFamily="2" charset="2"/>
              <a:buChar char="ü"/>
            </a:pPr>
            <a:r>
              <a:rPr lang="en-US" sz="2400" dirty="0" smtClean="0"/>
              <a:t>‘Effective </a:t>
            </a:r>
            <a:r>
              <a:rPr lang="en-US" sz="2400" dirty="0" smtClean="0">
                <a:effectLst>
                  <a:outerShdw blurRad="38100" dist="38100" dir="2700000" algn="tl">
                    <a:srgbClr val="000000">
                      <a:alpha val="43137"/>
                    </a:srgbClr>
                  </a:outerShdw>
                </a:effectLst>
              </a:rPr>
              <a:t>adaptation </a:t>
            </a:r>
            <a:r>
              <a:rPr lang="en-US" sz="2400" dirty="0" smtClean="0"/>
              <a:t>is a matter of achieving “</a:t>
            </a:r>
            <a:r>
              <a:rPr lang="en-US" sz="2400" dirty="0" smtClean="0">
                <a:solidFill>
                  <a:srgbClr val="C00000"/>
                </a:solidFill>
                <a:effectLst>
                  <a:outerShdw blurRad="38100" dist="38100" dir="2700000" algn="tl">
                    <a:srgbClr val="000000">
                      <a:alpha val="43137"/>
                    </a:srgbClr>
                  </a:outerShdw>
                </a:effectLst>
              </a:rPr>
              <a:t>congruence</a:t>
            </a:r>
            <a:r>
              <a:rPr lang="en-US" sz="2400" dirty="0" smtClean="0"/>
              <a:t>” . . . . The good teacher is . . . constantly striving for congruence among several related variables: teaching materials, methodology, students, course objectives, the target language and its context, and the teacher’s own personality and teaching </a:t>
            </a:r>
            <a:r>
              <a:rPr lang="fr-FR" sz="2400" dirty="0" smtClean="0"/>
              <a:t>style’ (</a:t>
            </a:r>
            <a:r>
              <a:rPr lang="fr-FR" sz="2400" dirty="0" err="1" smtClean="0"/>
              <a:t>Madsen</a:t>
            </a:r>
            <a:r>
              <a:rPr lang="fr-FR" sz="2400" dirty="0" smtClean="0"/>
              <a:t> and Bowen, 1978: ix)</a:t>
            </a:r>
          </a:p>
          <a:p>
            <a:pPr marL="177800" indent="-177800">
              <a:lnSpc>
                <a:spcPct val="150000"/>
              </a:lnSpc>
              <a:buFont typeface="Wingdings" pitchFamily="2" charset="2"/>
              <a:buChar char="ü"/>
            </a:pPr>
            <a:r>
              <a:rPr lang="fr-FR" sz="2400" dirty="0" smtClean="0"/>
              <a:t>‘adaptation </a:t>
            </a:r>
            <a:r>
              <a:rPr lang="fr-FR" sz="2400" dirty="0" err="1" smtClean="0"/>
              <a:t>is</a:t>
            </a:r>
            <a:r>
              <a:rPr lang="fr-FR" sz="2400" dirty="0" smtClean="0"/>
              <a:t> </a:t>
            </a:r>
            <a:r>
              <a:rPr lang="fr-FR" sz="2400" dirty="0" err="1" smtClean="0"/>
              <a:t>essentially</a:t>
            </a:r>
            <a:r>
              <a:rPr lang="fr-FR" sz="2400" dirty="0" smtClean="0"/>
              <a:t> </a:t>
            </a:r>
            <a:r>
              <a:rPr lang="en-US" sz="2400" dirty="0" smtClean="0"/>
              <a:t>a process of ‘matching’ (matching </a:t>
            </a:r>
            <a:r>
              <a:rPr lang="en-US" sz="2400" b="1" u="sng" dirty="0" smtClean="0"/>
              <a:t>external</a:t>
            </a:r>
            <a:r>
              <a:rPr lang="en-US" sz="2400" dirty="0" smtClean="0"/>
              <a:t> and </a:t>
            </a:r>
            <a:r>
              <a:rPr lang="en-US" sz="2400" b="1" u="sng" dirty="0" smtClean="0"/>
              <a:t>internal</a:t>
            </a:r>
            <a:r>
              <a:rPr lang="en-US" sz="2400" dirty="0" smtClean="0"/>
              <a:t> criteria/factors). Its purpose is to maximize the </a:t>
            </a:r>
            <a:r>
              <a:rPr lang="en-US" sz="2400" dirty="0" err="1" smtClean="0"/>
              <a:t>appropriacy</a:t>
            </a:r>
            <a:r>
              <a:rPr lang="en-US" sz="2400" dirty="0" smtClean="0"/>
              <a:t> of teaching materials in context, by changing some of the internal characteristics of a </a:t>
            </a:r>
            <a:r>
              <a:rPr lang="en-US" sz="2400" dirty="0" err="1" smtClean="0"/>
              <a:t>coursebook</a:t>
            </a:r>
            <a:r>
              <a:rPr lang="en-US" sz="2400" dirty="0" smtClean="0"/>
              <a:t> to suit our particular circumstances better.’  (</a:t>
            </a:r>
            <a:r>
              <a:rPr lang="fr-FR" sz="2400" dirty="0" err="1" smtClean="0"/>
              <a:t>McDonough</a:t>
            </a:r>
            <a:r>
              <a:rPr lang="fr-FR" sz="2400" dirty="0" smtClean="0"/>
              <a:t>, Shaw, &amp; </a:t>
            </a:r>
            <a:r>
              <a:rPr lang="fr-FR" sz="2400" dirty="0" err="1" smtClean="0"/>
              <a:t>Masuhara</a:t>
            </a:r>
            <a:r>
              <a:rPr lang="fr-FR" sz="2400" dirty="0" smtClean="0"/>
              <a:t> (2013, p.65-7) </a:t>
            </a:r>
            <a:endParaRPr lang="en-US" sz="2400" dirty="0" smtClean="0"/>
          </a:p>
        </p:txBody>
      </p:sp>
      <p:sp>
        <p:nvSpPr>
          <p:cNvPr id="3" name="Titre 2"/>
          <p:cNvSpPr>
            <a:spLocks noGrp="1"/>
          </p:cNvSpPr>
          <p:nvPr>
            <p:ph type="title"/>
          </p:nvPr>
        </p:nvSpPr>
        <p:spPr>
          <a:xfrm>
            <a:off x="285720" y="142852"/>
            <a:ext cx="8401080" cy="571504"/>
          </a:xfrm>
        </p:spPr>
        <p:txBody>
          <a:bodyPr>
            <a:noAutofit/>
          </a:bodyPr>
          <a:lstStyle/>
          <a:p>
            <a:r>
              <a:rPr lang="fr-FR" sz="3200" b="1" dirty="0" err="1" smtClean="0">
                <a:solidFill>
                  <a:schemeClr val="accent2">
                    <a:lumMod val="50000"/>
                  </a:schemeClr>
                </a:solidFill>
              </a:rPr>
              <a:t>Definition</a:t>
            </a:r>
            <a:endParaRPr lang="fr-FR" sz="3200" b="1" dirty="0">
              <a:solidFill>
                <a:schemeClr val="accent2">
                  <a:lumMod val="50000"/>
                </a:scheme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2071678"/>
            <a:ext cx="8229600" cy="4024322"/>
          </a:xfrm>
        </p:spPr>
        <p:txBody>
          <a:bodyPr/>
          <a:lstStyle/>
          <a:p>
            <a:pPr algn="ctr"/>
            <a:endParaRPr lang="fr-FR" b="1" dirty="0" smtClean="0">
              <a:solidFill>
                <a:schemeClr val="accent2">
                  <a:lumMod val="50000"/>
                </a:schemeClr>
              </a:solidFill>
              <a:latin typeface="Bradley Hand ITC" pitchFamily="66" charset="0"/>
            </a:endParaRPr>
          </a:p>
          <a:p>
            <a:pPr algn="ctr">
              <a:lnSpc>
                <a:spcPct val="150000"/>
              </a:lnSpc>
              <a:buNone/>
            </a:pPr>
            <a:r>
              <a:rPr lang="fr-FR" b="1" dirty="0" smtClean="0">
                <a:solidFill>
                  <a:schemeClr val="accent2">
                    <a:lumMod val="50000"/>
                  </a:schemeClr>
                </a:solidFill>
                <a:latin typeface="Bradley Hand ITC" pitchFamily="66" charset="0"/>
              </a:rPr>
              <a:t>THANKS!</a:t>
            </a:r>
          </a:p>
          <a:p>
            <a:pPr algn="ctr">
              <a:lnSpc>
                <a:spcPct val="150000"/>
              </a:lnSpc>
              <a:buNone/>
            </a:pPr>
            <a:r>
              <a:rPr lang="fr-FR" b="1" dirty="0" err="1" smtClean="0">
                <a:latin typeface="Bradley Hand ITC" pitchFamily="66" charset="0"/>
              </a:rPr>
              <a:t>Any</a:t>
            </a:r>
            <a:r>
              <a:rPr lang="fr-FR" b="1" dirty="0" smtClean="0">
                <a:latin typeface="Bradley Hand ITC" pitchFamily="66" charset="0"/>
              </a:rPr>
              <a:t> questions?</a:t>
            </a:r>
            <a:endParaRPr lang="fr-FR" b="1" dirty="0">
              <a:latin typeface="Bradley Hand ITC"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2844" y="214290"/>
            <a:ext cx="8786874" cy="6357982"/>
          </a:xfrm>
        </p:spPr>
        <p:txBody>
          <a:bodyPr>
            <a:normAutofit fontScale="85000" lnSpcReduction="20000"/>
          </a:bodyPr>
          <a:lstStyle/>
          <a:p>
            <a:pPr>
              <a:lnSpc>
                <a:spcPct val="150000"/>
              </a:lnSpc>
              <a:buFont typeface="Wingdings" pitchFamily="2" charset="2"/>
              <a:buChar char="Ø"/>
            </a:pPr>
            <a:r>
              <a:rPr lang="en-US" dirty="0" smtClean="0">
                <a:effectLst>
                  <a:outerShdw blurRad="38100" dist="38100" dir="2700000" algn="tl">
                    <a:srgbClr val="000000">
                      <a:alpha val="43137"/>
                    </a:srgbClr>
                  </a:outerShdw>
                </a:effectLst>
              </a:rPr>
              <a:t>External factors </a:t>
            </a:r>
            <a:r>
              <a:rPr lang="en-US" i="1" dirty="0" smtClean="0"/>
              <a:t>(what we have): </a:t>
            </a:r>
            <a:r>
              <a:rPr lang="en-US" dirty="0" smtClean="0"/>
              <a:t>the characteristics of particular teaching situations (</a:t>
            </a:r>
            <a:r>
              <a:rPr lang="fr-FR" dirty="0" err="1" smtClean="0"/>
              <a:t>Learner</a:t>
            </a:r>
            <a:r>
              <a:rPr lang="fr-FR" dirty="0" smtClean="0"/>
              <a:t> </a:t>
            </a:r>
            <a:r>
              <a:rPr lang="fr-FR" dirty="0" err="1" smtClean="0"/>
              <a:t>characteristics</a:t>
            </a:r>
            <a:r>
              <a:rPr lang="fr-FR" dirty="0" smtClean="0"/>
              <a:t>, </a:t>
            </a:r>
            <a:r>
              <a:rPr lang="fr-FR" dirty="0" err="1" smtClean="0"/>
              <a:t>Physical</a:t>
            </a:r>
            <a:r>
              <a:rPr lang="fr-FR" dirty="0" smtClean="0"/>
              <a:t> </a:t>
            </a:r>
            <a:r>
              <a:rPr lang="fr-FR" dirty="0" err="1" smtClean="0"/>
              <a:t>environment</a:t>
            </a:r>
            <a:r>
              <a:rPr lang="fr-FR" dirty="0" smtClean="0"/>
              <a:t>, </a:t>
            </a:r>
            <a:r>
              <a:rPr lang="fr-FR" dirty="0" err="1" smtClean="0"/>
              <a:t>Resources</a:t>
            </a:r>
            <a:r>
              <a:rPr lang="fr-FR" dirty="0" smtClean="0"/>
              <a:t>, Class size</a:t>
            </a:r>
            <a:r>
              <a:rPr lang="en-US" dirty="0" smtClean="0"/>
              <a:t>, etc.)</a:t>
            </a:r>
          </a:p>
          <a:p>
            <a:pPr>
              <a:lnSpc>
                <a:spcPct val="150000"/>
              </a:lnSpc>
              <a:buFont typeface="Wingdings" pitchFamily="2" charset="2"/>
              <a:buChar char="Ø"/>
            </a:pPr>
            <a:r>
              <a:rPr lang="en-US" dirty="0" smtClean="0">
                <a:effectLst>
                  <a:outerShdw blurRad="38100" dist="38100" dir="2700000" algn="tl">
                    <a:srgbClr val="000000">
                      <a:alpha val="43137"/>
                    </a:srgbClr>
                  </a:outerShdw>
                </a:effectLst>
              </a:rPr>
              <a:t>Internal factors </a:t>
            </a:r>
            <a:r>
              <a:rPr lang="en-US" dirty="0" smtClean="0"/>
              <a:t>(</a:t>
            </a:r>
            <a:r>
              <a:rPr lang="fr-FR" i="1" dirty="0" err="1" smtClean="0"/>
              <a:t>what</a:t>
            </a:r>
            <a:r>
              <a:rPr lang="fr-FR" i="1" dirty="0" smtClean="0"/>
              <a:t> the </a:t>
            </a:r>
            <a:r>
              <a:rPr lang="fr-FR" i="1" dirty="0" err="1" smtClean="0"/>
              <a:t>materials</a:t>
            </a:r>
            <a:r>
              <a:rPr lang="fr-FR" i="1" dirty="0" smtClean="0"/>
              <a:t> </a:t>
            </a:r>
            <a:r>
              <a:rPr lang="fr-FR" i="1" dirty="0" err="1" smtClean="0"/>
              <a:t>offer</a:t>
            </a:r>
            <a:r>
              <a:rPr lang="fr-FR" i="1" dirty="0" smtClean="0"/>
              <a:t>):</a:t>
            </a:r>
            <a:r>
              <a:rPr lang="en-US" dirty="0" smtClean="0">
                <a:effectLst>
                  <a:outerShdw blurRad="38100" dist="38100" dir="2700000" algn="tl">
                    <a:srgbClr val="000000">
                      <a:alpha val="43137"/>
                    </a:srgbClr>
                  </a:outerShdw>
                </a:effectLst>
              </a:rPr>
              <a:t> </a:t>
            </a:r>
            <a:r>
              <a:rPr lang="en-US" dirty="0" smtClean="0"/>
              <a:t>are concerned with content, organization and consistency (</a:t>
            </a:r>
            <a:r>
              <a:rPr lang="fr-FR" dirty="0" err="1" smtClean="0"/>
              <a:t>Choice</a:t>
            </a:r>
            <a:r>
              <a:rPr lang="fr-FR" dirty="0" smtClean="0"/>
              <a:t> of </a:t>
            </a:r>
            <a:r>
              <a:rPr lang="fr-FR" dirty="0" err="1" smtClean="0"/>
              <a:t>topics</a:t>
            </a:r>
            <a:r>
              <a:rPr lang="fr-FR" dirty="0" smtClean="0"/>
              <a:t>, </a:t>
            </a:r>
            <a:r>
              <a:rPr lang="fr-FR" dirty="0" err="1" smtClean="0"/>
              <a:t>Skills</a:t>
            </a:r>
            <a:r>
              <a:rPr lang="fr-FR" dirty="0" smtClean="0"/>
              <a:t> </a:t>
            </a:r>
            <a:r>
              <a:rPr lang="fr-FR" dirty="0" err="1" smtClean="0"/>
              <a:t>covered</a:t>
            </a:r>
            <a:r>
              <a:rPr lang="fr-FR" dirty="0" smtClean="0"/>
              <a:t>, </a:t>
            </a:r>
            <a:r>
              <a:rPr lang="fr-FR" dirty="0" err="1" smtClean="0"/>
              <a:t>Proficiency</a:t>
            </a:r>
            <a:r>
              <a:rPr lang="fr-FR" dirty="0" smtClean="0"/>
              <a:t> </a:t>
            </a:r>
            <a:r>
              <a:rPr lang="fr-FR" dirty="0" err="1" smtClean="0"/>
              <a:t>level</a:t>
            </a:r>
            <a:r>
              <a:rPr lang="fr-FR" dirty="0" smtClean="0"/>
              <a:t>, </a:t>
            </a:r>
            <a:r>
              <a:rPr lang="fr-FR" dirty="0" err="1" smtClean="0"/>
              <a:t>Grading</a:t>
            </a:r>
            <a:r>
              <a:rPr lang="fr-FR" dirty="0" smtClean="0"/>
              <a:t> of </a:t>
            </a:r>
            <a:r>
              <a:rPr lang="fr-FR" dirty="0" err="1" smtClean="0"/>
              <a:t>exercises</a:t>
            </a:r>
            <a:r>
              <a:rPr lang="fr-FR" dirty="0" smtClean="0"/>
              <a:t>, etc.)</a:t>
            </a:r>
            <a:endParaRPr lang="en-US" dirty="0" smtClean="0"/>
          </a:p>
          <a:p>
            <a:pPr marL="0" indent="0">
              <a:lnSpc>
                <a:spcPct val="150000"/>
              </a:lnSpc>
              <a:buNone/>
            </a:pPr>
            <a:r>
              <a:rPr lang="en-US" dirty="0" smtClean="0"/>
              <a:t>For instance:</a:t>
            </a:r>
          </a:p>
          <a:p>
            <a:pPr marL="177800" indent="-177800">
              <a:lnSpc>
                <a:spcPct val="150000"/>
              </a:lnSpc>
            </a:pPr>
            <a:r>
              <a:rPr lang="en-US" dirty="0" smtClean="0"/>
              <a:t>teaching materials may be coherent but not totally applicable in context. In this case, internal factors are acceptable, but there is an external problem. </a:t>
            </a:r>
          </a:p>
          <a:p>
            <a:pPr marL="177800" indent="-177800">
              <a:lnSpc>
                <a:spcPct val="150000"/>
              </a:lnSpc>
            </a:pPr>
            <a:r>
              <a:rPr lang="en-US" dirty="0" smtClean="0"/>
              <a:t> Alternatively, materials may be largely appropriate for the teaching situation, so external factors are met, but show signs of an inconsistent organization – an internal problem.</a:t>
            </a:r>
            <a:endParaRPr lang="fr-FR" dirty="0" smtClean="0"/>
          </a:p>
          <a:p>
            <a:pPr>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928670"/>
            <a:ext cx="8715436" cy="5715040"/>
          </a:xfrm>
        </p:spPr>
        <p:txBody>
          <a:bodyPr>
            <a:normAutofit fontScale="77500" lnSpcReduction="20000"/>
          </a:bodyPr>
          <a:lstStyle/>
          <a:p>
            <a:pPr>
              <a:buFont typeface="Wingdings" pitchFamily="2" charset="2"/>
              <a:buChar char="q"/>
            </a:pPr>
            <a:r>
              <a:rPr lang="fr-FR" dirty="0" smtClean="0"/>
              <a:t>In </a:t>
            </a:r>
            <a:r>
              <a:rPr lang="fr-FR" dirty="0" err="1" smtClean="0"/>
              <a:t>many</a:t>
            </a:r>
            <a:r>
              <a:rPr lang="fr-FR" dirty="0" smtClean="0"/>
              <a:t> </a:t>
            </a:r>
            <a:r>
              <a:rPr lang="fr-FR" dirty="0" err="1" smtClean="0"/>
              <a:t>ways</a:t>
            </a:r>
            <a:r>
              <a:rPr lang="fr-FR" dirty="0" smtClean="0"/>
              <a:t> </a:t>
            </a:r>
            <a:r>
              <a:rPr lang="fr-FR" dirty="0" err="1" smtClean="0"/>
              <a:t>adapting</a:t>
            </a:r>
            <a:r>
              <a:rPr lang="fr-FR" dirty="0" smtClean="0"/>
              <a:t> </a:t>
            </a:r>
            <a:r>
              <a:rPr lang="fr-FR" dirty="0" err="1" smtClean="0"/>
              <a:t>materials</a:t>
            </a:r>
            <a:r>
              <a:rPr lang="fr-FR" dirty="0" smtClean="0"/>
              <a:t> </a:t>
            </a:r>
            <a:r>
              <a:rPr lang="fr-FR" dirty="0" err="1" smtClean="0"/>
              <a:t>is</a:t>
            </a:r>
            <a:r>
              <a:rPr lang="fr-FR" dirty="0" smtClean="0"/>
              <a:t> an </a:t>
            </a:r>
            <a:r>
              <a:rPr lang="fr-FR" dirty="0" err="1" smtClean="0"/>
              <a:t>inevitable</a:t>
            </a:r>
            <a:r>
              <a:rPr lang="fr-FR" dirty="0" smtClean="0"/>
              <a:t> </a:t>
            </a:r>
            <a:r>
              <a:rPr lang="fr-FR" dirty="0" err="1" smtClean="0"/>
              <a:t>processas</a:t>
            </a:r>
            <a:r>
              <a:rPr lang="fr-FR" dirty="0" smtClean="0"/>
              <a:t> </a:t>
            </a:r>
            <a:r>
              <a:rPr lang="fr-FR" dirty="0" err="1" smtClean="0"/>
              <a:t>it</a:t>
            </a:r>
            <a:r>
              <a:rPr lang="fr-FR" dirty="0" smtClean="0"/>
              <a:t> </a:t>
            </a:r>
            <a:r>
              <a:rPr lang="fr-FR" dirty="0" err="1" smtClean="0"/>
              <a:t>is</a:t>
            </a:r>
            <a:r>
              <a:rPr lang="fr-FR" dirty="0" smtClean="0"/>
              <a:t> </a:t>
            </a:r>
            <a:r>
              <a:rPr lang="fr-FR" dirty="0" err="1" smtClean="0"/>
              <a:t>always</a:t>
            </a:r>
            <a:r>
              <a:rPr lang="fr-FR" dirty="0" smtClean="0"/>
              <a:t> </a:t>
            </a:r>
            <a:r>
              <a:rPr lang="fr-FR" dirty="0" err="1" smtClean="0"/>
              <a:t>carried</a:t>
            </a:r>
            <a:r>
              <a:rPr lang="fr-FR" dirty="0" smtClean="0"/>
              <a:t> out as part of </a:t>
            </a:r>
            <a:r>
              <a:rPr lang="fr-FR" dirty="0" err="1" smtClean="0"/>
              <a:t>classroom</a:t>
            </a:r>
            <a:r>
              <a:rPr lang="fr-FR" dirty="0" smtClean="0"/>
              <a:t> practice. The simple </a:t>
            </a:r>
            <a:r>
              <a:rPr lang="fr-FR" dirty="0" err="1" smtClean="0"/>
              <a:t>fact</a:t>
            </a:r>
            <a:r>
              <a:rPr lang="fr-FR" dirty="0" smtClean="0"/>
              <a:t> of </a:t>
            </a:r>
            <a:r>
              <a:rPr lang="fr-FR" dirty="0" err="1" smtClean="0"/>
              <a:t>using</a:t>
            </a:r>
            <a:r>
              <a:rPr lang="fr-FR" dirty="0" smtClean="0"/>
              <a:t> a </a:t>
            </a:r>
            <a:r>
              <a:rPr lang="fr-FR" dirty="0" err="1" smtClean="0"/>
              <a:t>piece</a:t>
            </a:r>
            <a:r>
              <a:rPr lang="fr-FR" dirty="0" smtClean="0"/>
              <a:t> of </a:t>
            </a:r>
            <a:r>
              <a:rPr lang="fr-FR" dirty="0" err="1" smtClean="0"/>
              <a:t>teaching</a:t>
            </a:r>
            <a:r>
              <a:rPr lang="fr-FR" dirty="0" smtClean="0"/>
              <a:t>/</a:t>
            </a:r>
            <a:r>
              <a:rPr lang="fr-FR" dirty="0" err="1" smtClean="0"/>
              <a:t>learning</a:t>
            </a:r>
            <a:r>
              <a:rPr lang="fr-FR" dirty="0" smtClean="0"/>
              <a:t> </a:t>
            </a:r>
            <a:r>
              <a:rPr lang="fr-FR" dirty="0" err="1" smtClean="0"/>
              <a:t>materials</a:t>
            </a:r>
            <a:r>
              <a:rPr lang="fr-FR" dirty="0" smtClean="0"/>
              <a:t> </a:t>
            </a:r>
            <a:r>
              <a:rPr lang="fr-FR" dirty="0" err="1" smtClean="0"/>
              <a:t>inevitably</a:t>
            </a:r>
            <a:r>
              <a:rPr lang="fr-FR" dirty="0" smtClean="0"/>
              <a:t> </a:t>
            </a:r>
            <a:r>
              <a:rPr lang="fr-FR" dirty="0" err="1" smtClean="0"/>
              <a:t>means</a:t>
            </a:r>
            <a:r>
              <a:rPr lang="fr-FR" dirty="0" smtClean="0"/>
              <a:t> </a:t>
            </a:r>
            <a:r>
              <a:rPr lang="fr-FR" dirty="0" err="1" smtClean="0"/>
              <a:t>adapting</a:t>
            </a:r>
            <a:r>
              <a:rPr lang="fr-FR" dirty="0" smtClean="0"/>
              <a:t> </a:t>
            </a:r>
            <a:r>
              <a:rPr lang="fr-FR" dirty="0" err="1" smtClean="0"/>
              <a:t>it</a:t>
            </a:r>
            <a:r>
              <a:rPr lang="fr-FR" dirty="0" smtClean="0"/>
              <a:t> to the </a:t>
            </a:r>
            <a:r>
              <a:rPr lang="fr-FR" dirty="0" err="1" smtClean="0"/>
              <a:t>particular</a:t>
            </a:r>
            <a:r>
              <a:rPr lang="fr-FR" dirty="0" smtClean="0"/>
              <a:t> </a:t>
            </a:r>
            <a:r>
              <a:rPr lang="fr-FR" dirty="0" err="1" smtClean="0"/>
              <a:t>needs</a:t>
            </a:r>
            <a:r>
              <a:rPr lang="fr-FR" dirty="0" smtClean="0"/>
              <a:t> of a </a:t>
            </a:r>
            <a:r>
              <a:rPr lang="fr-FR" dirty="0" err="1" smtClean="0"/>
              <a:t>specific</a:t>
            </a:r>
            <a:r>
              <a:rPr lang="fr-FR" dirty="0" smtClean="0"/>
              <a:t> </a:t>
            </a:r>
            <a:r>
              <a:rPr lang="fr-FR" dirty="0" err="1" smtClean="0"/>
              <a:t>teaching</a:t>
            </a:r>
            <a:r>
              <a:rPr lang="fr-FR" dirty="0" smtClean="0"/>
              <a:t> and </a:t>
            </a:r>
            <a:r>
              <a:rPr lang="fr-FR" dirty="0" err="1" smtClean="0"/>
              <a:t>learning</a:t>
            </a:r>
            <a:r>
              <a:rPr lang="fr-FR" dirty="0" smtClean="0"/>
              <a:t> scenario. In the practice of </a:t>
            </a:r>
            <a:r>
              <a:rPr lang="fr-FR" dirty="0" err="1" smtClean="0"/>
              <a:t>language</a:t>
            </a:r>
            <a:r>
              <a:rPr lang="fr-FR" dirty="0" smtClean="0"/>
              <a:t> </a:t>
            </a:r>
            <a:r>
              <a:rPr lang="fr-FR" dirty="0" err="1" smtClean="0"/>
              <a:t>teaching</a:t>
            </a:r>
            <a:r>
              <a:rPr lang="fr-FR" dirty="0" smtClean="0"/>
              <a:t>, </a:t>
            </a:r>
            <a:r>
              <a:rPr lang="fr-FR" dirty="0" err="1" smtClean="0"/>
              <a:t>this</a:t>
            </a:r>
            <a:r>
              <a:rPr lang="fr-FR" dirty="0" smtClean="0"/>
              <a:t> has been </a:t>
            </a:r>
            <a:r>
              <a:rPr lang="fr-FR" dirty="0" err="1" smtClean="0"/>
              <a:t>accepted</a:t>
            </a:r>
            <a:r>
              <a:rPr lang="fr-FR" dirty="0" smtClean="0"/>
              <a:t> for </a:t>
            </a:r>
            <a:r>
              <a:rPr lang="fr-FR" dirty="0" err="1" smtClean="0"/>
              <a:t>quite</a:t>
            </a:r>
            <a:r>
              <a:rPr lang="fr-FR" dirty="0" smtClean="0"/>
              <a:t> a long time </a:t>
            </a:r>
            <a:r>
              <a:rPr lang="fr-FR" dirty="0" err="1" smtClean="0"/>
              <a:t>now</a:t>
            </a:r>
            <a:r>
              <a:rPr lang="fr-FR" dirty="0" smtClean="0"/>
              <a:t>. (</a:t>
            </a:r>
            <a:r>
              <a:rPr lang="fr-FR" dirty="0" err="1" smtClean="0"/>
              <a:t>MadsenandBowen</a:t>
            </a:r>
            <a:r>
              <a:rPr lang="fr-FR" dirty="0" smtClean="0"/>
              <a:t>,1978)</a:t>
            </a:r>
          </a:p>
          <a:p>
            <a:pPr marL="265113" indent="-265113">
              <a:buFont typeface="Wingdings" pitchFamily="2" charset="2"/>
              <a:buChar char="q"/>
            </a:pPr>
            <a:r>
              <a:rPr lang="ar-DZ" dirty="0" smtClean="0"/>
              <a:t>”</a:t>
            </a:r>
            <a:r>
              <a:rPr lang="fr-FR" dirty="0" smtClean="0"/>
              <a:t>a </a:t>
            </a:r>
            <a:r>
              <a:rPr lang="fr-FR" dirty="0" err="1" smtClean="0"/>
              <a:t>decision</a:t>
            </a:r>
            <a:r>
              <a:rPr lang="fr-FR" dirty="0" smtClean="0"/>
              <a:t> in </a:t>
            </a:r>
            <a:r>
              <a:rPr lang="fr-FR" dirty="0" err="1" smtClean="0"/>
              <a:t>favour</a:t>
            </a:r>
            <a:r>
              <a:rPr lang="fr-FR" dirty="0" smtClean="0"/>
              <a:t> </a:t>
            </a:r>
            <a:r>
              <a:rPr lang="en-US" dirty="0" smtClean="0"/>
              <a:t>of adoption is an initial step, and is unlikely to mean that no further action needs to be taken beyond that of presenting the material directly to the learners. It is more realistic to assume that, however careful the design of the materials and the evaluation process, some changes will have to be made at some level in most teaching contexts.</a:t>
            </a:r>
            <a:r>
              <a:rPr lang="ar-DZ" dirty="0" smtClean="0"/>
              <a:t>“ </a:t>
            </a:r>
            <a:r>
              <a:rPr lang="fr-FR" dirty="0" smtClean="0"/>
              <a:t>(</a:t>
            </a:r>
            <a:r>
              <a:rPr lang="fr-FR" dirty="0" err="1" smtClean="0"/>
              <a:t>McDonough</a:t>
            </a:r>
            <a:r>
              <a:rPr lang="fr-FR" dirty="0" smtClean="0"/>
              <a:t>, Shaw,&amp; </a:t>
            </a:r>
            <a:r>
              <a:rPr lang="fr-FR" dirty="0" err="1" smtClean="0"/>
              <a:t>Masuhara</a:t>
            </a:r>
            <a:r>
              <a:rPr lang="fr-FR" dirty="0" smtClean="0"/>
              <a:t> (2013, p. 64)</a:t>
            </a:r>
            <a:endParaRPr lang="en-US" dirty="0" smtClean="0"/>
          </a:p>
          <a:p>
            <a:pPr marL="265113" indent="-265113">
              <a:buFont typeface="Wingdings" pitchFamily="2" charset="2"/>
              <a:buChar char="q"/>
            </a:pPr>
            <a:r>
              <a:rPr lang="en-US" dirty="0" smtClean="0"/>
              <a:t>Most materials, whether they be written for a global market, for an institution or even for a class, aim to satisfy the needs and wants of an idealized group of target learners who share similar needs and levels of proficiency . . . . No matter how good the materials are, they will not by themselves manage to cater to the different needs, wants, learning styles, attitudes, cultural norms and experiences of individual learners. (Tomlinson, 2006: 1)</a:t>
            </a:r>
          </a:p>
          <a:p>
            <a:pPr marL="265113" indent="-265113">
              <a:buFont typeface="Wingdings" pitchFamily="2" charset="2"/>
              <a:buChar char="q"/>
            </a:pPr>
            <a:r>
              <a:rPr lang="en-US" dirty="0" smtClean="0"/>
              <a:t>“It is rare to find a perfect fit between learners needs and course requirements on the one hand and what the </a:t>
            </a:r>
            <a:r>
              <a:rPr lang="en-US" dirty="0" err="1" smtClean="0"/>
              <a:t>coursebook</a:t>
            </a:r>
            <a:r>
              <a:rPr lang="en-US" dirty="0" smtClean="0"/>
              <a:t> contain on the other hand” (</a:t>
            </a:r>
            <a:r>
              <a:rPr lang="en-US" dirty="0" err="1" smtClean="0"/>
              <a:t>Cnningsworth</a:t>
            </a:r>
            <a:r>
              <a:rPr lang="en-US" dirty="0" smtClean="0"/>
              <a:t>, 1995, p. 136)</a:t>
            </a:r>
          </a:p>
          <a:p>
            <a:pPr marL="0" indent="0">
              <a:buNone/>
            </a:pPr>
            <a:endParaRPr lang="fr-FR" dirty="0"/>
          </a:p>
        </p:txBody>
      </p:sp>
      <p:sp>
        <p:nvSpPr>
          <p:cNvPr id="3" name="Titre 2"/>
          <p:cNvSpPr>
            <a:spLocks noGrp="1"/>
          </p:cNvSpPr>
          <p:nvPr>
            <p:ph type="title"/>
          </p:nvPr>
        </p:nvSpPr>
        <p:spPr>
          <a:xfrm>
            <a:off x="457200" y="152400"/>
            <a:ext cx="8229600" cy="633394"/>
          </a:xfrm>
        </p:spPr>
        <p:txBody>
          <a:bodyPr>
            <a:normAutofit/>
          </a:bodyPr>
          <a:lstStyle/>
          <a:p>
            <a:r>
              <a:rPr lang="fr-FR" sz="3200" b="1" dirty="0" smtClean="0">
                <a:solidFill>
                  <a:schemeClr val="accent2">
                    <a:lumMod val="50000"/>
                  </a:schemeClr>
                </a:solidFill>
              </a:rPr>
              <a:t>The </a:t>
            </a:r>
            <a:r>
              <a:rPr lang="fr-FR" sz="3200" b="1" dirty="0" err="1" smtClean="0">
                <a:solidFill>
                  <a:schemeClr val="accent2">
                    <a:lumMod val="50000"/>
                  </a:schemeClr>
                </a:solidFill>
              </a:rPr>
              <a:t>need</a:t>
            </a:r>
            <a:r>
              <a:rPr lang="fr-FR" sz="3200" b="1" dirty="0" smtClean="0">
                <a:solidFill>
                  <a:schemeClr val="accent2">
                    <a:lumMod val="50000"/>
                  </a:schemeClr>
                </a:solidFill>
              </a:rPr>
              <a:t> </a:t>
            </a:r>
            <a:r>
              <a:rPr lang="fr-FR" sz="2800" b="1" dirty="0" smtClean="0">
                <a:solidFill>
                  <a:schemeClr val="accent2">
                    <a:lumMod val="50000"/>
                  </a:schemeClr>
                </a:solidFill>
              </a:rPr>
              <a:t>for</a:t>
            </a:r>
            <a:r>
              <a:rPr lang="fr-FR" sz="3200" b="1" dirty="0" smtClean="0">
                <a:solidFill>
                  <a:schemeClr val="accent2">
                    <a:lumMod val="50000"/>
                  </a:schemeClr>
                </a:solidFill>
              </a:rPr>
              <a:t> </a:t>
            </a:r>
            <a:r>
              <a:rPr lang="fr-FR" sz="3200" b="1" dirty="0" err="1" smtClean="0">
                <a:solidFill>
                  <a:schemeClr val="accent2">
                    <a:lumMod val="50000"/>
                  </a:schemeClr>
                </a:solidFill>
              </a:rPr>
              <a:t>adapting</a:t>
            </a:r>
            <a:r>
              <a:rPr lang="fr-FR" sz="3200" b="1" dirty="0" smtClean="0">
                <a:solidFill>
                  <a:schemeClr val="accent2">
                    <a:lumMod val="50000"/>
                  </a:schemeClr>
                </a:solidFill>
              </a:rPr>
              <a:t> </a:t>
            </a:r>
            <a:r>
              <a:rPr lang="fr-FR" sz="3200" b="1" dirty="0" err="1" smtClean="0">
                <a:solidFill>
                  <a:schemeClr val="accent2">
                    <a:lumMod val="50000"/>
                  </a:schemeClr>
                </a:solidFill>
              </a:rPr>
              <a:t>materials</a:t>
            </a:r>
            <a:endParaRPr lang="fr-FR" sz="3200" b="1" dirty="0">
              <a:solidFill>
                <a:schemeClr val="accent2">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2844" y="714356"/>
            <a:ext cx="8858312" cy="5929354"/>
          </a:xfrm>
        </p:spPr>
        <p:txBody>
          <a:bodyPr>
            <a:normAutofit fontScale="85000" lnSpcReduction="20000"/>
          </a:bodyPr>
          <a:lstStyle/>
          <a:p>
            <a:pPr marL="0" indent="0">
              <a:lnSpc>
                <a:spcPct val="120000"/>
              </a:lnSpc>
              <a:buNone/>
            </a:pPr>
            <a:r>
              <a:rPr lang="en-US" dirty="0" smtClean="0"/>
              <a:t>There might be various reasons for adaptation. The list</a:t>
            </a:r>
            <a:r>
              <a:rPr lang="fr-FR" dirty="0" smtClean="0"/>
              <a:t> offered by </a:t>
            </a:r>
            <a:r>
              <a:rPr lang="fr-FR" dirty="0" err="1" smtClean="0"/>
              <a:t>McDonough</a:t>
            </a:r>
            <a:r>
              <a:rPr lang="fr-FR" dirty="0" smtClean="0"/>
              <a:t>, Shaw, and </a:t>
            </a:r>
            <a:r>
              <a:rPr lang="fr-FR" dirty="0" err="1" smtClean="0"/>
              <a:t>Masuhara</a:t>
            </a:r>
            <a:r>
              <a:rPr lang="fr-FR" dirty="0" smtClean="0"/>
              <a:t> (2013, p. 65-7)</a:t>
            </a:r>
            <a:r>
              <a:rPr lang="en-US" dirty="0" smtClean="0"/>
              <a:t> shows some of the possible areas of mismatch (‘non-congruence’) that teachers identify and that can be dealt with by adaptation:</a:t>
            </a:r>
          </a:p>
          <a:p>
            <a:pPr marL="0" indent="0">
              <a:lnSpc>
                <a:spcPct val="120000"/>
              </a:lnSpc>
              <a:buNone/>
            </a:pPr>
            <a:r>
              <a:rPr lang="en-US" dirty="0" smtClean="0"/>
              <a:t>• Not enough grammar coverage in general.</a:t>
            </a:r>
          </a:p>
          <a:p>
            <a:pPr marL="177800" indent="-177800">
              <a:lnSpc>
                <a:spcPct val="120000"/>
              </a:lnSpc>
              <a:buNone/>
            </a:pPr>
            <a:r>
              <a:rPr lang="en-US" dirty="0" smtClean="0"/>
              <a:t>• Not enough practice of grammar points of particular difficulty to these </a:t>
            </a:r>
            <a:r>
              <a:rPr lang="fr-FR" dirty="0" err="1" smtClean="0"/>
              <a:t>learners</a:t>
            </a:r>
            <a:r>
              <a:rPr lang="fr-FR" dirty="0" smtClean="0"/>
              <a:t>.</a:t>
            </a:r>
          </a:p>
          <a:p>
            <a:pPr marL="177800" indent="-177800">
              <a:lnSpc>
                <a:spcPct val="120000"/>
              </a:lnSpc>
              <a:buNone/>
            </a:pPr>
            <a:r>
              <a:rPr lang="en-US" dirty="0" smtClean="0"/>
              <a:t>• The communicative focus means that grammar is presented </a:t>
            </a:r>
            <a:r>
              <a:rPr lang="fr-FR" dirty="0" err="1" smtClean="0"/>
              <a:t>unsystematically</a:t>
            </a:r>
            <a:r>
              <a:rPr lang="fr-FR" dirty="0" smtClean="0"/>
              <a:t>.</a:t>
            </a:r>
          </a:p>
          <a:p>
            <a:pPr marL="0" indent="0">
              <a:lnSpc>
                <a:spcPct val="120000"/>
              </a:lnSpc>
              <a:buNone/>
            </a:pPr>
            <a:r>
              <a:rPr lang="en-US" dirty="0" smtClean="0"/>
              <a:t>• Reading passages contain too much unknown vocabulary.</a:t>
            </a:r>
          </a:p>
          <a:p>
            <a:pPr marL="85725" indent="-85725">
              <a:lnSpc>
                <a:spcPct val="120000"/>
              </a:lnSpc>
              <a:buNone/>
            </a:pPr>
            <a:r>
              <a:rPr lang="en-US" dirty="0" smtClean="0"/>
              <a:t>• Comprehension questions are too easy, because the answers can be lifted directly from the text with no real understanding.</a:t>
            </a:r>
          </a:p>
          <a:p>
            <a:pPr marL="85725" indent="-85725">
              <a:lnSpc>
                <a:spcPct val="120000"/>
              </a:lnSpc>
              <a:buNone/>
            </a:pPr>
            <a:r>
              <a:rPr lang="en-US" dirty="0" smtClean="0"/>
              <a:t>• Listening passages are inauthentic, because they sound too much like written material being read out.</a:t>
            </a:r>
          </a:p>
          <a:p>
            <a:pPr marL="0" indent="0">
              <a:lnSpc>
                <a:spcPct val="120000"/>
              </a:lnSpc>
              <a:buNone/>
            </a:pPr>
            <a:r>
              <a:rPr lang="en-US" dirty="0" smtClean="0"/>
              <a:t>• Not enough guidance on pronunciation.</a:t>
            </a:r>
          </a:p>
        </p:txBody>
      </p:sp>
      <p:sp>
        <p:nvSpPr>
          <p:cNvPr id="3" name="Titre 2"/>
          <p:cNvSpPr>
            <a:spLocks noGrp="1"/>
          </p:cNvSpPr>
          <p:nvPr>
            <p:ph type="title"/>
          </p:nvPr>
        </p:nvSpPr>
        <p:spPr>
          <a:xfrm>
            <a:off x="214282" y="152400"/>
            <a:ext cx="8472518" cy="490518"/>
          </a:xfrm>
        </p:spPr>
        <p:txBody>
          <a:bodyPr>
            <a:normAutofit fontScale="90000"/>
          </a:bodyPr>
          <a:lstStyle/>
          <a:p>
            <a:r>
              <a:rPr lang="fr-FR" sz="3200" b="1" dirty="0" err="1" smtClean="0">
                <a:solidFill>
                  <a:schemeClr val="accent2">
                    <a:lumMod val="50000"/>
                  </a:schemeClr>
                </a:solidFill>
              </a:rPr>
              <a:t>Reasons</a:t>
            </a:r>
            <a:r>
              <a:rPr lang="fr-FR" sz="3200" b="1" dirty="0" smtClean="0">
                <a:solidFill>
                  <a:schemeClr val="accent2">
                    <a:lumMod val="50000"/>
                  </a:schemeClr>
                </a:solidFill>
              </a:rPr>
              <a:t> for </a:t>
            </a:r>
            <a:r>
              <a:rPr lang="fr-FR" sz="3200" b="1" dirty="0" err="1" smtClean="0">
                <a:solidFill>
                  <a:schemeClr val="accent2">
                    <a:lumMod val="50000"/>
                  </a:schemeClr>
                </a:solidFill>
              </a:rPr>
              <a:t>Adapting</a:t>
            </a:r>
            <a:endParaRPr lang="fr-FR" sz="3200" dirty="0">
              <a:solidFill>
                <a:schemeClr val="accent2">
                  <a:lumMod val="5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2844" y="214290"/>
            <a:ext cx="8786874" cy="6286544"/>
          </a:xfrm>
        </p:spPr>
        <p:txBody>
          <a:bodyPr>
            <a:normAutofit fontScale="92500" lnSpcReduction="10000"/>
          </a:bodyPr>
          <a:lstStyle/>
          <a:p>
            <a:pPr marL="0" indent="0">
              <a:lnSpc>
                <a:spcPct val="120000"/>
              </a:lnSpc>
              <a:buNone/>
            </a:pPr>
            <a:r>
              <a:rPr lang="en-US" dirty="0" smtClean="0"/>
              <a:t>• Subject matter inappropriate for learners of this age and intellectual level.</a:t>
            </a:r>
          </a:p>
          <a:p>
            <a:pPr marL="85725" indent="-85725">
              <a:lnSpc>
                <a:spcPct val="120000"/>
              </a:lnSpc>
              <a:buNone/>
            </a:pPr>
            <a:r>
              <a:rPr lang="en-US" dirty="0" smtClean="0"/>
              <a:t>• Photographs and other illustrative material not culturally acceptable.</a:t>
            </a:r>
            <a:r>
              <a:rPr lang="fr-FR" dirty="0" smtClean="0"/>
              <a:t> </a:t>
            </a:r>
            <a:r>
              <a:rPr lang="en-US" dirty="0" smtClean="0"/>
              <a:t>• Amount of material too much or too little to cover in the time allocated </a:t>
            </a:r>
            <a:r>
              <a:rPr lang="fr-FR" dirty="0" smtClean="0"/>
              <a:t>to </a:t>
            </a:r>
            <a:r>
              <a:rPr lang="fr-FR" dirty="0" err="1" smtClean="0"/>
              <a:t>lessons</a:t>
            </a:r>
            <a:r>
              <a:rPr lang="fr-FR" dirty="0" smtClean="0"/>
              <a:t>.</a:t>
            </a:r>
          </a:p>
          <a:p>
            <a:pPr marL="0" indent="0">
              <a:lnSpc>
                <a:spcPct val="120000"/>
              </a:lnSpc>
              <a:buNone/>
            </a:pPr>
            <a:r>
              <a:rPr lang="en-US" dirty="0" smtClean="0"/>
              <a:t>• No guidance for teachers on handling group work and role-play activities </a:t>
            </a:r>
            <a:r>
              <a:rPr lang="fr-FR" dirty="0" err="1" smtClean="0"/>
              <a:t>with</a:t>
            </a:r>
            <a:r>
              <a:rPr lang="fr-FR" dirty="0" smtClean="0"/>
              <a:t> a large class.</a:t>
            </a:r>
          </a:p>
          <a:p>
            <a:pPr marL="0" indent="0">
              <a:lnSpc>
                <a:spcPct val="120000"/>
              </a:lnSpc>
              <a:buNone/>
            </a:pPr>
            <a:r>
              <a:rPr lang="en-US" dirty="0" smtClean="0"/>
              <a:t>• Dialogues too formal and not representative of everyday speech.</a:t>
            </a:r>
          </a:p>
          <a:p>
            <a:pPr marL="0" indent="0">
              <a:lnSpc>
                <a:spcPct val="120000"/>
              </a:lnSpc>
              <a:buNone/>
            </a:pPr>
            <a:r>
              <a:rPr lang="en-US" dirty="0" smtClean="0"/>
              <a:t>• Audio material difficult to use because of problems to do with room size </a:t>
            </a:r>
            <a:r>
              <a:rPr lang="fr-FR" dirty="0" smtClean="0"/>
              <a:t>and </a:t>
            </a:r>
            <a:r>
              <a:rPr lang="fr-FR" dirty="0" err="1" smtClean="0"/>
              <a:t>technical</a:t>
            </a:r>
            <a:r>
              <a:rPr lang="fr-FR" dirty="0" smtClean="0"/>
              <a:t> </a:t>
            </a:r>
            <a:r>
              <a:rPr lang="fr-FR" dirty="0" err="1" smtClean="0"/>
              <a:t>equipment</a:t>
            </a:r>
            <a:r>
              <a:rPr lang="fr-FR" dirty="0" smtClean="0"/>
              <a:t>.</a:t>
            </a:r>
          </a:p>
          <a:p>
            <a:pPr marL="0" indent="0">
              <a:lnSpc>
                <a:spcPct val="120000"/>
              </a:lnSpc>
              <a:buNone/>
            </a:pPr>
            <a:r>
              <a:rPr lang="en-US" dirty="0" smtClean="0"/>
              <a:t>• Too much or too little variety in the activities.</a:t>
            </a:r>
          </a:p>
          <a:p>
            <a:pPr marL="0" indent="0">
              <a:lnSpc>
                <a:spcPct val="120000"/>
              </a:lnSpc>
              <a:buNone/>
            </a:pPr>
            <a:r>
              <a:rPr lang="en-US" dirty="0" smtClean="0"/>
              <a:t>• Vocabulary list and a key to the exercises would be helpful.</a:t>
            </a:r>
          </a:p>
          <a:p>
            <a:pPr marL="0" indent="0">
              <a:lnSpc>
                <a:spcPct val="120000"/>
              </a:lnSpc>
              <a:buNone/>
            </a:pPr>
            <a:r>
              <a:rPr lang="fr-FR" dirty="0" smtClean="0"/>
              <a:t>• </a:t>
            </a:r>
            <a:r>
              <a:rPr lang="fr-FR" dirty="0" err="1" smtClean="0"/>
              <a:t>Accompanying</a:t>
            </a:r>
            <a:r>
              <a:rPr lang="fr-FR" dirty="0" smtClean="0"/>
              <a:t> tests </a:t>
            </a:r>
            <a:r>
              <a:rPr lang="fr-FR" dirty="0" err="1" smtClean="0"/>
              <a:t>needed</a:t>
            </a:r>
            <a:r>
              <a:rPr lang="fr-FR" dirty="0" smtClean="0"/>
              <a:t>.</a:t>
            </a:r>
            <a:endParaRPr lang="en-US" dirty="0" smtClean="0"/>
          </a:p>
          <a:p>
            <a:pP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2844" y="285728"/>
            <a:ext cx="8786874" cy="6357982"/>
          </a:xfrm>
        </p:spPr>
        <p:txBody>
          <a:bodyPr>
            <a:normAutofit fontScale="85000" lnSpcReduction="20000"/>
          </a:bodyPr>
          <a:lstStyle/>
          <a:p>
            <a:pPr marL="0" indent="0">
              <a:buNone/>
            </a:pPr>
            <a:endParaRPr lang="en-US" dirty="0" smtClean="0"/>
          </a:p>
          <a:p>
            <a:pPr marL="0" indent="0">
              <a:buNone/>
            </a:pPr>
            <a:r>
              <a:rPr lang="en-US" dirty="0" smtClean="0"/>
              <a:t>Adaptation is also appropriate when materials are not ideal, as presented in the following:</a:t>
            </a:r>
          </a:p>
          <a:p>
            <a:pPr marL="266700" indent="-266700">
              <a:buFont typeface="Wingdings" pitchFamily="2" charset="2"/>
              <a:buChar char="q"/>
            </a:pPr>
            <a:r>
              <a:rPr lang="en-US" dirty="0" smtClean="0"/>
              <a:t>Methods (e.g., an exercise may be too mechanical, lacking in meaning, too complicated). </a:t>
            </a:r>
          </a:p>
          <a:p>
            <a:pPr marL="266700" indent="-266700">
              <a:buFont typeface="Wingdings" pitchFamily="2" charset="2"/>
              <a:buChar char="q"/>
            </a:pPr>
            <a:r>
              <a:rPr lang="en-US" dirty="0" smtClean="0"/>
              <a:t>Language content (e.g., there may be too much emphasis on grammar your students learn quickly or not enough emphasis on what they find difficult). </a:t>
            </a:r>
          </a:p>
          <a:p>
            <a:pPr marL="266700" indent="-266700">
              <a:buFont typeface="Wingdings" pitchFamily="2" charset="2"/>
              <a:buChar char="q"/>
            </a:pPr>
            <a:r>
              <a:rPr lang="en-US" dirty="0" smtClean="0"/>
              <a:t>Subject matter (e.g., topics may not be interesting to students or they may be outdated or not authentic enough).</a:t>
            </a:r>
          </a:p>
          <a:p>
            <a:pPr marL="266700" indent="-266700">
              <a:buFont typeface="Wingdings" pitchFamily="2" charset="2"/>
              <a:buChar char="q"/>
            </a:pPr>
            <a:r>
              <a:rPr lang="en-US" dirty="0" smtClean="0"/>
              <a:t> Balance of skills (e.g., there may be too much emphasis on skills in the written language or skills in the spoken language, or there may not be enough on integrating skills). </a:t>
            </a:r>
          </a:p>
          <a:p>
            <a:pPr marL="266700" indent="-266700">
              <a:buFont typeface="Wingdings" pitchFamily="2" charset="2"/>
              <a:buChar char="q"/>
            </a:pPr>
            <a:r>
              <a:rPr lang="en-US" dirty="0" smtClean="0"/>
              <a:t>Progression and grading (order of language items may need to be changed to fit an outside syllabus or the staging may need to be made steeper or more shallow). </a:t>
            </a:r>
          </a:p>
          <a:p>
            <a:pPr marL="266700" indent="-266700">
              <a:buFont typeface="Wingdings" pitchFamily="2" charset="2"/>
              <a:buChar char="q"/>
            </a:pPr>
            <a:r>
              <a:rPr lang="en-US" dirty="0" smtClean="0"/>
              <a:t>Cultural content (cultural references may need to be omitted or changed).</a:t>
            </a:r>
          </a:p>
          <a:p>
            <a:pPr marL="266700" indent="-266700">
              <a:buFont typeface="Wingdings" pitchFamily="2" charset="2"/>
              <a:buChar char="q"/>
            </a:pPr>
            <a:r>
              <a:rPr lang="en-US" dirty="0" smtClean="0"/>
              <a:t> Image (a </a:t>
            </a:r>
            <a:r>
              <a:rPr lang="en-US" dirty="0" err="1" smtClean="0"/>
              <a:t>coursebook</a:t>
            </a:r>
            <a:r>
              <a:rPr lang="en-US" dirty="0" smtClean="0"/>
              <a:t> may project an unfriendly image through poor layout, low quality visuals, etc.).</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marL="266700" indent="-266700">
              <a:lnSpc>
                <a:spcPct val="150000"/>
              </a:lnSpc>
              <a:buFont typeface="Wingdings" pitchFamily="2" charset="2"/>
              <a:buChar char="q"/>
            </a:pPr>
            <a:r>
              <a:rPr lang="en-US" dirty="0" smtClean="0"/>
              <a:t>The </a:t>
            </a:r>
            <a:r>
              <a:rPr lang="en-US" dirty="0" smtClean="0"/>
              <a:t>dynamics of the classroom </a:t>
            </a:r>
          </a:p>
          <a:p>
            <a:pPr marL="266700" indent="-266700">
              <a:lnSpc>
                <a:spcPct val="150000"/>
              </a:lnSpc>
              <a:buFont typeface="Wingdings" pitchFamily="2" charset="2"/>
              <a:buChar char="q"/>
            </a:pPr>
            <a:r>
              <a:rPr lang="en-US" dirty="0" smtClean="0"/>
              <a:t>The personalities involved </a:t>
            </a:r>
          </a:p>
          <a:p>
            <a:pPr marL="266700" indent="-266700">
              <a:lnSpc>
                <a:spcPct val="150000"/>
              </a:lnSpc>
              <a:buFont typeface="Wingdings" pitchFamily="2" charset="2"/>
              <a:buChar char="q"/>
            </a:pPr>
            <a:r>
              <a:rPr lang="en-US" dirty="0" smtClean="0"/>
              <a:t>The constraints imposed by syllabuses </a:t>
            </a:r>
          </a:p>
          <a:p>
            <a:pPr marL="266700" indent="-266700">
              <a:lnSpc>
                <a:spcPct val="150000"/>
              </a:lnSpc>
              <a:buFont typeface="Wingdings" pitchFamily="2" charset="2"/>
              <a:buChar char="q"/>
            </a:pPr>
            <a:r>
              <a:rPr lang="en-US" dirty="0" smtClean="0"/>
              <a:t>The availability of resources </a:t>
            </a:r>
          </a:p>
          <a:p>
            <a:pPr marL="266700" indent="-266700">
              <a:lnSpc>
                <a:spcPct val="150000"/>
              </a:lnSpc>
              <a:buFont typeface="Wingdings" pitchFamily="2" charset="2"/>
              <a:buChar char="q"/>
            </a:pPr>
            <a:r>
              <a:rPr lang="en-US" dirty="0" smtClean="0"/>
              <a:t>The expectations and motivations of the learners</a:t>
            </a:r>
            <a:endParaRPr lang="fr-FR" dirty="0"/>
          </a:p>
        </p:txBody>
      </p:sp>
      <p:sp>
        <p:nvSpPr>
          <p:cNvPr id="3" name="Titre 2"/>
          <p:cNvSpPr>
            <a:spLocks noGrp="1"/>
          </p:cNvSpPr>
          <p:nvPr>
            <p:ph type="title"/>
          </p:nvPr>
        </p:nvSpPr>
        <p:spPr/>
        <p:txBody>
          <a:bodyPr>
            <a:normAutofit/>
          </a:bodyPr>
          <a:lstStyle/>
          <a:p>
            <a:r>
              <a:rPr lang="en-US" sz="2800" b="1" dirty="0" smtClean="0">
                <a:solidFill>
                  <a:schemeClr val="accent2">
                    <a:lumMod val="75000"/>
                  </a:schemeClr>
                </a:solidFill>
              </a:rPr>
              <a:t>According to </a:t>
            </a:r>
            <a:r>
              <a:rPr lang="en-US" sz="2800" b="1" dirty="0" err="1" smtClean="0">
                <a:solidFill>
                  <a:schemeClr val="accent2">
                    <a:lumMod val="75000"/>
                  </a:schemeClr>
                </a:solidFill>
              </a:rPr>
              <a:t>Cunningsworth</a:t>
            </a:r>
            <a:r>
              <a:rPr lang="en-US" sz="2800" b="1" dirty="0" smtClean="0">
                <a:solidFill>
                  <a:schemeClr val="accent2">
                    <a:lumMod val="75000"/>
                  </a:schemeClr>
                </a:solidFill>
              </a:rPr>
              <a:t> (1995), adaptation depends on factors such as: </a:t>
            </a:r>
            <a:endParaRPr lang="fr-FR" sz="2800" b="1" dirty="0">
              <a:solidFill>
                <a:schemeClr val="accent2">
                  <a:lumMod val="7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980</TotalTime>
  <Words>3662</Words>
  <Application>Microsoft Office PowerPoint</Application>
  <PresentationFormat>Affichage à l'écran (4:3)</PresentationFormat>
  <Paragraphs>137</Paragraphs>
  <Slides>30</Slides>
  <Notes>1</Notes>
  <HiddenSlides>0</HiddenSlides>
  <MMClips>0</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Papier</vt:lpstr>
      <vt:lpstr>Adapting Materials</vt:lpstr>
      <vt:lpstr>Introduction</vt:lpstr>
      <vt:lpstr>Definition</vt:lpstr>
      <vt:lpstr>Diapositive 4</vt:lpstr>
      <vt:lpstr>The need for adapting materials</vt:lpstr>
      <vt:lpstr>Reasons for Adapting</vt:lpstr>
      <vt:lpstr>Diapositive 7</vt:lpstr>
      <vt:lpstr>Diapositive 8</vt:lpstr>
      <vt:lpstr>According to Cunningsworth (1995), adaptation depends on factors such as: </vt:lpstr>
      <vt:lpstr>Principles/Objectives  for adaptation</vt:lpstr>
      <vt:lpstr>Diapositive 11</vt:lpstr>
      <vt:lpstr>Diapositive 12</vt:lpstr>
      <vt:lpstr>Adapting Techniques</vt:lpstr>
      <vt:lpstr>Adding : supplementing the existing materials and providing more material</vt:lpstr>
      <vt:lpstr>Expanding</vt:lpstr>
      <vt:lpstr>Deleting or omitting</vt:lpstr>
      <vt:lpstr>Diapositive 17</vt:lpstr>
      <vt:lpstr>Modifying</vt:lpstr>
      <vt:lpstr>Rewriting: change in focus </vt:lpstr>
      <vt:lpstr>Restructuring: change in approach</vt:lpstr>
      <vt:lpstr>Simplifying</vt:lpstr>
      <vt:lpstr>Diapositive 22</vt:lpstr>
      <vt:lpstr>Diapositive 23</vt:lpstr>
      <vt:lpstr>Reordering</vt:lpstr>
      <vt:lpstr>Replacing Material</vt:lpstr>
      <vt:lpstr>Diapositive 26</vt:lpstr>
      <vt:lpstr>Diapositive 27</vt:lpstr>
      <vt:lpstr>The benefits of adaptation</vt:lpstr>
      <vt:lpstr>Conclusion</vt:lpstr>
      <vt:lpstr>Diapositive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Adapting Materials</dc:title>
  <dc:creator>User</dc:creator>
  <cp:lastModifiedBy>HP</cp:lastModifiedBy>
  <cp:revision>105</cp:revision>
  <dcterms:created xsi:type="dcterms:W3CDTF">2022-11-30T10:02:12Z</dcterms:created>
  <dcterms:modified xsi:type="dcterms:W3CDTF">2023-12-18T20:22:17Z</dcterms:modified>
</cp:coreProperties>
</file>