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8" r:id="rId3"/>
    <p:sldId id="257" r:id="rId4"/>
    <p:sldId id="259" r:id="rId5"/>
    <p:sldId id="260" r:id="rId6"/>
    <p:sldId id="261" r:id="rId7"/>
    <p:sldId id="262" r:id="rId8"/>
    <p:sldId id="265" r:id="rId9"/>
    <p:sldId id="266" r:id="rId10"/>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1386"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FR"/>
          </a:p>
        </p:txBody>
      </p:sp>
      <p:sp>
        <p:nvSpPr>
          <p:cNvPr id="4" name="Espace réservé de la date 3"/>
          <p:cNvSpPr>
            <a:spLocks noGrp="1"/>
          </p:cNvSpPr>
          <p:nvPr>
            <p:ph type="dt" sz="half" idx="10"/>
          </p:nvPr>
        </p:nvSpPr>
        <p:spPr/>
        <p:txBody>
          <a:bodyPr/>
          <a:lstStyle/>
          <a:p>
            <a:fld id="{3032B066-C152-4769-88ED-68655C2950B2}" type="datetimeFigureOut">
              <a:rPr lang="fr-FR" smtClean="0"/>
              <a:pPr/>
              <a:t>08/02/2021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327CB34A-1AC3-4965-94CB-030F3A3C5174}" type="slidenum">
              <a:rPr lang="fr-FR" smtClean="0"/>
              <a:pPr/>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3032B066-C152-4769-88ED-68655C2950B2}" type="datetimeFigureOut">
              <a:rPr lang="fr-FR" smtClean="0"/>
              <a:pPr/>
              <a:t>08/02/2021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327CB34A-1AC3-4965-94CB-030F3A3C5174}"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3032B066-C152-4769-88ED-68655C2950B2}" type="datetimeFigureOut">
              <a:rPr lang="fr-FR" smtClean="0"/>
              <a:pPr/>
              <a:t>08/02/2021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327CB34A-1AC3-4965-94CB-030F3A3C5174}"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3032B066-C152-4769-88ED-68655C2950B2}" type="datetimeFigureOut">
              <a:rPr lang="fr-FR" smtClean="0"/>
              <a:pPr/>
              <a:t>08/02/2021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327CB34A-1AC3-4965-94CB-030F3A3C5174}"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3032B066-C152-4769-88ED-68655C2950B2}" type="datetimeFigureOut">
              <a:rPr lang="fr-FR" smtClean="0"/>
              <a:pPr/>
              <a:t>08/02/2021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327CB34A-1AC3-4965-94CB-030F3A3C5174}" type="slidenum">
              <a:rPr lang="fr-FR" smtClean="0"/>
              <a:pPr/>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3032B066-C152-4769-88ED-68655C2950B2}" type="datetimeFigureOut">
              <a:rPr lang="fr-FR" smtClean="0"/>
              <a:pPr/>
              <a:t>08/02/2021</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327CB34A-1AC3-4965-94CB-030F3A3C5174}"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3032B066-C152-4769-88ED-68655C2950B2}" type="datetimeFigureOut">
              <a:rPr lang="fr-FR" smtClean="0"/>
              <a:pPr/>
              <a:t>08/02/2021</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327CB34A-1AC3-4965-94CB-030F3A3C5174}"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e la date 2"/>
          <p:cNvSpPr>
            <a:spLocks noGrp="1"/>
          </p:cNvSpPr>
          <p:nvPr>
            <p:ph type="dt" sz="half" idx="10"/>
          </p:nvPr>
        </p:nvSpPr>
        <p:spPr/>
        <p:txBody>
          <a:bodyPr/>
          <a:lstStyle/>
          <a:p>
            <a:fld id="{3032B066-C152-4769-88ED-68655C2950B2}" type="datetimeFigureOut">
              <a:rPr lang="fr-FR" smtClean="0"/>
              <a:pPr/>
              <a:t>08/02/2021</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327CB34A-1AC3-4965-94CB-030F3A3C5174}"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3032B066-C152-4769-88ED-68655C2950B2}" type="datetimeFigureOut">
              <a:rPr lang="fr-FR" smtClean="0"/>
              <a:pPr/>
              <a:t>08/02/2021</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327CB34A-1AC3-4965-94CB-030F3A3C5174}"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3032B066-C152-4769-88ED-68655C2950B2}" type="datetimeFigureOut">
              <a:rPr lang="fr-FR" smtClean="0"/>
              <a:pPr/>
              <a:t>08/02/2021</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327CB34A-1AC3-4965-94CB-030F3A3C5174}"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3032B066-C152-4769-88ED-68655C2950B2}" type="datetimeFigureOut">
              <a:rPr lang="fr-FR" smtClean="0"/>
              <a:pPr/>
              <a:t>08/02/2021</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327CB34A-1AC3-4965-94CB-030F3A3C5174}" type="slidenum">
              <a:rPr lang="fr-FR" smtClean="0"/>
              <a:pPr/>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032B066-C152-4769-88ED-68655C2950B2}" type="datetimeFigureOut">
              <a:rPr lang="fr-FR" smtClean="0"/>
              <a:pPr/>
              <a:t>08/02/2021</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27CB34A-1AC3-4965-94CB-030F3A3C5174}" type="slidenum">
              <a:rPr lang="fr-FR" smtClean="0"/>
              <a:pPr/>
              <a:t>‹N°›</a:t>
            </a:fld>
            <a:endParaRPr lang="fr-F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normAutofit/>
          </a:bodyPr>
          <a:lstStyle/>
          <a:p>
            <a:r>
              <a:rPr lang="fr-FR" sz="4800" b="1" dirty="0" smtClean="0">
                <a:solidFill>
                  <a:srgbClr val="FF0000"/>
                </a:solidFill>
              </a:rPr>
              <a:t>La transgénèse </a:t>
            </a:r>
            <a:endParaRPr lang="fr-FR" sz="4800" b="1" dirty="0">
              <a:solidFill>
                <a:srgbClr val="FF0000"/>
              </a:solidFill>
            </a:endParaRPr>
          </a:p>
        </p:txBody>
      </p:sp>
      <p:sp>
        <p:nvSpPr>
          <p:cNvPr id="3" name="Sous-titre 2"/>
          <p:cNvSpPr>
            <a:spLocks noGrp="1"/>
          </p:cNvSpPr>
          <p:nvPr>
            <p:ph type="subTitle" idx="1"/>
          </p:nvPr>
        </p:nvSpPr>
        <p:spPr/>
        <p:txBody>
          <a:bodyPr/>
          <a:lstStyle/>
          <a:p>
            <a:endParaRPr lang="fr-F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solidFill>
                  <a:srgbClr val="FF0000"/>
                </a:solidFill>
              </a:rPr>
              <a:t>Définition </a:t>
            </a:r>
            <a:endParaRPr lang="fr-FR" dirty="0">
              <a:solidFill>
                <a:srgbClr val="FF0000"/>
              </a:solidFill>
            </a:endParaRPr>
          </a:p>
        </p:txBody>
      </p:sp>
      <p:sp>
        <p:nvSpPr>
          <p:cNvPr id="3" name="Espace réservé du contenu 2"/>
          <p:cNvSpPr>
            <a:spLocks noGrp="1"/>
          </p:cNvSpPr>
          <p:nvPr>
            <p:ph idx="1"/>
          </p:nvPr>
        </p:nvSpPr>
        <p:spPr>
          <a:xfrm>
            <a:off x="171480" y="1600200"/>
            <a:ext cx="8686800" cy="4525963"/>
          </a:xfrm>
        </p:spPr>
        <p:txBody>
          <a:bodyPr/>
          <a:lstStyle/>
          <a:p>
            <a:pPr algn="just"/>
            <a:r>
              <a:rPr lang="fr-FR" dirty="0"/>
              <a:t>La </a:t>
            </a:r>
            <a:r>
              <a:rPr lang="fr-FR" b="1" dirty="0" err="1"/>
              <a:t>transgenèse</a:t>
            </a:r>
            <a:r>
              <a:rPr lang="fr-FR" dirty="0"/>
              <a:t> est le processus de transfert de gènes d'un organisme à un autre, actuellement utilisée pour créer des plantes et des animaux modifiés</a:t>
            </a:r>
            <a:r>
              <a:rPr lang="fr-FR" dirty="0" smtClean="0"/>
              <a:t>.</a:t>
            </a:r>
          </a:p>
          <a:p>
            <a:pPr algn="just"/>
            <a:r>
              <a:rPr lang="fr-FR" dirty="0"/>
              <a:t> les </a:t>
            </a:r>
            <a:r>
              <a:rPr lang="fr-FR" b="1" dirty="0" smtClean="0"/>
              <a:t>OGM</a:t>
            </a:r>
            <a:r>
              <a:rPr lang="fr-FR" dirty="0" smtClean="0"/>
              <a:t> </a:t>
            </a:r>
            <a:r>
              <a:rPr lang="fr-FR" dirty="0"/>
              <a:t>sont des organismes, aussi bien végétaux qu'animaux, qui ont étés obtenus par transgénèse afin d'acquérir des propriétés </a:t>
            </a:r>
            <a:r>
              <a:rPr lang="fr-FR" dirty="0" smtClean="0"/>
              <a:t>spécifiques.</a:t>
            </a:r>
            <a:endParaRPr lang="fr-F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endParaRPr lang="fr-FR"/>
          </a:p>
        </p:txBody>
      </p:sp>
      <p:pic>
        <p:nvPicPr>
          <p:cNvPr id="1026" name="Picture 2"/>
          <p:cNvPicPr>
            <a:picLocks noChangeAspect="1" noChangeArrowheads="1"/>
          </p:cNvPicPr>
          <p:nvPr/>
        </p:nvPicPr>
        <p:blipFill>
          <a:blip r:embed="rId2"/>
          <a:srcRect/>
          <a:stretch>
            <a:fillRect/>
          </a:stretch>
        </p:blipFill>
        <p:spPr bwMode="auto">
          <a:xfrm>
            <a:off x="23414" y="0"/>
            <a:ext cx="9063050" cy="6778087"/>
          </a:xfrm>
          <a:prstGeom prst="rect">
            <a:avLst/>
          </a:prstGeom>
          <a:noFill/>
          <a:ln w="9525">
            <a:noFill/>
            <a:miter lim="800000"/>
            <a:headEnd/>
            <a:tailEnd/>
          </a:ln>
          <a:effectLst/>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Autofit/>
          </a:bodyPr>
          <a:lstStyle/>
          <a:p>
            <a:r>
              <a:rPr lang="fr-FR" sz="3600" b="1" dirty="0">
                <a:solidFill>
                  <a:srgbClr val="0070C0"/>
                </a:solidFill>
              </a:rPr>
              <a:t>Etape 1 : Identifier, isoler, intégrer et multiplier un gène d'intérêt</a:t>
            </a:r>
            <a:br>
              <a:rPr lang="fr-FR" sz="3600" b="1" dirty="0">
                <a:solidFill>
                  <a:srgbClr val="0070C0"/>
                </a:solidFill>
              </a:rPr>
            </a:br>
            <a:endParaRPr lang="fr-FR" sz="3600" dirty="0">
              <a:solidFill>
                <a:srgbClr val="0070C0"/>
              </a:solidFill>
            </a:endParaRPr>
          </a:p>
        </p:txBody>
      </p:sp>
      <p:sp>
        <p:nvSpPr>
          <p:cNvPr id="3" name="Espace réservé du contenu 2"/>
          <p:cNvSpPr>
            <a:spLocks noGrp="1"/>
          </p:cNvSpPr>
          <p:nvPr>
            <p:ph idx="1"/>
          </p:nvPr>
        </p:nvSpPr>
        <p:spPr>
          <a:xfrm>
            <a:off x="142844" y="1600200"/>
            <a:ext cx="8786842" cy="4900634"/>
          </a:xfrm>
        </p:spPr>
        <p:txBody>
          <a:bodyPr>
            <a:normAutofit fontScale="92500" lnSpcReduction="20000"/>
          </a:bodyPr>
          <a:lstStyle/>
          <a:p>
            <a:pPr marL="0" indent="446088" algn="just">
              <a:buNone/>
            </a:pPr>
            <a:r>
              <a:rPr lang="fr-FR" dirty="0"/>
              <a:t>La première étape est l'identification d'un caractère que l'on veut introduire dans la plante, comme par exemple des caractères de qualité nutritionnelle, la résistance à certains insectes, à certaines maladies, à des herbicides, etc. </a:t>
            </a:r>
            <a:r>
              <a:rPr lang="fr-FR" dirty="0" smtClean="0"/>
              <a:t>Il </a:t>
            </a:r>
            <a:r>
              <a:rPr lang="fr-FR" dirty="0"/>
              <a:t>doit ensuite être isolé de l'organisme donneur. Il est intégré dans une construction </a:t>
            </a:r>
            <a:r>
              <a:rPr lang="fr-FR" dirty="0" smtClean="0"/>
              <a:t>génétique associant </a:t>
            </a:r>
            <a:r>
              <a:rPr lang="fr-FR" dirty="0"/>
              <a:t>souvent un </a:t>
            </a:r>
            <a:r>
              <a:rPr lang="fr-FR" dirty="0" smtClean="0"/>
              <a:t>gène</a:t>
            </a:r>
            <a:r>
              <a:rPr lang="fr-FR" dirty="0"/>
              <a:t> </a:t>
            </a:r>
            <a:r>
              <a:rPr lang="fr-FR" dirty="0" smtClean="0"/>
              <a:t>marqueur . </a:t>
            </a:r>
            <a:r>
              <a:rPr lang="fr-FR" dirty="0"/>
              <a:t>Ce gène marqueur permet de sélectionner les cellules qui ont intégré le gène d'intérêt. La construction est ensuite multipliée (clonée) afin de disposer d'une quantité suffisante d'ADN pour son introduction dans les cellules végétales que l'on veut transformer.</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4"/>
            <a:ext cx="8229600" cy="1143000"/>
          </a:xfrm>
        </p:spPr>
        <p:txBody>
          <a:bodyPr>
            <a:normAutofit/>
          </a:bodyPr>
          <a:lstStyle/>
          <a:p>
            <a:r>
              <a:rPr lang="fr-FR" sz="3600" b="1" dirty="0">
                <a:solidFill>
                  <a:srgbClr val="0070C0"/>
                </a:solidFill>
              </a:rPr>
              <a:t>Etape 2 : Transférer le </a:t>
            </a:r>
            <a:r>
              <a:rPr lang="fr-FR" sz="3600" b="1" dirty="0" smtClean="0">
                <a:solidFill>
                  <a:srgbClr val="0070C0"/>
                </a:solidFill>
              </a:rPr>
              <a:t>gène</a:t>
            </a:r>
            <a:endParaRPr lang="fr-FR" sz="3600" dirty="0">
              <a:solidFill>
                <a:srgbClr val="0070C0"/>
              </a:solidFill>
            </a:endParaRPr>
          </a:p>
        </p:txBody>
      </p:sp>
      <p:sp>
        <p:nvSpPr>
          <p:cNvPr id="3" name="Espace réservé du contenu 2"/>
          <p:cNvSpPr>
            <a:spLocks noGrp="1"/>
          </p:cNvSpPr>
          <p:nvPr>
            <p:ph idx="1"/>
          </p:nvPr>
        </p:nvSpPr>
        <p:spPr>
          <a:xfrm>
            <a:off x="71406" y="1000108"/>
            <a:ext cx="8972520" cy="5572140"/>
          </a:xfrm>
        </p:spPr>
        <p:txBody>
          <a:bodyPr>
            <a:noAutofit/>
          </a:bodyPr>
          <a:lstStyle/>
          <a:p>
            <a:pPr marL="0" indent="352425">
              <a:buNone/>
            </a:pPr>
            <a:r>
              <a:rPr lang="fr-FR" sz="2200" dirty="0"/>
              <a:t>Il y a plusieurs méthodes pour introduire un gène dans une cellule </a:t>
            </a:r>
            <a:r>
              <a:rPr lang="fr-FR" sz="2200" dirty="0" smtClean="0"/>
              <a:t>:</a:t>
            </a:r>
          </a:p>
          <a:p>
            <a:pPr marL="0" indent="352425">
              <a:buNone/>
            </a:pPr>
            <a:r>
              <a:rPr lang="fr-FR" sz="2200" dirty="0" smtClean="0"/>
              <a:t/>
            </a:r>
            <a:br>
              <a:rPr lang="fr-FR" sz="2200" dirty="0" smtClean="0"/>
            </a:br>
            <a:r>
              <a:rPr lang="fr-FR" sz="2200" dirty="0"/>
              <a:t> </a:t>
            </a:r>
            <a:r>
              <a:rPr lang="fr-FR" sz="2200" b="1" dirty="0"/>
              <a:t>- La transformation biologique</a:t>
            </a:r>
          </a:p>
          <a:p>
            <a:pPr marL="0" indent="352425" algn="just">
              <a:buNone/>
            </a:pPr>
            <a:r>
              <a:rPr lang="fr-FR" sz="2200" dirty="0"/>
              <a:t>Cette technique utilise une bactérie du </a:t>
            </a:r>
            <a:r>
              <a:rPr lang="fr-FR" sz="2200" dirty="0" smtClean="0"/>
              <a:t>sol,</a:t>
            </a:r>
            <a:r>
              <a:rPr lang="fr-FR" sz="2200" dirty="0"/>
              <a:t> </a:t>
            </a:r>
            <a:r>
              <a:rPr lang="fr-FR" sz="2200" dirty="0" err="1"/>
              <a:t>Agrobacterium</a:t>
            </a:r>
            <a:r>
              <a:rPr lang="fr-FR" sz="2200" dirty="0"/>
              <a:t>, qui a la propriété de réaliser naturellement la </a:t>
            </a:r>
            <a:r>
              <a:rPr lang="fr-FR" sz="2200" dirty="0" smtClean="0"/>
              <a:t>transformation génétique</a:t>
            </a:r>
            <a:r>
              <a:rPr lang="fr-FR" sz="2200" dirty="0"/>
              <a:t> d'une plante, afin de la parasiter</a:t>
            </a:r>
            <a:r>
              <a:rPr lang="fr-FR" sz="2200" dirty="0" smtClean="0"/>
              <a:t>. </a:t>
            </a:r>
            <a:r>
              <a:rPr lang="fr-FR" sz="2200" dirty="0"/>
              <a:t>C'est la technique la plus couramment </a:t>
            </a:r>
            <a:r>
              <a:rPr lang="fr-FR" sz="2200" dirty="0" smtClean="0"/>
              <a:t>utilisée;</a:t>
            </a:r>
          </a:p>
          <a:p>
            <a:pPr marL="0" indent="352425" algn="just">
              <a:buNone/>
            </a:pPr>
            <a:endParaRPr lang="fr-FR" sz="2200" dirty="0" smtClean="0"/>
          </a:p>
          <a:p>
            <a:pPr>
              <a:buNone/>
            </a:pPr>
            <a:r>
              <a:rPr lang="fr-FR" sz="2200" b="1" dirty="0"/>
              <a:t>- Le transfert direct</a:t>
            </a:r>
          </a:p>
          <a:p>
            <a:pPr marL="0" indent="352425">
              <a:buNone/>
            </a:pPr>
            <a:r>
              <a:rPr lang="fr-FR" sz="2200" dirty="0"/>
              <a:t>Cette technique fait </a:t>
            </a:r>
            <a:r>
              <a:rPr lang="fr-FR" sz="2200" dirty="0" smtClean="0"/>
              <a:t>intervenir :</a:t>
            </a:r>
          </a:p>
          <a:p>
            <a:pPr marL="0" indent="352425" algn="just">
              <a:buNone/>
            </a:pPr>
            <a:r>
              <a:rPr lang="fr-FR" sz="2200" dirty="0" smtClean="0"/>
              <a:t/>
            </a:r>
            <a:br>
              <a:rPr lang="fr-FR" sz="2200" dirty="0" smtClean="0"/>
            </a:br>
            <a:r>
              <a:rPr lang="fr-FR" sz="2200" dirty="0"/>
              <a:t>• soit une projection d'ADN dans les cellules de la plante par l'utilisation d'un canon à particules qui projette dans les cellules des microparticules enrobées </a:t>
            </a:r>
            <a:r>
              <a:rPr lang="fr-FR" sz="2200" dirty="0" smtClean="0"/>
              <a:t>d'ADN(</a:t>
            </a:r>
            <a:r>
              <a:rPr lang="fr-FR" sz="2200" dirty="0" err="1" smtClean="0"/>
              <a:t>biolistique</a:t>
            </a:r>
            <a:r>
              <a:rPr lang="fr-FR" sz="2200" dirty="0" smtClean="0"/>
              <a:t>),</a:t>
            </a:r>
            <a:br>
              <a:rPr lang="fr-FR" sz="2200" dirty="0" smtClean="0"/>
            </a:br>
            <a:r>
              <a:rPr lang="fr-FR" sz="2200" dirty="0"/>
              <a:t>• soit l'introduction d'ADN dans des </a:t>
            </a:r>
            <a:r>
              <a:rPr lang="fr-FR" sz="2200" dirty="0" err="1"/>
              <a:t>protoplastes</a:t>
            </a:r>
            <a:r>
              <a:rPr lang="fr-FR" sz="2200" dirty="0"/>
              <a:t>, par action d'un agent chimique ou d'un champ électrique (</a:t>
            </a:r>
            <a:r>
              <a:rPr lang="fr-FR" sz="2200" dirty="0" err="1"/>
              <a:t>électroporation</a:t>
            </a:r>
            <a:r>
              <a:rPr lang="fr-FR" sz="2200" dirty="0"/>
              <a:t>).</a:t>
            </a:r>
            <a:endParaRPr lang="fr-FR" sz="2200" dirty="0" smtClean="0"/>
          </a:p>
          <a:p>
            <a:pPr marL="0" indent="352425">
              <a:buNone/>
            </a:pPr>
            <a:endParaRPr lang="fr-FR" sz="22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785786" y="0"/>
            <a:ext cx="7715304" cy="1357290"/>
          </a:xfrm>
        </p:spPr>
        <p:txBody>
          <a:bodyPr>
            <a:noAutofit/>
          </a:bodyPr>
          <a:lstStyle/>
          <a:p>
            <a:r>
              <a:rPr lang="fr-FR" sz="3600" b="1" dirty="0" smtClean="0">
                <a:solidFill>
                  <a:srgbClr val="0070C0"/>
                </a:solidFill>
              </a:rPr>
              <a:t>Etape 3 : Régénérer et évaluer les plantes transformées</a:t>
            </a:r>
            <a:endParaRPr lang="fr-FR" sz="3600" dirty="0">
              <a:solidFill>
                <a:srgbClr val="0070C0"/>
              </a:solidFill>
            </a:endParaRPr>
          </a:p>
        </p:txBody>
      </p:sp>
      <p:sp>
        <p:nvSpPr>
          <p:cNvPr id="3" name="Espace réservé du contenu 2"/>
          <p:cNvSpPr>
            <a:spLocks noGrp="1"/>
          </p:cNvSpPr>
          <p:nvPr>
            <p:ph idx="1"/>
          </p:nvPr>
        </p:nvSpPr>
        <p:spPr>
          <a:xfrm>
            <a:off x="171480" y="1643050"/>
            <a:ext cx="8686800" cy="4768865"/>
          </a:xfrm>
        </p:spPr>
        <p:txBody>
          <a:bodyPr>
            <a:normAutofit lnSpcReduction="10000"/>
          </a:bodyPr>
          <a:lstStyle/>
          <a:p>
            <a:pPr algn="just"/>
            <a:r>
              <a:rPr lang="fr-FR" dirty="0"/>
              <a:t>Après sélection des cellules transformées, il faut régénérer les nouvelles plantes transgéniques</a:t>
            </a:r>
            <a:r>
              <a:rPr lang="fr-FR" dirty="0" smtClean="0"/>
              <a:t>.</a:t>
            </a:r>
          </a:p>
          <a:p>
            <a:pPr algn="just"/>
            <a:r>
              <a:rPr lang="fr-FR" dirty="0"/>
              <a:t>Les plantes régénérées sont ensuite analysées pour confirmer l'insertion de la </a:t>
            </a:r>
            <a:r>
              <a:rPr lang="fr-FR" dirty="0" smtClean="0"/>
              <a:t>construction </a:t>
            </a:r>
            <a:r>
              <a:rPr lang="fr-FR" dirty="0"/>
              <a:t>génétique dans leur génome. Des analyses moléculaires sont conduites dans ce sens. Des études sur l'expression du gène ont lieu à plusieurs stades, ce qui permet de caractériser le niveau d'expression et le comportement de la plante exprimant le nouveau caractère.</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Autofit/>
          </a:bodyPr>
          <a:lstStyle/>
          <a:p>
            <a:r>
              <a:rPr lang="fr-FR" sz="3600" b="1" dirty="0">
                <a:solidFill>
                  <a:srgbClr val="0070C0"/>
                </a:solidFill>
              </a:rPr>
              <a:t>Etape 4 : Incorporer dans une variété commerciale</a:t>
            </a:r>
            <a:br>
              <a:rPr lang="fr-FR" sz="3600" b="1" dirty="0">
                <a:solidFill>
                  <a:srgbClr val="0070C0"/>
                </a:solidFill>
              </a:rPr>
            </a:br>
            <a:endParaRPr lang="fr-FR" sz="3600" dirty="0">
              <a:solidFill>
                <a:srgbClr val="0070C0"/>
              </a:solidFill>
            </a:endParaRPr>
          </a:p>
        </p:txBody>
      </p:sp>
      <p:sp>
        <p:nvSpPr>
          <p:cNvPr id="3" name="Espace réservé du contenu 2"/>
          <p:cNvSpPr>
            <a:spLocks noGrp="1"/>
          </p:cNvSpPr>
          <p:nvPr>
            <p:ph idx="1"/>
          </p:nvPr>
        </p:nvSpPr>
        <p:spPr/>
        <p:txBody>
          <a:bodyPr/>
          <a:lstStyle/>
          <a:p>
            <a:pPr marL="0" indent="539750" algn="just">
              <a:buNone/>
            </a:pPr>
            <a:r>
              <a:rPr lang="fr-FR" dirty="0"/>
              <a:t>Les plantes transformées obtenues sont soumises à des croisements contrôlés pour étudier les modalités de transmission du nouveau caractère à la descendance</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4"/>
            <a:ext cx="8229600" cy="1143000"/>
          </a:xfrm>
        </p:spPr>
        <p:txBody>
          <a:bodyPr/>
          <a:lstStyle/>
          <a:p>
            <a:r>
              <a:rPr lang="fr-FR" dirty="0" smtClean="0">
                <a:solidFill>
                  <a:srgbClr val="FF0000"/>
                </a:solidFill>
              </a:rPr>
              <a:t>Exemple d’OGM</a:t>
            </a:r>
            <a:endParaRPr lang="fr-FR" dirty="0">
              <a:solidFill>
                <a:srgbClr val="FF0000"/>
              </a:solidFill>
            </a:endParaRPr>
          </a:p>
        </p:txBody>
      </p:sp>
      <p:sp>
        <p:nvSpPr>
          <p:cNvPr id="3" name="Espace réservé du contenu 2"/>
          <p:cNvSpPr>
            <a:spLocks noGrp="1"/>
          </p:cNvSpPr>
          <p:nvPr>
            <p:ph idx="1"/>
          </p:nvPr>
        </p:nvSpPr>
        <p:spPr>
          <a:xfrm>
            <a:off x="214282" y="1071546"/>
            <a:ext cx="8686800" cy="5257800"/>
          </a:xfrm>
        </p:spPr>
        <p:txBody>
          <a:bodyPr>
            <a:normAutofit fontScale="92500" lnSpcReduction="20000"/>
          </a:bodyPr>
          <a:lstStyle/>
          <a:p>
            <a:pPr marL="0" indent="352425" algn="just">
              <a:buNone/>
            </a:pPr>
            <a:r>
              <a:rPr lang="fr-FR" dirty="0"/>
              <a:t>La lutte contre les </a:t>
            </a:r>
            <a:r>
              <a:rPr lang="fr-FR" b="1" dirty="0"/>
              <a:t>insectes nuisibles</a:t>
            </a:r>
            <a:r>
              <a:rPr lang="fr-FR" dirty="0"/>
              <a:t> constitue l’une des principales préoccupations des agriculteurs. Ces derniers ont donc recours aux insecticides pour protéger leurs cultures. Notamment, de la poudre contenant des bactéries </a:t>
            </a:r>
            <a:r>
              <a:rPr lang="fr-FR" i="1" dirty="0" err="1"/>
              <a:t>Bt</a:t>
            </a:r>
            <a:r>
              <a:rPr lang="fr-FR" dirty="0"/>
              <a:t> (pour </a:t>
            </a:r>
            <a:r>
              <a:rPr lang="fr-FR" i="1" dirty="0" err="1"/>
              <a:t>Bacillus</a:t>
            </a:r>
            <a:r>
              <a:rPr lang="fr-FR" i="1" dirty="0"/>
              <a:t> </a:t>
            </a:r>
            <a:r>
              <a:rPr lang="fr-FR" i="1" dirty="0" err="1"/>
              <a:t>thuringiensis</a:t>
            </a:r>
            <a:r>
              <a:rPr lang="fr-FR" dirty="0"/>
              <a:t>, une bactérie du sol présente à l’état naturel) est grandement utilisée en agriculture traditionnelle ou biologique depuis de nombreuses années. Cette bactérie produit des protéines appelées delta-endotoxines, lesquelles sont toxiques pour les insectes qui les ingèrent. En effet, le système digestif de l’insecte transforme la protéine naturelle non toxique en une forme plus petite et très toxique qui s’attaque aux intestins, tuant éventuellement l’insecte.</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214282" y="428604"/>
            <a:ext cx="8686800" cy="6072230"/>
          </a:xfrm>
        </p:spPr>
        <p:txBody>
          <a:bodyPr>
            <a:normAutofit fontScale="85000" lnSpcReduction="20000"/>
          </a:bodyPr>
          <a:lstStyle/>
          <a:p>
            <a:pPr marL="0" indent="539750" algn="just" fontAlgn="base">
              <a:buNone/>
            </a:pPr>
            <a:r>
              <a:rPr lang="fr-FR" dirty="0"/>
              <a:t>Depuis quelques années, de nombreuses cultures ont été modifiées génétiquement pour produire leur propre toxine </a:t>
            </a:r>
            <a:r>
              <a:rPr lang="fr-FR" i="1" dirty="0" err="1"/>
              <a:t>Bt</a:t>
            </a:r>
            <a:r>
              <a:rPr lang="fr-FR" dirty="0"/>
              <a:t> et les rendre ainsi résistantes à des insectes </a:t>
            </a:r>
            <a:r>
              <a:rPr lang="fr-FR" dirty="0" smtClean="0"/>
              <a:t>spécifiques. Il </a:t>
            </a:r>
            <a:r>
              <a:rPr lang="fr-FR" dirty="0"/>
              <a:t>existe en effet plusieurs variantes de toxines naturellement produites par les bactéries </a:t>
            </a:r>
            <a:r>
              <a:rPr lang="fr-FR" i="1" dirty="0" err="1"/>
              <a:t>Bt</a:t>
            </a:r>
            <a:r>
              <a:rPr lang="fr-FR" dirty="0"/>
              <a:t> et qui nuisent à différents groupes d’insectes. La toxine Cry1Ab, l’une des toxines les plus utilisées en génie génétique, nuit aux lépidoptères, des papillons de jour et de nuit, mais pas aux insectes des autres familles.</a:t>
            </a:r>
          </a:p>
          <a:p>
            <a:pPr marL="0" indent="539750" algn="just" fontAlgn="base">
              <a:buNone/>
            </a:pPr>
            <a:r>
              <a:rPr lang="fr-FR" dirty="0"/>
              <a:t>Les plantes modifiées génétiquement pour contenir la toxine </a:t>
            </a:r>
            <a:r>
              <a:rPr lang="fr-FR" i="1" dirty="0" err="1"/>
              <a:t>Bt</a:t>
            </a:r>
            <a:r>
              <a:rPr lang="fr-FR" dirty="0"/>
              <a:t> sont :</a:t>
            </a:r>
          </a:p>
          <a:p>
            <a:pPr algn="just" fontAlgn="base"/>
            <a:r>
              <a:rPr lang="fr-FR" dirty="0"/>
              <a:t>la pomme de terre </a:t>
            </a:r>
            <a:r>
              <a:rPr lang="fr-FR" i="1" dirty="0" err="1"/>
              <a:t>Bt</a:t>
            </a:r>
            <a:r>
              <a:rPr lang="fr-FR" i="1" dirty="0"/>
              <a:t>;</a:t>
            </a:r>
            <a:endParaRPr lang="fr-FR" dirty="0"/>
          </a:p>
          <a:p>
            <a:pPr algn="just" fontAlgn="base"/>
            <a:r>
              <a:rPr lang="fr-FR" dirty="0"/>
              <a:t>le maïs-grain </a:t>
            </a:r>
            <a:r>
              <a:rPr lang="fr-FR" i="1" dirty="0" err="1"/>
              <a:t>Bt</a:t>
            </a:r>
            <a:r>
              <a:rPr lang="fr-FR" i="1" dirty="0"/>
              <a:t>;</a:t>
            </a:r>
            <a:endParaRPr lang="fr-FR" dirty="0"/>
          </a:p>
          <a:p>
            <a:pPr algn="just" fontAlgn="base"/>
            <a:r>
              <a:rPr lang="fr-FR" dirty="0"/>
              <a:t>le coton </a:t>
            </a:r>
            <a:r>
              <a:rPr lang="fr-FR" i="1" dirty="0" err="1"/>
              <a:t>Bt</a:t>
            </a:r>
            <a:r>
              <a:rPr lang="fr-FR" i="1" dirty="0"/>
              <a:t>;</a:t>
            </a:r>
            <a:endParaRPr lang="fr-FR" dirty="0"/>
          </a:p>
          <a:p>
            <a:pPr algn="just" fontAlgn="base"/>
            <a:r>
              <a:rPr lang="fr-FR" dirty="0"/>
              <a:t>la tomate </a:t>
            </a:r>
            <a:r>
              <a:rPr lang="fr-FR" i="1" dirty="0" err="1"/>
              <a:t>Bt</a:t>
            </a:r>
            <a:r>
              <a:rPr lang="fr-FR" i="1" dirty="0"/>
              <a:t>;</a:t>
            </a:r>
            <a:endParaRPr lang="fr-FR" dirty="0"/>
          </a:p>
          <a:p>
            <a:pPr algn="just" fontAlgn="base"/>
            <a:r>
              <a:rPr lang="fr-FR" dirty="0"/>
              <a:t>le soja </a:t>
            </a:r>
            <a:r>
              <a:rPr lang="fr-FR" i="1" dirty="0"/>
              <a:t>Bt</a:t>
            </a:r>
            <a:r>
              <a:rPr lang="fr-FR" i="1" dirty="0" smtClean="0"/>
              <a:t>.</a:t>
            </a:r>
            <a:endParaRPr lang="fr-FR" dirty="0"/>
          </a:p>
        </p:txBody>
      </p:sp>
    </p:spTree>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48</TotalTime>
  <Words>142</Words>
  <Application>Microsoft Office PowerPoint</Application>
  <PresentationFormat>Affichage à l'écran (4:3)</PresentationFormat>
  <Paragraphs>28</Paragraphs>
  <Slides>9</Slides>
  <Notes>0</Notes>
  <HiddenSlides>0</HiddenSlides>
  <MMClips>0</MMClips>
  <ScaleCrop>false</ScaleCrop>
  <HeadingPairs>
    <vt:vector size="6" baseType="variant">
      <vt:variant>
        <vt:lpstr>Polices utilisées</vt:lpstr>
      </vt:variant>
      <vt:variant>
        <vt:i4>2</vt:i4>
      </vt:variant>
      <vt:variant>
        <vt:lpstr>Thème</vt:lpstr>
      </vt:variant>
      <vt:variant>
        <vt:i4>1</vt:i4>
      </vt:variant>
      <vt:variant>
        <vt:lpstr>Titres des diapositives</vt:lpstr>
      </vt:variant>
      <vt:variant>
        <vt:i4>9</vt:i4>
      </vt:variant>
    </vt:vector>
  </HeadingPairs>
  <TitlesOfParts>
    <vt:vector size="12" baseType="lpstr">
      <vt:lpstr>Arial</vt:lpstr>
      <vt:lpstr>Calibri</vt:lpstr>
      <vt:lpstr>Thème Office</vt:lpstr>
      <vt:lpstr>La transgénèse </vt:lpstr>
      <vt:lpstr>Définition </vt:lpstr>
      <vt:lpstr>Présentation PowerPoint</vt:lpstr>
      <vt:lpstr>Etape 1 : Identifier, isoler, intégrer et multiplier un gène d'intérêt </vt:lpstr>
      <vt:lpstr>Etape 2 : Transférer le gène</vt:lpstr>
      <vt:lpstr>Etape 3 : Régénérer et évaluer les plantes transformées</vt:lpstr>
      <vt:lpstr>Etape 4 : Incorporer dans une variété commerciale </vt:lpstr>
      <vt:lpstr>Exemple d’OGM</vt:lpstr>
      <vt:lpstr>Présentation PowerPoint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La transgénèse</dc:title>
  <dc:creator>hp</dc:creator>
  <cp:lastModifiedBy>Belinfo</cp:lastModifiedBy>
  <cp:revision>7</cp:revision>
  <dcterms:created xsi:type="dcterms:W3CDTF">2019-01-14T08:45:39Z</dcterms:created>
  <dcterms:modified xsi:type="dcterms:W3CDTF">2021-02-08T14:51:47Z</dcterms:modified>
</cp:coreProperties>
</file>