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3"/>
  </p:notes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90" r:id="rId9"/>
    <p:sldId id="291" r:id="rId10"/>
    <p:sldId id="292" r:id="rId11"/>
    <p:sldId id="305" r:id="rId12"/>
    <p:sldId id="293" r:id="rId13"/>
    <p:sldId id="294" r:id="rId14"/>
    <p:sldId id="295" r:id="rId15"/>
    <p:sldId id="296" r:id="rId16"/>
    <p:sldId id="306" r:id="rId17"/>
    <p:sldId id="297" r:id="rId18"/>
    <p:sldId id="298" r:id="rId19"/>
    <p:sldId id="299" r:id="rId20"/>
    <p:sldId id="300" r:id="rId21"/>
    <p:sldId id="307" r:id="rId22"/>
    <p:sldId id="301" r:id="rId23"/>
    <p:sldId id="302" r:id="rId24"/>
    <p:sldId id="303" r:id="rId25"/>
    <p:sldId id="304" r:id="rId26"/>
    <p:sldId id="308" r:id="rId27"/>
    <p:sldId id="310" r:id="rId28"/>
    <p:sldId id="311" r:id="rId29"/>
    <p:sldId id="312" r:id="rId30"/>
    <p:sldId id="309" r:id="rId31"/>
    <p:sldId id="313" r:id="rId3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0" d="100"/>
          <a:sy n="90" d="100"/>
        </p:scale>
        <p:origin x="-762" y="150"/>
      </p:cViewPr>
      <p:guideLst>
        <p:guide orient="horz" pos="38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FFFFFF"/>
                </a:solidFill>
                <a:latin typeface="Constantia"/>
              </a:rPr>
              <a:t>Click to move the slide</a:t>
            </a: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49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50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51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5804446-A982-47BF-9074-55F7853F3164}" type="slidenum">
              <a:rPr lang="en-US" sz="1400" b="0" strike="noStrike" spc="-1">
                <a:latin typeface="Times New Roman"/>
              </a:rPr>
              <a:t>‹N°›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70423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533520" y="1371600"/>
            <a:ext cx="7851240" cy="847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4AA2D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Group 3"/>
          <p:cNvGrpSpPr/>
          <p:nvPr/>
        </p:nvGrpSpPr>
        <p:grpSpPr>
          <a:xfrm>
            <a:off x="-29160" y="-16560"/>
            <a:ext cx="9197640" cy="1086120"/>
            <a:chOff x="-29160" y="-16560"/>
            <a:chExt cx="9197640" cy="1086120"/>
          </a:xfrm>
        </p:grpSpPr>
        <p:sp>
          <p:nvSpPr>
            <p:cNvPr id="3" name="CustomShape 4"/>
            <p:cNvSpPr/>
            <p:nvPr/>
          </p:nvSpPr>
          <p:spPr>
            <a:xfrm rot="21435600">
              <a:off x="-18720" y="201960"/>
              <a:ext cx="9162720" cy="648720"/>
            </a:xfrm>
            <a:custGeom>
              <a:avLst/>
              <a:gdLst/>
              <a:ahLst/>
              <a:cxn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 rot="21435600">
              <a:off x="-14040" y="275400"/>
              <a:ext cx="9175320" cy="529920"/>
            </a:xfrm>
            <a:custGeom>
              <a:avLst/>
              <a:gdLst/>
              <a:ahLst/>
              <a:cxn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18360" bIns="0" anchor="b">
            <a:normAutofit/>
          </a:bodyPr>
          <a:lstStyle/>
          <a:p>
            <a:pPr algn="r">
              <a:lnSpc>
                <a:spcPct val="100000"/>
              </a:lnSpc>
            </a:pPr>
            <a:r>
              <a:rPr lang="fr-FR" sz="5600" b="1" strike="noStrike" spc="-1">
                <a:solidFill>
                  <a:srgbClr val="50E0EA"/>
                </a:solidFill>
                <a:latin typeface="Calibri"/>
              </a:rPr>
              <a:t>Modifiez le style du titre</a:t>
            </a:r>
            <a:endParaRPr lang="fr-FR" sz="5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fld id="{7D3E287A-505B-4B32-A355-2DA0F3EBE767}" type="datetime1">
              <a:rPr lang="fr-FR" sz="1200" b="0" strike="noStrike" spc="-1">
                <a:solidFill>
                  <a:srgbClr val="D1EAED"/>
                </a:solidFill>
                <a:latin typeface="Constantia"/>
              </a:rPr>
              <a:t>03/11/2021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BE45916E-1755-467E-8C98-59EB446DC591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‹N°›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" name="PlaceHolder 10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600" b="0" strike="noStrike" spc="-1">
                <a:solidFill>
                  <a:srgbClr val="FFFFFF"/>
                </a:solidFill>
                <a:latin typeface="Constantia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100" b="0" strike="noStrike" spc="-1">
                <a:solidFill>
                  <a:srgbClr val="FFFFFF"/>
                </a:solidFill>
                <a:latin typeface="Constantia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C1F90A31-C104-45D6-805E-BD7765269229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66" name="CustomShape 2"/>
          <p:cNvSpPr/>
          <p:nvPr/>
        </p:nvSpPr>
        <p:spPr>
          <a:xfrm>
            <a:off x="241560" y="188640"/>
            <a:ext cx="238572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Université de Jijel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7" name="CustomShape 3"/>
          <p:cNvSpPr/>
          <p:nvPr/>
        </p:nvSpPr>
        <p:spPr>
          <a:xfrm>
            <a:off x="231840" y="471960"/>
            <a:ext cx="477180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Faculté des Sciences Exactes et Informatique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8" name="CustomShape 4"/>
          <p:cNvSpPr/>
          <p:nvPr/>
        </p:nvSpPr>
        <p:spPr>
          <a:xfrm>
            <a:off x="251640" y="779760"/>
            <a:ext cx="3312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Département d’Informatique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9" name="CustomShape 5"/>
          <p:cNvSpPr/>
          <p:nvPr/>
        </p:nvSpPr>
        <p:spPr>
          <a:xfrm>
            <a:off x="1547640" y="2807280"/>
            <a:ext cx="432000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Book Antiqua"/>
              </a:rPr>
              <a:t>Les Méthodes Directes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71" name="CustomShape 6"/>
          <p:cNvSpPr/>
          <p:nvPr/>
        </p:nvSpPr>
        <p:spPr>
          <a:xfrm>
            <a:off x="2195640" y="3717032"/>
            <a:ext cx="40320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 dirty="0">
                <a:solidFill>
                  <a:srgbClr val="FFFFFF"/>
                </a:solidFill>
                <a:latin typeface="Book Antiqua"/>
              </a:rPr>
              <a:t>La Méthode de Gauss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72" name="CustomShape 7"/>
          <p:cNvSpPr/>
          <p:nvPr/>
        </p:nvSpPr>
        <p:spPr>
          <a:xfrm>
            <a:off x="2195736" y="4509120"/>
            <a:ext cx="51588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 dirty="0">
                <a:solidFill>
                  <a:srgbClr val="FFFFFF"/>
                </a:solidFill>
                <a:latin typeface="Book Antiqua"/>
              </a:rPr>
              <a:t>La Méthode de Gauss - Jordan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73" name="CustomShape 8"/>
          <p:cNvSpPr/>
          <p:nvPr/>
        </p:nvSpPr>
        <p:spPr>
          <a:xfrm>
            <a:off x="827640" y="2061000"/>
            <a:ext cx="633636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Book Antiqua"/>
              </a:rPr>
              <a:t>Résolution des Systèmes Linéaires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11" name="CustomShape 6"/>
          <p:cNvSpPr/>
          <p:nvPr/>
        </p:nvSpPr>
        <p:spPr>
          <a:xfrm>
            <a:off x="2195640" y="5229200"/>
            <a:ext cx="40320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 dirty="0">
                <a:solidFill>
                  <a:srgbClr val="FFFFFF"/>
                </a:solidFill>
                <a:latin typeface="Book Antiqua"/>
              </a:rPr>
              <a:t>La </a:t>
            </a:r>
            <a:r>
              <a:rPr lang="fr-FR" sz="2400" b="0" strike="noStrike" spc="-1" dirty="0" smtClean="0">
                <a:solidFill>
                  <a:srgbClr val="FFFFFF"/>
                </a:solidFill>
                <a:latin typeface="Book Antiqua"/>
              </a:rPr>
              <a:t>factorisation LU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9"/>
          <p:cNvSpPr/>
          <p:nvPr/>
        </p:nvSpPr>
        <p:spPr>
          <a:xfrm>
            <a:off x="287640" y="439200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85" name="Picture 2"/>
          <p:cNvPicPr/>
          <p:nvPr/>
        </p:nvPicPr>
        <p:blipFill>
          <a:blip r:embed="rId2"/>
          <a:stretch/>
        </p:blipFill>
        <p:spPr>
          <a:xfrm>
            <a:off x="5169960" y="1848780"/>
            <a:ext cx="3002440" cy="1703046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86" name="Table 1"/>
          <p:cNvGraphicFramePr/>
          <p:nvPr>
            <p:extLst>
              <p:ext uri="{D42A27DB-BD31-4B8C-83A1-F6EECF244321}">
                <p14:modId xmlns:p14="http://schemas.microsoft.com/office/powerpoint/2010/main" val="3795301040"/>
              </p:ext>
            </p:extLst>
          </p:nvPr>
        </p:nvGraphicFramePr>
        <p:xfrm>
          <a:off x="931680" y="1956960"/>
          <a:ext cx="3208272" cy="1562400"/>
        </p:xfrm>
        <a:graphic>
          <a:graphicData uri="http://schemas.openxmlformats.org/drawingml/2006/table">
            <a:tbl>
              <a:tblPr/>
              <a:tblGrid>
                <a:gridCol w="545042"/>
                <a:gridCol w="642849"/>
                <a:gridCol w="642849"/>
                <a:gridCol w="734683"/>
                <a:gridCol w="642849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-8/5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1</a:t>
                      </a:r>
                      <a:endParaRPr lang="en-US" sz="16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17/5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27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48/5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-36/5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62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7" name="CustomShape 2"/>
          <p:cNvSpPr/>
          <p:nvPr/>
        </p:nvSpPr>
        <p:spPr>
          <a:xfrm>
            <a:off x="184320" y="138096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762120" y="166896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9" name="CustomShape 4"/>
          <p:cNvSpPr/>
          <p:nvPr/>
        </p:nvSpPr>
        <p:spPr>
          <a:xfrm>
            <a:off x="943855" y="3120186"/>
            <a:ext cx="3208272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b="1" strike="noStrike" spc="-1" dirty="0" smtClean="0">
                <a:solidFill>
                  <a:srgbClr val="FF0000"/>
                </a:solidFill>
                <a:latin typeface="Cambria"/>
              </a:rPr>
              <a:t>10         4          2         0         24</a:t>
            </a:r>
            <a:endParaRPr lang="en-US" b="0" strike="noStrike" spc="-1" dirty="0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29564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1: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2" name="CustomShape 7"/>
          <p:cNvSpPr/>
          <p:nvPr/>
        </p:nvSpPr>
        <p:spPr>
          <a:xfrm>
            <a:off x="901649" y="1938074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7" name="CustomShape 12"/>
          <p:cNvSpPr/>
          <p:nvPr/>
        </p:nvSpPr>
        <p:spPr>
          <a:xfrm>
            <a:off x="373320" y="256680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58912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1" name="CustomShape 16"/>
          <p:cNvSpPr/>
          <p:nvPr/>
        </p:nvSpPr>
        <p:spPr>
          <a:xfrm>
            <a:off x="1316160" y="3660480"/>
            <a:ext cx="19594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associée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02" name="CustomShape 17"/>
          <p:cNvSpPr/>
          <p:nvPr/>
        </p:nvSpPr>
        <p:spPr>
          <a:xfrm>
            <a:off x="5263560" y="3685320"/>
            <a:ext cx="2520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de l’itération 1</a:t>
            </a:r>
            <a:endParaRPr lang="en-US" sz="1400" spc="-1" dirty="0"/>
          </a:p>
        </p:txBody>
      </p:sp>
      <p:sp>
        <p:nvSpPr>
          <p:cNvPr id="22" name="CustomShape 4"/>
          <p:cNvSpPr/>
          <p:nvPr/>
        </p:nvSpPr>
        <p:spPr>
          <a:xfrm>
            <a:off x="5263560" y="1951804"/>
            <a:ext cx="2847520" cy="1168382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342900" indent="-342900" algn="ctr">
              <a:lnSpc>
                <a:spcPct val="150000"/>
              </a:lnSpc>
              <a:buAutoNum type="arabicPlain"/>
            </a:pPr>
            <a:r>
              <a:rPr lang="fr-FR" sz="1600" b="1" strike="noStrike" spc="-1" dirty="0" smtClean="0">
                <a:solidFill>
                  <a:srgbClr val="FF0000"/>
                </a:solidFill>
                <a:latin typeface="Cambria"/>
              </a:rPr>
              <a:t>-1/5       -1/5       -8/5       1</a:t>
            </a:r>
            <a:endParaRPr lang="en-US" sz="1600" spc="-1" dirty="0">
              <a:latin typeface="Arial"/>
            </a:endParaRPr>
          </a:p>
          <a:p>
            <a:pPr algn="ctr">
              <a:lnSpc>
                <a:spcPct val="150000"/>
              </a:lnSpc>
            </a:pPr>
            <a:r>
              <a:rPr lang="fr-FR" sz="1600" b="1" spc="-1" dirty="0" smtClean="0">
                <a:solidFill>
                  <a:srgbClr val="FF0000"/>
                </a:solidFill>
                <a:latin typeface="Cambria"/>
              </a:rPr>
              <a:t>0      7/5       17/5     51/5    27</a:t>
            </a:r>
          </a:p>
          <a:p>
            <a:pPr algn="ctr">
              <a:lnSpc>
                <a:spcPct val="150000"/>
              </a:lnSpc>
            </a:pPr>
            <a:r>
              <a:rPr lang="fr-FR" sz="1600" b="1" strike="noStrike" spc="-1" dirty="0" smtClean="0">
                <a:solidFill>
                  <a:srgbClr val="FF0000"/>
                </a:solidFill>
                <a:latin typeface="Cambria"/>
              </a:rPr>
              <a:t>0     -2/5      48/5     -36/5     62</a:t>
            </a:r>
            <a:endParaRPr lang="en-US" sz="1600" b="1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3" name="CustomShape 4"/>
          <p:cNvSpPr/>
          <p:nvPr/>
        </p:nvSpPr>
        <p:spPr>
          <a:xfrm>
            <a:off x="5247420" y="3120186"/>
            <a:ext cx="2847520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 dirty="0" smtClean="0">
                <a:solidFill>
                  <a:srgbClr val="FF0000"/>
                </a:solidFill>
                <a:latin typeface="Cambria"/>
              </a:rPr>
              <a:t>0          6            4         16         </a:t>
            </a:r>
            <a:r>
              <a:rPr lang="fr-FR" sz="1600" b="1" spc="-1" dirty="0" smtClean="0">
                <a:solidFill>
                  <a:srgbClr val="FF0000"/>
                </a:solidFill>
                <a:latin typeface="Cambria"/>
              </a:rPr>
              <a:t>14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4" name="CustomShape 10"/>
          <p:cNvSpPr/>
          <p:nvPr/>
        </p:nvSpPr>
        <p:spPr>
          <a:xfrm>
            <a:off x="318039" y="4437112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première 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divisée par le pivot.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25" name="CustomShape 10"/>
          <p:cNvSpPr/>
          <p:nvPr/>
        </p:nvSpPr>
        <p:spPr>
          <a:xfrm>
            <a:off x="323528" y="4887519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La ligne 2 est diminuée de 7 fois la ligne 1.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26" name="CustomShape 10"/>
          <p:cNvSpPr/>
          <p:nvPr/>
        </p:nvSpPr>
        <p:spPr>
          <a:xfrm>
            <a:off x="342900" y="5324877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La ligne 3 est diminuée de 3 fois la ligne 1.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2535816" y="1062761"/>
            <a:ext cx="3618861" cy="2057425"/>
            <a:chOff x="2535816" y="1062762"/>
            <a:chExt cx="3618861" cy="1286118"/>
          </a:xfrm>
        </p:grpSpPr>
        <p:sp>
          <p:nvSpPr>
            <p:cNvPr id="2" name="Flèche courbée vers le bas 1"/>
            <p:cNvSpPr/>
            <p:nvPr/>
          </p:nvSpPr>
          <p:spPr>
            <a:xfrm>
              <a:off x="2535816" y="1062762"/>
              <a:ext cx="3618861" cy="1286118"/>
            </a:xfrm>
            <a:prstGeom prst="curvedDownArrow">
              <a:avLst>
                <a:gd name="adj1" fmla="val 14428"/>
                <a:gd name="adj2" fmla="val 50000"/>
                <a:gd name="adj3" fmla="val 15134"/>
              </a:avLst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" name="Ellipse 2"/>
            <p:cNvSpPr/>
            <p:nvPr/>
          </p:nvSpPr>
          <p:spPr>
            <a:xfrm>
              <a:off x="3275856" y="1091150"/>
              <a:ext cx="1769040" cy="683356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1600" dirty="0" smtClean="0"/>
                <a:t>=L</a:t>
              </a:r>
              <a:r>
                <a:rPr lang="fr-FR" sz="1600" baseline="-25000" dirty="0" smtClean="0"/>
                <a:t>4</a:t>
              </a:r>
              <a:r>
                <a:rPr lang="fr-FR" sz="1600" dirty="0" smtClean="0"/>
                <a:t> – 10*L</a:t>
              </a:r>
              <a:r>
                <a:rPr lang="fr-FR" sz="1600" baseline="-25000" dirty="0" smtClean="0"/>
                <a:t>1</a:t>
              </a:r>
              <a:endParaRPr lang="fr-FR" sz="1600" baseline="-25000" dirty="0"/>
            </a:p>
          </p:txBody>
        </p:sp>
      </p:grpSp>
      <p:sp>
        <p:nvSpPr>
          <p:cNvPr id="27" name="CustomShape 10"/>
          <p:cNvSpPr/>
          <p:nvPr/>
        </p:nvSpPr>
        <p:spPr>
          <a:xfrm>
            <a:off x="342900" y="570649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La ligne 4 est diminuée de 10 fois la ligne 1.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996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" grpId="0" animBg="1"/>
      <p:bldP spid="23" grpId="0" animBg="1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Picture 2"/>
          <p:cNvPicPr/>
          <p:nvPr/>
        </p:nvPicPr>
        <p:blipFill>
          <a:blip r:embed="rId2"/>
          <a:stretch/>
        </p:blipFill>
        <p:spPr>
          <a:xfrm>
            <a:off x="5169960" y="1848780"/>
            <a:ext cx="3002440" cy="1703046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86" name="Table 1"/>
          <p:cNvGraphicFramePr/>
          <p:nvPr>
            <p:extLst>
              <p:ext uri="{D42A27DB-BD31-4B8C-83A1-F6EECF244321}">
                <p14:modId xmlns:p14="http://schemas.microsoft.com/office/powerpoint/2010/main" val="4145982032"/>
              </p:ext>
            </p:extLst>
          </p:nvPr>
        </p:nvGraphicFramePr>
        <p:xfrm>
          <a:off x="931680" y="1956960"/>
          <a:ext cx="3208272" cy="1562400"/>
        </p:xfrm>
        <a:graphic>
          <a:graphicData uri="http://schemas.openxmlformats.org/drawingml/2006/table">
            <a:tbl>
              <a:tblPr/>
              <a:tblGrid>
                <a:gridCol w="545042"/>
                <a:gridCol w="642849"/>
                <a:gridCol w="642849"/>
                <a:gridCol w="734683"/>
                <a:gridCol w="642849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-8/5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1</a:t>
                      </a:r>
                      <a:endParaRPr lang="en-US" sz="16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17/5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27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48/5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-36/5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62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7" name="CustomShape 2"/>
          <p:cNvSpPr/>
          <p:nvPr/>
        </p:nvSpPr>
        <p:spPr>
          <a:xfrm>
            <a:off x="184320" y="138096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762120" y="166896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29564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1: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2" name="CustomShape 7"/>
          <p:cNvSpPr/>
          <p:nvPr/>
        </p:nvSpPr>
        <p:spPr>
          <a:xfrm>
            <a:off x="901649" y="1938074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7" name="CustomShape 12"/>
          <p:cNvSpPr/>
          <p:nvPr/>
        </p:nvSpPr>
        <p:spPr>
          <a:xfrm>
            <a:off x="373320" y="256680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58912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1" name="CustomShape 16"/>
          <p:cNvSpPr/>
          <p:nvPr/>
        </p:nvSpPr>
        <p:spPr>
          <a:xfrm>
            <a:off x="1316160" y="3660480"/>
            <a:ext cx="19594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associée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02" name="CustomShape 17"/>
          <p:cNvSpPr/>
          <p:nvPr/>
        </p:nvSpPr>
        <p:spPr>
          <a:xfrm>
            <a:off x="5263560" y="3685320"/>
            <a:ext cx="2520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de l’itération 1</a:t>
            </a:r>
            <a:endParaRPr lang="en-US" sz="1400" spc="-1" dirty="0"/>
          </a:p>
        </p:txBody>
      </p:sp>
      <p:sp>
        <p:nvSpPr>
          <p:cNvPr id="22" name="CustomShape 4"/>
          <p:cNvSpPr/>
          <p:nvPr/>
        </p:nvSpPr>
        <p:spPr>
          <a:xfrm>
            <a:off x="5221028" y="1916832"/>
            <a:ext cx="2908840" cy="1600022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342900" indent="-342900" algn="ctr">
              <a:lnSpc>
                <a:spcPct val="150000"/>
              </a:lnSpc>
              <a:buAutoNum type="arabicPlain"/>
            </a:pPr>
            <a:r>
              <a:rPr lang="fr-FR" sz="1600" b="1" strike="noStrike" spc="-1" dirty="0" smtClean="0">
                <a:solidFill>
                  <a:schemeClr val="bg1"/>
                </a:solidFill>
                <a:latin typeface="Cambria"/>
              </a:rPr>
              <a:t>-1/5       -1/5       -8/5       1</a:t>
            </a:r>
            <a:endParaRPr lang="en-US" sz="1600" spc="-1" dirty="0">
              <a:solidFill>
                <a:schemeClr val="bg1"/>
              </a:solidFill>
              <a:latin typeface="Arial"/>
            </a:endParaRPr>
          </a:p>
          <a:p>
            <a:pPr algn="ctr">
              <a:lnSpc>
                <a:spcPct val="150000"/>
              </a:lnSpc>
            </a:pPr>
            <a:r>
              <a:rPr lang="fr-FR" sz="1600" b="1" spc="-1" dirty="0" smtClean="0">
                <a:solidFill>
                  <a:schemeClr val="bg1"/>
                </a:solidFill>
                <a:latin typeface="Cambria"/>
              </a:rPr>
              <a:t>0      7/5       17/5     51/5    27</a:t>
            </a:r>
          </a:p>
          <a:p>
            <a:pPr algn="ctr">
              <a:lnSpc>
                <a:spcPct val="150000"/>
              </a:lnSpc>
            </a:pPr>
            <a:r>
              <a:rPr lang="fr-FR" sz="1600" b="1" strike="noStrike" spc="-1" dirty="0" smtClean="0">
                <a:solidFill>
                  <a:schemeClr val="bg1"/>
                </a:solidFill>
                <a:latin typeface="Cambria"/>
              </a:rPr>
              <a:t>0     -2/5      48/5     -36/5     62</a:t>
            </a:r>
          </a:p>
          <a:p>
            <a:pPr algn="ctr">
              <a:lnSpc>
                <a:spcPct val="150000"/>
              </a:lnSpc>
            </a:pPr>
            <a:r>
              <a:rPr lang="fr-FR" sz="1600" b="1" spc="-1" dirty="0" smtClean="0">
                <a:solidFill>
                  <a:schemeClr val="bg1"/>
                </a:solidFill>
                <a:latin typeface="Cambria"/>
              </a:rPr>
              <a:t>0           6            4           16        14</a:t>
            </a:r>
            <a:endParaRPr lang="en-US" sz="1600" b="1" strike="noStrike" spc="-1" dirty="0">
              <a:solidFill>
                <a:schemeClr val="bg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6579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9"/>
          <p:cNvSpPr/>
          <p:nvPr/>
        </p:nvSpPr>
        <p:spPr>
          <a:xfrm>
            <a:off x="287640" y="439200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85" name="Picture 2"/>
          <p:cNvPicPr/>
          <p:nvPr/>
        </p:nvPicPr>
        <p:blipFill>
          <a:blip r:embed="rId2"/>
          <a:stretch/>
        </p:blipFill>
        <p:spPr>
          <a:xfrm>
            <a:off x="5169960" y="1883160"/>
            <a:ext cx="3002440" cy="1777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86" name="Table 1"/>
          <p:cNvGraphicFramePr/>
          <p:nvPr>
            <p:extLst>
              <p:ext uri="{D42A27DB-BD31-4B8C-83A1-F6EECF244321}">
                <p14:modId xmlns:p14="http://schemas.microsoft.com/office/powerpoint/2010/main" val="294316686"/>
              </p:ext>
            </p:extLst>
          </p:nvPr>
        </p:nvGraphicFramePr>
        <p:xfrm>
          <a:off x="1003688" y="1956960"/>
          <a:ext cx="3136264" cy="1562400"/>
        </p:xfrm>
        <a:graphic>
          <a:graphicData uri="http://schemas.openxmlformats.org/drawingml/2006/table">
            <a:tbl>
              <a:tblPr/>
              <a:tblGrid>
                <a:gridCol w="545042"/>
                <a:gridCol w="642849"/>
                <a:gridCol w="642849"/>
                <a:gridCol w="734683"/>
                <a:gridCol w="570841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-8/5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1</a:t>
                      </a:r>
                      <a:endParaRPr lang="en-US" sz="16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17/5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27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48/5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-36/5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62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16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7" name="CustomShape 2"/>
          <p:cNvSpPr/>
          <p:nvPr/>
        </p:nvSpPr>
        <p:spPr>
          <a:xfrm>
            <a:off x="184320" y="138096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89" name="CustomShape 4"/>
          <p:cNvSpPr/>
          <p:nvPr/>
        </p:nvSpPr>
        <p:spPr>
          <a:xfrm>
            <a:off x="1040776" y="2312473"/>
            <a:ext cx="3099176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7/5        17/5        51/5       27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939408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2" name="CustomShape 7"/>
          <p:cNvSpPr/>
          <p:nvPr/>
        </p:nvSpPr>
        <p:spPr>
          <a:xfrm>
            <a:off x="1620080" y="2312914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5" name="CustomShape 10"/>
          <p:cNvSpPr/>
          <p:nvPr/>
        </p:nvSpPr>
        <p:spPr>
          <a:xfrm>
            <a:off x="318039" y="487836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deuxième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divisée par le pivot.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97" name="CustomShape 12"/>
          <p:cNvSpPr/>
          <p:nvPr/>
        </p:nvSpPr>
        <p:spPr>
          <a:xfrm>
            <a:off x="323528" y="2566800"/>
            <a:ext cx="780704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spc="-1" dirty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spc="-1" baseline="30000" dirty="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589120"/>
            <a:ext cx="82440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 smtClean="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9" name="CustomShape 14"/>
          <p:cNvSpPr/>
          <p:nvPr/>
        </p:nvSpPr>
        <p:spPr>
          <a:xfrm>
            <a:off x="301680" y="441900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Itération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2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: K 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2 </a:t>
            </a:r>
            <a:r>
              <a:rPr lang="fr-FR" sz="1600" b="0" strike="noStrike" spc="-1" dirty="0">
                <a:solidFill>
                  <a:srgbClr val="FFFFFF"/>
                </a:solidFill>
                <a:latin typeface="Wingdings"/>
              </a:rPr>
              <a:t>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Pivot = </a:t>
            </a:r>
            <a:r>
              <a:rPr lang="fr-FR" sz="1600" b="0" strike="noStrike" spc="-1" dirty="0" err="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err="1">
                <a:solidFill>
                  <a:srgbClr val="FFFFFF"/>
                </a:solidFill>
                <a:latin typeface="Courier New"/>
              </a:rPr>
              <a:t>kk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22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7/5.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1" name="CustomShape 16"/>
          <p:cNvSpPr/>
          <p:nvPr/>
        </p:nvSpPr>
        <p:spPr>
          <a:xfrm>
            <a:off x="1316159" y="3660480"/>
            <a:ext cx="2535761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l’itération 1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02" name="CustomShape 17"/>
          <p:cNvSpPr/>
          <p:nvPr/>
        </p:nvSpPr>
        <p:spPr>
          <a:xfrm>
            <a:off x="5263560" y="3685320"/>
            <a:ext cx="266112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de l’itération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</a:t>
            </a:r>
            <a:endParaRPr lang="en-US" sz="1400" b="0" strike="noStrike" spc="-1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2626285" y="1062761"/>
            <a:ext cx="3528392" cy="1249711"/>
            <a:chOff x="2626285" y="1062762"/>
            <a:chExt cx="3528392" cy="862144"/>
          </a:xfrm>
        </p:grpSpPr>
        <p:sp>
          <p:nvSpPr>
            <p:cNvPr id="2" name="Flèche courbée vers le bas 1"/>
            <p:cNvSpPr/>
            <p:nvPr/>
          </p:nvSpPr>
          <p:spPr>
            <a:xfrm>
              <a:off x="2626285" y="1062762"/>
              <a:ext cx="3528392" cy="862144"/>
            </a:xfrm>
            <a:prstGeom prst="curvedDownArrow">
              <a:avLst>
                <a:gd name="adj1" fmla="val 17716"/>
                <a:gd name="adj2" fmla="val 50000"/>
                <a:gd name="adj3" fmla="val 15134"/>
              </a:avLst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" name="Ellipse 2"/>
            <p:cNvSpPr/>
            <p:nvPr/>
          </p:nvSpPr>
          <p:spPr>
            <a:xfrm>
              <a:off x="3635896" y="1091150"/>
              <a:ext cx="1215463" cy="461461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dirty="0" smtClean="0"/>
                <a:t>/ (7/5)</a:t>
              </a:r>
              <a:endParaRPr lang="fr-FR" sz="1600" dirty="0"/>
            </a:p>
          </p:txBody>
        </p:sp>
      </p:grpSp>
      <p:sp>
        <p:nvSpPr>
          <p:cNvPr id="23" name="CustomShape 4"/>
          <p:cNvSpPr/>
          <p:nvPr/>
        </p:nvSpPr>
        <p:spPr>
          <a:xfrm>
            <a:off x="5246292" y="2348880"/>
            <a:ext cx="2854100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1        17/7        51/7       135/7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762120" y="1668960"/>
            <a:ext cx="857960" cy="71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501403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1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5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9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23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31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5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0"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1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46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50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54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9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0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65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9"/>
          <p:cNvSpPr/>
          <p:nvPr/>
        </p:nvSpPr>
        <p:spPr>
          <a:xfrm>
            <a:off x="287640" y="439200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85" name="Picture 2"/>
          <p:cNvPicPr/>
          <p:nvPr/>
        </p:nvPicPr>
        <p:blipFill>
          <a:blip r:embed="rId2"/>
          <a:stretch/>
        </p:blipFill>
        <p:spPr>
          <a:xfrm>
            <a:off x="5169960" y="1883160"/>
            <a:ext cx="3002440" cy="1777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86" name="Table 1"/>
          <p:cNvGraphicFramePr/>
          <p:nvPr>
            <p:extLst>
              <p:ext uri="{D42A27DB-BD31-4B8C-83A1-F6EECF244321}">
                <p14:modId xmlns:p14="http://schemas.microsoft.com/office/powerpoint/2010/main" val="3117914417"/>
              </p:ext>
            </p:extLst>
          </p:nvPr>
        </p:nvGraphicFramePr>
        <p:xfrm>
          <a:off x="1003688" y="1956960"/>
          <a:ext cx="3386793" cy="1562400"/>
        </p:xfrm>
        <a:graphic>
          <a:graphicData uri="http://schemas.openxmlformats.org/drawingml/2006/table">
            <a:tbl>
              <a:tblPr/>
              <a:tblGrid>
                <a:gridCol w="588581"/>
                <a:gridCol w="641622"/>
                <a:gridCol w="668815"/>
                <a:gridCol w="743128"/>
                <a:gridCol w="744647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-8/5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1</a:t>
                      </a:r>
                      <a:endParaRPr lang="en-US" sz="16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17/7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51/7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135/7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48/5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-36/5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62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16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7" name="CustomShape 2"/>
          <p:cNvSpPr/>
          <p:nvPr/>
        </p:nvSpPr>
        <p:spPr>
          <a:xfrm>
            <a:off x="184320" y="138096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9" name="CustomShape 4"/>
          <p:cNvSpPr/>
          <p:nvPr/>
        </p:nvSpPr>
        <p:spPr>
          <a:xfrm>
            <a:off x="1011959" y="1957120"/>
            <a:ext cx="3378521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1        -1/5          -1/5         -8/5         1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939408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2" name="CustomShape 7"/>
          <p:cNvSpPr/>
          <p:nvPr/>
        </p:nvSpPr>
        <p:spPr>
          <a:xfrm>
            <a:off x="1620080" y="2312914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5" name="CustomShape 10"/>
          <p:cNvSpPr/>
          <p:nvPr/>
        </p:nvSpPr>
        <p:spPr>
          <a:xfrm>
            <a:off x="342900" y="441900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première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diminuée de (-1/5) fois la ligne 2.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97" name="CustomShape 12"/>
          <p:cNvSpPr/>
          <p:nvPr/>
        </p:nvSpPr>
        <p:spPr>
          <a:xfrm>
            <a:off x="323528" y="2566800"/>
            <a:ext cx="780704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spc="-1" dirty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spc="-1" baseline="30000" dirty="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589120"/>
            <a:ext cx="82440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 smtClean="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1" name="CustomShape 16"/>
          <p:cNvSpPr/>
          <p:nvPr/>
        </p:nvSpPr>
        <p:spPr>
          <a:xfrm>
            <a:off x="1316159" y="3660480"/>
            <a:ext cx="2535761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l’itération 1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02" name="CustomShape 17"/>
          <p:cNvSpPr/>
          <p:nvPr/>
        </p:nvSpPr>
        <p:spPr>
          <a:xfrm>
            <a:off x="5263560" y="3685320"/>
            <a:ext cx="2520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de l’itération 2</a:t>
            </a:r>
            <a:endParaRPr lang="en-US" sz="1400" b="0" strike="noStrike" spc="-1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2626285" y="1062761"/>
            <a:ext cx="3528392" cy="820399"/>
            <a:chOff x="2626285" y="1062762"/>
            <a:chExt cx="3528392" cy="862144"/>
          </a:xfrm>
        </p:grpSpPr>
        <p:sp>
          <p:nvSpPr>
            <p:cNvPr id="2" name="Flèche courbée vers le bas 1"/>
            <p:cNvSpPr/>
            <p:nvPr/>
          </p:nvSpPr>
          <p:spPr>
            <a:xfrm>
              <a:off x="2626285" y="1062762"/>
              <a:ext cx="3528392" cy="862144"/>
            </a:xfrm>
            <a:prstGeom prst="curvedDownArrow">
              <a:avLst>
                <a:gd name="adj1" fmla="val 17716"/>
                <a:gd name="adj2" fmla="val 50000"/>
                <a:gd name="adj3" fmla="val 15134"/>
              </a:avLst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" name="Ellipse 2"/>
            <p:cNvSpPr/>
            <p:nvPr/>
          </p:nvSpPr>
          <p:spPr>
            <a:xfrm>
              <a:off x="3400920" y="1091150"/>
              <a:ext cx="1769040" cy="461461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dirty="0" smtClean="0"/>
                <a:t>L</a:t>
              </a:r>
              <a:r>
                <a:rPr lang="fr-FR" sz="1400" baseline="-25000" dirty="0" smtClean="0"/>
                <a:t>1</a:t>
              </a:r>
              <a:r>
                <a:rPr lang="fr-FR" sz="1400" dirty="0" smtClean="0"/>
                <a:t>=L</a:t>
              </a:r>
              <a:r>
                <a:rPr lang="fr-FR" sz="1400" baseline="-25000" dirty="0" smtClean="0"/>
                <a:t>1</a:t>
              </a:r>
              <a:r>
                <a:rPr lang="fr-FR" sz="1400" dirty="0" smtClean="0"/>
                <a:t>-(-1/5)*L</a:t>
              </a:r>
              <a:r>
                <a:rPr lang="fr-FR" sz="1400" baseline="-25000" dirty="0" smtClean="0"/>
                <a:t>2</a:t>
              </a:r>
              <a:endParaRPr lang="fr-FR" sz="1400" baseline="-25000" dirty="0"/>
            </a:p>
          </p:txBody>
        </p:sp>
      </p:grpSp>
      <p:sp>
        <p:nvSpPr>
          <p:cNvPr id="23" name="CustomShape 4"/>
          <p:cNvSpPr/>
          <p:nvPr/>
        </p:nvSpPr>
        <p:spPr>
          <a:xfrm>
            <a:off x="5246292" y="2348880"/>
            <a:ext cx="285410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1        17/7        51/7       135/7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762120" y="1668960"/>
            <a:ext cx="857960" cy="71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4"/>
          <p:cNvSpPr/>
          <p:nvPr/>
        </p:nvSpPr>
        <p:spPr>
          <a:xfrm>
            <a:off x="5241891" y="1957120"/>
            <a:ext cx="2854100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1         0         2/7         -1/7        34/7</a:t>
            </a:r>
            <a:endParaRPr lang="en-US" sz="1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9983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3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9"/>
          <p:cNvSpPr/>
          <p:nvPr/>
        </p:nvSpPr>
        <p:spPr>
          <a:xfrm>
            <a:off x="287640" y="439200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85" name="Picture 2"/>
          <p:cNvPicPr/>
          <p:nvPr/>
        </p:nvPicPr>
        <p:blipFill>
          <a:blip r:embed="rId2"/>
          <a:stretch/>
        </p:blipFill>
        <p:spPr>
          <a:xfrm>
            <a:off x="5169960" y="1883160"/>
            <a:ext cx="3002440" cy="1777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86" name="Table 1"/>
          <p:cNvGraphicFramePr/>
          <p:nvPr>
            <p:extLst>
              <p:ext uri="{D42A27DB-BD31-4B8C-83A1-F6EECF244321}">
                <p14:modId xmlns:p14="http://schemas.microsoft.com/office/powerpoint/2010/main" val="1030791008"/>
              </p:ext>
            </p:extLst>
          </p:nvPr>
        </p:nvGraphicFramePr>
        <p:xfrm>
          <a:off x="1003686" y="1956960"/>
          <a:ext cx="3386794" cy="1750920"/>
        </p:xfrm>
        <a:graphic>
          <a:graphicData uri="http://schemas.openxmlformats.org/drawingml/2006/table">
            <a:tbl>
              <a:tblPr/>
              <a:tblGrid>
                <a:gridCol w="588581"/>
                <a:gridCol w="694201"/>
                <a:gridCol w="694201"/>
                <a:gridCol w="655227"/>
                <a:gridCol w="754584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-8/5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1</a:t>
                      </a:r>
                      <a:endParaRPr lang="en-US" sz="16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17/7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51/7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135/7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48/5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-36/5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62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16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7" name="CustomShape 2"/>
          <p:cNvSpPr/>
          <p:nvPr/>
        </p:nvSpPr>
        <p:spPr>
          <a:xfrm>
            <a:off x="184320" y="138096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9" name="CustomShape 4"/>
          <p:cNvSpPr/>
          <p:nvPr/>
        </p:nvSpPr>
        <p:spPr>
          <a:xfrm>
            <a:off x="1014131" y="2733921"/>
            <a:ext cx="3376349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-2/5        48/5        -36/5       62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939408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2" name="CustomShape 7"/>
          <p:cNvSpPr/>
          <p:nvPr/>
        </p:nvSpPr>
        <p:spPr>
          <a:xfrm>
            <a:off x="1620080" y="2312914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5" name="CustomShape 10"/>
          <p:cNvSpPr/>
          <p:nvPr/>
        </p:nvSpPr>
        <p:spPr>
          <a:xfrm>
            <a:off x="342900" y="441900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première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diminuée de (-1/5) fois la ligne 2.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97" name="CustomShape 12"/>
          <p:cNvSpPr/>
          <p:nvPr/>
        </p:nvSpPr>
        <p:spPr>
          <a:xfrm>
            <a:off x="323528" y="2566800"/>
            <a:ext cx="780704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spc="-1" dirty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spc="-1" baseline="30000" dirty="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589120"/>
            <a:ext cx="82440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 smtClean="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1" name="CustomShape 16"/>
          <p:cNvSpPr/>
          <p:nvPr/>
        </p:nvSpPr>
        <p:spPr>
          <a:xfrm>
            <a:off x="1316159" y="3660480"/>
            <a:ext cx="2535761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l’itération 1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02" name="CustomShape 17"/>
          <p:cNvSpPr/>
          <p:nvPr/>
        </p:nvSpPr>
        <p:spPr>
          <a:xfrm>
            <a:off x="5263560" y="3685320"/>
            <a:ext cx="2520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de l’itération 2</a:t>
            </a:r>
            <a:endParaRPr lang="en-US" sz="1400" b="0" strike="noStrike" spc="-1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2626285" y="1062761"/>
            <a:ext cx="3528392" cy="820399"/>
            <a:chOff x="2626285" y="1062762"/>
            <a:chExt cx="3528392" cy="862144"/>
          </a:xfrm>
        </p:grpSpPr>
        <p:sp>
          <p:nvSpPr>
            <p:cNvPr id="2" name="Flèche courbée vers le bas 1"/>
            <p:cNvSpPr/>
            <p:nvPr/>
          </p:nvSpPr>
          <p:spPr>
            <a:xfrm>
              <a:off x="2626285" y="1062762"/>
              <a:ext cx="3528392" cy="862144"/>
            </a:xfrm>
            <a:prstGeom prst="curvedDownArrow">
              <a:avLst>
                <a:gd name="adj1" fmla="val 17716"/>
                <a:gd name="adj2" fmla="val 50000"/>
                <a:gd name="adj3" fmla="val 15134"/>
              </a:avLst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" name="Ellipse 2"/>
            <p:cNvSpPr/>
            <p:nvPr/>
          </p:nvSpPr>
          <p:spPr>
            <a:xfrm>
              <a:off x="3400920" y="1091150"/>
              <a:ext cx="1769040" cy="461461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dirty="0" smtClean="0"/>
                <a:t>L</a:t>
              </a:r>
              <a:r>
                <a:rPr lang="fr-FR" sz="1400" baseline="-25000" dirty="0" smtClean="0"/>
                <a:t>3</a:t>
              </a:r>
              <a:r>
                <a:rPr lang="fr-FR" sz="1400" dirty="0" smtClean="0"/>
                <a:t>=L</a:t>
              </a:r>
              <a:r>
                <a:rPr lang="fr-FR" sz="1400" baseline="-25000" dirty="0" smtClean="0"/>
                <a:t>3</a:t>
              </a:r>
              <a:r>
                <a:rPr lang="fr-FR" sz="1400" dirty="0" smtClean="0"/>
                <a:t>-(-2/5)*L</a:t>
              </a:r>
              <a:r>
                <a:rPr lang="fr-FR" sz="1400" baseline="-25000" dirty="0" smtClean="0"/>
                <a:t>2</a:t>
              </a:r>
              <a:endParaRPr lang="fr-FR" sz="1400" baseline="-25000" dirty="0"/>
            </a:p>
          </p:txBody>
        </p:sp>
      </p:grpSp>
      <p:sp>
        <p:nvSpPr>
          <p:cNvPr id="23" name="CustomShape 4"/>
          <p:cNvSpPr/>
          <p:nvPr/>
        </p:nvSpPr>
        <p:spPr>
          <a:xfrm>
            <a:off x="5246292" y="2348880"/>
            <a:ext cx="285410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1        17/7        51/7       135/7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762120" y="1668960"/>
            <a:ext cx="857960" cy="71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4"/>
          <p:cNvSpPr/>
          <p:nvPr/>
        </p:nvSpPr>
        <p:spPr>
          <a:xfrm>
            <a:off x="5241891" y="1957120"/>
            <a:ext cx="285410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1         0         2/7         -1/7        34/7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4" name="CustomShape 10"/>
          <p:cNvSpPr/>
          <p:nvPr/>
        </p:nvSpPr>
        <p:spPr>
          <a:xfrm>
            <a:off x="362272" y="4941168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troisième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diminuée de (-2/5) fois la ligne 2.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25" name="CustomShape 4"/>
          <p:cNvSpPr/>
          <p:nvPr/>
        </p:nvSpPr>
        <p:spPr>
          <a:xfrm>
            <a:off x="5241891" y="2789801"/>
            <a:ext cx="2860996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0        74/7        -30/7       480/7</a:t>
            </a:r>
            <a:endParaRPr lang="en-US" sz="1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0323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3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9"/>
          <p:cNvSpPr/>
          <p:nvPr/>
        </p:nvSpPr>
        <p:spPr>
          <a:xfrm>
            <a:off x="251752" y="439521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85" name="Picture 2"/>
          <p:cNvPicPr/>
          <p:nvPr/>
        </p:nvPicPr>
        <p:blipFill>
          <a:blip r:embed="rId2"/>
          <a:stretch/>
        </p:blipFill>
        <p:spPr>
          <a:xfrm>
            <a:off x="5169960" y="1883160"/>
            <a:ext cx="3002440" cy="1777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86" name="Table 1"/>
          <p:cNvGraphicFramePr/>
          <p:nvPr>
            <p:extLst>
              <p:ext uri="{D42A27DB-BD31-4B8C-83A1-F6EECF244321}">
                <p14:modId xmlns:p14="http://schemas.microsoft.com/office/powerpoint/2010/main" val="415922687"/>
              </p:ext>
            </p:extLst>
          </p:nvPr>
        </p:nvGraphicFramePr>
        <p:xfrm>
          <a:off x="1003688" y="1956960"/>
          <a:ext cx="3352288" cy="1562400"/>
        </p:xfrm>
        <a:graphic>
          <a:graphicData uri="http://schemas.openxmlformats.org/drawingml/2006/table">
            <a:tbl>
              <a:tblPr/>
              <a:tblGrid>
                <a:gridCol w="570326"/>
                <a:gridCol w="621722"/>
                <a:gridCol w="648072"/>
                <a:gridCol w="720080"/>
                <a:gridCol w="792088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-8/5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1</a:t>
                      </a:r>
                      <a:endParaRPr lang="en-US" sz="16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17/7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51/7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135/7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48/5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-36/5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62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16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7" name="CustomShape 2"/>
          <p:cNvSpPr/>
          <p:nvPr/>
        </p:nvSpPr>
        <p:spPr>
          <a:xfrm>
            <a:off x="184320" y="138096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939408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2" name="CustomShape 7"/>
          <p:cNvSpPr/>
          <p:nvPr/>
        </p:nvSpPr>
        <p:spPr>
          <a:xfrm>
            <a:off x="1620080" y="2312914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5" name="CustomShape 10"/>
          <p:cNvSpPr/>
          <p:nvPr/>
        </p:nvSpPr>
        <p:spPr>
          <a:xfrm>
            <a:off x="342900" y="441900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première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diminuée de (-1/5) fois la ligne 2.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97" name="CustomShape 12"/>
          <p:cNvSpPr/>
          <p:nvPr/>
        </p:nvSpPr>
        <p:spPr>
          <a:xfrm>
            <a:off x="323528" y="2566800"/>
            <a:ext cx="780704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spc="-1" dirty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spc="-1" baseline="30000" dirty="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589120"/>
            <a:ext cx="82440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 smtClean="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1" name="CustomShape 16"/>
          <p:cNvSpPr/>
          <p:nvPr/>
        </p:nvSpPr>
        <p:spPr>
          <a:xfrm>
            <a:off x="1295838" y="3652297"/>
            <a:ext cx="2535761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l’itération 1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02" name="CustomShape 17"/>
          <p:cNvSpPr/>
          <p:nvPr/>
        </p:nvSpPr>
        <p:spPr>
          <a:xfrm>
            <a:off x="5263560" y="3685320"/>
            <a:ext cx="2520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de l’itération 2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3" name="CustomShape 4"/>
          <p:cNvSpPr/>
          <p:nvPr/>
        </p:nvSpPr>
        <p:spPr>
          <a:xfrm>
            <a:off x="5246292" y="2348880"/>
            <a:ext cx="285410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1        17/7        51/7       135/7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762120" y="1668960"/>
            <a:ext cx="857960" cy="71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4"/>
          <p:cNvSpPr/>
          <p:nvPr/>
        </p:nvSpPr>
        <p:spPr>
          <a:xfrm>
            <a:off x="5241891" y="1957120"/>
            <a:ext cx="285410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1         0         2/7         -1/7        34/7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4" name="CustomShape 10"/>
          <p:cNvSpPr/>
          <p:nvPr/>
        </p:nvSpPr>
        <p:spPr>
          <a:xfrm>
            <a:off x="362272" y="4941168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troisième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diminuée de (-2/5) fois la ligne 2.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25" name="CustomShape 4"/>
          <p:cNvSpPr/>
          <p:nvPr/>
        </p:nvSpPr>
        <p:spPr>
          <a:xfrm>
            <a:off x="5241891" y="2789801"/>
            <a:ext cx="2860996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0        74/7        -30/7       480/7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6" name="CustomShape 10"/>
          <p:cNvSpPr/>
          <p:nvPr/>
        </p:nvSpPr>
        <p:spPr>
          <a:xfrm>
            <a:off x="362272" y="5435158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quatrième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diminuée de (6) fois la ligne 2.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27" name="CustomShape 4"/>
          <p:cNvSpPr/>
          <p:nvPr/>
        </p:nvSpPr>
        <p:spPr>
          <a:xfrm>
            <a:off x="5246292" y="3165561"/>
            <a:ext cx="2860996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0       -74/7      -194/7      -712/7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8" name="CustomShape 4"/>
          <p:cNvSpPr/>
          <p:nvPr/>
        </p:nvSpPr>
        <p:spPr>
          <a:xfrm>
            <a:off x="1011960" y="3068960"/>
            <a:ext cx="3344016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0             6              4          16           14</a:t>
            </a:r>
            <a:endParaRPr lang="en-US" sz="1400" b="0" strike="noStrike" spc="-1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2626285" y="1062761"/>
            <a:ext cx="3528392" cy="2102800"/>
            <a:chOff x="2626285" y="1062762"/>
            <a:chExt cx="3528392" cy="862144"/>
          </a:xfrm>
        </p:grpSpPr>
        <p:sp>
          <p:nvSpPr>
            <p:cNvPr id="2" name="Flèche courbée vers le bas 1"/>
            <p:cNvSpPr/>
            <p:nvPr/>
          </p:nvSpPr>
          <p:spPr>
            <a:xfrm>
              <a:off x="2626285" y="1062762"/>
              <a:ext cx="3528392" cy="862144"/>
            </a:xfrm>
            <a:prstGeom prst="curvedDownArrow">
              <a:avLst>
                <a:gd name="adj1" fmla="val 17716"/>
                <a:gd name="adj2" fmla="val 50000"/>
                <a:gd name="adj3" fmla="val 15134"/>
              </a:avLst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" name="Ellipse 2"/>
            <p:cNvSpPr/>
            <p:nvPr/>
          </p:nvSpPr>
          <p:spPr>
            <a:xfrm>
              <a:off x="3400920" y="1091150"/>
              <a:ext cx="1769040" cy="461461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dirty="0" smtClean="0"/>
                <a:t>L</a:t>
              </a:r>
              <a:r>
                <a:rPr lang="fr-FR" sz="1400" baseline="-25000" dirty="0" smtClean="0"/>
                <a:t>4</a:t>
              </a:r>
              <a:r>
                <a:rPr lang="fr-FR" sz="1400" dirty="0" smtClean="0"/>
                <a:t>=L</a:t>
              </a:r>
              <a:r>
                <a:rPr lang="fr-FR" sz="1400" baseline="-25000" dirty="0" smtClean="0"/>
                <a:t>4</a:t>
              </a:r>
              <a:r>
                <a:rPr lang="fr-FR" sz="1400" dirty="0" smtClean="0"/>
                <a:t>-(6)*L</a:t>
              </a:r>
              <a:r>
                <a:rPr lang="fr-FR" sz="1400" baseline="-25000" dirty="0" smtClean="0"/>
                <a:t>2</a:t>
              </a:r>
              <a:endParaRPr lang="fr-FR" sz="14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670351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Picture 2"/>
          <p:cNvPicPr/>
          <p:nvPr/>
        </p:nvPicPr>
        <p:blipFill>
          <a:blip r:embed="rId2"/>
          <a:stretch/>
        </p:blipFill>
        <p:spPr>
          <a:xfrm>
            <a:off x="5102681" y="1883160"/>
            <a:ext cx="3069719" cy="1777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86" name="Table 1"/>
          <p:cNvGraphicFramePr/>
          <p:nvPr>
            <p:extLst>
              <p:ext uri="{D42A27DB-BD31-4B8C-83A1-F6EECF244321}">
                <p14:modId xmlns:p14="http://schemas.microsoft.com/office/powerpoint/2010/main" val="553275965"/>
              </p:ext>
            </p:extLst>
          </p:nvPr>
        </p:nvGraphicFramePr>
        <p:xfrm>
          <a:off x="1003688" y="1956960"/>
          <a:ext cx="3136264" cy="1562400"/>
        </p:xfrm>
        <a:graphic>
          <a:graphicData uri="http://schemas.openxmlformats.org/drawingml/2006/table">
            <a:tbl>
              <a:tblPr/>
              <a:tblGrid>
                <a:gridCol w="545042"/>
                <a:gridCol w="642849"/>
                <a:gridCol w="642849"/>
                <a:gridCol w="734683"/>
                <a:gridCol w="570841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-8/5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1</a:t>
                      </a:r>
                      <a:endParaRPr lang="en-US" sz="16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17/5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27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48/5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-36/5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62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16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7" name="CustomShape 2"/>
          <p:cNvSpPr/>
          <p:nvPr/>
        </p:nvSpPr>
        <p:spPr>
          <a:xfrm>
            <a:off x="184320" y="138096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939408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2" name="CustomShape 7"/>
          <p:cNvSpPr/>
          <p:nvPr/>
        </p:nvSpPr>
        <p:spPr>
          <a:xfrm>
            <a:off x="1620080" y="2312914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7" name="CustomShape 12"/>
          <p:cNvSpPr/>
          <p:nvPr/>
        </p:nvSpPr>
        <p:spPr>
          <a:xfrm>
            <a:off x="323528" y="2566800"/>
            <a:ext cx="780704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spc="-1" dirty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spc="-1" baseline="30000" dirty="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589120"/>
            <a:ext cx="82440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 smtClean="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1" name="CustomShape 16"/>
          <p:cNvSpPr/>
          <p:nvPr/>
        </p:nvSpPr>
        <p:spPr>
          <a:xfrm>
            <a:off x="1316159" y="3660480"/>
            <a:ext cx="2535761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l’itération 1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02" name="CustomShape 17"/>
          <p:cNvSpPr/>
          <p:nvPr/>
        </p:nvSpPr>
        <p:spPr>
          <a:xfrm>
            <a:off x="5263560" y="3685320"/>
            <a:ext cx="2520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de l’itération 2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762120" y="1668960"/>
            <a:ext cx="857960" cy="71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4"/>
          <p:cNvSpPr/>
          <p:nvPr/>
        </p:nvSpPr>
        <p:spPr>
          <a:xfrm>
            <a:off x="5102681" y="1938825"/>
            <a:ext cx="3085116" cy="1658376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342900" indent="-3429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lain"/>
            </a:pPr>
            <a:r>
              <a:rPr lang="fr-FR" sz="1400" b="1" strike="noStrike" spc="-1" dirty="0" smtClean="0">
                <a:solidFill>
                  <a:schemeClr val="bg1"/>
                </a:solidFill>
                <a:latin typeface="Cambria"/>
              </a:rPr>
              <a:t>  0           2/7         -1/7        34/7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fr-FR" sz="1400" b="1" spc="-1" dirty="0">
                <a:solidFill>
                  <a:schemeClr val="bg1"/>
                </a:solidFill>
                <a:latin typeface="Cambria"/>
              </a:rPr>
              <a:t>0        1        17/7        51/7       </a:t>
            </a:r>
            <a:r>
              <a:rPr lang="fr-FR" sz="1400" b="1" spc="-1" dirty="0" smtClean="0">
                <a:solidFill>
                  <a:schemeClr val="bg1"/>
                </a:solidFill>
                <a:latin typeface="Cambria"/>
              </a:rPr>
              <a:t>135/7</a:t>
            </a:r>
            <a:endParaRPr lang="en-US" sz="1400" spc="-1" dirty="0">
              <a:solidFill>
                <a:schemeClr val="bg1"/>
              </a:solidFill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fr-FR" sz="1400" b="1" spc="-1" dirty="0">
                <a:solidFill>
                  <a:schemeClr val="bg1"/>
                </a:solidFill>
                <a:latin typeface="Cambria"/>
              </a:rPr>
              <a:t>0        0        74/7        -30/7       480/7</a:t>
            </a:r>
            <a:endParaRPr lang="en-US" sz="1400" spc="-1" dirty="0">
              <a:solidFill>
                <a:schemeClr val="bg1"/>
              </a:solidFill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fr-FR" sz="1400" b="1" spc="-1" dirty="0" smtClean="0">
                <a:solidFill>
                  <a:schemeClr val="bg1"/>
                </a:solidFill>
                <a:latin typeface="Cambria"/>
              </a:rPr>
              <a:t>0        0       </a:t>
            </a:r>
            <a:r>
              <a:rPr lang="fr-FR" sz="1400" b="1" spc="-1" dirty="0">
                <a:solidFill>
                  <a:schemeClr val="bg1"/>
                </a:solidFill>
                <a:latin typeface="Cambria"/>
              </a:rPr>
              <a:t>-74/7      -194/7      -</a:t>
            </a:r>
            <a:r>
              <a:rPr lang="fr-FR" sz="1400" b="1" spc="-1" dirty="0" smtClean="0">
                <a:solidFill>
                  <a:schemeClr val="bg1"/>
                </a:solidFill>
                <a:latin typeface="Cambria"/>
              </a:rPr>
              <a:t>712/7</a:t>
            </a:r>
            <a:endParaRPr lang="en-US" sz="1400" spc="-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90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9"/>
          <p:cNvSpPr/>
          <p:nvPr/>
        </p:nvSpPr>
        <p:spPr>
          <a:xfrm>
            <a:off x="287640" y="439200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85" name="Picture 2"/>
          <p:cNvPicPr/>
          <p:nvPr/>
        </p:nvPicPr>
        <p:blipFill>
          <a:blip r:embed="rId2"/>
          <a:stretch/>
        </p:blipFill>
        <p:spPr>
          <a:xfrm>
            <a:off x="5169960" y="1883160"/>
            <a:ext cx="3002440" cy="1777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86" name="Table 1"/>
          <p:cNvGraphicFramePr/>
          <p:nvPr>
            <p:extLst>
              <p:ext uri="{D42A27DB-BD31-4B8C-83A1-F6EECF244321}">
                <p14:modId xmlns:p14="http://schemas.microsoft.com/office/powerpoint/2010/main" val="4223670532"/>
              </p:ext>
            </p:extLst>
          </p:nvPr>
        </p:nvGraphicFramePr>
        <p:xfrm>
          <a:off x="1003686" y="1956960"/>
          <a:ext cx="3386794" cy="1562400"/>
        </p:xfrm>
        <a:graphic>
          <a:graphicData uri="http://schemas.openxmlformats.org/drawingml/2006/table">
            <a:tbl>
              <a:tblPr/>
              <a:tblGrid>
                <a:gridCol w="575370"/>
                <a:gridCol w="544672"/>
                <a:gridCol w="648072"/>
                <a:gridCol w="864096"/>
                <a:gridCol w="754584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-1/7</a:t>
                      </a:r>
                      <a:endParaRPr lang="en-US" sz="14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34/7</a:t>
                      </a:r>
                      <a:endParaRPr lang="en-US" sz="14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17/7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51/7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135/7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74/7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-30/7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480/7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-74/7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-194/7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-712/7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7" name="CustomShape 2"/>
          <p:cNvSpPr/>
          <p:nvPr/>
        </p:nvSpPr>
        <p:spPr>
          <a:xfrm>
            <a:off x="184320" y="138096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9" name="CustomShape 4"/>
          <p:cNvSpPr/>
          <p:nvPr/>
        </p:nvSpPr>
        <p:spPr>
          <a:xfrm>
            <a:off x="1011959" y="2727360"/>
            <a:ext cx="3378521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  0         74/7         -30/7        480/7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939408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7" name="CustomShape 12"/>
          <p:cNvSpPr/>
          <p:nvPr/>
        </p:nvSpPr>
        <p:spPr>
          <a:xfrm>
            <a:off x="323528" y="2566800"/>
            <a:ext cx="780704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spc="-1" baseline="30000" dirty="0" smtClean="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589120"/>
            <a:ext cx="82440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 smtClean="0">
                <a:solidFill>
                  <a:srgbClr val="FFFFFF"/>
                </a:solidFill>
                <a:latin typeface="Constantia"/>
              </a:rPr>
              <a:t>(3)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1" name="CustomShape 16"/>
          <p:cNvSpPr/>
          <p:nvPr/>
        </p:nvSpPr>
        <p:spPr>
          <a:xfrm>
            <a:off x="1316159" y="3660480"/>
            <a:ext cx="2535761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l’itération 2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02" name="CustomShape 17"/>
          <p:cNvSpPr/>
          <p:nvPr/>
        </p:nvSpPr>
        <p:spPr>
          <a:xfrm>
            <a:off x="5263560" y="3685320"/>
            <a:ext cx="252000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l’itération 3</a:t>
            </a:r>
            <a:endParaRPr lang="en-US" sz="1400" b="0" strike="noStrike" spc="-1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2626285" y="1062761"/>
            <a:ext cx="3528392" cy="1644671"/>
            <a:chOff x="2626285" y="1062762"/>
            <a:chExt cx="3528392" cy="862144"/>
          </a:xfrm>
        </p:grpSpPr>
        <p:sp>
          <p:nvSpPr>
            <p:cNvPr id="2" name="Flèche courbée vers le bas 1"/>
            <p:cNvSpPr/>
            <p:nvPr/>
          </p:nvSpPr>
          <p:spPr>
            <a:xfrm>
              <a:off x="2626285" y="1062762"/>
              <a:ext cx="3528392" cy="862144"/>
            </a:xfrm>
            <a:prstGeom prst="curvedDownArrow">
              <a:avLst>
                <a:gd name="adj1" fmla="val 17716"/>
                <a:gd name="adj2" fmla="val 50000"/>
                <a:gd name="adj3" fmla="val 15134"/>
              </a:avLst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" name="Ellipse 2"/>
            <p:cNvSpPr/>
            <p:nvPr/>
          </p:nvSpPr>
          <p:spPr>
            <a:xfrm>
              <a:off x="3400920" y="1091150"/>
              <a:ext cx="1769040" cy="461461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dirty="0" smtClean="0"/>
                <a:t>L</a:t>
              </a:r>
              <a:r>
                <a:rPr lang="fr-FR" sz="1400" baseline="-25000" dirty="0" smtClean="0"/>
                <a:t>3</a:t>
              </a:r>
              <a:r>
                <a:rPr lang="fr-FR" sz="1400" dirty="0" smtClean="0"/>
                <a:t>=L</a:t>
              </a:r>
              <a:r>
                <a:rPr lang="fr-FR" sz="1400" baseline="-25000" dirty="0" smtClean="0"/>
                <a:t>3</a:t>
              </a:r>
              <a:r>
                <a:rPr lang="fr-FR" sz="1400" dirty="0" smtClean="0"/>
                <a:t>/(74/7)</a:t>
              </a:r>
              <a:endParaRPr lang="fr-FR" sz="1400" baseline="-25000" dirty="0"/>
            </a:p>
          </p:txBody>
        </p:sp>
      </p:grpSp>
      <p:sp>
        <p:nvSpPr>
          <p:cNvPr id="24" name="CustomShape 10"/>
          <p:cNvSpPr/>
          <p:nvPr/>
        </p:nvSpPr>
        <p:spPr>
          <a:xfrm>
            <a:off x="323528" y="4653136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troisième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divisée par (74/7).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25" name="CustomShape 4"/>
          <p:cNvSpPr/>
          <p:nvPr/>
        </p:nvSpPr>
        <p:spPr>
          <a:xfrm>
            <a:off x="5241891" y="2789801"/>
            <a:ext cx="2860996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0        1        -15/37       244/37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762120" y="1668959"/>
            <a:ext cx="1361608" cy="109716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2" name="CustomShape 7"/>
          <p:cNvSpPr/>
          <p:nvPr/>
        </p:nvSpPr>
        <p:spPr>
          <a:xfrm>
            <a:off x="2051719" y="2707432"/>
            <a:ext cx="574566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680050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3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Picture 2"/>
          <p:cNvPicPr/>
          <p:nvPr/>
        </p:nvPicPr>
        <p:blipFill>
          <a:blip r:embed="rId2"/>
          <a:stretch/>
        </p:blipFill>
        <p:spPr>
          <a:xfrm>
            <a:off x="5169960" y="1883160"/>
            <a:ext cx="3002440" cy="1777320"/>
          </a:xfrm>
          <a:prstGeom prst="rect">
            <a:avLst/>
          </a:prstGeom>
          <a:ln w="0">
            <a:noFill/>
          </a:ln>
        </p:spPr>
      </p:pic>
      <p:sp>
        <p:nvSpPr>
          <p:cNvPr id="194" name="CustomShape 9"/>
          <p:cNvSpPr/>
          <p:nvPr/>
        </p:nvSpPr>
        <p:spPr>
          <a:xfrm>
            <a:off x="287640" y="439200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186" name="Table 1"/>
          <p:cNvGraphicFramePr/>
          <p:nvPr>
            <p:extLst>
              <p:ext uri="{D42A27DB-BD31-4B8C-83A1-F6EECF244321}">
                <p14:modId xmlns:p14="http://schemas.microsoft.com/office/powerpoint/2010/main" val="2001138017"/>
              </p:ext>
            </p:extLst>
          </p:nvPr>
        </p:nvGraphicFramePr>
        <p:xfrm>
          <a:off x="1003688" y="1956960"/>
          <a:ext cx="3435472" cy="1562400"/>
        </p:xfrm>
        <a:graphic>
          <a:graphicData uri="http://schemas.openxmlformats.org/drawingml/2006/table">
            <a:tbl>
              <a:tblPr/>
              <a:tblGrid>
                <a:gridCol w="471968"/>
                <a:gridCol w="648072"/>
                <a:gridCol w="720080"/>
                <a:gridCol w="792088"/>
                <a:gridCol w="803264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-1/7</a:t>
                      </a:r>
                      <a:endParaRPr lang="en-US" sz="14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34/7</a:t>
                      </a:r>
                      <a:endParaRPr lang="en-US" sz="14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17/7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51/7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135/7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-15/37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244/37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-74/7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-194/7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-712/7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7" name="CustomShape 2"/>
          <p:cNvSpPr/>
          <p:nvPr/>
        </p:nvSpPr>
        <p:spPr>
          <a:xfrm>
            <a:off x="184320" y="138096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9" name="CustomShape 4"/>
          <p:cNvSpPr/>
          <p:nvPr/>
        </p:nvSpPr>
        <p:spPr>
          <a:xfrm>
            <a:off x="1049137" y="1957120"/>
            <a:ext cx="3353958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1           0           2/7          -1/7          34/7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939408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2" name="CustomShape 7"/>
          <p:cNvSpPr/>
          <p:nvPr/>
        </p:nvSpPr>
        <p:spPr>
          <a:xfrm>
            <a:off x="2217966" y="2643637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5" name="CustomShape 10"/>
          <p:cNvSpPr/>
          <p:nvPr/>
        </p:nvSpPr>
        <p:spPr>
          <a:xfrm>
            <a:off x="342900" y="441900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première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diminuée de (2/7) fois la ligne 3.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97" name="CustomShape 12"/>
          <p:cNvSpPr/>
          <p:nvPr/>
        </p:nvSpPr>
        <p:spPr>
          <a:xfrm>
            <a:off x="323528" y="2566800"/>
            <a:ext cx="780704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spc="-1" baseline="30000" dirty="0" smtClean="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589120"/>
            <a:ext cx="82440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 smtClean="0">
                <a:solidFill>
                  <a:srgbClr val="FFFFFF"/>
                </a:solidFill>
                <a:latin typeface="Constantia"/>
              </a:rPr>
              <a:t>(3)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1" name="CustomShape 16"/>
          <p:cNvSpPr/>
          <p:nvPr/>
        </p:nvSpPr>
        <p:spPr>
          <a:xfrm>
            <a:off x="1316159" y="3660480"/>
            <a:ext cx="2535761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l’itération 2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02" name="CustomShape 17"/>
          <p:cNvSpPr/>
          <p:nvPr/>
        </p:nvSpPr>
        <p:spPr>
          <a:xfrm>
            <a:off x="5263560" y="3685320"/>
            <a:ext cx="2520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de l’itération 3</a:t>
            </a:r>
            <a:endParaRPr lang="en-US" sz="1400" spc="-1" dirty="0"/>
          </a:p>
        </p:txBody>
      </p:sp>
      <p:grpSp>
        <p:nvGrpSpPr>
          <p:cNvPr id="4" name="Groupe 3"/>
          <p:cNvGrpSpPr/>
          <p:nvPr/>
        </p:nvGrpSpPr>
        <p:grpSpPr>
          <a:xfrm>
            <a:off x="2626285" y="1062761"/>
            <a:ext cx="3528392" cy="820399"/>
            <a:chOff x="2626285" y="1062762"/>
            <a:chExt cx="3528392" cy="862144"/>
          </a:xfrm>
        </p:grpSpPr>
        <p:sp>
          <p:nvSpPr>
            <p:cNvPr id="2" name="Flèche courbée vers le bas 1"/>
            <p:cNvSpPr/>
            <p:nvPr/>
          </p:nvSpPr>
          <p:spPr>
            <a:xfrm>
              <a:off x="2626285" y="1062762"/>
              <a:ext cx="3528392" cy="862144"/>
            </a:xfrm>
            <a:prstGeom prst="curvedDownArrow">
              <a:avLst>
                <a:gd name="adj1" fmla="val 17716"/>
                <a:gd name="adj2" fmla="val 50000"/>
                <a:gd name="adj3" fmla="val 15134"/>
              </a:avLst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" name="Ellipse 2"/>
            <p:cNvSpPr/>
            <p:nvPr/>
          </p:nvSpPr>
          <p:spPr>
            <a:xfrm>
              <a:off x="3400920" y="1091150"/>
              <a:ext cx="1769040" cy="461461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dirty="0" smtClean="0"/>
                <a:t>L</a:t>
              </a:r>
              <a:r>
                <a:rPr lang="fr-FR" sz="1400" baseline="-25000" dirty="0" smtClean="0"/>
                <a:t>1</a:t>
              </a:r>
              <a:r>
                <a:rPr lang="fr-FR" sz="1400" dirty="0" smtClean="0"/>
                <a:t>=L</a:t>
              </a:r>
              <a:r>
                <a:rPr lang="fr-FR" sz="1400" baseline="-25000" dirty="0" smtClean="0"/>
                <a:t>1</a:t>
              </a:r>
              <a:r>
                <a:rPr lang="fr-FR" sz="1400" dirty="0" smtClean="0"/>
                <a:t>-(2/7)*L</a:t>
              </a:r>
              <a:r>
                <a:rPr lang="fr-FR" sz="1400" baseline="-25000" dirty="0" smtClean="0"/>
                <a:t>3</a:t>
              </a:r>
              <a:endParaRPr lang="fr-FR" sz="1400" baseline="-25000" dirty="0"/>
            </a:p>
          </p:txBody>
        </p:sp>
      </p:grpSp>
      <p:sp>
        <p:nvSpPr>
          <p:cNvPr id="188" name="CustomShape 3"/>
          <p:cNvSpPr/>
          <p:nvPr/>
        </p:nvSpPr>
        <p:spPr>
          <a:xfrm>
            <a:off x="762120" y="1668959"/>
            <a:ext cx="1455846" cy="1120841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4"/>
          <p:cNvSpPr/>
          <p:nvPr/>
        </p:nvSpPr>
        <p:spPr>
          <a:xfrm>
            <a:off x="5241891" y="1957120"/>
            <a:ext cx="2854100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1         0         0         -1/37        110/37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4" name="CustomShape 4"/>
          <p:cNvSpPr/>
          <p:nvPr/>
        </p:nvSpPr>
        <p:spPr>
          <a:xfrm>
            <a:off x="5241891" y="2789801"/>
            <a:ext cx="2860996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0        1        -15/37       244/37</a:t>
            </a:r>
            <a:endParaRPr lang="en-US" sz="1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457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3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9"/>
          <p:cNvSpPr/>
          <p:nvPr/>
        </p:nvSpPr>
        <p:spPr>
          <a:xfrm>
            <a:off x="287640" y="439200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85" name="Picture 2"/>
          <p:cNvPicPr/>
          <p:nvPr/>
        </p:nvPicPr>
        <p:blipFill>
          <a:blip r:embed="rId2"/>
          <a:stretch/>
        </p:blipFill>
        <p:spPr>
          <a:xfrm>
            <a:off x="5169960" y="1883160"/>
            <a:ext cx="3002440" cy="1777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86" name="Table 1"/>
          <p:cNvGraphicFramePr/>
          <p:nvPr>
            <p:extLst>
              <p:ext uri="{D42A27DB-BD31-4B8C-83A1-F6EECF244321}">
                <p14:modId xmlns:p14="http://schemas.microsoft.com/office/powerpoint/2010/main" val="1014114031"/>
              </p:ext>
            </p:extLst>
          </p:nvPr>
        </p:nvGraphicFramePr>
        <p:xfrm>
          <a:off x="1003688" y="1956960"/>
          <a:ext cx="3435472" cy="1562400"/>
        </p:xfrm>
        <a:graphic>
          <a:graphicData uri="http://schemas.openxmlformats.org/drawingml/2006/table">
            <a:tbl>
              <a:tblPr/>
              <a:tblGrid>
                <a:gridCol w="471968"/>
                <a:gridCol w="648072"/>
                <a:gridCol w="720080"/>
                <a:gridCol w="792088"/>
                <a:gridCol w="803264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-1/7</a:t>
                      </a:r>
                      <a:endParaRPr lang="en-US" sz="14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34/7</a:t>
                      </a:r>
                      <a:endParaRPr lang="en-US" sz="14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17/7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51/7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135/7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-15/37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244/37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-74/7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-194/7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-712/7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7" name="CustomShape 2"/>
          <p:cNvSpPr/>
          <p:nvPr/>
        </p:nvSpPr>
        <p:spPr>
          <a:xfrm>
            <a:off x="184320" y="138096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9" name="CustomShape 4"/>
          <p:cNvSpPr/>
          <p:nvPr/>
        </p:nvSpPr>
        <p:spPr>
          <a:xfrm>
            <a:off x="1065768" y="2312914"/>
            <a:ext cx="3353958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   1           17/7          51/7          135/7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939408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2" name="CustomShape 7"/>
          <p:cNvSpPr/>
          <p:nvPr/>
        </p:nvSpPr>
        <p:spPr>
          <a:xfrm>
            <a:off x="2228599" y="2643637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5" name="CustomShape 10"/>
          <p:cNvSpPr/>
          <p:nvPr/>
        </p:nvSpPr>
        <p:spPr>
          <a:xfrm>
            <a:off x="342900" y="441900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première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diminuée de (2/7) fois la ligne 3.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97" name="CustomShape 12"/>
          <p:cNvSpPr/>
          <p:nvPr/>
        </p:nvSpPr>
        <p:spPr>
          <a:xfrm>
            <a:off x="323528" y="2566800"/>
            <a:ext cx="780704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spc="-1" baseline="30000" dirty="0" smtClean="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589120"/>
            <a:ext cx="82440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 smtClean="0">
                <a:solidFill>
                  <a:srgbClr val="FFFFFF"/>
                </a:solidFill>
                <a:latin typeface="Constantia"/>
              </a:rPr>
              <a:t>(3)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1" name="CustomShape 16"/>
          <p:cNvSpPr/>
          <p:nvPr/>
        </p:nvSpPr>
        <p:spPr>
          <a:xfrm>
            <a:off x="1316159" y="3660480"/>
            <a:ext cx="2535761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l’itération 2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02" name="CustomShape 17"/>
          <p:cNvSpPr/>
          <p:nvPr/>
        </p:nvSpPr>
        <p:spPr>
          <a:xfrm>
            <a:off x="5263560" y="3685320"/>
            <a:ext cx="2520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de l’itération 3</a:t>
            </a:r>
            <a:endParaRPr lang="en-US" sz="1400" spc="-1" dirty="0"/>
          </a:p>
        </p:txBody>
      </p:sp>
      <p:grpSp>
        <p:nvGrpSpPr>
          <p:cNvPr id="4" name="Groupe 3"/>
          <p:cNvGrpSpPr/>
          <p:nvPr/>
        </p:nvGrpSpPr>
        <p:grpSpPr>
          <a:xfrm>
            <a:off x="2339752" y="1062761"/>
            <a:ext cx="4329189" cy="1250153"/>
            <a:chOff x="2626285" y="1062762"/>
            <a:chExt cx="3528392" cy="862144"/>
          </a:xfrm>
        </p:grpSpPr>
        <p:sp>
          <p:nvSpPr>
            <p:cNvPr id="2" name="Flèche courbée vers le bas 1"/>
            <p:cNvSpPr/>
            <p:nvPr/>
          </p:nvSpPr>
          <p:spPr>
            <a:xfrm>
              <a:off x="2626285" y="1062762"/>
              <a:ext cx="3528392" cy="862144"/>
            </a:xfrm>
            <a:prstGeom prst="curvedDownArrow">
              <a:avLst>
                <a:gd name="adj1" fmla="val 17716"/>
                <a:gd name="adj2" fmla="val 50000"/>
                <a:gd name="adj3" fmla="val 15134"/>
              </a:avLst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" name="Ellipse 2"/>
            <p:cNvSpPr/>
            <p:nvPr/>
          </p:nvSpPr>
          <p:spPr>
            <a:xfrm>
              <a:off x="3400920" y="1091150"/>
              <a:ext cx="1862640" cy="608657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dirty="0" smtClean="0"/>
                <a:t>L</a:t>
              </a:r>
              <a:r>
                <a:rPr lang="fr-FR" sz="1400" baseline="-25000" dirty="0" smtClean="0"/>
                <a:t>2</a:t>
              </a:r>
              <a:r>
                <a:rPr lang="fr-FR" sz="1400" dirty="0" smtClean="0"/>
                <a:t>=L</a:t>
              </a:r>
              <a:r>
                <a:rPr lang="fr-FR" sz="1400" baseline="-25000" dirty="0" smtClean="0"/>
                <a:t>2</a:t>
              </a:r>
              <a:r>
                <a:rPr lang="fr-FR" sz="1400" dirty="0" smtClean="0"/>
                <a:t>-(17/7)*L</a:t>
              </a:r>
              <a:r>
                <a:rPr lang="fr-FR" sz="1400" baseline="-25000" dirty="0" smtClean="0"/>
                <a:t>3</a:t>
              </a:r>
              <a:endParaRPr lang="fr-FR" sz="1400" baseline="-25000" dirty="0"/>
            </a:p>
          </p:txBody>
        </p:sp>
      </p:grpSp>
      <p:sp>
        <p:nvSpPr>
          <p:cNvPr id="188" name="CustomShape 3"/>
          <p:cNvSpPr/>
          <p:nvPr/>
        </p:nvSpPr>
        <p:spPr>
          <a:xfrm>
            <a:off x="762119" y="1668960"/>
            <a:ext cx="1466479" cy="107559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4"/>
          <p:cNvSpPr/>
          <p:nvPr/>
        </p:nvSpPr>
        <p:spPr>
          <a:xfrm>
            <a:off x="5241891" y="1957120"/>
            <a:ext cx="285410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1         0         0         -1/37        110/37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4" name="CustomShape 4"/>
          <p:cNvSpPr/>
          <p:nvPr/>
        </p:nvSpPr>
        <p:spPr>
          <a:xfrm>
            <a:off x="5241891" y="2789801"/>
            <a:ext cx="2860996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0        1        -15/37       244/37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3" name="CustomShape 10"/>
          <p:cNvSpPr/>
          <p:nvPr/>
        </p:nvSpPr>
        <p:spPr>
          <a:xfrm>
            <a:off x="374036" y="5013176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deuxième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diminuée de (17/7) fois la ligne 3.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25" name="CustomShape 4"/>
          <p:cNvSpPr/>
          <p:nvPr/>
        </p:nvSpPr>
        <p:spPr>
          <a:xfrm>
            <a:off x="5241891" y="2349288"/>
            <a:ext cx="2860996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1        0        306/37        121/37</a:t>
            </a:r>
            <a:endParaRPr lang="en-US" sz="1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59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3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1F02E06-C952-4B08-A3A4-CF6278469C88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75" name="CustomShape 2"/>
          <p:cNvSpPr/>
          <p:nvPr/>
        </p:nvSpPr>
        <p:spPr>
          <a:xfrm>
            <a:off x="241560" y="188640"/>
            <a:ext cx="238572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Université de Jijel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6" name="CustomShape 3"/>
          <p:cNvSpPr/>
          <p:nvPr/>
        </p:nvSpPr>
        <p:spPr>
          <a:xfrm>
            <a:off x="231840" y="471960"/>
            <a:ext cx="477180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Faculté des Sciences Exactes et Informatique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7" name="CustomShape 4"/>
          <p:cNvSpPr/>
          <p:nvPr/>
        </p:nvSpPr>
        <p:spPr>
          <a:xfrm>
            <a:off x="251640" y="779760"/>
            <a:ext cx="3312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Département d’Informatique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9" name="CustomShape 5"/>
          <p:cNvSpPr/>
          <p:nvPr/>
        </p:nvSpPr>
        <p:spPr>
          <a:xfrm>
            <a:off x="1547640" y="2807280"/>
            <a:ext cx="432000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Book Antiqua"/>
              </a:rPr>
              <a:t>Les Méthodes Directes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80" name="CustomShape 6"/>
          <p:cNvSpPr/>
          <p:nvPr/>
        </p:nvSpPr>
        <p:spPr>
          <a:xfrm>
            <a:off x="2195482" y="4509120"/>
            <a:ext cx="518483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0000"/>
              </a:buClr>
              <a:buFont typeface="Wingdings" charset="2"/>
              <a:buChar char=""/>
            </a:pPr>
            <a:r>
              <a:rPr lang="fr-FR" sz="2400" b="1" strike="noStrike" spc="-1" dirty="0">
                <a:solidFill>
                  <a:srgbClr val="FF0000"/>
                </a:solidFill>
                <a:latin typeface="Book Antiqua"/>
              </a:rPr>
              <a:t>La Méthode de </a:t>
            </a:r>
            <a:r>
              <a:rPr lang="fr-FR" sz="2400" b="1" strike="noStrike" spc="-1" dirty="0" smtClean="0">
                <a:solidFill>
                  <a:srgbClr val="FF0000"/>
                </a:solidFill>
                <a:latin typeface="Book Antiqua"/>
              </a:rPr>
              <a:t>Gauss - Jordan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81" name="CustomShape 7"/>
          <p:cNvSpPr/>
          <p:nvPr/>
        </p:nvSpPr>
        <p:spPr>
          <a:xfrm>
            <a:off x="2210207" y="3717032"/>
            <a:ext cx="4306009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 dirty="0">
                <a:solidFill>
                  <a:srgbClr val="FFFFFF"/>
                </a:solidFill>
                <a:latin typeface="Book Antiqua"/>
              </a:rPr>
              <a:t>La Méthode de </a:t>
            </a:r>
            <a:r>
              <a:rPr lang="fr-FR" sz="2400" b="0" strike="noStrike" spc="-1" dirty="0" smtClean="0">
                <a:solidFill>
                  <a:srgbClr val="FFFFFF"/>
                </a:solidFill>
                <a:latin typeface="Book Antiqua"/>
              </a:rPr>
              <a:t>Gauss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82" name="CustomShape 8"/>
          <p:cNvSpPr/>
          <p:nvPr/>
        </p:nvSpPr>
        <p:spPr>
          <a:xfrm>
            <a:off x="827640" y="2061000"/>
            <a:ext cx="633636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Book Antiqua"/>
              </a:rPr>
              <a:t>Résolution des Systèmes Linéaires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11" name="CustomShape 6"/>
          <p:cNvSpPr/>
          <p:nvPr/>
        </p:nvSpPr>
        <p:spPr>
          <a:xfrm>
            <a:off x="2195640" y="5229200"/>
            <a:ext cx="40320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 dirty="0">
                <a:solidFill>
                  <a:srgbClr val="FFFFFF"/>
                </a:solidFill>
                <a:latin typeface="Book Antiqua"/>
              </a:rPr>
              <a:t>La </a:t>
            </a:r>
            <a:r>
              <a:rPr lang="fr-FR" sz="2400" b="0" strike="noStrike" spc="-1" dirty="0" smtClean="0">
                <a:solidFill>
                  <a:srgbClr val="FFFFFF"/>
                </a:solidFill>
                <a:latin typeface="Book Antiqua"/>
              </a:rPr>
              <a:t>factorisation LU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9"/>
          <p:cNvSpPr/>
          <p:nvPr/>
        </p:nvSpPr>
        <p:spPr>
          <a:xfrm>
            <a:off x="287640" y="439200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85" name="Picture 2"/>
          <p:cNvPicPr/>
          <p:nvPr/>
        </p:nvPicPr>
        <p:blipFill>
          <a:blip r:embed="rId2"/>
          <a:stretch/>
        </p:blipFill>
        <p:spPr>
          <a:xfrm>
            <a:off x="5169960" y="1883160"/>
            <a:ext cx="3002440" cy="1777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86" name="Table 1"/>
          <p:cNvGraphicFramePr/>
          <p:nvPr>
            <p:extLst>
              <p:ext uri="{D42A27DB-BD31-4B8C-83A1-F6EECF244321}">
                <p14:modId xmlns:p14="http://schemas.microsoft.com/office/powerpoint/2010/main" val="47131108"/>
              </p:ext>
            </p:extLst>
          </p:nvPr>
        </p:nvGraphicFramePr>
        <p:xfrm>
          <a:off x="1003688" y="1956960"/>
          <a:ext cx="3435472" cy="1728360"/>
        </p:xfrm>
        <a:graphic>
          <a:graphicData uri="http://schemas.openxmlformats.org/drawingml/2006/table">
            <a:tbl>
              <a:tblPr/>
              <a:tblGrid>
                <a:gridCol w="471968"/>
                <a:gridCol w="648072"/>
                <a:gridCol w="720080"/>
                <a:gridCol w="792088"/>
                <a:gridCol w="803264"/>
              </a:tblGrid>
              <a:tr h="432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-1/7</a:t>
                      </a:r>
                      <a:endParaRPr lang="en-US" sz="14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34/7</a:t>
                      </a:r>
                      <a:endParaRPr lang="en-US" sz="14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2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17/7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51/7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135/7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2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-15/37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244/37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2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-74/7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-194/7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-712/7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7" name="CustomShape 2"/>
          <p:cNvSpPr/>
          <p:nvPr/>
        </p:nvSpPr>
        <p:spPr>
          <a:xfrm>
            <a:off x="184320" y="138096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9" name="CustomShape 4"/>
          <p:cNvSpPr/>
          <p:nvPr/>
        </p:nvSpPr>
        <p:spPr>
          <a:xfrm>
            <a:off x="1041288" y="3213384"/>
            <a:ext cx="3353958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  0          -74/7        -194/7         -712/7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939408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5" name="CustomShape 10"/>
          <p:cNvSpPr/>
          <p:nvPr/>
        </p:nvSpPr>
        <p:spPr>
          <a:xfrm>
            <a:off x="342900" y="441900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première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diminuée de (2/7) fois la ligne 3.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97" name="CustomShape 12"/>
          <p:cNvSpPr/>
          <p:nvPr/>
        </p:nvSpPr>
        <p:spPr>
          <a:xfrm>
            <a:off x="323528" y="2566800"/>
            <a:ext cx="780704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spc="-1" baseline="30000" dirty="0" smtClean="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589120"/>
            <a:ext cx="82440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 smtClean="0">
                <a:solidFill>
                  <a:srgbClr val="FFFFFF"/>
                </a:solidFill>
                <a:latin typeface="Constantia"/>
              </a:rPr>
              <a:t>(3)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2" name="CustomShape 4"/>
          <p:cNvSpPr/>
          <p:nvPr/>
        </p:nvSpPr>
        <p:spPr>
          <a:xfrm>
            <a:off x="5241891" y="1957120"/>
            <a:ext cx="285410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1         0         0         -1/37        110/37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4" name="CustomShape 4"/>
          <p:cNvSpPr/>
          <p:nvPr/>
        </p:nvSpPr>
        <p:spPr>
          <a:xfrm>
            <a:off x="5241891" y="2789801"/>
            <a:ext cx="2860996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0        1        -15/37       244/37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3" name="CustomShape 10"/>
          <p:cNvSpPr/>
          <p:nvPr/>
        </p:nvSpPr>
        <p:spPr>
          <a:xfrm>
            <a:off x="374036" y="5013176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deuxième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diminuée de (17/7) fois la ligne 3.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25" name="CustomShape 4"/>
          <p:cNvSpPr/>
          <p:nvPr/>
        </p:nvSpPr>
        <p:spPr>
          <a:xfrm>
            <a:off x="5241891" y="2349288"/>
            <a:ext cx="2860996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1        0        306/37        121/37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6" name="CustomShape 4"/>
          <p:cNvSpPr/>
          <p:nvPr/>
        </p:nvSpPr>
        <p:spPr>
          <a:xfrm>
            <a:off x="5239396" y="3199893"/>
            <a:ext cx="2860996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 0         0         -32           -32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7" name="CustomShape 10"/>
          <p:cNvSpPr/>
          <p:nvPr/>
        </p:nvSpPr>
        <p:spPr>
          <a:xfrm>
            <a:off x="398160" y="5561928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quatrième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diminuée de (-74/7) fois la ligne 3.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2626285" y="1062761"/>
            <a:ext cx="3528392" cy="2137132"/>
            <a:chOff x="2626285" y="1062762"/>
            <a:chExt cx="3528392" cy="862144"/>
          </a:xfrm>
        </p:grpSpPr>
        <p:sp>
          <p:nvSpPr>
            <p:cNvPr id="2" name="Flèche courbée vers le bas 1"/>
            <p:cNvSpPr/>
            <p:nvPr/>
          </p:nvSpPr>
          <p:spPr>
            <a:xfrm>
              <a:off x="2626285" y="1062762"/>
              <a:ext cx="3528392" cy="862144"/>
            </a:xfrm>
            <a:prstGeom prst="curvedDownArrow">
              <a:avLst>
                <a:gd name="adj1" fmla="val 17716"/>
                <a:gd name="adj2" fmla="val 50000"/>
                <a:gd name="adj3" fmla="val 15134"/>
              </a:avLst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" name="Ellipse 2"/>
            <p:cNvSpPr/>
            <p:nvPr/>
          </p:nvSpPr>
          <p:spPr>
            <a:xfrm>
              <a:off x="3400920" y="1091150"/>
              <a:ext cx="1963168" cy="608657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dirty="0" smtClean="0"/>
                <a:t>L</a:t>
              </a:r>
              <a:r>
                <a:rPr lang="fr-FR" sz="1400" baseline="-25000" dirty="0" smtClean="0"/>
                <a:t>4</a:t>
              </a:r>
              <a:r>
                <a:rPr lang="fr-FR" sz="1400" dirty="0" smtClean="0"/>
                <a:t>=L</a:t>
              </a:r>
              <a:r>
                <a:rPr lang="fr-FR" sz="1400" baseline="-25000" dirty="0" smtClean="0"/>
                <a:t>4</a:t>
              </a:r>
              <a:r>
                <a:rPr lang="fr-FR" sz="1400" dirty="0" smtClean="0"/>
                <a:t>-(-74/7)*L</a:t>
              </a:r>
              <a:r>
                <a:rPr lang="fr-FR" sz="1400" baseline="-25000" dirty="0" smtClean="0"/>
                <a:t>3</a:t>
              </a:r>
              <a:endParaRPr lang="fr-FR" sz="1400" baseline="-25000" dirty="0"/>
            </a:p>
          </p:txBody>
        </p:sp>
      </p:grpSp>
      <p:sp>
        <p:nvSpPr>
          <p:cNvPr id="192" name="CustomShape 7"/>
          <p:cNvSpPr/>
          <p:nvPr/>
        </p:nvSpPr>
        <p:spPr>
          <a:xfrm>
            <a:off x="2259205" y="2781336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8" name="CustomShape 3"/>
          <p:cNvSpPr/>
          <p:nvPr/>
        </p:nvSpPr>
        <p:spPr>
          <a:xfrm>
            <a:off x="762119" y="1668960"/>
            <a:ext cx="1497086" cy="118397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" name="CustomShape 16"/>
          <p:cNvSpPr/>
          <p:nvPr/>
        </p:nvSpPr>
        <p:spPr>
          <a:xfrm>
            <a:off x="1316159" y="3660480"/>
            <a:ext cx="2535761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l’itération 2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9" name="CustomShape 17"/>
          <p:cNvSpPr/>
          <p:nvPr/>
        </p:nvSpPr>
        <p:spPr>
          <a:xfrm>
            <a:off x="5263560" y="3685320"/>
            <a:ext cx="2520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de l’itération 3</a:t>
            </a:r>
            <a:endParaRPr lang="en-US" sz="1400" spc="-1" dirty="0"/>
          </a:p>
        </p:txBody>
      </p:sp>
    </p:spTree>
    <p:extLst>
      <p:ext uri="{BB962C8B-B14F-4D97-AF65-F5344CB8AC3E}">
        <p14:creationId xmlns:p14="http://schemas.microsoft.com/office/powerpoint/2010/main" val="213496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3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6" name="Table 1"/>
          <p:cNvGraphicFramePr/>
          <p:nvPr>
            <p:extLst>
              <p:ext uri="{D42A27DB-BD31-4B8C-83A1-F6EECF244321}">
                <p14:modId xmlns:p14="http://schemas.microsoft.com/office/powerpoint/2010/main" val="613211879"/>
              </p:ext>
            </p:extLst>
          </p:nvPr>
        </p:nvGraphicFramePr>
        <p:xfrm>
          <a:off x="1003688" y="1956960"/>
          <a:ext cx="3435472" cy="1728360"/>
        </p:xfrm>
        <a:graphic>
          <a:graphicData uri="http://schemas.openxmlformats.org/drawingml/2006/table">
            <a:tbl>
              <a:tblPr/>
              <a:tblGrid>
                <a:gridCol w="471968"/>
                <a:gridCol w="648072"/>
                <a:gridCol w="720080"/>
                <a:gridCol w="792088"/>
                <a:gridCol w="803264"/>
              </a:tblGrid>
              <a:tr h="432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-1/7</a:t>
                      </a:r>
                      <a:endParaRPr lang="en-US" sz="14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34/7</a:t>
                      </a:r>
                      <a:endParaRPr lang="en-US" sz="14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2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17/7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51/7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135/7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2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-15/37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244/37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2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-74/7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-194/7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-712/7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7" name="CustomShape 2"/>
          <p:cNvSpPr/>
          <p:nvPr/>
        </p:nvSpPr>
        <p:spPr>
          <a:xfrm>
            <a:off x="184320" y="138096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939408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7" name="CustomShape 12"/>
          <p:cNvSpPr/>
          <p:nvPr/>
        </p:nvSpPr>
        <p:spPr>
          <a:xfrm>
            <a:off x="323528" y="2566800"/>
            <a:ext cx="780704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spc="-1" baseline="30000" dirty="0" smtClean="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589120"/>
            <a:ext cx="82440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 smtClean="0">
                <a:solidFill>
                  <a:srgbClr val="FFFFFF"/>
                </a:solidFill>
                <a:latin typeface="Constantia"/>
              </a:rPr>
              <a:t>(3)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92" name="CustomShape 7"/>
          <p:cNvSpPr/>
          <p:nvPr/>
        </p:nvSpPr>
        <p:spPr>
          <a:xfrm>
            <a:off x="2259205" y="2781336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8" name="CustomShape 3"/>
          <p:cNvSpPr/>
          <p:nvPr/>
        </p:nvSpPr>
        <p:spPr>
          <a:xfrm>
            <a:off x="762119" y="1668960"/>
            <a:ext cx="1497086" cy="118397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" name="CustomShape 16"/>
          <p:cNvSpPr/>
          <p:nvPr/>
        </p:nvSpPr>
        <p:spPr>
          <a:xfrm>
            <a:off x="1316159" y="3842757"/>
            <a:ext cx="2535761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l’itération 2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9" name="CustomShape 17"/>
          <p:cNvSpPr/>
          <p:nvPr/>
        </p:nvSpPr>
        <p:spPr>
          <a:xfrm>
            <a:off x="5417143" y="3845600"/>
            <a:ext cx="2520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de l’itération 3</a:t>
            </a:r>
            <a:endParaRPr lang="en-US" sz="1400" spc="-1" dirty="0"/>
          </a:p>
        </p:txBody>
      </p:sp>
      <p:graphicFrame>
        <p:nvGraphicFramePr>
          <p:cNvPr id="30" name="Table 1"/>
          <p:cNvGraphicFramePr/>
          <p:nvPr>
            <p:extLst>
              <p:ext uri="{D42A27DB-BD31-4B8C-83A1-F6EECF244321}">
                <p14:modId xmlns:p14="http://schemas.microsoft.com/office/powerpoint/2010/main" val="1562367152"/>
              </p:ext>
            </p:extLst>
          </p:nvPr>
        </p:nvGraphicFramePr>
        <p:xfrm>
          <a:off x="5240984" y="1988756"/>
          <a:ext cx="3435472" cy="1728360"/>
        </p:xfrm>
        <a:graphic>
          <a:graphicData uri="http://schemas.openxmlformats.org/drawingml/2006/table">
            <a:tbl>
              <a:tblPr/>
              <a:tblGrid>
                <a:gridCol w="471968"/>
                <a:gridCol w="648072"/>
                <a:gridCol w="659248"/>
                <a:gridCol w="852920"/>
                <a:gridCol w="803264"/>
              </a:tblGrid>
              <a:tr h="432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1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-1/37</a:t>
                      </a:r>
                      <a:endParaRPr lang="en-US" sz="1400" b="1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1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110/37</a:t>
                      </a:r>
                      <a:endParaRPr lang="en-US" sz="1400" b="1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2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306/37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121/37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2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-15/37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244/37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2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-32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-32</a:t>
                      </a:r>
                      <a:endParaRPr lang="en-US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258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6" name="Table 1"/>
          <p:cNvGraphicFramePr/>
          <p:nvPr>
            <p:extLst>
              <p:ext uri="{D42A27DB-BD31-4B8C-83A1-F6EECF244321}">
                <p14:modId xmlns:p14="http://schemas.microsoft.com/office/powerpoint/2010/main" val="1865031856"/>
              </p:ext>
            </p:extLst>
          </p:nvPr>
        </p:nvGraphicFramePr>
        <p:xfrm>
          <a:off x="1003688" y="1956960"/>
          <a:ext cx="3435472" cy="1728360"/>
        </p:xfrm>
        <a:graphic>
          <a:graphicData uri="http://schemas.openxmlformats.org/drawingml/2006/table">
            <a:tbl>
              <a:tblPr/>
              <a:tblGrid>
                <a:gridCol w="471968"/>
                <a:gridCol w="648072"/>
                <a:gridCol w="720080"/>
                <a:gridCol w="792088"/>
                <a:gridCol w="803264"/>
              </a:tblGrid>
              <a:tr h="432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-1/37</a:t>
                      </a:r>
                      <a:endParaRPr lang="en-US" sz="14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110/37</a:t>
                      </a:r>
                      <a:endParaRPr lang="en-US" sz="14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2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306/37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121/37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2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-15/37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244/37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2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-32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-32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CustomShape 4"/>
          <p:cNvSpPr/>
          <p:nvPr/>
        </p:nvSpPr>
        <p:spPr>
          <a:xfrm>
            <a:off x="1024765" y="3213384"/>
            <a:ext cx="3384376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    0              0              -32                -32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4" name="CustomShape 9"/>
          <p:cNvSpPr/>
          <p:nvPr/>
        </p:nvSpPr>
        <p:spPr>
          <a:xfrm>
            <a:off x="232380" y="4306819"/>
            <a:ext cx="8568720" cy="20167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85" name="Picture 2"/>
          <p:cNvPicPr/>
          <p:nvPr/>
        </p:nvPicPr>
        <p:blipFill>
          <a:blip r:embed="rId2"/>
          <a:stretch/>
        </p:blipFill>
        <p:spPr>
          <a:xfrm>
            <a:off x="5674016" y="1899786"/>
            <a:ext cx="3002440" cy="1817245"/>
          </a:xfrm>
          <a:prstGeom prst="rect">
            <a:avLst/>
          </a:prstGeom>
          <a:ln w="0">
            <a:noFill/>
          </a:ln>
        </p:spPr>
      </p:pic>
      <p:sp>
        <p:nvSpPr>
          <p:cNvPr id="187" name="CustomShape 2"/>
          <p:cNvSpPr/>
          <p:nvPr/>
        </p:nvSpPr>
        <p:spPr>
          <a:xfrm>
            <a:off x="184320" y="138096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939408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4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7" name="CustomShape 12"/>
          <p:cNvSpPr/>
          <p:nvPr/>
        </p:nvSpPr>
        <p:spPr>
          <a:xfrm>
            <a:off x="323528" y="2566800"/>
            <a:ext cx="780704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spc="-1" baseline="30000" dirty="0" smtClean="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589120"/>
            <a:ext cx="82440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 smtClean="0">
                <a:solidFill>
                  <a:srgbClr val="FFFFFF"/>
                </a:solidFill>
                <a:latin typeface="Constantia"/>
              </a:rPr>
              <a:t>(3)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6" name="CustomShape 4"/>
          <p:cNvSpPr/>
          <p:nvPr/>
        </p:nvSpPr>
        <p:spPr>
          <a:xfrm>
            <a:off x="5715918" y="3213384"/>
            <a:ext cx="2860996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0           0           0           1             1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7" name="CustomShape 10"/>
          <p:cNvSpPr/>
          <p:nvPr/>
        </p:nvSpPr>
        <p:spPr>
          <a:xfrm>
            <a:off x="342900" y="4378827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quatrième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divisée par (-32).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92" name="CustomShape 7"/>
          <p:cNvSpPr/>
          <p:nvPr/>
        </p:nvSpPr>
        <p:spPr>
          <a:xfrm>
            <a:off x="3020643" y="3199893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" name="Flèche droite 35"/>
          <p:cNvSpPr/>
          <p:nvPr/>
        </p:nvSpPr>
        <p:spPr>
          <a:xfrm>
            <a:off x="4460752" y="3284984"/>
            <a:ext cx="1191368" cy="40644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100" dirty="0" smtClean="0"/>
              <a:t>/(-32)</a:t>
            </a:r>
            <a:endParaRPr lang="fr-FR" sz="1100" dirty="0"/>
          </a:p>
        </p:txBody>
      </p:sp>
      <p:sp>
        <p:nvSpPr>
          <p:cNvPr id="37" name="Flèche droite 36"/>
          <p:cNvSpPr/>
          <p:nvPr/>
        </p:nvSpPr>
        <p:spPr>
          <a:xfrm>
            <a:off x="4439160" y="1939712"/>
            <a:ext cx="1212960" cy="40644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100" dirty="0" smtClean="0"/>
              <a:t>L</a:t>
            </a:r>
            <a:r>
              <a:rPr lang="fr-FR" sz="1100" baseline="-25000" dirty="0" smtClean="0"/>
              <a:t>1</a:t>
            </a:r>
            <a:r>
              <a:rPr lang="fr-FR" sz="1100" dirty="0" smtClean="0"/>
              <a:t>=L</a:t>
            </a:r>
            <a:r>
              <a:rPr lang="fr-FR" sz="1100" baseline="-25000" dirty="0" smtClean="0"/>
              <a:t>1</a:t>
            </a:r>
            <a:r>
              <a:rPr lang="fr-FR" sz="1100" dirty="0" smtClean="0"/>
              <a:t>-(-1/37)*L</a:t>
            </a:r>
            <a:r>
              <a:rPr lang="fr-FR" sz="1100" baseline="-25000" dirty="0" smtClean="0"/>
              <a:t>4</a:t>
            </a:r>
            <a:endParaRPr lang="fr-FR" sz="1100" baseline="-25000" dirty="0"/>
          </a:p>
        </p:txBody>
      </p:sp>
      <p:sp>
        <p:nvSpPr>
          <p:cNvPr id="41" name="Flèche droite 40"/>
          <p:cNvSpPr/>
          <p:nvPr/>
        </p:nvSpPr>
        <p:spPr>
          <a:xfrm>
            <a:off x="4439160" y="2309756"/>
            <a:ext cx="1212960" cy="40644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100" dirty="0" smtClean="0"/>
              <a:t>L</a:t>
            </a:r>
            <a:r>
              <a:rPr lang="fr-FR" sz="1100" baseline="-25000" dirty="0" smtClean="0"/>
              <a:t>2</a:t>
            </a:r>
            <a:r>
              <a:rPr lang="fr-FR" sz="1100" dirty="0" smtClean="0"/>
              <a:t>=L</a:t>
            </a:r>
            <a:r>
              <a:rPr lang="fr-FR" sz="1100" baseline="-25000" dirty="0" smtClean="0"/>
              <a:t>2</a:t>
            </a:r>
            <a:r>
              <a:rPr lang="fr-FR" sz="1100" dirty="0" smtClean="0"/>
              <a:t>-(306/37)*L</a:t>
            </a:r>
            <a:r>
              <a:rPr lang="fr-FR" sz="1100" baseline="-25000" dirty="0" smtClean="0"/>
              <a:t>4</a:t>
            </a:r>
            <a:endParaRPr lang="fr-FR" sz="1100" baseline="-25000" dirty="0"/>
          </a:p>
        </p:txBody>
      </p:sp>
      <p:sp>
        <p:nvSpPr>
          <p:cNvPr id="42" name="Flèche droite 41"/>
          <p:cNvSpPr/>
          <p:nvPr/>
        </p:nvSpPr>
        <p:spPr>
          <a:xfrm>
            <a:off x="4427984" y="2822400"/>
            <a:ext cx="1224136" cy="40644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100" dirty="0" smtClean="0"/>
              <a:t>L</a:t>
            </a:r>
            <a:r>
              <a:rPr lang="fr-FR" sz="1100" baseline="-25000" dirty="0" smtClean="0"/>
              <a:t>3</a:t>
            </a:r>
            <a:r>
              <a:rPr lang="fr-FR" sz="1100" dirty="0" smtClean="0"/>
              <a:t>=L</a:t>
            </a:r>
            <a:r>
              <a:rPr lang="fr-FR" sz="1100" baseline="-25000" dirty="0" smtClean="0"/>
              <a:t>3</a:t>
            </a:r>
            <a:r>
              <a:rPr lang="fr-FR" sz="1100" dirty="0" smtClean="0"/>
              <a:t>-(-15/37)*L</a:t>
            </a:r>
            <a:r>
              <a:rPr lang="fr-FR" sz="1100" baseline="-25000" dirty="0" smtClean="0"/>
              <a:t>4</a:t>
            </a:r>
            <a:endParaRPr lang="fr-FR" sz="1100" baseline="-25000" dirty="0"/>
          </a:p>
        </p:txBody>
      </p:sp>
      <p:sp>
        <p:nvSpPr>
          <p:cNvPr id="43" name="CustomShape 4"/>
          <p:cNvSpPr/>
          <p:nvPr/>
        </p:nvSpPr>
        <p:spPr>
          <a:xfrm>
            <a:off x="5744738" y="1946887"/>
            <a:ext cx="2860996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1           0           0           0             3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44" name="CustomShape 4"/>
          <p:cNvSpPr/>
          <p:nvPr/>
        </p:nvSpPr>
        <p:spPr>
          <a:xfrm>
            <a:off x="5724128" y="2390760"/>
            <a:ext cx="2860996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   1           0           0             -5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5743452" y="2781744"/>
            <a:ext cx="2860996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0           0           1           0             7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46" name="CustomShape 4"/>
          <p:cNvSpPr/>
          <p:nvPr/>
        </p:nvSpPr>
        <p:spPr>
          <a:xfrm>
            <a:off x="1023136" y="1909373"/>
            <a:ext cx="3416024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1          </a:t>
            </a: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    0            -1/37           110/37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1011960" y="2348880"/>
            <a:ext cx="3416024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  </a:t>
            </a: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1            </a:t>
            </a: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    306/37           121/37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48" name="CustomShape 4"/>
          <p:cNvSpPr/>
          <p:nvPr/>
        </p:nvSpPr>
        <p:spPr>
          <a:xfrm>
            <a:off x="1011960" y="2780928"/>
            <a:ext cx="3416024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0          0            </a:t>
            </a: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1            </a:t>
            </a: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-15/37           244/37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762119" y="1668960"/>
            <a:ext cx="2258524" cy="1688032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9" name="CustomShape 10"/>
          <p:cNvSpPr/>
          <p:nvPr/>
        </p:nvSpPr>
        <p:spPr>
          <a:xfrm>
            <a:off x="323528" y="4817384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première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diminuée de (-1/37) fois L4.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50" name="CustomShape 10"/>
          <p:cNvSpPr/>
          <p:nvPr/>
        </p:nvSpPr>
        <p:spPr>
          <a:xfrm>
            <a:off x="323528" y="5273896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deuxième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diminuée de (306/37) fois L4.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51" name="CustomShape 10"/>
          <p:cNvSpPr/>
          <p:nvPr/>
        </p:nvSpPr>
        <p:spPr>
          <a:xfrm>
            <a:off x="323528" y="5705944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troisième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diminuée de (-15/37) fois L4.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29" name="CustomShape 16"/>
          <p:cNvSpPr/>
          <p:nvPr/>
        </p:nvSpPr>
        <p:spPr>
          <a:xfrm>
            <a:off x="1316159" y="3842757"/>
            <a:ext cx="2535761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l’itération 3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30" name="CustomShape 17"/>
          <p:cNvSpPr/>
          <p:nvPr/>
        </p:nvSpPr>
        <p:spPr>
          <a:xfrm>
            <a:off x="5417143" y="3845600"/>
            <a:ext cx="2520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de l’itération </a:t>
            </a:r>
            <a:r>
              <a:rPr lang="fr-FR" sz="1400" b="1" u="sng" spc="148" dirty="0" smtClean="0">
                <a:solidFill>
                  <a:srgbClr val="FFFFFF"/>
                </a:solidFill>
                <a:latin typeface="Book Antiqua"/>
              </a:rPr>
              <a:t>4</a:t>
            </a:r>
            <a:endParaRPr lang="en-US" sz="1400" spc="-1" dirty="0"/>
          </a:p>
        </p:txBody>
      </p:sp>
    </p:spTree>
    <p:extLst>
      <p:ext uri="{BB962C8B-B14F-4D97-AF65-F5344CB8AC3E}">
        <p14:creationId xmlns:p14="http://schemas.microsoft.com/office/powerpoint/2010/main" val="1109355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41" grpId="0" animBg="1"/>
      <p:bldP spid="4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939408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4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9" name="CustomShape 6"/>
          <p:cNvSpPr/>
          <p:nvPr/>
        </p:nvSpPr>
        <p:spPr>
          <a:xfrm>
            <a:off x="2987824" y="4662281"/>
            <a:ext cx="340332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Matrice échelonnée réduite</a:t>
            </a:r>
            <a:endParaRPr lang="en-US" sz="1600" b="0" strike="noStrike" spc="-1" dirty="0">
              <a:latin typeface="Arial"/>
            </a:endParaRPr>
          </a:p>
        </p:txBody>
      </p:sp>
      <p:graphicFrame>
        <p:nvGraphicFramePr>
          <p:cNvPr id="30" name="Table 1"/>
          <p:cNvGraphicFramePr/>
          <p:nvPr>
            <p:extLst>
              <p:ext uri="{D42A27DB-BD31-4B8C-83A1-F6EECF244321}">
                <p14:modId xmlns:p14="http://schemas.microsoft.com/office/powerpoint/2010/main" val="1676477538"/>
              </p:ext>
            </p:extLst>
          </p:nvPr>
        </p:nvGraphicFramePr>
        <p:xfrm>
          <a:off x="2483768" y="2276872"/>
          <a:ext cx="3963406" cy="2016392"/>
        </p:xfrm>
        <a:graphic>
          <a:graphicData uri="http://schemas.openxmlformats.org/drawingml/2006/table">
            <a:tbl>
              <a:tblPr/>
              <a:tblGrid>
                <a:gridCol w="544496"/>
                <a:gridCol w="747662"/>
                <a:gridCol w="830736"/>
                <a:gridCol w="913809"/>
                <a:gridCol w="926703"/>
              </a:tblGrid>
              <a:tr h="5040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0</a:t>
                      </a:r>
                      <a:endParaRPr lang="en-US" sz="18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3</a:t>
                      </a:r>
                      <a:endParaRPr lang="en-US" sz="18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5040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5040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7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5040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271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366760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Résolution  du système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9" name="CustomShape 6"/>
          <p:cNvSpPr/>
          <p:nvPr/>
        </p:nvSpPr>
        <p:spPr>
          <a:xfrm>
            <a:off x="1331640" y="4705689"/>
            <a:ext cx="340332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Matrice échelonnée réduite</a:t>
            </a:r>
            <a:endParaRPr lang="en-US" sz="1600" b="0" strike="noStrike" spc="-1" dirty="0">
              <a:latin typeface="Arial"/>
            </a:endParaRPr>
          </a:p>
        </p:txBody>
      </p:sp>
      <p:graphicFrame>
        <p:nvGraphicFramePr>
          <p:cNvPr id="30" name="Table 1"/>
          <p:cNvGraphicFramePr/>
          <p:nvPr>
            <p:extLst>
              <p:ext uri="{D42A27DB-BD31-4B8C-83A1-F6EECF244321}">
                <p14:modId xmlns:p14="http://schemas.microsoft.com/office/powerpoint/2010/main" val="3659455075"/>
              </p:ext>
            </p:extLst>
          </p:nvPr>
        </p:nvGraphicFramePr>
        <p:xfrm>
          <a:off x="971600" y="2320280"/>
          <a:ext cx="3963406" cy="2016392"/>
        </p:xfrm>
        <a:graphic>
          <a:graphicData uri="http://schemas.openxmlformats.org/drawingml/2006/table">
            <a:tbl>
              <a:tblPr/>
              <a:tblGrid>
                <a:gridCol w="544496"/>
                <a:gridCol w="747662"/>
                <a:gridCol w="830736"/>
                <a:gridCol w="913809"/>
                <a:gridCol w="926703"/>
              </a:tblGrid>
              <a:tr h="5040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0</a:t>
                      </a:r>
                      <a:endParaRPr lang="en-US" sz="18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3</a:t>
                      </a:r>
                      <a:endParaRPr lang="en-US" sz="18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5040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5040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7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5040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Flèche droite 1"/>
          <p:cNvSpPr/>
          <p:nvPr/>
        </p:nvSpPr>
        <p:spPr>
          <a:xfrm>
            <a:off x="4932040" y="2420888"/>
            <a:ext cx="989160" cy="216024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5940152" y="2276872"/>
            <a:ext cx="1296144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Book Antiqua" pitchFamily="18" charset="0"/>
              </a:rPr>
              <a:t>X</a:t>
            </a:r>
            <a:r>
              <a:rPr lang="fr-FR" i="1" baseline="-25000" dirty="0" smtClean="0">
                <a:latin typeface="Book Antiqua" pitchFamily="18" charset="0"/>
              </a:rPr>
              <a:t>1 </a:t>
            </a:r>
            <a:r>
              <a:rPr lang="fr-FR" i="1" dirty="0" smtClean="0">
                <a:latin typeface="Book Antiqua" pitchFamily="18" charset="0"/>
              </a:rPr>
              <a:t>= 3</a:t>
            </a:r>
            <a:endParaRPr lang="fr-FR" i="1" dirty="0">
              <a:latin typeface="Book Antiqua" pitchFamily="18" charset="0"/>
            </a:endParaRPr>
          </a:p>
        </p:txBody>
      </p:sp>
      <p:sp>
        <p:nvSpPr>
          <p:cNvPr id="10" name="Flèche droite 9"/>
          <p:cNvSpPr/>
          <p:nvPr/>
        </p:nvSpPr>
        <p:spPr>
          <a:xfrm>
            <a:off x="4932040" y="2924944"/>
            <a:ext cx="989160" cy="216024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à coins arrondis 10"/>
          <p:cNvSpPr/>
          <p:nvPr/>
        </p:nvSpPr>
        <p:spPr>
          <a:xfrm>
            <a:off x="5940152" y="2780928"/>
            <a:ext cx="1296144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Book Antiqua" pitchFamily="18" charset="0"/>
              </a:rPr>
              <a:t>X</a:t>
            </a:r>
            <a:r>
              <a:rPr lang="fr-FR" i="1" baseline="-25000" dirty="0" smtClean="0">
                <a:latin typeface="Book Antiqua" pitchFamily="18" charset="0"/>
              </a:rPr>
              <a:t>2 </a:t>
            </a:r>
            <a:r>
              <a:rPr lang="fr-FR" i="1" dirty="0" smtClean="0">
                <a:latin typeface="Book Antiqua" pitchFamily="18" charset="0"/>
              </a:rPr>
              <a:t>= -5</a:t>
            </a:r>
            <a:endParaRPr lang="fr-FR" i="1" dirty="0">
              <a:latin typeface="Book Antiqua" pitchFamily="18" charset="0"/>
            </a:endParaRPr>
          </a:p>
        </p:txBody>
      </p:sp>
      <p:sp>
        <p:nvSpPr>
          <p:cNvPr id="12" name="Flèche droite 11"/>
          <p:cNvSpPr/>
          <p:nvPr/>
        </p:nvSpPr>
        <p:spPr>
          <a:xfrm>
            <a:off x="4932040" y="3429000"/>
            <a:ext cx="989160" cy="216024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5940152" y="3284984"/>
            <a:ext cx="1296144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Book Antiqua" pitchFamily="18" charset="0"/>
              </a:rPr>
              <a:t>X</a:t>
            </a:r>
            <a:r>
              <a:rPr lang="fr-FR" i="1" baseline="-25000" dirty="0" smtClean="0">
                <a:latin typeface="Book Antiqua" pitchFamily="18" charset="0"/>
              </a:rPr>
              <a:t>3 </a:t>
            </a:r>
            <a:r>
              <a:rPr lang="fr-FR" i="1" dirty="0" smtClean="0">
                <a:latin typeface="Book Antiqua" pitchFamily="18" charset="0"/>
              </a:rPr>
              <a:t>= 7</a:t>
            </a:r>
            <a:endParaRPr lang="fr-FR" i="1" dirty="0">
              <a:latin typeface="Book Antiqua" pitchFamily="18" charset="0"/>
            </a:endParaRPr>
          </a:p>
        </p:txBody>
      </p:sp>
      <p:sp>
        <p:nvSpPr>
          <p:cNvPr id="14" name="Flèche droite 13"/>
          <p:cNvSpPr/>
          <p:nvPr/>
        </p:nvSpPr>
        <p:spPr>
          <a:xfrm>
            <a:off x="4943550" y="3933056"/>
            <a:ext cx="989160" cy="216024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à coins arrondis 14"/>
          <p:cNvSpPr/>
          <p:nvPr/>
        </p:nvSpPr>
        <p:spPr>
          <a:xfrm>
            <a:off x="5951662" y="3789040"/>
            <a:ext cx="1296144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Book Antiqua" pitchFamily="18" charset="0"/>
              </a:rPr>
              <a:t>X</a:t>
            </a:r>
            <a:r>
              <a:rPr lang="fr-FR" i="1" baseline="-25000" dirty="0" smtClean="0">
                <a:latin typeface="Book Antiqua" pitchFamily="18" charset="0"/>
              </a:rPr>
              <a:t>4 </a:t>
            </a:r>
            <a:r>
              <a:rPr lang="fr-FR" i="1" dirty="0" smtClean="0">
                <a:latin typeface="Book Antiqua" pitchFamily="18" charset="0"/>
              </a:rPr>
              <a:t>= 1</a:t>
            </a:r>
            <a:endParaRPr lang="fr-FR" i="1" dirty="0">
              <a:latin typeface="Book Antiqua" pitchFamily="18" charset="0"/>
            </a:endParaRPr>
          </a:p>
        </p:txBody>
      </p:sp>
      <p:sp>
        <p:nvSpPr>
          <p:cNvPr id="16" name="CustomShape 6"/>
          <p:cNvSpPr/>
          <p:nvPr/>
        </p:nvSpPr>
        <p:spPr>
          <a:xfrm>
            <a:off x="5652120" y="4719278"/>
            <a:ext cx="2641157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Solution du système</a:t>
            </a:r>
            <a:endParaRPr lang="en-US" sz="1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5185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"/>
                            </p:stCondLst>
                            <p:childTnLst>
                              <p:par>
                                <p:cTn id="2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5"/>
          <p:cNvSpPr/>
          <p:nvPr/>
        </p:nvSpPr>
        <p:spPr>
          <a:xfrm>
            <a:off x="3707904" y="2708920"/>
            <a:ext cx="1728192" cy="110654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6600" b="1" strike="noStrike" cap="small" spc="148" dirty="0" smtClean="0">
                <a:solidFill>
                  <a:srgbClr val="FFFFFF"/>
                </a:solidFill>
                <a:uFillTx/>
                <a:latin typeface="Book Antiqua"/>
              </a:rPr>
              <a:t>Fin</a:t>
            </a:r>
            <a:endParaRPr lang="en-US" sz="6600" b="0" strike="noStrike" cap="small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25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132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Annexes :</a:t>
            </a:r>
            <a:endParaRPr lang="en-US" sz="1400" b="0" strike="noStrike" spc="-1" dirty="0">
              <a:latin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650" y="1412776"/>
            <a:ext cx="5305425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ustomShape 6"/>
          <p:cNvSpPr/>
          <p:nvPr/>
        </p:nvSpPr>
        <p:spPr>
          <a:xfrm>
            <a:off x="395536" y="624688"/>
            <a:ext cx="1348506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Exercice1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7" name="CustomShape 6"/>
          <p:cNvSpPr/>
          <p:nvPr/>
        </p:nvSpPr>
        <p:spPr>
          <a:xfrm>
            <a:off x="516818" y="980728"/>
            <a:ext cx="6863494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Soit le système représenté par la matrice augmentée suivante :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8" name="CustomShape 6"/>
          <p:cNvSpPr/>
          <p:nvPr/>
        </p:nvSpPr>
        <p:spPr>
          <a:xfrm>
            <a:off x="487190" y="2636912"/>
            <a:ext cx="7973242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Résoudre ce système par la méthode de Gauss-Jordan sans échange de pivot (méthode simple).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9" name="CustomShape 6"/>
          <p:cNvSpPr/>
          <p:nvPr/>
        </p:nvSpPr>
        <p:spPr>
          <a:xfrm>
            <a:off x="434879" y="3294215"/>
            <a:ext cx="1262837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Solution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2" name="Rectangle à coins arrondis 1"/>
          <p:cNvSpPr/>
          <p:nvPr/>
        </p:nvSpPr>
        <p:spPr>
          <a:xfrm>
            <a:off x="395536" y="927011"/>
            <a:ext cx="8064896" cy="2231667"/>
          </a:xfrm>
          <a:prstGeom prst="roundRect">
            <a:avLst>
              <a:gd name="adj" fmla="val 4982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CustomShape 6"/>
          <p:cNvSpPr/>
          <p:nvPr/>
        </p:nvSpPr>
        <p:spPr>
          <a:xfrm>
            <a:off x="434879" y="3765093"/>
            <a:ext cx="1400817" cy="3063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u="sng" spc="148" dirty="0" smtClean="0">
                <a:solidFill>
                  <a:srgbClr val="FF0000"/>
                </a:solidFill>
                <a:latin typeface="Book Antiqua"/>
              </a:rPr>
              <a:t>Itération 1 :</a:t>
            </a:r>
            <a:endParaRPr lang="en-US" sz="1400" b="1" u="sng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12" name="CustomShape 6"/>
          <p:cNvSpPr/>
          <p:nvPr/>
        </p:nvSpPr>
        <p:spPr>
          <a:xfrm>
            <a:off x="395536" y="4221088"/>
            <a:ext cx="4464496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lnSpc>
                <a:spcPct val="100000"/>
              </a:lnSpc>
              <a:buFont typeface="Arial" pitchFamily="34" charset="0"/>
              <a:buChar char="•"/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Pivot = A</a:t>
            </a:r>
            <a:r>
              <a:rPr lang="fr-FR" sz="1400" spc="148" baseline="-25000" dirty="0" smtClean="0">
                <a:solidFill>
                  <a:srgbClr val="FFFFFF"/>
                </a:solidFill>
                <a:latin typeface="Book Antiqua"/>
              </a:rPr>
              <a:t>1,1</a:t>
            </a: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 = 5; non nul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13" name="CustomShape 6"/>
          <p:cNvSpPr/>
          <p:nvPr/>
        </p:nvSpPr>
        <p:spPr>
          <a:xfrm>
            <a:off x="395536" y="4627610"/>
            <a:ext cx="4464496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Division de la 1</a:t>
            </a:r>
            <a:r>
              <a:rPr lang="fr-FR" sz="1400" spc="148" baseline="30000" dirty="0">
                <a:solidFill>
                  <a:srgbClr val="FFFFFF"/>
                </a:solidFill>
                <a:latin typeface="Book Antiqua"/>
              </a:rPr>
              <a:t>ère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ligne par le pivot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5" name="CustomShape 6"/>
          <p:cNvSpPr/>
          <p:nvPr/>
        </p:nvSpPr>
        <p:spPr>
          <a:xfrm>
            <a:off x="395536" y="5077949"/>
            <a:ext cx="4464496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A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2,1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  <a:sym typeface="Wingdings" pitchFamily="2" charset="2"/>
              </a:rPr>
              <a:t> 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1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.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7" name="CustomShape 6"/>
          <p:cNvSpPr/>
          <p:nvPr/>
        </p:nvSpPr>
        <p:spPr>
          <a:xfrm>
            <a:off x="393405" y="5509997"/>
            <a:ext cx="4466627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A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3,1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  <a:sym typeface="Wingdings" pitchFamily="2" charset="2"/>
              </a:rPr>
              <a:t> 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12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.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8" name="CustomShape 6"/>
          <p:cNvSpPr/>
          <p:nvPr/>
        </p:nvSpPr>
        <p:spPr>
          <a:xfrm>
            <a:off x="395536" y="5930989"/>
            <a:ext cx="4464496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A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4,1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  <a:sym typeface="Wingdings" pitchFamily="2" charset="2"/>
              </a:rPr>
              <a:t> 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5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.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437097"/>
            <a:ext cx="34290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5995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 animBg="1"/>
      <p:bldP spid="2" grpId="0" animBg="1"/>
      <p:bldP spid="11" grpId="0"/>
      <p:bldP spid="12" grpId="0" animBg="1"/>
      <p:bldP spid="13" grpId="0"/>
      <p:bldP spid="15" grpId="0"/>
      <p:bldP spid="17" grpId="0"/>
      <p:bldP spid="1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Annexes :</a:t>
            </a:r>
            <a:endParaRPr lang="en-US" sz="1400" b="0" strike="noStrike" spc="-1" dirty="0">
              <a:latin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650" y="1412776"/>
            <a:ext cx="5305425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ustomShape 6"/>
          <p:cNvSpPr/>
          <p:nvPr/>
        </p:nvSpPr>
        <p:spPr>
          <a:xfrm>
            <a:off x="395536" y="624688"/>
            <a:ext cx="1348506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Exercice1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7" name="CustomShape 6"/>
          <p:cNvSpPr/>
          <p:nvPr/>
        </p:nvSpPr>
        <p:spPr>
          <a:xfrm>
            <a:off x="516818" y="980728"/>
            <a:ext cx="6863494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Soit le système représenté par la matrice augmentée suivante :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8" name="CustomShape 6"/>
          <p:cNvSpPr/>
          <p:nvPr/>
        </p:nvSpPr>
        <p:spPr>
          <a:xfrm>
            <a:off x="487190" y="2636912"/>
            <a:ext cx="7973242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Résoudre ce système par la méthode de Gauss-Jordan sans échange de pivot (méthode simple).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9" name="CustomShape 6"/>
          <p:cNvSpPr/>
          <p:nvPr/>
        </p:nvSpPr>
        <p:spPr>
          <a:xfrm>
            <a:off x="434879" y="3294215"/>
            <a:ext cx="1262837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Solution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2" name="Rectangle à coins arrondis 1"/>
          <p:cNvSpPr/>
          <p:nvPr/>
        </p:nvSpPr>
        <p:spPr>
          <a:xfrm>
            <a:off x="395536" y="927011"/>
            <a:ext cx="8064896" cy="2231667"/>
          </a:xfrm>
          <a:prstGeom prst="roundRect">
            <a:avLst>
              <a:gd name="adj" fmla="val 4982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CustomShape 6"/>
          <p:cNvSpPr/>
          <p:nvPr/>
        </p:nvSpPr>
        <p:spPr>
          <a:xfrm>
            <a:off x="434879" y="3765093"/>
            <a:ext cx="1400817" cy="3063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u="sng" spc="148" dirty="0">
                <a:solidFill>
                  <a:srgbClr val="FF0000"/>
                </a:solidFill>
                <a:latin typeface="Book Antiqua"/>
              </a:rPr>
              <a:t>Itération 2 :</a:t>
            </a:r>
            <a:endParaRPr lang="en-US" sz="1400" b="1" u="sng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12" name="CustomShape 6"/>
          <p:cNvSpPr/>
          <p:nvPr/>
        </p:nvSpPr>
        <p:spPr>
          <a:xfrm>
            <a:off x="476860" y="4221088"/>
            <a:ext cx="4658666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Pivot = A2,2 = 31/5; non nul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3" name="CustomShape 6"/>
          <p:cNvSpPr/>
          <p:nvPr/>
        </p:nvSpPr>
        <p:spPr>
          <a:xfrm>
            <a:off x="476860" y="4670300"/>
            <a:ext cx="4671204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Division de la 2</a:t>
            </a:r>
            <a:r>
              <a:rPr lang="fr-FR" sz="1400" spc="148" baseline="30000" dirty="0">
                <a:solidFill>
                  <a:srgbClr val="FFFFFF"/>
                </a:solidFill>
                <a:latin typeface="Book Antiqua"/>
              </a:rPr>
              <a:t>ème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ligne par le pivot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5" name="CustomShape 6"/>
          <p:cNvSpPr/>
          <p:nvPr/>
        </p:nvSpPr>
        <p:spPr>
          <a:xfrm>
            <a:off x="476859" y="5120639"/>
            <a:ext cx="4671205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A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1,2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  <a:sym typeface="Wingdings" pitchFamily="2" charset="2"/>
              </a:rPr>
              <a:t> 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4/5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.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7" name="CustomShape 6"/>
          <p:cNvSpPr/>
          <p:nvPr/>
        </p:nvSpPr>
        <p:spPr>
          <a:xfrm>
            <a:off x="487191" y="5570949"/>
            <a:ext cx="4660874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A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3,2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  <a:sym typeface="Wingdings" pitchFamily="2" charset="2"/>
              </a:rPr>
              <a:t> 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(-33/5)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.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8" name="CustomShape 6"/>
          <p:cNvSpPr/>
          <p:nvPr/>
        </p:nvSpPr>
        <p:spPr>
          <a:xfrm>
            <a:off x="476860" y="6050197"/>
            <a:ext cx="4658666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A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4,2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  <a:sym typeface="Wingdings" pitchFamily="2" charset="2"/>
              </a:rPr>
              <a:t> 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(-1)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.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437097"/>
            <a:ext cx="34290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802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  <p:bldP spid="15" grpId="0" animBg="1"/>
      <p:bldP spid="17" grpId="0" animBg="1"/>
      <p:bldP spid="1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Annexes :</a:t>
            </a:r>
            <a:endParaRPr lang="en-US" sz="1400" b="0" strike="noStrike" spc="-1" dirty="0">
              <a:latin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650" y="1412776"/>
            <a:ext cx="5305425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ustomShape 6"/>
          <p:cNvSpPr/>
          <p:nvPr/>
        </p:nvSpPr>
        <p:spPr>
          <a:xfrm>
            <a:off x="395536" y="624688"/>
            <a:ext cx="1348506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Exercice1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7" name="CustomShape 6"/>
          <p:cNvSpPr/>
          <p:nvPr/>
        </p:nvSpPr>
        <p:spPr>
          <a:xfrm>
            <a:off x="516818" y="980728"/>
            <a:ext cx="6863494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Soit le système représenté par la matrice augmentée suivante :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8" name="CustomShape 6"/>
          <p:cNvSpPr/>
          <p:nvPr/>
        </p:nvSpPr>
        <p:spPr>
          <a:xfrm>
            <a:off x="487190" y="2636912"/>
            <a:ext cx="7973242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Résoudre ce système par la méthode de Gauss-Jordan sans échange de pivot (méthode simple).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9" name="CustomShape 6"/>
          <p:cNvSpPr/>
          <p:nvPr/>
        </p:nvSpPr>
        <p:spPr>
          <a:xfrm>
            <a:off x="434879" y="3294215"/>
            <a:ext cx="1262837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Solution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2" name="Rectangle à coins arrondis 1"/>
          <p:cNvSpPr/>
          <p:nvPr/>
        </p:nvSpPr>
        <p:spPr>
          <a:xfrm>
            <a:off x="395536" y="927011"/>
            <a:ext cx="8064896" cy="2231667"/>
          </a:xfrm>
          <a:prstGeom prst="roundRect">
            <a:avLst>
              <a:gd name="adj" fmla="val 4982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CustomShape 6"/>
          <p:cNvSpPr/>
          <p:nvPr/>
        </p:nvSpPr>
        <p:spPr>
          <a:xfrm>
            <a:off x="434879" y="3733195"/>
            <a:ext cx="1400817" cy="3063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u="sng" spc="148" dirty="0">
                <a:solidFill>
                  <a:srgbClr val="FF0000"/>
                </a:solidFill>
                <a:latin typeface="Book Antiqua"/>
              </a:rPr>
              <a:t>Itération 3 :</a:t>
            </a:r>
            <a:endParaRPr lang="en-US" sz="1400" b="1" u="sng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12" name="CustomShape 6"/>
          <p:cNvSpPr/>
          <p:nvPr/>
        </p:nvSpPr>
        <p:spPr>
          <a:xfrm>
            <a:off x="323527" y="4071416"/>
            <a:ext cx="4916269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Pivot = A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3,3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9/31; non nul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3" name="CustomShape 6"/>
          <p:cNvSpPr/>
          <p:nvPr/>
        </p:nvSpPr>
        <p:spPr>
          <a:xfrm>
            <a:off x="323528" y="4562837"/>
            <a:ext cx="4916268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Division de la 3</a:t>
            </a:r>
            <a:r>
              <a:rPr lang="fr-FR" sz="1400" spc="148" baseline="30000" dirty="0">
                <a:solidFill>
                  <a:srgbClr val="FFFFFF"/>
                </a:solidFill>
                <a:latin typeface="Book Antiqua"/>
              </a:rPr>
              <a:t>ème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ligne par le pivot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5" name="CustomShape 6"/>
          <p:cNvSpPr/>
          <p:nvPr/>
        </p:nvSpPr>
        <p:spPr>
          <a:xfrm>
            <a:off x="323527" y="5013176"/>
            <a:ext cx="4916269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A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1,3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  <a:sym typeface="Wingdings" pitchFamily="2" charset="2"/>
              </a:rPr>
              <a:t> 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13/31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.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7" name="CustomShape 6"/>
          <p:cNvSpPr/>
          <p:nvPr/>
        </p:nvSpPr>
        <p:spPr>
          <a:xfrm>
            <a:off x="323528" y="5445224"/>
            <a:ext cx="4919278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A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2,3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  <a:sym typeface="Wingdings" pitchFamily="2" charset="2"/>
              </a:rPr>
              <a:t> 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7/31*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.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8" name="CustomShape 6"/>
          <p:cNvSpPr/>
          <p:nvPr/>
        </p:nvSpPr>
        <p:spPr>
          <a:xfrm>
            <a:off x="323528" y="5859527"/>
            <a:ext cx="4916269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A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4,3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  <a:sym typeface="Wingdings" pitchFamily="2" charset="2"/>
              </a:rPr>
              <a:t> 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(-148/31)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.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142" y="4447381"/>
            <a:ext cx="345994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6655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  <p:bldP spid="15" grpId="0" animBg="1"/>
      <p:bldP spid="17" grpId="0" animBg="1"/>
      <p:bldP spid="1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Annexes :</a:t>
            </a:r>
            <a:endParaRPr lang="en-US" sz="1400" b="0" strike="noStrike" spc="-1" dirty="0">
              <a:latin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650" y="1412776"/>
            <a:ext cx="5305425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ustomShape 6"/>
          <p:cNvSpPr/>
          <p:nvPr/>
        </p:nvSpPr>
        <p:spPr>
          <a:xfrm>
            <a:off x="395536" y="624688"/>
            <a:ext cx="1348506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Exercice1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7" name="CustomShape 6"/>
          <p:cNvSpPr/>
          <p:nvPr/>
        </p:nvSpPr>
        <p:spPr>
          <a:xfrm>
            <a:off x="516818" y="980728"/>
            <a:ext cx="6863494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Soit le système représenté par la matrice augmentée suivante :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8" name="CustomShape 6"/>
          <p:cNvSpPr/>
          <p:nvPr/>
        </p:nvSpPr>
        <p:spPr>
          <a:xfrm>
            <a:off x="487190" y="2636912"/>
            <a:ext cx="7973242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Résoudre ce système par la méthode de Gauss-Jordan sans échange de pivot (méthode simple).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9" name="CustomShape 6"/>
          <p:cNvSpPr/>
          <p:nvPr/>
        </p:nvSpPr>
        <p:spPr>
          <a:xfrm>
            <a:off x="434879" y="3294215"/>
            <a:ext cx="1262837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Solution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2" name="Rectangle à coins arrondis 1"/>
          <p:cNvSpPr/>
          <p:nvPr/>
        </p:nvSpPr>
        <p:spPr>
          <a:xfrm>
            <a:off x="395536" y="927011"/>
            <a:ext cx="8064896" cy="2231667"/>
          </a:xfrm>
          <a:prstGeom prst="roundRect">
            <a:avLst>
              <a:gd name="adj" fmla="val 4982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CustomShape 6"/>
          <p:cNvSpPr/>
          <p:nvPr/>
        </p:nvSpPr>
        <p:spPr>
          <a:xfrm>
            <a:off x="434879" y="3765093"/>
            <a:ext cx="1400817" cy="3063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u="sng" spc="148" dirty="0">
                <a:solidFill>
                  <a:srgbClr val="FF0000"/>
                </a:solidFill>
                <a:latin typeface="Book Antiqua"/>
              </a:rPr>
              <a:t>Itération 4 :</a:t>
            </a:r>
            <a:endParaRPr lang="en-US" sz="1400" b="1" u="sng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12" name="CustomShape 6"/>
          <p:cNvSpPr/>
          <p:nvPr/>
        </p:nvSpPr>
        <p:spPr>
          <a:xfrm>
            <a:off x="454427" y="4221088"/>
            <a:ext cx="4776792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Pivot = A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4,4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-931/9; non nul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3" name="CustomShape 6"/>
          <p:cNvSpPr/>
          <p:nvPr/>
        </p:nvSpPr>
        <p:spPr>
          <a:xfrm>
            <a:off x="454425" y="4634845"/>
            <a:ext cx="4765647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Division de la 4</a:t>
            </a:r>
            <a:r>
              <a:rPr lang="fr-FR" sz="1400" spc="148" baseline="30000" dirty="0">
                <a:solidFill>
                  <a:srgbClr val="FFFFFF"/>
                </a:solidFill>
                <a:latin typeface="Book Antiqua"/>
              </a:rPr>
              <a:t>ème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ligne par le pivot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5" name="CustomShape 6"/>
          <p:cNvSpPr/>
          <p:nvPr/>
        </p:nvSpPr>
        <p:spPr>
          <a:xfrm>
            <a:off x="467544" y="5013176"/>
            <a:ext cx="4785194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A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1,4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  <a:sym typeface="Wingdings" pitchFamily="2" charset="2"/>
              </a:rPr>
              <a:t> 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1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85/9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.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7" name="CustomShape 6"/>
          <p:cNvSpPr/>
          <p:nvPr/>
        </p:nvSpPr>
        <p:spPr>
          <a:xfrm>
            <a:off x="467544" y="5445224"/>
            <a:ext cx="4785194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A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2,4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  <a:sym typeface="Wingdings" pitchFamily="2" charset="2"/>
              </a:rPr>
              <a:t> 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43/9*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.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8" name="CustomShape 6"/>
          <p:cNvSpPr/>
          <p:nvPr/>
        </p:nvSpPr>
        <p:spPr>
          <a:xfrm>
            <a:off x="467544" y="5859527"/>
            <a:ext cx="4765646" cy="306323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A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3,4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  <a:sym typeface="Wingdings" pitchFamily="2" charset="2"/>
              </a:rPr>
              <a:t>   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=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 – (-193/9) * L</a:t>
            </a:r>
            <a:r>
              <a:rPr lang="fr-FR" sz="1400" spc="148" baseline="-25000" dirty="0">
                <a:solidFill>
                  <a:srgbClr val="FFFFFF"/>
                </a:solidFill>
                <a:latin typeface="Book Antiqua"/>
              </a:rPr>
              <a:t>4</a:t>
            </a:r>
            <a:r>
              <a:rPr lang="fr-FR" sz="1400" spc="148" dirty="0">
                <a:solidFill>
                  <a:srgbClr val="FFFFFF"/>
                </a:solidFill>
                <a:latin typeface="Book Antiqua"/>
              </a:rPr>
              <a:t>.</a:t>
            </a:r>
            <a:endParaRPr lang="en-US" sz="1400" spc="148" dirty="0">
              <a:solidFill>
                <a:srgbClr val="FFFFFF"/>
              </a:solidFill>
              <a:latin typeface="Book Antiqua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27748"/>
            <a:ext cx="3428999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llipse 2"/>
          <p:cNvSpPr/>
          <p:nvPr/>
        </p:nvSpPr>
        <p:spPr>
          <a:xfrm>
            <a:off x="8460432" y="4725144"/>
            <a:ext cx="332655" cy="91987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CustomShape 6"/>
          <p:cNvSpPr/>
          <p:nvPr/>
        </p:nvSpPr>
        <p:spPr>
          <a:xfrm>
            <a:off x="5065460" y="3765093"/>
            <a:ext cx="2286252" cy="306323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Solution du système</a:t>
            </a:r>
            <a:endParaRPr lang="en-US" sz="1400" strike="noStrike" spc="-1" dirty="0">
              <a:latin typeface="Arial"/>
            </a:endParaRPr>
          </a:p>
        </p:txBody>
      </p:sp>
      <p:cxnSp>
        <p:nvCxnSpPr>
          <p:cNvPr id="10" name="Connecteur droit avec flèche 9"/>
          <p:cNvCxnSpPr>
            <a:stCxn id="19" idx="3"/>
            <a:endCxn id="3" idx="0"/>
          </p:cNvCxnSpPr>
          <p:nvPr/>
        </p:nvCxnSpPr>
        <p:spPr>
          <a:xfrm>
            <a:off x="7351712" y="3918255"/>
            <a:ext cx="1275048" cy="80688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5686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  <p:bldP spid="15" grpId="0" animBg="1"/>
      <p:bldP spid="17" grpId="0" animBg="1"/>
      <p:bldP spid="18" grpId="0" animBg="1"/>
      <p:bldP spid="3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683640" y="1340640"/>
            <a:ext cx="300996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Book Antiqua"/>
              </a:rPr>
              <a:t>Système linéaire :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88" name="CustomShape 6"/>
          <p:cNvSpPr/>
          <p:nvPr/>
        </p:nvSpPr>
        <p:spPr>
          <a:xfrm>
            <a:off x="868320" y="2349000"/>
            <a:ext cx="422280" cy="171180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9" name="CustomShape 7"/>
          <p:cNvSpPr/>
          <p:nvPr/>
        </p:nvSpPr>
        <p:spPr>
          <a:xfrm>
            <a:off x="148320" y="2874960"/>
            <a:ext cx="71964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FFFFFF"/>
                </a:solidFill>
                <a:latin typeface="Constantia"/>
              </a:rPr>
              <a:t>(S)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90" name="CustomShape 8"/>
          <p:cNvSpPr/>
          <p:nvPr/>
        </p:nvSpPr>
        <p:spPr>
          <a:xfrm>
            <a:off x="5652000" y="4350600"/>
            <a:ext cx="331200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Matrice Associée (augmentée)</a:t>
            </a:r>
            <a:endParaRPr lang="en-US" sz="1800" b="0" strike="noStrike" spc="-1" dirty="0">
              <a:latin typeface="Arial"/>
            </a:endParaRPr>
          </a:p>
        </p:txBody>
      </p:sp>
      <p:graphicFrame>
        <p:nvGraphicFramePr>
          <p:cNvPr id="91" name="Table 9"/>
          <p:cNvGraphicFramePr/>
          <p:nvPr>
            <p:extLst>
              <p:ext uri="{D42A27DB-BD31-4B8C-83A1-F6EECF244321}">
                <p14:modId xmlns:p14="http://schemas.microsoft.com/office/powerpoint/2010/main" val="2436634449"/>
              </p:ext>
            </p:extLst>
          </p:nvPr>
        </p:nvGraphicFramePr>
        <p:xfrm>
          <a:off x="5724000" y="2313000"/>
          <a:ext cx="3163320" cy="175392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  <a:gridCol w="634320"/>
              </a:tblGrid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 dirty="0">
                          <a:solidFill>
                            <a:srgbClr val="FFFFFF"/>
                          </a:solidFill>
                          <a:latin typeface="Cambria"/>
                        </a:rPr>
                        <a:t>11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 dirty="0">
                          <a:solidFill>
                            <a:srgbClr val="FFFFFF"/>
                          </a:solidFill>
                          <a:latin typeface="Cambria"/>
                        </a:rPr>
                        <a:t>22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0000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err="1">
                          <a:solidFill>
                            <a:srgbClr val="FF0000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 dirty="0" err="1">
                          <a:solidFill>
                            <a:srgbClr val="FF0000"/>
                          </a:solidFill>
                          <a:latin typeface="Cambria"/>
                        </a:rPr>
                        <a:t>n</a:t>
                      </a:r>
                      <a:endParaRPr lang="en-US" sz="2000" b="0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B2371AA4-EDA8-4114-B3DB-CD56969818E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3" name="CustomShape 11"/>
          <p:cNvSpPr/>
          <p:nvPr/>
        </p:nvSpPr>
        <p:spPr>
          <a:xfrm>
            <a:off x="577800" y="620640"/>
            <a:ext cx="60824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Book Antiqua"/>
              </a:rPr>
              <a:t>La Méthode de Gauss 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Book Antiqua"/>
              </a:rPr>
              <a:t>– Jordan (Pivot de Gauss)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94" name="CustomShape 12"/>
          <p:cNvSpPr/>
          <p:nvPr/>
        </p:nvSpPr>
        <p:spPr>
          <a:xfrm>
            <a:off x="1060920" y="4347720"/>
            <a:ext cx="3168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Système linéaire ( carré )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82352" y="2348880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a</a:t>
            </a:r>
            <a:r>
              <a:rPr lang="fr-FR" i="1" baseline="-25000" dirty="0" smtClean="0">
                <a:latin typeface="Cambria" pitchFamily="18" charset="0"/>
              </a:rPr>
              <a:t>11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1</a:t>
            </a:r>
            <a:r>
              <a:rPr lang="fr-FR" i="1" dirty="0" smtClean="0">
                <a:latin typeface="Cambria" pitchFamily="18" charset="0"/>
              </a:rPr>
              <a:t>   +   a</a:t>
            </a:r>
            <a:r>
              <a:rPr lang="fr-FR" i="1" baseline="-25000" dirty="0" smtClean="0">
                <a:latin typeface="Cambria" pitchFamily="18" charset="0"/>
              </a:rPr>
              <a:t>12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2</a:t>
            </a:r>
            <a:r>
              <a:rPr lang="fr-FR" i="1" dirty="0" smtClean="0">
                <a:latin typeface="Cambria" pitchFamily="18" charset="0"/>
              </a:rPr>
              <a:t>   +   ..  +   a</a:t>
            </a:r>
            <a:r>
              <a:rPr lang="fr-FR" i="1" baseline="-25000" dirty="0" smtClean="0">
                <a:latin typeface="Cambria" pitchFamily="18" charset="0"/>
              </a:rPr>
              <a:t>1n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n</a:t>
            </a:r>
            <a:r>
              <a:rPr lang="fr-FR" i="1" dirty="0" smtClean="0">
                <a:latin typeface="Cambria" pitchFamily="18" charset="0"/>
              </a:rPr>
              <a:t>   =   </a:t>
            </a:r>
            <a:r>
              <a:rPr lang="fr-FR" b="1" i="1" dirty="0" smtClean="0">
                <a:solidFill>
                  <a:srgbClr val="FF0000"/>
                </a:solidFill>
                <a:latin typeface="Cambria" pitchFamily="18" charset="0"/>
              </a:rPr>
              <a:t>b</a:t>
            </a:r>
            <a:r>
              <a:rPr lang="fr-FR" b="1" i="1" baseline="-25000" dirty="0" smtClean="0">
                <a:solidFill>
                  <a:srgbClr val="FF0000"/>
                </a:solidFill>
                <a:latin typeface="Cambria" pitchFamily="18" charset="0"/>
              </a:rPr>
              <a:t>1</a:t>
            </a:r>
            <a:endParaRPr lang="fr-FR" b="1" i="1" baseline="-25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82352" y="2912790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>
                <a:latin typeface="Cambria" pitchFamily="18" charset="0"/>
              </a:rPr>
              <a:t>a</a:t>
            </a:r>
            <a:r>
              <a:rPr lang="fr-FR" i="1" baseline="-25000" dirty="0">
                <a:latin typeface="Cambria" pitchFamily="18" charset="0"/>
              </a:rPr>
              <a:t>21</a:t>
            </a:r>
            <a:r>
              <a:rPr lang="fr-FR" i="1" dirty="0">
                <a:latin typeface="Cambria" pitchFamily="18" charset="0"/>
              </a:rPr>
              <a:t>X</a:t>
            </a:r>
            <a:r>
              <a:rPr lang="fr-FR" i="1" baseline="-25000" dirty="0">
                <a:latin typeface="Cambria" pitchFamily="18" charset="0"/>
              </a:rPr>
              <a:t>1</a:t>
            </a:r>
            <a:r>
              <a:rPr lang="fr-FR" i="1" dirty="0">
                <a:latin typeface="Cambria" pitchFamily="18" charset="0"/>
              </a:rPr>
              <a:t>   +   a</a:t>
            </a:r>
            <a:r>
              <a:rPr lang="fr-FR" i="1" baseline="-25000" dirty="0">
                <a:latin typeface="Cambria" pitchFamily="18" charset="0"/>
              </a:rPr>
              <a:t>22</a:t>
            </a:r>
            <a:r>
              <a:rPr lang="fr-FR" i="1" dirty="0">
                <a:latin typeface="Cambria" pitchFamily="18" charset="0"/>
              </a:rPr>
              <a:t>X</a:t>
            </a:r>
            <a:r>
              <a:rPr lang="fr-FR" i="1" baseline="-25000" dirty="0">
                <a:latin typeface="Cambria" pitchFamily="18" charset="0"/>
              </a:rPr>
              <a:t>2</a:t>
            </a:r>
            <a:r>
              <a:rPr lang="fr-FR" i="1" dirty="0">
                <a:latin typeface="Cambria" pitchFamily="18" charset="0"/>
              </a:rPr>
              <a:t>   +   ..  +   a</a:t>
            </a:r>
            <a:r>
              <a:rPr lang="fr-FR" i="1" baseline="-25000" dirty="0">
                <a:latin typeface="Cambria" pitchFamily="18" charset="0"/>
              </a:rPr>
              <a:t>2n</a:t>
            </a:r>
            <a:r>
              <a:rPr lang="fr-FR" i="1" dirty="0">
                <a:latin typeface="Cambria" pitchFamily="18" charset="0"/>
              </a:rPr>
              <a:t>X</a:t>
            </a:r>
            <a:r>
              <a:rPr lang="fr-FR" i="1" baseline="-25000" dirty="0">
                <a:latin typeface="Cambria" pitchFamily="18" charset="0"/>
              </a:rPr>
              <a:t>n</a:t>
            </a:r>
            <a:r>
              <a:rPr lang="fr-FR" i="1" dirty="0">
                <a:latin typeface="Cambria" pitchFamily="18" charset="0"/>
              </a:rPr>
              <a:t>   =   </a:t>
            </a:r>
            <a:r>
              <a:rPr lang="fr-FR" b="1" i="1" dirty="0">
                <a:solidFill>
                  <a:srgbClr val="FF0000"/>
                </a:solidFill>
                <a:latin typeface="Cambria" pitchFamily="18" charset="0"/>
              </a:rPr>
              <a:t>b</a:t>
            </a:r>
            <a:r>
              <a:rPr lang="fr-FR" b="1" i="1" baseline="-25000" dirty="0">
                <a:solidFill>
                  <a:srgbClr val="FF0000"/>
                </a:solidFill>
                <a:latin typeface="Cambria" pitchFamily="18" charset="0"/>
              </a:rPr>
              <a:t>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87624" y="3717032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a</a:t>
            </a:r>
            <a:r>
              <a:rPr lang="fr-FR" i="1" baseline="-25000" dirty="0" smtClean="0">
                <a:latin typeface="Cambria" pitchFamily="18" charset="0"/>
              </a:rPr>
              <a:t>n1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1</a:t>
            </a:r>
            <a:r>
              <a:rPr lang="fr-FR" i="1" dirty="0" smtClean="0">
                <a:latin typeface="Cambria" pitchFamily="18" charset="0"/>
              </a:rPr>
              <a:t>   +   a</a:t>
            </a:r>
            <a:r>
              <a:rPr lang="fr-FR" i="1" baseline="-25000" dirty="0" smtClean="0">
                <a:latin typeface="Cambria" pitchFamily="18" charset="0"/>
              </a:rPr>
              <a:t>n2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2</a:t>
            </a:r>
            <a:r>
              <a:rPr lang="fr-FR" i="1" dirty="0" smtClean="0">
                <a:latin typeface="Cambria" pitchFamily="18" charset="0"/>
              </a:rPr>
              <a:t>   +   ..  +   </a:t>
            </a:r>
            <a:r>
              <a:rPr lang="fr-FR" i="1" dirty="0" err="1" smtClean="0">
                <a:latin typeface="Cambria" pitchFamily="18" charset="0"/>
              </a:rPr>
              <a:t>a</a:t>
            </a:r>
            <a:r>
              <a:rPr lang="fr-FR" i="1" baseline="-25000" dirty="0" err="1" smtClean="0">
                <a:latin typeface="Cambria" pitchFamily="18" charset="0"/>
              </a:rPr>
              <a:t>nn</a:t>
            </a:r>
            <a:r>
              <a:rPr lang="fr-FR" i="1" dirty="0" err="1" smtClean="0">
                <a:latin typeface="Cambria" pitchFamily="18" charset="0"/>
              </a:rPr>
              <a:t>X</a:t>
            </a:r>
            <a:r>
              <a:rPr lang="fr-FR" i="1" baseline="-25000" dirty="0" err="1" smtClean="0">
                <a:latin typeface="Cambria" pitchFamily="18" charset="0"/>
              </a:rPr>
              <a:t>n</a:t>
            </a:r>
            <a:r>
              <a:rPr lang="fr-FR" i="1" dirty="0" smtClean="0">
                <a:latin typeface="Cambria" pitchFamily="18" charset="0"/>
              </a:rPr>
              <a:t>    =   </a:t>
            </a:r>
            <a:r>
              <a:rPr lang="fr-FR" b="1" i="1" dirty="0" err="1" smtClean="0">
                <a:solidFill>
                  <a:srgbClr val="FF0000"/>
                </a:solidFill>
                <a:latin typeface="Cambria" pitchFamily="18" charset="0"/>
              </a:rPr>
              <a:t>b</a:t>
            </a:r>
            <a:r>
              <a:rPr lang="fr-FR" b="1" i="1" baseline="-25000" dirty="0" err="1" smtClean="0">
                <a:solidFill>
                  <a:srgbClr val="FF0000"/>
                </a:solidFill>
                <a:latin typeface="Cambria" pitchFamily="18" charset="0"/>
              </a:rPr>
              <a:t>n</a:t>
            </a:r>
            <a:endParaRPr lang="fr-FR" b="1" i="1" baseline="-25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187624" y="3356992"/>
            <a:ext cx="352839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.    .    .</a:t>
            </a:r>
            <a:endParaRPr lang="fr-FR" b="1" i="1" baseline="-25000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9" dur="7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25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5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3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Annexes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5" name="CustomShape 6"/>
          <p:cNvSpPr/>
          <p:nvPr/>
        </p:nvSpPr>
        <p:spPr>
          <a:xfrm>
            <a:off x="395536" y="624688"/>
            <a:ext cx="1348506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 smtClean="0">
                <a:solidFill>
                  <a:srgbClr val="FF0000"/>
                </a:solidFill>
                <a:latin typeface="Book Antiqua"/>
              </a:rPr>
              <a:t>Exercice2 </a:t>
            </a:r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7" name="CustomShape 6"/>
          <p:cNvSpPr/>
          <p:nvPr/>
        </p:nvSpPr>
        <p:spPr>
          <a:xfrm>
            <a:off x="516818" y="980728"/>
            <a:ext cx="6863494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Soit le système représenté par la matrice augmentée suivante :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8" name="CustomShape 6"/>
          <p:cNvSpPr/>
          <p:nvPr/>
        </p:nvSpPr>
        <p:spPr>
          <a:xfrm>
            <a:off x="487190" y="2636912"/>
            <a:ext cx="7973242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Résoudre ce système par la méthode de Gauss-Jordan sans échange de pivot (méthode simple).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395536" y="927011"/>
            <a:ext cx="8064896" cy="2231667"/>
          </a:xfrm>
          <a:prstGeom prst="roundRect">
            <a:avLst>
              <a:gd name="adj" fmla="val 4982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145" y="1466581"/>
            <a:ext cx="51816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CustomShape 6"/>
          <p:cNvSpPr/>
          <p:nvPr/>
        </p:nvSpPr>
        <p:spPr>
          <a:xfrm>
            <a:off x="434879" y="3294215"/>
            <a:ext cx="1262837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Solution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40" y="3861048"/>
            <a:ext cx="2914650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760" y="3878389"/>
            <a:ext cx="2881800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65" y="5291085"/>
            <a:ext cx="2895600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632" y="5405385"/>
            <a:ext cx="28818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5995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9" grpId="0" animBg="1"/>
      <p:bldP spid="1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Annexes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5" name="CustomShape 6"/>
          <p:cNvSpPr/>
          <p:nvPr/>
        </p:nvSpPr>
        <p:spPr>
          <a:xfrm>
            <a:off x="395536" y="624688"/>
            <a:ext cx="1348506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 smtClean="0">
                <a:solidFill>
                  <a:srgbClr val="FF0000"/>
                </a:solidFill>
                <a:latin typeface="Book Antiqua"/>
              </a:rPr>
              <a:t>Exercice3 </a:t>
            </a:r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7" name="CustomShape 6"/>
          <p:cNvSpPr/>
          <p:nvPr/>
        </p:nvSpPr>
        <p:spPr>
          <a:xfrm>
            <a:off x="516818" y="980728"/>
            <a:ext cx="6863494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Soit le système représenté par la matrice augmentée suivante :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8" name="CustomShape 6"/>
          <p:cNvSpPr/>
          <p:nvPr/>
        </p:nvSpPr>
        <p:spPr>
          <a:xfrm>
            <a:off x="487190" y="2636912"/>
            <a:ext cx="7973242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Résoudre ce système par la méthode de Gauss-Jordan sans échange de pivot (méthode simple).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395536" y="927011"/>
            <a:ext cx="8064896" cy="2231667"/>
          </a:xfrm>
          <a:prstGeom prst="roundRect">
            <a:avLst>
              <a:gd name="adj" fmla="val 4982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4595" y="1585906"/>
            <a:ext cx="5381625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CustomShape 6"/>
          <p:cNvSpPr/>
          <p:nvPr/>
        </p:nvSpPr>
        <p:spPr>
          <a:xfrm>
            <a:off x="455443" y="3596639"/>
            <a:ext cx="1262837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Solution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103653"/>
            <a:ext cx="1440160" cy="158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4173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9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539640" y="980640"/>
            <a:ext cx="3672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148" dirty="0">
                <a:solidFill>
                  <a:srgbClr val="FF0000"/>
                </a:solidFill>
                <a:uFillTx/>
                <a:latin typeface="Book Antiqua"/>
              </a:rPr>
              <a:t>Principe de la méthode :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98" name="CustomShape 3"/>
          <p:cNvSpPr/>
          <p:nvPr/>
        </p:nvSpPr>
        <p:spPr>
          <a:xfrm>
            <a:off x="553680" y="416124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9" name="CustomShape 4"/>
          <p:cNvSpPr/>
          <p:nvPr/>
        </p:nvSpPr>
        <p:spPr>
          <a:xfrm>
            <a:off x="4619880" y="418356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00" name="TextShape 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A57B5DD-2564-4836-A514-2984648E517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01" name="CustomShape 6"/>
          <p:cNvSpPr/>
          <p:nvPr/>
        </p:nvSpPr>
        <p:spPr>
          <a:xfrm>
            <a:off x="1192320" y="5361392"/>
            <a:ext cx="31939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associée (augmentée)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02" name="CustomShape 7"/>
          <p:cNvSpPr/>
          <p:nvPr/>
        </p:nvSpPr>
        <p:spPr>
          <a:xfrm>
            <a:off x="5165640" y="5357768"/>
            <a:ext cx="36190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triangulaire (supérieure)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05" name="CustomShape 10"/>
          <p:cNvSpPr/>
          <p:nvPr/>
        </p:nvSpPr>
        <p:spPr>
          <a:xfrm>
            <a:off x="567720" y="1472760"/>
            <a:ext cx="6134760" cy="7372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"/>
            </a:pPr>
            <a:r>
              <a:rPr lang="fr-FR" sz="1400" b="1" strike="noStrike" spc="148" dirty="0" smtClean="0">
                <a:solidFill>
                  <a:srgbClr val="FFFFFF"/>
                </a:solidFill>
                <a:latin typeface="Book Antiqua"/>
              </a:rPr>
              <a:t>Transformer la matrice augmentée associée à un système </a:t>
            </a:r>
            <a:r>
              <a:rPr lang="fr-FR" sz="1400" b="1" strike="noStrike" spc="148" dirty="0">
                <a:solidFill>
                  <a:srgbClr val="FFFFFF"/>
                </a:solidFill>
                <a:latin typeface="Book Antiqua"/>
              </a:rPr>
              <a:t>linéaire carré </a:t>
            </a:r>
            <a:r>
              <a:rPr lang="fr-FR" sz="1400" b="1" strike="noStrike" spc="148" dirty="0" smtClean="0">
                <a:solidFill>
                  <a:srgbClr val="FFFFFF"/>
                </a:solidFill>
                <a:latin typeface="Book Antiqua"/>
              </a:rPr>
              <a:t>en une matrice échelonnée réduite équivalente.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06" name="CustomShape 11"/>
          <p:cNvSpPr/>
          <p:nvPr/>
        </p:nvSpPr>
        <p:spPr>
          <a:xfrm>
            <a:off x="560880" y="2286720"/>
            <a:ext cx="5523288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"/>
            </a:pPr>
            <a:r>
              <a:rPr lang="fr-FR" sz="1400" b="1" strike="noStrike" spc="148" dirty="0" smtClean="0">
                <a:solidFill>
                  <a:srgbClr val="FFFFFF"/>
                </a:solidFill>
                <a:latin typeface="Book Antiqua"/>
              </a:rPr>
              <a:t>Obtenir la solution du système directement. 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07" name="CustomShape 12"/>
          <p:cNvSpPr/>
          <p:nvPr/>
        </p:nvSpPr>
        <p:spPr>
          <a:xfrm>
            <a:off x="6962040" y="2333432"/>
            <a:ext cx="1926527" cy="303480"/>
          </a:xfrm>
          <a:prstGeom prst="rect">
            <a:avLst/>
          </a:prstGeom>
          <a:solidFill>
            <a:srgbClr val="FFFFFF"/>
          </a:solidFill>
          <a:ln>
            <a:solidFill>
              <a:srgbClr val="009DD9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148" dirty="0" smtClean="0">
                <a:solidFill>
                  <a:srgbClr val="000000"/>
                </a:solidFill>
                <a:latin typeface="Book Antiqua"/>
              </a:rPr>
              <a:t>0 </a:t>
            </a:r>
            <a:r>
              <a:rPr lang="fr-FR" sz="1400" b="1" strike="noStrike" spc="148" dirty="0">
                <a:solidFill>
                  <a:srgbClr val="000000"/>
                </a:solidFill>
                <a:latin typeface="Book Antiqua"/>
              </a:rPr>
              <a:t>opérations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08" name="CustomShape 13"/>
          <p:cNvSpPr/>
          <p:nvPr/>
        </p:nvSpPr>
        <p:spPr>
          <a:xfrm>
            <a:off x="6962040" y="1610509"/>
            <a:ext cx="1903320" cy="306323"/>
          </a:xfrm>
          <a:prstGeom prst="rect">
            <a:avLst/>
          </a:prstGeom>
          <a:solidFill>
            <a:srgbClr val="FFFFFF"/>
          </a:solidFill>
          <a:ln>
            <a:solidFill>
              <a:srgbClr val="0BD0D9"/>
            </a:solidFill>
            <a:rou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148" dirty="0" smtClean="0">
                <a:solidFill>
                  <a:srgbClr val="000000"/>
                </a:solidFill>
                <a:latin typeface="Book Antiqua"/>
              </a:rPr>
              <a:t>Complexité O(n</a:t>
            </a:r>
            <a:r>
              <a:rPr lang="fr-FR" sz="1400" b="1" strike="noStrike" spc="148" baseline="30000" dirty="0" smtClean="0">
                <a:solidFill>
                  <a:srgbClr val="000000"/>
                </a:solidFill>
                <a:latin typeface="Book Antiqua"/>
              </a:rPr>
              <a:t>3</a:t>
            </a:r>
            <a:r>
              <a:rPr lang="fr-FR" sz="1400" b="1" strike="noStrike" spc="148" dirty="0" smtClean="0">
                <a:solidFill>
                  <a:srgbClr val="000000"/>
                </a:solidFill>
                <a:latin typeface="Book Antiqua"/>
              </a:rPr>
              <a:t>)</a:t>
            </a:r>
            <a:endParaRPr lang="en-US" sz="1400" b="0" strike="noStrike" spc="-1" dirty="0">
              <a:latin typeface="Arial"/>
            </a:endParaRPr>
          </a:p>
        </p:txBody>
      </p:sp>
      <p:graphicFrame>
        <p:nvGraphicFramePr>
          <p:cNvPr id="110" name="Table 15"/>
          <p:cNvGraphicFramePr/>
          <p:nvPr/>
        </p:nvGraphicFramePr>
        <p:xfrm>
          <a:off x="1195560" y="3501000"/>
          <a:ext cx="3163320" cy="175392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  <a:gridCol w="634320"/>
              </a:tblGrid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 dirty="0">
                          <a:solidFill>
                            <a:srgbClr val="FFFFFF"/>
                          </a:solidFill>
                          <a:latin typeface="Cambria"/>
                        </a:rPr>
                        <a:t>11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 dirty="0">
                          <a:solidFill>
                            <a:srgbClr val="FFFFFF"/>
                          </a:solidFill>
                          <a:latin typeface="Cambria"/>
                        </a:rPr>
                        <a:t>n2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err="1">
                          <a:solidFill>
                            <a:srgbClr val="FFFFFF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 dirty="0" err="1">
                          <a:solidFill>
                            <a:srgbClr val="FFFFFF"/>
                          </a:solidFill>
                          <a:latin typeface="Cambria"/>
                        </a:rPr>
                        <a:t>n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Table 15"/>
          <p:cNvGraphicFramePr/>
          <p:nvPr>
            <p:extLst>
              <p:ext uri="{D42A27DB-BD31-4B8C-83A1-F6EECF244321}">
                <p14:modId xmlns:p14="http://schemas.microsoft.com/office/powerpoint/2010/main" val="253999603"/>
              </p:ext>
            </p:extLst>
          </p:nvPr>
        </p:nvGraphicFramePr>
        <p:xfrm>
          <a:off x="5367523" y="3501008"/>
          <a:ext cx="3163320" cy="175392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  <a:gridCol w="634320"/>
              </a:tblGrid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b'</a:t>
                      </a:r>
                      <a:r>
                        <a:rPr lang="fr-FR" sz="2000" b="0" i="1" strike="noStrike" spc="-1" baseline="-25000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b'</a:t>
                      </a:r>
                      <a:r>
                        <a:rPr lang="fr-FR" sz="2000" b="0" i="1" strike="noStrike" spc="-1" baseline="-25000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err="1" smtClean="0">
                          <a:solidFill>
                            <a:srgbClr val="FFFFFF"/>
                          </a:solidFill>
                          <a:latin typeface="Cambria"/>
                        </a:rPr>
                        <a:t>b'</a:t>
                      </a:r>
                      <a:r>
                        <a:rPr lang="fr-FR" sz="2000" b="0" i="1" strike="noStrike" spc="-1" baseline="-25000" dirty="0" err="1" smtClean="0">
                          <a:solidFill>
                            <a:srgbClr val="FFFFFF"/>
                          </a:solidFill>
                          <a:latin typeface="Cambria"/>
                        </a:rPr>
                        <a:t>n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3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3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4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4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5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- Jordan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539640" y="980640"/>
            <a:ext cx="22838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u="sng" strike="noStrike" spc="148" dirty="0" smtClean="0">
                <a:solidFill>
                  <a:srgbClr val="FF0000"/>
                </a:solidFill>
                <a:uFillTx/>
                <a:latin typeface="Book Antiqua"/>
              </a:rPr>
              <a:t>Algorithmes </a:t>
            </a:r>
            <a:r>
              <a:rPr lang="fr-FR" sz="1600" b="1" u="sng" strike="noStrike" spc="148" dirty="0">
                <a:solidFill>
                  <a:srgbClr val="FF0000"/>
                </a:solidFill>
                <a:uFillTx/>
                <a:latin typeface="Book Antiqua"/>
              </a:rPr>
              <a:t>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34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F42D0BBB-04CE-4220-A081-73F7F38747C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55" name="CustomShape 24"/>
          <p:cNvSpPr/>
          <p:nvPr/>
        </p:nvSpPr>
        <p:spPr>
          <a:xfrm>
            <a:off x="323640" y="1772640"/>
            <a:ext cx="340272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Algorithme 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transformation 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:</a:t>
            </a:r>
            <a:endParaRPr lang="en-US" sz="1400" b="0" strike="noStrike" spc="-1" dirty="0">
              <a:latin typeface="Arial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323640" y="2275492"/>
            <a:ext cx="6696632" cy="4081028"/>
            <a:chOff x="323640" y="2275492"/>
            <a:chExt cx="6696632" cy="4081028"/>
          </a:xfrm>
        </p:grpSpPr>
        <p:grpSp>
          <p:nvGrpSpPr>
            <p:cNvPr id="2" name="Groupe 1"/>
            <p:cNvGrpSpPr/>
            <p:nvPr/>
          </p:nvGrpSpPr>
          <p:grpSpPr>
            <a:xfrm>
              <a:off x="323640" y="2275492"/>
              <a:ext cx="6696632" cy="4081028"/>
              <a:chOff x="323640" y="2275492"/>
              <a:chExt cx="6696632" cy="4081028"/>
            </a:xfrm>
          </p:grpSpPr>
          <p:sp>
            <p:nvSpPr>
              <p:cNvPr id="135" name="CustomShape 4"/>
              <p:cNvSpPr/>
              <p:nvPr/>
            </p:nvSpPr>
            <p:spPr>
              <a:xfrm>
                <a:off x="323640" y="2275492"/>
                <a:ext cx="6696632" cy="4081028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A5C249"/>
                </a:solidFill>
                <a:round/>
              </a:ln>
              <a:effectLst>
                <a:outerShdw blurRad="50800" dist="37674" dir="2700000" algn="tl" rotWithShape="0">
                  <a:srgbClr val="000000">
                    <a:alpha val="4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/>
            </p:style>
          </p:sp>
          <p:sp>
            <p:nvSpPr>
              <p:cNvPr id="136" name="CustomShape 5"/>
              <p:cNvSpPr/>
              <p:nvPr/>
            </p:nvSpPr>
            <p:spPr>
              <a:xfrm>
                <a:off x="517680" y="2305139"/>
                <a:ext cx="3478256" cy="306323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square"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sz="1400" b="0" strike="noStrike" spc="-1" dirty="0" smtClean="0">
                    <a:solidFill>
                      <a:srgbClr val="002060"/>
                    </a:solidFill>
                    <a:latin typeface="Courier New"/>
                  </a:rPr>
                  <a:t>A matrice de dimensions(n,n+1)</a:t>
                </a:r>
                <a:endParaRPr lang="en-US" sz="1400" b="0" strike="noStrike" spc="-1" dirty="0">
                  <a:latin typeface="Arial"/>
                </a:endParaRPr>
              </a:p>
            </p:txBody>
          </p:sp>
          <p:sp>
            <p:nvSpPr>
              <p:cNvPr id="138" name="CustomShape 7"/>
              <p:cNvSpPr/>
              <p:nvPr/>
            </p:nvSpPr>
            <p:spPr>
              <a:xfrm>
                <a:off x="553077" y="2724589"/>
                <a:ext cx="3142440" cy="306323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sz="1400" b="0" strike="noStrike" spc="-1" dirty="0">
                    <a:solidFill>
                      <a:srgbClr val="002060"/>
                    </a:solidFill>
                    <a:latin typeface="Courier New"/>
                  </a:rPr>
                  <a:t>n, i, j, k: entiers</a:t>
                </a:r>
                <a:endParaRPr lang="en-US" sz="1400" b="0" strike="noStrike" spc="-1" dirty="0">
                  <a:latin typeface="Arial"/>
                </a:endParaRPr>
              </a:p>
            </p:txBody>
          </p:sp>
        </p:grpSp>
        <p:grpSp>
          <p:nvGrpSpPr>
            <p:cNvPr id="4" name="Groupe 3"/>
            <p:cNvGrpSpPr/>
            <p:nvPr/>
          </p:nvGrpSpPr>
          <p:grpSpPr>
            <a:xfrm>
              <a:off x="602061" y="3049920"/>
              <a:ext cx="6374136" cy="3115930"/>
              <a:chOff x="602061" y="3049920"/>
              <a:chExt cx="6374136" cy="3115930"/>
            </a:xfrm>
          </p:grpSpPr>
          <p:grpSp>
            <p:nvGrpSpPr>
              <p:cNvPr id="144" name="Group 13"/>
              <p:cNvGrpSpPr/>
              <p:nvPr/>
            </p:nvGrpSpPr>
            <p:grpSpPr>
              <a:xfrm>
                <a:off x="783900" y="4087988"/>
                <a:ext cx="3284044" cy="1533236"/>
                <a:chOff x="783900" y="3499116"/>
                <a:chExt cx="3284044" cy="1774523"/>
              </a:xfrm>
            </p:grpSpPr>
            <p:sp>
              <p:nvSpPr>
                <p:cNvPr id="145" name="CustomShape 14"/>
                <p:cNvSpPr/>
                <p:nvPr/>
              </p:nvSpPr>
              <p:spPr>
                <a:xfrm>
                  <a:off x="783900" y="3499116"/>
                  <a:ext cx="3284044" cy="354529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square" lIns="90000" tIns="45000" rIns="90000" bIns="45000">
                  <a:spAutoFit/>
                </a:bodyPr>
                <a:lstStyle/>
                <a:p>
                  <a:pPr>
                    <a:lnSpc>
                      <a:spcPct val="100000"/>
                    </a:lnSpc>
                  </a:pPr>
                  <a:r>
                    <a:rPr lang="fr-FR" sz="1400" b="0" strike="noStrike" spc="-1" dirty="0" smtClean="0">
                      <a:solidFill>
                        <a:srgbClr val="002060"/>
                      </a:solidFill>
                      <a:latin typeface="Courier New"/>
                    </a:rPr>
                    <a:t>Pour </a:t>
                  </a:r>
                  <a:r>
                    <a:rPr lang="fr-FR" sz="1400" b="0" strike="noStrike" spc="-1" dirty="0">
                      <a:solidFill>
                        <a:srgbClr val="002060"/>
                      </a:solidFill>
                      <a:latin typeface="Courier New"/>
                    </a:rPr>
                    <a:t>i = </a:t>
                  </a:r>
                  <a:r>
                    <a:rPr lang="fr-FR" sz="1400" b="0" strike="noStrike" spc="-1" dirty="0" smtClean="0">
                      <a:solidFill>
                        <a:srgbClr val="002060"/>
                      </a:solidFill>
                      <a:latin typeface="Courier New"/>
                    </a:rPr>
                    <a:t>1 à </a:t>
                  </a:r>
                  <a:r>
                    <a:rPr lang="fr-FR" sz="1400" b="0" strike="noStrike" spc="-1" dirty="0">
                      <a:solidFill>
                        <a:srgbClr val="002060"/>
                      </a:solidFill>
                      <a:latin typeface="Courier New"/>
                    </a:rPr>
                    <a:t>n </a:t>
                  </a:r>
                  <a:r>
                    <a:rPr lang="fr-FR" sz="1400" b="0" strike="noStrike" spc="-1" dirty="0" smtClean="0">
                      <a:solidFill>
                        <a:srgbClr val="002060"/>
                      </a:solidFill>
                      <a:latin typeface="Courier New"/>
                    </a:rPr>
                    <a:t>(</a:t>
                  </a:r>
                  <a:r>
                    <a:rPr lang="fr-FR" sz="1400" b="0" strike="noStrike" spc="-1" dirty="0" err="1" smtClean="0">
                      <a:solidFill>
                        <a:srgbClr val="002060"/>
                      </a:solidFill>
                      <a:latin typeface="Courier New"/>
                    </a:rPr>
                    <a:t>i≠k</a:t>
                  </a:r>
                  <a:r>
                    <a:rPr lang="fr-FR" sz="1400" b="0" strike="noStrike" spc="-1" dirty="0" smtClean="0">
                      <a:solidFill>
                        <a:srgbClr val="002060"/>
                      </a:solidFill>
                      <a:latin typeface="Courier New"/>
                    </a:rPr>
                    <a:t>) faire</a:t>
                  </a:r>
                  <a:endParaRPr lang="en-US" sz="1400" b="0" strike="noStrike" spc="-1" dirty="0">
                    <a:latin typeface="Arial"/>
                  </a:endParaRPr>
                </a:p>
              </p:txBody>
            </p:sp>
            <p:sp>
              <p:nvSpPr>
                <p:cNvPr id="146" name="Line 15"/>
                <p:cNvSpPr/>
                <p:nvPr/>
              </p:nvSpPr>
              <p:spPr>
                <a:xfrm>
                  <a:off x="871659" y="3763016"/>
                  <a:ext cx="358920" cy="0"/>
                </a:xfrm>
                <a:prstGeom prst="line">
                  <a:avLst/>
                </a:prstGeom>
                <a:ln>
                  <a:solidFill>
                    <a:srgbClr val="069BA2"/>
                  </a:solidFill>
                  <a:prstDash val="lgDashDotDot"/>
                  <a:round/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/>
              </p:style>
            </p:sp>
            <p:sp>
              <p:nvSpPr>
                <p:cNvPr id="147" name="Line 16"/>
                <p:cNvSpPr/>
                <p:nvPr/>
              </p:nvSpPr>
              <p:spPr>
                <a:xfrm flipH="1" flipV="1">
                  <a:off x="1030140" y="3763016"/>
                  <a:ext cx="0" cy="1333357"/>
                </a:xfrm>
                <a:prstGeom prst="line">
                  <a:avLst/>
                </a:prstGeom>
                <a:ln>
                  <a:solidFill>
                    <a:srgbClr val="069BA2"/>
                  </a:solidFill>
                  <a:prstDash val="lgDashDotDot"/>
                  <a:round/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/>
              </p:style>
            </p:sp>
            <p:sp>
              <p:nvSpPr>
                <p:cNvPr id="148" name="CustomShape 17"/>
                <p:cNvSpPr/>
                <p:nvPr/>
              </p:nvSpPr>
              <p:spPr>
                <a:xfrm>
                  <a:off x="936720" y="4919110"/>
                  <a:ext cx="2173320" cy="354529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90000" tIns="45000" rIns="90000" bIns="45000">
                  <a:spAutoFit/>
                </a:bodyPr>
                <a:lstStyle/>
                <a:p>
                  <a:pPr>
                    <a:lnSpc>
                      <a:spcPct val="100000"/>
                    </a:lnSpc>
                  </a:pPr>
                  <a:r>
                    <a:rPr lang="fr-FR" sz="1400" b="0" u="sng" strike="noStrike" spc="-1" dirty="0" smtClean="0">
                      <a:solidFill>
                        <a:srgbClr val="002060"/>
                      </a:solidFill>
                      <a:uFillTx/>
                      <a:latin typeface="Courier New"/>
                    </a:rPr>
                    <a:t>Fin pour</a:t>
                  </a:r>
                  <a:endParaRPr lang="en-US" sz="1400" b="0" strike="noStrike" spc="-1" dirty="0">
                    <a:latin typeface="Arial"/>
                  </a:endParaRPr>
                </a:p>
              </p:txBody>
            </p:sp>
          </p:grpSp>
          <p:sp>
            <p:nvSpPr>
              <p:cNvPr id="150" name="CustomShape 19"/>
              <p:cNvSpPr/>
              <p:nvPr/>
            </p:nvSpPr>
            <p:spPr>
              <a:xfrm>
                <a:off x="602061" y="3049920"/>
                <a:ext cx="3142440" cy="303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sz="1400" b="0" strike="noStrike" spc="-1" dirty="0" smtClean="0">
                    <a:solidFill>
                      <a:srgbClr val="002060"/>
                    </a:solidFill>
                    <a:latin typeface="Courier New"/>
                  </a:rPr>
                  <a:t>Pour k </a:t>
                </a:r>
                <a:r>
                  <a:rPr lang="fr-FR" sz="1400" b="0" strike="noStrike" spc="-1" dirty="0">
                    <a:solidFill>
                      <a:srgbClr val="002060"/>
                    </a:solidFill>
                    <a:latin typeface="Courier New"/>
                  </a:rPr>
                  <a:t>= 1 </a:t>
                </a:r>
                <a:r>
                  <a:rPr lang="fr-FR" sz="1400" b="0" strike="noStrike" spc="-1" dirty="0" smtClean="0">
                    <a:solidFill>
                      <a:srgbClr val="002060"/>
                    </a:solidFill>
                    <a:latin typeface="Courier New"/>
                  </a:rPr>
                  <a:t>à n faire</a:t>
                </a:r>
                <a:endParaRPr lang="en-US" sz="1400" b="0" strike="noStrike" spc="-1" dirty="0">
                  <a:latin typeface="Arial"/>
                </a:endParaRPr>
              </a:p>
            </p:txBody>
          </p:sp>
          <p:grpSp>
            <p:nvGrpSpPr>
              <p:cNvPr id="3" name="Groupe 2"/>
              <p:cNvGrpSpPr/>
              <p:nvPr/>
            </p:nvGrpSpPr>
            <p:grpSpPr>
              <a:xfrm>
                <a:off x="671220" y="3284984"/>
                <a:ext cx="358920" cy="2729126"/>
                <a:chOff x="671220" y="3284984"/>
                <a:chExt cx="358920" cy="2729126"/>
              </a:xfrm>
            </p:grpSpPr>
            <p:sp>
              <p:nvSpPr>
                <p:cNvPr id="152" name="Line 21"/>
                <p:cNvSpPr/>
                <p:nvPr/>
              </p:nvSpPr>
              <p:spPr>
                <a:xfrm>
                  <a:off x="671220" y="3284984"/>
                  <a:ext cx="358920" cy="0"/>
                </a:xfrm>
                <a:prstGeom prst="line">
                  <a:avLst/>
                </a:prstGeom>
                <a:ln>
                  <a:solidFill>
                    <a:srgbClr val="069BA2"/>
                  </a:solidFill>
                  <a:prstDash val="lgDashDotDot"/>
                  <a:round/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/>
              </p:style>
            </p:sp>
            <p:sp>
              <p:nvSpPr>
                <p:cNvPr id="153" name="Line 22"/>
                <p:cNvSpPr/>
                <p:nvPr/>
              </p:nvSpPr>
              <p:spPr>
                <a:xfrm flipV="1">
                  <a:off x="771660" y="3284984"/>
                  <a:ext cx="12240" cy="2729126"/>
                </a:xfrm>
                <a:prstGeom prst="line">
                  <a:avLst/>
                </a:prstGeom>
                <a:ln>
                  <a:solidFill>
                    <a:srgbClr val="069BA2"/>
                  </a:solidFill>
                  <a:prstDash val="lgDashDotDot"/>
                  <a:round/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/>
              </p:style>
            </p:sp>
          </p:grpSp>
          <p:sp>
            <p:nvSpPr>
              <p:cNvPr id="154" name="CustomShape 23"/>
              <p:cNvSpPr/>
              <p:nvPr/>
            </p:nvSpPr>
            <p:spPr>
              <a:xfrm>
                <a:off x="650160" y="5862370"/>
                <a:ext cx="2173320" cy="303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sz="1400" b="0" u="sng" strike="noStrike" spc="-1" dirty="0" smtClean="0">
                    <a:solidFill>
                      <a:srgbClr val="002060"/>
                    </a:solidFill>
                    <a:uFillTx/>
                    <a:latin typeface="Courier New"/>
                  </a:rPr>
                  <a:t>Fin pour</a:t>
                </a:r>
                <a:endParaRPr lang="en-US" sz="1400" b="0" strike="noStrike" spc="-1" dirty="0">
                  <a:latin typeface="Arial"/>
                </a:endParaRPr>
              </a:p>
            </p:txBody>
          </p:sp>
          <p:sp>
            <p:nvSpPr>
              <p:cNvPr id="44" name="CustomShape 7"/>
              <p:cNvSpPr/>
              <p:nvPr/>
            </p:nvSpPr>
            <p:spPr>
              <a:xfrm>
                <a:off x="827584" y="3353400"/>
                <a:ext cx="6148613" cy="306323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square"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sz="1400" b="1" strike="noStrike" spc="-1" dirty="0" smtClean="0">
                    <a:solidFill>
                      <a:srgbClr val="FF0000"/>
                    </a:solidFill>
                    <a:latin typeface="Courier New"/>
                  </a:rPr>
                  <a:t>(Choisir le pivot et faire les permutations nécessaires)</a:t>
                </a:r>
                <a:endParaRPr lang="en-US" sz="1400" b="1" strike="noStrike" spc="-1" dirty="0">
                  <a:solidFill>
                    <a:srgbClr val="FF0000"/>
                  </a:solidFill>
                  <a:latin typeface="Arial"/>
                </a:endParaRPr>
              </a:p>
            </p:txBody>
          </p:sp>
          <p:sp>
            <p:nvSpPr>
              <p:cNvPr id="38" name="CustomShape 7"/>
              <p:cNvSpPr/>
              <p:nvPr/>
            </p:nvSpPr>
            <p:spPr>
              <a:xfrm>
                <a:off x="871658" y="3675838"/>
                <a:ext cx="5788574" cy="306323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square"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sz="1400" spc="-1" dirty="0" smtClean="0">
                    <a:solidFill>
                      <a:srgbClr val="002060"/>
                    </a:solidFill>
                    <a:latin typeface="Courier New"/>
                  </a:rPr>
                  <a:t>L</a:t>
                </a:r>
                <a:r>
                  <a:rPr lang="fr-FR" sz="1400" spc="-1" baseline="-25000" dirty="0" smtClean="0">
                    <a:solidFill>
                      <a:srgbClr val="002060"/>
                    </a:solidFill>
                    <a:latin typeface="Courier New"/>
                  </a:rPr>
                  <a:t>(k)</a:t>
                </a:r>
                <a:r>
                  <a:rPr lang="fr-FR" sz="1400" spc="-1" dirty="0" smtClean="0">
                    <a:solidFill>
                      <a:srgbClr val="002060"/>
                    </a:solidFill>
                    <a:latin typeface="Courier New"/>
                  </a:rPr>
                  <a:t> = L</a:t>
                </a:r>
                <a:r>
                  <a:rPr lang="fr-FR" sz="1400" spc="-1" baseline="-25000" dirty="0" smtClean="0">
                    <a:solidFill>
                      <a:srgbClr val="002060"/>
                    </a:solidFill>
                    <a:latin typeface="Courier New"/>
                  </a:rPr>
                  <a:t>(k)</a:t>
                </a:r>
                <a:r>
                  <a:rPr lang="fr-FR" sz="1400" spc="-1" dirty="0" smtClean="0">
                    <a:solidFill>
                      <a:srgbClr val="002060"/>
                    </a:solidFill>
                    <a:latin typeface="Courier New"/>
                  </a:rPr>
                  <a:t> / </a:t>
                </a:r>
                <a:r>
                  <a:rPr lang="fr-FR" sz="1400" spc="-1" dirty="0" err="1" smtClean="0">
                    <a:solidFill>
                      <a:srgbClr val="002060"/>
                    </a:solidFill>
                    <a:latin typeface="Courier New"/>
                  </a:rPr>
                  <a:t>A</a:t>
                </a:r>
                <a:r>
                  <a:rPr lang="fr-FR" sz="1400" spc="-1" baseline="-25000" dirty="0" err="1" smtClean="0">
                    <a:solidFill>
                      <a:srgbClr val="002060"/>
                    </a:solidFill>
                    <a:latin typeface="Courier New"/>
                  </a:rPr>
                  <a:t>kk</a:t>
                </a:r>
                <a:r>
                  <a:rPr lang="fr-FR" sz="1400" spc="-1" dirty="0" smtClean="0">
                    <a:solidFill>
                      <a:srgbClr val="002060"/>
                    </a:solidFill>
                    <a:latin typeface="Courier New"/>
                  </a:rPr>
                  <a:t> </a:t>
                </a:r>
                <a:r>
                  <a:rPr lang="fr-FR" sz="1400" spc="-1" dirty="0">
                    <a:solidFill>
                      <a:srgbClr val="002060"/>
                    </a:solidFill>
                    <a:latin typeface="Courier New"/>
                  </a:rPr>
                  <a:t>(L</a:t>
                </a:r>
                <a:r>
                  <a:rPr lang="fr-FR" sz="1400" spc="-1" baseline="-25000" dirty="0">
                    <a:solidFill>
                      <a:srgbClr val="002060"/>
                    </a:solidFill>
                    <a:latin typeface="Courier New"/>
                  </a:rPr>
                  <a:t>(k)</a:t>
                </a:r>
                <a:r>
                  <a:rPr lang="fr-FR" sz="1400" spc="-1" dirty="0" smtClean="0">
                    <a:solidFill>
                      <a:srgbClr val="002060"/>
                    </a:solidFill>
                    <a:latin typeface="Courier New"/>
                  </a:rPr>
                  <a:t> est la ligne k de la matrice A)</a:t>
                </a:r>
                <a:endParaRPr lang="en-US" sz="1400" b="0" strike="noStrike" spc="-1" baseline="-25000" dirty="0">
                  <a:latin typeface="Arial"/>
                </a:endParaRPr>
              </a:p>
            </p:txBody>
          </p:sp>
        </p:grpSp>
        <p:sp>
          <p:nvSpPr>
            <p:cNvPr id="40" name="CustomShape 7"/>
            <p:cNvSpPr/>
            <p:nvPr/>
          </p:nvSpPr>
          <p:spPr>
            <a:xfrm>
              <a:off x="1345673" y="4717432"/>
              <a:ext cx="4110493" cy="306323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spc="-1" dirty="0" smtClean="0">
                  <a:solidFill>
                    <a:srgbClr val="002060"/>
                  </a:solidFill>
                  <a:latin typeface="Courier New"/>
                </a:rPr>
                <a:t>L</a:t>
              </a:r>
              <a:r>
                <a:rPr lang="fr-FR" sz="1400" spc="-1" baseline="-25000" dirty="0" smtClean="0">
                  <a:solidFill>
                    <a:srgbClr val="002060"/>
                  </a:solidFill>
                  <a:latin typeface="Courier New"/>
                </a:rPr>
                <a:t>(i)</a:t>
              </a:r>
              <a:r>
                <a:rPr lang="fr-FR" sz="1400" spc="-1" dirty="0" smtClean="0">
                  <a:solidFill>
                    <a:srgbClr val="002060"/>
                  </a:solidFill>
                  <a:latin typeface="Courier New"/>
                </a:rPr>
                <a:t> = L</a:t>
              </a:r>
              <a:r>
                <a:rPr lang="fr-FR" sz="1400" spc="-1" baseline="-25000" dirty="0" smtClean="0">
                  <a:solidFill>
                    <a:srgbClr val="002060"/>
                  </a:solidFill>
                  <a:latin typeface="Courier New"/>
                </a:rPr>
                <a:t>(i)</a:t>
              </a:r>
              <a:r>
                <a:rPr lang="fr-FR" sz="1400" spc="-1" dirty="0" smtClean="0">
                  <a:solidFill>
                    <a:srgbClr val="002060"/>
                  </a:solidFill>
                  <a:latin typeface="Courier New"/>
                </a:rPr>
                <a:t> - </a:t>
              </a:r>
              <a:r>
                <a:rPr lang="fr-FR" sz="1400" spc="-1" dirty="0" err="1" smtClean="0">
                  <a:solidFill>
                    <a:srgbClr val="002060"/>
                  </a:solidFill>
                  <a:latin typeface="Courier New"/>
                </a:rPr>
                <a:t>A</a:t>
              </a:r>
              <a:r>
                <a:rPr lang="fr-FR" sz="1400" spc="-1" baseline="-25000" dirty="0" err="1" smtClean="0">
                  <a:solidFill>
                    <a:srgbClr val="002060"/>
                  </a:solidFill>
                  <a:latin typeface="Courier New"/>
                </a:rPr>
                <a:t>ik</a:t>
              </a:r>
              <a:r>
                <a:rPr lang="fr-FR" sz="1400" spc="-1" dirty="0" smtClean="0">
                  <a:solidFill>
                    <a:srgbClr val="002060"/>
                  </a:solidFill>
                  <a:latin typeface="Courier New"/>
                </a:rPr>
                <a:t> * L</a:t>
              </a:r>
              <a:r>
                <a:rPr lang="fr-FR" sz="1400" spc="-1" baseline="-25000" dirty="0" smtClean="0">
                  <a:solidFill>
                    <a:srgbClr val="002060"/>
                  </a:solidFill>
                  <a:latin typeface="Courier New"/>
                </a:rPr>
                <a:t>(k)</a:t>
              </a:r>
              <a:endParaRPr lang="en-US" sz="1400" b="0" strike="noStrike" spc="-1" baseline="-25000" dirty="0">
                <a:latin typeface="Arial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683640" y="1340640"/>
            <a:ext cx="496836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Book Antiqua"/>
              </a:rPr>
              <a:t>Exemple : Soit le système linéaire suivant :</a:t>
            </a:r>
            <a:endParaRPr lang="en-US" sz="2000" b="0" strike="noStrike" spc="-1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Formula 2"/>
              <p:cNvSpPr txBox="1"/>
              <p:nvPr/>
            </p:nvSpPr>
            <p:spPr>
              <a:xfrm>
                <a:off x="1115616" y="2349000"/>
                <a:ext cx="3516848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 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8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4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2349000"/>
                <a:ext cx="3516848" cy="3996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5" name="Formula 3"/>
              <p:cNvSpPr txBox="1"/>
              <p:nvPr/>
            </p:nvSpPr>
            <p:spPr>
              <a:xfrm>
                <a:off x="1187624" y="2836800"/>
                <a:ext cx="3496493" cy="399600"/>
              </a:xfrm>
              <a:prstGeom prst="rect">
                <a:avLst/>
              </a:prstGeom>
            </p:spPr>
            <p:txBody>
              <a:bodyPr/>
              <a:lstStyle/>
              <a:p>
                <a:r>
                  <a:rPr lang="fr-FR" b="0" dirty="0" smtClean="0">
                    <a:solidFill>
                      <a:schemeClr val="bg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fr-FR" b="0" i="0" smtClean="0">
                        <a:solidFill>
                          <a:schemeClr val="bg1"/>
                        </a:solidFill>
                        <a:latin typeface="Cambria Math"/>
                      </a:rPr>
                      <m:t>7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fr-FR" baseline="-25000" smtClean="0">
                        <a:solidFill>
                          <a:schemeClr val="bg1"/>
                        </a:solidFill>
                        <a:latin typeface="Cambria Math"/>
                      </a:rPr>
                      <m:t>1</m:t>
                    </m:r>
                    <m:r>
                      <a:rPr lang="fr-FR" b="0" i="0" baseline="-25000" smtClean="0">
                        <a:solidFill>
                          <a:schemeClr val="bg1"/>
                        </a:solidFill>
                        <a:latin typeface="Cambria Math"/>
                      </a:rPr>
                      <m:t>       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r>
                      <a:rPr lang="fr-FR" b="0" i="0" smtClean="0">
                        <a:solidFill>
                          <a:schemeClr val="bg1"/>
                        </a:solidFill>
                        <a:latin typeface="Cambria Math"/>
                      </a:rPr>
                      <m:t>         </m:t>
                    </m:r>
                    <m:r>
                      <a:rPr lang="fr-FR" b="0" i="0" smtClean="0">
                        <a:solidFill>
                          <a:schemeClr val="bg1"/>
                        </a:solidFill>
                        <a:latin typeface="Cambria Math"/>
                      </a:rPr>
                      <m:t>2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fr-FR" baseline="-25000" smtClean="0">
                        <a:solidFill>
                          <a:schemeClr val="bg1"/>
                        </a:solidFill>
                        <a:latin typeface="Cambria Math"/>
                      </a:rPr>
                      <m:t>3</m:t>
                    </m:r>
                    <m:r>
                      <a:rPr lang="fr-FR" b="0" i="0" smtClean="0">
                        <a:solidFill>
                          <a:schemeClr val="bg1"/>
                        </a:solidFill>
                        <a:latin typeface="Cambria Math"/>
                      </a:rPr>
                      <m:t> −    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fr-FR" baseline="-25000" smtClean="0">
                        <a:solidFill>
                          <a:schemeClr val="bg1"/>
                        </a:solidFill>
                        <a:latin typeface="Cambria Math"/>
                      </a:rPr>
                      <m:t>4</m:t>
                    </m:r>
                    <m:r>
                      <a:rPr lang="fr-FR" b="0" i="0" baseline="-25000" smtClean="0">
                        <a:solidFill>
                          <a:schemeClr val="bg1"/>
                        </a:solidFill>
                        <a:latin typeface="Cambria Math"/>
                      </a:rPr>
                      <m:t> 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fr-FR" b="0" i="0" smtClean="0">
                        <a:solidFill>
                          <a:schemeClr val="bg1"/>
                        </a:solidFill>
                        <a:latin typeface="Cambria Math"/>
                      </a:rPr>
                      <m:t>    </m:t>
                    </m:r>
                    <m:r>
                      <a:rPr lang="fr-FR" b="0" i="0" smtClean="0">
                        <a:solidFill>
                          <a:schemeClr val="bg1"/>
                        </a:solidFill>
                        <a:latin typeface="Cambria Math"/>
                      </a:rPr>
                      <m:t>34</m:t>
                    </m:r>
                  </m:oMath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5" name="Formula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2836800"/>
                <a:ext cx="3496493" cy="3996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Formula 4"/>
              <p:cNvSpPr txBox="1"/>
              <p:nvPr/>
            </p:nvSpPr>
            <p:spPr>
              <a:xfrm>
                <a:off x="1331639" y="3267000"/>
                <a:ext cx="3528391" cy="399600"/>
              </a:xfrm>
              <a:prstGeom prst="rect">
                <a:avLst/>
              </a:prstGeo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3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fr-FR" baseline="-25000" smtClean="0">
                        <a:solidFill>
                          <a:schemeClr val="bg1"/>
                        </a:solidFill>
                        <a:latin typeface="Cambria Math"/>
                      </a:rPr>
                      <m:t>1</m:t>
                    </m:r>
                    <m:r>
                      <a:rPr lang="fr-FR" b="0" i="0" baseline="-25000" smtClean="0">
                        <a:solidFill>
                          <a:schemeClr val="bg1"/>
                        </a:solidFill>
                        <a:latin typeface="Cambria Math"/>
                      </a:rPr>
                      <m:t>   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−</m:t>
                    </m:r>
                    <m:r>
                      <a:rPr lang="fr-FR" b="0" i="0" smtClean="0">
                        <a:solidFill>
                          <a:schemeClr val="bg1"/>
                        </a:solidFill>
                        <a:latin typeface="Cambria Math"/>
                      </a:rPr>
                      <m:t>  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fr-FR" baseline="-25000" smtClean="0">
                        <a:solidFill>
                          <a:schemeClr val="bg1"/>
                        </a:solidFill>
                        <a:latin typeface="Cambria Math"/>
                      </a:rPr>
                      <m:t>2</m:t>
                    </m:r>
                    <m:r>
                      <a:rPr lang="fr-FR" b="0" i="0" baseline="-25000" smtClean="0">
                        <a:solidFill>
                          <a:schemeClr val="bg1"/>
                        </a:solidFill>
                        <a:latin typeface="Cambria Math"/>
                      </a:rPr>
                      <m:t>  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r>
                      <a:rPr lang="fr-FR" b="0" i="0" smtClean="0">
                        <a:solidFill>
                          <a:schemeClr val="bg1"/>
                        </a:solidFill>
                        <a:latin typeface="Cambria Math"/>
                      </a:rPr>
                      <m:t> </m:t>
                    </m:r>
                    <m:r>
                      <a:rPr lang="fr-FR" b="0" i="0" smtClean="0">
                        <a:solidFill>
                          <a:schemeClr val="bg1"/>
                        </a:solidFill>
                        <a:latin typeface="Cambria Math"/>
                      </a:rPr>
                      <m:t>9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fr-FR" baseline="-25000" smtClean="0">
                        <a:solidFill>
                          <a:schemeClr val="bg1"/>
                        </a:solidFill>
                        <a:latin typeface="Cambria Math"/>
                      </a:rPr>
                      <m:t>3</m:t>
                    </m:r>
                    <m:r>
                      <a:rPr lang="fr-FR" b="0" i="0" baseline="-25000" smtClean="0">
                        <a:solidFill>
                          <a:schemeClr val="bg1"/>
                        </a:solidFill>
                        <a:latin typeface="Cambria Math"/>
                      </a:rPr>
                      <m:t> </m:t>
                    </m:r>
                    <m:r>
                      <a:rPr lang="fr-FR" b="0" i="0" smtClean="0">
                        <a:solidFill>
                          <a:schemeClr val="bg1"/>
                        </a:solidFill>
                        <a:latin typeface="Cambria Math"/>
                      </a:rPr>
                      <m:t>−</m:t>
                    </m:r>
                    <m:r>
                      <a:rPr lang="fr-FR" b="0" i="0" smtClean="0">
                        <a:solidFill>
                          <a:schemeClr val="bg1"/>
                        </a:solidFill>
                        <a:latin typeface="Cambria Math"/>
                      </a:rPr>
                      <m:t>12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fr-FR" baseline="-25000" smtClean="0">
                        <a:solidFill>
                          <a:schemeClr val="bg1"/>
                        </a:solidFill>
                        <a:latin typeface="Cambria Math"/>
                      </a:rPr>
                      <m:t>4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fr-FR" b="0" i="0" smtClean="0">
                        <a:solidFill>
                          <a:schemeClr val="bg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fr-FR" dirty="0" smtClean="0">
                    <a:solidFill>
                      <a:schemeClr val="bg1"/>
                    </a:solidFill>
                  </a:rPr>
                  <a:t>  65</a:t>
                </a:r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6" name="Formula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39" y="3267000"/>
                <a:ext cx="3528391" cy="399600"/>
              </a:xfrm>
              <a:prstGeom prst="rect">
                <a:avLst/>
              </a:prstGeom>
              <a:blipFill rotWithShape="1">
                <a:blip r:embed="rId4"/>
                <a:stretch>
                  <a:fillRect t="-7692" b="-1692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Formula 5"/>
              <p:cNvSpPr txBox="1"/>
              <p:nvPr/>
            </p:nvSpPr>
            <p:spPr>
              <a:xfrm>
                <a:off x="1235082" y="3660840"/>
                <a:ext cx="3624949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10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               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24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7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5082" y="3660840"/>
                <a:ext cx="3624949" cy="3996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8" name="CustomShape 6"/>
          <p:cNvSpPr/>
          <p:nvPr/>
        </p:nvSpPr>
        <p:spPr>
          <a:xfrm>
            <a:off x="868320" y="2349000"/>
            <a:ext cx="422280" cy="171180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9" name="CustomShape 7"/>
          <p:cNvSpPr/>
          <p:nvPr/>
        </p:nvSpPr>
        <p:spPr>
          <a:xfrm>
            <a:off x="148320" y="2874960"/>
            <a:ext cx="71964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Constantia"/>
              </a:rPr>
              <a:t>(S)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180" name="CustomShape 8"/>
          <p:cNvSpPr/>
          <p:nvPr/>
        </p:nvSpPr>
        <p:spPr>
          <a:xfrm>
            <a:off x="5652000" y="4350600"/>
            <a:ext cx="331200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>
                <a:solidFill>
                  <a:srgbClr val="C00000"/>
                </a:solidFill>
                <a:uFillTx/>
                <a:latin typeface="Book Antiqua"/>
              </a:rPr>
              <a:t>Matrice Associée (augmentée)</a:t>
            </a:r>
            <a:endParaRPr lang="en-US" sz="1800" b="0" strike="noStrike" spc="-1">
              <a:latin typeface="Arial"/>
            </a:endParaRPr>
          </a:p>
        </p:txBody>
      </p:sp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2264587980"/>
              </p:ext>
            </p:extLst>
          </p:nvPr>
        </p:nvGraphicFramePr>
        <p:xfrm>
          <a:off x="5726340" y="2411460"/>
          <a:ext cx="316332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15728"/>
                <a:gridCol w="642912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8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0000"/>
                          </a:solidFill>
                          <a:latin typeface="Arial"/>
                        </a:rPr>
                        <a:t>-</a:t>
                      </a:r>
                      <a:r>
                        <a:rPr lang="en-US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5</a:t>
                      </a:r>
                      <a:endParaRPr lang="en-US" sz="20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65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3" name="CustomShape 11"/>
          <p:cNvSpPr/>
          <p:nvPr/>
        </p:nvSpPr>
        <p:spPr>
          <a:xfrm>
            <a:off x="1060920" y="4347720"/>
            <a:ext cx="3168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>
                <a:solidFill>
                  <a:srgbClr val="C00000"/>
                </a:solidFill>
                <a:uFillTx/>
                <a:latin typeface="Book Antiqua"/>
              </a:rPr>
              <a:t>Système linéaire ( carré 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2- Méthode de Gauss – Jordan :</a:t>
            </a:r>
            <a:endParaRPr lang="en-US" sz="1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1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75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9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3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1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750"/>
                            </p:stCondLst>
                            <p:childTnLst>
                              <p:par>
                                <p:cTn id="3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35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250"/>
                            </p:stCondLst>
                            <p:childTnLst>
                              <p:par>
                                <p:cTn id="3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9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250"/>
                            </p:stCondLst>
                            <p:childTnLst>
                              <p:par>
                                <p:cTn id="4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3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9"/>
          <p:cNvSpPr/>
          <p:nvPr/>
        </p:nvSpPr>
        <p:spPr>
          <a:xfrm>
            <a:off x="287640" y="439200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85" name="Picture 2"/>
          <p:cNvPicPr/>
          <p:nvPr/>
        </p:nvPicPr>
        <p:blipFill>
          <a:blip r:embed="rId2"/>
          <a:stretch/>
        </p:blipFill>
        <p:spPr>
          <a:xfrm>
            <a:off x="5169960" y="1883160"/>
            <a:ext cx="3002440" cy="1777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86" name="Table 1"/>
          <p:cNvGraphicFramePr/>
          <p:nvPr>
            <p:extLst>
              <p:ext uri="{D42A27DB-BD31-4B8C-83A1-F6EECF244321}">
                <p14:modId xmlns:p14="http://schemas.microsoft.com/office/powerpoint/2010/main" val="462140426"/>
              </p:ext>
            </p:extLst>
          </p:nvPr>
        </p:nvGraphicFramePr>
        <p:xfrm>
          <a:off x="931680" y="1956960"/>
          <a:ext cx="2920240" cy="1584960"/>
        </p:xfrm>
        <a:graphic>
          <a:graphicData uri="http://schemas.openxmlformats.org/drawingml/2006/table">
            <a:tbl>
              <a:tblPr/>
              <a:tblGrid>
                <a:gridCol w="496110"/>
                <a:gridCol w="585135"/>
                <a:gridCol w="585135"/>
                <a:gridCol w="668725"/>
                <a:gridCol w="585135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8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0000"/>
                          </a:solidFill>
                          <a:latin typeface="Arial"/>
                        </a:rPr>
                        <a:t>-</a:t>
                      </a:r>
                      <a:r>
                        <a:rPr lang="en-US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5</a:t>
                      </a:r>
                      <a:endParaRPr lang="en-US" sz="20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65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7" name="CustomShape 2"/>
          <p:cNvSpPr/>
          <p:nvPr/>
        </p:nvSpPr>
        <p:spPr>
          <a:xfrm>
            <a:off x="184320" y="138096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762120" y="166896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9" name="CustomShape 4"/>
          <p:cNvSpPr/>
          <p:nvPr/>
        </p:nvSpPr>
        <p:spPr>
          <a:xfrm>
            <a:off x="931680" y="1957120"/>
            <a:ext cx="2920240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0000"/>
                </a:solidFill>
                <a:latin typeface="Cambria"/>
              </a:rPr>
              <a:t>-5        1        1        8       -5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939408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1: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2" name="CustomShape 7"/>
          <p:cNvSpPr/>
          <p:nvPr/>
        </p:nvSpPr>
        <p:spPr>
          <a:xfrm>
            <a:off x="971600" y="195408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5" name="CustomShape 10"/>
          <p:cNvSpPr/>
          <p:nvPr/>
        </p:nvSpPr>
        <p:spPr>
          <a:xfrm>
            <a:off x="318039" y="487836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première 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divisée par le pivot.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97" name="CustomShape 12"/>
          <p:cNvSpPr/>
          <p:nvPr/>
        </p:nvSpPr>
        <p:spPr>
          <a:xfrm>
            <a:off x="373320" y="256680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58912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99" name="CustomShape 14"/>
          <p:cNvSpPr/>
          <p:nvPr/>
        </p:nvSpPr>
        <p:spPr>
          <a:xfrm>
            <a:off x="301680" y="441900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Itération 1 : K = 1 </a:t>
            </a:r>
            <a:r>
              <a:rPr lang="fr-FR" sz="1600" b="0" strike="noStrike" spc="-1" dirty="0">
                <a:solidFill>
                  <a:srgbClr val="FFFFFF"/>
                </a:solidFill>
                <a:latin typeface="Wingdings"/>
              </a:rPr>
              <a:t>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Pivot = </a:t>
            </a:r>
            <a:r>
              <a:rPr lang="fr-FR" sz="1600" b="0" strike="noStrike" spc="-1" dirty="0" err="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err="1">
                <a:solidFill>
                  <a:srgbClr val="FFFFFF"/>
                </a:solidFill>
                <a:latin typeface="Courier New"/>
              </a:rPr>
              <a:t>kk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11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-5.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1" name="CustomShape 16"/>
          <p:cNvSpPr/>
          <p:nvPr/>
        </p:nvSpPr>
        <p:spPr>
          <a:xfrm>
            <a:off x="1316160" y="3660480"/>
            <a:ext cx="19594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Matrice associée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02" name="CustomShape 17"/>
          <p:cNvSpPr/>
          <p:nvPr/>
        </p:nvSpPr>
        <p:spPr>
          <a:xfrm>
            <a:off x="5263560" y="3685320"/>
            <a:ext cx="2520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l’itération 1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2" name="CustomShape 4"/>
          <p:cNvSpPr/>
          <p:nvPr/>
        </p:nvSpPr>
        <p:spPr>
          <a:xfrm>
            <a:off x="5263560" y="1951804"/>
            <a:ext cx="2847520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 dirty="0" smtClean="0">
                <a:solidFill>
                  <a:srgbClr val="FF0000"/>
                </a:solidFill>
                <a:latin typeface="Cambria"/>
              </a:rPr>
              <a:t>1       -1/5       -1/5       -8/5       1</a:t>
            </a:r>
            <a:endParaRPr lang="en-US" sz="1600" b="0" strike="noStrike" spc="-1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2626285" y="1062762"/>
            <a:ext cx="3528392" cy="862144"/>
            <a:chOff x="2626285" y="1062762"/>
            <a:chExt cx="3528392" cy="862144"/>
          </a:xfrm>
        </p:grpSpPr>
        <p:sp>
          <p:nvSpPr>
            <p:cNvPr id="2" name="Flèche courbée vers le bas 1"/>
            <p:cNvSpPr/>
            <p:nvPr/>
          </p:nvSpPr>
          <p:spPr>
            <a:xfrm>
              <a:off x="2626285" y="1062762"/>
              <a:ext cx="3528392" cy="862144"/>
            </a:xfrm>
            <a:prstGeom prst="curvedDownArrow">
              <a:avLst>
                <a:gd name="adj1" fmla="val 17716"/>
                <a:gd name="adj2" fmla="val 50000"/>
                <a:gd name="adj3" fmla="val 15134"/>
              </a:avLst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" name="Ellipse 2"/>
            <p:cNvSpPr/>
            <p:nvPr/>
          </p:nvSpPr>
          <p:spPr>
            <a:xfrm>
              <a:off x="3778413" y="1091150"/>
              <a:ext cx="936104" cy="683356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dirty="0" smtClean="0"/>
                <a:t>/ (-5)</a:t>
              </a:r>
              <a:endParaRPr lang="fr-FR" sz="1600" dirty="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1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5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9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24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8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32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6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1"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2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47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51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5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0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1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66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500"/>
                            </p:stCondLst>
                            <p:childTnLst>
                              <p:par>
                                <p:cTn id="72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9"/>
          <p:cNvSpPr/>
          <p:nvPr/>
        </p:nvSpPr>
        <p:spPr>
          <a:xfrm>
            <a:off x="287640" y="439200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85" name="Picture 2"/>
          <p:cNvPicPr/>
          <p:nvPr/>
        </p:nvPicPr>
        <p:blipFill>
          <a:blip r:embed="rId2"/>
          <a:stretch/>
        </p:blipFill>
        <p:spPr>
          <a:xfrm>
            <a:off x="5169960" y="1848780"/>
            <a:ext cx="3002440" cy="1703046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86" name="Table 1"/>
          <p:cNvGraphicFramePr/>
          <p:nvPr>
            <p:extLst>
              <p:ext uri="{D42A27DB-BD31-4B8C-83A1-F6EECF244321}">
                <p14:modId xmlns:p14="http://schemas.microsoft.com/office/powerpoint/2010/main" val="627900916"/>
              </p:ext>
            </p:extLst>
          </p:nvPr>
        </p:nvGraphicFramePr>
        <p:xfrm>
          <a:off x="931680" y="1956960"/>
          <a:ext cx="3208272" cy="1562400"/>
        </p:xfrm>
        <a:graphic>
          <a:graphicData uri="http://schemas.openxmlformats.org/drawingml/2006/table">
            <a:tbl>
              <a:tblPr/>
              <a:tblGrid>
                <a:gridCol w="545042"/>
                <a:gridCol w="642849"/>
                <a:gridCol w="642849"/>
                <a:gridCol w="734683"/>
                <a:gridCol w="642849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-8/5</a:t>
                      </a:r>
                      <a:endParaRPr lang="en-US" sz="18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1</a:t>
                      </a:r>
                      <a:endParaRPr lang="en-US" sz="18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34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65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24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7" name="CustomShape 2"/>
          <p:cNvSpPr/>
          <p:nvPr/>
        </p:nvSpPr>
        <p:spPr>
          <a:xfrm>
            <a:off x="184320" y="138096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762120" y="166896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9" name="CustomShape 4"/>
          <p:cNvSpPr/>
          <p:nvPr/>
        </p:nvSpPr>
        <p:spPr>
          <a:xfrm>
            <a:off x="931680" y="2348880"/>
            <a:ext cx="3208272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b="1" strike="noStrike" spc="-1" dirty="0" smtClean="0">
                <a:solidFill>
                  <a:srgbClr val="FF0000"/>
                </a:solidFill>
                <a:latin typeface="Cambria"/>
              </a:rPr>
              <a:t>7         0          2         -1         34</a:t>
            </a:r>
            <a:endParaRPr lang="en-US" b="0" strike="noStrike" spc="-1" dirty="0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29564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smtClean="0">
                <a:solidFill>
                  <a:srgbClr val="FFFFFF"/>
                </a:solidFill>
                <a:uFillTx/>
                <a:latin typeface="Book Antiqua"/>
              </a:rPr>
              <a:t>1: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2" name="CustomShape 7"/>
          <p:cNvSpPr/>
          <p:nvPr/>
        </p:nvSpPr>
        <p:spPr>
          <a:xfrm>
            <a:off x="901649" y="1938074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7" name="CustomShape 12"/>
          <p:cNvSpPr/>
          <p:nvPr/>
        </p:nvSpPr>
        <p:spPr>
          <a:xfrm>
            <a:off x="373320" y="256680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58912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1" name="CustomShape 16"/>
          <p:cNvSpPr/>
          <p:nvPr/>
        </p:nvSpPr>
        <p:spPr>
          <a:xfrm>
            <a:off x="1316160" y="3660480"/>
            <a:ext cx="19594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associée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02" name="CustomShape 17"/>
          <p:cNvSpPr/>
          <p:nvPr/>
        </p:nvSpPr>
        <p:spPr>
          <a:xfrm>
            <a:off x="5263560" y="3685320"/>
            <a:ext cx="2520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de l’itération 1</a:t>
            </a:r>
            <a:endParaRPr lang="en-US" sz="1400" spc="-1" dirty="0"/>
          </a:p>
        </p:txBody>
      </p:sp>
      <p:sp>
        <p:nvSpPr>
          <p:cNvPr id="22" name="CustomShape 4"/>
          <p:cNvSpPr/>
          <p:nvPr/>
        </p:nvSpPr>
        <p:spPr>
          <a:xfrm>
            <a:off x="5263560" y="1951804"/>
            <a:ext cx="284752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 dirty="0" smtClean="0">
                <a:solidFill>
                  <a:srgbClr val="FF0000"/>
                </a:solidFill>
                <a:latin typeface="Cambria"/>
              </a:rPr>
              <a:t>1       -1/5       -1/5       -8/5       1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3" name="CustomShape 4"/>
          <p:cNvSpPr/>
          <p:nvPr/>
        </p:nvSpPr>
        <p:spPr>
          <a:xfrm>
            <a:off x="5263560" y="2383444"/>
            <a:ext cx="2847520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 7/5         17/5         51/5        27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4" name="CustomShape 10"/>
          <p:cNvSpPr/>
          <p:nvPr/>
        </p:nvSpPr>
        <p:spPr>
          <a:xfrm>
            <a:off x="318039" y="4437112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première 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divisée par le pivot.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25" name="CustomShape 10"/>
          <p:cNvSpPr/>
          <p:nvPr/>
        </p:nvSpPr>
        <p:spPr>
          <a:xfrm>
            <a:off x="323528" y="4887519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La ligne 2 est diminuée de 7 fois la ligne 1.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2535816" y="1062762"/>
            <a:ext cx="3618861" cy="1286118"/>
            <a:chOff x="2535816" y="1062762"/>
            <a:chExt cx="3618861" cy="1286118"/>
          </a:xfrm>
        </p:grpSpPr>
        <p:sp>
          <p:nvSpPr>
            <p:cNvPr id="2" name="Flèche courbée vers le bas 1"/>
            <p:cNvSpPr/>
            <p:nvPr/>
          </p:nvSpPr>
          <p:spPr>
            <a:xfrm>
              <a:off x="2535816" y="1062762"/>
              <a:ext cx="3618861" cy="1286118"/>
            </a:xfrm>
            <a:prstGeom prst="curvedDownArrow">
              <a:avLst>
                <a:gd name="adj1" fmla="val 14428"/>
                <a:gd name="adj2" fmla="val 50000"/>
                <a:gd name="adj3" fmla="val 15134"/>
              </a:avLst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" name="Ellipse 2"/>
            <p:cNvSpPr/>
            <p:nvPr/>
          </p:nvSpPr>
          <p:spPr>
            <a:xfrm>
              <a:off x="3419872" y="1091150"/>
              <a:ext cx="1576154" cy="683356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dirty="0" smtClean="0"/>
                <a:t>=L</a:t>
              </a:r>
              <a:r>
                <a:rPr lang="fr-FR" sz="1600" baseline="-25000" dirty="0" smtClean="0"/>
                <a:t>2</a:t>
              </a:r>
              <a:r>
                <a:rPr lang="fr-FR" sz="1600" dirty="0" smtClean="0"/>
                <a:t> – 7*L</a:t>
              </a:r>
              <a:r>
                <a:rPr lang="fr-FR" sz="1600" baseline="-25000" dirty="0" smtClean="0"/>
                <a:t>1</a:t>
              </a:r>
              <a:endParaRPr lang="fr-FR" sz="16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43531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" grpId="0" animBg="1"/>
      <p:bldP spid="23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9"/>
          <p:cNvSpPr/>
          <p:nvPr/>
        </p:nvSpPr>
        <p:spPr>
          <a:xfrm>
            <a:off x="287640" y="439200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85" name="Picture 2"/>
          <p:cNvPicPr/>
          <p:nvPr/>
        </p:nvPicPr>
        <p:blipFill>
          <a:blip r:embed="rId2"/>
          <a:stretch/>
        </p:blipFill>
        <p:spPr>
          <a:xfrm>
            <a:off x="5169960" y="1848780"/>
            <a:ext cx="3002440" cy="1703046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86" name="Table 1"/>
          <p:cNvGraphicFramePr/>
          <p:nvPr>
            <p:extLst>
              <p:ext uri="{D42A27DB-BD31-4B8C-83A1-F6EECF244321}">
                <p14:modId xmlns:p14="http://schemas.microsoft.com/office/powerpoint/2010/main" val="565957381"/>
              </p:ext>
            </p:extLst>
          </p:nvPr>
        </p:nvGraphicFramePr>
        <p:xfrm>
          <a:off x="931680" y="1956960"/>
          <a:ext cx="3208272" cy="1562400"/>
        </p:xfrm>
        <a:graphic>
          <a:graphicData uri="http://schemas.openxmlformats.org/drawingml/2006/table">
            <a:tbl>
              <a:tblPr/>
              <a:tblGrid>
                <a:gridCol w="545042"/>
                <a:gridCol w="642849"/>
                <a:gridCol w="642849"/>
                <a:gridCol w="734683"/>
                <a:gridCol w="642849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-8/5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1</a:t>
                      </a:r>
                      <a:endParaRPr lang="en-US" sz="16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17/5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27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65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7" name="CustomShape 2"/>
          <p:cNvSpPr/>
          <p:nvPr/>
        </p:nvSpPr>
        <p:spPr>
          <a:xfrm>
            <a:off x="184320" y="138096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762120" y="166896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9" name="CustomShape 4"/>
          <p:cNvSpPr/>
          <p:nvPr/>
        </p:nvSpPr>
        <p:spPr>
          <a:xfrm>
            <a:off x="922915" y="2700303"/>
            <a:ext cx="3208272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b="1" strike="noStrike" spc="-1" dirty="0" smtClean="0">
                <a:solidFill>
                  <a:srgbClr val="FF0000"/>
                </a:solidFill>
                <a:latin typeface="Cambria"/>
              </a:rPr>
              <a:t>3         -1          9         -12         65</a:t>
            </a:r>
            <a:endParaRPr lang="en-US" b="0" strike="noStrike" spc="-1" dirty="0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de Gauss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– Jordan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84320" y="692696"/>
            <a:ext cx="129564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1: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2" name="CustomShape 7"/>
          <p:cNvSpPr/>
          <p:nvPr/>
        </p:nvSpPr>
        <p:spPr>
          <a:xfrm>
            <a:off x="901649" y="1938074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7" name="CustomShape 12"/>
          <p:cNvSpPr/>
          <p:nvPr/>
        </p:nvSpPr>
        <p:spPr>
          <a:xfrm>
            <a:off x="373320" y="256680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58912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1" name="CustomShape 16"/>
          <p:cNvSpPr/>
          <p:nvPr/>
        </p:nvSpPr>
        <p:spPr>
          <a:xfrm>
            <a:off x="1316160" y="3660480"/>
            <a:ext cx="19594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associée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02" name="CustomShape 17"/>
          <p:cNvSpPr/>
          <p:nvPr/>
        </p:nvSpPr>
        <p:spPr>
          <a:xfrm>
            <a:off x="5263560" y="3685320"/>
            <a:ext cx="2520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de l’itération 1</a:t>
            </a:r>
            <a:endParaRPr lang="en-US" sz="1400" spc="-1" dirty="0"/>
          </a:p>
        </p:txBody>
      </p:sp>
      <p:sp>
        <p:nvSpPr>
          <p:cNvPr id="22" name="CustomShape 4"/>
          <p:cNvSpPr/>
          <p:nvPr/>
        </p:nvSpPr>
        <p:spPr>
          <a:xfrm>
            <a:off x="5263560" y="1951804"/>
            <a:ext cx="2847520" cy="748498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342900" indent="-342900" algn="ctr">
              <a:lnSpc>
                <a:spcPct val="150000"/>
              </a:lnSpc>
              <a:buAutoNum type="arabicPlain"/>
            </a:pPr>
            <a:r>
              <a:rPr lang="fr-FR" sz="1600" b="1" strike="noStrike" spc="-1" dirty="0" smtClean="0">
                <a:solidFill>
                  <a:srgbClr val="FF0000"/>
                </a:solidFill>
                <a:latin typeface="Cambria"/>
              </a:rPr>
              <a:t>-1/5       -1/5       -8/5       1</a:t>
            </a:r>
            <a:endParaRPr lang="en-US" sz="1600" spc="-1" dirty="0">
              <a:latin typeface="Arial"/>
            </a:endParaRPr>
          </a:p>
          <a:p>
            <a:pPr algn="ctr">
              <a:lnSpc>
                <a:spcPct val="150000"/>
              </a:lnSpc>
            </a:pPr>
            <a:r>
              <a:rPr lang="fr-FR" sz="1600" b="1" spc="-1" dirty="0" smtClean="0">
                <a:solidFill>
                  <a:srgbClr val="FF0000"/>
                </a:solidFill>
                <a:latin typeface="Cambria"/>
              </a:rPr>
              <a:t>0      7/5       17/5     51/5    27</a:t>
            </a:r>
            <a:endParaRPr lang="en-US" sz="1600" b="1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3" name="CustomShape 4"/>
          <p:cNvSpPr/>
          <p:nvPr/>
        </p:nvSpPr>
        <p:spPr>
          <a:xfrm>
            <a:off x="5263560" y="2708392"/>
            <a:ext cx="2847520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strike="noStrike" spc="-1" dirty="0" smtClean="0">
                <a:solidFill>
                  <a:srgbClr val="FF0000"/>
                </a:solidFill>
                <a:latin typeface="Cambria"/>
              </a:rPr>
              <a:t>0       -2/5       48/5       -36/5      </a:t>
            </a:r>
            <a:r>
              <a:rPr lang="fr-FR" sz="1400" b="1" spc="-1" dirty="0" smtClean="0">
                <a:solidFill>
                  <a:srgbClr val="FF0000"/>
                </a:solidFill>
                <a:latin typeface="Cambria"/>
              </a:rPr>
              <a:t>62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4" name="CustomShape 10"/>
          <p:cNvSpPr/>
          <p:nvPr/>
        </p:nvSpPr>
        <p:spPr>
          <a:xfrm>
            <a:off x="318039" y="4437112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La première ligne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est divisée par le pivot.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25" name="CustomShape 10"/>
          <p:cNvSpPr/>
          <p:nvPr/>
        </p:nvSpPr>
        <p:spPr>
          <a:xfrm>
            <a:off x="323528" y="4887519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La ligne 2 est diminuée de 7 fois la ligne 1.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26" name="CustomShape 10"/>
          <p:cNvSpPr/>
          <p:nvPr/>
        </p:nvSpPr>
        <p:spPr>
          <a:xfrm>
            <a:off x="342900" y="5324877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La ligne 3 est diminuée de 3 fois la ligne 1.</a:t>
            </a:r>
            <a:r>
              <a:rPr lang="fr-FR" sz="1800" b="0" strike="noStrike" spc="-1" dirty="0" smtClean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2535816" y="1062761"/>
            <a:ext cx="3618861" cy="1637541"/>
            <a:chOff x="2535816" y="1062762"/>
            <a:chExt cx="3618861" cy="1286118"/>
          </a:xfrm>
        </p:grpSpPr>
        <p:sp>
          <p:nvSpPr>
            <p:cNvPr id="2" name="Flèche courbée vers le bas 1"/>
            <p:cNvSpPr/>
            <p:nvPr/>
          </p:nvSpPr>
          <p:spPr>
            <a:xfrm>
              <a:off x="2535816" y="1062762"/>
              <a:ext cx="3618861" cy="1286118"/>
            </a:xfrm>
            <a:prstGeom prst="curvedDownArrow">
              <a:avLst>
                <a:gd name="adj1" fmla="val 14428"/>
                <a:gd name="adj2" fmla="val 50000"/>
                <a:gd name="adj3" fmla="val 15134"/>
              </a:avLst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" name="Ellipse 2"/>
            <p:cNvSpPr/>
            <p:nvPr/>
          </p:nvSpPr>
          <p:spPr>
            <a:xfrm>
              <a:off x="3419872" y="1091150"/>
              <a:ext cx="1576154" cy="683356"/>
            </a:xfrm>
            <a:prstGeom prst="ellips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dirty="0" smtClean="0"/>
                <a:t>=L</a:t>
              </a:r>
              <a:r>
                <a:rPr lang="fr-FR" sz="1600" baseline="-25000" dirty="0" smtClean="0"/>
                <a:t>3</a:t>
              </a:r>
              <a:r>
                <a:rPr lang="fr-FR" sz="1600" dirty="0" smtClean="0"/>
                <a:t> – 3*L</a:t>
              </a:r>
              <a:r>
                <a:rPr lang="fr-FR" sz="1600" baseline="-25000" dirty="0" smtClean="0"/>
                <a:t>1</a:t>
              </a:r>
              <a:endParaRPr lang="fr-FR" sz="16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75421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" grpId="0" animBg="1"/>
      <p:bldP spid="23" grpId="0" animBg="1"/>
      <p:bldP spid="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3082</TotalTime>
  <Words>2672</Words>
  <Application>Microsoft Office PowerPoint</Application>
  <PresentationFormat>Affichage à l'écran (4:3)</PresentationFormat>
  <Paragraphs>824</Paragraphs>
  <Slides>31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2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Cours</dc:creator>
  <cp:lastModifiedBy>Cours</cp:lastModifiedBy>
  <cp:revision>248</cp:revision>
  <dcterms:created xsi:type="dcterms:W3CDTF">2020-12-25T15:17:10Z</dcterms:created>
  <dcterms:modified xsi:type="dcterms:W3CDTF">2021-11-03T16:14:07Z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Hewlett-Packard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Affichage à l'écran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34</vt:i4>
  </property>
</Properties>
</file>