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35" r:id="rId2"/>
    <p:sldId id="259" r:id="rId3"/>
    <p:sldId id="329" r:id="rId4"/>
    <p:sldId id="298" r:id="rId5"/>
    <p:sldId id="333" r:id="rId6"/>
    <p:sldId id="330" r:id="rId7"/>
    <p:sldId id="299" r:id="rId8"/>
    <p:sldId id="332" r:id="rId9"/>
    <p:sldId id="293" r:id="rId10"/>
    <p:sldId id="357" r:id="rId11"/>
    <p:sldId id="263" r:id="rId12"/>
    <p:sldId id="342" r:id="rId13"/>
    <p:sldId id="381" r:id="rId14"/>
    <p:sldId id="382" r:id="rId15"/>
    <p:sldId id="383" r:id="rId16"/>
    <p:sldId id="385" r:id="rId17"/>
    <p:sldId id="384" r:id="rId18"/>
    <p:sldId id="286" r:id="rId19"/>
    <p:sldId id="325" r:id="rId20"/>
    <p:sldId id="351" r:id="rId21"/>
    <p:sldId id="350" r:id="rId22"/>
    <p:sldId id="353" r:id="rId23"/>
    <p:sldId id="324" r:id="rId24"/>
    <p:sldId id="392" r:id="rId25"/>
    <p:sldId id="327" r:id="rId26"/>
    <p:sldId id="352" r:id="rId27"/>
    <p:sldId id="354" r:id="rId28"/>
    <p:sldId id="386" r:id="rId29"/>
    <p:sldId id="360" r:id="rId30"/>
    <p:sldId id="361" r:id="rId31"/>
    <p:sldId id="362" r:id="rId32"/>
    <p:sldId id="363" r:id="rId33"/>
    <p:sldId id="364" r:id="rId34"/>
    <p:sldId id="366" r:id="rId35"/>
    <p:sldId id="367" r:id="rId36"/>
    <p:sldId id="368" r:id="rId37"/>
    <p:sldId id="369" r:id="rId38"/>
    <p:sldId id="370" r:id="rId39"/>
    <p:sldId id="285" r:id="rId40"/>
    <p:sldId id="273" r:id="rId41"/>
    <p:sldId id="274" r:id="rId42"/>
    <p:sldId id="276" r:id="rId43"/>
    <p:sldId id="337" r:id="rId44"/>
    <p:sldId id="387" r:id="rId45"/>
    <p:sldId id="388" r:id="rId46"/>
    <p:sldId id="389" r:id="rId47"/>
    <p:sldId id="280" r:id="rId48"/>
    <p:sldId id="264" r:id="rId49"/>
    <p:sldId id="266" r:id="rId50"/>
    <p:sldId id="284" r:id="rId51"/>
    <p:sldId id="269" r:id="rId52"/>
    <p:sldId id="372" r:id="rId53"/>
    <p:sldId id="373" r:id="rId54"/>
    <p:sldId id="374" r:id="rId55"/>
    <p:sldId id="375" r:id="rId56"/>
    <p:sldId id="377" r:id="rId57"/>
    <p:sldId id="378"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7AB281F-0CE1-43CE-8934-5DFD27421903}">
          <p14:sldIdLst>
            <p14:sldId id="335"/>
            <p14:sldId id="259"/>
            <p14:sldId id="329"/>
            <p14:sldId id="298"/>
            <p14:sldId id="333"/>
            <p14:sldId id="330"/>
            <p14:sldId id="299"/>
            <p14:sldId id="332"/>
            <p14:sldId id="293"/>
            <p14:sldId id="357"/>
            <p14:sldId id="263"/>
          </p14:sldIdLst>
        </p14:section>
        <p14:section name="Section sans titre" id="{87B8D9A0-718E-40BA-B70C-54F6CDDE585E}">
          <p14:sldIdLst>
            <p14:sldId id="342"/>
            <p14:sldId id="381"/>
            <p14:sldId id="382"/>
            <p14:sldId id="383"/>
            <p14:sldId id="385"/>
            <p14:sldId id="384"/>
            <p14:sldId id="286"/>
            <p14:sldId id="325"/>
            <p14:sldId id="351"/>
            <p14:sldId id="350"/>
            <p14:sldId id="353"/>
            <p14:sldId id="324"/>
            <p14:sldId id="392"/>
            <p14:sldId id="327"/>
            <p14:sldId id="352"/>
            <p14:sldId id="354"/>
            <p14:sldId id="386"/>
            <p14:sldId id="360"/>
            <p14:sldId id="361"/>
            <p14:sldId id="362"/>
            <p14:sldId id="363"/>
            <p14:sldId id="364"/>
            <p14:sldId id="366"/>
            <p14:sldId id="367"/>
            <p14:sldId id="368"/>
            <p14:sldId id="369"/>
            <p14:sldId id="370"/>
            <p14:sldId id="285"/>
            <p14:sldId id="273"/>
            <p14:sldId id="274"/>
            <p14:sldId id="276"/>
            <p14:sldId id="337"/>
            <p14:sldId id="387"/>
            <p14:sldId id="388"/>
            <p14:sldId id="389"/>
            <p14:sldId id="280"/>
            <p14:sldId id="264"/>
            <p14:sldId id="266"/>
            <p14:sldId id="284"/>
            <p14:sldId id="269"/>
            <p14:sldId id="372"/>
            <p14:sldId id="373"/>
            <p14:sldId id="374"/>
            <p14:sldId id="375"/>
            <p14:sldId id="377"/>
            <p14:sldId id="3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43C9D"/>
    <a:srgbClr val="33D5D9"/>
    <a:srgbClr val="FFCCCC"/>
    <a:srgbClr val="EE861E"/>
    <a:srgbClr val="6130DC"/>
    <a:srgbClr val="81E725"/>
    <a:srgbClr val="D47F38"/>
    <a:srgbClr val="CFC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86323" autoAdjust="0"/>
  </p:normalViewPr>
  <p:slideViewPr>
    <p:cSldViewPr>
      <p:cViewPr>
        <p:scale>
          <a:sx n="66" d="100"/>
          <a:sy n="66" d="100"/>
        </p:scale>
        <p:origin x="-1626" y="-6"/>
      </p:cViewPr>
      <p:guideLst>
        <p:guide orient="horz" pos="2160"/>
        <p:guide pos="2880"/>
      </p:guideLst>
    </p:cSldViewPr>
  </p:slideViewPr>
  <p:outlineViewPr>
    <p:cViewPr>
      <p:scale>
        <a:sx n="33" d="100"/>
        <a:sy n="33" d="100"/>
      </p:scale>
      <p:origin x="0" y="360"/>
    </p:cViewPr>
  </p:outlineViewPr>
  <p:notesTextViewPr>
    <p:cViewPr>
      <p:scale>
        <a:sx n="1" d="1"/>
        <a:sy n="1" d="1"/>
      </p:scale>
      <p:origin x="0" y="0"/>
    </p:cViewPr>
  </p:notesTextViewPr>
  <p:sorterViewPr>
    <p:cViewPr>
      <p:scale>
        <a:sx n="79" d="100"/>
        <a:sy n="79" d="100"/>
      </p:scale>
      <p:origin x="0" y="7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5A5A6-CB52-4001-9424-3E91A90C4C81}"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fr-FR"/>
        </a:p>
      </dgm:t>
    </dgm:pt>
    <dgm:pt modelId="{6A4078A2-047D-420D-85BD-9B6E56DE45B7}">
      <dgm:prSet phldrT="[Texte]"/>
      <dgm:spPr/>
      <dgm:t>
        <a:bodyPr/>
        <a:lstStyle/>
        <a:p>
          <a:r>
            <a:rPr lang="fr-FR" b="1" dirty="0" smtClean="0"/>
            <a:t>Les anémies</a:t>
          </a:r>
          <a:endParaRPr lang="fr-FR" b="1" dirty="0"/>
        </a:p>
      </dgm:t>
    </dgm:pt>
    <dgm:pt modelId="{4F54360F-CB12-458A-B0AB-60452C68DCE2}" type="parTrans" cxnId="{FC25108A-C567-4E9B-8CE8-7FF05A9F6619}">
      <dgm:prSet/>
      <dgm:spPr/>
      <dgm:t>
        <a:bodyPr/>
        <a:lstStyle/>
        <a:p>
          <a:endParaRPr lang="fr-FR"/>
        </a:p>
      </dgm:t>
    </dgm:pt>
    <dgm:pt modelId="{4A476AEB-7340-4617-AD03-4F08E3284290}" type="sibTrans" cxnId="{FC25108A-C567-4E9B-8CE8-7FF05A9F6619}">
      <dgm:prSet/>
      <dgm:spPr/>
      <dgm:t>
        <a:bodyPr/>
        <a:lstStyle/>
        <a:p>
          <a:endParaRPr lang="fr-FR"/>
        </a:p>
      </dgm:t>
    </dgm:pt>
    <dgm:pt modelId="{88CD6CD6-E032-4B54-85A5-CA44D228C64D}">
      <dgm:prSet phldrT="[Texte]"/>
      <dgm:spPr/>
      <dgm:t>
        <a:bodyPr/>
        <a:lstStyle/>
        <a:p>
          <a:r>
            <a:rPr lang="fr-FR" b="1" dirty="0" smtClean="0"/>
            <a:t>L’anémie sédiroblastique</a:t>
          </a:r>
          <a:endParaRPr lang="fr-FR" b="1" dirty="0"/>
        </a:p>
      </dgm:t>
    </dgm:pt>
    <dgm:pt modelId="{79338CF4-B8D3-4B28-B5E6-D4B3F4591AC4}" type="parTrans" cxnId="{FF3A7B68-E3D3-42F5-AF58-DD68B43F0020}">
      <dgm:prSet/>
      <dgm:spPr/>
      <dgm:t>
        <a:bodyPr/>
        <a:lstStyle/>
        <a:p>
          <a:endParaRPr lang="fr-FR"/>
        </a:p>
      </dgm:t>
    </dgm:pt>
    <dgm:pt modelId="{A5FD20CB-D327-46EB-8868-3DA75532E0CB}" type="sibTrans" cxnId="{FF3A7B68-E3D3-42F5-AF58-DD68B43F0020}">
      <dgm:prSet/>
      <dgm:spPr/>
      <dgm:t>
        <a:bodyPr/>
        <a:lstStyle/>
        <a:p>
          <a:endParaRPr lang="fr-FR"/>
        </a:p>
      </dgm:t>
    </dgm:pt>
    <dgm:pt modelId="{03C32857-0267-42F4-B151-27207C0E1A1C}">
      <dgm:prSet phldrT="[Texte]"/>
      <dgm:spPr/>
      <dgm:t>
        <a:bodyPr/>
        <a:lstStyle/>
        <a:p>
          <a:r>
            <a:rPr lang="fr-FR" b="1" dirty="0" smtClean="0"/>
            <a:t>L’anémie mégaloblastique</a:t>
          </a:r>
          <a:endParaRPr lang="fr-FR" b="1" dirty="0"/>
        </a:p>
      </dgm:t>
    </dgm:pt>
    <dgm:pt modelId="{47DFF7C0-FDC2-4E20-9A45-188A9CC5D3DB}" type="parTrans" cxnId="{6D85A465-2219-41F4-A99A-E900076FA865}">
      <dgm:prSet/>
      <dgm:spPr/>
      <dgm:t>
        <a:bodyPr/>
        <a:lstStyle/>
        <a:p>
          <a:endParaRPr lang="fr-FR"/>
        </a:p>
      </dgm:t>
    </dgm:pt>
    <dgm:pt modelId="{1F6606B5-9282-4068-B4C6-7965C18BF9C0}" type="sibTrans" cxnId="{6D85A465-2219-41F4-A99A-E900076FA865}">
      <dgm:prSet/>
      <dgm:spPr/>
      <dgm:t>
        <a:bodyPr/>
        <a:lstStyle/>
        <a:p>
          <a:endParaRPr lang="fr-FR"/>
        </a:p>
      </dgm:t>
    </dgm:pt>
    <dgm:pt modelId="{DF293AA7-EB97-4B6D-81EE-CA461F76382F}">
      <dgm:prSet phldrT="[Texte]"/>
      <dgm:spPr/>
      <dgm:t>
        <a:bodyPr/>
        <a:lstStyle/>
        <a:p>
          <a:r>
            <a:rPr lang="fr-FR" b="1" dirty="0" smtClean="0"/>
            <a:t>L’ anémie </a:t>
          </a:r>
        </a:p>
        <a:p>
          <a:r>
            <a:rPr lang="fr-FR" b="1" dirty="0" smtClean="0"/>
            <a:t>érythroblastiques </a:t>
          </a:r>
          <a:endParaRPr lang="fr-FR" b="1" dirty="0"/>
        </a:p>
      </dgm:t>
    </dgm:pt>
    <dgm:pt modelId="{BD13E86C-0AEE-45BF-A6BD-AD4B8024030D}" type="sibTrans" cxnId="{34B53562-5B67-46D3-9CFE-B48A21AE5E0B}">
      <dgm:prSet/>
      <dgm:spPr/>
      <dgm:t>
        <a:bodyPr/>
        <a:lstStyle/>
        <a:p>
          <a:endParaRPr lang="fr-FR"/>
        </a:p>
      </dgm:t>
    </dgm:pt>
    <dgm:pt modelId="{C42E362C-5E0D-41E8-A0A4-6EE8B6BB4A35}" type="parTrans" cxnId="{34B53562-5B67-46D3-9CFE-B48A21AE5E0B}">
      <dgm:prSet/>
      <dgm:spPr/>
      <dgm:t>
        <a:bodyPr/>
        <a:lstStyle/>
        <a:p>
          <a:endParaRPr lang="fr-FR"/>
        </a:p>
      </dgm:t>
    </dgm:pt>
    <dgm:pt modelId="{E105F63B-B1C6-4D64-B24E-E8B6C225351B}">
      <dgm:prSet/>
      <dgm:spPr/>
      <dgm:t>
        <a:bodyPr/>
        <a:lstStyle/>
        <a:p>
          <a:r>
            <a:rPr lang="fr-FR" b="1" dirty="0" smtClean="0"/>
            <a:t>L’anémie hémolytique</a:t>
          </a:r>
          <a:endParaRPr lang="fr-FR" b="1" dirty="0"/>
        </a:p>
      </dgm:t>
    </dgm:pt>
    <dgm:pt modelId="{F2A7D884-72BB-481F-897F-6B3DC498C628}" type="parTrans" cxnId="{8B007CAD-ECE4-48D0-9EC5-A80D04F3CEA8}">
      <dgm:prSet/>
      <dgm:spPr/>
      <dgm:t>
        <a:bodyPr/>
        <a:lstStyle/>
        <a:p>
          <a:endParaRPr lang="fr-FR"/>
        </a:p>
      </dgm:t>
    </dgm:pt>
    <dgm:pt modelId="{67AB5CFD-5017-4D1E-A18B-377C2310552C}" type="sibTrans" cxnId="{8B007CAD-ECE4-48D0-9EC5-A80D04F3CEA8}">
      <dgm:prSet/>
      <dgm:spPr/>
      <dgm:t>
        <a:bodyPr/>
        <a:lstStyle/>
        <a:p>
          <a:endParaRPr lang="fr-FR"/>
        </a:p>
      </dgm:t>
    </dgm:pt>
    <dgm:pt modelId="{D37F456F-6F3D-403E-B5A8-FE99989A633A}" type="pres">
      <dgm:prSet presAssocID="{5315A5A6-CB52-4001-9424-3E91A90C4C81}" presName="hierChild1" presStyleCnt="0">
        <dgm:presLayoutVars>
          <dgm:chPref val="1"/>
          <dgm:dir/>
          <dgm:animOne val="branch"/>
          <dgm:animLvl val="lvl"/>
          <dgm:resizeHandles/>
        </dgm:presLayoutVars>
      </dgm:prSet>
      <dgm:spPr/>
      <dgm:t>
        <a:bodyPr/>
        <a:lstStyle/>
        <a:p>
          <a:endParaRPr lang="fr-FR"/>
        </a:p>
      </dgm:t>
    </dgm:pt>
    <dgm:pt modelId="{D90C23C6-54CF-433A-BAEB-1F27CBA57B6B}" type="pres">
      <dgm:prSet presAssocID="{6A4078A2-047D-420D-85BD-9B6E56DE45B7}" presName="hierRoot1" presStyleCnt="0"/>
      <dgm:spPr/>
    </dgm:pt>
    <dgm:pt modelId="{CB1BA9CC-7D8E-4A0C-8AF4-AC92FF57896D}" type="pres">
      <dgm:prSet presAssocID="{6A4078A2-047D-420D-85BD-9B6E56DE45B7}" presName="composite" presStyleCnt="0"/>
      <dgm:spPr/>
    </dgm:pt>
    <dgm:pt modelId="{2A4E675E-12DE-4769-BB5F-09A6917596F5}" type="pres">
      <dgm:prSet presAssocID="{6A4078A2-047D-420D-85BD-9B6E56DE45B7}" presName="background" presStyleLbl="node0" presStyleIdx="0" presStyleCnt="1"/>
      <dgm:spPr/>
    </dgm:pt>
    <dgm:pt modelId="{DA0C5DE1-4C42-435F-A116-2062EF7BDC52}" type="pres">
      <dgm:prSet presAssocID="{6A4078A2-047D-420D-85BD-9B6E56DE45B7}" presName="text" presStyleLbl="fgAcc0" presStyleIdx="0" presStyleCnt="1">
        <dgm:presLayoutVars>
          <dgm:chPref val="3"/>
        </dgm:presLayoutVars>
      </dgm:prSet>
      <dgm:spPr/>
      <dgm:t>
        <a:bodyPr/>
        <a:lstStyle/>
        <a:p>
          <a:endParaRPr lang="fr-FR"/>
        </a:p>
      </dgm:t>
    </dgm:pt>
    <dgm:pt modelId="{99AA4DD5-115C-416C-A8A4-BFE80BA32A21}" type="pres">
      <dgm:prSet presAssocID="{6A4078A2-047D-420D-85BD-9B6E56DE45B7}" presName="hierChild2" presStyleCnt="0"/>
      <dgm:spPr/>
    </dgm:pt>
    <dgm:pt modelId="{27EE66C9-E79E-4895-A035-1727B4F63BDC}" type="pres">
      <dgm:prSet presAssocID="{C42E362C-5E0D-41E8-A0A4-6EE8B6BB4A35}" presName="Name10" presStyleLbl="parChTrans1D2" presStyleIdx="0" presStyleCnt="3"/>
      <dgm:spPr/>
      <dgm:t>
        <a:bodyPr/>
        <a:lstStyle/>
        <a:p>
          <a:endParaRPr lang="fr-FR"/>
        </a:p>
      </dgm:t>
    </dgm:pt>
    <dgm:pt modelId="{95088630-BD05-421C-AAE9-1F4B1C739DDA}" type="pres">
      <dgm:prSet presAssocID="{DF293AA7-EB97-4B6D-81EE-CA461F76382F}" presName="hierRoot2" presStyleCnt="0"/>
      <dgm:spPr/>
    </dgm:pt>
    <dgm:pt modelId="{2F656767-CCF7-42C6-BB4B-9B0DAC9E7311}" type="pres">
      <dgm:prSet presAssocID="{DF293AA7-EB97-4B6D-81EE-CA461F76382F}" presName="composite2" presStyleCnt="0"/>
      <dgm:spPr/>
    </dgm:pt>
    <dgm:pt modelId="{E98DC17F-89B6-4E28-B7C6-84B5D82F7368}" type="pres">
      <dgm:prSet presAssocID="{DF293AA7-EB97-4B6D-81EE-CA461F76382F}" presName="background2" presStyleLbl="node2" presStyleIdx="0" presStyleCnt="3"/>
      <dgm:spPr/>
    </dgm:pt>
    <dgm:pt modelId="{A4DB4FC1-EE00-4423-99ED-2CB1BC54BAE9}" type="pres">
      <dgm:prSet presAssocID="{DF293AA7-EB97-4B6D-81EE-CA461F76382F}" presName="text2" presStyleLbl="fgAcc2" presStyleIdx="0" presStyleCnt="3">
        <dgm:presLayoutVars>
          <dgm:chPref val="3"/>
        </dgm:presLayoutVars>
      </dgm:prSet>
      <dgm:spPr/>
      <dgm:t>
        <a:bodyPr/>
        <a:lstStyle/>
        <a:p>
          <a:endParaRPr lang="fr-FR"/>
        </a:p>
      </dgm:t>
    </dgm:pt>
    <dgm:pt modelId="{A31AA7E0-DFFD-4A1F-BB78-2CD36A76271A}" type="pres">
      <dgm:prSet presAssocID="{DF293AA7-EB97-4B6D-81EE-CA461F76382F}" presName="hierChild3" presStyleCnt="0"/>
      <dgm:spPr/>
    </dgm:pt>
    <dgm:pt modelId="{FB2BD1D0-DB60-41CE-9384-02F593009C3B}" type="pres">
      <dgm:prSet presAssocID="{79338CF4-B8D3-4B28-B5E6-D4B3F4591AC4}" presName="Name17" presStyleLbl="parChTrans1D3" presStyleIdx="0" presStyleCnt="1"/>
      <dgm:spPr/>
      <dgm:t>
        <a:bodyPr/>
        <a:lstStyle/>
        <a:p>
          <a:endParaRPr lang="fr-FR"/>
        </a:p>
      </dgm:t>
    </dgm:pt>
    <dgm:pt modelId="{63B9F2A6-B1A6-4EB1-A2BB-AD3023C2EB91}" type="pres">
      <dgm:prSet presAssocID="{88CD6CD6-E032-4B54-85A5-CA44D228C64D}" presName="hierRoot3" presStyleCnt="0"/>
      <dgm:spPr/>
    </dgm:pt>
    <dgm:pt modelId="{44ACE430-E536-4B76-A65D-E8A91EB371A3}" type="pres">
      <dgm:prSet presAssocID="{88CD6CD6-E032-4B54-85A5-CA44D228C64D}" presName="composite3" presStyleCnt="0"/>
      <dgm:spPr/>
    </dgm:pt>
    <dgm:pt modelId="{34ED3A4D-B2D4-4C43-8AC5-DD9D416C6D92}" type="pres">
      <dgm:prSet presAssocID="{88CD6CD6-E032-4B54-85A5-CA44D228C64D}" presName="background3" presStyleLbl="node3" presStyleIdx="0" presStyleCnt="1"/>
      <dgm:spPr/>
    </dgm:pt>
    <dgm:pt modelId="{82AB7712-37EB-40EE-8A18-B3C2363EED73}" type="pres">
      <dgm:prSet presAssocID="{88CD6CD6-E032-4B54-85A5-CA44D228C64D}" presName="text3" presStyleLbl="fgAcc3" presStyleIdx="0" presStyleCnt="1">
        <dgm:presLayoutVars>
          <dgm:chPref val="3"/>
        </dgm:presLayoutVars>
      </dgm:prSet>
      <dgm:spPr/>
      <dgm:t>
        <a:bodyPr/>
        <a:lstStyle/>
        <a:p>
          <a:endParaRPr lang="fr-FR"/>
        </a:p>
      </dgm:t>
    </dgm:pt>
    <dgm:pt modelId="{20A9B090-33C7-42A5-B19D-2CF9FFAC01ED}" type="pres">
      <dgm:prSet presAssocID="{88CD6CD6-E032-4B54-85A5-CA44D228C64D}" presName="hierChild4" presStyleCnt="0"/>
      <dgm:spPr/>
    </dgm:pt>
    <dgm:pt modelId="{E5A038C7-D43F-4BE9-BB32-51EC9B69B75B}" type="pres">
      <dgm:prSet presAssocID="{F2A7D884-72BB-481F-897F-6B3DC498C628}" presName="Name10" presStyleLbl="parChTrans1D2" presStyleIdx="1" presStyleCnt="3"/>
      <dgm:spPr/>
      <dgm:t>
        <a:bodyPr/>
        <a:lstStyle/>
        <a:p>
          <a:endParaRPr lang="fr-FR"/>
        </a:p>
      </dgm:t>
    </dgm:pt>
    <dgm:pt modelId="{4BDFFE5D-0E21-4C84-8A92-3B826F4C37EF}" type="pres">
      <dgm:prSet presAssocID="{E105F63B-B1C6-4D64-B24E-E8B6C225351B}" presName="hierRoot2" presStyleCnt="0"/>
      <dgm:spPr/>
    </dgm:pt>
    <dgm:pt modelId="{D929E795-9483-4638-9448-D3AC296504ED}" type="pres">
      <dgm:prSet presAssocID="{E105F63B-B1C6-4D64-B24E-E8B6C225351B}" presName="composite2" presStyleCnt="0"/>
      <dgm:spPr/>
    </dgm:pt>
    <dgm:pt modelId="{8B582CCD-3E31-40F4-BD39-2791A9EC315F}" type="pres">
      <dgm:prSet presAssocID="{E105F63B-B1C6-4D64-B24E-E8B6C225351B}" presName="background2" presStyleLbl="node2" presStyleIdx="1" presStyleCnt="3"/>
      <dgm:spPr/>
    </dgm:pt>
    <dgm:pt modelId="{D0EBFD78-9253-45A0-9863-7BFF62C1EB12}" type="pres">
      <dgm:prSet presAssocID="{E105F63B-B1C6-4D64-B24E-E8B6C225351B}" presName="text2" presStyleLbl="fgAcc2" presStyleIdx="1" presStyleCnt="3">
        <dgm:presLayoutVars>
          <dgm:chPref val="3"/>
        </dgm:presLayoutVars>
      </dgm:prSet>
      <dgm:spPr/>
      <dgm:t>
        <a:bodyPr/>
        <a:lstStyle/>
        <a:p>
          <a:endParaRPr lang="fr-FR"/>
        </a:p>
      </dgm:t>
    </dgm:pt>
    <dgm:pt modelId="{6D1B0A69-3EFA-4827-BDD7-302731BA1A32}" type="pres">
      <dgm:prSet presAssocID="{E105F63B-B1C6-4D64-B24E-E8B6C225351B}" presName="hierChild3" presStyleCnt="0"/>
      <dgm:spPr/>
    </dgm:pt>
    <dgm:pt modelId="{84AF3419-E3A8-4B59-AA5D-AEF2D081C462}" type="pres">
      <dgm:prSet presAssocID="{47DFF7C0-FDC2-4E20-9A45-188A9CC5D3DB}" presName="Name10" presStyleLbl="parChTrans1D2" presStyleIdx="2" presStyleCnt="3"/>
      <dgm:spPr/>
      <dgm:t>
        <a:bodyPr/>
        <a:lstStyle/>
        <a:p>
          <a:endParaRPr lang="fr-FR"/>
        </a:p>
      </dgm:t>
    </dgm:pt>
    <dgm:pt modelId="{74CB9440-F782-4523-AFA4-37D53A940E17}" type="pres">
      <dgm:prSet presAssocID="{03C32857-0267-42F4-B151-27207C0E1A1C}" presName="hierRoot2" presStyleCnt="0"/>
      <dgm:spPr/>
    </dgm:pt>
    <dgm:pt modelId="{0D806F93-E630-4483-AB0E-CBB742FE3B7B}" type="pres">
      <dgm:prSet presAssocID="{03C32857-0267-42F4-B151-27207C0E1A1C}" presName="composite2" presStyleCnt="0"/>
      <dgm:spPr/>
    </dgm:pt>
    <dgm:pt modelId="{9D0E280A-0D43-45C1-A1BA-0BCB3F5C8121}" type="pres">
      <dgm:prSet presAssocID="{03C32857-0267-42F4-B151-27207C0E1A1C}" presName="background2" presStyleLbl="node2" presStyleIdx="2" presStyleCnt="3"/>
      <dgm:spPr/>
    </dgm:pt>
    <dgm:pt modelId="{E4E3B486-B4D2-4349-9C17-0F9CD299BE3F}" type="pres">
      <dgm:prSet presAssocID="{03C32857-0267-42F4-B151-27207C0E1A1C}" presName="text2" presStyleLbl="fgAcc2" presStyleIdx="2" presStyleCnt="3">
        <dgm:presLayoutVars>
          <dgm:chPref val="3"/>
        </dgm:presLayoutVars>
      </dgm:prSet>
      <dgm:spPr/>
      <dgm:t>
        <a:bodyPr/>
        <a:lstStyle/>
        <a:p>
          <a:endParaRPr lang="fr-FR"/>
        </a:p>
      </dgm:t>
    </dgm:pt>
    <dgm:pt modelId="{5616A33D-62B8-44DF-9762-D341E0A27103}" type="pres">
      <dgm:prSet presAssocID="{03C32857-0267-42F4-B151-27207C0E1A1C}" presName="hierChild3" presStyleCnt="0"/>
      <dgm:spPr/>
    </dgm:pt>
  </dgm:ptLst>
  <dgm:cxnLst>
    <dgm:cxn modelId="{FC25108A-C567-4E9B-8CE8-7FF05A9F6619}" srcId="{5315A5A6-CB52-4001-9424-3E91A90C4C81}" destId="{6A4078A2-047D-420D-85BD-9B6E56DE45B7}" srcOrd="0" destOrd="0" parTransId="{4F54360F-CB12-458A-B0AB-60452C68DCE2}" sibTransId="{4A476AEB-7340-4617-AD03-4F08E3284290}"/>
    <dgm:cxn modelId="{7665A392-7307-430E-8A61-330EFFB0AFBC}" type="presOf" srcId="{47DFF7C0-FDC2-4E20-9A45-188A9CC5D3DB}" destId="{84AF3419-E3A8-4B59-AA5D-AEF2D081C462}" srcOrd="0" destOrd="0" presId="urn:microsoft.com/office/officeart/2005/8/layout/hierarchy1"/>
    <dgm:cxn modelId="{FFA1E569-F1E8-4F3D-B179-7ADABBD3E205}" type="presOf" srcId="{6A4078A2-047D-420D-85BD-9B6E56DE45B7}" destId="{DA0C5DE1-4C42-435F-A116-2062EF7BDC52}" srcOrd="0" destOrd="0" presId="urn:microsoft.com/office/officeart/2005/8/layout/hierarchy1"/>
    <dgm:cxn modelId="{8B007CAD-ECE4-48D0-9EC5-A80D04F3CEA8}" srcId="{6A4078A2-047D-420D-85BD-9B6E56DE45B7}" destId="{E105F63B-B1C6-4D64-B24E-E8B6C225351B}" srcOrd="1" destOrd="0" parTransId="{F2A7D884-72BB-481F-897F-6B3DC498C628}" sibTransId="{67AB5CFD-5017-4D1E-A18B-377C2310552C}"/>
    <dgm:cxn modelId="{17A403C5-325F-4865-8683-8EC0B08B944D}" type="presOf" srcId="{03C32857-0267-42F4-B151-27207C0E1A1C}" destId="{E4E3B486-B4D2-4349-9C17-0F9CD299BE3F}" srcOrd="0" destOrd="0" presId="urn:microsoft.com/office/officeart/2005/8/layout/hierarchy1"/>
    <dgm:cxn modelId="{8E108F82-5533-434D-BEE2-1BBF2774C61A}" type="presOf" srcId="{88CD6CD6-E032-4B54-85A5-CA44D228C64D}" destId="{82AB7712-37EB-40EE-8A18-B3C2363EED73}" srcOrd="0" destOrd="0" presId="urn:microsoft.com/office/officeart/2005/8/layout/hierarchy1"/>
    <dgm:cxn modelId="{05D8298F-E383-4DA3-8277-B7B15BC22454}" type="presOf" srcId="{C42E362C-5E0D-41E8-A0A4-6EE8B6BB4A35}" destId="{27EE66C9-E79E-4895-A035-1727B4F63BDC}" srcOrd="0" destOrd="0" presId="urn:microsoft.com/office/officeart/2005/8/layout/hierarchy1"/>
    <dgm:cxn modelId="{79B6F1E8-3319-473E-A243-179AE0A04199}" type="presOf" srcId="{79338CF4-B8D3-4B28-B5E6-D4B3F4591AC4}" destId="{FB2BD1D0-DB60-41CE-9384-02F593009C3B}" srcOrd="0" destOrd="0" presId="urn:microsoft.com/office/officeart/2005/8/layout/hierarchy1"/>
    <dgm:cxn modelId="{FF3A7B68-E3D3-42F5-AF58-DD68B43F0020}" srcId="{DF293AA7-EB97-4B6D-81EE-CA461F76382F}" destId="{88CD6CD6-E032-4B54-85A5-CA44D228C64D}" srcOrd="0" destOrd="0" parTransId="{79338CF4-B8D3-4B28-B5E6-D4B3F4591AC4}" sibTransId="{A5FD20CB-D327-46EB-8868-3DA75532E0CB}"/>
    <dgm:cxn modelId="{98D228E8-BE01-48C7-A094-549E4E183572}" type="presOf" srcId="{5315A5A6-CB52-4001-9424-3E91A90C4C81}" destId="{D37F456F-6F3D-403E-B5A8-FE99989A633A}" srcOrd="0" destOrd="0" presId="urn:microsoft.com/office/officeart/2005/8/layout/hierarchy1"/>
    <dgm:cxn modelId="{6D85A465-2219-41F4-A99A-E900076FA865}" srcId="{6A4078A2-047D-420D-85BD-9B6E56DE45B7}" destId="{03C32857-0267-42F4-B151-27207C0E1A1C}" srcOrd="2" destOrd="0" parTransId="{47DFF7C0-FDC2-4E20-9A45-188A9CC5D3DB}" sibTransId="{1F6606B5-9282-4068-B4C6-7965C18BF9C0}"/>
    <dgm:cxn modelId="{B3A074C8-BD19-46BA-A1BF-55C19749879C}" type="presOf" srcId="{E105F63B-B1C6-4D64-B24E-E8B6C225351B}" destId="{D0EBFD78-9253-45A0-9863-7BFF62C1EB12}" srcOrd="0" destOrd="0" presId="urn:microsoft.com/office/officeart/2005/8/layout/hierarchy1"/>
    <dgm:cxn modelId="{94A6C101-F735-4905-A067-A6788CAAA992}" type="presOf" srcId="{F2A7D884-72BB-481F-897F-6B3DC498C628}" destId="{E5A038C7-D43F-4BE9-BB32-51EC9B69B75B}" srcOrd="0" destOrd="0" presId="urn:microsoft.com/office/officeart/2005/8/layout/hierarchy1"/>
    <dgm:cxn modelId="{34B53562-5B67-46D3-9CFE-B48A21AE5E0B}" srcId="{6A4078A2-047D-420D-85BD-9B6E56DE45B7}" destId="{DF293AA7-EB97-4B6D-81EE-CA461F76382F}" srcOrd="0" destOrd="0" parTransId="{C42E362C-5E0D-41E8-A0A4-6EE8B6BB4A35}" sibTransId="{BD13E86C-0AEE-45BF-A6BD-AD4B8024030D}"/>
    <dgm:cxn modelId="{A9D8C56B-0B42-46AA-B42F-ADCAFD966BC9}" type="presOf" srcId="{DF293AA7-EB97-4B6D-81EE-CA461F76382F}" destId="{A4DB4FC1-EE00-4423-99ED-2CB1BC54BAE9}" srcOrd="0" destOrd="0" presId="urn:microsoft.com/office/officeart/2005/8/layout/hierarchy1"/>
    <dgm:cxn modelId="{8114235C-ED42-4492-B2BF-7CB23974B251}" type="presParOf" srcId="{D37F456F-6F3D-403E-B5A8-FE99989A633A}" destId="{D90C23C6-54CF-433A-BAEB-1F27CBA57B6B}" srcOrd="0" destOrd="0" presId="urn:microsoft.com/office/officeart/2005/8/layout/hierarchy1"/>
    <dgm:cxn modelId="{8E0BD21E-49CA-4D48-B3F6-07D10A213029}" type="presParOf" srcId="{D90C23C6-54CF-433A-BAEB-1F27CBA57B6B}" destId="{CB1BA9CC-7D8E-4A0C-8AF4-AC92FF57896D}" srcOrd="0" destOrd="0" presId="urn:microsoft.com/office/officeart/2005/8/layout/hierarchy1"/>
    <dgm:cxn modelId="{7750E685-57AE-4F75-B1E6-DDA326ECC40C}" type="presParOf" srcId="{CB1BA9CC-7D8E-4A0C-8AF4-AC92FF57896D}" destId="{2A4E675E-12DE-4769-BB5F-09A6917596F5}" srcOrd="0" destOrd="0" presId="urn:microsoft.com/office/officeart/2005/8/layout/hierarchy1"/>
    <dgm:cxn modelId="{3916B631-6EFD-481A-8536-C4C6CADF2ED9}" type="presParOf" srcId="{CB1BA9CC-7D8E-4A0C-8AF4-AC92FF57896D}" destId="{DA0C5DE1-4C42-435F-A116-2062EF7BDC52}" srcOrd="1" destOrd="0" presId="urn:microsoft.com/office/officeart/2005/8/layout/hierarchy1"/>
    <dgm:cxn modelId="{B527B4C9-83D3-4968-BF1E-0177A7C38B03}" type="presParOf" srcId="{D90C23C6-54CF-433A-BAEB-1F27CBA57B6B}" destId="{99AA4DD5-115C-416C-A8A4-BFE80BA32A21}" srcOrd="1" destOrd="0" presId="urn:microsoft.com/office/officeart/2005/8/layout/hierarchy1"/>
    <dgm:cxn modelId="{A49D98B2-F181-4694-9C07-B82B18707B2B}" type="presParOf" srcId="{99AA4DD5-115C-416C-A8A4-BFE80BA32A21}" destId="{27EE66C9-E79E-4895-A035-1727B4F63BDC}" srcOrd="0" destOrd="0" presId="urn:microsoft.com/office/officeart/2005/8/layout/hierarchy1"/>
    <dgm:cxn modelId="{6F138490-0E9B-4881-BC6D-868B0AB3D73A}" type="presParOf" srcId="{99AA4DD5-115C-416C-A8A4-BFE80BA32A21}" destId="{95088630-BD05-421C-AAE9-1F4B1C739DDA}" srcOrd="1" destOrd="0" presId="urn:microsoft.com/office/officeart/2005/8/layout/hierarchy1"/>
    <dgm:cxn modelId="{102702F1-B454-430C-B5C5-9A1B18FB73D2}" type="presParOf" srcId="{95088630-BD05-421C-AAE9-1F4B1C739DDA}" destId="{2F656767-CCF7-42C6-BB4B-9B0DAC9E7311}" srcOrd="0" destOrd="0" presId="urn:microsoft.com/office/officeart/2005/8/layout/hierarchy1"/>
    <dgm:cxn modelId="{21A476A6-890A-4213-B930-44F431833F26}" type="presParOf" srcId="{2F656767-CCF7-42C6-BB4B-9B0DAC9E7311}" destId="{E98DC17F-89B6-4E28-B7C6-84B5D82F7368}" srcOrd="0" destOrd="0" presId="urn:microsoft.com/office/officeart/2005/8/layout/hierarchy1"/>
    <dgm:cxn modelId="{D2DB2075-F992-4AD1-8A52-B1276A3DE223}" type="presParOf" srcId="{2F656767-CCF7-42C6-BB4B-9B0DAC9E7311}" destId="{A4DB4FC1-EE00-4423-99ED-2CB1BC54BAE9}" srcOrd="1" destOrd="0" presId="urn:microsoft.com/office/officeart/2005/8/layout/hierarchy1"/>
    <dgm:cxn modelId="{D26B10DE-8004-4A16-AA29-24E5C2234AAC}" type="presParOf" srcId="{95088630-BD05-421C-AAE9-1F4B1C739DDA}" destId="{A31AA7E0-DFFD-4A1F-BB78-2CD36A76271A}" srcOrd="1" destOrd="0" presId="urn:microsoft.com/office/officeart/2005/8/layout/hierarchy1"/>
    <dgm:cxn modelId="{A161754D-D0B5-45F2-8A9C-5AD66BFBAB3F}" type="presParOf" srcId="{A31AA7E0-DFFD-4A1F-BB78-2CD36A76271A}" destId="{FB2BD1D0-DB60-41CE-9384-02F593009C3B}" srcOrd="0" destOrd="0" presId="urn:microsoft.com/office/officeart/2005/8/layout/hierarchy1"/>
    <dgm:cxn modelId="{3FD3C5C1-6062-46BC-8040-B3ABCB510FC0}" type="presParOf" srcId="{A31AA7E0-DFFD-4A1F-BB78-2CD36A76271A}" destId="{63B9F2A6-B1A6-4EB1-A2BB-AD3023C2EB91}" srcOrd="1" destOrd="0" presId="urn:microsoft.com/office/officeart/2005/8/layout/hierarchy1"/>
    <dgm:cxn modelId="{EDF31952-DC8B-4145-BEFF-EECE764DA4CA}" type="presParOf" srcId="{63B9F2A6-B1A6-4EB1-A2BB-AD3023C2EB91}" destId="{44ACE430-E536-4B76-A65D-E8A91EB371A3}" srcOrd="0" destOrd="0" presId="urn:microsoft.com/office/officeart/2005/8/layout/hierarchy1"/>
    <dgm:cxn modelId="{75C2764D-6142-42FF-B518-5E6F3EAFB113}" type="presParOf" srcId="{44ACE430-E536-4B76-A65D-E8A91EB371A3}" destId="{34ED3A4D-B2D4-4C43-8AC5-DD9D416C6D92}" srcOrd="0" destOrd="0" presId="urn:microsoft.com/office/officeart/2005/8/layout/hierarchy1"/>
    <dgm:cxn modelId="{EDFABFBB-4862-4725-B5F6-DEA051039A5F}" type="presParOf" srcId="{44ACE430-E536-4B76-A65D-E8A91EB371A3}" destId="{82AB7712-37EB-40EE-8A18-B3C2363EED73}" srcOrd="1" destOrd="0" presId="urn:microsoft.com/office/officeart/2005/8/layout/hierarchy1"/>
    <dgm:cxn modelId="{114B2AA8-63BC-4FE4-B459-0CF3904F9316}" type="presParOf" srcId="{63B9F2A6-B1A6-4EB1-A2BB-AD3023C2EB91}" destId="{20A9B090-33C7-42A5-B19D-2CF9FFAC01ED}" srcOrd="1" destOrd="0" presId="urn:microsoft.com/office/officeart/2005/8/layout/hierarchy1"/>
    <dgm:cxn modelId="{995BA020-4D46-444D-A23C-5751C38DFFAE}" type="presParOf" srcId="{99AA4DD5-115C-416C-A8A4-BFE80BA32A21}" destId="{E5A038C7-D43F-4BE9-BB32-51EC9B69B75B}" srcOrd="2" destOrd="0" presId="urn:microsoft.com/office/officeart/2005/8/layout/hierarchy1"/>
    <dgm:cxn modelId="{95714E57-1904-4692-BB2F-F33B508C463E}" type="presParOf" srcId="{99AA4DD5-115C-416C-A8A4-BFE80BA32A21}" destId="{4BDFFE5D-0E21-4C84-8A92-3B826F4C37EF}" srcOrd="3" destOrd="0" presId="urn:microsoft.com/office/officeart/2005/8/layout/hierarchy1"/>
    <dgm:cxn modelId="{769DC7A6-2EB9-469A-BFF0-65B5EAF48C08}" type="presParOf" srcId="{4BDFFE5D-0E21-4C84-8A92-3B826F4C37EF}" destId="{D929E795-9483-4638-9448-D3AC296504ED}" srcOrd="0" destOrd="0" presId="urn:microsoft.com/office/officeart/2005/8/layout/hierarchy1"/>
    <dgm:cxn modelId="{5D6BBCD3-94E1-4086-866E-B3DC7B8F2C6F}" type="presParOf" srcId="{D929E795-9483-4638-9448-D3AC296504ED}" destId="{8B582CCD-3E31-40F4-BD39-2791A9EC315F}" srcOrd="0" destOrd="0" presId="urn:microsoft.com/office/officeart/2005/8/layout/hierarchy1"/>
    <dgm:cxn modelId="{A9D04884-F3B5-468E-8356-97F2714757CA}" type="presParOf" srcId="{D929E795-9483-4638-9448-D3AC296504ED}" destId="{D0EBFD78-9253-45A0-9863-7BFF62C1EB12}" srcOrd="1" destOrd="0" presId="urn:microsoft.com/office/officeart/2005/8/layout/hierarchy1"/>
    <dgm:cxn modelId="{AAB996DC-5529-4CD0-8225-53B742F304FC}" type="presParOf" srcId="{4BDFFE5D-0E21-4C84-8A92-3B826F4C37EF}" destId="{6D1B0A69-3EFA-4827-BDD7-302731BA1A32}" srcOrd="1" destOrd="0" presId="urn:microsoft.com/office/officeart/2005/8/layout/hierarchy1"/>
    <dgm:cxn modelId="{BB95B810-8EE4-4D41-9D43-C0B7539E79E6}" type="presParOf" srcId="{99AA4DD5-115C-416C-A8A4-BFE80BA32A21}" destId="{84AF3419-E3A8-4B59-AA5D-AEF2D081C462}" srcOrd="4" destOrd="0" presId="urn:microsoft.com/office/officeart/2005/8/layout/hierarchy1"/>
    <dgm:cxn modelId="{704EE683-0AA3-421F-84D7-E4722A1DCE85}" type="presParOf" srcId="{99AA4DD5-115C-416C-A8A4-BFE80BA32A21}" destId="{74CB9440-F782-4523-AFA4-37D53A940E17}" srcOrd="5" destOrd="0" presId="urn:microsoft.com/office/officeart/2005/8/layout/hierarchy1"/>
    <dgm:cxn modelId="{513950E1-3720-417D-83F4-7F161FE76132}" type="presParOf" srcId="{74CB9440-F782-4523-AFA4-37D53A940E17}" destId="{0D806F93-E630-4483-AB0E-CBB742FE3B7B}" srcOrd="0" destOrd="0" presId="urn:microsoft.com/office/officeart/2005/8/layout/hierarchy1"/>
    <dgm:cxn modelId="{E093E0CA-E901-4A3E-8626-222198549B93}" type="presParOf" srcId="{0D806F93-E630-4483-AB0E-CBB742FE3B7B}" destId="{9D0E280A-0D43-45C1-A1BA-0BCB3F5C8121}" srcOrd="0" destOrd="0" presId="urn:microsoft.com/office/officeart/2005/8/layout/hierarchy1"/>
    <dgm:cxn modelId="{75B118A0-0290-470E-9FEE-C7E2222A6095}" type="presParOf" srcId="{0D806F93-E630-4483-AB0E-CBB742FE3B7B}" destId="{E4E3B486-B4D2-4349-9C17-0F9CD299BE3F}" srcOrd="1" destOrd="0" presId="urn:microsoft.com/office/officeart/2005/8/layout/hierarchy1"/>
    <dgm:cxn modelId="{95976E6F-A95B-459C-8F47-17E22A47CFC3}" type="presParOf" srcId="{74CB9440-F782-4523-AFA4-37D53A940E17}" destId="{5616A33D-62B8-44DF-9762-D341E0A271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04F10-76D4-4028-A0E7-1ED0A4822C55}" type="doc">
      <dgm:prSet loTypeId="urn:microsoft.com/office/officeart/2005/8/layout/hChevron3" loCatId="process" qsTypeId="urn:microsoft.com/office/officeart/2005/8/quickstyle/simple1" qsCatId="simple" csTypeId="urn:microsoft.com/office/officeart/2005/8/colors/accent1_2" csCatId="accent1" phldr="1"/>
      <dgm:spPr/>
    </dgm:pt>
    <dgm:pt modelId="{D53F06DC-AB2A-4E95-A845-EBF9EC56D9B7}">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Physiologie</a:t>
          </a:r>
          <a:endParaRPr lang="fr-FR" dirty="0"/>
        </a:p>
      </dgm:t>
    </dgm:pt>
    <dgm:pt modelId="{CAF339AD-A6AB-45D4-A1A6-110D2E00CE04}" type="parTrans" cxnId="{C241C21F-5592-4C6C-BCC3-37DDCD9C7AE4}">
      <dgm:prSet/>
      <dgm:spPr/>
      <dgm:t>
        <a:bodyPr/>
        <a:lstStyle/>
        <a:p>
          <a:endParaRPr lang="fr-FR"/>
        </a:p>
      </dgm:t>
    </dgm:pt>
    <dgm:pt modelId="{12E7ABEB-0ABE-467C-87E2-C4CEA7749D43}" type="sibTrans" cxnId="{C241C21F-5592-4C6C-BCC3-37DDCD9C7AE4}">
      <dgm:prSet/>
      <dgm:spPr/>
      <dgm:t>
        <a:bodyPr/>
        <a:lstStyle/>
        <a:p>
          <a:endParaRPr lang="fr-FR"/>
        </a:p>
      </dgm:t>
    </dgm:pt>
    <dgm:pt modelId="{8E3981D6-B2A2-4CEE-8C7C-D79459895F0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Pathologie</a:t>
          </a:r>
          <a:endParaRPr lang="fr-FR" dirty="0"/>
        </a:p>
      </dgm:t>
    </dgm:pt>
    <dgm:pt modelId="{3476DD57-C9E3-483E-8865-8858C86C4FF8}" type="parTrans" cxnId="{D6C08534-ABD8-47B5-BD5C-73E18F9C17FD}">
      <dgm:prSet/>
      <dgm:spPr/>
      <dgm:t>
        <a:bodyPr/>
        <a:lstStyle/>
        <a:p>
          <a:endParaRPr lang="fr-FR"/>
        </a:p>
      </dgm:t>
    </dgm:pt>
    <dgm:pt modelId="{E3FBD4EB-360B-489B-A3B6-67850F12B3F7}" type="sibTrans" cxnId="{D6C08534-ABD8-47B5-BD5C-73E18F9C17FD}">
      <dgm:prSet/>
      <dgm:spPr/>
      <dgm:t>
        <a:bodyPr/>
        <a:lstStyle/>
        <a:p>
          <a:endParaRPr lang="fr-FR"/>
        </a:p>
      </dgm:t>
    </dgm:pt>
    <dgm:pt modelId="{ED11FBDF-BEB9-48C9-A82D-697A85DEB10F}" type="pres">
      <dgm:prSet presAssocID="{A2A04F10-76D4-4028-A0E7-1ED0A4822C55}" presName="Name0" presStyleCnt="0">
        <dgm:presLayoutVars>
          <dgm:dir/>
          <dgm:resizeHandles val="exact"/>
        </dgm:presLayoutVars>
      </dgm:prSet>
      <dgm:spPr/>
    </dgm:pt>
    <dgm:pt modelId="{139F9CE2-33F8-47CB-B5AE-00F19179E1D3}" type="pres">
      <dgm:prSet presAssocID="{D53F06DC-AB2A-4E95-A845-EBF9EC56D9B7}" presName="parTxOnly" presStyleLbl="node1" presStyleIdx="0" presStyleCnt="2">
        <dgm:presLayoutVars>
          <dgm:bulletEnabled val="1"/>
        </dgm:presLayoutVars>
      </dgm:prSet>
      <dgm:spPr/>
      <dgm:t>
        <a:bodyPr/>
        <a:lstStyle/>
        <a:p>
          <a:endParaRPr lang="fr-FR"/>
        </a:p>
      </dgm:t>
    </dgm:pt>
    <dgm:pt modelId="{912A6F23-CE02-41E0-B376-B0397502AB1E}" type="pres">
      <dgm:prSet presAssocID="{12E7ABEB-0ABE-467C-87E2-C4CEA7749D43}" presName="parSpace" presStyleCnt="0"/>
      <dgm:spPr/>
    </dgm:pt>
    <dgm:pt modelId="{347D0388-7929-4BEC-BAB6-F66A886B3985}" type="pres">
      <dgm:prSet presAssocID="{8E3981D6-B2A2-4CEE-8C7C-D79459895F06}" presName="parTxOnly" presStyleLbl="node1" presStyleIdx="1" presStyleCnt="2" custLinFactNeighborX="704">
        <dgm:presLayoutVars>
          <dgm:bulletEnabled val="1"/>
        </dgm:presLayoutVars>
      </dgm:prSet>
      <dgm:spPr/>
      <dgm:t>
        <a:bodyPr/>
        <a:lstStyle/>
        <a:p>
          <a:endParaRPr lang="fr-FR"/>
        </a:p>
      </dgm:t>
    </dgm:pt>
  </dgm:ptLst>
  <dgm:cxnLst>
    <dgm:cxn modelId="{D904ED3B-1337-4F1D-9A3A-14E3DB3BCB4D}" type="presOf" srcId="{D53F06DC-AB2A-4E95-A845-EBF9EC56D9B7}" destId="{139F9CE2-33F8-47CB-B5AE-00F19179E1D3}" srcOrd="0" destOrd="0" presId="urn:microsoft.com/office/officeart/2005/8/layout/hChevron3"/>
    <dgm:cxn modelId="{C241C21F-5592-4C6C-BCC3-37DDCD9C7AE4}" srcId="{A2A04F10-76D4-4028-A0E7-1ED0A4822C55}" destId="{D53F06DC-AB2A-4E95-A845-EBF9EC56D9B7}" srcOrd="0" destOrd="0" parTransId="{CAF339AD-A6AB-45D4-A1A6-110D2E00CE04}" sibTransId="{12E7ABEB-0ABE-467C-87E2-C4CEA7749D43}"/>
    <dgm:cxn modelId="{8235E515-6940-4643-9222-AA78280CC050}" type="presOf" srcId="{A2A04F10-76D4-4028-A0E7-1ED0A4822C55}" destId="{ED11FBDF-BEB9-48C9-A82D-697A85DEB10F}" srcOrd="0" destOrd="0" presId="urn:microsoft.com/office/officeart/2005/8/layout/hChevron3"/>
    <dgm:cxn modelId="{4E84C0AF-0CF4-436D-B988-3ECF32E387D4}" type="presOf" srcId="{8E3981D6-B2A2-4CEE-8C7C-D79459895F06}" destId="{347D0388-7929-4BEC-BAB6-F66A886B3985}" srcOrd="0" destOrd="0" presId="urn:microsoft.com/office/officeart/2005/8/layout/hChevron3"/>
    <dgm:cxn modelId="{D6C08534-ABD8-47B5-BD5C-73E18F9C17FD}" srcId="{A2A04F10-76D4-4028-A0E7-1ED0A4822C55}" destId="{8E3981D6-B2A2-4CEE-8C7C-D79459895F06}" srcOrd="1" destOrd="0" parTransId="{3476DD57-C9E3-483E-8865-8858C86C4FF8}" sibTransId="{E3FBD4EB-360B-489B-A3B6-67850F12B3F7}"/>
    <dgm:cxn modelId="{59EED480-4DB3-42EB-81C7-54F3354E7F03}" type="presParOf" srcId="{ED11FBDF-BEB9-48C9-A82D-697A85DEB10F}" destId="{139F9CE2-33F8-47CB-B5AE-00F19179E1D3}" srcOrd="0" destOrd="0" presId="urn:microsoft.com/office/officeart/2005/8/layout/hChevron3"/>
    <dgm:cxn modelId="{422C44A4-2F63-48F4-9E84-06A5E9C4F677}" type="presParOf" srcId="{ED11FBDF-BEB9-48C9-A82D-697A85DEB10F}" destId="{912A6F23-CE02-41E0-B376-B0397502AB1E}" srcOrd="1" destOrd="0" presId="urn:microsoft.com/office/officeart/2005/8/layout/hChevron3"/>
    <dgm:cxn modelId="{F74F31E3-BB05-4B73-9177-B25F766DEF88}" type="presParOf" srcId="{ED11FBDF-BEB9-48C9-A82D-697A85DEB10F}" destId="{347D0388-7929-4BEC-BAB6-F66A886B3985}"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F3419-E3A8-4B59-AA5D-AEF2D081C462}">
      <dsp:nvSpPr>
        <dsp:cNvPr id="0" name=""/>
        <dsp:cNvSpPr/>
      </dsp:nvSpPr>
      <dsp:spPr>
        <a:xfrm>
          <a:off x="3987214" y="1341129"/>
          <a:ext cx="2579313" cy="613759"/>
        </a:xfrm>
        <a:custGeom>
          <a:avLst/>
          <a:gdLst/>
          <a:ahLst/>
          <a:cxnLst/>
          <a:rect l="0" t="0" r="0" b="0"/>
          <a:pathLst>
            <a:path>
              <a:moveTo>
                <a:pt x="0" y="0"/>
              </a:moveTo>
              <a:lnTo>
                <a:pt x="0" y="418259"/>
              </a:lnTo>
              <a:lnTo>
                <a:pt x="2579313" y="418259"/>
              </a:lnTo>
              <a:lnTo>
                <a:pt x="2579313" y="6137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038C7-D43F-4BE9-BB32-51EC9B69B75B}">
      <dsp:nvSpPr>
        <dsp:cNvPr id="0" name=""/>
        <dsp:cNvSpPr/>
      </dsp:nvSpPr>
      <dsp:spPr>
        <a:xfrm>
          <a:off x="3941494" y="1341129"/>
          <a:ext cx="91440" cy="613759"/>
        </a:xfrm>
        <a:custGeom>
          <a:avLst/>
          <a:gdLst/>
          <a:ahLst/>
          <a:cxnLst/>
          <a:rect l="0" t="0" r="0" b="0"/>
          <a:pathLst>
            <a:path>
              <a:moveTo>
                <a:pt x="45720" y="0"/>
              </a:moveTo>
              <a:lnTo>
                <a:pt x="45720" y="6137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BD1D0-DB60-41CE-9384-02F593009C3B}">
      <dsp:nvSpPr>
        <dsp:cNvPr id="0" name=""/>
        <dsp:cNvSpPr/>
      </dsp:nvSpPr>
      <dsp:spPr>
        <a:xfrm>
          <a:off x="1362180" y="3294959"/>
          <a:ext cx="91440" cy="613759"/>
        </a:xfrm>
        <a:custGeom>
          <a:avLst/>
          <a:gdLst/>
          <a:ahLst/>
          <a:cxnLst/>
          <a:rect l="0" t="0" r="0" b="0"/>
          <a:pathLst>
            <a:path>
              <a:moveTo>
                <a:pt x="45720" y="0"/>
              </a:moveTo>
              <a:lnTo>
                <a:pt x="45720" y="6137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E66C9-E79E-4895-A035-1727B4F63BDC}">
      <dsp:nvSpPr>
        <dsp:cNvPr id="0" name=""/>
        <dsp:cNvSpPr/>
      </dsp:nvSpPr>
      <dsp:spPr>
        <a:xfrm>
          <a:off x="1407900" y="1341129"/>
          <a:ext cx="2579313" cy="613759"/>
        </a:xfrm>
        <a:custGeom>
          <a:avLst/>
          <a:gdLst/>
          <a:ahLst/>
          <a:cxnLst/>
          <a:rect l="0" t="0" r="0" b="0"/>
          <a:pathLst>
            <a:path>
              <a:moveTo>
                <a:pt x="2579313" y="0"/>
              </a:moveTo>
              <a:lnTo>
                <a:pt x="2579313" y="418259"/>
              </a:lnTo>
              <a:lnTo>
                <a:pt x="0" y="418259"/>
              </a:lnTo>
              <a:lnTo>
                <a:pt x="0" y="6137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E675E-12DE-4769-BB5F-09A6917596F5}">
      <dsp:nvSpPr>
        <dsp:cNvPr id="0" name=""/>
        <dsp:cNvSpPr/>
      </dsp:nvSpPr>
      <dsp:spPr>
        <a:xfrm>
          <a:off x="2932040" y="1058"/>
          <a:ext cx="2110347" cy="13400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A0C5DE1-4C42-435F-A116-2062EF7BDC52}">
      <dsp:nvSpPr>
        <dsp:cNvPr id="0" name=""/>
        <dsp:cNvSpPr/>
      </dsp:nvSpPr>
      <dsp:spPr>
        <a:xfrm>
          <a:off x="3166523" y="223817"/>
          <a:ext cx="2110347" cy="134007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Les anémies</a:t>
          </a:r>
          <a:endParaRPr lang="fr-FR" sz="2000" b="1" kern="1200" dirty="0"/>
        </a:p>
      </dsp:txBody>
      <dsp:txXfrm>
        <a:off x="3205772" y="263066"/>
        <a:ext cx="2031849" cy="1261572"/>
      </dsp:txXfrm>
    </dsp:sp>
    <dsp:sp modelId="{E98DC17F-89B6-4E28-B7C6-84B5D82F7368}">
      <dsp:nvSpPr>
        <dsp:cNvPr id="0" name=""/>
        <dsp:cNvSpPr/>
      </dsp:nvSpPr>
      <dsp:spPr>
        <a:xfrm>
          <a:off x="352726" y="1954889"/>
          <a:ext cx="2110347" cy="134007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DB4FC1-EE00-4423-99ED-2CB1BC54BAE9}">
      <dsp:nvSpPr>
        <dsp:cNvPr id="0" name=""/>
        <dsp:cNvSpPr/>
      </dsp:nvSpPr>
      <dsp:spPr>
        <a:xfrm>
          <a:off x="587209" y="2177648"/>
          <a:ext cx="2110347" cy="13400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L’ anémie </a:t>
          </a:r>
        </a:p>
        <a:p>
          <a:pPr lvl="0" algn="ctr" defTabSz="889000">
            <a:lnSpc>
              <a:spcPct val="90000"/>
            </a:lnSpc>
            <a:spcBef>
              <a:spcPct val="0"/>
            </a:spcBef>
            <a:spcAft>
              <a:spcPct val="35000"/>
            </a:spcAft>
          </a:pPr>
          <a:r>
            <a:rPr lang="fr-FR" sz="2000" b="1" kern="1200" dirty="0" smtClean="0"/>
            <a:t>érythroblastiques </a:t>
          </a:r>
          <a:endParaRPr lang="fr-FR" sz="2000" b="1" kern="1200" dirty="0"/>
        </a:p>
      </dsp:txBody>
      <dsp:txXfrm>
        <a:off x="626458" y="2216897"/>
        <a:ext cx="2031849" cy="1261572"/>
      </dsp:txXfrm>
    </dsp:sp>
    <dsp:sp modelId="{34ED3A4D-B2D4-4C43-8AC5-DD9D416C6D92}">
      <dsp:nvSpPr>
        <dsp:cNvPr id="0" name=""/>
        <dsp:cNvSpPr/>
      </dsp:nvSpPr>
      <dsp:spPr>
        <a:xfrm>
          <a:off x="352726" y="3908719"/>
          <a:ext cx="2110347" cy="134007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AB7712-37EB-40EE-8A18-B3C2363EED73}">
      <dsp:nvSpPr>
        <dsp:cNvPr id="0" name=""/>
        <dsp:cNvSpPr/>
      </dsp:nvSpPr>
      <dsp:spPr>
        <a:xfrm>
          <a:off x="587209" y="4131478"/>
          <a:ext cx="2110347" cy="13400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L’anémie sédiroblastique</a:t>
          </a:r>
          <a:endParaRPr lang="fr-FR" sz="2000" b="1" kern="1200" dirty="0"/>
        </a:p>
      </dsp:txBody>
      <dsp:txXfrm>
        <a:off x="626458" y="4170727"/>
        <a:ext cx="2031849" cy="1261572"/>
      </dsp:txXfrm>
    </dsp:sp>
    <dsp:sp modelId="{8B582CCD-3E31-40F4-BD39-2791A9EC315F}">
      <dsp:nvSpPr>
        <dsp:cNvPr id="0" name=""/>
        <dsp:cNvSpPr/>
      </dsp:nvSpPr>
      <dsp:spPr>
        <a:xfrm>
          <a:off x="2932040" y="1954889"/>
          <a:ext cx="2110347" cy="134007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0EBFD78-9253-45A0-9863-7BFF62C1EB12}">
      <dsp:nvSpPr>
        <dsp:cNvPr id="0" name=""/>
        <dsp:cNvSpPr/>
      </dsp:nvSpPr>
      <dsp:spPr>
        <a:xfrm>
          <a:off x="3166523" y="2177648"/>
          <a:ext cx="2110347" cy="13400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L’anémie hémolytique</a:t>
          </a:r>
          <a:endParaRPr lang="fr-FR" sz="2000" b="1" kern="1200" dirty="0"/>
        </a:p>
      </dsp:txBody>
      <dsp:txXfrm>
        <a:off x="3205772" y="2216897"/>
        <a:ext cx="2031849" cy="1261572"/>
      </dsp:txXfrm>
    </dsp:sp>
    <dsp:sp modelId="{9D0E280A-0D43-45C1-A1BA-0BCB3F5C8121}">
      <dsp:nvSpPr>
        <dsp:cNvPr id="0" name=""/>
        <dsp:cNvSpPr/>
      </dsp:nvSpPr>
      <dsp:spPr>
        <a:xfrm>
          <a:off x="5511354" y="1954889"/>
          <a:ext cx="2110347" cy="134007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E3B486-B4D2-4349-9C17-0F9CD299BE3F}">
      <dsp:nvSpPr>
        <dsp:cNvPr id="0" name=""/>
        <dsp:cNvSpPr/>
      </dsp:nvSpPr>
      <dsp:spPr>
        <a:xfrm>
          <a:off x="5745837" y="2177648"/>
          <a:ext cx="2110347" cy="134007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L’anémie mégaloblastique</a:t>
          </a:r>
          <a:endParaRPr lang="fr-FR" sz="2000" b="1" kern="1200" dirty="0"/>
        </a:p>
      </dsp:txBody>
      <dsp:txXfrm>
        <a:off x="5785086" y="2216897"/>
        <a:ext cx="2031849" cy="1261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F9CE2-33F8-47CB-B5AE-00F19179E1D3}">
      <dsp:nvSpPr>
        <dsp:cNvPr id="0" name=""/>
        <dsp:cNvSpPr/>
      </dsp:nvSpPr>
      <dsp:spPr>
        <a:xfrm>
          <a:off x="7143" y="0"/>
          <a:ext cx="5072062" cy="603240"/>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100" kern="1200" dirty="0" smtClean="0"/>
            <a:t>Physiologie</a:t>
          </a:r>
          <a:endParaRPr lang="fr-FR" sz="3100" kern="1200" dirty="0"/>
        </a:p>
      </dsp:txBody>
      <dsp:txXfrm>
        <a:off x="7143" y="0"/>
        <a:ext cx="4921252" cy="603240"/>
      </dsp:txXfrm>
    </dsp:sp>
    <dsp:sp modelId="{347D0388-7929-4BEC-BAB6-F66A886B3985}">
      <dsp:nvSpPr>
        <dsp:cNvPr id="0" name=""/>
        <dsp:cNvSpPr/>
      </dsp:nvSpPr>
      <dsp:spPr>
        <a:xfrm>
          <a:off x="4071935" y="0"/>
          <a:ext cx="5072062" cy="603240"/>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kern="1200" dirty="0" smtClean="0"/>
            <a:t>Pathologie</a:t>
          </a:r>
          <a:endParaRPr lang="fr-FR" sz="3100" kern="1200" dirty="0"/>
        </a:p>
      </dsp:txBody>
      <dsp:txXfrm>
        <a:off x="4373555" y="0"/>
        <a:ext cx="4468822" cy="603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EB0C2-958C-4801-8067-8BE5D344E709}" type="datetimeFigureOut">
              <a:rPr lang="fr-FR" smtClean="0"/>
              <a:t>01/02/2021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9A2B1-F1CF-4300-8DF2-1DB507A1BB90}" type="slidenum">
              <a:rPr lang="fr-FR" smtClean="0"/>
              <a:t>‹N°›</a:t>
            </a:fld>
            <a:endParaRPr lang="fr-FR"/>
          </a:p>
        </p:txBody>
      </p:sp>
    </p:spTree>
    <p:extLst>
      <p:ext uri="{BB962C8B-B14F-4D97-AF65-F5344CB8AC3E}">
        <p14:creationId xmlns:p14="http://schemas.microsoft.com/office/powerpoint/2010/main" val="147633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8</a:t>
            </a:fld>
            <a:endParaRPr lang="fr-FR"/>
          </a:p>
        </p:txBody>
      </p:sp>
    </p:spTree>
    <p:extLst>
      <p:ext uri="{BB962C8B-B14F-4D97-AF65-F5344CB8AC3E}">
        <p14:creationId xmlns:p14="http://schemas.microsoft.com/office/powerpoint/2010/main" val="67642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pPr/>
              <a:t>13</a:t>
            </a:fld>
            <a:endParaRPr lang="fr-FR"/>
          </a:p>
        </p:txBody>
      </p:sp>
    </p:spTree>
    <p:extLst>
      <p:ext uri="{BB962C8B-B14F-4D97-AF65-F5344CB8AC3E}">
        <p14:creationId xmlns:p14="http://schemas.microsoft.com/office/powerpoint/2010/main" val="280885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pPr/>
              <a:t>17</a:t>
            </a:fld>
            <a:endParaRPr lang="fr-FR"/>
          </a:p>
        </p:txBody>
      </p:sp>
    </p:spTree>
    <p:extLst>
      <p:ext uri="{BB962C8B-B14F-4D97-AF65-F5344CB8AC3E}">
        <p14:creationId xmlns:p14="http://schemas.microsoft.com/office/powerpoint/2010/main" val="295741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21</a:t>
            </a:fld>
            <a:endParaRPr lang="fr-FR"/>
          </a:p>
        </p:txBody>
      </p:sp>
    </p:spTree>
    <p:extLst>
      <p:ext uri="{BB962C8B-B14F-4D97-AF65-F5344CB8AC3E}">
        <p14:creationId xmlns:p14="http://schemas.microsoft.com/office/powerpoint/2010/main" val="370629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25</a:t>
            </a:fld>
            <a:endParaRPr lang="fr-FR"/>
          </a:p>
        </p:txBody>
      </p:sp>
    </p:spTree>
    <p:extLst>
      <p:ext uri="{BB962C8B-B14F-4D97-AF65-F5344CB8AC3E}">
        <p14:creationId xmlns:p14="http://schemas.microsoft.com/office/powerpoint/2010/main" val="259959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26</a:t>
            </a:fld>
            <a:endParaRPr lang="fr-FR"/>
          </a:p>
        </p:txBody>
      </p:sp>
    </p:spTree>
    <p:extLst>
      <p:ext uri="{BB962C8B-B14F-4D97-AF65-F5344CB8AC3E}">
        <p14:creationId xmlns:p14="http://schemas.microsoft.com/office/powerpoint/2010/main" val="358192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31</a:t>
            </a:fld>
            <a:endParaRPr lang="fr-FR"/>
          </a:p>
        </p:txBody>
      </p:sp>
    </p:spTree>
    <p:extLst>
      <p:ext uri="{BB962C8B-B14F-4D97-AF65-F5344CB8AC3E}">
        <p14:creationId xmlns:p14="http://schemas.microsoft.com/office/powerpoint/2010/main" val="271944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36</a:t>
            </a:fld>
            <a:endParaRPr lang="fr-FR"/>
          </a:p>
        </p:txBody>
      </p:sp>
    </p:spTree>
    <p:extLst>
      <p:ext uri="{BB962C8B-B14F-4D97-AF65-F5344CB8AC3E}">
        <p14:creationId xmlns:p14="http://schemas.microsoft.com/office/powerpoint/2010/main" val="161097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E9A2B1-F1CF-4300-8DF2-1DB507A1BB90}" type="slidenum">
              <a:rPr lang="fr-FR" smtClean="0"/>
              <a:t>40</a:t>
            </a:fld>
            <a:endParaRPr lang="fr-FR"/>
          </a:p>
        </p:txBody>
      </p:sp>
    </p:spTree>
    <p:extLst>
      <p:ext uri="{BB962C8B-B14F-4D97-AF65-F5344CB8AC3E}">
        <p14:creationId xmlns:p14="http://schemas.microsoft.com/office/powerpoint/2010/main" val="161723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81B5A30-9287-493A-82C7-D10837C0BDE3}" type="datetimeFigureOut">
              <a:rPr lang="fr-FR" smtClean="0"/>
              <a:t>01/02/2021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74555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1B5A30-9287-493A-82C7-D10837C0BDE3}" type="datetimeFigureOut">
              <a:rPr lang="fr-FR" smtClean="0"/>
              <a:t>01/02/2021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346536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1B5A30-9287-493A-82C7-D10837C0BDE3}" type="datetimeFigureOut">
              <a:rPr lang="fr-FR" smtClean="0"/>
              <a:t>01/02/2021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227262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1B5A30-9287-493A-82C7-D10837C0BDE3}" type="datetimeFigureOut">
              <a:rPr lang="fr-FR" smtClean="0"/>
              <a:t>01/02/2021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275021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81B5A30-9287-493A-82C7-D10837C0BDE3}" type="datetimeFigureOut">
              <a:rPr lang="fr-FR" smtClean="0"/>
              <a:t>01/02/2021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102944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1B5A30-9287-493A-82C7-D10837C0BDE3}" type="datetimeFigureOut">
              <a:rPr lang="fr-FR" smtClean="0"/>
              <a:t>01/02/2021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189632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1B5A30-9287-493A-82C7-D10837C0BDE3}" type="datetimeFigureOut">
              <a:rPr lang="fr-FR" smtClean="0"/>
              <a:t>01/02/2021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327751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81B5A30-9287-493A-82C7-D10837C0BDE3}" type="datetimeFigureOut">
              <a:rPr lang="fr-FR" smtClean="0"/>
              <a:t>01/02/2021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337012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1B5A30-9287-493A-82C7-D10837C0BDE3}" type="datetimeFigureOut">
              <a:rPr lang="fr-FR" smtClean="0"/>
              <a:t>01/02/2021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118921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1B5A30-9287-493A-82C7-D10837C0BDE3}" type="datetimeFigureOut">
              <a:rPr lang="fr-FR" smtClean="0"/>
              <a:t>01/02/2021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361574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1B5A30-9287-493A-82C7-D10837C0BDE3}" type="datetimeFigureOut">
              <a:rPr lang="fr-FR" smtClean="0"/>
              <a:t>01/02/2021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F20240-9F58-4134-B5CE-C046B491FC0D}" type="slidenum">
              <a:rPr lang="fr-FR" smtClean="0"/>
              <a:t>‹N°›</a:t>
            </a:fld>
            <a:endParaRPr lang="fr-FR"/>
          </a:p>
        </p:txBody>
      </p:sp>
    </p:spTree>
    <p:extLst>
      <p:ext uri="{BB962C8B-B14F-4D97-AF65-F5344CB8AC3E}">
        <p14:creationId xmlns:p14="http://schemas.microsoft.com/office/powerpoint/2010/main" val="122001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B5A30-9287-493A-82C7-D10837C0BDE3}" type="datetimeFigureOut">
              <a:rPr lang="fr-FR" smtClean="0"/>
              <a:t>01/02/2021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20240-9F58-4134-B5CE-C046B491FC0D}" type="slidenum">
              <a:rPr lang="fr-FR" smtClean="0"/>
              <a:t>‹N°›</a:t>
            </a:fld>
            <a:endParaRPr lang="fr-FR"/>
          </a:p>
        </p:txBody>
      </p:sp>
    </p:spTree>
    <p:extLst>
      <p:ext uri="{BB962C8B-B14F-4D97-AF65-F5344CB8AC3E}">
        <p14:creationId xmlns:p14="http://schemas.microsoft.com/office/powerpoint/2010/main" val="382253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188640"/>
            <a:ext cx="5832648" cy="400494"/>
          </a:xfrm>
          <a:prstGeom prst="rect">
            <a:avLst/>
          </a:prstGeom>
        </p:spPr>
        <p:txBody>
          <a:bodyPr wrap="square">
            <a:spAutoFit/>
          </a:bodyPr>
          <a:lstStyle/>
          <a:p>
            <a:pPr>
              <a:lnSpc>
                <a:spcPct val="115000"/>
              </a:lnSpc>
              <a:spcAft>
                <a:spcPts val="1000"/>
              </a:spcAft>
            </a:pPr>
            <a:r>
              <a:rPr lang="fr-FR" b="1" dirty="0" smtClean="0">
                <a:solidFill>
                  <a:srgbClr val="000000"/>
                </a:solidFill>
                <a:latin typeface="Monotype Corsiva"/>
                <a:ea typeface="Calibri"/>
                <a:cs typeface="Andalus"/>
              </a:rPr>
              <a:t>          </a:t>
            </a:r>
            <a:endParaRPr lang="fr-FR" sz="1100" dirty="0" smtClean="0">
              <a:ea typeface="Calibri"/>
              <a:cs typeface="Arial"/>
            </a:endParaRPr>
          </a:p>
        </p:txBody>
      </p:sp>
      <p:sp>
        <p:nvSpPr>
          <p:cNvPr id="8" name="Parchemin horizontal 7"/>
          <p:cNvSpPr/>
          <p:nvPr/>
        </p:nvSpPr>
        <p:spPr>
          <a:xfrm>
            <a:off x="1691680" y="3099333"/>
            <a:ext cx="5707494" cy="1327150"/>
          </a:xfrm>
          <a:prstGeom prst="horizontalScroll">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3600" b="1" dirty="0">
                <a:solidFill>
                  <a:srgbClr val="FF0000"/>
                </a:solidFill>
                <a:effectLst/>
                <a:latin typeface="Times New Roman"/>
                <a:ea typeface="Calibri"/>
                <a:cs typeface="Arial"/>
              </a:rPr>
              <a:t>L’</a:t>
            </a:r>
            <a:r>
              <a:rPr lang="fr-FR" sz="3600" b="1" dirty="0" err="1">
                <a:solidFill>
                  <a:srgbClr val="FF0000"/>
                </a:solidFill>
                <a:effectLst/>
                <a:latin typeface="Times New Roman"/>
                <a:ea typeface="Calibri"/>
                <a:cs typeface="Arial"/>
              </a:rPr>
              <a:t>hématotoxicité</a:t>
            </a:r>
            <a:endParaRPr lang="fr-FR" sz="1100" dirty="0">
              <a:solidFill>
                <a:srgbClr val="FF0000"/>
              </a:solidFill>
              <a:effectLst/>
              <a:ea typeface="Calibri"/>
              <a:cs typeface="Arial"/>
            </a:endParaRPr>
          </a:p>
        </p:txBody>
      </p:sp>
    </p:spTree>
    <p:extLst>
      <p:ext uri="{BB962C8B-B14F-4D97-AF65-F5344CB8AC3E}">
        <p14:creationId xmlns:p14="http://schemas.microsoft.com/office/powerpoint/2010/main" val="26981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260647"/>
            <a:ext cx="5400600" cy="461665"/>
          </a:xfrm>
          <a:prstGeom prst="rect">
            <a:avLst/>
          </a:prstGeom>
        </p:spPr>
        <p:txBody>
          <a:bodyPr wrap="square">
            <a:spAutoFit/>
          </a:bodyPr>
          <a:lstStyle/>
          <a:p>
            <a:r>
              <a:rPr lang="fr-FR" sz="2400" b="1" dirty="0"/>
              <a:t>Classement OMS </a:t>
            </a:r>
            <a:r>
              <a:rPr lang="fr-FR" sz="2400" b="1" dirty="0" smtClean="0"/>
              <a:t> des </a:t>
            </a:r>
            <a:r>
              <a:rPr lang="fr-FR" sz="2400" b="1" dirty="0"/>
              <a:t>grades de toxicité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722312"/>
            <a:ext cx="8029575" cy="544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92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627784" y="490199"/>
            <a:ext cx="3672408" cy="720080"/>
          </a:xfrm>
          <a:prstGeom prst="roundRect">
            <a:avLst/>
          </a:prstGeom>
          <a:solidFill>
            <a:srgbClr val="FF0000"/>
          </a:solidFill>
          <a:ln>
            <a:solidFill>
              <a:srgbClr val="FF0000"/>
            </a:solidFill>
          </a:ln>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r>
              <a:rPr lang="fr-FR" b="1" dirty="0" smtClean="0"/>
              <a:t>           </a:t>
            </a:r>
            <a:r>
              <a:rPr lang="fr-FR" sz="2000" b="1" dirty="0" smtClean="0">
                <a:solidFill>
                  <a:schemeClr val="tx1"/>
                </a:solidFill>
                <a:latin typeface="Arial" pitchFamily="34" charset="0"/>
                <a:cs typeface="Arial" pitchFamily="34" charset="0"/>
              </a:rPr>
              <a:t>L’</a:t>
            </a:r>
            <a:r>
              <a:rPr lang="fr-FR" sz="2000" b="1" dirty="0" err="1" smtClean="0">
                <a:solidFill>
                  <a:schemeClr val="tx1"/>
                </a:solidFill>
                <a:latin typeface="Arial" pitchFamily="34" charset="0"/>
                <a:cs typeface="Arial" pitchFamily="34" charset="0"/>
              </a:rPr>
              <a:t>hématoxicité</a:t>
            </a:r>
            <a:endParaRPr lang="fr-FR" sz="2000" dirty="0">
              <a:solidFill>
                <a:schemeClr val="tx1"/>
              </a:solidFill>
              <a:latin typeface="Arial" pitchFamily="34" charset="0"/>
              <a:cs typeface="Arial" pitchFamily="34" charset="0"/>
            </a:endParaRPr>
          </a:p>
        </p:txBody>
      </p:sp>
      <p:sp>
        <p:nvSpPr>
          <p:cNvPr id="3" name="Ellipse 2"/>
          <p:cNvSpPr/>
          <p:nvPr/>
        </p:nvSpPr>
        <p:spPr>
          <a:xfrm>
            <a:off x="5353200" y="1358614"/>
            <a:ext cx="3229026" cy="931834"/>
          </a:xfrm>
          <a:prstGeom prst="ellipse">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latin typeface="Arial" pitchFamily="34" charset="0"/>
                <a:cs typeface="Arial" pitchFamily="34" charset="0"/>
              </a:rPr>
              <a:t>les éléments figurées le sang</a:t>
            </a:r>
            <a:endParaRPr lang="fr-FR" sz="2000" dirty="0">
              <a:latin typeface="Arial" pitchFamily="34" charset="0"/>
              <a:cs typeface="Arial" pitchFamily="34" charset="0"/>
            </a:endParaRPr>
          </a:p>
        </p:txBody>
      </p:sp>
      <p:sp>
        <p:nvSpPr>
          <p:cNvPr id="4" name="Rectangle à coins arrondis 3"/>
          <p:cNvSpPr/>
          <p:nvPr/>
        </p:nvSpPr>
        <p:spPr>
          <a:xfrm>
            <a:off x="5557746" y="2636912"/>
            <a:ext cx="2610741" cy="648072"/>
          </a:xfrm>
          <a:prstGeom prst="roundRect">
            <a:avLst/>
          </a:prstGeom>
          <a:solidFill>
            <a:srgbClr val="FF0000"/>
          </a:solidFill>
          <a:ln>
            <a:solidFill>
              <a:srgbClr val="FF5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             </a:t>
            </a:r>
            <a:r>
              <a:rPr lang="fr-FR" b="1" dirty="0" smtClean="0">
                <a:solidFill>
                  <a:schemeClr val="tx1"/>
                </a:solidFill>
                <a:latin typeface="Arial" pitchFamily="34" charset="0"/>
                <a:cs typeface="Arial" pitchFamily="34" charset="0"/>
              </a:rPr>
              <a:t>anémies</a:t>
            </a:r>
            <a:endParaRPr lang="fr-FR" dirty="0">
              <a:solidFill>
                <a:schemeClr val="tx1"/>
              </a:solidFill>
              <a:latin typeface="Arial" pitchFamily="34" charset="0"/>
              <a:cs typeface="Arial" pitchFamily="34" charset="0"/>
            </a:endParaRPr>
          </a:p>
        </p:txBody>
      </p:sp>
      <p:sp>
        <p:nvSpPr>
          <p:cNvPr id="5" name="Rectangle à coins arrondis 4"/>
          <p:cNvSpPr/>
          <p:nvPr/>
        </p:nvSpPr>
        <p:spPr>
          <a:xfrm>
            <a:off x="5557746" y="3465004"/>
            <a:ext cx="2610741" cy="648072"/>
          </a:xfrm>
          <a:prstGeom prst="roundRect">
            <a:avLst/>
          </a:prstGeom>
          <a:solidFill>
            <a:srgbClr val="FF5050"/>
          </a:solidFill>
          <a:ln>
            <a:solidFill>
              <a:srgbClr val="FF5050"/>
            </a:solidFill>
          </a:ln>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lang="fr-FR" b="1" dirty="0">
                <a:latin typeface="Arial" pitchFamily="34" charset="0"/>
                <a:cs typeface="Arial" pitchFamily="34" charset="0"/>
              </a:rPr>
              <a:t>Pancytopénie</a:t>
            </a:r>
            <a:endParaRPr lang="fr-FR" dirty="0">
              <a:latin typeface="Arial" pitchFamily="34" charset="0"/>
              <a:cs typeface="Arial" pitchFamily="34" charset="0"/>
            </a:endParaRPr>
          </a:p>
        </p:txBody>
      </p:sp>
      <p:sp>
        <p:nvSpPr>
          <p:cNvPr id="6" name="Rectangle à coins arrondis 5"/>
          <p:cNvSpPr/>
          <p:nvPr/>
        </p:nvSpPr>
        <p:spPr>
          <a:xfrm>
            <a:off x="5605836" y="5077087"/>
            <a:ext cx="2703685" cy="648072"/>
          </a:xfrm>
          <a:prstGeom prst="roundRect">
            <a:avLst/>
          </a:prstGeom>
          <a:solidFill>
            <a:srgbClr val="FFC000"/>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itchFamily="34" charset="0"/>
                <a:cs typeface="Arial" pitchFamily="34" charset="0"/>
              </a:rPr>
              <a:t>La thrombopénie</a:t>
            </a:r>
            <a:endParaRPr lang="fr-FR" dirty="0">
              <a:solidFill>
                <a:schemeClr val="tx1"/>
              </a:solidFill>
              <a:latin typeface="Arial" pitchFamily="34" charset="0"/>
              <a:cs typeface="Arial" pitchFamily="34" charset="0"/>
            </a:endParaRPr>
          </a:p>
        </p:txBody>
      </p:sp>
      <p:sp>
        <p:nvSpPr>
          <p:cNvPr id="7" name="Rectangle à coins arrondis 6"/>
          <p:cNvSpPr/>
          <p:nvPr/>
        </p:nvSpPr>
        <p:spPr>
          <a:xfrm>
            <a:off x="5557746" y="4293096"/>
            <a:ext cx="2703686" cy="673224"/>
          </a:xfrm>
          <a:prstGeom prst="roundRect">
            <a:avLst/>
          </a:prstGeom>
          <a:solidFill>
            <a:schemeClr val="accent2">
              <a:lumMod val="40000"/>
              <a:lumOff val="60000"/>
            </a:schemeClr>
          </a:solidFill>
          <a:ln>
            <a:solidFill>
              <a:schemeClr val="accent2">
                <a:lumMod val="20000"/>
                <a:lumOff val="8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         </a:t>
            </a:r>
            <a:r>
              <a:rPr lang="fr-FR" b="1" dirty="0" smtClean="0">
                <a:solidFill>
                  <a:schemeClr val="tx1"/>
                </a:solidFill>
                <a:latin typeface="Arial" pitchFamily="34" charset="0"/>
                <a:cs typeface="Arial" pitchFamily="34" charset="0"/>
              </a:rPr>
              <a:t>Neutropénie</a:t>
            </a:r>
            <a:endParaRPr lang="fr-FR" dirty="0">
              <a:solidFill>
                <a:schemeClr val="tx1"/>
              </a:solidFill>
              <a:latin typeface="Arial" pitchFamily="34" charset="0"/>
              <a:cs typeface="Arial" pitchFamily="34" charset="0"/>
            </a:endParaRPr>
          </a:p>
        </p:txBody>
      </p:sp>
      <p:sp>
        <p:nvSpPr>
          <p:cNvPr id="8" name="Ellipse 7"/>
          <p:cNvSpPr/>
          <p:nvPr/>
        </p:nvSpPr>
        <p:spPr>
          <a:xfrm>
            <a:off x="251520" y="1504750"/>
            <a:ext cx="2952328" cy="1008112"/>
          </a:xfrm>
          <a:prstGeom prst="ellipse">
            <a:avLst/>
          </a:prstGeom>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Arial" pitchFamily="34" charset="0"/>
                <a:cs typeface="Arial" pitchFamily="34" charset="0"/>
              </a:rPr>
              <a:t>L’hémoglobine</a:t>
            </a:r>
            <a:endParaRPr lang="fr-FR" sz="2000" dirty="0">
              <a:latin typeface="Arial" pitchFamily="34" charset="0"/>
              <a:cs typeface="Arial" pitchFamily="34" charset="0"/>
            </a:endParaRPr>
          </a:p>
        </p:txBody>
      </p:sp>
      <p:sp>
        <p:nvSpPr>
          <p:cNvPr id="9" name="Rectangle à coins arrondis 8"/>
          <p:cNvSpPr/>
          <p:nvPr/>
        </p:nvSpPr>
        <p:spPr>
          <a:xfrm>
            <a:off x="251520" y="2827784"/>
            <a:ext cx="2749884" cy="637220"/>
          </a:xfrm>
          <a:prstGeom prst="roundRect">
            <a:avLst/>
          </a:prstGeom>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La méthémoglobinémie </a:t>
            </a:r>
            <a:endParaRPr lang="fr-FR" b="1" dirty="0">
              <a:latin typeface="Arial" pitchFamily="34" charset="0"/>
              <a:cs typeface="Arial" pitchFamily="34" charset="0"/>
            </a:endParaRPr>
          </a:p>
        </p:txBody>
      </p:sp>
      <p:sp>
        <p:nvSpPr>
          <p:cNvPr id="13" name="Rectangle à coins arrondis 12"/>
          <p:cNvSpPr/>
          <p:nvPr/>
        </p:nvSpPr>
        <p:spPr>
          <a:xfrm>
            <a:off x="2077255" y="36086"/>
            <a:ext cx="4867096" cy="3600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mécanisme d’action générale</a:t>
            </a:r>
            <a:endParaRPr lang="fr-F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4" name="Flèche courbée vers la droite 13"/>
          <p:cNvSpPr/>
          <p:nvPr/>
        </p:nvSpPr>
        <p:spPr>
          <a:xfrm>
            <a:off x="1475656" y="692695"/>
            <a:ext cx="805668" cy="747823"/>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5" name="Flèche courbée vers la gauche 14"/>
          <p:cNvSpPr/>
          <p:nvPr/>
        </p:nvSpPr>
        <p:spPr>
          <a:xfrm>
            <a:off x="6732240" y="656396"/>
            <a:ext cx="731520" cy="702218"/>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6" name="Flèche vers le bas 15"/>
          <p:cNvSpPr/>
          <p:nvPr/>
        </p:nvSpPr>
        <p:spPr>
          <a:xfrm>
            <a:off x="1467982" y="2523483"/>
            <a:ext cx="316959" cy="3240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Flèche vers le bas 16"/>
          <p:cNvSpPr/>
          <p:nvPr/>
        </p:nvSpPr>
        <p:spPr>
          <a:xfrm>
            <a:off x="6761471" y="2375770"/>
            <a:ext cx="365760" cy="27418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27" name="Picture 3" descr="C:\Users\TOSHIBA C645D-S5300\Desktop\toxicologie\p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4177428"/>
            <a:ext cx="2691456" cy="22764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3292820" y="2009772"/>
            <a:ext cx="2088232" cy="2167656"/>
          </a:xfrm>
          <a:prstGeom prst="roundRect">
            <a:avLst/>
          </a:prstGeom>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fr-FR" b="1" dirty="0" smtClean="0">
                <a:solidFill>
                  <a:schemeClr val="tx1"/>
                </a:solidFill>
              </a:rPr>
              <a:t>Les  facteurs  de coagulation</a:t>
            </a:r>
            <a:endParaRPr lang="fr-FR" b="1" dirty="0">
              <a:solidFill>
                <a:schemeClr val="tx1"/>
              </a:solidFill>
            </a:endParaRPr>
          </a:p>
        </p:txBody>
      </p:sp>
      <p:sp>
        <p:nvSpPr>
          <p:cNvPr id="12" name="Flèche vers le bas 11"/>
          <p:cNvSpPr/>
          <p:nvPr/>
        </p:nvSpPr>
        <p:spPr>
          <a:xfrm>
            <a:off x="4094620" y="1272512"/>
            <a:ext cx="484632" cy="785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24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mega-Info\Desktop\les chapitres\ppt\blood-donation-cartoon-vector-1561971.jpg"/>
          <p:cNvPicPr>
            <a:picLocks noChangeAspect="1" noChangeArrowheads="1"/>
          </p:cNvPicPr>
          <p:nvPr/>
        </p:nvPicPr>
        <p:blipFill>
          <a:blip r:embed="rId2"/>
          <a:srcRect/>
          <a:stretch>
            <a:fillRect/>
          </a:stretch>
        </p:blipFill>
        <p:spPr bwMode="auto">
          <a:xfrm>
            <a:off x="0" y="639862"/>
            <a:ext cx="9036496" cy="6215082"/>
          </a:xfrm>
          <a:prstGeom prst="rect">
            <a:avLst/>
          </a:prstGeom>
          <a:noFill/>
        </p:spPr>
      </p:pic>
      <p:grpSp>
        <p:nvGrpSpPr>
          <p:cNvPr id="3" name="Groupe 2"/>
          <p:cNvGrpSpPr/>
          <p:nvPr/>
        </p:nvGrpSpPr>
        <p:grpSpPr>
          <a:xfrm>
            <a:off x="0" y="0"/>
            <a:ext cx="5072062" cy="603240"/>
            <a:chOff x="7143" y="0"/>
            <a:chExt cx="5072062" cy="603240"/>
          </a:xfrm>
        </p:grpSpPr>
        <p:sp>
          <p:nvSpPr>
            <p:cNvPr id="4" name="Pentagone 3"/>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5"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6" name="Groupe 5"/>
          <p:cNvGrpSpPr/>
          <p:nvPr/>
        </p:nvGrpSpPr>
        <p:grpSpPr>
          <a:xfrm>
            <a:off x="4071938" y="0"/>
            <a:ext cx="5072062" cy="603240"/>
            <a:chOff x="4071935" y="0"/>
            <a:chExt cx="5072062" cy="603240"/>
          </a:xfrm>
        </p:grpSpPr>
        <p:sp>
          <p:nvSpPr>
            <p:cNvPr id="7" name="Chevron 6"/>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8"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9" name="Rectangle 8"/>
          <p:cNvSpPr/>
          <p:nvPr/>
        </p:nvSpPr>
        <p:spPr>
          <a:xfrm>
            <a:off x="4518248" y="639862"/>
            <a:ext cx="4518248" cy="1709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4800" b="1" dirty="0" smtClean="0"/>
              <a:t>  </a:t>
            </a:r>
            <a:r>
              <a:rPr lang="fr-FR" sz="4800" b="1" dirty="0" smtClean="0">
                <a:solidFill>
                  <a:srgbClr val="FF0000"/>
                </a:solidFill>
              </a:rPr>
              <a:t>L’hémoglobine</a:t>
            </a:r>
            <a:endParaRPr lang="fr-FR" sz="4800" b="1" dirty="0">
              <a:solidFill>
                <a:srgbClr val="FF0000"/>
              </a:solidFill>
            </a:endParaRPr>
          </a:p>
        </p:txBody>
      </p:sp>
    </p:spTree>
    <p:extLst>
      <p:ext uri="{BB962C8B-B14F-4D97-AF65-F5344CB8AC3E}">
        <p14:creationId xmlns:p14="http://schemas.microsoft.com/office/powerpoint/2010/main" val="2296989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pic>
        <p:nvPicPr>
          <p:cNvPr id="9" name="Picture 2" descr="http://tpe-julie-lise.e-monsite.com/medias/images/hemo.jpg"/>
          <p:cNvPicPr>
            <a:picLocks noChangeAspect="1" noChangeArrowheads="1"/>
          </p:cNvPicPr>
          <p:nvPr/>
        </p:nvPicPr>
        <p:blipFill>
          <a:blip r:embed="rId3" cstate="print"/>
          <a:srcRect/>
          <a:stretch>
            <a:fillRect/>
          </a:stretch>
        </p:blipFill>
        <p:spPr bwMode="auto">
          <a:xfrm>
            <a:off x="0" y="4572008"/>
            <a:ext cx="3143239" cy="2285992"/>
          </a:xfrm>
          <a:prstGeom prst="rect">
            <a:avLst/>
          </a:prstGeom>
          <a:noFill/>
        </p:spPr>
      </p:pic>
      <p:sp>
        <p:nvSpPr>
          <p:cNvPr id="10" name="Bulle ronde 9"/>
          <p:cNvSpPr/>
          <p:nvPr/>
        </p:nvSpPr>
        <p:spPr>
          <a:xfrm>
            <a:off x="357158" y="642918"/>
            <a:ext cx="8501122" cy="3786214"/>
          </a:xfrm>
          <a:prstGeom prst="wedgeEllipseCallout">
            <a:avLst>
              <a:gd name="adj1" fmla="val -29010"/>
              <a:gd name="adj2" fmla="val 51911"/>
            </a:avLst>
          </a:prstGeom>
          <a:solidFill>
            <a:srgbClr val="C43C9D"/>
          </a:solidFill>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fr-FR" sz="2000" b="1" dirty="0">
                <a:solidFill>
                  <a:schemeClr val="bg1"/>
                </a:solidFill>
              </a:rPr>
              <a:t>L'hémoglobine est une molécule de protéine présente dans les globules rouges et qui a pour rôle de transporter l'oxygène des poumons vers les tissus du corps et le gaz carbonique des tissus vers les poumons. L’hémoglobine est composée de quatre molécules de protéines, appelées globulines, qui sont reliées entre elles.</a:t>
            </a:r>
          </a:p>
        </p:txBody>
      </p:sp>
      <p:pic>
        <p:nvPicPr>
          <p:cNvPr id="1026" name="Picture 2"/>
          <p:cNvPicPr>
            <a:picLocks noChangeAspect="1" noChangeArrowheads="1"/>
          </p:cNvPicPr>
          <p:nvPr/>
        </p:nvPicPr>
        <p:blipFill>
          <a:blip r:embed="rId4"/>
          <a:srcRect/>
          <a:stretch>
            <a:fillRect/>
          </a:stretch>
        </p:blipFill>
        <p:spPr bwMode="auto">
          <a:xfrm>
            <a:off x="5143504" y="4429132"/>
            <a:ext cx="4000496" cy="2428869"/>
          </a:xfrm>
          <a:prstGeom prst="rect">
            <a:avLst/>
          </a:prstGeom>
          <a:noFill/>
          <a:ln w="9525">
            <a:noFill/>
            <a:miter lim="800000"/>
            <a:headEnd/>
            <a:tailEnd/>
          </a:ln>
          <a:effectLst/>
        </p:spPr>
      </p:pic>
    </p:spTree>
    <p:extLst>
      <p:ext uri="{BB962C8B-B14F-4D97-AF65-F5344CB8AC3E}">
        <p14:creationId xmlns:p14="http://schemas.microsoft.com/office/powerpoint/2010/main" val="24116975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2571736" y="785794"/>
            <a:ext cx="4104456" cy="8907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La </a:t>
            </a:r>
            <a:r>
              <a:rPr lang="fr-FR" sz="2800" b="1" dirty="0" smtClean="0"/>
              <a:t>méthémoglobine </a:t>
            </a:r>
            <a:endParaRPr lang="fr-FR" sz="2800" dirty="0"/>
          </a:p>
        </p:txBody>
      </p:sp>
      <p:sp>
        <p:nvSpPr>
          <p:cNvPr id="13" name="Rectangle à coins arrondis 12"/>
          <p:cNvSpPr/>
          <p:nvPr/>
        </p:nvSpPr>
        <p:spPr>
          <a:xfrm>
            <a:off x="357158" y="1857364"/>
            <a:ext cx="8501122" cy="2786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2400" b="1" dirty="0" smtClean="0"/>
              <a:t>La méthémoglobine est de l’hémoglobine dans laquelle le fer oxydé passe de l’état ferreux (Fe ++ ) à l’état ferrique (Fe +++ ), ce qui le rend inapte au transport de l’oxygène. Au cours du métabolisme normal, il existe dans le sang une faible quantité de méthémoglobine (0,5 à 1 %) qui est réduite au fur et à mesure de sa formation</a:t>
            </a:r>
            <a:endParaRPr lang="fr-FR" sz="2400" b="1" dirty="0"/>
          </a:p>
        </p:txBody>
      </p:sp>
      <p:pic>
        <p:nvPicPr>
          <p:cNvPr id="2051" name="Picture 3" descr="C:\Users\Omega-Info\Desktop\les chapitres\images (2).jpg"/>
          <p:cNvPicPr>
            <a:picLocks noChangeAspect="1" noChangeArrowheads="1"/>
          </p:cNvPicPr>
          <p:nvPr/>
        </p:nvPicPr>
        <p:blipFill>
          <a:blip r:embed="rId2"/>
          <a:srcRect/>
          <a:stretch>
            <a:fillRect/>
          </a:stretch>
        </p:blipFill>
        <p:spPr bwMode="auto">
          <a:xfrm>
            <a:off x="1428728" y="4714884"/>
            <a:ext cx="6572296" cy="2143116"/>
          </a:xfrm>
          <a:prstGeom prst="rect">
            <a:avLst/>
          </a:prstGeom>
          <a:noFill/>
        </p:spPr>
      </p:pic>
    </p:spTree>
    <p:extLst>
      <p:ext uri="{BB962C8B-B14F-4D97-AF65-F5344CB8AC3E}">
        <p14:creationId xmlns:p14="http://schemas.microsoft.com/office/powerpoint/2010/main" val="7274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2571736" y="714356"/>
            <a:ext cx="4104456"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La </a:t>
            </a:r>
            <a:r>
              <a:rPr lang="fr-FR" sz="2800" b="1" dirty="0" smtClean="0"/>
              <a:t>méthémoglobinémie </a:t>
            </a:r>
            <a:endParaRPr lang="fr-FR" sz="2800" dirty="0"/>
          </a:p>
        </p:txBody>
      </p:sp>
      <p:sp>
        <p:nvSpPr>
          <p:cNvPr id="9" name="Rectangle à coins arrondis 8"/>
          <p:cNvSpPr/>
          <p:nvPr/>
        </p:nvSpPr>
        <p:spPr>
          <a:xfrm>
            <a:off x="357158" y="1428736"/>
            <a:ext cx="8429684" cy="24288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2800" dirty="0" smtClean="0">
                <a:solidFill>
                  <a:schemeClr val="tx1"/>
                </a:solidFill>
              </a:rPr>
              <a:t>La méthémoglobinémie est le taux de méthémoglobine dans le sang.</a:t>
            </a:r>
          </a:p>
          <a:p>
            <a:pPr algn="ctr"/>
            <a:r>
              <a:rPr lang="fr-FR" sz="2800" dirty="0" smtClean="0">
                <a:solidFill>
                  <a:schemeClr val="tx1"/>
                </a:solidFill>
              </a:rPr>
              <a:t>La méthémoglobinémie peut être congénitale, le plus souvent par déficit en cytochrome </a:t>
            </a:r>
            <a:r>
              <a:rPr lang="fr-FR" sz="2800" i="1" dirty="0" smtClean="0">
                <a:solidFill>
                  <a:schemeClr val="tx1"/>
                </a:solidFill>
              </a:rPr>
              <a:t>b</a:t>
            </a:r>
            <a:r>
              <a:rPr lang="fr-FR" sz="2800" baseline="-25000" dirty="0" smtClean="0">
                <a:solidFill>
                  <a:schemeClr val="tx1"/>
                </a:solidFill>
              </a:rPr>
              <a:t>5</a:t>
            </a:r>
            <a:r>
              <a:rPr lang="fr-FR" sz="2800" dirty="0" smtClean="0">
                <a:solidFill>
                  <a:schemeClr val="tx1"/>
                </a:solidFill>
              </a:rPr>
              <a:t> réductase. Mais la majorité des méthémoglobinémies sont acquises</a:t>
            </a:r>
            <a:endParaRPr lang="fr-FR" sz="2800" dirty="0">
              <a:solidFill>
                <a:schemeClr val="tx1"/>
              </a:solidFill>
            </a:endParaRPr>
          </a:p>
        </p:txBody>
      </p:sp>
      <p:sp>
        <p:nvSpPr>
          <p:cNvPr id="10" name="Pentagone 9"/>
          <p:cNvSpPr/>
          <p:nvPr/>
        </p:nvSpPr>
        <p:spPr>
          <a:xfrm>
            <a:off x="357158" y="4000504"/>
            <a:ext cx="8786842" cy="257176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buFont typeface="Wingdings" pitchFamily="2" charset="2"/>
              <a:buChar char="ü"/>
            </a:pPr>
            <a:r>
              <a:rPr lang="fr-FR" sz="2000" b="1" dirty="0" smtClean="0">
                <a:solidFill>
                  <a:schemeClr val="tx1"/>
                </a:solidFill>
              </a:rPr>
              <a:t>certains médicaments oxydants </a:t>
            </a:r>
            <a:r>
              <a:rPr lang="fr-FR" sz="2000" b="1" dirty="0" smtClean="0">
                <a:solidFill>
                  <a:schemeClr val="bg1"/>
                </a:solidFill>
              </a:rPr>
              <a:t>: antipyrine, sulfamides et sulfones, </a:t>
            </a:r>
            <a:r>
              <a:rPr lang="fr-FR" sz="2000" b="1" dirty="0" err="1" smtClean="0">
                <a:solidFill>
                  <a:schemeClr val="bg1"/>
                </a:solidFill>
              </a:rPr>
              <a:t>phénacétine</a:t>
            </a:r>
            <a:r>
              <a:rPr lang="fr-FR" sz="2000" b="1" dirty="0" smtClean="0">
                <a:solidFill>
                  <a:schemeClr val="bg1"/>
                </a:solidFill>
              </a:rPr>
              <a:t>, </a:t>
            </a:r>
            <a:r>
              <a:rPr lang="fr-FR" sz="2000" b="1" dirty="0" err="1" smtClean="0">
                <a:solidFill>
                  <a:schemeClr val="bg1"/>
                </a:solidFill>
              </a:rPr>
              <a:t>acétanilide,quinine</a:t>
            </a:r>
            <a:r>
              <a:rPr lang="fr-FR" sz="2000" b="1" dirty="0" smtClean="0">
                <a:solidFill>
                  <a:schemeClr val="bg1"/>
                </a:solidFill>
              </a:rPr>
              <a:t> ;</a:t>
            </a:r>
          </a:p>
          <a:p>
            <a:pPr algn="just">
              <a:buFont typeface="Wingdings" pitchFamily="2" charset="2"/>
              <a:buChar char="ü"/>
            </a:pPr>
            <a:r>
              <a:rPr lang="fr-FR" sz="2000" b="1" dirty="0" smtClean="0">
                <a:solidFill>
                  <a:schemeClr val="tx1"/>
                </a:solidFill>
              </a:rPr>
              <a:t>des vasodilatateurs </a:t>
            </a:r>
            <a:r>
              <a:rPr lang="fr-FR" sz="2000" b="1" dirty="0" smtClean="0">
                <a:solidFill>
                  <a:schemeClr val="bg1"/>
                </a:solidFill>
              </a:rPr>
              <a:t>à usage détourné, comme les différents « </a:t>
            </a:r>
            <a:r>
              <a:rPr lang="fr-FR" sz="2000" b="1" dirty="0" err="1" smtClean="0">
                <a:solidFill>
                  <a:schemeClr val="bg1"/>
                </a:solidFill>
              </a:rPr>
              <a:t>poppers</a:t>
            </a:r>
            <a:r>
              <a:rPr lang="fr-FR" sz="2000" b="1" dirty="0" smtClean="0">
                <a:solidFill>
                  <a:schemeClr val="bg1"/>
                </a:solidFill>
              </a:rPr>
              <a:t> » ;</a:t>
            </a:r>
          </a:p>
          <a:p>
            <a:pPr algn="just">
              <a:buFont typeface="Wingdings" pitchFamily="2" charset="2"/>
              <a:buChar char="ü"/>
            </a:pPr>
            <a:r>
              <a:rPr lang="fr-FR" sz="2000" b="1" dirty="0" smtClean="0">
                <a:solidFill>
                  <a:schemeClr val="bg1"/>
                </a:solidFill>
              </a:rPr>
              <a:t> </a:t>
            </a:r>
            <a:r>
              <a:rPr lang="fr-FR" sz="2000" b="1" dirty="0" smtClean="0">
                <a:solidFill>
                  <a:schemeClr val="tx1"/>
                </a:solidFill>
              </a:rPr>
              <a:t>des substances </a:t>
            </a:r>
            <a:r>
              <a:rPr lang="fr-FR" sz="2000" b="1" dirty="0" smtClean="0">
                <a:solidFill>
                  <a:schemeClr val="bg1"/>
                </a:solidFill>
              </a:rPr>
              <a:t>diverses utilisées dans </a:t>
            </a:r>
            <a:r>
              <a:rPr lang="fr-FR" sz="2000" b="1" dirty="0" smtClean="0">
                <a:solidFill>
                  <a:schemeClr val="tx1"/>
                </a:solidFill>
              </a:rPr>
              <a:t>l’industrie</a:t>
            </a:r>
            <a:r>
              <a:rPr lang="fr-FR" sz="2000" b="1" dirty="0" smtClean="0">
                <a:solidFill>
                  <a:schemeClr val="bg1"/>
                </a:solidFill>
              </a:rPr>
              <a:t> tels les </a:t>
            </a:r>
            <a:r>
              <a:rPr lang="fr-FR" sz="2000" b="1" dirty="0" err="1" smtClean="0">
                <a:solidFill>
                  <a:schemeClr val="bg1"/>
                </a:solidFill>
              </a:rPr>
              <a:t>polyphénols</a:t>
            </a:r>
            <a:r>
              <a:rPr lang="fr-FR" sz="2000" b="1" dirty="0" smtClean="0">
                <a:solidFill>
                  <a:schemeClr val="bg1"/>
                </a:solidFill>
              </a:rPr>
              <a:t>, les hydrazines, l’aniline, le nitrobenzène ;</a:t>
            </a:r>
          </a:p>
          <a:p>
            <a:pPr algn="just">
              <a:buFont typeface="Wingdings" pitchFamily="2" charset="2"/>
              <a:buChar char="ü"/>
            </a:pPr>
            <a:r>
              <a:rPr lang="fr-FR" sz="2000" b="1" dirty="0" smtClean="0">
                <a:solidFill>
                  <a:schemeClr val="bg1"/>
                </a:solidFill>
              </a:rPr>
              <a:t> des agents oxydants (</a:t>
            </a:r>
            <a:r>
              <a:rPr lang="fr-FR" sz="2000" b="1" dirty="0" smtClean="0">
                <a:solidFill>
                  <a:schemeClr val="tx1"/>
                </a:solidFill>
              </a:rPr>
              <a:t>chlorates</a:t>
            </a:r>
            <a:r>
              <a:rPr lang="fr-FR" sz="2000" b="1" dirty="0" smtClean="0">
                <a:solidFill>
                  <a:schemeClr val="bg1"/>
                </a:solidFill>
              </a:rPr>
              <a:t>, nitrites, nitrates) susceptibles d’être apportés par l’alimentation</a:t>
            </a:r>
            <a:endParaRPr lang="fr-FR" sz="2000" b="1" dirty="0">
              <a:solidFill>
                <a:schemeClr val="bg1"/>
              </a:solidFill>
            </a:endParaRPr>
          </a:p>
        </p:txBody>
      </p:sp>
    </p:spTree>
    <p:extLst>
      <p:ext uri="{BB962C8B-B14F-4D97-AF65-F5344CB8AC3E}">
        <p14:creationId xmlns:p14="http://schemas.microsoft.com/office/powerpoint/2010/main" val="1846025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501063" y="2000239"/>
            <a:ext cx="8064896" cy="42862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fr-FR" sz="2400" b="1" dirty="0" smtClean="0">
                <a:solidFill>
                  <a:schemeClr val="tx1"/>
                </a:solidFill>
              </a:rPr>
              <a:t>Les </a:t>
            </a:r>
            <a:r>
              <a:rPr lang="fr-FR" sz="2400" b="1" dirty="0">
                <a:solidFill>
                  <a:schemeClr val="tx1"/>
                </a:solidFill>
              </a:rPr>
              <a:t>chlorates sont de puissants oxydants et donnent de ce fait des problèmes hématologiques. Ils produisent 3 réactions principales au niveau des érythrocytes:</a:t>
            </a:r>
          </a:p>
          <a:p>
            <a:pPr lvl="0">
              <a:lnSpc>
                <a:spcPct val="150000"/>
              </a:lnSpc>
            </a:pPr>
            <a:r>
              <a:rPr lang="fr-FR" sz="2400" b="1" dirty="0">
                <a:solidFill>
                  <a:schemeClr val="tx1"/>
                </a:solidFill>
              </a:rPr>
              <a:t>Une dénaturation de l’hémoglobine.</a:t>
            </a:r>
          </a:p>
          <a:p>
            <a:pPr lvl="0">
              <a:lnSpc>
                <a:spcPct val="150000"/>
              </a:lnSpc>
            </a:pPr>
            <a:r>
              <a:rPr lang="fr-FR" sz="2400" b="1" dirty="0">
                <a:solidFill>
                  <a:schemeClr val="tx1"/>
                </a:solidFill>
              </a:rPr>
              <a:t>Une altération de la membrane cellulaire.</a:t>
            </a:r>
          </a:p>
          <a:p>
            <a:pPr lvl="0">
              <a:lnSpc>
                <a:spcPct val="150000"/>
              </a:lnSpc>
            </a:pPr>
            <a:r>
              <a:rPr lang="fr-FR" sz="2400" b="1" dirty="0">
                <a:solidFill>
                  <a:schemeClr val="tx1"/>
                </a:solidFill>
              </a:rPr>
              <a:t>Une oxydation de l’hémoglobine.</a:t>
            </a:r>
          </a:p>
        </p:txBody>
      </p:sp>
      <p:sp>
        <p:nvSpPr>
          <p:cNvPr id="9" name="Rectangle avec flèche vers le bas 8"/>
          <p:cNvSpPr/>
          <p:nvPr/>
        </p:nvSpPr>
        <p:spPr>
          <a:xfrm>
            <a:off x="2357422" y="1000108"/>
            <a:ext cx="4143404" cy="1057276"/>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nSpc>
                <a:spcPct val="150000"/>
              </a:lnSpc>
            </a:pPr>
            <a:r>
              <a:rPr lang="fr-FR" b="1" dirty="0" smtClean="0">
                <a:solidFill>
                  <a:schemeClr val="tx1"/>
                </a:solidFill>
              </a:rPr>
              <a:t>     </a:t>
            </a:r>
            <a:r>
              <a:rPr lang="fr-FR" sz="2000" b="1" dirty="0" smtClean="0">
                <a:solidFill>
                  <a:schemeClr val="tx1"/>
                </a:solidFill>
              </a:rPr>
              <a:t>Mécanisme d’action  des chlorates  </a:t>
            </a:r>
            <a:endParaRPr lang="fr-FR" b="1" dirty="0">
              <a:solidFill>
                <a:schemeClr val="tx1"/>
              </a:solidFill>
            </a:endParaRPr>
          </a:p>
        </p:txBody>
      </p:sp>
    </p:spTree>
    <p:extLst>
      <p:ext uri="{BB962C8B-B14F-4D97-AF65-F5344CB8AC3E}">
        <p14:creationId xmlns:p14="http://schemas.microsoft.com/office/powerpoint/2010/main" val="3498821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wipe(down)">
                                      <p:cBhvr>
                                        <p:cTn id="19" dur="500"/>
                                        <p:tgtEl>
                                          <p:spTgt spid="8">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down)">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wipe(down)">
                                      <p:cBhvr>
                                        <p:cTn id="3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6000760"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endParaRPr lang="fr-FR" sz="3200" b="1" kern="1200" dirty="0"/>
            </a:p>
          </p:txBody>
        </p:sp>
      </p:grpSp>
      <p:sp>
        <p:nvSpPr>
          <p:cNvPr id="8" name="Rectangle à coins arrondis 7"/>
          <p:cNvSpPr/>
          <p:nvPr/>
        </p:nvSpPr>
        <p:spPr>
          <a:xfrm>
            <a:off x="251520" y="836712"/>
            <a:ext cx="8712968" cy="57606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fr-FR" sz="2800" b="1" dirty="0" smtClean="0">
                <a:solidFill>
                  <a:srgbClr val="C00000"/>
                </a:solidFill>
              </a:rPr>
              <a:t>S</a:t>
            </a:r>
            <a:r>
              <a:rPr lang="fr-FR" sz="3200" b="1" dirty="0" smtClean="0">
                <a:solidFill>
                  <a:srgbClr val="C00000"/>
                </a:solidFill>
              </a:rPr>
              <a:t>i</a:t>
            </a:r>
            <a:r>
              <a:rPr lang="fr-FR" sz="2800" b="1" dirty="0" smtClean="0">
                <a:solidFill>
                  <a:srgbClr val="C00000"/>
                </a:solidFill>
              </a:rPr>
              <a:t>gnes cliniques </a:t>
            </a:r>
            <a:endParaRPr lang="fr-FR" sz="2400" b="1" dirty="0" smtClean="0">
              <a:solidFill>
                <a:srgbClr val="C00000"/>
              </a:solidFill>
            </a:endParaRPr>
          </a:p>
          <a:p>
            <a:pPr lvl="0"/>
            <a:r>
              <a:rPr lang="fr-FR" sz="2400" b="1" dirty="0" smtClean="0">
                <a:solidFill>
                  <a:schemeClr val="tx1"/>
                </a:solidFill>
              </a:rPr>
              <a:t>Au-delà  de 1% ,elle devient  </a:t>
            </a:r>
            <a:r>
              <a:rPr lang="fr-FR" sz="2400" b="1" dirty="0" err="1" smtClean="0">
                <a:solidFill>
                  <a:schemeClr val="tx1"/>
                </a:solidFill>
              </a:rPr>
              <a:t>symptômatique</a:t>
            </a:r>
            <a:r>
              <a:rPr lang="fr-FR" sz="2400" b="1" dirty="0" smtClean="0">
                <a:solidFill>
                  <a:schemeClr val="tx1"/>
                </a:solidFill>
              </a:rPr>
              <a:t> en fonction de son intensité </a:t>
            </a:r>
          </a:p>
          <a:p>
            <a:pPr lvl="0">
              <a:buFont typeface="Wingdings" pitchFamily="2" charset="2"/>
              <a:buChar char="Ø"/>
            </a:pPr>
            <a:r>
              <a:rPr lang="fr-FR" sz="2400" b="1" dirty="0" smtClean="0">
                <a:solidFill>
                  <a:schemeClr val="tx1"/>
                </a:solidFill>
              </a:rPr>
              <a:t>  Cyanose à partir de 10%</a:t>
            </a:r>
          </a:p>
          <a:p>
            <a:pPr lvl="0">
              <a:buFont typeface="Wingdings" pitchFamily="2" charset="2"/>
              <a:buChar char="Ø"/>
            </a:pPr>
            <a:r>
              <a:rPr lang="fr-FR" sz="2400" b="1" dirty="0" smtClean="0">
                <a:solidFill>
                  <a:schemeClr val="tx1"/>
                </a:solidFill>
              </a:rPr>
              <a:t>léthargie, tachycardie et dyspnée  entre 30  et 50%</a:t>
            </a:r>
          </a:p>
          <a:p>
            <a:pPr lvl="0">
              <a:buFont typeface="Wingdings" pitchFamily="2" charset="2"/>
              <a:buChar char="Ø"/>
            </a:pPr>
            <a:r>
              <a:rPr lang="fr-FR" sz="2400" b="1" dirty="0">
                <a:solidFill>
                  <a:schemeClr val="tx1"/>
                </a:solidFill>
              </a:rPr>
              <a:t> </a:t>
            </a:r>
            <a:r>
              <a:rPr lang="fr-FR" sz="2400" b="1" dirty="0" smtClean="0">
                <a:solidFill>
                  <a:schemeClr val="tx1"/>
                </a:solidFill>
              </a:rPr>
              <a:t> lésions neurologiques si </a:t>
            </a:r>
            <a:r>
              <a:rPr lang="fr-FR" sz="2400" b="1" dirty="0" err="1" smtClean="0">
                <a:solidFill>
                  <a:schemeClr val="tx1"/>
                </a:solidFill>
              </a:rPr>
              <a:t>superieur</a:t>
            </a:r>
            <a:r>
              <a:rPr lang="fr-FR" sz="2400" b="1" dirty="0" smtClean="0">
                <a:solidFill>
                  <a:schemeClr val="tx1"/>
                </a:solidFill>
              </a:rPr>
              <a:t> à 50%</a:t>
            </a:r>
          </a:p>
          <a:p>
            <a:pPr lvl="0">
              <a:buFont typeface="Wingdings" pitchFamily="2" charset="2"/>
              <a:buChar char="Ø"/>
            </a:pPr>
            <a:r>
              <a:rPr lang="fr-FR" sz="2400" b="1" dirty="0" smtClean="0">
                <a:solidFill>
                  <a:schemeClr val="tx1"/>
                </a:solidFill>
              </a:rPr>
              <a:t>La mort survient en taux 75 à 80%  de hémoglobine totale</a:t>
            </a:r>
            <a:endParaRPr lang="fr-FR" sz="2400" b="1" dirty="0">
              <a:solidFill>
                <a:schemeClr val="tx1"/>
              </a:solidFill>
            </a:endParaRPr>
          </a:p>
          <a:p>
            <a:pPr lvl="0">
              <a:buFont typeface="Wingdings" pitchFamily="2" charset="2"/>
              <a:buChar char="Ø"/>
            </a:pPr>
            <a:r>
              <a:rPr lang="fr-FR" sz="2400" b="1" dirty="0" smtClean="0">
                <a:solidFill>
                  <a:schemeClr val="tx1"/>
                </a:solidFill>
              </a:rPr>
              <a:t>Coloration </a:t>
            </a:r>
            <a:r>
              <a:rPr lang="fr-FR" sz="2400" b="1" dirty="0">
                <a:solidFill>
                  <a:schemeClr val="tx1"/>
                </a:solidFill>
              </a:rPr>
              <a:t>chocolat du </a:t>
            </a:r>
            <a:r>
              <a:rPr lang="fr-FR" sz="2400" b="1" dirty="0" smtClean="0">
                <a:solidFill>
                  <a:schemeClr val="tx1"/>
                </a:solidFill>
              </a:rPr>
              <a:t>sang.</a:t>
            </a:r>
            <a:endParaRPr lang="fr-FR" sz="2400" b="1" dirty="0">
              <a:solidFill>
                <a:schemeClr val="tx1"/>
              </a:solidFill>
            </a:endParaRPr>
          </a:p>
          <a:p>
            <a:r>
              <a:rPr lang="fr-FR" sz="2800" b="1" dirty="0" smtClean="0">
                <a:solidFill>
                  <a:srgbClr val="C00000"/>
                </a:solidFill>
              </a:rPr>
              <a:t>Test de Laboratoire</a:t>
            </a:r>
            <a:endParaRPr lang="fr-FR" sz="2800" b="1" dirty="0">
              <a:solidFill>
                <a:srgbClr val="C00000"/>
              </a:solidFill>
            </a:endParaRPr>
          </a:p>
          <a:p>
            <a:pPr lvl="0"/>
            <a:r>
              <a:rPr lang="fr-FR" sz="2400" b="1" dirty="0"/>
              <a:t>Hémato </a:t>
            </a:r>
            <a:r>
              <a:rPr lang="fr-FR" sz="2400" b="1" dirty="0" smtClean="0"/>
              <a:t>(dosage de méthémoglobinémie</a:t>
            </a:r>
            <a:r>
              <a:rPr lang="fr-FR" sz="2400" b="1" dirty="0"/>
              <a:t>).</a:t>
            </a:r>
          </a:p>
          <a:p>
            <a:pPr lvl="0"/>
            <a:r>
              <a:rPr lang="fr-FR" sz="2400" b="1" dirty="0"/>
              <a:t>Fonction rénale.</a:t>
            </a:r>
          </a:p>
          <a:p>
            <a:pPr lvl="0"/>
            <a:r>
              <a:rPr lang="fr-FR" sz="2400" b="1" dirty="0"/>
              <a:t>Electrolytes</a:t>
            </a:r>
          </a:p>
        </p:txBody>
      </p:sp>
      <p:sp>
        <p:nvSpPr>
          <p:cNvPr id="9" name="Rectangle 8"/>
          <p:cNvSpPr/>
          <p:nvPr/>
        </p:nvSpPr>
        <p:spPr>
          <a:xfrm>
            <a:off x="1403648" y="32505"/>
            <a:ext cx="2736304" cy="584775"/>
          </a:xfrm>
          <a:prstGeom prst="rect">
            <a:avLst/>
          </a:prstGeom>
        </p:spPr>
        <p:txBody>
          <a:bodyPr wrap="square">
            <a:spAutoFit/>
          </a:bodyPr>
          <a:lstStyle/>
          <a:p>
            <a:r>
              <a:rPr lang="fr-FR" sz="3200" b="1" dirty="0">
                <a:solidFill>
                  <a:schemeClr val="bg1"/>
                </a:solidFill>
              </a:rPr>
              <a:t>Diagnostic</a:t>
            </a:r>
            <a:endParaRPr lang="fr-FR" sz="3200" dirty="0">
              <a:solidFill>
                <a:schemeClr val="bg1"/>
              </a:solidFill>
            </a:endParaRPr>
          </a:p>
        </p:txBody>
      </p:sp>
      <p:pic>
        <p:nvPicPr>
          <p:cNvPr id="1026" name="Picture 2" descr="C:\Users\Omega-Info\Desktop\les chapitres\méthémoglobine.jpg"/>
          <p:cNvPicPr>
            <a:picLocks noChangeAspect="1" noChangeArrowheads="1"/>
          </p:cNvPicPr>
          <p:nvPr/>
        </p:nvPicPr>
        <p:blipFill>
          <a:blip r:embed="rId3"/>
          <a:srcRect/>
          <a:stretch>
            <a:fillRect/>
          </a:stretch>
        </p:blipFill>
        <p:spPr bwMode="auto">
          <a:xfrm>
            <a:off x="6000760" y="4286256"/>
            <a:ext cx="2857520" cy="2214578"/>
          </a:xfrm>
          <a:prstGeom prst="rect">
            <a:avLst/>
          </a:prstGeom>
          <a:noFill/>
        </p:spPr>
      </p:pic>
    </p:spTree>
    <p:extLst>
      <p:ext uri="{BB962C8B-B14F-4D97-AF65-F5344CB8AC3E}">
        <p14:creationId xmlns:p14="http://schemas.microsoft.com/office/powerpoint/2010/main" val="24317904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down)">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wipe(down)">
                                      <p:cBhvr>
                                        <p:cTn id="57" dur="500"/>
                                        <p:tgtEl>
                                          <p:spTgt spid="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wipe(down)">
                                      <p:cBhvr>
                                        <p:cTn id="6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mega-Info\Desktop\les chapitres\ppt\blood-donation-cartoon-vector-1561971.jpg"/>
          <p:cNvPicPr>
            <a:picLocks noChangeAspect="1" noChangeArrowheads="1"/>
          </p:cNvPicPr>
          <p:nvPr/>
        </p:nvPicPr>
        <p:blipFill>
          <a:blip r:embed="rId2"/>
          <a:srcRect/>
          <a:stretch>
            <a:fillRect/>
          </a:stretch>
        </p:blipFill>
        <p:spPr bwMode="auto">
          <a:xfrm>
            <a:off x="0" y="639862"/>
            <a:ext cx="9036496" cy="6215082"/>
          </a:xfrm>
          <a:prstGeom prst="rect">
            <a:avLst/>
          </a:prstGeom>
          <a:noFill/>
        </p:spPr>
      </p:pic>
      <p:grpSp>
        <p:nvGrpSpPr>
          <p:cNvPr id="3" name="Groupe 2"/>
          <p:cNvGrpSpPr/>
          <p:nvPr/>
        </p:nvGrpSpPr>
        <p:grpSpPr>
          <a:xfrm>
            <a:off x="0" y="0"/>
            <a:ext cx="5072062" cy="603240"/>
            <a:chOff x="7143" y="0"/>
            <a:chExt cx="5072062" cy="603240"/>
          </a:xfrm>
        </p:grpSpPr>
        <p:sp>
          <p:nvSpPr>
            <p:cNvPr id="4" name="Pentagone 3"/>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5"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6" name="Groupe 5"/>
          <p:cNvGrpSpPr/>
          <p:nvPr/>
        </p:nvGrpSpPr>
        <p:grpSpPr>
          <a:xfrm>
            <a:off x="4071938" y="0"/>
            <a:ext cx="5072062" cy="603240"/>
            <a:chOff x="4071935" y="0"/>
            <a:chExt cx="5072062" cy="603240"/>
          </a:xfrm>
        </p:grpSpPr>
        <p:sp>
          <p:nvSpPr>
            <p:cNvPr id="7" name="Chevron 6"/>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8"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9" name="Rectangle 8"/>
          <p:cNvSpPr/>
          <p:nvPr/>
        </p:nvSpPr>
        <p:spPr>
          <a:xfrm>
            <a:off x="4518248" y="639862"/>
            <a:ext cx="4518248" cy="1709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fr-FR" sz="8000" b="1" dirty="0">
                <a:solidFill>
                  <a:srgbClr val="FF0000"/>
                </a:solidFill>
              </a:rPr>
              <a:t>L’anémie</a:t>
            </a:r>
          </a:p>
        </p:txBody>
      </p:sp>
    </p:spTree>
    <p:extLst>
      <p:ext uri="{BB962C8B-B14F-4D97-AF65-F5344CB8AC3E}">
        <p14:creationId xmlns:p14="http://schemas.microsoft.com/office/powerpoint/2010/main" val="295250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071938" y="0"/>
            <a:ext cx="5072062" cy="603240"/>
            <a:chOff x="4071935" y="0"/>
            <a:chExt cx="5072062" cy="603240"/>
          </a:xfrm>
        </p:grpSpPr>
        <p:sp>
          <p:nvSpPr>
            <p:cNvPr id="3" name="Chevron 2"/>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4"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grpSp>
        <p:nvGrpSpPr>
          <p:cNvPr id="5" name="Groupe 4"/>
          <p:cNvGrpSpPr/>
          <p:nvPr/>
        </p:nvGrpSpPr>
        <p:grpSpPr>
          <a:xfrm>
            <a:off x="0" y="0"/>
            <a:ext cx="5072062" cy="603240"/>
            <a:chOff x="7143" y="0"/>
            <a:chExt cx="5072062" cy="603240"/>
          </a:xfrm>
        </p:grpSpPr>
        <p:sp>
          <p:nvSpPr>
            <p:cNvPr id="6" name="Pentagone 5"/>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7"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sp>
        <p:nvSpPr>
          <p:cNvPr id="9" name="Bulle ronde 8"/>
          <p:cNvSpPr/>
          <p:nvPr/>
        </p:nvSpPr>
        <p:spPr>
          <a:xfrm>
            <a:off x="1015487" y="1052736"/>
            <a:ext cx="7200800" cy="3096344"/>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fr-FR" sz="2000" b="1" dirty="0" smtClean="0"/>
              <a:t>L’anémie est définie comme une diminution élective de la teneur en hémoglobine du sang alors que le nombre des globules rouges est normal ou abaissé</a:t>
            </a:r>
            <a:r>
              <a:rPr lang="fr-FR" dirty="0" smtClean="0"/>
              <a:t>.</a:t>
            </a:r>
            <a:endParaRPr lang="fr-FR" dirty="0"/>
          </a:p>
        </p:txBody>
      </p:sp>
    </p:spTree>
    <p:extLst>
      <p:ext uri="{BB962C8B-B14F-4D97-AF65-F5344CB8AC3E}">
        <p14:creationId xmlns:p14="http://schemas.microsoft.com/office/powerpoint/2010/main" val="259060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88640"/>
            <a:ext cx="3528392" cy="6287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dirty="0" smtClean="0">
                <a:latin typeface="Arial" pitchFamily="34" charset="0"/>
                <a:cs typeface="Arial" pitchFamily="34" charset="0"/>
              </a:rPr>
              <a:t>introduction</a:t>
            </a:r>
            <a:endParaRPr lang="fr-FR" sz="2800" dirty="0">
              <a:latin typeface="Arial" pitchFamily="34" charset="0"/>
              <a:cs typeface="Arial" pitchFamily="34" charset="0"/>
            </a:endParaRPr>
          </a:p>
        </p:txBody>
      </p:sp>
      <p:sp>
        <p:nvSpPr>
          <p:cNvPr id="3" name="Rectangle à coins arrondis 2"/>
          <p:cNvSpPr/>
          <p:nvPr/>
        </p:nvSpPr>
        <p:spPr>
          <a:xfrm>
            <a:off x="251520" y="980728"/>
            <a:ext cx="8568952" cy="56166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Courier New" pitchFamily="49" charset="0"/>
              <a:buChar char="o"/>
            </a:pPr>
            <a:r>
              <a:rPr lang="fr-FR" sz="2400" b="1" dirty="0" smtClean="0"/>
              <a:t>La toxicologie </a:t>
            </a:r>
            <a:r>
              <a:rPr lang="fr-FR" sz="2400" b="1" dirty="0" smtClean="0"/>
              <a:t>s’étend </a:t>
            </a:r>
            <a:r>
              <a:rPr lang="fr-FR" sz="2400" b="1" dirty="0"/>
              <a:t>de la recherche fondamentale sur le mécanisme d’action des agents toxiques à la mise au point et à l’interprétation de tests normalisés permettant de caractériser les propriétés toxiques de ces agents.</a:t>
            </a:r>
          </a:p>
          <a:p>
            <a:pPr marL="342900" indent="-342900" algn="just">
              <a:buFont typeface="Courier New" pitchFamily="49" charset="0"/>
              <a:buChar char="o"/>
            </a:pPr>
            <a:r>
              <a:rPr lang="fr-FR" sz="2400" b="1" dirty="0"/>
              <a:t> Les  lignées sanguines sont souvent les premières touchées lors d’une exposition aux </a:t>
            </a:r>
            <a:r>
              <a:rPr lang="fr-FR" sz="2400" b="1" dirty="0" smtClean="0"/>
              <a:t>toxiques  .Le </a:t>
            </a:r>
            <a:r>
              <a:rPr lang="fr-FR" sz="2400" b="1" dirty="0"/>
              <a:t>diagnostic d’hémopathie toxique </a:t>
            </a:r>
            <a:r>
              <a:rPr lang="fr-FR" sz="2400" b="1" dirty="0" smtClean="0"/>
              <a:t>est </a:t>
            </a:r>
            <a:r>
              <a:rPr lang="fr-FR" sz="2400" b="1" dirty="0"/>
              <a:t>toutefois </a:t>
            </a:r>
            <a:r>
              <a:rPr lang="fr-FR" sz="2400" b="1" dirty="0" smtClean="0"/>
              <a:t>rendu </a:t>
            </a:r>
            <a:r>
              <a:rPr lang="fr-FR" sz="2400" b="1" dirty="0"/>
              <a:t>difficile par les nombreuses causes </a:t>
            </a:r>
            <a:r>
              <a:rPr lang="fr-FR" sz="2400" b="1" dirty="0" smtClean="0"/>
              <a:t>(</a:t>
            </a:r>
            <a:r>
              <a:rPr lang="fr-FR" sz="2400" b="1" dirty="0"/>
              <a:t>infectieuses, médicamenteuses, toxiques..) et par l’importance des facteurs génétiques de susceptibilité</a:t>
            </a:r>
            <a:r>
              <a:rPr lang="fr-FR" sz="2000" dirty="0"/>
              <a:t>.</a:t>
            </a:r>
          </a:p>
        </p:txBody>
      </p:sp>
    </p:spTree>
    <p:extLst>
      <p:ext uri="{BB962C8B-B14F-4D97-AF65-F5344CB8AC3E}">
        <p14:creationId xmlns:p14="http://schemas.microsoft.com/office/powerpoint/2010/main" val="245452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624574636"/>
              </p:ext>
            </p:extLst>
          </p:nvPr>
        </p:nvGraphicFramePr>
        <p:xfrm>
          <a:off x="395536" y="332656"/>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TOSHIBA C645D-S5300\Desktop\toxicologie\ggggggg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005064"/>
            <a:ext cx="576064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56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408259" y="941089"/>
            <a:ext cx="8153402" cy="2801252"/>
          </a:xfrm>
          <a:prstGeom prst="roundRect">
            <a:avLst/>
          </a:prstGeom>
          <a:solidFill>
            <a:schemeClr val="accent6">
              <a:lumMod val="20000"/>
              <a:lumOff val="80000"/>
            </a:schemeClr>
          </a:solidFill>
          <a:ln>
            <a:solidFill>
              <a:schemeClr val="accent2">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fr-FR" sz="2400" b="1" dirty="0">
                <a:solidFill>
                  <a:schemeClr val="tx1"/>
                </a:solidFill>
              </a:rPr>
              <a:t>L’anémie sédiroblastique</a:t>
            </a:r>
          </a:p>
          <a:p>
            <a:pPr algn="just">
              <a:lnSpc>
                <a:spcPct val="150000"/>
              </a:lnSpc>
            </a:pPr>
            <a:r>
              <a:rPr lang="fr-FR" dirty="0" smtClean="0">
                <a:solidFill>
                  <a:schemeClr val="tx1"/>
                </a:solidFill>
              </a:rPr>
              <a:t>acquise</a:t>
            </a:r>
            <a:r>
              <a:rPr lang="fr-FR" dirty="0">
                <a:solidFill>
                  <a:schemeClr val="tx1"/>
                </a:solidFill>
              </a:rPr>
              <a:t>, hypochrome, microcytaire. Elle est le résultat de deux mécanismes : l’hémolyse légère et la diminution de la synthèse de l’hème </a:t>
            </a:r>
            <a:r>
              <a:rPr lang="fr-FR" dirty="0" smtClean="0">
                <a:solidFill>
                  <a:schemeClr val="tx1"/>
                </a:solidFill>
              </a:rPr>
              <a:t>En </a:t>
            </a:r>
            <a:r>
              <a:rPr lang="fr-FR" dirty="0">
                <a:solidFill>
                  <a:schemeClr val="tx1"/>
                </a:solidFill>
              </a:rPr>
              <a:t>effet, la présence des métaux </a:t>
            </a:r>
            <a:r>
              <a:rPr lang="fr-FR" dirty="0" smtClean="0">
                <a:solidFill>
                  <a:schemeClr val="tx1"/>
                </a:solidFill>
              </a:rPr>
              <a:t>lourds </a:t>
            </a:r>
            <a:r>
              <a:rPr lang="fr-FR" dirty="0">
                <a:solidFill>
                  <a:schemeClr val="tx1"/>
                </a:solidFill>
              </a:rPr>
              <a:t>inhibe plusieurs enzymes de la biosynthèse de l’hème, la quantité de fer incorporé à l’hème, ce qui explique le taux de Fe</a:t>
            </a:r>
            <a:r>
              <a:rPr lang="fr-FR" baseline="30000" dirty="0">
                <a:solidFill>
                  <a:schemeClr val="tx1"/>
                </a:solidFill>
              </a:rPr>
              <a:t>+2</a:t>
            </a:r>
            <a:r>
              <a:rPr lang="fr-FR" dirty="0">
                <a:solidFill>
                  <a:schemeClr val="tx1"/>
                </a:solidFill>
              </a:rPr>
              <a:t> sérique élevé.</a:t>
            </a:r>
          </a:p>
        </p:txBody>
      </p:sp>
      <p:sp>
        <p:nvSpPr>
          <p:cNvPr id="9" name="Rectangle à coins arrondis 8"/>
          <p:cNvSpPr/>
          <p:nvPr/>
        </p:nvSpPr>
        <p:spPr>
          <a:xfrm>
            <a:off x="1331640" y="3967830"/>
            <a:ext cx="6552728" cy="2166665"/>
          </a:xfrm>
          <a:prstGeom prst="roundRect">
            <a:avLst/>
          </a:prstGeom>
          <a:solidFill>
            <a:schemeClr val="accent6">
              <a:lumMod val="60000"/>
              <a:lumOff val="40000"/>
            </a:schemeClr>
          </a:solidFill>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fr-FR" dirty="0">
                <a:solidFill>
                  <a:schemeClr val="tx1"/>
                </a:solidFill>
              </a:rPr>
              <a:t>Il s’agit le plus souvent d’une accumulation de fer dans les mitochondries des érythroblastes. Ces mitochondries ont alors souvent une distribution </a:t>
            </a:r>
            <a:r>
              <a:rPr lang="fr-FR" dirty="0" err="1">
                <a:solidFill>
                  <a:schemeClr val="tx1"/>
                </a:solidFill>
              </a:rPr>
              <a:t>périnucléaire</a:t>
            </a:r>
            <a:r>
              <a:rPr lang="fr-FR" dirty="0">
                <a:solidFill>
                  <a:schemeClr val="tx1"/>
                </a:solidFill>
              </a:rPr>
              <a:t>, formant une « couronne » autour du </a:t>
            </a:r>
            <a:r>
              <a:rPr lang="fr-FR" dirty="0" smtClean="0">
                <a:solidFill>
                  <a:schemeClr val="tx1"/>
                </a:solidFill>
              </a:rPr>
              <a:t>noyau.</a:t>
            </a:r>
            <a:endParaRPr lang="fr-FR" dirty="0">
              <a:solidFill>
                <a:schemeClr val="tx1"/>
              </a:solidFill>
            </a:endParaRPr>
          </a:p>
        </p:txBody>
      </p:sp>
    </p:spTree>
    <p:extLst>
      <p:ext uri="{BB962C8B-B14F-4D97-AF65-F5344CB8AC3E}">
        <p14:creationId xmlns:p14="http://schemas.microsoft.com/office/powerpoint/2010/main" val="32525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mpus.cerimes.fr/hematologie/enseignement/hematologie_161/site/html/Images/figure_5.JPG"/>
          <p:cNvPicPr>
            <a:picLocks noChangeAspect="1" noChangeArrowheads="1"/>
          </p:cNvPicPr>
          <p:nvPr/>
        </p:nvPicPr>
        <p:blipFill>
          <a:blip r:embed="rId2" cstate="print"/>
          <a:srcRect/>
          <a:stretch>
            <a:fillRect/>
          </a:stretch>
        </p:blipFill>
        <p:spPr bwMode="auto">
          <a:xfrm>
            <a:off x="467544" y="476672"/>
            <a:ext cx="8208912" cy="4680520"/>
          </a:xfrm>
          <a:prstGeom prst="rect">
            <a:avLst/>
          </a:prstGeom>
          <a:noFill/>
        </p:spPr>
      </p:pic>
      <p:sp>
        <p:nvSpPr>
          <p:cNvPr id="3" name="Rectangle à coins arrondis 2"/>
          <p:cNvSpPr/>
          <p:nvPr/>
        </p:nvSpPr>
        <p:spPr>
          <a:xfrm>
            <a:off x="1475656" y="5298468"/>
            <a:ext cx="6336704" cy="9144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solidFill>
                  <a:schemeClr val="tx1"/>
                </a:solidFill>
              </a:rPr>
              <a:t>accumulation de fer dans les mitochondries des érythroblastes</a:t>
            </a:r>
            <a:endParaRPr lang="fr-FR" sz="2400" b="1" dirty="0"/>
          </a:p>
        </p:txBody>
      </p:sp>
    </p:spTree>
    <p:extLst>
      <p:ext uri="{BB962C8B-B14F-4D97-AF65-F5344CB8AC3E}">
        <p14:creationId xmlns:p14="http://schemas.microsoft.com/office/powerpoint/2010/main" val="1349679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67544" y="1340768"/>
            <a:ext cx="7920880" cy="3744416"/>
          </a:xfrm>
          <a:prstGeom prst="roundRect">
            <a:avLst/>
          </a:prstGeom>
          <a:solidFill>
            <a:schemeClr val="accent6">
              <a:lumMod val="60000"/>
              <a:lumOff val="40000"/>
            </a:schemeClr>
          </a:solidFill>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Font typeface="Wingdings" pitchFamily="2" charset="2"/>
              <a:buChar char="Ø"/>
            </a:pPr>
            <a:r>
              <a:rPr lang="fr-FR" sz="2000" dirty="0" smtClean="0"/>
              <a:t>Cette </a:t>
            </a:r>
            <a:r>
              <a:rPr lang="fr-FR" sz="2000" dirty="0"/>
              <a:t>accumulation est liée à une anomalie de la synthèse de l’hème ou à l’une des fonctions de transport du fer dans la mitochondrie : ceci provoque un déficit de synthèse d’hémoglobine. L’absorption de fer par l’érythroblaste n’est pas perturbée et celui-ci s’accumule dans les mitochondries</a:t>
            </a:r>
            <a:r>
              <a:rPr lang="fr-FR" sz="2000" dirty="0" smtClean="0"/>
              <a:t>.</a:t>
            </a:r>
          </a:p>
          <a:p>
            <a:pPr marL="342900" indent="-342900" algn="just">
              <a:lnSpc>
                <a:spcPct val="150000"/>
              </a:lnSpc>
              <a:buFont typeface="Wingdings" pitchFamily="2" charset="2"/>
              <a:buChar char="Ø"/>
            </a:pPr>
            <a:r>
              <a:rPr lang="fr-FR" sz="2000" dirty="0"/>
              <a:t> Le Cd, le Pb et le Hg sont des éléments métalliques extrêmement </a:t>
            </a:r>
            <a:r>
              <a:rPr lang="fr-FR" sz="2000" dirty="0" smtClean="0"/>
              <a:t>toxiques ,qui sont responsable à l’apparition de cet pathologie.</a:t>
            </a:r>
          </a:p>
          <a:p>
            <a:pPr>
              <a:lnSpc>
                <a:spcPct val="150000"/>
              </a:lnSpc>
            </a:pPr>
            <a:endParaRPr lang="fr-FR" dirty="0"/>
          </a:p>
        </p:txBody>
      </p:sp>
      <p:grpSp>
        <p:nvGrpSpPr>
          <p:cNvPr id="5" name="Groupe 4"/>
          <p:cNvGrpSpPr/>
          <p:nvPr/>
        </p:nvGrpSpPr>
        <p:grpSpPr>
          <a:xfrm>
            <a:off x="0" y="0"/>
            <a:ext cx="5072062" cy="603240"/>
            <a:chOff x="7143" y="0"/>
            <a:chExt cx="5072062" cy="603240"/>
          </a:xfrm>
        </p:grpSpPr>
        <p:sp>
          <p:nvSpPr>
            <p:cNvPr id="6" name="Pentagone 5"/>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7"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8" name="Groupe 7"/>
          <p:cNvGrpSpPr/>
          <p:nvPr/>
        </p:nvGrpSpPr>
        <p:grpSpPr>
          <a:xfrm>
            <a:off x="4071938" y="0"/>
            <a:ext cx="5072062" cy="603240"/>
            <a:chOff x="4071935" y="0"/>
            <a:chExt cx="5072062" cy="603240"/>
          </a:xfrm>
        </p:grpSpPr>
        <p:sp>
          <p:nvSpPr>
            <p:cNvPr id="9" name="Chevron 8"/>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10"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Tree>
    <p:extLst>
      <p:ext uri="{BB962C8B-B14F-4D97-AF65-F5344CB8AC3E}">
        <p14:creationId xmlns:p14="http://schemas.microsoft.com/office/powerpoint/2010/main" val="28239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677702"/>
            <a:ext cx="5939768" cy="584775"/>
          </a:xfrm>
          <a:prstGeom prst="rect">
            <a:avLst/>
          </a:prstGeom>
        </p:spPr>
        <p:txBody>
          <a:bodyPr wrap="none">
            <a:spAutoFit/>
          </a:bodyPr>
          <a:lstStyle/>
          <a:p>
            <a:r>
              <a:rPr lang="fr-FR" sz="3200" b="1" dirty="0">
                <a:solidFill>
                  <a:srgbClr val="FF0000"/>
                </a:solidFill>
              </a:rPr>
              <a:t>Effet de plomb sur les Erythrocyte</a:t>
            </a:r>
            <a:endParaRPr lang="fr-FR" sz="3200" dirty="0"/>
          </a:p>
        </p:txBody>
      </p:sp>
      <p:grpSp>
        <p:nvGrpSpPr>
          <p:cNvPr id="3" name="Groupe 2"/>
          <p:cNvGrpSpPr/>
          <p:nvPr/>
        </p:nvGrpSpPr>
        <p:grpSpPr>
          <a:xfrm>
            <a:off x="0" y="0"/>
            <a:ext cx="5072062" cy="603240"/>
            <a:chOff x="7143" y="0"/>
            <a:chExt cx="5072062" cy="603240"/>
          </a:xfrm>
        </p:grpSpPr>
        <p:sp>
          <p:nvSpPr>
            <p:cNvPr id="4" name="Pentagone 3"/>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5"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6" name="Groupe 5"/>
          <p:cNvGrpSpPr/>
          <p:nvPr/>
        </p:nvGrpSpPr>
        <p:grpSpPr>
          <a:xfrm>
            <a:off x="4071938" y="0"/>
            <a:ext cx="5072062" cy="603240"/>
            <a:chOff x="4071935" y="0"/>
            <a:chExt cx="5072062" cy="603240"/>
          </a:xfrm>
        </p:grpSpPr>
        <p:sp>
          <p:nvSpPr>
            <p:cNvPr id="7" name="Chevron 6"/>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8"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Tree>
    <p:extLst>
      <p:ext uri="{BB962C8B-B14F-4D97-AF65-F5344CB8AC3E}">
        <p14:creationId xmlns:p14="http://schemas.microsoft.com/office/powerpoint/2010/main" val="307737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 C645D-S5300\Desktop\les chapitres\slide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6" y="-12441"/>
            <a:ext cx="9009721" cy="59617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67744" y="5949280"/>
            <a:ext cx="4608512"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fr-FR" b="1" dirty="0" smtClean="0">
                <a:solidFill>
                  <a:schemeClr val="tx1"/>
                </a:solidFill>
              </a:rPr>
              <a:t>  effet </a:t>
            </a:r>
            <a:r>
              <a:rPr lang="fr-FR" b="1" dirty="0">
                <a:solidFill>
                  <a:schemeClr val="tx1"/>
                </a:solidFill>
              </a:rPr>
              <a:t>du plomb sur la synthèse de l’hème </a:t>
            </a:r>
          </a:p>
        </p:txBody>
      </p:sp>
    </p:spTree>
    <p:extLst>
      <p:ext uri="{BB962C8B-B14F-4D97-AF65-F5344CB8AC3E}">
        <p14:creationId xmlns:p14="http://schemas.microsoft.com/office/powerpoint/2010/main" val="4223673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517536" y="980728"/>
            <a:ext cx="7992888" cy="3168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800" b="1" dirty="0"/>
              <a:t>L'anémie </a:t>
            </a:r>
            <a:r>
              <a:rPr lang="fr-FR" sz="2800" b="1" dirty="0" smtClean="0"/>
              <a:t>mégaloblastique</a:t>
            </a:r>
          </a:p>
          <a:p>
            <a:pPr algn="ctr"/>
            <a:r>
              <a:rPr lang="fr-FR" dirty="0" smtClean="0"/>
              <a:t> </a:t>
            </a:r>
            <a:r>
              <a:rPr lang="fr-FR" sz="2400" b="1" dirty="0"/>
              <a:t>est une anémie macrocytaire caractérisée par la présence d'érythroblastes anormalement Grands dans la moelle osseuse et qui sont appelées Mégaloblastes</a:t>
            </a:r>
            <a:r>
              <a:rPr lang="fr-FR" b="1" dirty="0"/>
              <a:t>. </a:t>
            </a:r>
          </a:p>
        </p:txBody>
      </p:sp>
      <p:sp>
        <p:nvSpPr>
          <p:cNvPr id="10" name="object 6"/>
          <p:cNvSpPr/>
          <p:nvPr/>
        </p:nvSpPr>
        <p:spPr>
          <a:xfrm>
            <a:off x="4480974" y="3717032"/>
            <a:ext cx="4606290" cy="2909735"/>
          </a:xfrm>
          <a:prstGeom prst="rect">
            <a:avLst/>
          </a:prstGeom>
          <a:blipFill>
            <a:blip r:embed="rId3" cstate="print"/>
            <a:stretch>
              <a:fillRect/>
            </a:stretch>
          </a:blipFill>
        </p:spPr>
        <p:txBody>
          <a:bodyPr wrap="square" lIns="0" tIns="0" rIns="0" bIns="0" rtlCol="0"/>
          <a:lstStyle/>
          <a:p>
            <a:endParaRPr/>
          </a:p>
        </p:txBody>
      </p:sp>
      <p:sp>
        <p:nvSpPr>
          <p:cNvPr id="11" name="Flèche vers le haut 10"/>
          <p:cNvSpPr/>
          <p:nvPr/>
        </p:nvSpPr>
        <p:spPr>
          <a:xfrm>
            <a:off x="6607969" y="5949280"/>
            <a:ext cx="242316" cy="4892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Rectangle à coins arrondis 11"/>
          <p:cNvSpPr/>
          <p:nvPr/>
        </p:nvSpPr>
        <p:spPr>
          <a:xfrm>
            <a:off x="517536" y="4293095"/>
            <a:ext cx="3856022" cy="23336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solidFill>
                  <a:schemeClr val="tx1"/>
                </a:solidFill>
              </a:rPr>
              <a:t>Les anémies mégaloblastiques résultent le plus souvent de carences en vitamine B</a:t>
            </a:r>
            <a:r>
              <a:rPr lang="fr-FR" sz="2400" b="1" baseline="-25000" dirty="0">
                <a:solidFill>
                  <a:schemeClr val="tx1"/>
                </a:solidFill>
              </a:rPr>
              <a:t>12</a:t>
            </a:r>
            <a:r>
              <a:rPr lang="fr-FR" sz="2400" b="1" dirty="0">
                <a:solidFill>
                  <a:schemeClr val="tx1"/>
                </a:solidFill>
              </a:rPr>
              <a:t> </a:t>
            </a:r>
            <a:r>
              <a:rPr lang="fr-FR" sz="2400" b="1" dirty="0" smtClean="0">
                <a:solidFill>
                  <a:schemeClr val="tx1"/>
                </a:solidFill>
              </a:rPr>
              <a:t>et /ou en </a:t>
            </a:r>
            <a:r>
              <a:rPr lang="fr-FR" sz="2400" b="1" dirty="0" err="1">
                <a:solidFill>
                  <a:schemeClr val="tx1"/>
                </a:solidFill>
              </a:rPr>
              <a:t>folate</a:t>
            </a:r>
            <a:endParaRPr lang="fr-FR" sz="2400" b="1" dirty="0">
              <a:solidFill>
                <a:schemeClr val="tx1"/>
              </a:solidFill>
            </a:endParaRPr>
          </a:p>
        </p:txBody>
      </p:sp>
    </p:spTree>
    <p:extLst>
      <p:ext uri="{BB962C8B-B14F-4D97-AF65-F5344CB8AC3E}">
        <p14:creationId xmlns:p14="http://schemas.microsoft.com/office/powerpoint/2010/main" val="2539419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66286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à coins arrondis 7"/>
          <p:cNvSpPr/>
          <p:nvPr/>
        </p:nvSpPr>
        <p:spPr>
          <a:xfrm>
            <a:off x="1763688" y="6165304"/>
            <a:ext cx="5328591"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t>Mécanisme d’action des </a:t>
            </a:r>
            <a:r>
              <a:rPr lang="fr-FR" sz="2400" b="1" dirty="0" err="1" smtClean="0"/>
              <a:t>antifolates</a:t>
            </a:r>
            <a:endParaRPr lang="fr-FR" sz="2400" b="1" dirty="0"/>
          </a:p>
        </p:txBody>
      </p:sp>
      <p:sp>
        <p:nvSpPr>
          <p:cNvPr id="9" name="Ellipse 8"/>
          <p:cNvSpPr/>
          <p:nvPr/>
        </p:nvSpPr>
        <p:spPr>
          <a:xfrm>
            <a:off x="2051720" y="980728"/>
            <a:ext cx="1584175"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rPr>
              <a:t>Acide folique</a:t>
            </a:r>
            <a:endParaRPr lang="fr-FR" sz="2400" b="1" dirty="0">
              <a:solidFill>
                <a:srgbClr val="FF0000"/>
              </a:solidFill>
            </a:endParaRPr>
          </a:p>
        </p:txBody>
      </p:sp>
      <p:cxnSp>
        <p:nvCxnSpPr>
          <p:cNvPr id="11" name="Connecteur droit avec flèche 10"/>
          <p:cNvCxnSpPr/>
          <p:nvPr/>
        </p:nvCxnSpPr>
        <p:spPr>
          <a:xfrm>
            <a:off x="3275856" y="1895128"/>
            <a:ext cx="796082" cy="8137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3778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Physiologie</a:t>
              </a:r>
              <a:endParaRPr lang="fr-FR" sz="31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Ellipse 7"/>
          <p:cNvSpPr/>
          <p:nvPr/>
        </p:nvSpPr>
        <p:spPr>
          <a:xfrm>
            <a:off x="357158" y="1071546"/>
            <a:ext cx="3571900" cy="121444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928926" y="2357430"/>
            <a:ext cx="5715040" cy="40005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15362" name="Picture 2" descr="C:\Users\Omega-Info\Desktop\les chapitres\ppt\drop-of-blood-cartoon-character-vector-1547369.jpg"/>
          <p:cNvPicPr>
            <a:picLocks noChangeAspect="1" noChangeArrowheads="1"/>
          </p:cNvPicPr>
          <p:nvPr/>
        </p:nvPicPr>
        <p:blipFill>
          <a:blip r:embed="rId2"/>
          <a:srcRect/>
          <a:stretch>
            <a:fillRect/>
          </a:stretch>
        </p:blipFill>
        <p:spPr bwMode="auto">
          <a:xfrm>
            <a:off x="0" y="714356"/>
            <a:ext cx="9144000" cy="6643734"/>
          </a:xfrm>
          <a:prstGeom prst="rect">
            <a:avLst/>
          </a:prstGeom>
          <a:noFill/>
        </p:spPr>
      </p:pic>
      <p:sp>
        <p:nvSpPr>
          <p:cNvPr id="11" name="Rectangle 10"/>
          <p:cNvSpPr/>
          <p:nvPr/>
        </p:nvSpPr>
        <p:spPr>
          <a:xfrm>
            <a:off x="3786182" y="714356"/>
            <a:ext cx="5357818" cy="2428892"/>
          </a:xfrm>
          <a:prstGeom prst="wedgeRectCallout">
            <a:avLst>
              <a:gd name="adj1" fmla="val -34343"/>
              <a:gd name="adj2" fmla="val 74215"/>
            </a:avLst>
          </a:prstGeom>
        </p:spPr>
        <p:style>
          <a:lnRef idx="0">
            <a:schemeClr val="accent5"/>
          </a:lnRef>
          <a:fillRef idx="3">
            <a:schemeClr val="accent5"/>
          </a:fillRef>
          <a:effectRef idx="3">
            <a:schemeClr val="accent5"/>
          </a:effectRef>
          <a:fontRef idx="minor">
            <a:schemeClr val="lt1"/>
          </a:fontRef>
        </p:style>
        <p:txBody>
          <a:bodyPr rtlCol="0" anchor="ctr"/>
          <a:lstStyle/>
          <a:p>
            <a:pPr lvl="0" algn="just" fontAlgn="base">
              <a:spcBef>
                <a:spcPct val="0"/>
              </a:spcBef>
              <a:spcAft>
                <a:spcPct val="0"/>
              </a:spcAft>
            </a:pPr>
            <a:r>
              <a:rPr lang="fr-FR" sz="2400" b="1" dirty="0" smtClean="0">
                <a:solidFill>
                  <a:srgbClr val="FFFF00"/>
                </a:solidFill>
                <a:latin typeface="Times New Roman" pitchFamily="18" charset="0"/>
                <a:ea typeface="Calibri" pitchFamily="34" charset="0"/>
                <a:cs typeface="Times New Roman" pitchFamily="18" charset="0"/>
              </a:rPr>
              <a:t>L’hémolyse désigne le processus physiologique visant la destruction des globules rouges ou hématies . il peut devenir pathologique et entrainer la destruction prématurée des  GR</a:t>
            </a:r>
            <a:endParaRPr lang="fr-FR" sz="36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07491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071802" y="857232"/>
            <a:ext cx="2786082" cy="64294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b="1" dirty="0" smtClean="0"/>
              <a:t>Hémolyse</a:t>
            </a:r>
            <a:endParaRPr lang="fr-FR" sz="2400" b="1" dirty="0"/>
          </a:p>
        </p:txBody>
      </p:sp>
      <p:sp>
        <p:nvSpPr>
          <p:cNvPr id="3" name="Rectangle à coins arrondis 2"/>
          <p:cNvSpPr/>
          <p:nvPr/>
        </p:nvSpPr>
        <p:spPr>
          <a:xfrm>
            <a:off x="571472" y="1357298"/>
            <a:ext cx="2714644" cy="11430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b="1" dirty="0" smtClean="0">
                <a:solidFill>
                  <a:schemeClr val="tx1">
                    <a:lumMod val="85000"/>
                    <a:lumOff val="15000"/>
                  </a:schemeClr>
                </a:solidFill>
              </a:rPr>
              <a:t>Extracorpusculaire</a:t>
            </a:r>
            <a:r>
              <a:rPr lang="fr-FR" b="1" dirty="0" smtClean="0">
                <a:solidFill>
                  <a:srgbClr val="FFFF00"/>
                </a:solidFill>
              </a:rPr>
              <a:t> </a:t>
            </a:r>
            <a:endParaRPr lang="fr-FR" b="1" dirty="0">
              <a:solidFill>
                <a:srgbClr val="FFFF00"/>
              </a:solidFill>
            </a:endParaRPr>
          </a:p>
        </p:txBody>
      </p:sp>
      <p:sp>
        <p:nvSpPr>
          <p:cNvPr id="4" name="Rectangle à coins arrondis 3"/>
          <p:cNvSpPr/>
          <p:nvPr/>
        </p:nvSpPr>
        <p:spPr>
          <a:xfrm>
            <a:off x="5643570" y="1357298"/>
            <a:ext cx="2714644" cy="12144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b="1" dirty="0" smtClean="0">
                <a:solidFill>
                  <a:schemeClr val="tx1">
                    <a:lumMod val="85000"/>
                    <a:lumOff val="15000"/>
                  </a:schemeClr>
                </a:solidFill>
              </a:rPr>
              <a:t>Corpusculaire ou globulaire</a:t>
            </a:r>
            <a:endParaRPr lang="fr-FR" sz="2400" b="1" dirty="0">
              <a:solidFill>
                <a:schemeClr val="tx1">
                  <a:lumMod val="85000"/>
                  <a:lumOff val="15000"/>
                </a:schemeClr>
              </a:solidFill>
            </a:endParaRPr>
          </a:p>
        </p:txBody>
      </p:sp>
      <p:sp>
        <p:nvSpPr>
          <p:cNvPr id="5" name="Rectangle 4"/>
          <p:cNvSpPr/>
          <p:nvPr/>
        </p:nvSpPr>
        <p:spPr>
          <a:xfrm>
            <a:off x="5292080" y="2714620"/>
            <a:ext cx="3600400"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solidFill>
                  <a:srgbClr val="FFFF00"/>
                </a:solidFill>
              </a:rPr>
              <a:t>anomalie de la membrane</a:t>
            </a:r>
            <a:endParaRPr lang="fr-FR" sz="2400" b="1" dirty="0">
              <a:solidFill>
                <a:srgbClr val="FFFF00"/>
              </a:solidFill>
            </a:endParaRPr>
          </a:p>
        </p:txBody>
      </p:sp>
      <p:sp>
        <p:nvSpPr>
          <p:cNvPr id="6" name="Rectangle 5"/>
          <p:cNvSpPr/>
          <p:nvPr/>
        </p:nvSpPr>
        <p:spPr>
          <a:xfrm>
            <a:off x="5304784" y="3571876"/>
            <a:ext cx="3600400"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solidFill>
                  <a:srgbClr val="FFFF00"/>
                </a:solidFill>
              </a:rPr>
              <a:t>hémoglobinopathie</a:t>
            </a:r>
            <a:endParaRPr lang="fr-FR" sz="2400" b="1" dirty="0">
              <a:solidFill>
                <a:srgbClr val="FFFF00"/>
              </a:solidFill>
            </a:endParaRPr>
          </a:p>
        </p:txBody>
      </p:sp>
      <p:sp>
        <p:nvSpPr>
          <p:cNvPr id="7" name="Rectangle 6"/>
          <p:cNvSpPr/>
          <p:nvPr/>
        </p:nvSpPr>
        <p:spPr>
          <a:xfrm>
            <a:off x="5312314" y="4471849"/>
            <a:ext cx="3580165" cy="7431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solidFill>
                  <a:srgbClr val="FFFF00"/>
                </a:solidFill>
              </a:rPr>
              <a:t>déficit enzymatique</a:t>
            </a:r>
            <a:endParaRPr lang="fr-FR" sz="2400" b="1" dirty="0">
              <a:solidFill>
                <a:srgbClr val="FFFF00"/>
              </a:solidFill>
            </a:endParaRPr>
          </a:p>
        </p:txBody>
      </p:sp>
      <p:graphicFrame>
        <p:nvGraphicFramePr>
          <p:cNvPr id="8" name="Diagramme 7"/>
          <p:cNvGraphicFramePr/>
          <p:nvPr/>
        </p:nvGraphicFramePr>
        <p:xfrm>
          <a:off x="0" y="0"/>
          <a:ext cx="9144000" cy="60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e 8"/>
          <p:cNvSpPr/>
          <p:nvPr/>
        </p:nvSpPr>
        <p:spPr>
          <a:xfrm>
            <a:off x="5448921" y="5536421"/>
            <a:ext cx="3214710" cy="1000108"/>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smtClean="0"/>
              <a:t>-</a:t>
            </a:r>
            <a:r>
              <a:rPr lang="fr-FR" sz="2400" b="1" dirty="0" smtClean="0"/>
              <a:t>déficit en G6PD</a:t>
            </a:r>
          </a:p>
          <a:p>
            <a:pPr algn="ctr"/>
            <a:r>
              <a:rPr lang="fr-FR" sz="2400" b="1" dirty="0" smtClean="0"/>
              <a:t>- déficit en PK</a:t>
            </a:r>
            <a:endParaRPr lang="fr-FR" sz="2400" b="1" dirty="0"/>
          </a:p>
        </p:txBody>
      </p:sp>
      <p:sp>
        <p:nvSpPr>
          <p:cNvPr id="12" name="Rectangle 11"/>
          <p:cNvSpPr/>
          <p:nvPr/>
        </p:nvSpPr>
        <p:spPr>
          <a:xfrm>
            <a:off x="285720" y="2643182"/>
            <a:ext cx="3714776"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solidFill>
                  <a:srgbClr val="FFFF00"/>
                </a:solidFill>
              </a:rPr>
              <a:t>Agression immunologique</a:t>
            </a:r>
            <a:endParaRPr lang="fr-FR" sz="2400" b="1" dirty="0">
              <a:solidFill>
                <a:srgbClr val="FFFF00"/>
              </a:solidFill>
            </a:endParaRPr>
          </a:p>
        </p:txBody>
      </p:sp>
      <p:sp>
        <p:nvSpPr>
          <p:cNvPr id="14" name="Rectangle 13"/>
          <p:cNvSpPr/>
          <p:nvPr/>
        </p:nvSpPr>
        <p:spPr>
          <a:xfrm>
            <a:off x="285720" y="3663775"/>
            <a:ext cx="3714776" cy="64294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solidFill>
                  <a:srgbClr val="FFFF00"/>
                </a:solidFill>
              </a:rPr>
              <a:t>Agression toxique</a:t>
            </a:r>
            <a:endParaRPr lang="fr-FR" sz="2400" b="1" dirty="0">
              <a:solidFill>
                <a:srgbClr val="FFFF00"/>
              </a:solidFill>
            </a:endParaRPr>
          </a:p>
        </p:txBody>
      </p:sp>
      <p:sp>
        <p:nvSpPr>
          <p:cNvPr id="15" name="Pentagone 14"/>
          <p:cNvSpPr/>
          <p:nvPr/>
        </p:nvSpPr>
        <p:spPr>
          <a:xfrm>
            <a:off x="107157" y="4826918"/>
            <a:ext cx="4357686" cy="164305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a:buFont typeface="Arial" pitchFamily="34" charset="0"/>
              <a:buChar char="•"/>
            </a:pPr>
            <a:r>
              <a:rPr lang="fr-FR" sz="2000" b="1" dirty="0" smtClean="0"/>
              <a:t>toxiques industriels </a:t>
            </a:r>
          </a:p>
          <a:p>
            <a:pPr algn="ctr">
              <a:buFont typeface="Arial" pitchFamily="34" charset="0"/>
              <a:buChar char="•"/>
            </a:pPr>
            <a:r>
              <a:rPr lang="fr-FR" sz="2000" b="1" dirty="0" smtClean="0"/>
              <a:t>toxiques médicamenteux </a:t>
            </a:r>
          </a:p>
          <a:p>
            <a:pPr algn="ctr">
              <a:buFont typeface="Arial" pitchFamily="34" charset="0"/>
              <a:buChar char="•"/>
            </a:pPr>
            <a:r>
              <a:rPr lang="fr-FR" sz="2000" b="1" dirty="0" smtClean="0"/>
              <a:t>toxiques animaux </a:t>
            </a:r>
          </a:p>
          <a:p>
            <a:pPr algn="ctr">
              <a:buFont typeface="Arial" pitchFamily="34" charset="0"/>
              <a:buChar char="•"/>
            </a:pPr>
            <a:r>
              <a:rPr lang="fr-FR" sz="2000" b="1" dirty="0" smtClean="0"/>
              <a:t> toxiques végétaux </a:t>
            </a:r>
          </a:p>
          <a:p>
            <a:pPr algn="ctr">
              <a:buFont typeface="Arial" pitchFamily="34" charset="0"/>
              <a:buChar char="•"/>
            </a:pPr>
            <a:r>
              <a:rPr lang="fr-FR" sz="2000" b="1" dirty="0" smtClean="0"/>
              <a:t> toxiques physiques  </a:t>
            </a:r>
            <a:endParaRPr lang="fr-FR" sz="2000" b="1" dirty="0"/>
          </a:p>
        </p:txBody>
      </p:sp>
    </p:spTree>
    <p:extLst>
      <p:ext uri="{BB962C8B-B14F-4D97-AF65-F5344CB8AC3E}">
        <p14:creationId xmlns:p14="http://schemas.microsoft.com/office/powerpoint/2010/main" val="299271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796136"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sp>
        <p:nvSpPr>
          <p:cNvPr id="5" name="Bulle ronde 4"/>
          <p:cNvSpPr/>
          <p:nvPr/>
        </p:nvSpPr>
        <p:spPr>
          <a:xfrm>
            <a:off x="755576" y="1484784"/>
            <a:ext cx="7488832" cy="3168352"/>
          </a:xfrm>
          <a:prstGeom prst="wedgeEllipseCallout">
            <a:avLst>
              <a:gd name="adj1" fmla="val -13526"/>
              <a:gd name="adj2" fmla="val 63613"/>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fr-FR" b="1" dirty="0" smtClean="0"/>
              <a:t>Il </a:t>
            </a:r>
            <a:r>
              <a:rPr lang="fr-FR" b="1" dirty="0"/>
              <a:t>s’agit d’une substance semi-liquide, contenue à l’intérieur des os (crâne, vertèbres, bassin…) et où se fabriquent les globules rouges et blancs, ainsi que les plaquettes. A l'origine  des globules pluripotentes, à des stades divers de maturation</a:t>
            </a:r>
          </a:p>
        </p:txBody>
      </p:sp>
      <p:sp>
        <p:nvSpPr>
          <p:cNvPr id="6" name="Rectangle 5"/>
          <p:cNvSpPr/>
          <p:nvPr/>
        </p:nvSpPr>
        <p:spPr>
          <a:xfrm>
            <a:off x="2403576" y="5271215"/>
            <a:ext cx="3356049" cy="461665"/>
          </a:xfrm>
          <a:prstGeom prst="rect">
            <a:avLst/>
          </a:prstGeom>
        </p:spPr>
        <p:txBody>
          <a:bodyPr wrap="square">
            <a:spAutoFit/>
          </a:bodyPr>
          <a:lstStyle/>
          <a:p>
            <a:r>
              <a:rPr lang="fr-FR" sz="2400" b="1" dirty="0"/>
              <a:t>La moelle osseuse </a:t>
            </a:r>
            <a:endParaRPr lang="fr-FR" sz="2400" dirty="0"/>
          </a:p>
        </p:txBody>
      </p:sp>
    </p:spTree>
    <p:extLst>
      <p:ext uri="{BB962C8B-B14F-4D97-AF65-F5344CB8AC3E}">
        <p14:creationId xmlns:p14="http://schemas.microsoft.com/office/powerpoint/2010/main" val="422945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Omega-Info\Desktop\les chapitres\ppt\blood-donation-cartoon-vector-1561971.jpg"/>
          <p:cNvPicPr>
            <a:picLocks noChangeAspect="1" noChangeArrowheads="1"/>
          </p:cNvPicPr>
          <p:nvPr/>
        </p:nvPicPr>
        <p:blipFill>
          <a:blip r:embed="rId2"/>
          <a:srcRect/>
          <a:stretch>
            <a:fillRect/>
          </a:stretch>
        </p:blipFill>
        <p:spPr bwMode="auto">
          <a:xfrm>
            <a:off x="0" y="642918"/>
            <a:ext cx="9143999" cy="6715172"/>
          </a:xfrm>
          <a:prstGeom prst="rect">
            <a:avLst/>
          </a:prstGeom>
          <a:noFill/>
        </p:spPr>
      </p:pic>
      <p:sp>
        <p:nvSpPr>
          <p:cNvPr id="5" name="Chevron 4"/>
          <p:cNvSpPr/>
          <p:nvPr/>
        </p:nvSpPr>
        <p:spPr>
          <a:xfrm>
            <a:off x="2337589" y="312738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kern="1200" dirty="0" smtClean="0"/>
              <a:t>Pathologie</a:t>
            </a:r>
            <a:endParaRPr lang="fr-FR" sz="3100" kern="1200" dirty="0"/>
          </a:p>
        </p:txBody>
      </p:sp>
      <p:grpSp>
        <p:nvGrpSpPr>
          <p:cNvPr id="6" name="Groupe 5"/>
          <p:cNvGrpSpPr/>
          <p:nvPr/>
        </p:nvGrpSpPr>
        <p:grpSpPr>
          <a:xfrm>
            <a:off x="0" y="0"/>
            <a:ext cx="5072062" cy="603240"/>
            <a:chOff x="7143" y="0"/>
            <a:chExt cx="5072062" cy="603240"/>
          </a:xfrm>
        </p:grpSpPr>
        <p:sp>
          <p:nvSpPr>
            <p:cNvPr id="7" name="Pentagone 6"/>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8"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9" name="Groupe 8"/>
          <p:cNvGrpSpPr/>
          <p:nvPr/>
        </p:nvGrpSpPr>
        <p:grpSpPr>
          <a:xfrm>
            <a:off x="4071938" y="0"/>
            <a:ext cx="5072062" cy="603240"/>
            <a:chOff x="4071935" y="0"/>
            <a:chExt cx="5072062" cy="603240"/>
          </a:xfrm>
        </p:grpSpPr>
        <p:sp>
          <p:nvSpPr>
            <p:cNvPr id="10" name="Chevron 9"/>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11"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12" name="Rectangle 11"/>
          <p:cNvSpPr/>
          <p:nvPr/>
        </p:nvSpPr>
        <p:spPr>
          <a:xfrm>
            <a:off x="3929058" y="642918"/>
            <a:ext cx="5214942" cy="23574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6000" b="1" dirty="0" smtClean="0">
                <a:solidFill>
                  <a:srgbClr val="FFFF00"/>
                </a:solidFill>
              </a:rPr>
              <a:t>Déficit en G6PD</a:t>
            </a:r>
            <a:endParaRPr lang="fr-FR" sz="6000" b="1" dirty="0">
              <a:solidFill>
                <a:srgbClr val="FFFF00"/>
              </a:solidFill>
            </a:endParaRPr>
          </a:p>
        </p:txBody>
      </p:sp>
    </p:spTree>
    <p:extLst>
      <p:ext uri="{BB962C8B-B14F-4D97-AF65-F5344CB8AC3E}">
        <p14:creationId xmlns:p14="http://schemas.microsoft.com/office/powerpoint/2010/main" val="1072508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p:cNvSpPr/>
          <p:nvPr/>
        </p:nvSpPr>
        <p:spPr>
          <a:xfrm>
            <a:off x="2337589" y="312738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kern="1200" dirty="0" smtClean="0"/>
              <a:t>Pathologie</a:t>
            </a:r>
            <a:endParaRPr lang="fr-FR" sz="3100" kern="1200" dirty="0"/>
          </a:p>
        </p:txBody>
      </p:sp>
      <p:grpSp>
        <p:nvGrpSpPr>
          <p:cNvPr id="2" name="Groupe 5"/>
          <p:cNvGrpSpPr/>
          <p:nvPr/>
        </p:nvGrpSpPr>
        <p:grpSpPr>
          <a:xfrm>
            <a:off x="0" y="0"/>
            <a:ext cx="5072062" cy="603240"/>
            <a:chOff x="7143" y="0"/>
            <a:chExt cx="5072062" cy="603240"/>
          </a:xfrm>
        </p:grpSpPr>
        <p:sp>
          <p:nvSpPr>
            <p:cNvPr id="7" name="Pentagone 6"/>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8"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Physiologie</a:t>
              </a:r>
              <a:endParaRPr lang="fr-FR" sz="3100" b="1" kern="1200" dirty="0"/>
            </a:p>
          </p:txBody>
        </p:sp>
      </p:grpSp>
      <p:grpSp>
        <p:nvGrpSpPr>
          <p:cNvPr id="3" name="Groupe 8"/>
          <p:cNvGrpSpPr/>
          <p:nvPr/>
        </p:nvGrpSpPr>
        <p:grpSpPr>
          <a:xfrm>
            <a:off x="4071938" y="0"/>
            <a:ext cx="5072062" cy="603240"/>
            <a:chOff x="4071935" y="0"/>
            <a:chExt cx="5072062" cy="603240"/>
          </a:xfrm>
        </p:grpSpPr>
        <p:sp>
          <p:nvSpPr>
            <p:cNvPr id="10" name="Chevron 9"/>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11"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13" name="Rectangle 12"/>
          <p:cNvSpPr/>
          <p:nvPr/>
        </p:nvSpPr>
        <p:spPr>
          <a:xfrm>
            <a:off x="0" y="1000108"/>
            <a:ext cx="8501090" cy="141446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fr-FR" sz="2000" b="1" dirty="0" smtClean="0"/>
              <a:t>La Glucose-6-Phosphate Déshydrogénase (G6PD) est une enzyme indispensable à la survie des globules rouges</a:t>
            </a:r>
            <a:r>
              <a:rPr lang="fr-FR" b="1" dirty="0" smtClean="0"/>
              <a:t>.</a:t>
            </a:r>
            <a:endParaRPr lang="fr-FR" b="1" dirty="0"/>
          </a:p>
        </p:txBody>
      </p:sp>
      <p:sp>
        <p:nvSpPr>
          <p:cNvPr id="14" name="Rectangle 13"/>
          <p:cNvSpPr/>
          <p:nvPr/>
        </p:nvSpPr>
        <p:spPr>
          <a:xfrm>
            <a:off x="571472" y="2643182"/>
            <a:ext cx="8215370" cy="1714512"/>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fr-FR" sz="2000" b="1" dirty="0" smtClean="0"/>
              <a:t>Le déficit en G6PD (ou favisme) est une maladie génétique héréditaire qui peut être responsable d’anémie hémolytique résultant d’une hémolyse aiguë (destruction des globules rouges) en cas de stress oxydatif</a:t>
            </a:r>
            <a:endParaRPr lang="fr-FR" sz="2000" b="1" dirty="0"/>
          </a:p>
        </p:txBody>
      </p:sp>
      <p:sp>
        <p:nvSpPr>
          <p:cNvPr id="15" name="Rectangle 14"/>
          <p:cNvSpPr/>
          <p:nvPr/>
        </p:nvSpPr>
        <p:spPr>
          <a:xfrm>
            <a:off x="928662" y="4572008"/>
            <a:ext cx="8215338" cy="1857388"/>
          </a:xfrm>
          <a:prstGeom prst="rect">
            <a:avLst/>
          </a:prstGeom>
          <a:solidFill>
            <a:srgbClr val="46E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smtClean="0">
                <a:solidFill>
                  <a:schemeClr val="tx1"/>
                </a:solidFill>
              </a:rPr>
              <a:t>Certains aliments ou médicaments oxydants peuvent provoquer cette hémolyse et sont donc à éviter. Les médicaments ayant un risque potentiel ou avéré de provoquer une anémie hémolytique chez les sujets déficitaires en G6PD </a:t>
            </a:r>
            <a:endParaRPr lang="fr-FR" sz="2000" b="1" dirty="0">
              <a:solidFill>
                <a:schemeClr val="tx1"/>
              </a:solidFill>
            </a:endParaRPr>
          </a:p>
        </p:txBody>
      </p:sp>
    </p:spTree>
    <p:extLst>
      <p:ext uri="{BB962C8B-B14F-4D97-AF65-F5344CB8AC3E}">
        <p14:creationId xmlns:p14="http://schemas.microsoft.com/office/powerpoint/2010/main" val="3427838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p:cNvSpPr/>
          <p:nvPr/>
        </p:nvSpPr>
        <p:spPr>
          <a:xfrm>
            <a:off x="2337589" y="312738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kern="1200" dirty="0" smtClean="0"/>
              <a:t>Pathologie</a:t>
            </a:r>
            <a:endParaRPr lang="fr-FR" sz="3100" kern="1200" dirty="0"/>
          </a:p>
        </p:txBody>
      </p:sp>
      <p:grpSp>
        <p:nvGrpSpPr>
          <p:cNvPr id="2" name="Groupe 5"/>
          <p:cNvGrpSpPr/>
          <p:nvPr/>
        </p:nvGrpSpPr>
        <p:grpSpPr>
          <a:xfrm>
            <a:off x="0" y="0"/>
            <a:ext cx="5072062" cy="603240"/>
            <a:chOff x="7143" y="0"/>
            <a:chExt cx="5072062" cy="603240"/>
          </a:xfrm>
        </p:grpSpPr>
        <p:sp>
          <p:nvSpPr>
            <p:cNvPr id="7" name="Pentagone 6"/>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8"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3" name="Groupe 8"/>
          <p:cNvGrpSpPr/>
          <p:nvPr/>
        </p:nvGrpSpPr>
        <p:grpSpPr>
          <a:xfrm>
            <a:off x="4071938" y="0"/>
            <a:ext cx="5072062" cy="603240"/>
            <a:chOff x="4071935" y="0"/>
            <a:chExt cx="5072062" cy="603240"/>
          </a:xfrm>
        </p:grpSpPr>
        <p:sp>
          <p:nvSpPr>
            <p:cNvPr id="10" name="Chevron 9"/>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11"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Pathologie</a:t>
              </a:r>
              <a:endParaRPr lang="fr-FR" sz="3200" b="1" kern="1200" dirty="0"/>
            </a:p>
          </p:txBody>
        </p:sp>
      </p:grpSp>
      <p:pic>
        <p:nvPicPr>
          <p:cNvPr id="19459" name="Picture 3" descr="C:\Users\Omega-Info\Desktop\toxicologie\G6PD.jpg"/>
          <p:cNvPicPr>
            <a:picLocks noChangeAspect="1" noChangeArrowheads="1"/>
          </p:cNvPicPr>
          <p:nvPr/>
        </p:nvPicPr>
        <p:blipFill>
          <a:blip r:embed="rId2"/>
          <a:srcRect/>
          <a:stretch>
            <a:fillRect/>
          </a:stretch>
        </p:blipFill>
        <p:spPr bwMode="auto">
          <a:xfrm>
            <a:off x="0" y="642918"/>
            <a:ext cx="9144000" cy="6215082"/>
          </a:xfrm>
          <a:prstGeom prst="rect">
            <a:avLst/>
          </a:prstGeom>
          <a:noFill/>
        </p:spPr>
      </p:pic>
    </p:spTree>
    <p:extLst>
      <p:ext uri="{BB962C8B-B14F-4D97-AF65-F5344CB8AC3E}">
        <p14:creationId xmlns:p14="http://schemas.microsoft.com/office/powerpoint/2010/main" val="2809280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9" name="Rectangle à coins arrondis 8"/>
          <p:cNvSpPr/>
          <p:nvPr/>
        </p:nvSpPr>
        <p:spPr>
          <a:xfrm>
            <a:off x="4071938" y="1556792"/>
            <a:ext cx="4770442" cy="4320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000" b="1" dirty="0">
                <a:solidFill>
                  <a:schemeClr val="tx1"/>
                </a:solidFill>
              </a:rPr>
              <a:t>Les AHAI sont définies par la destruction </a:t>
            </a:r>
            <a:r>
              <a:rPr lang="fr-BE" sz="2000" b="1" dirty="0">
                <a:solidFill>
                  <a:schemeClr val="tx1"/>
                </a:solidFill>
              </a:rPr>
              <a:t> prématurée</a:t>
            </a:r>
            <a:r>
              <a:rPr lang="fr-FR" sz="2000" b="1" dirty="0">
                <a:solidFill>
                  <a:schemeClr val="tx1"/>
                </a:solidFill>
              </a:rPr>
              <a:t> aiguë de globules rouges par l’intermédiaire d’autoanticorps fixés sur des antigènes érythrocytaires. </a:t>
            </a:r>
            <a:r>
              <a:rPr lang="fr-FR" sz="2000" b="1" dirty="0" smtClean="0">
                <a:solidFill>
                  <a:schemeClr val="tx1"/>
                </a:solidFill>
              </a:rPr>
              <a:t>Les érythrocytes sont chargés d’</a:t>
            </a:r>
            <a:r>
              <a:rPr lang="fr-FR" sz="2000" b="1" dirty="0" err="1" smtClean="0">
                <a:solidFill>
                  <a:schemeClr val="tx1"/>
                </a:solidFill>
              </a:rPr>
              <a:t>auto-anticorps,un</a:t>
            </a:r>
            <a:r>
              <a:rPr lang="fr-FR" sz="2000" b="1" dirty="0" smtClean="0">
                <a:solidFill>
                  <a:schemeClr val="tx1"/>
                </a:solidFill>
              </a:rPr>
              <a:t> phénomène qui s’accompagne parfois d’une activation du complément et réduit le temps de survie des érythrocytes</a:t>
            </a:r>
            <a:endParaRPr lang="fr-FR" sz="2000" b="1" dirty="0">
              <a:solidFill>
                <a:schemeClr val="tx1"/>
              </a:solidFill>
            </a:endParaRPr>
          </a:p>
        </p:txBody>
      </p:sp>
      <p:pic>
        <p:nvPicPr>
          <p:cNvPr id="10" name="Picture 4" descr="C:\Users\TOSHIBA C645D-S5300\Desktop\omega\telechagrment\gh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338830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nsées 10"/>
          <p:cNvSpPr/>
          <p:nvPr/>
        </p:nvSpPr>
        <p:spPr>
          <a:xfrm>
            <a:off x="899592" y="1268760"/>
            <a:ext cx="2808312" cy="9361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AHAI</a:t>
            </a:r>
            <a:endParaRPr lang="fr-FR" sz="2400" b="1" dirty="0">
              <a:solidFill>
                <a:srgbClr val="FFFF00"/>
              </a:solidFill>
            </a:endParaRPr>
          </a:p>
        </p:txBody>
      </p:sp>
    </p:spTree>
    <p:extLst>
      <p:ext uri="{BB962C8B-B14F-4D97-AF65-F5344CB8AC3E}">
        <p14:creationId xmlns:p14="http://schemas.microsoft.com/office/powerpoint/2010/main" val="437791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2987824" y="836712"/>
            <a:ext cx="3096344"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AHAI</a:t>
            </a:r>
            <a:endParaRPr lang="fr-FR" dirty="0"/>
          </a:p>
        </p:txBody>
      </p:sp>
      <p:sp>
        <p:nvSpPr>
          <p:cNvPr id="11" name="Rectangle à coins arrondis 10"/>
          <p:cNvSpPr/>
          <p:nvPr/>
        </p:nvSpPr>
        <p:spPr>
          <a:xfrm>
            <a:off x="179512" y="3645024"/>
            <a:ext cx="3744416" cy="29523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 </a:t>
            </a:r>
            <a:r>
              <a:rPr lang="fr-FR" dirty="0">
                <a:solidFill>
                  <a:schemeClr val="tx1"/>
                </a:solidFill>
              </a:rPr>
              <a:t>L</a:t>
            </a:r>
            <a:r>
              <a:rPr lang="fr-FR" dirty="0" smtClean="0">
                <a:solidFill>
                  <a:schemeClr val="tx1"/>
                </a:solidFill>
              </a:rPr>
              <a:t>es </a:t>
            </a:r>
            <a:r>
              <a:rPr lang="fr-FR" dirty="0">
                <a:solidFill>
                  <a:schemeClr val="tx1"/>
                </a:solidFill>
              </a:rPr>
              <a:t>érythrocytes chargés d’auto- anticorps et de facteurs du complément (C3c, C3d) sont éliminés dans la rate et le foie par des phagocytes qui reconnaissent les récepteurs ayant réagi avec le </a:t>
            </a:r>
            <a:r>
              <a:rPr lang="fr-BE" dirty="0">
                <a:solidFill>
                  <a:schemeClr val="tx1"/>
                </a:solidFill>
              </a:rPr>
              <a:t>frag</a:t>
            </a:r>
            <a:r>
              <a:rPr lang="fr-FR" dirty="0">
                <a:solidFill>
                  <a:schemeClr val="tx1"/>
                </a:solidFill>
              </a:rPr>
              <a:t>ment Fc des auto-anticorps</a:t>
            </a:r>
            <a:r>
              <a:rPr lang="fr-BE" dirty="0">
                <a:solidFill>
                  <a:schemeClr val="tx1"/>
                </a:solidFill>
              </a:rPr>
              <a:t> (anticorps anti érythrocytaires)</a:t>
            </a:r>
            <a:r>
              <a:rPr lang="fr-FR" dirty="0">
                <a:solidFill>
                  <a:schemeClr val="tx1"/>
                </a:solidFill>
              </a:rPr>
              <a:t> et/ou les récepteurs du complément</a:t>
            </a:r>
          </a:p>
        </p:txBody>
      </p:sp>
      <p:sp>
        <p:nvSpPr>
          <p:cNvPr id="12" name="Rectangle à coins arrondis 11"/>
          <p:cNvSpPr/>
          <p:nvPr/>
        </p:nvSpPr>
        <p:spPr>
          <a:xfrm>
            <a:off x="5220072" y="3645024"/>
            <a:ext cx="3816424" cy="29523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solidFill>
                  <a:srgbClr val="FFFF00"/>
                </a:solidFill>
              </a:rPr>
              <a:t> </a:t>
            </a:r>
            <a:r>
              <a:rPr lang="fr-FR" dirty="0">
                <a:solidFill>
                  <a:schemeClr val="tx1"/>
                </a:solidFill>
              </a:rPr>
              <a:t>En cas de forte activation du complément allant jusqu’à l’intégration du complexe d’attaque membranaire dans la membrane érythrocytaire, la destruction touche même les érythrocytes circulants</a:t>
            </a:r>
          </a:p>
        </p:txBody>
      </p:sp>
      <p:sp>
        <p:nvSpPr>
          <p:cNvPr id="13" name="Rectangle avec flèche vers le bas 12"/>
          <p:cNvSpPr/>
          <p:nvPr/>
        </p:nvSpPr>
        <p:spPr>
          <a:xfrm>
            <a:off x="105507" y="2204864"/>
            <a:ext cx="3892426" cy="1440160"/>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l’hémolyse extravasculaire</a:t>
            </a:r>
          </a:p>
        </p:txBody>
      </p:sp>
      <p:sp>
        <p:nvSpPr>
          <p:cNvPr id="14" name="Rectangle avec flèche vers le bas 13"/>
          <p:cNvSpPr/>
          <p:nvPr/>
        </p:nvSpPr>
        <p:spPr>
          <a:xfrm>
            <a:off x="4921250" y="2204864"/>
            <a:ext cx="3816424" cy="1450072"/>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a:solidFill>
                  <a:schemeClr val="tx1"/>
                </a:solidFill>
              </a:rPr>
              <a:t>l’hémolyse intravasculaire</a:t>
            </a:r>
            <a:r>
              <a:rPr lang="fr-FR" dirty="0">
                <a:solidFill>
                  <a:schemeClr val="tx1"/>
                </a:solidFill>
              </a:rPr>
              <a:t>. </a:t>
            </a:r>
          </a:p>
        </p:txBody>
      </p:sp>
      <p:sp>
        <p:nvSpPr>
          <p:cNvPr id="20" name="Flèche droite 19"/>
          <p:cNvSpPr/>
          <p:nvPr/>
        </p:nvSpPr>
        <p:spPr>
          <a:xfrm rot="2891443">
            <a:off x="5389423" y="1776887"/>
            <a:ext cx="577779"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7868680">
            <a:off x="3163910" y="1808217"/>
            <a:ext cx="632771" cy="219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53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5" name="Groupe 4"/>
          <p:cNvGrpSpPr/>
          <p:nvPr/>
        </p:nvGrpSpPr>
        <p:grpSpPr>
          <a:xfrm>
            <a:off x="4071938" y="0"/>
            <a:ext cx="5072062" cy="603240"/>
            <a:chOff x="4071935" y="0"/>
            <a:chExt cx="5072062" cy="603240"/>
          </a:xfrm>
        </p:grpSpPr>
        <p:sp>
          <p:nvSpPr>
            <p:cNvPr id="6" name="Chevron 5"/>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7"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8" name="Rectangle à coins arrondis 7"/>
          <p:cNvSpPr/>
          <p:nvPr/>
        </p:nvSpPr>
        <p:spPr>
          <a:xfrm>
            <a:off x="611560" y="908720"/>
            <a:ext cx="7992888" cy="6480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FF00"/>
                </a:solidFill>
              </a:rPr>
              <a:t>L’anémie hémolytique immunitaire médicamenteuse(AHIM)</a:t>
            </a:r>
            <a:endParaRPr lang="fr-FR" sz="2400" b="1" dirty="0">
              <a:solidFill>
                <a:srgbClr val="FFFF00"/>
              </a:solidFill>
            </a:endParaRPr>
          </a:p>
        </p:txBody>
      </p:sp>
      <p:sp>
        <p:nvSpPr>
          <p:cNvPr id="9" name="Rectangle à coins arrondis 8"/>
          <p:cNvSpPr/>
          <p:nvPr/>
        </p:nvSpPr>
        <p:spPr>
          <a:xfrm>
            <a:off x="1097194" y="1844824"/>
            <a:ext cx="6552728" cy="41044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dirty="0" smtClean="0">
                <a:solidFill>
                  <a:schemeClr val="tx1"/>
                </a:solidFill>
              </a:rPr>
              <a:t>Les AHIM sont dues à la fixation des molécules sur la membrane érythrocytaire induit la synthèse des anticorps cotre le complexe érythrocytes médicament, deux mécanisme physiopathologique  immunologique pouvant expliquer l’hémolyse</a:t>
            </a:r>
          </a:p>
          <a:p>
            <a:pPr algn="ctr"/>
            <a:r>
              <a:rPr lang="fr-FR" sz="2400" b="1" dirty="0" smtClean="0">
                <a:solidFill>
                  <a:srgbClr val="FF0000"/>
                </a:solidFill>
              </a:rPr>
              <a:t>1-processus immuno-allergique</a:t>
            </a:r>
          </a:p>
          <a:p>
            <a:pPr algn="ctr"/>
            <a:r>
              <a:rPr lang="fr-FR" sz="2400" b="1" dirty="0" smtClean="0">
                <a:solidFill>
                  <a:srgbClr val="FF0000"/>
                </a:solidFill>
              </a:rPr>
              <a:t>2-processus auto-immun</a:t>
            </a:r>
            <a:endParaRPr lang="fr-FR" sz="2400" b="1" dirty="0">
              <a:solidFill>
                <a:srgbClr val="FF0000"/>
              </a:solidFill>
            </a:endParaRPr>
          </a:p>
        </p:txBody>
      </p:sp>
    </p:spTree>
    <p:extLst>
      <p:ext uri="{BB962C8B-B14F-4D97-AF65-F5344CB8AC3E}">
        <p14:creationId xmlns:p14="http://schemas.microsoft.com/office/powerpoint/2010/main" val="2266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072062"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6" name="Groupe 5"/>
          <p:cNvGrpSpPr/>
          <p:nvPr/>
        </p:nvGrpSpPr>
        <p:grpSpPr>
          <a:xfrm>
            <a:off x="4071938" y="0"/>
            <a:ext cx="5072062" cy="603240"/>
            <a:chOff x="4071935" y="0"/>
            <a:chExt cx="5072062" cy="603240"/>
          </a:xfrm>
        </p:grpSpPr>
        <p:sp>
          <p:nvSpPr>
            <p:cNvPr id="7" name="Chevron 6"/>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8"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9" name="Ellipse 8"/>
          <p:cNvSpPr/>
          <p:nvPr/>
        </p:nvSpPr>
        <p:spPr>
          <a:xfrm>
            <a:off x="1547664" y="764704"/>
            <a:ext cx="6336704"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FF0000"/>
                </a:solidFill>
              </a:rPr>
              <a:t>processus </a:t>
            </a:r>
            <a:r>
              <a:rPr lang="fr-FR" b="1" dirty="0">
                <a:solidFill>
                  <a:srgbClr val="FF0000"/>
                </a:solidFill>
              </a:rPr>
              <a:t>immuno-allergique</a:t>
            </a:r>
          </a:p>
        </p:txBody>
      </p:sp>
      <p:sp>
        <p:nvSpPr>
          <p:cNvPr id="10" name="Rectangle à coins arrondis 9"/>
          <p:cNvSpPr/>
          <p:nvPr/>
        </p:nvSpPr>
        <p:spPr>
          <a:xfrm>
            <a:off x="307247" y="1438243"/>
            <a:ext cx="851885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BE" b="1" dirty="0">
                <a:solidFill>
                  <a:srgbClr val="FFFF00"/>
                </a:solidFill>
              </a:rPr>
              <a:t>Dans le processus immuno-allergique, les anticorps produits sont dépendants du médicament.  Il s’agit d’anticorps anti-médicament. Les anticorps ne réagiront avec les hématies in vitro  que si le médicament est présent</a:t>
            </a:r>
            <a:endParaRPr lang="fr-FR" b="1" dirty="0">
              <a:solidFill>
                <a:srgbClr val="FFFF00"/>
              </a:solidFill>
            </a:endParaRPr>
          </a:p>
        </p:txBody>
      </p:sp>
      <p:sp>
        <p:nvSpPr>
          <p:cNvPr id="11" name="Rectangle à coins arrondis 10"/>
          <p:cNvSpPr/>
          <p:nvPr/>
        </p:nvSpPr>
        <p:spPr>
          <a:xfrm>
            <a:off x="298637" y="2500499"/>
            <a:ext cx="3259752" cy="6012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BE" b="1" dirty="0">
                <a:solidFill>
                  <a:srgbClr val="C00000"/>
                </a:solidFill>
              </a:rPr>
              <a:t>Le mécanisme haptène</a:t>
            </a:r>
            <a:endParaRPr lang="fr-FR" dirty="0">
              <a:solidFill>
                <a:srgbClr val="C00000"/>
              </a:solidFill>
            </a:endParaRPr>
          </a:p>
        </p:txBody>
      </p:sp>
      <p:sp>
        <p:nvSpPr>
          <p:cNvPr id="12" name="Rectangle à coins arrondis 11"/>
          <p:cNvSpPr/>
          <p:nvPr/>
        </p:nvSpPr>
        <p:spPr>
          <a:xfrm>
            <a:off x="5419816" y="2538741"/>
            <a:ext cx="3406283" cy="6012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fr-BE" b="1" dirty="0"/>
              <a:t> </a:t>
            </a:r>
            <a:r>
              <a:rPr lang="fr-BE" b="1" dirty="0">
                <a:solidFill>
                  <a:srgbClr val="C00000"/>
                </a:solidFill>
              </a:rPr>
              <a:t>Le mécanisme immun complexe </a:t>
            </a:r>
            <a:endParaRPr lang="fr-FR" dirty="0">
              <a:solidFill>
                <a:srgbClr val="C00000"/>
              </a:solidFill>
            </a:endParaRPr>
          </a:p>
        </p:txBody>
      </p:sp>
      <p:sp>
        <p:nvSpPr>
          <p:cNvPr id="13" name="Rectangle à coins arrondis 12"/>
          <p:cNvSpPr/>
          <p:nvPr/>
        </p:nvSpPr>
        <p:spPr>
          <a:xfrm>
            <a:off x="0" y="3284984"/>
            <a:ext cx="4373558" cy="34563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BE" b="1" dirty="0">
                <a:solidFill>
                  <a:sysClr val="windowText" lastClr="000000"/>
                </a:solidFill>
              </a:rPr>
              <a:t>ou type pénicilline </a:t>
            </a:r>
            <a:r>
              <a:rPr lang="fr-BE" b="1" dirty="0" smtClean="0">
                <a:solidFill>
                  <a:sysClr val="windowText" lastClr="000000"/>
                </a:solidFill>
              </a:rPr>
              <a:t>Dans </a:t>
            </a:r>
            <a:r>
              <a:rPr lang="fr-BE" b="1" dirty="0">
                <a:solidFill>
                  <a:sysClr val="windowText" lastClr="000000"/>
                </a:solidFill>
              </a:rPr>
              <a:t>ce cas, les  Anticorps se fixent directement sur le médicament, lui-même lié à la membrane du  globule rouge. Il n’y a pas de lien direct entre la membrane du globule rouge et  l’anticorps anti-médicament. </a:t>
            </a:r>
            <a:endParaRPr lang="fr-BE" b="1" dirty="0" smtClean="0">
              <a:solidFill>
                <a:sysClr val="windowText" lastClr="000000"/>
              </a:solidFill>
            </a:endParaRPr>
          </a:p>
        </p:txBody>
      </p:sp>
      <p:sp>
        <p:nvSpPr>
          <p:cNvPr id="15" name="Rectangle à coins arrondis 14"/>
          <p:cNvSpPr/>
          <p:nvPr/>
        </p:nvSpPr>
        <p:spPr>
          <a:xfrm>
            <a:off x="4921250" y="3284984"/>
            <a:ext cx="4222751" cy="34563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rgbClr val="FFFF00"/>
                </a:solidFill>
              </a:rPr>
              <a:t> </a:t>
            </a:r>
            <a:r>
              <a:rPr lang="fr-BE" b="1" dirty="0">
                <a:solidFill>
                  <a:sysClr val="windowText" lastClr="000000"/>
                </a:solidFill>
              </a:rPr>
              <a:t>Les anticorps se fixent, en  partie, sur le médicament, et en partie, sur la membrane des globules rouges. La mise  en évidence de ces anticorps nécessite une mise en contact du plasma avec une </a:t>
            </a:r>
            <a:r>
              <a:rPr lang="fr-BE" b="1" dirty="0" smtClean="0">
                <a:solidFill>
                  <a:sysClr val="windowText" lastClr="000000"/>
                </a:solidFill>
              </a:rPr>
              <a:t> </a:t>
            </a:r>
            <a:r>
              <a:rPr lang="fr-BE" b="1" dirty="0">
                <a:solidFill>
                  <a:sysClr val="windowText" lastClr="000000"/>
                </a:solidFill>
              </a:rPr>
              <a:t>solution du médicament à l’état libre et des globules rouges. </a:t>
            </a:r>
            <a:endParaRPr lang="fr-FR" b="1" dirty="0">
              <a:solidFill>
                <a:sysClr val="windowText" lastClr="000000"/>
              </a:solidFill>
            </a:endParaRPr>
          </a:p>
        </p:txBody>
      </p:sp>
    </p:spTree>
    <p:extLst>
      <p:ext uri="{BB962C8B-B14F-4D97-AF65-F5344CB8AC3E}">
        <p14:creationId xmlns:p14="http://schemas.microsoft.com/office/powerpoint/2010/main" val="1466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827584" y="692696"/>
            <a:ext cx="7056784" cy="8892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fr-BE" b="1" dirty="0" smtClean="0"/>
              <a:t>                </a:t>
            </a:r>
            <a:r>
              <a:rPr lang="fr-BE" sz="2800" b="1" dirty="0" smtClean="0"/>
              <a:t>Processus </a:t>
            </a:r>
            <a:r>
              <a:rPr lang="fr-BE" sz="2800" b="1" dirty="0"/>
              <a:t>auto-immun  </a:t>
            </a:r>
            <a:endParaRPr lang="fr-FR" sz="2800" dirty="0"/>
          </a:p>
        </p:txBody>
      </p:sp>
      <p:grpSp>
        <p:nvGrpSpPr>
          <p:cNvPr id="3" name="Groupe 2"/>
          <p:cNvGrpSpPr/>
          <p:nvPr/>
        </p:nvGrpSpPr>
        <p:grpSpPr>
          <a:xfrm>
            <a:off x="0" y="0"/>
            <a:ext cx="5072062" cy="603240"/>
            <a:chOff x="7143" y="0"/>
            <a:chExt cx="5072062" cy="603240"/>
          </a:xfrm>
        </p:grpSpPr>
        <p:sp>
          <p:nvSpPr>
            <p:cNvPr id="4" name="Pentagone 3"/>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5"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6" name="Groupe 5"/>
          <p:cNvGrpSpPr/>
          <p:nvPr/>
        </p:nvGrpSpPr>
        <p:grpSpPr>
          <a:xfrm>
            <a:off x="4071938" y="0"/>
            <a:ext cx="5072062" cy="603240"/>
            <a:chOff x="4071935" y="0"/>
            <a:chExt cx="5072062" cy="603240"/>
          </a:xfrm>
        </p:grpSpPr>
        <p:sp>
          <p:nvSpPr>
            <p:cNvPr id="7" name="Chevron 6"/>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8"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9" name="Rectangle à coins arrondis 8"/>
          <p:cNvSpPr/>
          <p:nvPr/>
        </p:nvSpPr>
        <p:spPr>
          <a:xfrm>
            <a:off x="593138" y="1988840"/>
            <a:ext cx="7560840" cy="3600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BE" sz="2400" b="1" dirty="0">
                <a:solidFill>
                  <a:schemeClr val="tx1"/>
                </a:solidFill>
              </a:rPr>
              <a:t>Dans le processus auto-immun </a:t>
            </a:r>
            <a:r>
              <a:rPr lang="fr-BE" sz="2400" b="1" dirty="0" smtClean="0">
                <a:solidFill>
                  <a:schemeClr val="tx1"/>
                </a:solidFill>
              </a:rPr>
              <a:t> </a:t>
            </a:r>
            <a:r>
              <a:rPr lang="fr-BE" sz="2400" b="1" dirty="0">
                <a:solidFill>
                  <a:schemeClr val="tx1"/>
                </a:solidFill>
              </a:rPr>
              <a:t>le médicament induit la production  d’auto-anticorps anti-érythrocytaires. Ces anticorps ont pour </a:t>
            </a:r>
            <a:r>
              <a:rPr lang="fr-BE" sz="2400" b="1" dirty="0">
                <a:solidFill>
                  <a:srgbClr val="FF0000"/>
                </a:solidFill>
              </a:rPr>
              <a:t>cible</a:t>
            </a:r>
            <a:r>
              <a:rPr lang="fr-BE" sz="2400" b="1" dirty="0">
                <a:solidFill>
                  <a:schemeClr val="tx1"/>
                </a:solidFill>
              </a:rPr>
              <a:t> principale </a:t>
            </a:r>
            <a:r>
              <a:rPr lang="fr-BE" sz="2400" b="1" dirty="0">
                <a:solidFill>
                  <a:srgbClr val="FF0000"/>
                </a:solidFill>
              </a:rPr>
              <a:t>les protéines </a:t>
            </a:r>
            <a:r>
              <a:rPr lang="fr-BE" sz="2400" b="1" dirty="0">
                <a:solidFill>
                  <a:schemeClr val="tx1"/>
                </a:solidFill>
              </a:rPr>
              <a:t>de  membrane des globules rouges et non pas le médicament</a:t>
            </a:r>
            <a:r>
              <a:rPr lang="fr-BE" sz="2400" b="1" dirty="0" smtClean="0">
                <a:solidFill>
                  <a:schemeClr val="tx1"/>
                </a:solidFill>
              </a:rPr>
              <a:t>.</a:t>
            </a:r>
            <a:endParaRPr lang="fr-FR" sz="2400" dirty="0"/>
          </a:p>
        </p:txBody>
      </p:sp>
    </p:spTree>
    <p:extLst>
      <p:ext uri="{BB962C8B-B14F-4D97-AF65-F5344CB8AC3E}">
        <p14:creationId xmlns:p14="http://schemas.microsoft.com/office/powerpoint/2010/main" val="35622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mega-Info\Desktop\toxicologie\TEST EVALUATION.jpg"/>
          <p:cNvPicPr>
            <a:picLocks noChangeAspect="1" noChangeArrowheads="1"/>
          </p:cNvPicPr>
          <p:nvPr/>
        </p:nvPicPr>
        <p:blipFill>
          <a:blip r:embed="rId2"/>
          <a:srcRect/>
          <a:stretch>
            <a:fillRect/>
          </a:stretch>
        </p:blipFill>
        <p:spPr bwMode="auto">
          <a:xfrm>
            <a:off x="0" y="857232"/>
            <a:ext cx="9144000" cy="6000768"/>
          </a:xfrm>
          <a:prstGeom prst="rect">
            <a:avLst/>
          </a:prstGeom>
          <a:noFill/>
        </p:spPr>
      </p:pic>
      <p:grpSp>
        <p:nvGrpSpPr>
          <p:cNvPr id="3" name="Groupe 2"/>
          <p:cNvGrpSpPr/>
          <p:nvPr/>
        </p:nvGrpSpPr>
        <p:grpSpPr>
          <a:xfrm>
            <a:off x="-25927" y="-14264"/>
            <a:ext cx="5090719" cy="617504"/>
            <a:chOff x="7143" y="-14264"/>
            <a:chExt cx="5090719" cy="617504"/>
          </a:xfrm>
        </p:grpSpPr>
        <p:sp>
          <p:nvSpPr>
            <p:cNvPr id="4" name="Pentagone 3"/>
            <p:cNvSpPr/>
            <p:nvPr/>
          </p:nvSpPr>
          <p:spPr>
            <a:xfrm>
              <a:off x="25800" y="-14264"/>
              <a:ext cx="5072062" cy="603240"/>
            </a:xfrm>
            <a:prstGeom prst="homePlate">
              <a:avLst/>
            </a:prstGeom>
          </p:spPr>
          <p:style>
            <a:lnRef idx="0">
              <a:schemeClr val="accent3"/>
            </a:lnRef>
            <a:fillRef idx="3">
              <a:schemeClr val="accent3"/>
            </a:fillRef>
            <a:effectRef idx="3">
              <a:schemeClr val="accent3"/>
            </a:effectRef>
            <a:fontRef idx="minor">
              <a:schemeClr val="lt1"/>
            </a:fontRef>
          </p:style>
          <p:txBody>
            <a:bodyPr/>
            <a:lstStyle/>
            <a:p>
              <a:r>
                <a:rPr lang="fr-FR" dirty="0" smtClean="0"/>
                <a:t>                       </a:t>
              </a:r>
              <a:r>
                <a:rPr lang="fr-FR" sz="2400" b="1" dirty="0" smtClean="0"/>
                <a:t>Diagnostic</a:t>
              </a:r>
              <a:endParaRPr lang="fr-FR" sz="2400" b="1" dirty="0"/>
            </a:p>
          </p:txBody>
        </p:sp>
        <p:sp>
          <p:nvSpPr>
            <p:cNvPr id="5"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endParaRPr lang="fr-FR" sz="3200" b="1" kern="1200" dirty="0"/>
            </a:p>
          </p:txBody>
        </p:sp>
      </p:grpSp>
    </p:spTree>
    <p:extLst>
      <p:ext uri="{BB962C8B-B14F-4D97-AF65-F5344CB8AC3E}">
        <p14:creationId xmlns:p14="http://schemas.microsoft.com/office/powerpoint/2010/main" val="1870263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mega-Info\Desktop\les chapitres\ppt\blood-donation-cartoon-vector-1561971.jpg"/>
          <p:cNvPicPr>
            <a:picLocks noChangeAspect="1" noChangeArrowheads="1"/>
          </p:cNvPicPr>
          <p:nvPr/>
        </p:nvPicPr>
        <p:blipFill>
          <a:blip r:embed="rId2"/>
          <a:srcRect/>
          <a:stretch>
            <a:fillRect/>
          </a:stretch>
        </p:blipFill>
        <p:spPr bwMode="auto">
          <a:xfrm>
            <a:off x="0" y="639862"/>
            <a:ext cx="9036496" cy="6215082"/>
          </a:xfrm>
          <a:prstGeom prst="rect">
            <a:avLst/>
          </a:prstGeom>
          <a:noFill/>
        </p:spPr>
      </p:pic>
      <p:sp>
        <p:nvSpPr>
          <p:cNvPr id="3" name="Rectangle 2"/>
          <p:cNvSpPr/>
          <p:nvPr/>
        </p:nvSpPr>
        <p:spPr>
          <a:xfrm>
            <a:off x="4448934" y="658942"/>
            <a:ext cx="4587562" cy="16873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6000" b="1" dirty="0">
                <a:solidFill>
                  <a:srgbClr val="FF0000"/>
                </a:solidFill>
              </a:rPr>
              <a:t>Pancytopénie</a:t>
            </a:r>
            <a:endParaRPr lang="fr-FR" sz="6000" dirty="0">
              <a:solidFill>
                <a:srgbClr val="FF0000"/>
              </a:solidFill>
            </a:endParaRPr>
          </a:p>
        </p:txBody>
      </p:sp>
      <p:grpSp>
        <p:nvGrpSpPr>
          <p:cNvPr id="4" name="Groupe 3"/>
          <p:cNvGrpSpPr/>
          <p:nvPr/>
        </p:nvGrpSpPr>
        <p:grpSpPr>
          <a:xfrm>
            <a:off x="0" y="0"/>
            <a:ext cx="5072062" cy="603240"/>
            <a:chOff x="7143" y="0"/>
            <a:chExt cx="5072062" cy="603240"/>
          </a:xfrm>
        </p:grpSpPr>
        <p:sp>
          <p:nvSpPr>
            <p:cNvPr id="5" name="Pentagone 4"/>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7" name="Groupe 6"/>
          <p:cNvGrpSpPr/>
          <p:nvPr/>
        </p:nvGrpSpPr>
        <p:grpSpPr>
          <a:xfrm>
            <a:off x="4071938" y="0"/>
            <a:ext cx="5072062" cy="603240"/>
            <a:chOff x="4071935" y="0"/>
            <a:chExt cx="5072062" cy="603240"/>
          </a:xfrm>
        </p:grpSpPr>
        <p:sp>
          <p:nvSpPr>
            <p:cNvPr id="8" name="Chevron 7"/>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9"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Tree>
    <p:extLst>
      <p:ext uri="{BB962C8B-B14F-4D97-AF65-F5344CB8AC3E}">
        <p14:creationId xmlns:p14="http://schemas.microsoft.com/office/powerpoint/2010/main" val="69152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796136"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pic>
        <p:nvPicPr>
          <p:cNvPr id="2050" name="Picture 2" descr="F:\98513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84" y="1052736"/>
            <a:ext cx="8856984" cy="508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2267744" y="6237312"/>
            <a:ext cx="424847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smtClean="0"/>
              <a:t>L’origine des cellules de sang</a:t>
            </a:r>
            <a:endParaRPr lang="fr-FR" sz="2000" b="1" dirty="0"/>
          </a:p>
        </p:txBody>
      </p:sp>
    </p:spTree>
    <p:extLst>
      <p:ext uri="{BB962C8B-B14F-4D97-AF65-F5344CB8AC3E}">
        <p14:creationId xmlns:p14="http://schemas.microsoft.com/office/powerpoint/2010/main" val="2229125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885531" y="116632"/>
            <a:ext cx="2808311" cy="91440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fr-FR" sz="2400" b="1" dirty="0">
                <a:solidFill>
                  <a:srgbClr val="FF0000"/>
                </a:solidFill>
              </a:rPr>
              <a:t>Pancytopénie</a:t>
            </a:r>
            <a:endParaRPr lang="fr-FR" sz="2400" dirty="0">
              <a:solidFill>
                <a:srgbClr val="FF0000"/>
              </a:solidFill>
            </a:endParaRPr>
          </a:p>
        </p:txBody>
      </p:sp>
      <p:sp>
        <p:nvSpPr>
          <p:cNvPr id="5" name="Rectangle à coins arrondis 4"/>
          <p:cNvSpPr/>
          <p:nvPr/>
        </p:nvSpPr>
        <p:spPr>
          <a:xfrm>
            <a:off x="2123728" y="1340768"/>
            <a:ext cx="4680520" cy="1080120"/>
          </a:xfrm>
          <a:prstGeom prst="roundRect">
            <a:avLst/>
          </a:prstGeom>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fr-FR" dirty="0" smtClean="0"/>
              <a:t> </a:t>
            </a:r>
            <a:r>
              <a:rPr lang="fr-FR" sz="2000" b="1" dirty="0" smtClean="0">
                <a:solidFill>
                  <a:schemeClr val="tx1"/>
                </a:solidFill>
              </a:rPr>
              <a:t>La diminution de taux  de toutes les cellules figuré de sang</a:t>
            </a:r>
            <a:endParaRPr lang="fr-FR" sz="2000" b="1" dirty="0">
              <a:solidFill>
                <a:schemeClr val="tx1"/>
              </a:solidFill>
            </a:endParaRPr>
          </a:p>
        </p:txBody>
      </p:sp>
      <p:sp>
        <p:nvSpPr>
          <p:cNvPr id="6" name="Ellipse 5"/>
          <p:cNvSpPr/>
          <p:nvPr/>
        </p:nvSpPr>
        <p:spPr>
          <a:xfrm>
            <a:off x="0" y="2524200"/>
            <a:ext cx="3312368" cy="1440160"/>
          </a:xfrm>
          <a:prstGeom prst="ellipse">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rPr>
              <a:t>Hydrocarbures aromatiques benzéniques </a:t>
            </a:r>
          </a:p>
        </p:txBody>
      </p:sp>
      <p:sp>
        <p:nvSpPr>
          <p:cNvPr id="7" name="Ellipse 6"/>
          <p:cNvSpPr/>
          <p:nvPr/>
        </p:nvSpPr>
        <p:spPr>
          <a:xfrm>
            <a:off x="5786968" y="2494816"/>
            <a:ext cx="2808312" cy="1440160"/>
          </a:xfrm>
          <a:prstGeom prst="ellipse">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FF00"/>
                </a:solidFill>
              </a:rPr>
              <a:t>benzène</a:t>
            </a:r>
          </a:p>
        </p:txBody>
      </p:sp>
      <p:sp>
        <p:nvSpPr>
          <p:cNvPr id="10" name="Flèche droite 9"/>
          <p:cNvSpPr/>
          <p:nvPr/>
        </p:nvSpPr>
        <p:spPr>
          <a:xfrm>
            <a:off x="3491880" y="3016424"/>
            <a:ext cx="22019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Chef de file</a:t>
            </a:r>
            <a:endParaRPr lang="fr-FR" b="1" dirty="0">
              <a:solidFill>
                <a:schemeClr val="tx1"/>
              </a:solidFill>
            </a:endParaRPr>
          </a:p>
        </p:txBody>
      </p:sp>
      <p:sp>
        <p:nvSpPr>
          <p:cNvPr id="11" name="Virage 10"/>
          <p:cNvSpPr/>
          <p:nvPr/>
        </p:nvSpPr>
        <p:spPr>
          <a:xfrm>
            <a:off x="1043608" y="140296"/>
            <a:ext cx="1080120" cy="2216616"/>
          </a:xfrm>
          <a:prstGeom prst="bentArrow">
            <a:avLst>
              <a:gd name="adj1" fmla="val 2641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Virage 11"/>
          <p:cNvSpPr/>
          <p:nvPr/>
        </p:nvSpPr>
        <p:spPr>
          <a:xfrm flipH="1">
            <a:off x="6588224" y="140296"/>
            <a:ext cx="1061864" cy="22402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Rectangle à coins arrondis 26"/>
          <p:cNvSpPr/>
          <p:nvPr/>
        </p:nvSpPr>
        <p:spPr>
          <a:xfrm>
            <a:off x="4832848" y="3964360"/>
            <a:ext cx="4212976" cy="26993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b="1" dirty="0" smtClean="0"/>
              <a:t> </a:t>
            </a:r>
            <a:r>
              <a:rPr lang="fr-FR" b="1" dirty="0"/>
              <a:t>L</a:t>
            </a:r>
            <a:r>
              <a:rPr lang="fr-FR" b="1" dirty="0" smtClean="0"/>
              <a:t>es </a:t>
            </a:r>
            <a:r>
              <a:rPr lang="fr-FR" b="1" dirty="0"/>
              <a:t>cellules progénitrices de la </a:t>
            </a:r>
            <a:r>
              <a:rPr lang="fr-FR" b="1" dirty="0" smtClean="0"/>
              <a:t>moelle </a:t>
            </a:r>
            <a:r>
              <a:rPr lang="fr-FR" b="1" dirty="0"/>
              <a:t>osseuse sont les cibles privilégiées du benzène et expliquent sa toxicité </a:t>
            </a:r>
            <a:r>
              <a:rPr lang="fr-FR" b="1" dirty="0" smtClean="0"/>
              <a:t>hématologique. </a:t>
            </a:r>
            <a:r>
              <a:rPr lang="fr-FR" b="1" dirty="0"/>
              <a:t>En effet, la plupart des lignées sanguines sont touchées, ce qui suggère un effet en amont sur des cellules progénitrices</a:t>
            </a:r>
            <a:r>
              <a:rPr lang="fr-FR" dirty="0"/>
              <a:t>. </a:t>
            </a:r>
          </a:p>
        </p:txBody>
      </p:sp>
      <p:sp>
        <p:nvSpPr>
          <p:cNvPr id="28" name="Rectangle à coins arrondis 27"/>
          <p:cNvSpPr/>
          <p:nvPr/>
        </p:nvSpPr>
        <p:spPr>
          <a:xfrm>
            <a:off x="2339753" y="4221088"/>
            <a:ext cx="2253108" cy="1058416"/>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lvl="0"/>
            <a:r>
              <a:rPr lang="fr-FR" b="1" dirty="0" smtClean="0"/>
              <a:t> </a:t>
            </a:r>
            <a:r>
              <a:rPr lang="fr-FR" b="1" dirty="0" smtClean="0">
                <a:solidFill>
                  <a:schemeClr val="tx1"/>
                </a:solidFill>
              </a:rPr>
              <a:t>Effets </a:t>
            </a:r>
            <a:r>
              <a:rPr lang="fr-FR" b="1" dirty="0">
                <a:solidFill>
                  <a:schemeClr val="tx1"/>
                </a:solidFill>
              </a:rPr>
              <a:t>génotoxiques</a:t>
            </a:r>
            <a:endParaRPr lang="fr-FR" dirty="0">
              <a:solidFill>
                <a:schemeClr val="tx1"/>
              </a:solidFill>
            </a:endParaRPr>
          </a:p>
        </p:txBody>
      </p:sp>
      <p:sp>
        <p:nvSpPr>
          <p:cNvPr id="29" name="Rectangle à coins arrondis 28"/>
          <p:cNvSpPr/>
          <p:nvPr/>
        </p:nvSpPr>
        <p:spPr>
          <a:xfrm>
            <a:off x="2365326" y="5403168"/>
            <a:ext cx="2253108" cy="1122176"/>
          </a:xfrm>
          <a:prstGeom prst="roundRect">
            <a:avLst/>
          </a:prstGeom>
          <a:solidFill>
            <a:srgbClr val="92D050"/>
          </a:solidFill>
          <a:ln>
            <a:solidFill>
              <a:srgbClr val="81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smtClean="0"/>
              <a:t> </a:t>
            </a:r>
            <a:r>
              <a:rPr lang="fr-FR" b="1" dirty="0" smtClean="0">
                <a:solidFill>
                  <a:schemeClr val="tx1"/>
                </a:solidFill>
              </a:rPr>
              <a:t>Cibles </a:t>
            </a:r>
            <a:r>
              <a:rPr lang="fr-FR" b="1" dirty="0">
                <a:solidFill>
                  <a:schemeClr val="tx1"/>
                </a:solidFill>
              </a:rPr>
              <a:t>protéiques</a:t>
            </a:r>
            <a:endParaRPr lang="fr-FR" dirty="0">
              <a:solidFill>
                <a:schemeClr val="tx1"/>
              </a:solidFill>
            </a:endParaRPr>
          </a:p>
        </p:txBody>
      </p:sp>
      <p:sp>
        <p:nvSpPr>
          <p:cNvPr id="30" name="Ellipse 29"/>
          <p:cNvSpPr/>
          <p:nvPr/>
        </p:nvSpPr>
        <p:spPr>
          <a:xfrm>
            <a:off x="-2232" y="4728372"/>
            <a:ext cx="2277419" cy="12139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dirty="0" smtClean="0">
                <a:solidFill>
                  <a:schemeClr val="tx1"/>
                </a:solidFill>
              </a:rPr>
              <a:t>Leucémie</a:t>
            </a:r>
          </a:p>
          <a:p>
            <a:pPr algn="ctr"/>
            <a:r>
              <a:rPr lang="fr-FR" sz="2000" b="1" dirty="0" smtClean="0">
                <a:solidFill>
                  <a:schemeClr val="tx1"/>
                </a:solidFill>
              </a:rPr>
              <a:t>(LMC)</a:t>
            </a:r>
            <a:endParaRPr lang="fr-FR" sz="2000" b="1" dirty="0">
              <a:solidFill>
                <a:schemeClr val="tx1"/>
              </a:solidFill>
            </a:endParaRPr>
          </a:p>
        </p:txBody>
      </p:sp>
    </p:spTree>
    <p:extLst>
      <p:ext uri="{BB962C8B-B14F-4D97-AF65-F5344CB8AC3E}">
        <p14:creationId xmlns:p14="http://schemas.microsoft.com/office/powerpoint/2010/main" val="1303276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28152" y="1103040"/>
            <a:ext cx="7992888" cy="2758008"/>
          </a:xfrm>
          <a:prstGeom prst="roundRect">
            <a:avLst/>
          </a:prstGeom>
          <a:solidFill>
            <a:srgbClr val="FF5050"/>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fr-FR" sz="2000" b="1" dirty="0" smtClean="0">
                <a:solidFill>
                  <a:schemeClr val="tx1"/>
                </a:solidFill>
              </a:rPr>
              <a:t>Cette </a:t>
            </a:r>
            <a:r>
              <a:rPr lang="fr-FR" sz="2000" b="1" dirty="0">
                <a:solidFill>
                  <a:schemeClr val="tx1"/>
                </a:solidFill>
              </a:rPr>
              <a:t>première hypothèse a dû être réexaminée étant donnée la </a:t>
            </a:r>
            <a:r>
              <a:rPr lang="fr-FR" sz="2000" b="1" dirty="0" smtClean="0">
                <a:solidFill>
                  <a:schemeClr val="tx1"/>
                </a:solidFill>
              </a:rPr>
              <a:t>faible mutagénicité </a:t>
            </a:r>
            <a:r>
              <a:rPr lang="fr-FR" sz="2000" b="1" dirty="0">
                <a:solidFill>
                  <a:schemeClr val="tx1"/>
                </a:solidFill>
              </a:rPr>
              <a:t>du benzène et de ses métabolites principaux. Cependant, d’autres effets des métabolites du benzène sur l’ADN ont été rapportés, notamment leur capacité à entraîner des cassures de l’ADN</a:t>
            </a:r>
            <a:r>
              <a:rPr lang="fr-FR" sz="2000" dirty="0">
                <a:solidFill>
                  <a:schemeClr val="tx1"/>
                </a:solidFill>
              </a:rPr>
              <a:t>. </a:t>
            </a:r>
          </a:p>
        </p:txBody>
      </p:sp>
      <p:sp>
        <p:nvSpPr>
          <p:cNvPr id="3" name="Rectangle avec flèche vers le bas 2"/>
          <p:cNvSpPr/>
          <p:nvPr/>
        </p:nvSpPr>
        <p:spPr>
          <a:xfrm>
            <a:off x="3123536" y="188640"/>
            <a:ext cx="2664296" cy="914400"/>
          </a:xfrm>
          <a:prstGeom prst="downArrowCallou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fr-FR" sz="2000" b="1" dirty="0" smtClean="0">
                <a:solidFill>
                  <a:srgbClr val="FFC000"/>
                </a:solidFill>
              </a:rPr>
              <a:t>    </a:t>
            </a:r>
            <a:r>
              <a:rPr lang="fr-FR" sz="2000" b="1" dirty="0" smtClean="0">
                <a:solidFill>
                  <a:srgbClr val="FFFF00"/>
                </a:solidFill>
              </a:rPr>
              <a:t>Effets </a:t>
            </a:r>
            <a:r>
              <a:rPr lang="fr-FR" sz="2000" b="1" dirty="0">
                <a:solidFill>
                  <a:srgbClr val="FFFF00"/>
                </a:solidFill>
              </a:rPr>
              <a:t>génotoxiques</a:t>
            </a:r>
            <a:endParaRPr lang="fr-FR" sz="2000" dirty="0">
              <a:solidFill>
                <a:srgbClr val="FFFF00"/>
              </a:solidFill>
            </a:endParaRPr>
          </a:p>
        </p:txBody>
      </p:sp>
      <p:sp>
        <p:nvSpPr>
          <p:cNvPr id="4" name="Rectangle à coins arrondis 3"/>
          <p:cNvSpPr/>
          <p:nvPr/>
        </p:nvSpPr>
        <p:spPr>
          <a:xfrm>
            <a:off x="528152" y="3968904"/>
            <a:ext cx="7992888" cy="277246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fr-FR" b="1" dirty="0">
                <a:solidFill>
                  <a:schemeClr val="tx1"/>
                </a:solidFill>
              </a:rPr>
              <a:t>dans les leucémies liées à l’exposition au benzène, les translocations chromosomiques sont très </a:t>
            </a:r>
            <a:r>
              <a:rPr lang="fr-FR" b="1" dirty="0" smtClean="0">
                <a:solidFill>
                  <a:schemeClr val="tx1"/>
                </a:solidFill>
              </a:rPr>
              <a:t>fréquentes. Ces </a:t>
            </a:r>
            <a:r>
              <a:rPr lang="fr-FR" b="1" dirty="0">
                <a:solidFill>
                  <a:schemeClr val="tx1"/>
                </a:solidFill>
              </a:rPr>
              <a:t>translocations touchent particulièrement certains chromosomes et pourraient correspondre à des sites de clivage </a:t>
            </a:r>
            <a:r>
              <a:rPr lang="fr-FR" b="1" dirty="0" smtClean="0">
                <a:solidFill>
                  <a:schemeClr val="tx1"/>
                </a:solidFill>
              </a:rPr>
              <a:t>privilégiés. Les </a:t>
            </a:r>
            <a:r>
              <a:rPr lang="fr-FR" b="1" dirty="0">
                <a:solidFill>
                  <a:schemeClr val="tx1"/>
                </a:solidFill>
              </a:rPr>
              <a:t>sites de coupure au niveau du gène </a:t>
            </a:r>
            <a:r>
              <a:rPr lang="fr-FR" b="1" dirty="0" smtClean="0">
                <a:solidFill>
                  <a:schemeClr val="tx1"/>
                </a:solidFill>
              </a:rPr>
              <a:t>LMC,est </a:t>
            </a:r>
            <a:r>
              <a:rPr lang="fr-FR" b="1" dirty="0">
                <a:solidFill>
                  <a:schemeClr val="tx1"/>
                </a:solidFill>
              </a:rPr>
              <a:t>susceptible d’entraîner des réarrangements </a:t>
            </a:r>
            <a:r>
              <a:rPr lang="fr-FR" b="1" dirty="0" smtClean="0">
                <a:solidFill>
                  <a:schemeClr val="tx1"/>
                </a:solidFill>
              </a:rPr>
              <a:t>géniques et </a:t>
            </a:r>
            <a:r>
              <a:rPr lang="fr-FR" b="1" dirty="0">
                <a:solidFill>
                  <a:schemeClr val="tx1"/>
                </a:solidFill>
              </a:rPr>
              <a:t>des </a:t>
            </a:r>
            <a:r>
              <a:rPr lang="fr-FR" b="1" dirty="0" smtClean="0">
                <a:solidFill>
                  <a:schemeClr val="tx1"/>
                </a:solidFill>
              </a:rPr>
              <a:t>mutations</a:t>
            </a:r>
            <a:r>
              <a:rPr lang="fr-FR" dirty="0" smtClean="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28798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80552" y="1844824"/>
            <a:ext cx="8208912" cy="47856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fr-FR" sz="2000" dirty="0" smtClean="0">
                <a:solidFill>
                  <a:schemeClr val="tx1"/>
                </a:solidFill>
              </a:rPr>
              <a:t>Les cibles </a:t>
            </a:r>
            <a:r>
              <a:rPr lang="fr-FR" sz="2000" dirty="0">
                <a:solidFill>
                  <a:schemeClr val="tx1"/>
                </a:solidFill>
              </a:rPr>
              <a:t>protéiques du benzène et de ses métabolites pouvant expliquer leurs effets sur l’intégrité de l’ADN. Les plus convaincants indiquent que la topoisomérase II pourrait être inhibée par certains métabolites, de manière analogue à certains agents alkylants eux-mêmes à l’origine de leucémies </a:t>
            </a:r>
            <a:r>
              <a:rPr lang="fr-FR" sz="2000" b="1" dirty="0" smtClean="0">
                <a:solidFill>
                  <a:schemeClr val="tx1"/>
                </a:solidFill>
              </a:rPr>
              <a:t>.</a:t>
            </a:r>
            <a:r>
              <a:rPr lang="fr-FR" sz="2000" dirty="0" smtClean="0">
                <a:solidFill>
                  <a:schemeClr val="tx1"/>
                </a:solidFill>
              </a:rPr>
              <a:t> </a:t>
            </a:r>
          </a:p>
          <a:p>
            <a:pPr algn="just">
              <a:lnSpc>
                <a:spcPct val="150000"/>
              </a:lnSpc>
            </a:pPr>
            <a:r>
              <a:rPr lang="fr-FR" sz="2000" dirty="0" smtClean="0">
                <a:solidFill>
                  <a:schemeClr val="tx1"/>
                </a:solidFill>
              </a:rPr>
              <a:t>Cette </a:t>
            </a:r>
            <a:r>
              <a:rPr lang="fr-FR" sz="2000" dirty="0">
                <a:solidFill>
                  <a:schemeClr val="tx1"/>
                </a:solidFill>
              </a:rPr>
              <a:t>enzyme modifie la topologie de </a:t>
            </a:r>
            <a:r>
              <a:rPr lang="fr-FR" sz="2000" dirty="0" smtClean="0">
                <a:solidFill>
                  <a:schemeClr val="tx1"/>
                </a:solidFill>
              </a:rPr>
              <a:t>l’ADN, </a:t>
            </a:r>
            <a:r>
              <a:rPr lang="fr-FR" sz="2000" dirty="0">
                <a:solidFill>
                  <a:schemeClr val="tx1"/>
                </a:solidFill>
              </a:rPr>
              <a:t>au cours de son cycle catalytique, elle entraîne une coupure d’un brin de l’ADN. Si des molécules interfèrent avec cette activité, elles pourraient stabiliser cette coupure et conduire aux effets génotoxiques </a:t>
            </a:r>
            <a:r>
              <a:rPr lang="fr-FR" sz="2000" dirty="0" smtClean="0">
                <a:solidFill>
                  <a:schemeClr val="tx1"/>
                </a:solidFill>
              </a:rPr>
              <a:t>observés</a:t>
            </a:r>
            <a:r>
              <a:rPr lang="fr-FR" dirty="0">
                <a:solidFill>
                  <a:schemeClr val="tx1"/>
                </a:solidFill>
              </a:rPr>
              <a:t>.</a:t>
            </a:r>
          </a:p>
        </p:txBody>
      </p:sp>
      <p:sp>
        <p:nvSpPr>
          <p:cNvPr id="3" name="Rectangle avec flèche vers le bas 2"/>
          <p:cNvSpPr/>
          <p:nvPr/>
        </p:nvSpPr>
        <p:spPr>
          <a:xfrm>
            <a:off x="3327688" y="930424"/>
            <a:ext cx="2304256" cy="914400"/>
          </a:xfrm>
          <a:prstGeom prst="downArrowCallout">
            <a:avLst>
              <a:gd name="adj1" fmla="val 25000"/>
              <a:gd name="adj2" fmla="val 25000"/>
              <a:gd name="adj3" fmla="val 25000"/>
              <a:gd name="adj4" fmla="val 66644"/>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lvl="0"/>
            <a:r>
              <a:rPr lang="fr-FR" sz="2000" b="1" dirty="0" smtClean="0"/>
              <a:t>   Cibles </a:t>
            </a:r>
            <a:r>
              <a:rPr lang="fr-FR" sz="2000" b="1" dirty="0"/>
              <a:t>protéiques</a:t>
            </a:r>
            <a:endParaRPr lang="fr-FR" sz="2000" dirty="0"/>
          </a:p>
        </p:txBody>
      </p:sp>
      <p:grpSp>
        <p:nvGrpSpPr>
          <p:cNvPr id="4" name="Groupe 3"/>
          <p:cNvGrpSpPr/>
          <p:nvPr/>
        </p:nvGrpSpPr>
        <p:grpSpPr>
          <a:xfrm>
            <a:off x="0" y="0"/>
            <a:ext cx="5072062" cy="603240"/>
            <a:chOff x="7143" y="0"/>
            <a:chExt cx="5072062" cy="603240"/>
          </a:xfrm>
        </p:grpSpPr>
        <p:sp>
          <p:nvSpPr>
            <p:cNvPr id="5" name="Pentagone 4"/>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7" name="Groupe 6"/>
          <p:cNvGrpSpPr/>
          <p:nvPr/>
        </p:nvGrpSpPr>
        <p:grpSpPr>
          <a:xfrm>
            <a:off x="4071938" y="0"/>
            <a:ext cx="5072062" cy="603240"/>
            <a:chOff x="4071935" y="0"/>
            <a:chExt cx="5072062" cy="603240"/>
          </a:xfrm>
        </p:grpSpPr>
        <p:sp>
          <p:nvSpPr>
            <p:cNvPr id="8" name="Chevron 7"/>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9"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Tree>
    <p:extLst>
      <p:ext uri="{BB962C8B-B14F-4D97-AF65-F5344CB8AC3E}">
        <p14:creationId xmlns:p14="http://schemas.microsoft.com/office/powerpoint/2010/main" val="3483289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Omega-Info\Desktop\les chapitres\ppt\32428612-personnage-de-dessin-animé-de-goutte-de-sang-avec-le-meilleur-signe.jpg"/>
          <p:cNvPicPr>
            <a:picLocks noChangeAspect="1" noChangeArrowheads="1"/>
          </p:cNvPicPr>
          <p:nvPr/>
        </p:nvPicPr>
        <p:blipFill>
          <a:blip r:embed="rId2"/>
          <a:srcRect/>
          <a:stretch>
            <a:fillRect/>
          </a:stretch>
        </p:blipFill>
        <p:spPr bwMode="auto">
          <a:xfrm>
            <a:off x="0" y="3214686"/>
            <a:ext cx="4071934" cy="3643314"/>
          </a:xfrm>
          <a:prstGeom prst="rect">
            <a:avLst/>
          </a:prstGeom>
          <a:noFill/>
        </p:spPr>
      </p:pic>
      <p:sp>
        <p:nvSpPr>
          <p:cNvPr id="3" name="Pensées 2"/>
          <p:cNvSpPr/>
          <p:nvPr/>
        </p:nvSpPr>
        <p:spPr>
          <a:xfrm>
            <a:off x="3428992" y="1500174"/>
            <a:ext cx="5429288" cy="2184284"/>
          </a:xfrm>
          <a:prstGeom prst="cloudCallout">
            <a:avLst>
              <a:gd name="adj1" fmla="val -39435"/>
              <a:gd name="adj2" fmla="val 61579"/>
            </a:avLst>
          </a:prstGeom>
          <a:solidFill>
            <a:srgbClr val="46E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i="1" dirty="0" smtClean="0">
                <a:solidFill>
                  <a:schemeClr val="tx1"/>
                </a:solidFill>
              </a:rPr>
              <a:t>Neutropénie</a:t>
            </a:r>
            <a:endParaRPr lang="fr-FR" sz="4800" b="1" i="1" dirty="0">
              <a:solidFill>
                <a:schemeClr val="tx1"/>
              </a:solidFill>
            </a:endParaRPr>
          </a:p>
        </p:txBody>
      </p:sp>
      <p:grpSp>
        <p:nvGrpSpPr>
          <p:cNvPr id="4" name="Groupe 3"/>
          <p:cNvGrpSpPr/>
          <p:nvPr/>
        </p:nvGrpSpPr>
        <p:grpSpPr>
          <a:xfrm>
            <a:off x="0" y="0"/>
            <a:ext cx="5072062" cy="603240"/>
            <a:chOff x="7143" y="0"/>
            <a:chExt cx="5072062" cy="603240"/>
          </a:xfrm>
        </p:grpSpPr>
        <p:sp>
          <p:nvSpPr>
            <p:cNvPr id="5" name="Pentagone 4"/>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i="1" kern="1200" dirty="0" smtClean="0"/>
                <a:t>Physiologie</a:t>
              </a:r>
              <a:endParaRPr lang="fr-FR" sz="3200" b="1" i="1" kern="1200" dirty="0"/>
            </a:p>
          </p:txBody>
        </p:sp>
      </p:grpSp>
      <p:grpSp>
        <p:nvGrpSpPr>
          <p:cNvPr id="7" name="Groupe 6"/>
          <p:cNvGrpSpPr/>
          <p:nvPr/>
        </p:nvGrpSpPr>
        <p:grpSpPr>
          <a:xfrm>
            <a:off x="4071938" y="0"/>
            <a:ext cx="5072062" cy="603240"/>
            <a:chOff x="4071935" y="0"/>
            <a:chExt cx="5072062" cy="603240"/>
          </a:xfrm>
        </p:grpSpPr>
        <p:sp>
          <p:nvSpPr>
            <p:cNvPr id="8" name="Chevron 7"/>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9"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200" b="1" i="1" kern="1200" dirty="0" smtClean="0"/>
                <a:t>Pathologie</a:t>
              </a:r>
              <a:endParaRPr lang="fr-FR" sz="3200" b="1" i="1" kern="1200" dirty="0"/>
            </a:p>
          </p:txBody>
        </p:sp>
      </p:grpSp>
    </p:spTree>
    <p:extLst>
      <p:ext uri="{BB962C8B-B14F-4D97-AF65-F5344CB8AC3E}">
        <p14:creationId xmlns:p14="http://schemas.microsoft.com/office/powerpoint/2010/main" val="263503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0" y="0"/>
            <a:ext cx="5072062" cy="603240"/>
          </a:xfrm>
          <a:prstGeom prst="homePlate">
            <a:avLst/>
          </a:prstGeom>
        </p:spPr>
        <p:style>
          <a:lnRef idx="0">
            <a:schemeClr val="accent3"/>
          </a:lnRef>
          <a:fillRef idx="3">
            <a:schemeClr val="accent3"/>
          </a:fillRef>
          <a:effectRef idx="3">
            <a:schemeClr val="accent3"/>
          </a:effectRef>
          <a:fontRef idx="minor">
            <a:schemeClr val="lt1"/>
          </a:fontRef>
        </p:style>
        <p:txBody>
          <a:bodyPr/>
          <a:lstStyle/>
          <a:p>
            <a:r>
              <a:rPr lang="fr-FR" sz="3200" b="1" i="1" dirty="0" smtClean="0"/>
              <a:t>           Physiologie</a:t>
            </a:r>
            <a:endParaRPr lang="fr-FR" sz="3200" b="1" i="1" dirty="0"/>
          </a:p>
        </p:txBody>
      </p:sp>
      <p:sp>
        <p:nvSpPr>
          <p:cNvPr id="3" name="Chevron 2"/>
          <p:cNvSpPr/>
          <p:nvPr/>
        </p:nvSpPr>
        <p:spPr>
          <a:xfrm>
            <a:off x="4071938" y="0"/>
            <a:ext cx="5072062" cy="603240"/>
          </a:xfrm>
          <a:prstGeom prst="chevron">
            <a:avLst/>
          </a:prstGeom>
        </p:spPr>
        <p:style>
          <a:lnRef idx="0">
            <a:schemeClr val="accent2"/>
          </a:lnRef>
          <a:fillRef idx="3">
            <a:schemeClr val="accent2"/>
          </a:fillRef>
          <a:effectRef idx="3">
            <a:schemeClr val="accent2"/>
          </a:effectRef>
          <a:fontRef idx="minor">
            <a:schemeClr val="lt1"/>
          </a:fontRef>
        </p:style>
        <p:txBody>
          <a:bodyPr/>
          <a:lstStyle/>
          <a:p>
            <a:r>
              <a:rPr lang="fr-FR" sz="3200" b="1" i="1" dirty="0" smtClean="0"/>
              <a:t>            Pathologie</a:t>
            </a:r>
            <a:endParaRPr lang="fr-FR" sz="3200" b="1" i="1" dirty="0"/>
          </a:p>
        </p:txBody>
      </p:sp>
      <p:pic>
        <p:nvPicPr>
          <p:cNvPr id="4" name="Picture 2" descr="C:\Users\DATA SOFT WORLD\Documents\cancer du sien\question mark.gif"/>
          <p:cNvPicPr>
            <a:picLocks noChangeAspect="1" noChangeArrowheads="1" noCrop="1"/>
          </p:cNvPicPr>
          <p:nvPr/>
        </p:nvPicPr>
        <p:blipFill>
          <a:blip r:embed="rId2"/>
          <a:srcRect/>
          <a:stretch>
            <a:fillRect/>
          </a:stretch>
        </p:blipFill>
        <p:spPr bwMode="auto">
          <a:xfrm>
            <a:off x="0" y="3929063"/>
            <a:ext cx="2643187" cy="2928937"/>
          </a:xfrm>
          <a:prstGeom prst="rect">
            <a:avLst/>
          </a:prstGeom>
          <a:noFill/>
          <a:ln w="9525">
            <a:noFill/>
            <a:miter lim="800000"/>
            <a:headEnd/>
            <a:tailEnd/>
          </a:ln>
        </p:spPr>
      </p:pic>
      <p:sp>
        <p:nvSpPr>
          <p:cNvPr id="5" name="Rectangle avec flèche vers le bas 4"/>
          <p:cNvSpPr/>
          <p:nvPr/>
        </p:nvSpPr>
        <p:spPr>
          <a:xfrm>
            <a:off x="500034" y="857232"/>
            <a:ext cx="8215370" cy="4000528"/>
          </a:xfrm>
          <a:prstGeom prst="downArrowCallout">
            <a:avLst>
              <a:gd name="adj1" fmla="val 17518"/>
              <a:gd name="adj2" fmla="val 17180"/>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solidFill>
                  <a:schemeClr val="tx1"/>
                </a:solidFill>
              </a:rPr>
              <a:t>La diminution de nombre de leucocytes polynucléaires a pour terme ultime la disparition complétée des granulocytes. cette affection est connue sous le nom d’agranulocytose et en principe, elle n’intéresse ni les hématies, ni les plaquettes, deux mécanismes principaux participe à son développement, l’un cytotoxique, l’autre </a:t>
            </a:r>
            <a:r>
              <a:rPr lang="fr-FR" sz="2000" b="1" dirty="0" err="1" smtClean="0">
                <a:solidFill>
                  <a:schemeClr val="tx1"/>
                </a:solidFill>
              </a:rPr>
              <a:t>immunoallergique</a:t>
            </a:r>
            <a:r>
              <a:rPr lang="fr-FR" sz="2000" b="1" dirty="0" smtClean="0">
                <a:solidFill>
                  <a:schemeClr val="tx1"/>
                </a:solidFill>
              </a:rPr>
              <a:t> alors que pour d’autres substance le mécanisme est encore discuté. L’agranulocytose intervienne comme un effet indésirable de divers médicament, notamment les anti tumoraux</a:t>
            </a:r>
            <a:endParaRPr lang="fr-FR" sz="2000" b="1" dirty="0">
              <a:solidFill>
                <a:schemeClr val="tx1"/>
              </a:solidFill>
            </a:endParaRPr>
          </a:p>
        </p:txBody>
      </p:sp>
    </p:spTree>
    <p:extLst>
      <p:ext uri="{BB962C8B-B14F-4D97-AF65-F5344CB8AC3E}">
        <p14:creationId xmlns:p14="http://schemas.microsoft.com/office/powerpoint/2010/main" val="3863966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0" y="0"/>
            <a:ext cx="9144000" cy="25717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b="1" dirty="0" smtClean="0"/>
              <a:t>La toxicité  d’une médicament est dose dépendante, chaque médicament à son propre mécanisme de toxicité. Ils agissent par inhibition ou destruction des précurseurs des cellules myéloïdes</a:t>
            </a:r>
          </a:p>
          <a:p>
            <a:pPr algn="ctr"/>
            <a:r>
              <a:rPr lang="fr-FR" sz="2400" b="1" dirty="0" smtClean="0"/>
              <a:t>La neutropénie médicamenteuse fait intervenir deux mécanismes , l’une toxique et l’autre immuno-allergique</a:t>
            </a:r>
            <a:r>
              <a:rPr lang="fr-FR" sz="2000" dirty="0" smtClean="0"/>
              <a:t> </a:t>
            </a:r>
            <a:endParaRPr lang="fr-FR" sz="2000" dirty="0"/>
          </a:p>
        </p:txBody>
      </p:sp>
      <p:sp>
        <p:nvSpPr>
          <p:cNvPr id="4" name="Rectangle à coins arrondis 3"/>
          <p:cNvSpPr/>
          <p:nvPr/>
        </p:nvSpPr>
        <p:spPr>
          <a:xfrm>
            <a:off x="428596" y="2786058"/>
            <a:ext cx="8429684" cy="3786214"/>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2400" b="1" dirty="0" smtClean="0">
                <a:solidFill>
                  <a:schemeClr val="tx1"/>
                </a:solidFill>
              </a:rPr>
              <a:t>Le mécanisme immunologique</a:t>
            </a:r>
          </a:p>
          <a:p>
            <a:pPr algn="ctr"/>
            <a:r>
              <a:rPr lang="fr-FR" sz="2400" b="1" dirty="0" smtClean="0">
                <a:solidFill>
                  <a:schemeClr val="tx1"/>
                </a:solidFill>
              </a:rPr>
              <a:t>repose sur une réponse humorale et cellulaire induite par le médicament.</a:t>
            </a:r>
          </a:p>
          <a:p>
            <a:pPr algn="ctr"/>
            <a:r>
              <a:rPr lang="fr-FR" sz="2400" b="1" dirty="0" smtClean="0">
                <a:solidFill>
                  <a:schemeClr val="tx1"/>
                </a:solidFill>
              </a:rPr>
              <a:t>Certains médicaments agissent en tant qu’haptènes qui stimulent la formation des anticorps; mécanisme implique l'association de l'haptène médicament à une macromolécule</a:t>
            </a:r>
          </a:p>
          <a:p>
            <a:pPr algn="ctr"/>
            <a:r>
              <a:rPr lang="fr-FR" sz="2400" b="1" dirty="0" smtClean="0">
                <a:solidFill>
                  <a:schemeClr val="tx1"/>
                </a:solidFill>
              </a:rPr>
              <a:t>plasmatique entraînant la formation d'</a:t>
            </a:r>
            <a:r>
              <a:rPr lang="fr-FR" sz="2400" b="1" dirty="0" err="1" smtClean="0">
                <a:solidFill>
                  <a:schemeClr val="tx1"/>
                </a:solidFill>
              </a:rPr>
              <a:t>anticorps.Le</a:t>
            </a:r>
            <a:r>
              <a:rPr lang="fr-FR" sz="2400" b="1" dirty="0" smtClean="0">
                <a:solidFill>
                  <a:schemeClr val="tx1"/>
                </a:solidFill>
              </a:rPr>
              <a:t> complexe antigène (haptène/médicament)/protéine/anticorps, adsorbé par la cellule granuleuse entraîne une activité du</a:t>
            </a:r>
          </a:p>
          <a:p>
            <a:pPr algn="ctr"/>
            <a:r>
              <a:rPr lang="fr-FR" sz="2400" b="1" dirty="0" smtClean="0">
                <a:solidFill>
                  <a:schemeClr val="tx1"/>
                </a:solidFill>
              </a:rPr>
              <a:t>système du complément puis la lyse cellulaire</a:t>
            </a:r>
            <a:endParaRPr lang="fr-FR" sz="2400" b="1" dirty="0">
              <a:solidFill>
                <a:schemeClr val="tx1"/>
              </a:solidFill>
            </a:endParaRPr>
          </a:p>
        </p:txBody>
      </p:sp>
    </p:spTree>
    <p:extLst>
      <p:ext uri="{BB962C8B-B14F-4D97-AF65-F5344CB8AC3E}">
        <p14:creationId xmlns:p14="http://schemas.microsoft.com/office/powerpoint/2010/main" val="10497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0" y="0"/>
            <a:ext cx="9144000" cy="36433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sz="2000" b="1" dirty="0" smtClean="0">
                <a:solidFill>
                  <a:schemeClr val="tx1"/>
                </a:solidFill>
              </a:rPr>
              <a:t>Certains médicaments  provoquent une altération de la membrane induisant la formation d’une « auto anticorps » contre la cellule granuleuse ; c'est le cas observé avec le </a:t>
            </a:r>
            <a:r>
              <a:rPr lang="fr-FR" sz="2000" b="1" dirty="0" err="1" smtClean="0">
                <a:solidFill>
                  <a:schemeClr val="tx1"/>
                </a:solidFill>
              </a:rPr>
              <a:t>procaïnamide</a:t>
            </a:r>
            <a:r>
              <a:rPr lang="fr-FR" sz="2000" b="1" dirty="0" smtClean="0">
                <a:solidFill>
                  <a:schemeClr val="tx1"/>
                </a:solidFill>
              </a:rPr>
              <a:t> et l'</a:t>
            </a:r>
            <a:r>
              <a:rPr lang="fr-FR" sz="2000" b="1" dirty="0" err="1" smtClean="0">
                <a:solidFill>
                  <a:schemeClr val="tx1"/>
                </a:solidFill>
              </a:rPr>
              <a:t>hydralazine</a:t>
            </a:r>
            <a:r>
              <a:rPr lang="fr-FR" sz="2000" b="1" dirty="0" smtClean="0">
                <a:solidFill>
                  <a:schemeClr val="tx1"/>
                </a:solidFill>
              </a:rPr>
              <a:t> .Le mécanisme toxique incrimine les doses élevées d’antibiotiques, surtout les ß-</a:t>
            </a:r>
            <a:r>
              <a:rPr lang="fr-FR" sz="2000" b="1" dirty="0" err="1" smtClean="0">
                <a:solidFill>
                  <a:schemeClr val="tx1"/>
                </a:solidFill>
              </a:rPr>
              <a:t>lactamines</a:t>
            </a:r>
            <a:r>
              <a:rPr lang="fr-FR" sz="2000" b="1" dirty="0" smtClean="0">
                <a:solidFill>
                  <a:schemeClr val="tx1"/>
                </a:solidFill>
              </a:rPr>
              <a:t>, et les anticonvulsivants, telles que le </a:t>
            </a:r>
            <a:r>
              <a:rPr lang="fr-FR" sz="2000" b="1" dirty="0" err="1" smtClean="0">
                <a:solidFill>
                  <a:schemeClr val="tx1"/>
                </a:solidFill>
              </a:rPr>
              <a:t>carbamazépine</a:t>
            </a:r>
            <a:r>
              <a:rPr lang="fr-FR" sz="2000" b="1" dirty="0" smtClean="0">
                <a:solidFill>
                  <a:schemeClr val="tx1"/>
                </a:solidFill>
              </a:rPr>
              <a:t> et l'acide </a:t>
            </a:r>
            <a:r>
              <a:rPr lang="fr-FR" sz="2000" b="1" dirty="0" err="1" smtClean="0">
                <a:solidFill>
                  <a:schemeClr val="tx1"/>
                </a:solidFill>
              </a:rPr>
              <a:t>valproique</a:t>
            </a:r>
            <a:r>
              <a:rPr lang="fr-FR" sz="2000" b="1" dirty="0" smtClean="0">
                <a:solidFill>
                  <a:schemeClr val="tx1"/>
                </a:solidFill>
              </a:rPr>
              <a:t>. Ces médicaments inhibent les précurseurs des cellules myéloïdes(CFU), cette inhibition des précurseurs myéloïdes a été également notée avec l'administration du </a:t>
            </a:r>
            <a:r>
              <a:rPr lang="fr-FR" sz="2000" b="1" dirty="0" err="1" smtClean="0">
                <a:solidFill>
                  <a:schemeClr val="tx1"/>
                </a:solidFill>
              </a:rPr>
              <a:t>ticlopidine</a:t>
            </a:r>
            <a:r>
              <a:rPr lang="fr-FR" sz="2000" b="1" dirty="0" smtClean="0">
                <a:solidFill>
                  <a:schemeClr val="tx1"/>
                </a:solidFill>
              </a:rPr>
              <a:t>, du </a:t>
            </a:r>
            <a:r>
              <a:rPr lang="fr-FR" sz="2000" b="1" dirty="0" err="1" smtClean="0">
                <a:solidFill>
                  <a:schemeClr val="tx1"/>
                </a:solidFill>
              </a:rPr>
              <a:t>sulfasalazine</a:t>
            </a:r>
            <a:r>
              <a:rPr lang="fr-FR" sz="2000" b="1" dirty="0" smtClean="0">
                <a:solidFill>
                  <a:schemeClr val="tx1"/>
                </a:solidFill>
              </a:rPr>
              <a:t> et de la chlorpromazine</a:t>
            </a:r>
            <a:endParaRPr lang="fr-FR" sz="2000" b="1" dirty="0">
              <a:solidFill>
                <a:schemeClr val="tx1"/>
              </a:solidFill>
            </a:endParaRPr>
          </a:p>
        </p:txBody>
      </p:sp>
      <p:sp>
        <p:nvSpPr>
          <p:cNvPr id="4" name="Rectangle à coins arrondis 3"/>
          <p:cNvSpPr/>
          <p:nvPr/>
        </p:nvSpPr>
        <p:spPr>
          <a:xfrm>
            <a:off x="0" y="3786190"/>
            <a:ext cx="9144000" cy="30718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fr-FR" sz="2000" b="1" dirty="0" smtClean="0">
                <a:solidFill>
                  <a:schemeClr val="tx1"/>
                </a:solidFill>
              </a:rPr>
              <a:t>Quelques antipsychotiques, telles que la </a:t>
            </a:r>
            <a:r>
              <a:rPr lang="fr-FR" sz="2000" b="1" dirty="0" err="1" smtClean="0">
                <a:solidFill>
                  <a:schemeClr val="tx1"/>
                </a:solidFill>
              </a:rPr>
              <a:t>clozapine</a:t>
            </a:r>
            <a:r>
              <a:rPr lang="fr-FR" sz="2000" b="1" dirty="0" smtClean="0">
                <a:solidFill>
                  <a:schemeClr val="tx1"/>
                </a:solidFill>
              </a:rPr>
              <a:t>, cause l’apoptose accélérée des neutrophiles. Pendant ce processus, la dégradation du médicament mène à la formation d'un métabolite instable qui s’agrippe aux neutrophiles et épuise leur glutathion intracellulaire, s’ensuit la mort cellulaire. Les réactions aiguës peuvent ne pas se produire et ne durent que quelques jours seulement.</a:t>
            </a:r>
            <a:endParaRPr lang="fr-FR" sz="2000" dirty="0">
              <a:solidFill>
                <a:schemeClr val="tx1"/>
              </a:solidFill>
            </a:endParaRPr>
          </a:p>
        </p:txBody>
      </p:sp>
    </p:spTree>
    <p:extLst>
      <p:ext uri="{BB962C8B-B14F-4D97-AF65-F5344CB8AC3E}">
        <p14:creationId xmlns:p14="http://schemas.microsoft.com/office/powerpoint/2010/main" val="2456627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mega-Info\Desktop\les chapitres\ppt\blood-donation-cartoon-vector-1561971.jpg"/>
          <p:cNvPicPr>
            <a:picLocks noChangeAspect="1" noChangeArrowheads="1"/>
          </p:cNvPicPr>
          <p:nvPr/>
        </p:nvPicPr>
        <p:blipFill>
          <a:blip r:embed="rId2"/>
          <a:srcRect/>
          <a:stretch>
            <a:fillRect/>
          </a:stretch>
        </p:blipFill>
        <p:spPr bwMode="auto">
          <a:xfrm>
            <a:off x="0" y="639862"/>
            <a:ext cx="9036496" cy="6215082"/>
          </a:xfrm>
          <a:prstGeom prst="rect">
            <a:avLst/>
          </a:prstGeom>
          <a:noFill/>
        </p:spPr>
      </p:pic>
      <p:sp>
        <p:nvSpPr>
          <p:cNvPr id="3" name="Rectangle 2"/>
          <p:cNvSpPr/>
          <p:nvPr/>
        </p:nvSpPr>
        <p:spPr>
          <a:xfrm>
            <a:off x="4448934" y="658942"/>
            <a:ext cx="4587562" cy="16873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solidFill>
                  <a:srgbClr val="FF0000"/>
                </a:solidFill>
                <a:cs typeface="Arial" pitchFamily="34" charset="0"/>
              </a:rPr>
              <a:t>                                         </a:t>
            </a:r>
            <a:r>
              <a:rPr lang="fr-FR" sz="4800" b="1" dirty="0" smtClean="0">
                <a:solidFill>
                  <a:srgbClr val="FF0000"/>
                </a:solidFill>
                <a:cs typeface="Arial" pitchFamily="34" charset="0"/>
              </a:rPr>
              <a:t>Thrombopénie</a:t>
            </a:r>
            <a:endParaRPr lang="fr-FR" sz="4800" dirty="0">
              <a:solidFill>
                <a:srgbClr val="FF0000"/>
              </a:solidFill>
              <a:cs typeface="Arial" pitchFamily="34" charset="0"/>
            </a:endParaRPr>
          </a:p>
        </p:txBody>
      </p:sp>
      <p:grpSp>
        <p:nvGrpSpPr>
          <p:cNvPr id="4" name="Groupe 3"/>
          <p:cNvGrpSpPr/>
          <p:nvPr/>
        </p:nvGrpSpPr>
        <p:grpSpPr>
          <a:xfrm>
            <a:off x="0" y="0"/>
            <a:ext cx="5072062" cy="603240"/>
            <a:chOff x="7143" y="0"/>
            <a:chExt cx="5072062" cy="603240"/>
          </a:xfrm>
        </p:grpSpPr>
        <p:sp>
          <p:nvSpPr>
            <p:cNvPr id="5" name="Pentagone 4"/>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7" name="Groupe 6"/>
          <p:cNvGrpSpPr/>
          <p:nvPr/>
        </p:nvGrpSpPr>
        <p:grpSpPr>
          <a:xfrm>
            <a:off x="4071938" y="0"/>
            <a:ext cx="5072062" cy="603240"/>
            <a:chOff x="4071935" y="0"/>
            <a:chExt cx="5072062" cy="603240"/>
          </a:xfrm>
        </p:grpSpPr>
        <p:sp>
          <p:nvSpPr>
            <p:cNvPr id="8" name="Chevron 7"/>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9"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Tree>
    <p:extLst>
      <p:ext uri="{BB962C8B-B14F-4D97-AF65-F5344CB8AC3E}">
        <p14:creationId xmlns:p14="http://schemas.microsoft.com/office/powerpoint/2010/main" val="2225317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55" y="0"/>
            <a:ext cx="8784976" cy="369332"/>
          </a:xfrm>
          <a:prstGeom prst="rect">
            <a:avLst/>
          </a:prstGeom>
        </p:spPr>
        <p:txBody>
          <a:bodyPr wrap="square">
            <a:spAutoFit/>
          </a:bodyPr>
          <a:lstStyle/>
          <a:p>
            <a:r>
              <a:rPr lang="fr-FR" b="1" dirty="0" smtClean="0"/>
              <a:t>         </a:t>
            </a:r>
            <a:endParaRPr lang="fr-FR" sz="2800" dirty="0">
              <a:solidFill>
                <a:srgbClr val="FF0000"/>
              </a:solidFill>
              <a:cs typeface="Arial" pitchFamily="34" charset="0"/>
            </a:endParaRPr>
          </a:p>
        </p:txBody>
      </p:sp>
      <p:grpSp>
        <p:nvGrpSpPr>
          <p:cNvPr id="5" name="Groupe 4"/>
          <p:cNvGrpSpPr/>
          <p:nvPr/>
        </p:nvGrpSpPr>
        <p:grpSpPr>
          <a:xfrm>
            <a:off x="0" y="0"/>
            <a:ext cx="5072062" cy="603240"/>
            <a:chOff x="7143" y="0"/>
            <a:chExt cx="5072062" cy="603240"/>
          </a:xfrm>
        </p:grpSpPr>
        <p:sp>
          <p:nvSpPr>
            <p:cNvPr id="6" name="Pentagone 5"/>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7"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8" name="Groupe 7"/>
          <p:cNvGrpSpPr/>
          <p:nvPr/>
        </p:nvGrpSpPr>
        <p:grpSpPr>
          <a:xfrm>
            <a:off x="4071938" y="0"/>
            <a:ext cx="5072062" cy="603240"/>
            <a:chOff x="4071935" y="0"/>
            <a:chExt cx="5072062" cy="603240"/>
          </a:xfrm>
        </p:grpSpPr>
        <p:sp>
          <p:nvSpPr>
            <p:cNvPr id="9" name="Chevron 8"/>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10"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4" name="Bulle ronde 3"/>
          <p:cNvSpPr/>
          <p:nvPr/>
        </p:nvSpPr>
        <p:spPr>
          <a:xfrm>
            <a:off x="121455" y="1055666"/>
            <a:ext cx="8784976" cy="474959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lnSpc>
                <a:spcPct val="150000"/>
              </a:lnSpc>
              <a:buFont typeface="Wingdings" pitchFamily="2" charset="2"/>
              <a:buChar char="v"/>
            </a:pPr>
            <a:r>
              <a:rPr lang="fr-FR" sz="2400" b="1" dirty="0">
                <a:solidFill>
                  <a:schemeClr val="tx1"/>
                </a:solidFill>
                <a:cs typeface="Arial" pitchFamily="34" charset="0"/>
              </a:rPr>
              <a:t>La thrombopénie ou la </a:t>
            </a:r>
            <a:r>
              <a:rPr lang="fr-FR" sz="2400" b="1" dirty="0" err="1">
                <a:solidFill>
                  <a:schemeClr val="tx1"/>
                </a:solidFill>
                <a:cs typeface="Arial" pitchFamily="34" charset="0"/>
              </a:rPr>
              <a:t>thrombocytopénie</a:t>
            </a:r>
            <a:r>
              <a:rPr lang="fr-FR" sz="2400" b="1" dirty="0">
                <a:solidFill>
                  <a:schemeClr val="tx1"/>
                </a:solidFill>
                <a:cs typeface="Arial" pitchFamily="34" charset="0"/>
              </a:rPr>
              <a:t> correspond à une quantité anormalement basse du nombre de plaquettes sanguines. </a:t>
            </a:r>
          </a:p>
          <a:p>
            <a:pPr marL="285750" indent="-285750" algn="just">
              <a:lnSpc>
                <a:spcPct val="150000"/>
              </a:lnSpc>
              <a:buFont typeface="Wingdings" pitchFamily="2" charset="2"/>
              <a:buChar char="v"/>
            </a:pPr>
            <a:r>
              <a:rPr lang="fr-FR" sz="2400" b="1" dirty="0">
                <a:solidFill>
                  <a:schemeClr val="tx1"/>
                </a:solidFill>
                <a:cs typeface="Arial" pitchFamily="34" charset="0"/>
              </a:rPr>
              <a:t>divers mécanismes toxique, </a:t>
            </a:r>
            <a:r>
              <a:rPr lang="fr-FR" sz="2400" b="1" dirty="0" smtClean="0">
                <a:solidFill>
                  <a:schemeClr val="tx1"/>
                </a:solidFill>
                <a:cs typeface="Arial" pitchFamily="34" charset="0"/>
              </a:rPr>
              <a:t>immuno </a:t>
            </a:r>
            <a:r>
              <a:rPr lang="fr-FR" sz="2400" b="1" dirty="0" err="1" smtClean="0">
                <a:solidFill>
                  <a:schemeClr val="tx1"/>
                </a:solidFill>
                <a:cs typeface="Arial" pitchFamily="34" charset="0"/>
              </a:rPr>
              <a:t>allargique</a:t>
            </a:r>
            <a:r>
              <a:rPr lang="fr-FR" sz="2400" b="1" dirty="0" smtClean="0">
                <a:solidFill>
                  <a:schemeClr val="tx1"/>
                </a:solidFill>
                <a:cs typeface="Arial" pitchFamily="34" charset="0"/>
              </a:rPr>
              <a:t> </a:t>
            </a:r>
            <a:r>
              <a:rPr lang="fr-FR" sz="2400" b="1" dirty="0">
                <a:solidFill>
                  <a:schemeClr val="tx1"/>
                </a:solidFill>
                <a:cs typeface="Arial" pitchFamily="34" charset="0"/>
              </a:rPr>
              <a:t>ou encore discutée, peuvent intervenir dans le développement de cet effet indésirable. </a:t>
            </a:r>
          </a:p>
        </p:txBody>
      </p:sp>
    </p:spTree>
    <p:extLst>
      <p:ext uri="{BB962C8B-B14F-4D97-AF65-F5344CB8AC3E}">
        <p14:creationId xmlns:p14="http://schemas.microsoft.com/office/powerpoint/2010/main" val="330392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979712" y="116632"/>
            <a:ext cx="4680520" cy="91440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lvl="0"/>
            <a:r>
              <a:rPr lang="fr-FR" sz="2400" b="1" dirty="0">
                <a:cs typeface="Arial" pitchFamily="34" charset="0"/>
              </a:rPr>
              <a:t>Thrombopénies médicamenteuses</a:t>
            </a:r>
            <a:endParaRPr lang="fr-FR" sz="2400" dirty="0">
              <a:cs typeface="Arial" pitchFamily="34" charset="0"/>
            </a:endParaRPr>
          </a:p>
        </p:txBody>
      </p:sp>
      <p:sp>
        <p:nvSpPr>
          <p:cNvPr id="4" name="Rectangle à coins arrondis 3"/>
          <p:cNvSpPr/>
          <p:nvPr/>
        </p:nvSpPr>
        <p:spPr>
          <a:xfrm>
            <a:off x="0" y="1503872"/>
            <a:ext cx="2808312" cy="1462226"/>
          </a:xfrm>
          <a:prstGeom prst="roundRect">
            <a:avLst/>
          </a:prstGeom>
          <a:solidFill>
            <a:srgbClr val="FFCCCC"/>
          </a:solidFill>
          <a:ln>
            <a:solidFill>
              <a:srgbClr val="FFCCCC"/>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latin typeface="Arial" pitchFamily="34" charset="0"/>
                <a:cs typeface="Arial" pitchFamily="34" charset="0"/>
              </a:rPr>
              <a:t> </a:t>
            </a:r>
            <a:r>
              <a:rPr lang="fr-FR" sz="2000" b="1" dirty="0">
                <a:solidFill>
                  <a:schemeClr val="tx1"/>
                </a:solidFill>
                <a:cs typeface="Arial" pitchFamily="34" charset="0"/>
              </a:rPr>
              <a:t>L’inhibition de la production médullaire</a:t>
            </a:r>
            <a:endParaRPr lang="fr-FR" dirty="0">
              <a:solidFill>
                <a:schemeClr val="tx1"/>
              </a:solidFill>
              <a:cs typeface="Arial" pitchFamily="34" charset="0"/>
            </a:endParaRPr>
          </a:p>
        </p:txBody>
      </p:sp>
      <p:sp>
        <p:nvSpPr>
          <p:cNvPr id="5" name="Rectangle à coins arrondis 4"/>
          <p:cNvSpPr/>
          <p:nvPr/>
        </p:nvSpPr>
        <p:spPr>
          <a:xfrm>
            <a:off x="3083925" y="1515952"/>
            <a:ext cx="2808312" cy="1462226"/>
          </a:xfrm>
          <a:prstGeom prst="roundRect">
            <a:avLst/>
          </a:prstGeom>
          <a:solidFill>
            <a:srgbClr val="FF5050"/>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cs typeface="Arial" pitchFamily="34" charset="0"/>
              </a:rPr>
              <a:t>La consommation plaquettaire ou </a:t>
            </a:r>
            <a:r>
              <a:rPr lang="fr-FR" sz="2000" b="1" dirty="0" err="1">
                <a:solidFill>
                  <a:schemeClr val="tx1"/>
                </a:solidFill>
                <a:cs typeface="Arial" pitchFamily="34" charset="0"/>
              </a:rPr>
              <a:t>microangiopathie</a:t>
            </a:r>
            <a:endParaRPr lang="fr-FR" sz="2000" dirty="0">
              <a:solidFill>
                <a:schemeClr val="tx1"/>
              </a:solidFill>
              <a:cs typeface="Arial" pitchFamily="34" charset="0"/>
            </a:endParaRPr>
          </a:p>
        </p:txBody>
      </p:sp>
      <p:sp>
        <p:nvSpPr>
          <p:cNvPr id="6" name="Rectangle à coins arrondis 5"/>
          <p:cNvSpPr/>
          <p:nvPr/>
        </p:nvSpPr>
        <p:spPr>
          <a:xfrm>
            <a:off x="6156176" y="1557472"/>
            <a:ext cx="2664296" cy="1379185"/>
          </a:xfrm>
          <a:prstGeom prst="roundRect">
            <a:avLst/>
          </a:prstGeom>
          <a:solidFill>
            <a:schemeClr val="accent6"/>
          </a:solidFill>
          <a:ln>
            <a:solidFill>
              <a:srgbClr val="FFC000"/>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solidFill>
                  <a:schemeClr val="tx1"/>
                </a:solidFill>
                <a:cs typeface="Arial" pitchFamily="34" charset="0"/>
              </a:rPr>
              <a:t>L’hyper destruction immunologique</a:t>
            </a:r>
            <a:endParaRPr lang="fr-FR" sz="2000" dirty="0">
              <a:solidFill>
                <a:schemeClr val="tx1"/>
              </a:solidFill>
              <a:cs typeface="Arial" pitchFamily="34" charset="0"/>
            </a:endParaRPr>
          </a:p>
        </p:txBody>
      </p:sp>
      <p:sp>
        <p:nvSpPr>
          <p:cNvPr id="9" name="Rectangle 8"/>
          <p:cNvSpPr/>
          <p:nvPr/>
        </p:nvSpPr>
        <p:spPr>
          <a:xfrm flipH="1">
            <a:off x="5439711" y="4293096"/>
            <a:ext cx="3700674" cy="369332"/>
          </a:xfrm>
          <a:prstGeom prst="rect">
            <a:avLst/>
          </a:prstGeom>
        </p:spPr>
        <p:txBody>
          <a:bodyPr wrap="square">
            <a:spAutoFit/>
          </a:bodyPr>
          <a:lstStyle/>
          <a:p>
            <a:pPr marL="285750" indent="-285750">
              <a:buFont typeface="Wingdings" pitchFamily="2" charset="2"/>
              <a:buChar char="v"/>
            </a:pPr>
            <a:r>
              <a:rPr lang="fr-FR" b="1" dirty="0">
                <a:cs typeface="Arial" pitchFamily="34" charset="0"/>
              </a:rPr>
              <a:t>anticorps drogue-dépendants</a:t>
            </a:r>
          </a:p>
        </p:txBody>
      </p:sp>
      <p:sp>
        <p:nvSpPr>
          <p:cNvPr id="10" name="Rectangle 9"/>
          <p:cNvSpPr/>
          <p:nvPr/>
        </p:nvSpPr>
        <p:spPr>
          <a:xfrm>
            <a:off x="5439711" y="3573016"/>
            <a:ext cx="3561587" cy="369332"/>
          </a:xfrm>
          <a:prstGeom prst="rect">
            <a:avLst/>
          </a:prstGeom>
        </p:spPr>
        <p:txBody>
          <a:bodyPr wrap="square">
            <a:spAutoFit/>
          </a:bodyPr>
          <a:lstStyle/>
          <a:p>
            <a:pPr marL="285750" indent="-285750">
              <a:buFont typeface="Wingdings" pitchFamily="2" charset="2"/>
              <a:buChar char="v"/>
            </a:pPr>
            <a:r>
              <a:rPr lang="fr-FR" b="1" dirty="0">
                <a:cs typeface="Arial" pitchFamily="34" charset="0"/>
              </a:rPr>
              <a:t>anticorps haptène-dépendants</a:t>
            </a:r>
          </a:p>
        </p:txBody>
      </p:sp>
      <p:sp>
        <p:nvSpPr>
          <p:cNvPr id="11" name="Rectangle 10"/>
          <p:cNvSpPr/>
          <p:nvPr/>
        </p:nvSpPr>
        <p:spPr>
          <a:xfrm>
            <a:off x="5496320" y="4922833"/>
            <a:ext cx="3424296" cy="369332"/>
          </a:xfrm>
          <a:prstGeom prst="rect">
            <a:avLst/>
          </a:prstGeom>
        </p:spPr>
        <p:txBody>
          <a:bodyPr wrap="square">
            <a:spAutoFit/>
          </a:bodyPr>
          <a:lstStyle/>
          <a:p>
            <a:pPr marL="285750" indent="-285750">
              <a:buFont typeface="Wingdings" pitchFamily="2" charset="2"/>
              <a:buChar char="v"/>
            </a:pPr>
            <a:r>
              <a:rPr lang="fr-FR" b="1" dirty="0">
                <a:cs typeface="Arial" pitchFamily="34" charset="0"/>
              </a:rPr>
              <a:t>inhibition de la </a:t>
            </a:r>
            <a:r>
              <a:rPr lang="fr-FR" b="1" dirty="0" err="1">
                <a:cs typeface="Arial" pitchFamily="34" charset="0"/>
              </a:rPr>
              <a:t>GPIIb</a:t>
            </a:r>
            <a:r>
              <a:rPr lang="fr-FR" b="1" dirty="0">
                <a:cs typeface="Arial" pitchFamily="34" charset="0"/>
              </a:rPr>
              <a:t>/</a:t>
            </a:r>
            <a:r>
              <a:rPr lang="fr-FR" b="1" dirty="0" err="1">
                <a:cs typeface="Arial" pitchFamily="34" charset="0"/>
              </a:rPr>
              <a:t>IIIa</a:t>
            </a:r>
            <a:endParaRPr lang="fr-FR" b="1" dirty="0">
              <a:cs typeface="Arial" pitchFamily="34" charset="0"/>
            </a:endParaRPr>
          </a:p>
        </p:txBody>
      </p:sp>
      <p:sp>
        <p:nvSpPr>
          <p:cNvPr id="12" name="Rectangle 11"/>
          <p:cNvSpPr/>
          <p:nvPr/>
        </p:nvSpPr>
        <p:spPr>
          <a:xfrm>
            <a:off x="5436096" y="5445224"/>
            <a:ext cx="3626406" cy="369332"/>
          </a:xfrm>
          <a:prstGeom prst="rect">
            <a:avLst/>
          </a:prstGeom>
        </p:spPr>
        <p:txBody>
          <a:bodyPr wrap="square">
            <a:spAutoFit/>
          </a:bodyPr>
          <a:lstStyle/>
          <a:p>
            <a:pPr marL="285750" indent="-285750">
              <a:buFont typeface="Wingdings" pitchFamily="2" charset="2"/>
              <a:buChar char="v"/>
            </a:pPr>
            <a:r>
              <a:rPr lang="fr-FR" b="1" dirty="0">
                <a:cs typeface="Arial" pitchFamily="34" charset="0"/>
              </a:rPr>
              <a:t>formation de complexes immuns</a:t>
            </a:r>
          </a:p>
        </p:txBody>
      </p:sp>
      <p:sp>
        <p:nvSpPr>
          <p:cNvPr id="13" name="Flèche courbée vers la droite 12"/>
          <p:cNvSpPr/>
          <p:nvPr/>
        </p:nvSpPr>
        <p:spPr>
          <a:xfrm>
            <a:off x="955102" y="293341"/>
            <a:ext cx="731520" cy="1040124"/>
          </a:xfrm>
          <a:prstGeom prst="curved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a:off x="6924288" y="309347"/>
            <a:ext cx="731520" cy="1008112"/>
          </a:xfrm>
          <a:prstGeom prst="curvedLef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5" name="Flèche vers le bas 14"/>
          <p:cNvSpPr/>
          <p:nvPr/>
        </p:nvSpPr>
        <p:spPr>
          <a:xfrm>
            <a:off x="4190875" y="1043112"/>
            <a:ext cx="484632" cy="47284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6" name="Flèche vers le bas 15"/>
          <p:cNvSpPr/>
          <p:nvPr/>
        </p:nvSpPr>
        <p:spPr>
          <a:xfrm>
            <a:off x="7160538" y="2978178"/>
            <a:ext cx="484632" cy="63635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7" name="Accolade ouvrante 16"/>
          <p:cNvSpPr/>
          <p:nvPr/>
        </p:nvSpPr>
        <p:spPr>
          <a:xfrm>
            <a:off x="5345445" y="3404630"/>
            <a:ext cx="301750" cy="2656869"/>
          </a:xfrm>
          <a:prstGeom prst="leftBrace">
            <a:avLst>
              <a:gd name="adj1" fmla="val 8333"/>
              <a:gd name="adj2" fmla="val 49454"/>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pic>
        <p:nvPicPr>
          <p:cNvPr id="18" name="Picture 2" descr="C:\Users\TOSHIBA C645D-S5300\Desktop\omega\telechagrment\TDYTTD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117" y="5652834"/>
            <a:ext cx="3319289" cy="110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150967" y="3404630"/>
            <a:ext cx="2098534" cy="22000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fr-FR" b="1" dirty="0"/>
              <a:t>La colchicine, le tolbutamide et </a:t>
            </a:r>
            <a:endParaRPr lang="fr-FR" b="1" dirty="0" smtClean="0"/>
          </a:p>
          <a:p>
            <a:pPr algn="ctr">
              <a:lnSpc>
                <a:spcPct val="150000"/>
              </a:lnSpc>
            </a:pPr>
            <a:r>
              <a:rPr lang="fr-FR" b="1" dirty="0" smtClean="0"/>
              <a:t>les </a:t>
            </a:r>
            <a:r>
              <a:rPr lang="fr-FR" b="1" dirty="0"/>
              <a:t>diurétiques thiazidiques. </a:t>
            </a:r>
          </a:p>
        </p:txBody>
      </p:sp>
      <p:sp>
        <p:nvSpPr>
          <p:cNvPr id="7" name="Rectangle à coins arrondis 6"/>
          <p:cNvSpPr/>
          <p:nvPr/>
        </p:nvSpPr>
        <p:spPr>
          <a:xfrm>
            <a:off x="3406766" y="3497673"/>
            <a:ext cx="1826411" cy="2013931"/>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r-FR" sz="2000" b="1" dirty="0" err="1"/>
              <a:t>ticlopidine</a:t>
            </a:r>
            <a:r>
              <a:rPr lang="fr-FR" sz="2000" b="1" dirty="0"/>
              <a:t> </a:t>
            </a:r>
            <a:r>
              <a:rPr lang="fr-FR" sz="2000" b="1" dirty="0">
                <a:solidFill>
                  <a:srgbClr val="FF0000"/>
                </a:solidFill>
              </a:rPr>
              <a:t>(</a:t>
            </a:r>
            <a:r>
              <a:rPr lang="fr-FR" b="1" dirty="0">
                <a:solidFill>
                  <a:srgbClr val="FF0000"/>
                </a:solidFill>
              </a:rPr>
              <a:t>inhibiteurs de l'activation plaquettaire)</a:t>
            </a:r>
          </a:p>
        </p:txBody>
      </p:sp>
      <p:sp>
        <p:nvSpPr>
          <p:cNvPr id="8" name="Flèche vers le bas 7"/>
          <p:cNvSpPr/>
          <p:nvPr/>
        </p:nvSpPr>
        <p:spPr>
          <a:xfrm>
            <a:off x="957918" y="2995822"/>
            <a:ext cx="484632" cy="42645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9" name="Flèche vers le bas 18"/>
          <p:cNvSpPr/>
          <p:nvPr/>
        </p:nvSpPr>
        <p:spPr>
          <a:xfrm>
            <a:off x="4190874" y="3039338"/>
            <a:ext cx="484632" cy="42645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67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p:bldP spid="10" grpId="0"/>
      <p:bldP spid="11" grpId="0"/>
      <p:bldP spid="12" grpId="0"/>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03240"/>
            <a:ext cx="7128792" cy="652934"/>
          </a:xfrm>
        </p:spPr>
        <p:txBody>
          <a:bodyPr>
            <a:noAutofit/>
          </a:bodyPr>
          <a:lstStyle/>
          <a:p>
            <a:r>
              <a:rPr lang="fr-FR" sz="2400" b="1" dirty="0">
                <a:solidFill>
                  <a:srgbClr val="FF0000"/>
                </a:solidFill>
                <a:latin typeface="+mn-lt"/>
              </a:rPr>
              <a:t>Les cellules </a:t>
            </a:r>
            <a:r>
              <a:rPr lang="fr-FR" sz="2400" b="1" dirty="0" smtClean="0">
                <a:solidFill>
                  <a:srgbClr val="FF0000"/>
                </a:solidFill>
                <a:latin typeface="+mn-lt"/>
              </a:rPr>
              <a:t>souches </a:t>
            </a:r>
            <a:r>
              <a:rPr lang="fr-FR" sz="2400" b="1" dirty="0">
                <a:solidFill>
                  <a:srgbClr val="FF0000"/>
                </a:solidFill>
                <a:latin typeface="+mn-lt"/>
              </a:rPr>
              <a:t>hématopoïétiques </a:t>
            </a:r>
          </a:p>
        </p:txBody>
      </p:sp>
      <p:sp>
        <p:nvSpPr>
          <p:cNvPr id="3" name="Espace réservé du contenu 2"/>
          <p:cNvSpPr>
            <a:spLocks noGrp="1"/>
          </p:cNvSpPr>
          <p:nvPr>
            <p:ph sz="half" idx="1"/>
          </p:nvPr>
        </p:nvSpPr>
        <p:spPr>
          <a:xfrm>
            <a:off x="251520" y="1564066"/>
            <a:ext cx="4320480" cy="4525963"/>
          </a:xfrm>
        </p:spPr>
        <p:txBody>
          <a:bodyPr>
            <a:noAutofit/>
          </a:bodyPr>
          <a:lstStyle/>
          <a:p>
            <a:pPr algn="just">
              <a:lnSpc>
                <a:spcPct val="150000"/>
              </a:lnSpc>
            </a:pPr>
            <a:r>
              <a:rPr lang="fr-FR" sz="1800" b="1" dirty="0" smtClean="0"/>
              <a:t>Les cellules  souche hématopoïétique est un types cellules à l’origine de toutes les lignées de cellules sanguins ,qui intervient lors de l’hématopoïèse.</a:t>
            </a:r>
          </a:p>
          <a:p>
            <a:pPr algn="just">
              <a:lnSpc>
                <a:spcPct val="150000"/>
              </a:lnSpc>
            </a:pPr>
            <a:r>
              <a:rPr lang="fr-FR" sz="1800" b="1" dirty="0"/>
              <a:t>Origines des cellules souches hématopoïétiques On sait aujourd’hui qu’il existe une cellule unique à l'origine des cellules souches hématopoïétiques et endothéliales : l’</a:t>
            </a:r>
            <a:r>
              <a:rPr lang="fr-FR" sz="1800" b="1" dirty="0" err="1"/>
              <a:t>hémangioblaste</a:t>
            </a:r>
            <a:r>
              <a:rPr lang="fr-FR" sz="1800" b="1" dirty="0"/>
              <a:t>.</a:t>
            </a:r>
          </a:p>
          <a:p>
            <a:pPr algn="just">
              <a:lnSpc>
                <a:spcPct val="150000"/>
              </a:lnSpc>
            </a:pPr>
            <a:endParaRPr lang="fr-FR" sz="1800" b="1" dirty="0"/>
          </a:p>
        </p:txBody>
      </p:sp>
      <p:grpSp>
        <p:nvGrpSpPr>
          <p:cNvPr id="5" name="Groupe 4"/>
          <p:cNvGrpSpPr/>
          <p:nvPr/>
        </p:nvGrpSpPr>
        <p:grpSpPr>
          <a:xfrm>
            <a:off x="0" y="0"/>
            <a:ext cx="5796136" cy="603240"/>
            <a:chOff x="7143" y="0"/>
            <a:chExt cx="5072062" cy="603240"/>
          </a:xfrm>
        </p:grpSpPr>
        <p:sp>
          <p:nvSpPr>
            <p:cNvPr id="6" name="Pentagone 5"/>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7"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pic>
        <p:nvPicPr>
          <p:cNvPr id="8" name="Espace réservé du contenu 7"/>
          <p:cNvPicPr>
            <a:picLocks noGrp="1"/>
          </p:cNvPicPr>
          <p:nvPr>
            <p:ph sz="half" idx="2"/>
          </p:nvPr>
        </p:nvPicPr>
        <p:blipFill>
          <a:blip r:embed="rId2"/>
          <a:stretch>
            <a:fillRect/>
          </a:stretch>
        </p:blipFill>
        <p:spPr>
          <a:xfrm>
            <a:off x="4648200" y="1297801"/>
            <a:ext cx="4495800" cy="4464496"/>
          </a:xfrm>
          <a:prstGeom prst="rect">
            <a:avLst/>
          </a:prstGeom>
        </p:spPr>
      </p:pic>
      <p:sp>
        <p:nvSpPr>
          <p:cNvPr id="9" name="Rectangle à coins arrondis 8"/>
          <p:cNvSpPr/>
          <p:nvPr/>
        </p:nvSpPr>
        <p:spPr>
          <a:xfrm>
            <a:off x="5148064" y="5765993"/>
            <a:ext cx="3744416" cy="648072"/>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t>L’origine des cellules souche</a:t>
            </a:r>
            <a:endParaRPr lang="fr-FR" sz="2000" b="1" dirty="0"/>
          </a:p>
        </p:txBody>
      </p:sp>
    </p:spTree>
    <p:extLst>
      <p:ext uri="{BB962C8B-B14F-4D97-AF65-F5344CB8AC3E}">
        <p14:creationId xmlns:p14="http://schemas.microsoft.com/office/powerpoint/2010/main" val="6215917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mega-Info\Desktop\les chapitres\ppt\blood-donation-cartoon-vector-1561971.jpg"/>
          <p:cNvPicPr>
            <a:picLocks noChangeAspect="1" noChangeArrowheads="1"/>
          </p:cNvPicPr>
          <p:nvPr/>
        </p:nvPicPr>
        <p:blipFill>
          <a:blip r:embed="rId2"/>
          <a:srcRect/>
          <a:stretch>
            <a:fillRect/>
          </a:stretch>
        </p:blipFill>
        <p:spPr bwMode="auto">
          <a:xfrm>
            <a:off x="0" y="639862"/>
            <a:ext cx="9036496" cy="6215082"/>
          </a:xfrm>
          <a:prstGeom prst="rect">
            <a:avLst/>
          </a:prstGeom>
          <a:noFill/>
        </p:spPr>
      </p:pic>
      <p:sp>
        <p:nvSpPr>
          <p:cNvPr id="3" name="Rectangle 2"/>
          <p:cNvSpPr/>
          <p:nvPr/>
        </p:nvSpPr>
        <p:spPr>
          <a:xfrm>
            <a:off x="4448934" y="658942"/>
            <a:ext cx="4587562" cy="16873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fr-FR" sz="2800" b="1" dirty="0">
                <a:solidFill>
                  <a:schemeClr val="tx1"/>
                </a:solidFill>
                <a:cs typeface="Arial" pitchFamily="34" charset="0"/>
              </a:rPr>
              <a:t>La thrombopénie </a:t>
            </a:r>
            <a:r>
              <a:rPr lang="fr-FR" sz="2800" b="1" dirty="0" smtClean="0">
                <a:solidFill>
                  <a:schemeClr val="tx1"/>
                </a:solidFill>
                <a:cs typeface="Arial" pitchFamily="34" charset="0"/>
              </a:rPr>
              <a:t>induite </a:t>
            </a:r>
            <a:r>
              <a:rPr lang="fr-FR" sz="2800" b="1" dirty="0">
                <a:solidFill>
                  <a:schemeClr val="tx1"/>
                </a:solidFill>
                <a:cs typeface="Arial" pitchFamily="34" charset="0"/>
              </a:rPr>
              <a:t>par      l’héparine (TIH) </a:t>
            </a:r>
            <a:endParaRPr lang="fr-FR" sz="2800" dirty="0">
              <a:solidFill>
                <a:schemeClr val="tx1"/>
              </a:solidFill>
              <a:cs typeface="Arial" pitchFamily="34" charset="0"/>
            </a:endParaRPr>
          </a:p>
        </p:txBody>
      </p:sp>
      <p:grpSp>
        <p:nvGrpSpPr>
          <p:cNvPr id="4" name="Groupe 3"/>
          <p:cNvGrpSpPr/>
          <p:nvPr/>
        </p:nvGrpSpPr>
        <p:grpSpPr>
          <a:xfrm>
            <a:off x="0" y="0"/>
            <a:ext cx="5072062" cy="603240"/>
            <a:chOff x="7143" y="0"/>
            <a:chExt cx="5072062" cy="603240"/>
          </a:xfrm>
        </p:grpSpPr>
        <p:sp>
          <p:nvSpPr>
            <p:cNvPr id="5" name="Pentagone 4"/>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7" name="Groupe 6"/>
          <p:cNvGrpSpPr/>
          <p:nvPr/>
        </p:nvGrpSpPr>
        <p:grpSpPr>
          <a:xfrm>
            <a:off x="4071938" y="0"/>
            <a:ext cx="5072062" cy="603240"/>
            <a:chOff x="4071935" y="0"/>
            <a:chExt cx="5072062" cy="603240"/>
          </a:xfrm>
        </p:grpSpPr>
        <p:sp>
          <p:nvSpPr>
            <p:cNvPr id="8" name="Chevron 7"/>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9"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Tree>
    <p:extLst>
      <p:ext uri="{BB962C8B-B14F-4D97-AF65-F5344CB8AC3E}">
        <p14:creationId xmlns:p14="http://schemas.microsoft.com/office/powerpoint/2010/main" val="1232143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14533" y="908720"/>
            <a:ext cx="4259025" cy="4730756"/>
          </a:xfrm>
          <a:prstGeom prst="rect">
            <a:avLst/>
          </a:prstGeom>
        </p:spPr>
      </p:pic>
      <p:sp>
        <p:nvSpPr>
          <p:cNvPr id="3" name="Rectangle 2"/>
          <p:cNvSpPr/>
          <p:nvPr/>
        </p:nvSpPr>
        <p:spPr>
          <a:xfrm>
            <a:off x="2460342" y="5722818"/>
            <a:ext cx="3826432" cy="369332"/>
          </a:xfrm>
          <a:prstGeom prst="rect">
            <a:avLst/>
          </a:prstGeom>
        </p:spPr>
        <p:txBody>
          <a:bodyPr wrap="square">
            <a:spAutoFit/>
          </a:bodyPr>
          <a:lstStyle/>
          <a:p>
            <a:r>
              <a:rPr lang="fr-FR" dirty="0" smtClean="0"/>
              <a:t>    </a:t>
            </a:r>
            <a:r>
              <a:rPr lang="fr-FR" b="1" dirty="0" smtClean="0"/>
              <a:t>le </a:t>
            </a:r>
            <a:r>
              <a:rPr lang="fr-FR" b="1" dirty="0"/>
              <a:t>mécanisme d’action de l’héparine </a:t>
            </a:r>
          </a:p>
        </p:txBody>
      </p:sp>
      <p:grpSp>
        <p:nvGrpSpPr>
          <p:cNvPr id="4" name="Groupe 3"/>
          <p:cNvGrpSpPr/>
          <p:nvPr/>
        </p:nvGrpSpPr>
        <p:grpSpPr>
          <a:xfrm>
            <a:off x="0" y="0"/>
            <a:ext cx="5072062" cy="603240"/>
            <a:chOff x="7143" y="0"/>
            <a:chExt cx="5072062" cy="603240"/>
          </a:xfrm>
        </p:grpSpPr>
        <p:sp>
          <p:nvSpPr>
            <p:cNvPr id="5" name="Pentagone 4"/>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6"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7" name="Groupe 6"/>
          <p:cNvGrpSpPr/>
          <p:nvPr/>
        </p:nvGrpSpPr>
        <p:grpSpPr>
          <a:xfrm>
            <a:off x="4071938" y="0"/>
            <a:ext cx="5072062" cy="603240"/>
            <a:chOff x="4071935" y="0"/>
            <a:chExt cx="5072062" cy="603240"/>
          </a:xfrm>
        </p:grpSpPr>
        <p:sp>
          <p:nvSpPr>
            <p:cNvPr id="8" name="Chevron 7"/>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9"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58" y="836712"/>
            <a:ext cx="4519017" cy="480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415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2555776" y="458504"/>
            <a:ext cx="4320480" cy="1584176"/>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FFFF00"/>
                </a:solidFill>
              </a:rPr>
              <a:t>L’hémostase</a:t>
            </a:r>
            <a:endParaRPr lang="fr-FR" sz="3200" b="1" dirty="0">
              <a:solidFill>
                <a:srgbClr val="FFFF00"/>
              </a:solidFill>
            </a:endParaRPr>
          </a:p>
        </p:txBody>
      </p:sp>
      <p:sp>
        <p:nvSpPr>
          <p:cNvPr id="4" name="Rectangle à coins arrondis 3"/>
          <p:cNvSpPr/>
          <p:nvPr/>
        </p:nvSpPr>
        <p:spPr>
          <a:xfrm>
            <a:off x="611560" y="2348880"/>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dirty="0">
                <a:solidFill>
                  <a:schemeClr val="tx1"/>
                </a:solidFill>
              </a:rPr>
              <a:t>L'hémostase est l'ensemble des mécanismes qui assurent le maintien du sang à l'intérieur des vaisseaux et, en particulier, des phénomènes qui déterminent l'arrêt du saignement lorsqu'un vaisseau est blessé. Le système physiologique de l’hémostase </a:t>
            </a:r>
            <a:r>
              <a:rPr lang="fr-FR" sz="2400" b="1" dirty="0" smtClean="0">
                <a:solidFill>
                  <a:schemeClr val="tx1"/>
                </a:solidFill>
              </a:rPr>
              <a:t>comprenant: </a:t>
            </a:r>
          </a:p>
          <a:p>
            <a:pPr algn="ctr"/>
            <a:endParaRPr lang="fr-FR" sz="2400" b="1" dirty="0" smtClean="0">
              <a:solidFill>
                <a:schemeClr val="bg1"/>
              </a:solidFill>
            </a:endParaRPr>
          </a:p>
          <a:p>
            <a:pPr algn="ctr"/>
            <a:r>
              <a:rPr lang="fr-FR" sz="2400" b="1" dirty="0" smtClean="0">
                <a:solidFill>
                  <a:srgbClr val="FF0000"/>
                </a:solidFill>
              </a:rPr>
              <a:t>1.L’hémostase </a:t>
            </a:r>
            <a:r>
              <a:rPr lang="fr-FR" sz="2400" b="1" dirty="0">
                <a:solidFill>
                  <a:srgbClr val="FF0000"/>
                </a:solidFill>
              </a:rPr>
              <a:t>primaire, avec les </a:t>
            </a:r>
            <a:r>
              <a:rPr lang="fr-FR" sz="2400" b="1" dirty="0" smtClean="0">
                <a:solidFill>
                  <a:srgbClr val="FF0000"/>
                </a:solidFill>
              </a:rPr>
              <a:t>plaquettes sanguines</a:t>
            </a:r>
          </a:p>
          <a:p>
            <a:pPr algn="ctr"/>
            <a:r>
              <a:rPr lang="fr-FR" sz="2400" b="1" dirty="0" smtClean="0">
                <a:solidFill>
                  <a:srgbClr val="FF0000"/>
                </a:solidFill>
              </a:rPr>
              <a:t>                  2.La coagulation plasmatique.</a:t>
            </a:r>
          </a:p>
          <a:p>
            <a:pPr algn="ctr"/>
            <a:r>
              <a:rPr lang="fr-FR" sz="2400" b="1" dirty="0" smtClean="0">
                <a:solidFill>
                  <a:srgbClr val="FF0000"/>
                </a:solidFill>
              </a:rPr>
              <a:t>                                             3</a:t>
            </a:r>
            <a:r>
              <a:rPr lang="fr-FR" sz="2400" b="1" dirty="0">
                <a:solidFill>
                  <a:srgbClr val="FF0000"/>
                </a:solidFill>
              </a:rPr>
              <a:t>. La fibrinolyse physiologique</a:t>
            </a:r>
            <a:r>
              <a:rPr lang="fr-FR" sz="2400" dirty="0">
                <a:solidFill>
                  <a:srgbClr val="FF0000"/>
                </a:solidFill>
              </a:rPr>
              <a:t>.</a:t>
            </a:r>
            <a:r>
              <a:rPr lang="fr-FR" dirty="0">
                <a:solidFill>
                  <a:srgbClr val="FF0000"/>
                </a:solidFill>
              </a:rPr>
              <a:t> </a:t>
            </a:r>
          </a:p>
          <a:p>
            <a:pPr algn="ctr"/>
            <a:endParaRPr lang="fr-FR" b="1" dirty="0">
              <a:solidFill>
                <a:schemeClr val="tx1"/>
              </a:solidFill>
            </a:endParaRPr>
          </a:p>
        </p:txBody>
      </p:sp>
    </p:spTree>
    <p:extLst>
      <p:ext uri="{BB962C8B-B14F-4D97-AF65-F5344CB8AC3E}">
        <p14:creationId xmlns:p14="http://schemas.microsoft.com/office/powerpoint/2010/main" val="296316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27584" y="404664"/>
            <a:ext cx="7632848" cy="1080120"/>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           </a:t>
            </a:r>
            <a:r>
              <a:rPr lang="fr-FR" sz="2400" b="1" dirty="0" smtClean="0">
                <a:solidFill>
                  <a:schemeClr val="tx1"/>
                </a:solidFill>
              </a:rPr>
              <a:t>      </a:t>
            </a:r>
            <a:r>
              <a:rPr lang="fr-FR" sz="2400" b="1" dirty="0" smtClean="0">
                <a:solidFill>
                  <a:schemeClr val="bg1"/>
                </a:solidFill>
              </a:rPr>
              <a:t>L’action </a:t>
            </a:r>
            <a:r>
              <a:rPr lang="fr-FR" sz="2400" b="1" dirty="0">
                <a:solidFill>
                  <a:schemeClr val="bg1"/>
                </a:solidFill>
              </a:rPr>
              <a:t>de certain médicament sur l’hémostase</a:t>
            </a:r>
          </a:p>
        </p:txBody>
      </p:sp>
      <p:sp>
        <p:nvSpPr>
          <p:cNvPr id="3" name="Rectangle à coins arrondis 2"/>
          <p:cNvSpPr/>
          <p:nvPr/>
        </p:nvSpPr>
        <p:spPr>
          <a:xfrm>
            <a:off x="683568" y="2276872"/>
            <a:ext cx="7992888" cy="41044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itchFamily="2" charset="2"/>
              <a:buChar char="§"/>
            </a:pPr>
            <a:r>
              <a:rPr lang="fr-FR" sz="2400" dirty="0">
                <a:solidFill>
                  <a:schemeClr val="tx1"/>
                </a:solidFill>
              </a:rPr>
              <a:t>les </a:t>
            </a:r>
            <a:r>
              <a:rPr lang="fr-FR" sz="2400" b="1" dirty="0">
                <a:solidFill>
                  <a:schemeClr val="tx1"/>
                </a:solidFill>
              </a:rPr>
              <a:t>inhibiteurs de l’hémostase primaire</a:t>
            </a:r>
            <a:r>
              <a:rPr lang="fr-FR" sz="2400" dirty="0">
                <a:solidFill>
                  <a:schemeClr val="tx1"/>
                </a:solidFill>
              </a:rPr>
              <a:t> ou agents antiplaquettaires.</a:t>
            </a:r>
          </a:p>
          <a:p>
            <a:pPr marL="285750" lvl="0" indent="-285750">
              <a:buFont typeface="Wingdings" pitchFamily="2" charset="2"/>
              <a:buChar char="§"/>
            </a:pPr>
            <a:r>
              <a:rPr lang="fr-FR" sz="2400" dirty="0">
                <a:solidFill>
                  <a:schemeClr val="tx1"/>
                </a:solidFill>
              </a:rPr>
              <a:t>les </a:t>
            </a:r>
            <a:r>
              <a:rPr lang="fr-FR" sz="2400" b="1" dirty="0">
                <a:solidFill>
                  <a:schemeClr val="tx1"/>
                </a:solidFill>
              </a:rPr>
              <a:t>inhibiteurs de la coagulation</a:t>
            </a:r>
            <a:r>
              <a:rPr lang="fr-FR" sz="2400" dirty="0">
                <a:solidFill>
                  <a:schemeClr val="tx1"/>
                </a:solidFill>
              </a:rPr>
              <a:t> comprenant les inhibiteurs de la synthèse des facteurs de la coagulation (les antivitamines K ou AVK) et les inhibiteurs de l’activité des facteurs de la coagulation (anticoagulants oraux directs et anticoagulants injectables).</a:t>
            </a:r>
          </a:p>
          <a:p>
            <a:pPr marL="285750" indent="-285750">
              <a:buFont typeface="Wingdings" pitchFamily="2" charset="2"/>
              <a:buChar char="§"/>
            </a:pPr>
            <a:r>
              <a:rPr lang="fr-FR" sz="2400" dirty="0">
                <a:solidFill>
                  <a:schemeClr val="tx1"/>
                </a:solidFill>
              </a:rPr>
              <a:t>les </a:t>
            </a:r>
            <a:r>
              <a:rPr lang="fr-FR" sz="2400" b="1" dirty="0">
                <a:solidFill>
                  <a:schemeClr val="tx1"/>
                </a:solidFill>
              </a:rPr>
              <a:t>fibrinolytiques</a:t>
            </a:r>
            <a:endParaRPr lang="fr-FR" sz="2400" dirty="0">
              <a:solidFill>
                <a:schemeClr val="tx1"/>
              </a:solidFill>
            </a:endParaRPr>
          </a:p>
        </p:txBody>
      </p:sp>
      <p:sp>
        <p:nvSpPr>
          <p:cNvPr id="4" name="Flèche vers le bas 3"/>
          <p:cNvSpPr/>
          <p:nvPr/>
        </p:nvSpPr>
        <p:spPr>
          <a:xfrm>
            <a:off x="4226394" y="1484784"/>
            <a:ext cx="453618" cy="79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4013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683568" y="332656"/>
            <a:ext cx="7920880" cy="5112568"/>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b="1" dirty="0" smtClean="0"/>
              <a:t>                                      </a:t>
            </a:r>
            <a:r>
              <a:rPr lang="fr-FR" b="1" dirty="0" smtClean="0">
                <a:solidFill>
                  <a:srgbClr val="FF0000"/>
                </a:solidFill>
              </a:rPr>
              <a:t> .</a:t>
            </a:r>
            <a:r>
              <a:rPr lang="fr-FR" sz="2800" b="1" dirty="0">
                <a:solidFill>
                  <a:srgbClr val="FF0000"/>
                </a:solidFill>
              </a:rPr>
              <a:t>Les anticoagulants</a:t>
            </a:r>
            <a:endParaRPr lang="fr-FR" sz="2800" dirty="0">
              <a:solidFill>
                <a:srgbClr val="FF0000"/>
              </a:solidFill>
            </a:endParaRPr>
          </a:p>
          <a:p>
            <a:r>
              <a:rPr lang="fr-FR" sz="2400" dirty="0" smtClean="0">
                <a:solidFill>
                  <a:schemeClr val="tx1"/>
                </a:solidFill>
              </a:rPr>
              <a:t>Principalement les</a:t>
            </a:r>
            <a:r>
              <a:rPr lang="fr-FR" sz="2400" b="1" dirty="0" smtClean="0">
                <a:solidFill>
                  <a:schemeClr val="tx1"/>
                </a:solidFill>
              </a:rPr>
              <a:t> </a:t>
            </a:r>
            <a:r>
              <a:rPr lang="fr-FR" sz="2400" dirty="0">
                <a:solidFill>
                  <a:schemeClr val="tx1"/>
                </a:solidFill>
              </a:rPr>
              <a:t>inhibiteurs de la synthèse des facteurs vitamine k dépendants ou anti vitamines k</a:t>
            </a:r>
            <a:r>
              <a:rPr lang="fr-FR" sz="2400" b="1" dirty="0">
                <a:solidFill>
                  <a:schemeClr val="tx1"/>
                </a:solidFill>
              </a:rPr>
              <a:t> :</a:t>
            </a:r>
            <a:endParaRPr lang="fr-FR" sz="2400" dirty="0">
              <a:solidFill>
                <a:schemeClr val="tx1"/>
              </a:solidFill>
            </a:endParaRPr>
          </a:p>
          <a:p>
            <a:r>
              <a:rPr lang="fr-FR" sz="2400" dirty="0">
                <a:solidFill>
                  <a:schemeClr val="tx1"/>
                </a:solidFill>
              </a:rPr>
              <a:t>Les </a:t>
            </a:r>
            <a:r>
              <a:rPr lang="fr-FR" sz="2400" b="1" dirty="0">
                <a:solidFill>
                  <a:schemeClr val="tx1"/>
                </a:solidFill>
              </a:rPr>
              <a:t>AVK</a:t>
            </a:r>
            <a:r>
              <a:rPr lang="fr-FR" sz="2400" dirty="0">
                <a:solidFill>
                  <a:schemeClr val="tx1"/>
                </a:solidFill>
              </a:rPr>
              <a:t> agissent en inhibant la synthèse hépatique des facteurs de la coagulation vitamine k dépendants (facteurs II, VII, </a:t>
            </a:r>
            <a:r>
              <a:rPr lang="fr-FR" sz="2400" dirty="0" smtClean="0">
                <a:solidFill>
                  <a:schemeClr val="tx1"/>
                </a:solidFill>
              </a:rPr>
              <a:t>IX </a:t>
            </a:r>
            <a:r>
              <a:rPr lang="fr-FR" sz="2400" dirty="0">
                <a:solidFill>
                  <a:schemeClr val="tx1"/>
                </a:solidFill>
              </a:rPr>
              <a:t>et </a:t>
            </a:r>
            <a:r>
              <a:rPr lang="fr-FR" sz="2400" dirty="0" smtClean="0">
                <a:solidFill>
                  <a:schemeClr val="tx1"/>
                </a:solidFill>
              </a:rPr>
              <a:t>X </a:t>
            </a:r>
            <a:r>
              <a:rPr lang="fr-FR" sz="2400" dirty="0">
                <a:solidFill>
                  <a:schemeClr val="tx1"/>
                </a:solidFill>
              </a:rPr>
              <a:t>et les protéines </a:t>
            </a:r>
            <a:r>
              <a:rPr lang="fr-FR" sz="2400" dirty="0" smtClean="0">
                <a:solidFill>
                  <a:schemeClr val="tx1"/>
                </a:solidFill>
              </a:rPr>
              <a:t>C et </a:t>
            </a:r>
            <a:r>
              <a:rPr lang="fr-FR" sz="2400" dirty="0">
                <a:solidFill>
                  <a:schemeClr val="tx1"/>
                </a:solidFill>
              </a:rPr>
              <a:t>S) par un blocage du cycle de la vitamine </a:t>
            </a:r>
            <a:r>
              <a:rPr lang="fr-FR" sz="2400" dirty="0" smtClean="0">
                <a:solidFill>
                  <a:schemeClr val="tx1"/>
                </a:solidFill>
              </a:rPr>
              <a:t>k.</a:t>
            </a:r>
            <a:endParaRPr lang="fr-FR" sz="2400" dirty="0">
              <a:solidFill>
                <a:schemeClr val="tx1"/>
              </a:solidFill>
            </a:endParaRPr>
          </a:p>
        </p:txBody>
      </p:sp>
    </p:spTree>
    <p:extLst>
      <p:ext uri="{BB962C8B-B14F-4D97-AF65-F5344CB8AC3E}">
        <p14:creationId xmlns:p14="http://schemas.microsoft.com/office/powerpoint/2010/main" val="3371831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04664"/>
            <a:ext cx="6552728"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FF00"/>
                </a:solidFill>
              </a:rPr>
              <a:t>        </a:t>
            </a:r>
            <a:r>
              <a:rPr lang="fr-FR" sz="2400" b="1" dirty="0" smtClean="0">
                <a:solidFill>
                  <a:srgbClr val="FFFF00"/>
                </a:solidFill>
              </a:rPr>
              <a:t>Syndrome </a:t>
            </a:r>
            <a:r>
              <a:rPr lang="fr-FR" sz="2400" b="1" dirty="0">
                <a:solidFill>
                  <a:srgbClr val="FFFF00"/>
                </a:solidFill>
              </a:rPr>
              <a:t>hémorragique sous anticoagulant</a:t>
            </a:r>
            <a:endParaRPr lang="fr-FR" sz="2000" dirty="0">
              <a:solidFill>
                <a:srgbClr val="FFFF00"/>
              </a:solidFill>
            </a:endParaRPr>
          </a:p>
        </p:txBody>
      </p:sp>
      <p:sp>
        <p:nvSpPr>
          <p:cNvPr id="3" name="Rectangle à coins arrondis 2"/>
          <p:cNvSpPr/>
          <p:nvPr/>
        </p:nvSpPr>
        <p:spPr>
          <a:xfrm>
            <a:off x="539552" y="1844824"/>
            <a:ext cx="7704856" cy="453650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rPr>
              <a:t>La survenue d’un saignement sous anticoagulant est un événement fréquent et </a:t>
            </a:r>
            <a:r>
              <a:rPr lang="fr-FR" sz="2400" b="1" dirty="0" smtClean="0">
                <a:solidFill>
                  <a:srgbClr val="FFFF00"/>
                </a:solidFill>
              </a:rPr>
              <a:t>grave, </a:t>
            </a:r>
            <a:r>
              <a:rPr lang="fr-FR" sz="2400" b="1" dirty="0">
                <a:solidFill>
                  <a:srgbClr val="FFFF00"/>
                </a:solidFill>
              </a:rPr>
              <a:t>Le surdosage en AVK est la première cause d’hospitalisation, Elles représentent les complications les plus fréquentes du traitement par AVK</a:t>
            </a:r>
            <a:r>
              <a:rPr lang="fr-FR" sz="2400" b="1" dirty="0" smtClean="0">
                <a:solidFill>
                  <a:srgbClr val="FFFF00"/>
                </a:solidFill>
              </a:rPr>
              <a:t>.</a:t>
            </a:r>
            <a:r>
              <a:rPr lang="fr-FR" sz="2400" b="1" dirty="0">
                <a:solidFill>
                  <a:srgbClr val="FFFF00"/>
                </a:solidFill>
              </a:rPr>
              <a:t> L'origine la plus fréquente du saignement est le tube digestif</a:t>
            </a:r>
          </a:p>
        </p:txBody>
      </p:sp>
    </p:spTree>
    <p:extLst>
      <p:ext uri="{BB962C8B-B14F-4D97-AF65-F5344CB8AC3E}">
        <p14:creationId xmlns:p14="http://schemas.microsoft.com/office/powerpoint/2010/main" val="3991743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0" y="0"/>
            <a:ext cx="9154209" cy="12104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b="1" dirty="0" smtClean="0">
                <a:solidFill>
                  <a:srgbClr val="C00000"/>
                </a:solidFill>
              </a:rPr>
              <a:t>  </a:t>
            </a:r>
            <a:r>
              <a:rPr lang="fr-FR" sz="2000" b="1" dirty="0">
                <a:solidFill>
                  <a:srgbClr val="C00000"/>
                </a:solidFill>
              </a:rPr>
              <a:t>Les antiplaquettaires</a:t>
            </a:r>
            <a:endParaRPr lang="fr-FR" sz="2000" dirty="0">
              <a:solidFill>
                <a:srgbClr val="C00000"/>
              </a:solidFill>
            </a:endParaRPr>
          </a:p>
          <a:p>
            <a:pPr fontAlgn="base"/>
            <a:r>
              <a:rPr lang="fr-FR" sz="2400" b="1" dirty="0">
                <a:solidFill>
                  <a:schemeClr val="tx1"/>
                </a:solidFill>
              </a:rPr>
              <a:t> Ce type de molécules est utilisé, dans certaines pathologies, pour prévenir la formation de thrombus (caillots sanguins).</a:t>
            </a:r>
          </a:p>
        </p:txBody>
      </p:sp>
      <p:sp>
        <p:nvSpPr>
          <p:cNvPr id="10" name="Flèche vers le bas 9"/>
          <p:cNvSpPr/>
          <p:nvPr/>
        </p:nvSpPr>
        <p:spPr>
          <a:xfrm>
            <a:off x="4199753" y="980728"/>
            <a:ext cx="139160" cy="459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2939613" y="1419662"/>
            <a:ext cx="2520280"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0000"/>
                </a:solidFill>
              </a:rPr>
              <a:t>d'aspirine</a:t>
            </a:r>
          </a:p>
        </p:txBody>
      </p:sp>
      <p:sp>
        <p:nvSpPr>
          <p:cNvPr id="13" name="Rectangle à coins arrondis 12"/>
          <p:cNvSpPr/>
          <p:nvPr/>
        </p:nvSpPr>
        <p:spPr>
          <a:xfrm>
            <a:off x="31496" y="2008492"/>
            <a:ext cx="4016270" cy="35807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sz="1600" b="1" dirty="0" smtClean="0">
                <a:solidFill>
                  <a:schemeClr val="tx1"/>
                </a:solidFill>
              </a:rPr>
              <a:t> </a:t>
            </a:r>
            <a:r>
              <a:rPr lang="fr-FR" sz="1600" b="1" dirty="0">
                <a:solidFill>
                  <a:schemeClr val="tx1"/>
                </a:solidFill>
              </a:rPr>
              <a:t>accompagnée d'une baisse </a:t>
            </a:r>
            <a:r>
              <a:rPr lang="fr-FR" sz="1600" b="1" dirty="0" smtClean="0">
                <a:solidFill>
                  <a:schemeClr val="tx1"/>
                </a:solidFill>
              </a:rPr>
              <a:t>du </a:t>
            </a:r>
            <a:r>
              <a:rPr lang="fr-FR" sz="1600" b="1" dirty="0">
                <a:solidFill>
                  <a:schemeClr val="tx1"/>
                </a:solidFill>
              </a:rPr>
              <a:t>risque </a:t>
            </a:r>
            <a:r>
              <a:rPr lang="fr-FR" sz="1600" b="1" dirty="0" smtClean="0">
                <a:solidFill>
                  <a:schemeClr val="tx1"/>
                </a:solidFill>
              </a:rPr>
              <a:t>cardiovasculaire</a:t>
            </a:r>
          </a:p>
          <a:p>
            <a:pPr algn="just"/>
            <a:r>
              <a:rPr lang="fr-FR" sz="1600" b="1" dirty="0">
                <a:solidFill>
                  <a:schemeClr val="tx1"/>
                </a:solidFill>
              </a:rPr>
              <a:t>diminution des </a:t>
            </a:r>
            <a:r>
              <a:rPr lang="fr-FR" sz="1600" b="1" dirty="0" smtClean="0">
                <a:solidFill>
                  <a:schemeClr val="tx1"/>
                </a:solidFill>
              </a:rPr>
              <a:t>décès </a:t>
            </a:r>
            <a:r>
              <a:rPr lang="fr-FR" sz="1600" b="1" dirty="0">
                <a:solidFill>
                  <a:schemeClr val="tx1"/>
                </a:solidFill>
              </a:rPr>
              <a:t>dus à un accident cardiovasculaire ou à un cancer</a:t>
            </a:r>
            <a:r>
              <a:rPr lang="fr-FR" sz="1600" b="1" dirty="0" smtClean="0">
                <a:solidFill>
                  <a:schemeClr val="tx1"/>
                </a:solidFill>
              </a:rPr>
              <a:t>.</a:t>
            </a:r>
          </a:p>
          <a:p>
            <a:pPr algn="just"/>
            <a:r>
              <a:rPr lang="fr-FR" b="1" dirty="0" smtClean="0">
                <a:solidFill>
                  <a:schemeClr val="tx1"/>
                </a:solidFill>
              </a:rPr>
              <a:t> </a:t>
            </a:r>
            <a:r>
              <a:rPr lang="fr-FR" b="1" dirty="0">
                <a:solidFill>
                  <a:schemeClr val="tx1"/>
                </a:solidFill>
              </a:rPr>
              <a:t>l’aspirine est une référence dans la lutte contre l’inflammation et certaines douleurs sur l’inhibition des prostaglandines qui jouent un rôle d’intermédiaire dans la genèse des inflammations</a:t>
            </a:r>
          </a:p>
          <a:p>
            <a:pPr algn="ctr"/>
            <a:endParaRPr lang="fr-FR" b="1" dirty="0" smtClean="0">
              <a:solidFill>
                <a:schemeClr val="tx1"/>
              </a:solidFill>
            </a:endParaRPr>
          </a:p>
          <a:p>
            <a:pPr algn="ctr"/>
            <a:endParaRPr lang="fr-FR" dirty="0">
              <a:solidFill>
                <a:schemeClr val="tx1"/>
              </a:solidFill>
            </a:endParaRPr>
          </a:p>
        </p:txBody>
      </p:sp>
      <p:sp>
        <p:nvSpPr>
          <p:cNvPr id="14" name="Flèche droite 13"/>
          <p:cNvSpPr/>
          <p:nvPr/>
        </p:nvSpPr>
        <p:spPr>
          <a:xfrm>
            <a:off x="4047766" y="3094819"/>
            <a:ext cx="582293" cy="350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4577104" y="2021135"/>
            <a:ext cx="4459392" cy="28480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rgbClr val="FFFF00"/>
                </a:solidFill>
              </a:rPr>
              <a:t> </a:t>
            </a:r>
            <a:r>
              <a:rPr lang="fr-FR" b="1" dirty="0" smtClean="0">
                <a:solidFill>
                  <a:schemeClr val="tx1"/>
                </a:solidFill>
              </a:rPr>
              <a:t>entraîne une </a:t>
            </a:r>
            <a:r>
              <a:rPr lang="fr-FR" b="1" dirty="0">
                <a:solidFill>
                  <a:schemeClr val="tx1"/>
                </a:solidFill>
              </a:rPr>
              <a:t>augmentation  du risque de saignements internes </a:t>
            </a:r>
            <a:r>
              <a:rPr lang="fr-FR" i="1" dirty="0">
                <a:solidFill>
                  <a:schemeClr val="tx1"/>
                </a:solidFill>
              </a:rPr>
              <a:t>. </a:t>
            </a:r>
            <a:r>
              <a:rPr lang="fr-FR" b="1" dirty="0" smtClean="0">
                <a:solidFill>
                  <a:schemeClr val="tx1"/>
                </a:solidFill>
              </a:rPr>
              <a:t>des </a:t>
            </a:r>
            <a:r>
              <a:rPr lang="fr-FR" b="1" dirty="0">
                <a:solidFill>
                  <a:schemeClr val="tx1"/>
                </a:solidFill>
              </a:rPr>
              <a:t>lésions sont parfois observées à très faibles </a:t>
            </a:r>
            <a:r>
              <a:rPr lang="fr-FR" b="1" dirty="0" smtClean="0">
                <a:solidFill>
                  <a:schemeClr val="tx1"/>
                </a:solidFill>
              </a:rPr>
              <a:t>doses  d'entraîner des</a:t>
            </a:r>
            <a:r>
              <a:rPr lang="fr-FR" b="1" dirty="0">
                <a:solidFill>
                  <a:schemeClr val="tx1"/>
                </a:solidFill>
              </a:rPr>
              <a:t>  </a:t>
            </a:r>
            <a:r>
              <a:rPr lang="fr-FR" b="1" dirty="0" smtClean="0">
                <a:solidFill>
                  <a:schemeClr val="tx1"/>
                </a:solidFill>
              </a:rPr>
              <a:t>anémies voire des ulcères</a:t>
            </a:r>
            <a:r>
              <a:rPr lang="fr-FR" b="1" dirty="0">
                <a:solidFill>
                  <a:schemeClr val="tx1"/>
                </a:solidFill>
              </a:rPr>
              <a:t> </a:t>
            </a:r>
            <a:r>
              <a:rPr lang="fr-FR" b="1" dirty="0" smtClean="0">
                <a:solidFill>
                  <a:schemeClr val="tx1"/>
                </a:solidFill>
              </a:rPr>
              <a:t>. </a:t>
            </a:r>
            <a:r>
              <a:rPr lang="fr-FR" b="1" dirty="0">
                <a:solidFill>
                  <a:schemeClr val="tx1"/>
                </a:solidFill>
              </a:rPr>
              <a:t>Parfois, ces saignements sont dits occultes, c'est-à-dire invisibles à l'œil nu</a:t>
            </a:r>
            <a:r>
              <a:rPr lang="fr-FR" sz="1600" dirty="0">
                <a:solidFill>
                  <a:schemeClr val="tx1"/>
                </a:solidFill>
              </a:rPr>
              <a:t>.</a:t>
            </a:r>
          </a:p>
          <a:p>
            <a:pPr algn="ctr"/>
            <a:endParaRPr lang="fr-FR" b="1" dirty="0">
              <a:solidFill>
                <a:schemeClr val="tx1"/>
              </a:solidFill>
            </a:endParaRPr>
          </a:p>
        </p:txBody>
      </p:sp>
    </p:spTree>
    <p:extLst>
      <p:ext uri="{BB962C8B-B14F-4D97-AF65-F5344CB8AC3E}">
        <p14:creationId xmlns:p14="http://schemas.microsoft.com/office/powerpoint/2010/main" val="8838462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83568" y="116632"/>
            <a:ext cx="7992888" cy="151216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FF0000"/>
                </a:solidFill>
              </a:rPr>
              <a:t>Les </a:t>
            </a:r>
            <a:r>
              <a:rPr lang="fr-FR" sz="1600" b="1" dirty="0">
                <a:solidFill>
                  <a:srgbClr val="FF0000"/>
                </a:solidFill>
              </a:rPr>
              <a:t>agents </a:t>
            </a:r>
            <a:r>
              <a:rPr lang="fr-FR" sz="1600" b="1" dirty="0" smtClean="0">
                <a:solidFill>
                  <a:srgbClr val="FF0000"/>
                </a:solidFill>
              </a:rPr>
              <a:t>fibrinolytiques</a:t>
            </a:r>
          </a:p>
          <a:p>
            <a:pPr algn="ctr"/>
            <a:r>
              <a:rPr lang="fr-FR" sz="1600" b="1" dirty="0">
                <a:solidFill>
                  <a:schemeClr val="tx1"/>
                </a:solidFill>
              </a:rPr>
              <a:t>Sont les seuls agents anti thrombotiques capables de lyser un thrombus, en activant le plasminogène en plasmine, enzyme capable de dégrader la fibrine lyse du thrombus</a:t>
            </a:r>
            <a:r>
              <a:rPr lang="fr-FR" sz="1600" b="1" dirty="0" smtClean="0">
                <a:solidFill>
                  <a:schemeClr val="tx1"/>
                </a:solidFill>
              </a:rPr>
              <a:t>.</a:t>
            </a:r>
            <a:r>
              <a:rPr lang="fr-FR" sz="1600" b="1" dirty="0">
                <a:solidFill>
                  <a:schemeClr val="tx1"/>
                </a:solidFill>
              </a:rPr>
              <a:t> sont utilisés dans différentes pathologies thrombotiques artérielles et veineuses, mais leur principale indication est l'infarctus du myocarde </a:t>
            </a:r>
          </a:p>
          <a:p>
            <a:pPr algn="ctr"/>
            <a:endParaRPr lang="fr-FR" sz="1600" dirty="0">
              <a:solidFill>
                <a:srgbClr val="FFFF00"/>
              </a:solidFill>
            </a:endParaRPr>
          </a:p>
        </p:txBody>
      </p:sp>
      <p:sp>
        <p:nvSpPr>
          <p:cNvPr id="5" name="Flèche vers le bas 4"/>
          <p:cNvSpPr/>
          <p:nvPr/>
        </p:nvSpPr>
        <p:spPr>
          <a:xfrm>
            <a:off x="4255422" y="1628800"/>
            <a:ext cx="31657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3225579" y="2351583"/>
            <a:ext cx="2376264" cy="4572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effets </a:t>
            </a:r>
            <a:r>
              <a:rPr lang="fr-FR" b="1" dirty="0">
                <a:solidFill>
                  <a:srgbClr val="FF0000"/>
                </a:solidFill>
              </a:rPr>
              <a:t>indésirables</a:t>
            </a:r>
          </a:p>
        </p:txBody>
      </p:sp>
      <p:sp>
        <p:nvSpPr>
          <p:cNvPr id="7" name="Flèche vers le bas 6"/>
          <p:cNvSpPr/>
          <p:nvPr/>
        </p:nvSpPr>
        <p:spPr>
          <a:xfrm rot="2989721">
            <a:off x="2919640" y="2939182"/>
            <a:ext cx="415899" cy="1176861"/>
          </a:xfrm>
          <a:prstGeom prst="downArrow">
            <a:avLst>
              <a:gd name="adj1" fmla="val 5570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9458506">
            <a:off x="5387840" y="2883658"/>
            <a:ext cx="484632" cy="1220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0" y="4130903"/>
            <a:ext cx="3711364" cy="117030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smtClean="0">
                <a:solidFill>
                  <a:srgbClr val="FF0000"/>
                </a:solidFill>
              </a:rPr>
              <a:t> </a:t>
            </a:r>
            <a:r>
              <a:rPr lang="fr-FR" b="1" dirty="0">
                <a:solidFill>
                  <a:schemeClr val="tx1"/>
                </a:solidFill>
              </a:rPr>
              <a:t>hémorragiques</a:t>
            </a:r>
            <a:endParaRPr lang="fr-FR" dirty="0">
              <a:solidFill>
                <a:schemeClr val="tx1"/>
              </a:solidFill>
            </a:endParaRPr>
          </a:p>
        </p:txBody>
      </p:sp>
      <p:sp>
        <p:nvSpPr>
          <p:cNvPr id="10" name="Rectangle à coins arrondis 9"/>
          <p:cNvSpPr/>
          <p:nvPr/>
        </p:nvSpPr>
        <p:spPr>
          <a:xfrm>
            <a:off x="5077322" y="4130904"/>
            <a:ext cx="4066678" cy="11703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smtClean="0">
                <a:solidFill>
                  <a:schemeClr val="tx1"/>
                </a:solidFill>
              </a:rPr>
              <a:t>non </a:t>
            </a:r>
            <a:r>
              <a:rPr lang="fr-FR" b="1" dirty="0">
                <a:solidFill>
                  <a:schemeClr val="tx1"/>
                </a:solidFill>
              </a:rPr>
              <a:t>hémorragiques</a:t>
            </a:r>
            <a:endParaRPr lang="fr-FR" dirty="0">
              <a:solidFill>
                <a:schemeClr val="tx1"/>
              </a:solidFill>
            </a:endParaRPr>
          </a:p>
        </p:txBody>
      </p:sp>
    </p:spTree>
    <p:extLst>
      <p:ext uri="{BB962C8B-B14F-4D97-AF65-F5344CB8AC3E}">
        <p14:creationId xmlns:p14="http://schemas.microsoft.com/office/powerpoint/2010/main" val="47318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796136"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sp>
        <p:nvSpPr>
          <p:cNvPr id="5" name="Bulle ronde 4"/>
          <p:cNvSpPr/>
          <p:nvPr/>
        </p:nvSpPr>
        <p:spPr>
          <a:xfrm>
            <a:off x="1187624" y="877362"/>
            <a:ext cx="7416824" cy="374441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2400" b="1" dirty="0" smtClean="0">
                <a:solidFill>
                  <a:schemeClr val="tx1"/>
                </a:solidFill>
              </a:rPr>
              <a:t>Est </a:t>
            </a:r>
            <a:r>
              <a:rPr lang="fr-FR" sz="2400" b="1" dirty="0">
                <a:solidFill>
                  <a:schemeClr val="tx1"/>
                </a:solidFill>
              </a:rPr>
              <a:t>un processus </a:t>
            </a:r>
            <a:r>
              <a:rPr lang="fr-FR" sz="2400" b="1" dirty="0" smtClean="0">
                <a:solidFill>
                  <a:schemeClr val="tx1"/>
                </a:solidFill>
              </a:rPr>
              <a:t>physiologique complexe </a:t>
            </a:r>
            <a:r>
              <a:rPr lang="fr-FR" sz="2400" b="1" dirty="0">
                <a:solidFill>
                  <a:schemeClr val="tx1"/>
                </a:solidFill>
              </a:rPr>
              <a:t>et finement régulé qui aboutit à la formation de divers types cellulaires formant le tissu hématopoïétique</a:t>
            </a:r>
            <a:r>
              <a:rPr lang="fr-FR" sz="2000" b="1" dirty="0">
                <a:solidFill>
                  <a:schemeClr val="tx1"/>
                </a:solidFill>
              </a:rPr>
              <a:t>. </a:t>
            </a:r>
          </a:p>
        </p:txBody>
      </p:sp>
      <p:sp>
        <p:nvSpPr>
          <p:cNvPr id="6" name="Rectangle 5"/>
          <p:cNvSpPr/>
          <p:nvPr/>
        </p:nvSpPr>
        <p:spPr>
          <a:xfrm rot="10800000" flipV="1">
            <a:off x="2555774" y="5178679"/>
            <a:ext cx="3622249" cy="523220"/>
          </a:xfrm>
          <a:prstGeom prst="rect">
            <a:avLst/>
          </a:prstGeom>
        </p:spPr>
        <p:txBody>
          <a:bodyPr wrap="square">
            <a:spAutoFit/>
          </a:bodyPr>
          <a:lstStyle/>
          <a:p>
            <a:r>
              <a:rPr lang="fr-FR" sz="2800" b="1" dirty="0"/>
              <a:t>L’hématopoïèse </a:t>
            </a:r>
          </a:p>
        </p:txBody>
      </p:sp>
    </p:spTree>
    <p:extLst>
      <p:ext uri="{BB962C8B-B14F-4D97-AF65-F5344CB8AC3E}">
        <p14:creationId xmlns:p14="http://schemas.microsoft.com/office/powerpoint/2010/main" val="276054956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796136"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pic>
        <p:nvPicPr>
          <p:cNvPr id="5" name="Image 4"/>
          <p:cNvPicPr/>
          <p:nvPr/>
        </p:nvPicPr>
        <p:blipFill>
          <a:blip r:embed="rId2"/>
          <a:stretch>
            <a:fillRect/>
          </a:stretch>
        </p:blipFill>
        <p:spPr>
          <a:xfrm>
            <a:off x="107504" y="1052736"/>
            <a:ext cx="8352928" cy="5040560"/>
          </a:xfrm>
          <a:prstGeom prst="rect">
            <a:avLst/>
          </a:prstGeom>
        </p:spPr>
      </p:pic>
      <p:sp>
        <p:nvSpPr>
          <p:cNvPr id="6" name="Rectangle 5"/>
          <p:cNvSpPr/>
          <p:nvPr/>
        </p:nvSpPr>
        <p:spPr>
          <a:xfrm>
            <a:off x="2474411" y="5970318"/>
            <a:ext cx="4608511" cy="64807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les compartiments d’hématopoïèse </a:t>
            </a:r>
          </a:p>
        </p:txBody>
      </p:sp>
      <p:sp>
        <p:nvSpPr>
          <p:cNvPr id="7" name="Rectangle à coins arrondis 6"/>
          <p:cNvSpPr/>
          <p:nvPr/>
        </p:nvSpPr>
        <p:spPr>
          <a:xfrm>
            <a:off x="2825096" y="692696"/>
            <a:ext cx="3907143" cy="3348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t>La formation des cellules du sang </a:t>
            </a:r>
            <a:endParaRPr lang="fr-FR" dirty="0"/>
          </a:p>
        </p:txBody>
      </p:sp>
    </p:spTree>
    <p:extLst>
      <p:ext uri="{BB962C8B-B14F-4D97-AF65-F5344CB8AC3E}">
        <p14:creationId xmlns:p14="http://schemas.microsoft.com/office/powerpoint/2010/main" val="20164327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5796136" cy="603240"/>
            <a:chOff x="7143" y="0"/>
            <a:chExt cx="5072062" cy="603240"/>
          </a:xfrm>
        </p:grpSpPr>
        <p:sp>
          <p:nvSpPr>
            <p:cNvPr id="3" name="Pentagone 2"/>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4"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sp>
        <p:nvSpPr>
          <p:cNvPr id="5" name="Rectangle à coins arrondis 4"/>
          <p:cNvSpPr/>
          <p:nvPr/>
        </p:nvSpPr>
        <p:spPr>
          <a:xfrm>
            <a:off x="467544" y="764704"/>
            <a:ext cx="8136904" cy="5256584"/>
          </a:xfrm>
          <a:prstGeom prst="roundRect">
            <a:avLst/>
          </a:prstGeom>
          <a:solidFill>
            <a:srgbClr val="FFCCCC"/>
          </a:solidFill>
          <a:ln>
            <a:solidFill>
              <a:schemeClr val="accent2">
                <a:lumMod val="40000"/>
                <a:lumOff val="60000"/>
              </a:schemeClr>
            </a:solidFill>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fr-FR" sz="2000" b="1" dirty="0"/>
              <a:t>Le sang </a:t>
            </a:r>
            <a:endParaRPr lang="fr-FR" sz="2000" dirty="0"/>
          </a:p>
          <a:p>
            <a:pPr algn="just">
              <a:lnSpc>
                <a:spcPct val="150000"/>
              </a:lnSpc>
            </a:pPr>
            <a:r>
              <a:rPr lang="fr-FR" sz="2000" dirty="0"/>
              <a:t>Est un tissu liquide, circulant à l'intérieur d'un système Vasculaire clos. Il est formé de cellules vivantes en suspension dans une Solution aqueuse de composition complexe: le plasma. Grâce à la circulation, il Remplit un certain nombre de fonctions nécessaires à la </a:t>
            </a:r>
            <a:r>
              <a:rPr lang="fr-FR" sz="2000" dirty="0" smtClean="0"/>
              <a:t>vie.</a:t>
            </a:r>
            <a:endParaRPr lang="fr-FR" sz="2000" dirty="0"/>
          </a:p>
          <a:p>
            <a:pPr algn="just">
              <a:lnSpc>
                <a:spcPct val="150000"/>
              </a:lnSpc>
            </a:pPr>
            <a:r>
              <a:rPr lang="fr-FR" sz="2000" dirty="0" smtClean="0"/>
              <a:t>Le sang</a:t>
            </a:r>
            <a:r>
              <a:rPr lang="fr-FR" sz="2000" b="1" dirty="0" smtClean="0"/>
              <a:t> </a:t>
            </a:r>
            <a:r>
              <a:rPr lang="fr-FR" sz="2000" dirty="0" smtClean="0"/>
              <a:t>est normalement composé des cellules matures qui ne se divisent plus :</a:t>
            </a:r>
          </a:p>
          <a:p>
            <a:pPr marL="342900" lvl="0" indent="-342900">
              <a:lnSpc>
                <a:spcPct val="150000"/>
              </a:lnSpc>
              <a:buFont typeface="Wingdings" pitchFamily="2" charset="2"/>
              <a:buChar char="Ø"/>
            </a:pPr>
            <a:r>
              <a:rPr lang="fr-FR" sz="2000" b="1" dirty="0"/>
              <a:t>Les globules rouges (appelés aussi érythrocytes ou hématies) </a:t>
            </a:r>
            <a:r>
              <a:rPr lang="fr-FR" sz="2000" b="1" dirty="0" smtClean="0"/>
              <a:t>.</a:t>
            </a:r>
            <a:endParaRPr lang="fr-FR" sz="2000" b="1" dirty="0"/>
          </a:p>
          <a:p>
            <a:pPr marL="342900" lvl="0" indent="-342900">
              <a:lnSpc>
                <a:spcPct val="150000"/>
              </a:lnSpc>
              <a:buFont typeface="Wingdings" pitchFamily="2" charset="2"/>
              <a:buChar char="Ø"/>
            </a:pPr>
            <a:r>
              <a:rPr lang="fr-FR" sz="2000" b="1" dirty="0"/>
              <a:t>Les globules blancs ou leucocytes </a:t>
            </a:r>
            <a:r>
              <a:rPr lang="fr-FR" sz="2000" b="1" dirty="0" smtClean="0"/>
              <a:t>.</a:t>
            </a:r>
          </a:p>
          <a:p>
            <a:pPr marL="342900" lvl="0" indent="-342900">
              <a:lnSpc>
                <a:spcPct val="150000"/>
              </a:lnSpc>
              <a:buFont typeface="Wingdings" pitchFamily="2" charset="2"/>
              <a:buChar char="Ø"/>
            </a:pPr>
            <a:r>
              <a:rPr lang="fr-FR" sz="2000" b="1" dirty="0" smtClean="0"/>
              <a:t>Les plaquettes.</a:t>
            </a:r>
            <a:endParaRPr lang="fr-FR" sz="2000" b="1" dirty="0"/>
          </a:p>
          <a:p>
            <a:pPr algn="just">
              <a:lnSpc>
                <a:spcPct val="150000"/>
              </a:lnSpc>
            </a:pPr>
            <a:endParaRPr lang="fr-FR" sz="2000" dirty="0"/>
          </a:p>
        </p:txBody>
      </p:sp>
    </p:spTree>
    <p:extLst>
      <p:ext uri="{BB962C8B-B14F-4D97-AF65-F5344CB8AC3E}">
        <p14:creationId xmlns:p14="http://schemas.microsoft.com/office/powerpoint/2010/main" val="203052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0"/>
            <a:ext cx="5072062" cy="603240"/>
            <a:chOff x="7143" y="0"/>
            <a:chExt cx="5072062" cy="603240"/>
          </a:xfrm>
        </p:grpSpPr>
        <p:sp>
          <p:nvSpPr>
            <p:cNvPr id="4" name="Pentagone 3"/>
            <p:cNvSpPr/>
            <p:nvPr/>
          </p:nvSpPr>
          <p:spPr>
            <a:xfrm>
              <a:off x="7143" y="0"/>
              <a:ext cx="5072062" cy="603240"/>
            </a:xfrm>
            <a:prstGeom prst="homePlate">
              <a:avLst/>
            </a:prstGeom>
          </p:spPr>
          <p:style>
            <a:lnRef idx="0">
              <a:schemeClr val="accent3"/>
            </a:lnRef>
            <a:fillRef idx="3">
              <a:schemeClr val="accent3"/>
            </a:fillRef>
            <a:effectRef idx="3">
              <a:schemeClr val="accent3"/>
            </a:effectRef>
            <a:fontRef idx="minor">
              <a:schemeClr val="lt1"/>
            </a:fontRef>
          </p:style>
        </p:sp>
        <p:sp>
          <p:nvSpPr>
            <p:cNvPr id="5" name="Pentagone 4"/>
            <p:cNvSpPr/>
            <p:nvPr/>
          </p:nvSpPr>
          <p:spPr>
            <a:xfrm>
              <a:off x="7143" y="0"/>
              <a:ext cx="4921250"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fr-FR" sz="3200" b="1" kern="1200" dirty="0" smtClean="0"/>
                <a:t>Physiologie</a:t>
              </a:r>
              <a:endParaRPr lang="fr-FR" sz="3200" b="1" kern="1200" dirty="0"/>
            </a:p>
          </p:txBody>
        </p:sp>
      </p:grpSp>
      <p:grpSp>
        <p:nvGrpSpPr>
          <p:cNvPr id="6" name="Groupe 5"/>
          <p:cNvGrpSpPr/>
          <p:nvPr/>
        </p:nvGrpSpPr>
        <p:grpSpPr>
          <a:xfrm>
            <a:off x="4071938" y="0"/>
            <a:ext cx="5072062" cy="603240"/>
            <a:chOff x="4071935" y="0"/>
            <a:chExt cx="5072062" cy="603240"/>
          </a:xfrm>
        </p:grpSpPr>
        <p:sp>
          <p:nvSpPr>
            <p:cNvPr id="7" name="Chevron 6"/>
            <p:cNvSpPr/>
            <p:nvPr/>
          </p:nvSpPr>
          <p:spPr>
            <a:xfrm>
              <a:off x="4071935" y="0"/>
              <a:ext cx="5072062" cy="603240"/>
            </a:xfrm>
            <a:prstGeom prst="chevron">
              <a:avLst/>
            </a:prstGeom>
          </p:spPr>
          <p:style>
            <a:lnRef idx="0">
              <a:schemeClr val="accent2"/>
            </a:lnRef>
            <a:fillRef idx="3">
              <a:schemeClr val="accent2"/>
            </a:fillRef>
            <a:effectRef idx="3">
              <a:schemeClr val="accent2"/>
            </a:effectRef>
            <a:fontRef idx="minor">
              <a:schemeClr val="lt1"/>
            </a:fontRef>
          </p:style>
        </p:sp>
        <p:sp>
          <p:nvSpPr>
            <p:cNvPr id="8" name="Chevron 4"/>
            <p:cNvSpPr/>
            <p:nvPr/>
          </p:nvSpPr>
          <p:spPr>
            <a:xfrm>
              <a:off x="4373555" y="0"/>
              <a:ext cx="4468822" cy="60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fr-FR" sz="3100" b="1" kern="1200" dirty="0" smtClean="0"/>
                <a:t>Pathologie</a:t>
              </a:r>
              <a:endParaRPr lang="fr-FR" sz="3100" b="1" kern="1200" dirty="0"/>
            </a:p>
          </p:txBody>
        </p:sp>
      </p:grpSp>
      <p:sp>
        <p:nvSpPr>
          <p:cNvPr id="10" name="Rectangle à coins arrondis 9"/>
          <p:cNvSpPr/>
          <p:nvPr/>
        </p:nvSpPr>
        <p:spPr>
          <a:xfrm>
            <a:off x="179512" y="908720"/>
            <a:ext cx="7488832" cy="1562472"/>
          </a:xfrm>
          <a:prstGeom prst="round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fr-FR" dirty="0" smtClean="0"/>
              <a:t>Toutes les substances </a:t>
            </a:r>
            <a:r>
              <a:rPr lang="fr-FR" dirty="0"/>
              <a:t>qui </a:t>
            </a:r>
            <a:r>
              <a:rPr lang="fr-FR" dirty="0" smtClean="0"/>
              <a:t>exercent des actions toxiques </a:t>
            </a:r>
            <a:r>
              <a:rPr lang="fr-FR" dirty="0"/>
              <a:t>sur le sang, en particulier sur les éléments figurés, qui entrave les fonctions hématopoïétiques ou qui empêche l’utilisation de l’oxygène par </a:t>
            </a:r>
            <a:r>
              <a:rPr lang="fr-FR" dirty="0" smtClean="0"/>
              <a:t>l’organisme sont dites </a:t>
            </a:r>
            <a:r>
              <a:rPr lang="fr-FR" dirty="0" err="1" smtClean="0"/>
              <a:t>hématotoxiques</a:t>
            </a:r>
            <a:r>
              <a:rPr lang="fr-FR" dirty="0" smtClean="0"/>
              <a:t>. </a:t>
            </a:r>
            <a:endParaRPr lang="fr-FR" dirty="0"/>
          </a:p>
        </p:txBody>
      </p:sp>
      <p:sp>
        <p:nvSpPr>
          <p:cNvPr id="11" name="Rectangle à coins arrondis 10"/>
          <p:cNvSpPr/>
          <p:nvPr/>
        </p:nvSpPr>
        <p:spPr>
          <a:xfrm>
            <a:off x="629142" y="2636912"/>
            <a:ext cx="7488832" cy="1584176"/>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a:t>L'</a:t>
            </a:r>
            <a:r>
              <a:rPr lang="fr-FR" dirty="0" err="1"/>
              <a:t>hématotoxicité</a:t>
            </a:r>
            <a:r>
              <a:rPr lang="fr-FR" dirty="0"/>
              <a:t> peut être d'origine centrale par diminution de la production des éléments figurés ou par inhibition de la synthèse de protéines </a:t>
            </a:r>
          </a:p>
        </p:txBody>
      </p:sp>
      <p:sp>
        <p:nvSpPr>
          <p:cNvPr id="12" name="Rectangle à coins arrondis 11"/>
          <p:cNvSpPr/>
          <p:nvPr/>
        </p:nvSpPr>
        <p:spPr>
          <a:xfrm>
            <a:off x="1449992" y="4365104"/>
            <a:ext cx="7078692" cy="1656184"/>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D’origine périphérique en détruisant certains éléments figurés (anémies hémolytiques) ou en bloquant les fonctions de ces cellules</a:t>
            </a:r>
            <a:endParaRPr lang="fr-FR" dirty="0"/>
          </a:p>
        </p:txBody>
      </p:sp>
      <p:pic>
        <p:nvPicPr>
          <p:cNvPr id="13" name="Picture 2" descr="C:\Users\TOSHIBA C645D-S5300\Desktop\toxicologie\21424444-sick-sang-personnage-de-dessin-animé-de-baisse-avec-le-thermomèt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653136"/>
            <a:ext cx="115212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OSHIBA C645D-S5300\Desktop\toxicologie\21424444-sick-sang-personnage-de-dessin-animé-de-baisse-avec-le-thermomèt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008" y="785350"/>
            <a:ext cx="103100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44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4113</TotalTime>
  <Words>2207</Words>
  <Application>Microsoft Office PowerPoint</Application>
  <PresentationFormat>Affichage à l'écran (4:3)</PresentationFormat>
  <Paragraphs>277</Paragraphs>
  <Slides>57</Slides>
  <Notes>9</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Présentation PowerPoint</vt:lpstr>
      <vt:lpstr>Présentation PowerPoint</vt:lpstr>
      <vt:lpstr>Présentation PowerPoint</vt:lpstr>
      <vt:lpstr>Présentation PowerPoint</vt:lpstr>
      <vt:lpstr>Les cellules souches hématopoïétiques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TOSHIBA C645D-S5300</dc:creator>
  <cp:lastModifiedBy>Toshiba</cp:lastModifiedBy>
  <cp:revision>278</cp:revision>
  <dcterms:created xsi:type="dcterms:W3CDTF">2018-10-19T08:54:21Z</dcterms:created>
  <dcterms:modified xsi:type="dcterms:W3CDTF">2021-02-01T07:04:18Z</dcterms:modified>
</cp:coreProperties>
</file>