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1" r:id="rId2"/>
    <p:sldId id="282" r:id="rId3"/>
    <p:sldId id="28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94B959F-7DAF-4E65-BB4C-BB961894E2DA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98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82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111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329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644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61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915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017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8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94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83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83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07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46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29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92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B959F-7DAF-4E65-BB4C-BB961894E2DA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8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4B959F-7DAF-4E65-BB4C-BB961894E2DA}" type="datetimeFigureOut">
              <a:rPr lang="fr-FR" smtClean="0"/>
              <a:t>06/01/2025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3B04FC-8061-4186-86C2-F666B24F99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81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37946" y="5720788"/>
            <a:ext cx="5916107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Techniques et Règles de Construction</a:t>
            </a:r>
          </a:p>
          <a:p>
            <a:pPr algn="ctr"/>
            <a:r>
              <a:rPr lang="fr-FR" sz="28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TRC</a:t>
            </a:r>
          </a:p>
        </p:txBody>
      </p:sp>
      <p:sp>
        <p:nvSpPr>
          <p:cNvPr id="8" name="Rectangle 7"/>
          <p:cNvSpPr/>
          <p:nvPr/>
        </p:nvSpPr>
        <p:spPr>
          <a:xfrm>
            <a:off x="7907771" y="1519684"/>
            <a:ext cx="3529171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4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Dr: </a:t>
            </a:r>
          </a:p>
          <a:p>
            <a:pPr algn="ctr"/>
            <a:r>
              <a:rPr lang="fr-FR" sz="4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Bourouaiah</a:t>
            </a:r>
            <a:r>
              <a:rPr lang="fr-FR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</a:t>
            </a:r>
            <a:endParaRPr lang="fr-FR" sz="40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1" name="Imag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8" y="171263"/>
            <a:ext cx="1549400" cy="129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773" y="171263"/>
            <a:ext cx="1549400" cy="129984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76AD3232-33F2-471B-9445-068CDAD21B50}"/>
              </a:ext>
            </a:extLst>
          </p:cNvPr>
          <p:cNvSpPr/>
          <p:nvPr/>
        </p:nvSpPr>
        <p:spPr>
          <a:xfrm>
            <a:off x="2434485" y="0"/>
            <a:ext cx="7323030" cy="12150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457200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République Algérienne Démocratique et Populaire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 defTabSz="457200">
              <a:lnSpc>
                <a:spcPct val="115000"/>
              </a:lnSpc>
              <a:spcAft>
                <a:spcPts val="1000"/>
              </a:spcAft>
            </a:pPr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 Ministère de l’Enseignement Supérieure et de la Recherche Scientifique</a:t>
            </a:r>
          </a:p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Université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Mohamed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Seddik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Ben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Yahia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Jijel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00" y="1859727"/>
            <a:ext cx="5975237" cy="310211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5565" y="2780322"/>
            <a:ext cx="4365261" cy="3196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52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0544" y="1401247"/>
            <a:ext cx="5845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B0F0"/>
                </a:solidFill>
              </a:rPr>
              <a:t>3- La fouille en rigole ou en tranchée:</a:t>
            </a:r>
            <a:endParaRPr lang="fr-FR" sz="2800" b="1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9676" y="2155894"/>
            <a:ext cx="9686925" cy="41549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/>
              <a:t>	C’est une tranchée destinée à </a:t>
            </a:r>
            <a:r>
              <a:rPr lang="fr-FR" sz="2400" b="1" dirty="0" smtClean="0">
                <a:solidFill>
                  <a:srgbClr val="00B0F0"/>
                </a:solidFill>
              </a:rPr>
              <a:t>recevoir les fondations </a:t>
            </a:r>
            <a:r>
              <a:rPr lang="fr-FR" sz="2400" dirty="0" smtClean="0"/>
              <a:t>(semelles filantes), longrines et différentes canalisations. La largeur de cette fouille est fonction de </a:t>
            </a:r>
            <a:r>
              <a:rPr lang="fr-FR" sz="2400" b="1" dirty="0" smtClean="0">
                <a:solidFill>
                  <a:srgbClr val="00B0F0"/>
                </a:solidFill>
              </a:rPr>
              <a:t>la nature du terrain </a:t>
            </a:r>
            <a:r>
              <a:rPr lang="fr-FR" sz="2400" dirty="0" smtClean="0"/>
              <a:t>et de la </a:t>
            </a:r>
            <a:r>
              <a:rPr lang="fr-FR" sz="2400" b="1" dirty="0" smtClean="0">
                <a:solidFill>
                  <a:srgbClr val="00B0F0"/>
                </a:solidFill>
              </a:rPr>
              <a:t>profondeur.  </a:t>
            </a:r>
          </a:p>
          <a:p>
            <a:r>
              <a:rPr lang="fr-FR" sz="2400" dirty="0" smtClean="0"/>
              <a:t>On admet en général :  </a:t>
            </a:r>
          </a:p>
          <a:p>
            <a:r>
              <a:rPr lang="fr-FR" sz="2400" dirty="0" smtClean="0"/>
              <a:t>  Une largeur de 0.40m pour une profondeur allant jusqu'à 0.60m,  </a:t>
            </a:r>
          </a:p>
          <a:p>
            <a:r>
              <a:rPr lang="fr-FR" sz="2400" dirty="0" smtClean="0"/>
              <a:t>  Une largeur de 0.65m pour une profondeur allant jusqu'à 1.00m,  </a:t>
            </a:r>
          </a:p>
          <a:p>
            <a:r>
              <a:rPr lang="fr-FR" sz="2400" dirty="0" smtClean="0"/>
              <a:t>  Une largeur de 0.75m pour une profondeur allant jusqu'à 1.30m,  </a:t>
            </a:r>
          </a:p>
          <a:p>
            <a:r>
              <a:rPr lang="fr-FR" sz="2400" dirty="0" smtClean="0"/>
              <a:t>  Une largeur de 0.80m pour une profondeur allant jusqu'à 1.50m,  </a:t>
            </a:r>
          </a:p>
          <a:p>
            <a:r>
              <a:rPr lang="fr-FR" sz="2400" dirty="0" smtClean="0"/>
              <a:t>  Une largeur de 1.00m pour une profondeur allant jusqu'à 2.00m,  </a:t>
            </a:r>
          </a:p>
          <a:p>
            <a:r>
              <a:rPr lang="fr-FR" sz="2400" dirty="0" smtClean="0"/>
              <a:t>  Une largeur de 1.20m pour une profondeur allant jusqu'à 3.00m,  </a:t>
            </a:r>
          </a:p>
          <a:p>
            <a:r>
              <a:rPr lang="fr-FR" sz="2400" dirty="0" smtClean="0"/>
              <a:t>  Une largeur de plus de 1.90m pour une profondeur supérieure à 4.00m, 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4687051" y="0"/>
            <a:ext cx="2955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Terrassements: </a:t>
            </a:r>
            <a:endParaRPr lang="fr-FR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52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6446" y="2913401"/>
            <a:ext cx="9153527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3200" b="1" u="sng" dirty="0" smtClean="0">
                <a:solidFill>
                  <a:srgbClr val="00B0F0"/>
                </a:solidFill>
              </a:rPr>
              <a:t>Notes:</a:t>
            </a:r>
          </a:p>
          <a:p>
            <a:endParaRPr lang="fr-F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Si la profondeur dépasse </a:t>
            </a:r>
            <a:r>
              <a:rPr lang="fr-FR" sz="2400" b="1" dirty="0" smtClean="0">
                <a:solidFill>
                  <a:srgbClr val="00B0F0"/>
                </a:solidFill>
              </a:rPr>
              <a:t>2.50m</a:t>
            </a:r>
            <a:r>
              <a:rPr lang="fr-FR" sz="2400" dirty="0" smtClean="0"/>
              <a:t> la fouille est assimilée à la </a:t>
            </a:r>
            <a:r>
              <a:rPr lang="fr-FR" sz="2400" b="1" dirty="0" smtClean="0">
                <a:solidFill>
                  <a:srgbClr val="00B0F0"/>
                </a:solidFill>
              </a:rPr>
              <a:t>grande masse. </a:t>
            </a:r>
          </a:p>
          <a:p>
            <a:endParaRPr lang="fr-F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Pour des raisons de sécurité, le boisage (ou étayage) des parois de la fouille est obligatoire  dès  que l’on dépasse </a:t>
            </a:r>
            <a:r>
              <a:rPr lang="fr-FR" sz="2400" b="1" dirty="0" smtClean="0">
                <a:solidFill>
                  <a:srgbClr val="00B0F0"/>
                </a:solidFill>
              </a:rPr>
              <a:t>1.50m</a:t>
            </a:r>
            <a:r>
              <a:rPr lang="fr-FR" sz="2400" dirty="0" smtClean="0"/>
              <a:t>, sauf si les travaux sont exécutés dans une roche compacte.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3320544" y="1401247"/>
            <a:ext cx="5845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B0F0"/>
                </a:solidFill>
              </a:rPr>
              <a:t>3- La fouille en rigole ou en tranchée:</a:t>
            </a:r>
            <a:endParaRPr lang="fr-FR" sz="2800" b="1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7051" y="0"/>
            <a:ext cx="2955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Terrassements: </a:t>
            </a:r>
            <a:endParaRPr lang="fr-FR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97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8" y="728663"/>
            <a:ext cx="10415587" cy="53435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87051" y="0"/>
            <a:ext cx="2955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Terrassements: </a:t>
            </a:r>
            <a:endParaRPr lang="fr-FR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973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6446" y="2913401"/>
            <a:ext cx="9153527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2800" dirty="0" smtClean="0"/>
              <a:t>C’est un </a:t>
            </a:r>
            <a:r>
              <a:rPr lang="fr-FR" sz="2800" b="1" dirty="0" smtClean="0"/>
              <a:t>terrassement</a:t>
            </a:r>
            <a:r>
              <a:rPr lang="fr-FR" sz="2800" dirty="0" smtClean="0"/>
              <a:t> de </a:t>
            </a:r>
            <a:r>
              <a:rPr lang="fr-FR" sz="2800" b="1" dirty="0" smtClean="0">
                <a:solidFill>
                  <a:srgbClr val="00B0F0"/>
                </a:solidFill>
              </a:rPr>
              <a:t>petite surface </a:t>
            </a:r>
            <a:r>
              <a:rPr lang="fr-FR" sz="2800" dirty="0" smtClean="0"/>
              <a:t>et de </a:t>
            </a:r>
            <a:r>
              <a:rPr lang="fr-FR" sz="2800" b="1" dirty="0" smtClean="0">
                <a:solidFill>
                  <a:srgbClr val="00B0F0"/>
                </a:solidFill>
              </a:rPr>
              <a:t>grande profondeur </a:t>
            </a:r>
            <a:r>
              <a:rPr lang="fr-FR" sz="2800" dirty="0" smtClean="0"/>
              <a:t>destiné à recevoir : </a:t>
            </a:r>
          </a:p>
          <a:p>
            <a:endParaRPr lang="fr-FR" sz="2800" dirty="0" smtClean="0"/>
          </a:p>
          <a:p>
            <a:r>
              <a:rPr lang="fr-FR" sz="2800" b="1" dirty="0" smtClean="0"/>
              <a:t>fondations de poteaux, fosse d’ascenseur,…. Dans ce type de fouille, l’étayage prend le nom de blindage.</a:t>
            </a:r>
            <a:endParaRPr lang="fr-F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320544" y="1401247"/>
            <a:ext cx="3405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</a:rPr>
              <a:t>4</a:t>
            </a:r>
            <a:r>
              <a:rPr lang="fr-FR" sz="2800" b="1" dirty="0" smtClean="0">
                <a:solidFill>
                  <a:srgbClr val="00B0F0"/>
                </a:solidFill>
              </a:rPr>
              <a:t>- La fouille en puits:</a:t>
            </a:r>
            <a:endParaRPr lang="fr-FR" sz="2800" b="1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7051" y="0"/>
            <a:ext cx="2955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Terrassements: </a:t>
            </a:r>
            <a:endParaRPr lang="fr-FR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11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10329863" cy="51577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87051" y="0"/>
            <a:ext cx="2955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Terrassements: </a:t>
            </a:r>
            <a:endParaRPr lang="fr-FR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61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00088" y="2141876"/>
            <a:ext cx="1082992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2800" dirty="0" smtClean="0"/>
              <a:t>	Elle est exécutée </a:t>
            </a:r>
            <a:r>
              <a:rPr lang="fr-FR" sz="2800" b="1" dirty="0" smtClean="0">
                <a:solidFill>
                  <a:srgbClr val="00B0F0"/>
                </a:solidFill>
              </a:rPr>
              <a:t>sous  terre</a:t>
            </a:r>
            <a:r>
              <a:rPr lang="fr-FR" sz="2800" dirty="0" smtClean="0"/>
              <a:t> et nécessite </a:t>
            </a:r>
            <a:r>
              <a:rPr lang="fr-FR" sz="2800" b="1" dirty="0" smtClean="0">
                <a:solidFill>
                  <a:srgbClr val="00B0F0"/>
                </a:solidFill>
              </a:rPr>
              <a:t>non seulement </a:t>
            </a:r>
            <a:r>
              <a:rPr lang="fr-FR" sz="2800" dirty="0" smtClean="0"/>
              <a:t>un </a:t>
            </a:r>
            <a:r>
              <a:rPr lang="fr-FR" sz="2800" b="1" dirty="0" smtClean="0">
                <a:solidFill>
                  <a:srgbClr val="00B0F0"/>
                </a:solidFill>
              </a:rPr>
              <a:t>étayage</a:t>
            </a:r>
            <a:r>
              <a:rPr lang="fr-FR" sz="2800" dirty="0" smtClean="0"/>
              <a:t> des parois, mais encore des </a:t>
            </a:r>
            <a:r>
              <a:rPr lang="fr-FR" sz="2800" b="1" dirty="0" smtClean="0">
                <a:solidFill>
                  <a:srgbClr val="00B0F0"/>
                </a:solidFill>
              </a:rPr>
              <a:t>plafonds</a:t>
            </a:r>
            <a:r>
              <a:rPr lang="fr-FR" sz="2800" dirty="0" smtClean="0"/>
              <a:t>. </a:t>
            </a:r>
            <a:endParaRPr lang="fr-FR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4282497" y="1070938"/>
            <a:ext cx="3665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B0F0"/>
                </a:solidFill>
              </a:rPr>
              <a:t>5- La fouille en galerie:</a:t>
            </a:r>
            <a:endParaRPr lang="fr-FR" sz="2800" b="1" dirty="0">
              <a:solidFill>
                <a:srgbClr val="00B0F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14" y="3095984"/>
            <a:ext cx="6500812" cy="37620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87051" y="0"/>
            <a:ext cx="2955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Terrassements: </a:t>
            </a:r>
            <a:endParaRPr lang="fr-FR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01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8197" y="2427626"/>
            <a:ext cx="10958513" cy="353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2800" dirty="0" smtClean="0"/>
              <a:t>	</a:t>
            </a:r>
            <a:r>
              <a:rPr lang="fr-FR" sz="2800" b="1" dirty="0" smtClean="0">
                <a:solidFill>
                  <a:srgbClr val="00B0F0"/>
                </a:solidFill>
              </a:rPr>
              <a:t>Le talutage </a:t>
            </a:r>
            <a:r>
              <a:rPr lang="fr-FR" sz="2800" dirty="0" smtClean="0"/>
              <a:t>empêche </a:t>
            </a:r>
            <a:r>
              <a:rPr lang="fr-FR" sz="2800" b="1" dirty="0" smtClean="0"/>
              <a:t>l'éboulement</a:t>
            </a:r>
            <a:r>
              <a:rPr lang="fr-FR" sz="2800" dirty="0" smtClean="0"/>
              <a:t> d'une </a:t>
            </a:r>
            <a:r>
              <a:rPr lang="fr-FR" sz="2800" b="1" dirty="0" smtClean="0">
                <a:solidFill>
                  <a:srgbClr val="00B0F0"/>
                </a:solidFill>
              </a:rPr>
              <a:t>tranchée</a:t>
            </a:r>
            <a:r>
              <a:rPr lang="fr-FR" sz="2800" dirty="0" smtClean="0"/>
              <a:t> en </a:t>
            </a:r>
            <a:r>
              <a:rPr lang="fr-FR" sz="2800" b="1" dirty="0" smtClean="0">
                <a:solidFill>
                  <a:srgbClr val="00B0F0"/>
                </a:solidFill>
              </a:rPr>
              <a:t>éliminant</a:t>
            </a:r>
            <a:r>
              <a:rPr lang="fr-FR" sz="2800" dirty="0" smtClean="0"/>
              <a:t> la </a:t>
            </a:r>
            <a:r>
              <a:rPr lang="fr-FR" sz="2800" b="1" dirty="0" smtClean="0">
                <a:solidFill>
                  <a:srgbClr val="00B0F0"/>
                </a:solidFill>
              </a:rPr>
              <a:t>poussée des terres</a:t>
            </a:r>
            <a:r>
              <a:rPr lang="fr-FR" sz="2800" dirty="0" smtClean="0"/>
              <a:t>. </a:t>
            </a:r>
          </a:p>
          <a:p>
            <a:r>
              <a:rPr lang="fr-FR" sz="2800" dirty="0" smtClean="0"/>
              <a:t>	</a:t>
            </a:r>
          </a:p>
          <a:p>
            <a:r>
              <a:rPr lang="fr-FR" sz="2800" dirty="0"/>
              <a:t>	</a:t>
            </a:r>
            <a:r>
              <a:rPr lang="fr-FR" sz="2800" dirty="0" smtClean="0"/>
              <a:t>Le talutage, et spécialement le talutage en gradins, exige une importante emprise au sol.  </a:t>
            </a:r>
          </a:p>
          <a:p>
            <a:endParaRPr lang="fr-FR" sz="2800" dirty="0" smtClean="0"/>
          </a:p>
          <a:p>
            <a:r>
              <a:rPr lang="fr-FR" sz="2800" b="1" dirty="0" smtClean="0">
                <a:solidFill>
                  <a:srgbClr val="00B0F0"/>
                </a:solidFill>
              </a:rPr>
              <a:t>	Les talus </a:t>
            </a:r>
            <a:r>
              <a:rPr lang="fr-FR" sz="2800" dirty="0" smtClean="0"/>
              <a:t>sont caractérisés par leur </a:t>
            </a:r>
            <a:r>
              <a:rPr lang="fr-FR" sz="2800" b="1" dirty="0" smtClean="0">
                <a:solidFill>
                  <a:srgbClr val="00B0F0"/>
                </a:solidFill>
              </a:rPr>
              <a:t>angle d’inclinaison </a:t>
            </a:r>
            <a:r>
              <a:rPr lang="fr-FR" sz="2800" dirty="0" smtClean="0"/>
              <a:t>(pentes de talus) qui sont fonction de </a:t>
            </a:r>
            <a:r>
              <a:rPr lang="fr-FR" sz="2800" b="1" dirty="0" smtClean="0">
                <a:solidFill>
                  <a:srgbClr val="00B0F0"/>
                </a:solidFill>
              </a:rPr>
              <a:t>la nature du sol </a:t>
            </a:r>
            <a:r>
              <a:rPr lang="fr-FR" sz="2800" dirty="0" smtClean="0"/>
              <a:t>(caractéristiques physique du sol). </a:t>
            </a:r>
            <a:endParaRPr lang="fr-F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4282495" y="1213813"/>
            <a:ext cx="3669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</a:rPr>
              <a:t>6</a:t>
            </a:r>
            <a:r>
              <a:rPr lang="fr-FR" sz="2800" b="1" dirty="0" smtClean="0">
                <a:solidFill>
                  <a:srgbClr val="00B0F0"/>
                </a:solidFill>
              </a:rPr>
              <a:t>- La fouille en talutée:</a:t>
            </a:r>
            <a:endParaRPr lang="fr-FR" sz="2800" b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7051" y="0"/>
            <a:ext cx="2955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Terrassements: </a:t>
            </a:r>
            <a:endParaRPr lang="fr-FR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450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523220"/>
            <a:ext cx="8643937" cy="42576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293" y="4919664"/>
            <a:ext cx="2914649" cy="13954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87051" y="0"/>
            <a:ext cx="2955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Terrassements: </a:t>
            </a:r>
            <a:endParaRPr lang="fr-FR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035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742" y="1898251"/>
            <a:ext cx="7363420" cy="4216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82495" y="1056651"/>
            <a:ext cx="3669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B0F0"/>
                </a:solidFill>
              </a:rPr>
              <a:t>6</a:t>
            </a:r>
            <a:r>
              <a:rPr lang="fr-FR" sz="2800" b="1" dirty="0" smtClean="0">
                <a:solidFill>
                  <a:srgbClr val="00B0F0"/>
                </a:solidFill>
              </a:rPr>
              <a:t>- La fouille en talutée:</a:t>
            </a:r>
            <a:endParaRPr lang="fr-FR" sz="2800" b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7051" y="0"/>
            <a:ext cx="2955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Terrassements: </a:t>
            </a:r>
            <a:endParaRPr lang="fr-FR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66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2485" y="2841963"/>
            <a:ext cx="10958513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2800" b="1" dirty="0" smtClean="0"/>
              <a:t>	Cette possibilité </a:t>
            </a:r>
            <a:r>
              <a:rPr lang="fr-FR" sz="2800" dirty="0" smtClean="0"/>
              <a:t>est retenue dans le cas où  </a:t>
            </a:r>
            <a:r>
              <a:rPr lang="fr-FR" sz="2800" dirty="0" smtClean="0">
                <a:solidFill>
                  <a:srgbClr val="00B0F0"/>
                </a:solidFill>
              </a:rPr>
              <a:t>la surface du terrain est très exigüe</a:t>
            </a:r>
            <a:r>
              <a:rPr lang="fr-FR" sz="2800" dirty="0"/>
              <a:t>;</a:t>
            </a:r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/>
              <a:t>	Elle </a:t>
            </a:r>
            <a:r>
              <a:rPr lang="fr-FR" sz="2800" b="1" dirty="0" smtClean="0">
                <a:solidFill>
                  <a:srgbClr val="00B0F0"/>
                </a:solidFill>
              </a:rPr>
              <a:t>limite</a:t>
            </a:r>
            <a:r>
              <a:rPr lang="fr-FR" sz="2800" dirty="0" smtClean="0"/>
              <a:t> le volume des </a:t>
            </a:r>
            <a:r>
              <a:rPr lang="fr-FR" sz="2800" b="1" dirty="0" smtClean="0">
                <a:solidFill>
                  <a:srgbClr val="00B0F0"/>
                </a:solidFill>
              </a:rPr>
              <a:t>déblais</a:t>
            </a:r>
            <a:r>
              <a:rPr lang="fr-FR" sz="2800" dirty="0" smtClean="0"/>
              <a:t> mais </a:t>
            </a:r>
            <a:r>
              <a:rPr lang="fr-FR" sz="2800" b="1" dirty="0" smtClean="0">
                <a:solidFill>
                  <a:srgbClr val="00B0F0"/>
                </a:solidFill>
              </a:rPr>
              <a:t>oblige le blindage des parois </a:t>
            </a:r>
            <a:r>
              <a:rPr lang="fr-FR" sz="2800" dirty="0" smtClean="0"/>
              <a:t>afin </a:t>
            </a:r>
            <a:r>
              <a:rPr lang="fr-FR" sz="2800" b="1" dirty="0" smtClean="0">
                <a:solidFill>
                  <a:srgbClr val="00B0F0"/>
                </a:solidFill>
              </a:rPr>
              <a:t>d’éviter qu’elles ne s’effondrent </a:t>
            </a:r>
            <a:r>
              <a:rPr lang="fr-FR" sz="2800" dirty="0" smtClean="0"/>
              <a:t>et d’éviter de porter atteintes à la stabilité des constructions mitoyennes</a:t>
            </a:r>
            <a:endParaRPr lang="fr-F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4282495" y="1213813"/>
            <a:ext cx="3465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B0F0"/>
                </a:solidFill>
              </a:rPr>
              <a:t>7- La fouille verticale:</a:t>
            </a:r>
            <a:endParaRPr lang="fr-FR" sz="2800" b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7051" y="0"/>
            <a:ext cx="2955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Terrassements: </a:t>
            </a:r>
            <a:endParaRPr lang="fr-FR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6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3146" y="357000"/>
            <a:ext cx="138178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i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R C</a:t>
            </a:r>
          </a:p>
        </p:txBody>
      </p:sp>
      <p:sp>
        <p:nvSpPr>
          <p:cNvPr id="5" name="Rectangle 4"/>
          <p:cNvSpPr/>
          <p:nvPr/>
        </p:nvSpPr>
        <p:spPr>
          <a:xfrm>
            <a:off x="279085" y="3049737"/>
            <a:ext cx="5804954" cy="353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VHS: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22h 30min</a:t>
            </a:r>
          </a:p>
          <a:p>
            <a:pPr algn="just"/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TP: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30min</a:t>
            </a:r>
          </a:p>
          <a:p>
            <a:pPr algn="just"/>
            <a:endParaRPr lang="fr-F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Crédits: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fr-F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Coefficient: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0" name="Imag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28" y="357001"/>
            <a:ext cx="1549400" cy="129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351" y="357000"/>
            <a:ext cx="1549400" cy="12998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4467059" y="1487925"/>
            <a:ext cx="323396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i="1" dirty="0" smtClean="0">
                <a:ln w="6600">
                  <a:solidFill>
                    <a:schemeClr val="accent4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Spécialité: GC</a:t>
            </a:r>
          </a:p>
          <a:p>
            <a:pPr algn="ctr"/>
            <a:r>
              <a:rPr lang="fr-FR" sz="3200" b="1" i="1" dirty="0" smtClean="0">
                <a:ln w="6600">
                  <a:solidFill>
                    <a:schemeClr val="accent4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Niveau: Licence 3</a:t>
            </a:r>
            <a:endParaRPr lang="fr-FR" sz="3200" b="1" i="1" dirty="0">
              <a:ln w="6600">
                <a:solidFill>
                  <a:schemeClr val="accent4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619" y="3257550"/>
            <a:ext cx="3762039" cy="27464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26315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727" y="1423988"/>
            <a:ext cx="9122965" cy="5162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6866" y="670888"/>
            <a:ext cx="6507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B0F0"/>
                </a:solidFill>
              </a:rPr>
              <a:t>Schéma de principe des types de fouilles: </a:t>
            </a:r>
            <a:endParaRPr lang="fr-FR" sz="2800" b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7051" y="0"/>
            <a:ext cx="2955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Terrassements: </a:t>
            </a:r>
            <a:endParaRPr lang="fr-FR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61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8326" y="0"/>
            <a:ext cx="5830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Blindage Des Parois De Fouilles : </a:t>
            </a:r>
            <a:endParaRPr lang="fr-FR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463" y="2827676"/>
            <a:ext cx="10958513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	</a:t>
            </a:r>
            <a:r>
              <a:rPr lang="fr-FR" sz="2800" b="1" u="sng" dirty="0" smtClean="0">
                <a:solidFill>
                  <a:srgbClr val="FF0000"/>
                </a:solidFill>
              </a:rPr>
              <a:t>Le blindage </a:t>
            </a:r>
            <a:r>
              <a:rPr lang="fr-FR" sz="2800" dirty="0" smtClean="0"/>
              <a:t>des parois de fouilles est une </a:t>
            </a:r>
            <a:r>
              <a:rPr lang="fr-FR" sz="2800" b="1" dirty="0" smtClean="0">
                <a:solidFill>
                  <a:srgbClr val="FF0000"/>
                </a:solidFill>
              </a:rPr>
              <a:t>technique</a:t>
            </a:r>
            <a:r>
              <a:rPr lang="fr-FR" sz="2800" dirty="0" smtClean="0"/>
              <a:t> utilisée pour </a:t>
            </a:r>
            <a:r>
              <a:rPr lang="fr-FR" sz="2800" b="1" dirty="0" smtClean="0">
                <a:solidFill>
                  <a:srgbClr val="FF0000"/>
                </a:solidFill>
              </a:rPr>
              <a:t>assurer la stabilité des parois </a:t>
            </a:r>
            <a:r>
              <a:rPr lang="fr-FR" sz="2800" dirty="0" smtClean="0"/>
              <a:t>d'une </a:t>
            </a:r>
            <a:r>
              <a:rPr lang="fr-FR" sz="2800" b="1" dirty="0" smtClean="0"/>
              <a:t>excavation</a:t>
            </a:r>
            <a:r>
              <a:rPr lang="fr-FR" sz="2800" dirty="0" smtClean="0"/>
              <a:t> temporaire ou permanente, ainsi que pour </a:t>
            </a:r>
            <a:r>
              <a:rPr lang="fr-FR" sz="2800" b="1" dirty="0" smtClean="0"/>
              <a:t>protéger les ouvriers et les infrastructures environnantes contre les effondrements. </a:t>
            </a:r>
          </a:p>
          <a:p>
            <a:r>
              <a:rPr lang="fr-FR" sz="2800" b="1" dirty="0"/>
              <a:t>	</a:t>
            </a:r>
            <a:r>
              <a:rPr lang="fr-FR" sz="2800" dirty="0" smtClean="0"/>
              <a:t>Il est indispensable dans les projets de construction où des fouilles profondes ou en terrain instable sont réalisées.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2495" y="1213813"/>
            <a:ext cx="2138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B0F0"/>
                </a:solidFill>
              </a:rPr>
              <a:t>Le Blindage:</a:t>
            </a:r>
            <a:endParaRPr lang="fr-FR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02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4001" y="523220"/>
            <a:ext cx="8859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Voici les principales techniques de blindage des parois de fouilles :</a:t>
            </a:r>
            <a:endParaRPr lang="fr-F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3458326" y="0"/>
            <a:ext cx="5830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Blindage Des Parois De Fouilles : </a:t>
            </a:r>
            <a:endParaRPr lang="fr-FR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6264" y="2436286"/>
            <a:ext cx="6081712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400" b="1" dirty="0" smtClean="0"/>
              <a:t>Description :</a:t>
            </a:r>
            <a:r>
              <a:rPr lang="fr-FR" sz="2400" dirty="0" smtClean="0"/>
              <a:t> Consiste en l'utilisation de panneaux en bois, en acier ou d'autres matériaux placés contre les parois de la fouille, maintenus en place par des étais (horizontaux) ou des pieux.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 smtClean="0"/>
              <a:t>Utilisation :</a:t>
            </a:r>
            <a:r>
              <a:rPr lang="fr-FR" sz="2400" dirty="0" smtClean="0"/>
              <a:t> Adapté aux petites fouilles ou aux terrains peu profonds.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 smtClean="0"/>
              <a:t>Avantages :</a:t>
            </a:r>
            <a:r>
              <a:rPr lang="fr-FR" sz="2400" dirty="0" smtClean="0"/>
              <a:t> Simple à mettre en œuvre, économique pour des applications temporaires.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 smtClean="0"/>
              <a:t>Inconvénients :</a:t>
            </a:r>
            <a:r>
              <a:rPr lang="fr-FR" sz="2400" dirty="0" smtClean="0"/>
              <a:t> Moins adapté aux terrains instables ou aux fouilles profondes.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3458326" y="1639148"/>
            <a:ext cx="6047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1. Blindage traditionnel (en bois ou en acier):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264" y="2436286"/>
            <a:ext cx="5033962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55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9113" y="2355027"/>
            <a:ext cx="6096000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400" b="1" dirty="0" smtClean="0"/>
              <a:t>Description :</a:t>
            </a:r>
            <a:r>
              <a:rPr lang="fr-FR" sz="2400" dirty="0" smtClean="0"/>
              <a:t> Utilise des profilés métalliques (souvent des H ou IPE) enfoncés dans le sol, entre lesquels sont insérés des madriers ou des panneaux pour soutenir la paroi.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 smtClean="0"/>
              <a:t>Utilisation :</a:t>
            </a:r>
            <a:r>
              <a:rPr lang="fr-FR" sz="2400" dirty="0" smtClean="0"/>
              <a:t> Courante pour les fouilles profondes en milieu urbain.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 smtClean="0"/>
              <a:t>Avantages :</a:t>
            </a:r>
            <a:r>
              <a:rPr lang="fr-FR" sz="2400" dirty="0" smtClean="0"/>
              <a:t> Souple, réutilisable, et adapté à de nombreux types de sol.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 smtClean="0"/>
              <a:t>Inconvénients :</a:t>
            </a:r>
            <a:r>
              <a:rPr lang="fr-FR" sz="2400" dirty="0" smtClean="0"/>
              <a:t> Moins performant dans les sols très instables ou soumis à des pressions élevées.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3458326" y="0"/>
            <a:ext cx="5830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Blindage Des Parois De Fouilles : </a:t>
            </a:r>
            <a:endParaRPr lang="fr-FR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01339" y="1358309"/>
            <a:ext cx="3312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B0F0"/>
                </a:solidFill>
              </a:rPr>
              <a:t>2. Parois berlinoises: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113" y="2355027"/>
            <a:ext cx="5575896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06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8326" y="0"/>
            <a:ext cx="5830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Blindage Des Parois De Fouilles : </a:t>
            </a:r>
            <a:endParaRPr lang="fr-FR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112" y="2460576"/>
            <a:ext cx="5581651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400" b="1" dirty="0" smtClean="0"/>
              <a:t>Description :</a:t>
            </a:r>
            <a:r>
              <a:rPr lang="fr-FR" sz="2400" dirty="0" smtClean="0"/>
              <a:t> Réalisées en béton armé coulé en place dans le sol à l'aide de banches ou de coffrages spéciaux.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 smtClean="0"/>
              <a:t>Utilisation :</a:t>
            </a:r>
            <a:r>
              <a:rPr lang="fr-FR" sz="2400" dirty="0" smtClean="0"/>
              <a:t> Pour des fouilles très profondes ou dans des sols saturés d'eau.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 smtClean="0"/>
              <a:t>Avantages :</a:t>
            </a:r>
            <a:r>
              <a:rPr lang="fr-FR" sz="2400" dirty="0" smtClean="0"/>
              <a:t> Étanchéité, résistance élevée, permet de réaliser des structures permanentes.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 smtClean="0"/>
              <a:t>Inconvénients :</a:t>
            </a:r>
            <a:r>
              <a:rPr lang="fr-FR" sz="2400" dirty="0" smtClean="0"/>
              <a:t> Coûteux, nécessite des équipements spécialisés.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4709117" y="1299523"/>
            <a:ext cx="3328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B0F0"/>
                </a:solidFill>
              </a:rPr>
              <a:t>3. Parois moulées: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763" y="2460576"/>
            <a:ext cx="56007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14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8326" y="0"/>
            <a:ext cx="5830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Blindage Des Parois De Fouilles : </a:t>
            </a:r>
            <a:endParaRPr lang="fr-FR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9117" y="1299523"/>
            <a:ext cx="32823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B0F0"/>
                </a:solidFill>
              </a:rPr>
              <a:t>4</a:t>
            </a:r>
            <a:r>
              <a:rPr lang="fr-FR" sz="3200" b="1" dirty="0" smtClean="0">
                <a:solidFill>
                  <a:srgbClr val="00B0F0"/>
                </a:solidFill>
              </a:rPr>
              <a:t>. Parois clouées:</a:t>
            </a:r>
          </a:p>
        </p:txBody>
      </p:sp>
      <p:sp>
        <p:nvSpPr>
          <p:cNvPr id="6" name="Rectangle 5"/>
          <p:cNvSpPr/>
          <p:nvPr/>
        </p:nvSpPr>
        <p:spPr>
          <a:xfrm>
            <a:off x="576261" y="2507813"/>
            <a:ext cx="6096000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400" b="1" dirty="0" smtClean="0"/>
              <a:t>Description :</a:t>
            </a:r>
            <a:r>
              <a:rPr lang="fr-FR" sz="2400" dirty="0" smtClean="0"/>
              <a:t> Technique où des clous métalliques (barres d'acier) sont insérés dans la paroi pour la stabiliser, associée à un treillis métallique et un revêtement en béton projeté.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 smtClean="0"/>
              <a:t>Utilisation :</a:t>
            </a:r>
            <a:r>
              <a:rPr lang="fr-FR" sz="2400" dirty="0" smtClean="0"/>
              <a:t> Dans les talus ou terrains instables nécessitant une stabilisation rapide.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 smtClean="0"/>
              <a:t>Avantages :</a:t>
            </a:r>
            <a:r>
              <a:rPr lang="fr-FR" sz="2400" dirty="0" smtClean="0"/>
              <a:t> Rapide à installer, moins invasive que d'autres méthodes.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 smtClean="0"/>
              <a:t>Inconvénients :</a:t>
            </a:r>
            <a:r>
              <a:rPr lang="fr-FR" sz="2400" dirty="0" smtClean="0"/>
              <a:t> Moins adapté aux grandes profondeurs.</a:t>
            </a:r>
            <a:endParaRPr lang="fr-FR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260" y="2660601"/>
            <a:ext cx="5043489" cy="331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23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6262" y="2660601"/>
            <a:ext cx="5495926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400" b="1" dirty="0" smtClean="0"/>
              <a:t>Description :</a:t>
            </a:r>
            <a:r>
              <a:rPr lang="fr-FR" sz="2400" dirty="0" smtClean="0"/>
              <a:t> Palplanches en acier enfoncées dans le sol pour former une barrière étanche.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 smtClean="0"/>
              <a:t>Utilisation :</a:t>
            </a:r>
            <a:r>
              <a:rPr lang="fr-FR" sz="2400" dirty="0" smtClean="0"/>
              <a:t> Pratique pour les terrains saturés d'eau ou à proximité de cours d'eau.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 smtClean="0"/>
              <a:t>Avantages :</a:t>
            </a:r>
            <a:r>
              <a:rPr lang="fr-FR" sz="2400" dirty="0" smtClean="0"/>
              <a:t> Étanchéité, réutilisables, adaptables à différentes conditions de sol.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 smtClean="0"/>
              <a:t>Inconvénients :</a:t>
            </a:r>
            <a:r>
              <a:rPr lang="fr-FR" sz="2400" dirty="0" smtClean="0"/>
              <a:t> Installation bruyante, nécessite des équipements lourds.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3458326" y="0"/>
            <a:ext cx="5830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Blindage Des Parois De Fouilles : </a:t>
            </a:r>
            <a:endParaRPr lang="fr-FR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4342" y="1299523"/>
            <a:ext cx="4484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B0F0"/>
                </a:solidFill>
              </a:rPr>
              <a:t>5. Parois en Palplanches: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199" y="2660601"/>
            <a:ext cx="5460964" cy="34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64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58326" y="0"/>
            <a:ext cx="5830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Blindage Des Parois De Fouilles : </a:t>
            </a:r>
            <a:endParaRPr lang="fr-FR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2614" y="1100003"/>
            <a:ext cx="6091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B0F0"/>
                </a:solidFill>
              </a:rPr>
              <a:t>6. Parois en béton projeté (gunite)</a:t>
            </a:r>
          </a:p>
        </p:txBody>
      </p:sp>
      <p:sp>
        <p:nvSpPr>
          <p:cNvPr id="6" name="Rectangle 5"/>
          <p:cNvSpPr/>
          <p:nvPr/>
        </p:nvSpPr>
        <p:spPr>
          <a:xfrm>
            <a:off x="504825" y="2474862"/>
            <a:ext cx="5181600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400" b="1" dirty="0" smtClean="0"/>
              <a:t>Description :</a:t>
            </a:r>
            <a:r>
              <a:rPr lang="fr-FR" sz="2400" dirty="0" smtClean="0"/>
              <a:t> Application de béton projeté directement sur les parois de la fouille pour les consolider, souvent associé à des armatures.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 smtClean="0"/>
              <a:t>Utilisation :</a:t>
            </a:r>
            <a:r>
              <a:rPr lang="fr-FR" sz="2400" dirty="0" smtClean="0"/>
              <a:t> Adapté aux fouilles inclinées ou aux talus.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 smtClean="0"/>
              <a:t>Avantages :</a:t>
            </a:r>
            <a:r>
              <a:rPr lang="fr-FR" sz="2400" dirty="0" smtClean="0"/>
              <a:t> Flexible, rapide à mettre en œuvre.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 b="1" dirty="0" smtClean="0"/>
              <a:t>Inconvénients :</a:t>
            </a:r>
            <a:r>
              <a:rPr lang="fr-FR" sz="2400" dirty="0" smtClean="0"/>
              <a:t> Moins performant dans des conditions de charge élevées.</a:t>
            </a:r>
            <a:endParaRPr lang="fr-FR" sz="2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899" y="2446452"/>
            <a:ext cx="5014913" cy="381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90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95672" y="3188138"/>
            <a:ext cx="3233960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i="1" smtClean="0">
                <a:ln w="6600">
                  <a:solidFill>
                    <a:schemeClr val="accent4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CHAPITRE </a:t>
            </a:r>
            <a:r>
              <a:rPr lang="fr-FR" sz="3200" b="1" i="1" smtClean="0">
                <a:ln w="6600">
                  <a:solidFill>
                    <a:schemeClr val="accent4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2:</a:t>
            </a:r>
            <a:endParaRPr lang="fr-FR" sz="3200" b="1" i="1" dirty="0" smtClean="0">
              <a:ln w="6600">
                <a:solidFill>
                  <a:schemeClr val="accent4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fr-FR" sz="3200" b="1" i="1" dirty="0" smtClean="0">
                <a:ln w="6600">
                  <a:solidFill>
                    <a:schemeClr val="accent4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Techniques de préparation du chantier</a:t>
            </a:r>
            <a:endParaRPr lang="fr-FR" sz="3200" b="1" i="1" dirty="0">
              <a:ln w="6600">
                <a:solidFill>
                  <a:schemeClr val="accent4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926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7051" y="0"/>
            <a:ext cx="2955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Terrassements: </a:t>
            </a:r>
            <a:endParaRPr lang="fr-FR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4874" y="654814"/>
            <a:ext cx="101393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 </a:t>
            </a:r>
            <a:r>
              <a:rPr lang="fr-FR" b="1" u="sng" dirty="0" smtClean="0">
                <a:solidFill>
                  <a:srgbClr val="FF0000"/>
                </a:solidFill>
              </a:rPr>
              <a:t>Définition: </a:t>
            </a:r>
          </a:p>
          <a:p>
            <a:r>
              <a:rPr lang="fr-FR" dirty="0" smtClean="0"/>
              <a:t>	</a:t>
            </a:r>
            <a:r>
              <a:rPr lang="fr-FR" b="1" dirty="0" smtClean="0"/>
              <a:t>Les terrassements </a:t>
            </a:r>
            <a:r>
              <a:rPr lang="fr-FR" dirty="0" smtClean="0"/>
              <a:t>sont des travaux qui se rapportent à la modification du relief du terrain. Ils sont réalisés par l‘exécution de déblais et de remblais.  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* Les déblais </a:t>
            </a:r>
            <a:r>
              <a:rPr lang="fr-FR" dirty="0" smtClean="0"/>
              <a:t>consistent à abaisser le niveau du terrain par enlèvement des terres appelés aussi fouilles ou extraction.  </a:t>
            </a:r>
          </a:p>
          <a:p>
            <a:r>
              <a:rPr lang="fr-FR" dirty="0" smtClean="0"/>
              <a:t>* </a:t>
            </a:r>
            <a:r>
              <a:rPr lang="fr-FR" b="1" dirty="0" smtClean="0">
                <a:solidFill>
                  <a:srgbClr val="FF0000"/>
                </a:solidFill>
              </a:rPr>
              <a:t>Les remblais </a:t>
            </a:r>
            <a:r>
              <a:rPr lang="fr-FR" dirty="0" smtClean="0"/>
              <a:t>consistent à rapporter des terres afin de relever le niveau appelés aussi remblaiement.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555078" y="2755047"/>
            <a:ext cx="7903372" cy="317009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dirty="0" smtClean="0"/>
              <a:t>On distingue plusieurs </a:t>
            </a:r>
            <a:r>
              <a:rPr lang="fr-FR" sz="2000" b="1" dirty="0" smtClean="0"/>
              <a:t>types de terrassements</a:t>
            </a:r>
            <a:r>
              <a:rPr lang="fr-FR" sz="2000" dirty="0" smtClean="0"/>
              <a:t>, on pourra citer notamment :</a:t>
            </a:r>
          </a:p>
          <a:p>
            <a:r>
              <a:rPr lang="fr-FR" dirty="0" smtClean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Le décapage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La fouille en grande masse ou en pleine masse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La fouille en rigole ou en tranchée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La fouille en puits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La fouille en galerie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9836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6052" y="2788028"/>
            <a:ext cx="10086975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/>
              <a:t> </a:t>
            </a:r>
          </a:p>
          <a:p>
            <a:r>
              <a:rPr lang="fr-FR" sz="2400" dirty="0" smtClean="0"/>
              <a:t>	Il est appelé aussi </a:t>
            </a:r>
            <a:r>
              <a:rPr lang="fr-FR" sz="2400" b="1" dirty="0" smtClean="0">
                <a:solidFill>
                  <a:srgbClr val="00B0F0"/>
                </a:solidFill>
              </a:rPr>
              <a:t>terrassement en découverte</a:t>
            </a:r>
            <a:r>
              <a:rPr lang="fr-FR" sz="2400" dirty="0" smtClean="0"/>
              <a:t>, de </a:t>
            </a:r>
            <a:r>
              <a:rPr lang="fr-FR" sz="2400" b="1" dirty="0" smtClean="0">
                <a:solidFill>
                  <a:srgbClr val="00B0F0"/>
                </a:solidFill>
              </a:rPr>
              <a:t>faible profondeur </a:t>
            </a:r>
            <a:r>
              <a:rPr lang="fr-FR" sz="2400" dirty="0" smtClean="0"/>
              <a:t>ou terrassement superficiel. Il est destiné à enlever la terre végétale </a:t>
            </a:r>
            <a:r>
              <a:rPr lang="fr-FR" sz="2400" b="1" dirty="0" smtClean="0">
                <a:solidFill>
                  <a:srgbClr val="00B0F0"/>
                </a:solidFill>
              </a:rPr>
              <a:t>(10cm à 30cm) </a:t>
            </a:r>
            <a:r>
              <a:rPr lang="fr-FR" sz="2400" dirty="0" smtClean="0"/>
              <a:t>sur la surface de l’emprise du terrassement général et l’emplacement des voies d’accès, installation de chantier, baraques,…  </a:t>
            </a:r>
          </a:p>
          <a:p>
            <a:endParaRPr lang="fr-FR" sz="2400" dirty="0" smtClean="0"/>
          </a:p>
          <a:p>
            <a:r>
              <a:rPr lang="fr-FR" sz="2400" dirty="0" smtClean="0"/>
              <a:t>	</a:t>
            </a:r>
            <a:r>
              <a:rPr lang="fr-FR" sz="2400" b="1" dirty="0" smtClean="0">
                <a:solidFill>
                  <a:srgbClr val="00B0F0"/>
                </a:solidFill>
              </a:rPr>
              <a:t>La terre végétale  </a:t>
            </a:r>
            <a:r>
              <a:rPr lang="fr-FR" sz="2400" dirty="0" smtClean="0"/>
              <a:t>sera mise en dépôt à la périphérie du chantier pour être réutilisée pour les aménagements extérieurs (espaces verts,…). 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4267673" y="1844159"/>
            <a:ext cx="3803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00B0F0"/>
                </a:solidFill>
              </a:rPr>
              <a:t>1- Décapage des terres: </a:t>
            </a:r>
            <a:endParaRPr lang="fr-FR" sz="2800" b="1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7051" y="0"/>
            <a:ext cx="2955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Terrassements: </a:t>
            </a:r>
            <a:endParaRPr lang="fr-FR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52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092254"/>
            <a:ext cx="9220200" cy="47132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87051" y="0"/>
            <a:ext cx="2955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Terrassements: </a:t>
            </a:r>
            <a:endParaRPr lang="fr-FR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8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3" y="700088"/>
            <a:ext cx="10301287" cy="5343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87051" y="0"/>
            <a:ext cx="2955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Terrassements: </a:t>
            </a:r>
            <a:endParaRPr lang="fr-FR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780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6355" y="2613363"/>
            <a:ext cx="9539288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2400" dirty="0" smtClean="0"/>
              <a:t>	C’est le </a:t>
            </a:r>
            <a:r>
              <a:rPr lang="fr-FR" sz="2400" b="1" dirty="0" smtClean="0"/>
              <a:t>terrassement principal </a:t>
            </a:r>
            <a:r>
              <a:rPr lang="fr-FR" sz="2400" dirty="0" smtClean="0"/>
              <a:t>d’une construction. La profondeur est fonction de l’importance de l’ouvrage.  </a:t>
            </a:r>
          </a:p>
          <a:p>
            <a:endParaRPr lang="fr-FR" sz="2400" dirty="0" smtClean="0"/>
          </a:p>
          <a:p>
            <a:r>
              <a:rPr lang="fr-FR" sz="2400" dirty="0" smtClean="0"/>
              <a:t>	Au niveau du fond de fouille, la distance entre mur et terre sera au minimum de </a:t>
            </a:r>
            <a:r>
              <a:rPr lang="fr-FR" sz="2400" b="1" dirty="0" smtClean="0"/>
              <a:t>50cm</a:t>
            </a:r>
            <a:r>
              <a:rPr lang="fr-FR" sz="2400" dirty="0" smtClean="0"/>
              <a:t>, pour permettre l’exécution de l’étanchéité, le drainage,….</a:t>
            </a:r>
          </a:p>
          <a:p>
            <a:endParaRPr lang="fr-FR" sz="2400" dirty="0" smtClean="0"/>
          </a:p>
          <a:p>
            <a:r>
              <a:rPr lang="fr-FR" sz="2400" dirty="0" smtClean="0"/>
              <a:t>	Les terres excédentaires doivent être immédiatement évacuées et on ne gardera sur le chantier que les terres nécessaires aux différents remblaiements. Les travaux sont comptés au m</a:t>
            </a:r>
            <a:r>
              <a:rPr lang="fr-FR" sz="1400" dirty="0" smtClean="0"/>
              <a:t>3</a:t>
            </a:r>
            <a:r>
              <a:rPr lang="fr-FR" sz="2400" dirty="0" smtClean="0"/>
              <a:t> .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4072143" y="1323023"/>
            <a:ext cx="4047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2- La fouille en pleine masse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7051" y="0"/>
            <a:ext cx="2955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Terrassements: </a:t>
            </a:r>
            <a:endParaRPr lang="fr-FR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62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65" y="1114425"/>
            <a:ext cx="10585502" cy="46148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87051" y="0"/>
            <a:ext cx="2955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Terrassements: </a:t>
            </a:r>
            <a:endParaRPr lang="fr-FR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89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250</TotalTime>
  <Words>762</Words>
  <Application>Microsoft Office PowerPoint</Application>
  <PresentationFormat>Grand écran</PresentationFormat>
  <Paragraphs>137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Calibri</vt:lpstr>
      <vt:lpstr>Garamond</vt:lpstr>
      <vt:lpstr>Times New Roman</vt:lpstr>
      <vt:lpstr>Organique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29</cp:revision>
  <dcterms:created xsi:type="dcterms:W3CDTF">2024-12-07T15:51:51Z</dcterms:created>
  <dcterms:modified xsi:type="dcterms:W3CDTF">2025-01-06T17:08:31Z</dcterms:modified>
</cp:coreProperties>
</file>