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93" r:id="rId4"/>
    <p:sldId id="299" r:id="rId5"/>
    <p:sldId id="300" r:id="rId6"/>
    <p:sldId id="301" r:id="rId7"/>
    <p:sldId id="302" r:id="rId8"/>
    <p:sldId id="298" r:id="rId9"/>
    <p:sldId id="303" r:id="rId10"/>
    <p:sldId id="305" r:id="rId11"/>
    <p:sldId id="297" r:id="rId12"/>
    <p:sldId id="306" r:id="rId13"/>
    <p:sldId id="307" r:id="rId14"/>
    <p:sldId id="308" r:id="rId15"/>
    <p:sldId id="309" r:id="rId16"/>
    <p:sldId id="310" r:id="rId17"/>
    <p:sldId id="311" r:id="rId18"/>
    <p:sldId id="304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258" y="54"/>
      </p:cViewPr>
      <p:guideLst>
        <p:guide orient="horz" pos="38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FFFFFF"/>
                </a:solidFill>
                <a:latin typeface="Constantia"/>
              </a:rPr>
              <a:t>Click to move the slide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49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51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5804446-A982-47BF-9074-55F7853F3164}" type="slidenum">
              <a:rPr lang="en-US" sz="1400" b="0" strike="noStrike" spc="-1">
                <a:latin typeface="Times New Roman"/>
              </a:rPr>
              <a:t>‹N°›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042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533520" y="1371600"/>
            <a:ext cx="7851240" cy="847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Group 3"/>
          <p:cNvGrpSpPr/>
          <p:nvPr/>
        </p:nvGrpSpPr>
        <p:grpSpPr>
          <a:xfrm>
            <a:off x="-29160" y="-16560"/>
            <a:ext cx="9197640" cy="1086120"/>
            <a:chOff x="-29160" y="-16560"/>
            <a:chExt cx="9197640" cy="1086120"/>
          </a:xfrm>
        </p:grpSpPr>
        <p:sp>
          <p:nvSpPr>
            <p:cNvPr id="3" name="CustomShape 4"/>
            <p:cNvSpPr/>
            <p:nvPr/>
          </p:nvSpPr>
          <p:spPr>
            <a:xfrm rot="21435600">
              <a:off x="-18720" y="201960"/>
              <a:ext cx="9162720" cy="64872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 rot="21435600">
              <a:off x="-14040" y="275400"/>
              <a:ext cx="9175320" cy="52992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18360" bIns="0" anchor="b">
            <a:normAutofit/>
          </a:bodyPr>
          <a:lstStyle/>
          <a:p>
            <a:pPr algn="r">
              <a:lnSpc>
                <a:spcPct val="100000"/>
              </a:lnSpc>
            </a:pPr>
            <a:r>
              <a:rPr lang="fr-FR" sz="5600" b="1" strike="noStrike" spc="-1">
                <a:solidFill>
                  <a:srgbClr val="50E0EA"/>
                </a:solidFill>
                <a:latin typeface="Calibri"/>
              </a:rPr>
              <a:t>Modifiez le style du titre</a:t>
            </a:r>
            <a:endParaRPr lang="fr-FR" sz="5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fld id="{7D3E287A-505B-4B32-A355-2DA0F3EBE767}" type="datetime1">
              <a:rPr lang="fr-FR" sz="1200" b="0" strike="noStrike" spc="-1">
                <a:solidFill>
                  <a:srgbClr val="D1EAED"/>
                </a:solidFill>
                <a:latin typeface="Constantia"/>
              </a:rPr>
              <a:t>07/12/2021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E45916E-1755-467E-8C98-59EB446DC591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‹N°›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00" b="0" strike="noStrike" spc="-1">
                <a:solidFill>
                  <a:srgbClr val="FFFFFF"/>
                </a:solidFill>
                <a:latin typeface="Constanti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100" b="0" strike="noStrike" spc="-1">
                <a:solidFill>
                  <a:srgbClr val="FFFFFF"/>
                </a:solidFill>
                <a:latin typeface="Constanti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C1F90A31-C104-45D6-805E-BD7765269229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66" name="CustomShape 2"/>
          <p:cNvSpPr/>
          <p:nvPr/>
        </p:nvSpPr>
        <p:spPr>
          <a:xfrm>
            <a:off x="241560" y="188640"/>
            <a:ext cx="23857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Université de Jijel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7" name="CustomShape 3"/>
          <p:cNvSpPr/>
          <p:nvPr/>
        </p:nvSpPr>
        <p:spPr>
          <a:xfrm>
            <a:off x="231840" y="471960"/>
            <a:ext cx="477180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Faculté des Sciences Exactes et 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8" name="CustomShape 4"/>
          <p:cNvSpPr/>
          <p:nvPr/>
        </p:nvSpPr>
        <p:spPr>
          <a:xfrm>
            <a:off x="251640" y="779760"/>
            <a:ext cx="3312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Département d’Informatique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9" name="CustomShape 5"/>
          <p:cNvSpPr/>
          <p:nvPr/>
        </p:nvSpPr>
        <p:spPr>
          <a:xfrm>
            <a:off x="1547640" y="2807280"/>
            <a:ext cx="432000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Book Antiqua"/>
              </a:rPr>
              <a:t>Les Méthodes Directes</a:t>
            </a:r>
            <a:endParaRPr lang="en-US" sz="2800" b="0" strike="noStrike" spc="-1" dirty="0">
              <a:latin typeface="Arial"/>
            </a:endParaRPr>
          </a:p>
        </p:txBody>
      </p:sp>
      <p:pic>
        <p:nvPicPr>
          <p:cNvPr id="70" name="Picture 2"/>
          <p:cNvPicPr/>
          <p:nvPr/>
        </p:nvPicPr>
        <p:blipFill>
          <a:blip r:embed="rId2"/>
          <a:stretch/>
        </p:blipFill>
        <p:spPr>
          <a:xfrm>
            <a:off x="7668360" y="188640"/>
            <a:ext cx="1315800" cy="1525320"/>
          </a:xfrm>
          <a:prstGeom prst="rect">
            <a:avLst/>
          </a:prstGeom>
          <a:ln w="0">
            <a:noFill/>
          </a:ln>
        </p:spPr>
      </p:pic>
      <p:sp>
        <p:nvSpPr>
          <p:cNvPr id="71" name="CustomShape 6"/>
          <p:cNvSpPr/>
          <p:nvPr/>
        </p:nvSpPr>
        <p:spPr>
          <a:xfrm>
            <a:off x="2195640" y="3749040"/>
            <a:ext cx="547272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Méthode de </a:t>
            </a: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Gauss (suite)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73" name="CustomShape 8"/>
          <p:cNvSpPr/>
          <p:nvPr/>
        </p:nvSpPr>
        <p:spPr>
          <a:xfrm>
            <a:off x="827640" y="2061000"/>
            <a:ext cx="633636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Book Antiqua"/>
              </a:rPr>
              <a:t>Résolution des Systèmes Linéaires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Cambria" pitchFamily="18" charset="0"/>
              </a:rPr>
              <a:t>Exemple :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532443" y="1109281"/>
            <a:ext cx="756084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Soit </a:t>
            </a:r>
            <a:r>
              <a:rPr lang="fr-FR" b="0" strike="noStrike" spc="-1" dirty="0">
                <a:solidFill>
                  <a:srgbClr val="FFFFFF"/>
                </a:solidFill>
                <a:latin typeface="Book Antiqua"/>
              </a:rPr>
              <a:t>le système linéaire </a:t>
            </a:r>
            <a:r>
              <a:rPr lang="fr-FR" spc="-1" dirty="0" smtClean="0">
                <a:solidFill>
                  <a:srgbClr val="FFFFFF"/>
                </a:solidFill>
                <a:latin typeface="Book Antiqua"/>
              </a:rPr>
              <a:t>décrit </a:t>
            </a:r>
            <a:r>
              <a:rPr lang="fr-FR" spc="-1" dirty="0" smtClean="0">
                <a:solidFill>
                  <a:srgbClr val="FFFFFF"/>
                </a:solidFill>
                <a:latin typeface="Book Antiqua"/>
              </a:rPr>
              <a:t>précédemment par </a:t>
            </a: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b="0" strike="noStrike" spc="-1" dirty="0">
              <a:latin typeface="Arial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700808"/>
            <a:ext cx="309562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ustomShape 1"/>
          <p:cNvSpPr/>
          <p:nvPr/>
        </p:nvSpPr>
        <p:spPr>
          <a:xfrm>
            <a:off x="502602" y="4149080"/>
            <a:ext cx="6013614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Résoudre ce système par la méthode de Gauss avec la stratégie de choix de pivot : PPN, MPL, et MPG.</a:t>
            </a:r>
            <a:endParaRPr lang="en-US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663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Cambria" pitchFamily="18" charset="0"/>
              </a:rPr>
              <a:t>Exemple : (Gauss PPN)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730" y="2708920"/>
            <a:ext cx="645795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224" y="4366181"/>
            <a:ext cx="646747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873" y="1091351"/>
            <a:ext cx="292417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187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Cambria" pitchFamily="18" charset="0"/>
              </a:rPr>
              <a:t>Exemple : (Gauss PPN)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355" y="1412776"/>
            <a:ext cx="6410325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830" y="3717032"/>
            <a:ext cx="6419850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23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Cambria" pitchFamily="18" charset="0"/>
              </a:rPr>
              <a:t>Exemple : (Gauss MPL)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873" y="1091351"/>
            <a:ext cx="292417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185" y="2571528"/>
            <a:ext cx="6810375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185" y="4505672"/>
            <a:ext cx="681037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328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Cambria" pitchFamily="18" charset="0"/>
              </a:rPr>
              <a:t>Exemple : (Gauss MPL)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740" y="1412776"/>
            <a:ext cx="7886700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40" y="3645024"/>
            <a:ext cx="78486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25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Cambria" pitchFamily="18" charset="0"/>
              </a:rPr>
              <a:t>Exemple : (Gauss MPG)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873" y="1091351"/>
            <a:ext cx="292417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592" y="2490309"/>
            <a:ext cx="6172200" cy="401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4151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Cambria" pitchFamily="18" charset="0"/>
              </a:rPr>
              <a:t>Exemple : (Gauss MPG)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91351"/>
            <a:ext cx="7057636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636" y="2852936"/>
            <a:ext cx="7086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59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Cambria" pitchFamily="18" charset="0"/>
              </a:rPr>
              <a:t>Exemple : (Gauss MPG)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129" y="1412776"/>
            <a:ext cx="6715125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828" y="3861048"/>
            <a:ext cx="5419725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59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22" name="CustomShape 2"/>
          <p:cNvSpPr/>
          <p:nvPr/>
        </p:nvSpPr>
        <p:spPr>
          <a:xfrm>
            <a:off x="4068000" y="2708640"/>
            <a:ext cx="1583640" cy="76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4400" b="1" strike="noStrike" cap="small" spc="199">
                <a:solidFill>
                  <a:srgbClr val="FFFFFF"/>
                </a:solidFill>
                <a:latin typeface="Book Antiqua"/>
              </a:rPr>
              <a:t>Fin</a:t>
            </a:r>
            <a:endParaRPr lang="en-US" sz="4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663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1F02E06-C952-4B08-A3A4-CF6278469C88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80" name="CustomShape 6"/>
          <p:cNvSpPr/>
          <p:nvPr/>
        </p:nvSpPr>
        <p:spPr>
          <a:xfrm>
            <a:off x="1525885" y="3140968"/>
            <a:ext cx="6264696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60">
              <a:lnSpc>
                <a:spcPct val="100000"/>
              </a:lnSpc>
              <a:buClr>
                <a:srgbClr val="FF0000"/>
              </a:buClr>
            </a:pPr>
            <a:r>
              <a:rPr lang="fr-FR" sz="2800" b="1" strike="noStrike" cap="small" spc="-1" dirty="0" smtClean="0">
                <a:solidFill>
                  <a:srgbClr val="FF0000"/>
                </a:solidFill>
                <a:latin typeface="Book Antiqua"/>
              </a:rPr>
              <a:t>Stratégies de choix de Pivot</a:t>
            </a:r>
            <a:endParaRPr lang="en-US" sz="2800" b="0" strike="noStrike" cap="small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539552" y="1268760"/>
            <a:ext cx="4127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Cambria" pitchFamily="18" charset="0"/>
              </a:rPr>
              <a:t>1-Premier Pivot non Nul (PPN) :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  <a:latin typeface="Cambria" pitchFamily="18" charset="0"/>
              </a:rPr>
              <a:t>Stratégies de choix de pivot :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918951" y="1908297"/>
            <a:ext cx="7704856" cy="87197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lnSpc>
                <a:spcPct val="150000"/>
              </a:lnSpc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just"/>
            <a:r>
              <a:rPr lang="fr-FR" dirty="0" smtClean="0">
                <a:latin typeface="Cambria" pitchFamily="18" charset="0"/>
              </a:rPr>
              <a:t>Utilisée pour éviter les cas dans lesquels </a:t>
            </a:r>
            <a:r>
              <a:rPr lang="fr-FR" dirty="0">
                <a:latin typeface="Cambria" pitchFamily="18" charset="0"/>
              </a:rPr>
              <a:t>dans une itération k on </a:t>
            </a:r>
            <a:r>
              <a:rPr lang="fr-FR" dirty="0" smtClean="0">
                <a:latin typeface="Cambria" pitchFamily="18" charset="0"/>
              </a:rPr>
              <a:t>arrive </a:t>
            </a:r>
            <a:r>
              <a:rPr lang="fr-FR" dirty="0" smtClean="0">
                <a:latin typeface="Cambria" pitchFamily="18" charset="0"/>
              </a:rPr>
              <a:t>sur </a:t>
            </a:r>
            <a:r>
              <a:rPr lang="fr-FR" dirty="0" smtClean="0">
                <a:latin typeface="Cambria" pitchFamily="18" charset="0"/>
              </a:rPr>
              <a:t>un pivot nul (</a:t>
            </a:r>
            <a:r>
              <a:rPr lang="fr-FR" dirty="0" err="1" smtClean="0">
                <a:latin typeface="Cambria" pitchFamily="18" charset="0"/>
              </a:rPr>
              <a:t>A</a:t>
            </a:r>
            <a:r>
              <a:rPr lang="fr-FR" baseline="-25000" dirty="0" err="1" smtClean="0">
                <a:latin typeface="Cambria" pitchFamily="18" charset="0"/>
              </a:rPr>
              <a:t>kk</a:t>
            </a:r>
            <a:r>
              <a:rPr lang="fr-FR" dirty="0" smtClean="0">
                <a:latin typeface="Cambria" pitchFamily="18" charset="0"/>
              </a:rPr>
              <a:t> = 0). </a:t>
            </a:r>
            <a:endParaRPr lang="fr-FR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8951" y="2924944"/>
            <a:ext cx="7704856" cy="87197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dk1"/>
                </a:solidFill>
                <a:latin typeface="Cambria" pitchFamily="18" charset="0"/>
              </a:rPr>
              <a:t>Le principe est de chercher la 1</a:t>
            </a:r>
            <a:r>
              <a:rPr lang="fr-FR" baseline="30000" dirty="0">
                <a:solidFill>
                  <a:schemeClr val="dk1"/>
                </a:solidFill>
                <a:latin typeface="Cambria" pitchFamily="18" charset="0"/>
              </a:rPr>
              <a:t>ère</a:t>
            </a:r>
            <a:r>
              <a:rPr lang="fr-FR" dirty="0">
                <a:solidFill>
                  <a:schemeClr val="dk1"/>
                </a:solidFill>
                <a:latin typeface="Cambria" pitchFamily="18" charset="0"/>
              </a:rPr>
              <a:t> ligne </a:t>
            </a:r>
            <a:r>
              <a:rPr lang="fr-FR" dirty="0" smtClean="0">
                <a:solidFill>
                  <a:schemeClr val="dk1"/>
                </a:solidFill>
                <a:latin typeface="Cambria" pitchFamily="18" charset="0"/>
              </a:rPr>
              <a:t>i dans </a:t>
            </a:r>
            <a:r>
              <a:rPr lang="fr-FR" dirty="0">
                <a:solidFill>
                  <a:schemeClr val="dk1"/>
                </a:solidFill>
                <a:latin typeface="Cambria" pitchFamily="18" charset="0"/>
              </a:rPr>
              <a:t>laquelle l’élément situé dans la même colonne </a:t>
            </a:r>
            <a:r>
              <a:rPr lang="fr-FR" dirty="0" smtClean="0">
                <a:solidFill>
                  <a:schemeClr val="dk1"/>
                </a:solidFill>
                <a:latin typeface="Cambria" pitchFamily="18" charset="0"/>
              </a:rPr>
              <a:t>k au </a:t>
            </a:r>
            <a:r>
              <a:rPr lang="fr-FR" dirty="0">
                <a:solidFill>
                  <a:schemeClr val="dk1"/>
                </a:solidFill>
                <a:latin typeface="Cambria" pitchFamily="18" charset="0"/>
              </a:rPr>
              <a:t>dessous du pivot nul </a:t>
            </a:r>
            <a:r>
              <a:rPr lang="fr-FR" dirty="0" smtClean="0">
                <a:solidFill>
                  <a:schemeClr val="dk1"/>
                </a:solidFill>
                <a:latin typeface="Cambria" pitchFamily="18" charset="0"/>
              </a:rPr>
              <a:t>n’est </a:t>
            </a:r>
            <a:r>
              <a:rPr lang="fr-FR" dirty="0">
                <a:solidFill>
                  <a:schemeClr val="dk1"/>
                </a:solidFill>
                <a:latin typeface="Cambria" pitchFamily="18" charset="0"/>
              </a:rPr>
              <a:t>pas </a:t>
            </a:r>
            <a:r>
              <a:rPr lang="fr-FR" dirty="0" smtClean="0">
                <a:solidFill>
                  <a:schemeClr val="dk1"/>
                </a:solidFill>
                <a:latin typeface="Cambria" pitchFamily="18" charset="0"/>
              </a:rPr>
              <a:t>nul</a:t>
            </a:r>
            <a:r>
              <a:rPr lang="fr-FR" dirty="0">
                <a:latin typeface="Cambria" pitchFamily="18" charset="0"/>
              </a:rPr>
              <a:t> (</a:t>
            </a:r>
            <a:r>
              <a:rPr lang="fr-FR" dirty="0" err="1" smtClean="0">
                <a:latin typeface="Cambria" pitchFamily="18" charset="0"/>
              </a:rPr>
              <a:t>A</a:t>
            </a:r>
            <a:r>
              <a:rPr lang="fr-FR" baseline="-25000" dirty="0" err="1" smtClean="0">
                <a:latin typeface="Cambria" pitchFamily="18" charset="0"/>
              </a:rPr>
              <a:t>ik</a:t>
            </a:r>
            <a:r>
              <a:rPr lang="fr-FR" dirty="0" smtClean="0">
                <a:latin typeface="Cambria" pitchFamily="18" charset="0"/>
              </a:rPr>
              <a:t>&lt;&gt;0 avec i</a:t>
            </a:r>
            <a:r>
              <a:rPr lang="fr-FR" dirty="0">
                <a:latin typeface="Cambria" pitchFamily="18" charset="0"/>
              </a:rPr>
              <a:t>&gt;</a:t>
            </a:r>
            <a:r>
              <a:rPr lang="fr-FR" dirty="0" smtClean="0">
                <a:latin typeface="Cambria" pitchFamily="18" charset="0"/>
              </a:rPr>
              <a:t>k)</a:t>
            </a:r>
            <a:r>
              <a:rPr lang="fr-FR" dirty="0" smtClean="0">
                <a:solidFill>
                  <a:schemeClr val="dk1"/>
                </a:solidFill>
                <a:latin typeface="Cambria" pitchFamily="18" charset="0"/>
              </a:rPr>
              <a:t>. </a:t>
            </a:r>
            <a:endParaRPr lang="fr-FR" dirty="0">
              <a:solidFill>
                <a:schemeClr val="dk1"/>
              </a:solidFill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39071" y="4149080"/>
            <a:ext cx="7684735" cy="87197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dk1"/>
                </a:solidFill>
                <a:latin typeface="Cambria" pitchFamily="18" charset="0"/>
              </a:rPr>
              <a:t>Ainsi on fait permuter cette </a:t>
            </a:r>
            <a:r>
              <a:rPr lang="fr-FR" dirty="0" smtClean="0">
                <a:solidFill>
                  <a:schemeClr val="dk1"/>
                </a:solidFill>
                <a:latin typeface="Cambria" pitchFamily="18" charset="0"/>
              </a:rPr>
              <a:t>ligne (ligne i) </a:t>
            </a:r>
            <a:r>
              <a:rPr lang="fr-FR" dirty="0">
                <a:solidFill>
                  <a:schemeClr val="dk1"/>
                </a:solidFill>
                <a:latin typeface="Cambria" pitchFamily="18" charset="0"/>
              </a:rPr>
              <a:t>avec celle contenant le pivot </a:t>
            </a:r>
            <a:r>
              <a:rPr lang="fr-FR" dirty="0" smtClean="0">
                <a:solidFill>
                  <a:schemeClr val="dk1"/>
                </a:solidFill>
                <a:latin typeface="Cambria" pitchFamily="18" charset="0"/>
              </a:rPr>
              <a:t>nul (ligne k</a:t>
            </a:r>
            <a:r>
              <a:rPr lang="fr-FR" dirty="0" smtClean="0">
                <a:solidFill>
                  <a:schemeClr val="dk1"/>
                </a:solidFill>
                <a:latin typeface="Cambria" pitchFamily="18" charset="0"/>
              </a:rPr>
              <a:t>).</a:t>
            </a:r>
            <a:endParaRPr lang="fr-FR" dirty="0">
              <a:solidFill>
                <a:schemeClr val="dk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1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539552" y="1268760"/>
            <a:ext cx="4127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Cambria" pitchFamily="18" charset="0"/>
              </a:rPr>
              <a:t>1-Premier Pivot non Nul (PPN) :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  <a:latin typeface="Cambria" pitchFamily="18" charset="0"/>
              </a:rPr>
              <a:t>Stratégies de choix de pivot :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9" name="CustomShape 1"/>
          <p:cNvSpPr/>
          <p:nvPr/>
        </p:nvSpPr>
        <p:spPr>
          <a:xfrm>
            <a:off x="1009336" y="1844824"/>
            <a:ext cx="1594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Exemple :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0" name="CustomShape 1"/>
          <p:cNvSpPr/>
          <p:nvPr/>
        </p:nvSpPr>
        <p:spPr>
          <a:xfrm>
            <a:off x="539552" y="2420888"/>
            <a:ext cx="756084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Soit </a:t>
            </a:r>
            <a:r>
              <a:rPr lang="fr-FR" b="0" strike="noStrike" spc="-1" dirty="0">
                <a:solidFill>
                  <a:srgbClr val="FFFFFF"/>
                </a:solidFill>
                <a:latin typeface="Book Antiqua"/>
              </a:rPr>
              <a:t>le système linéaire </a:t>
            </a:r>
            <a:r>
              <a:rPr lang="fr-FR" spc="-1" dirty="0" smtClean="0">
                <a:solidFill>
                  <a:srgbClr val="FFFFFF"/>
                </a:solidFill>
                <a:latin typeface="Book Antiqua"/>
              </a:rPr>
              <a:t>décrit par la matrice augmentée suivante </a:t>
            </a: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b="0" strike="noStrike" spc="-1" dirty="0"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095719"/>
            <a:ext cx="309562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070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539552" y="881648"/>
            <a:ext cx="4127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Cambria" pitchFamily="18" charset="0"/>
              </a:rPr>
              <a:t>1-Premier Pivot non Nul (PPN) :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358734" y="311504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  <a:latin typeface="Cambria" pitchFamily="18" charset="0"/>
              </a:rPr>
              <a:t>Stratégies de choix de pivot :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9" name="CustomShape 1"/>
          <p:cNvSpPr/>
          <p:nvPr/>
        </p:nvSpPr>
        <p:spPr>
          <a:xfrm>
            <a:off x="1009335" y="1359744"/>
            <a:ext cx="1594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Exemple :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430" y="1359744"/>
            <a:ext cx="2288249" cy="1106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339" y="2570243"/>
            <a:ext cx="2308339" cy="1116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991" y="5247335"/>
            <a:ext cx="2445799" cy="1109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avec flèche vers la droite 13"/>
          <p:cNvSpPr/>
          <p:nvPr/>
        </p:nvSpPr>
        <p:spPr>
          <a:xfrm>
            <a:off x="755574" y="1413186"/>
            <a:ext cx="4404279" cy="864096"/>
          </a:xfrm>
          <a:prstGeom prst="rightArrowCallout">
            <a:avLst>
              <a:gd name="adj1" fmla="val 16932"/>
              <a:gd name="adj2" fmla="val 14915"/>
              <a:gd name="adj3" fmla="val 25000"/>
              <a:gd name="adj4" fmla="val 90105"/>
            </a:avLst>
          </a:prstGeom>
          <a:blipFill>
            <a:blip r:embed="rId5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600" spc="-1" dirty="0">
                <a:solidFill>
                  <a:schemeClr val="tx1"/>
                </a:solidFill>
                <a:latin typeface="Cambria" pitchFamily="18" charset="0"/>
              </a:rPr>
              <a:t>A l’itération </a:t>
            </a:r>
            <a:r>
              <a:rPr lang="fr-FR" sz="1600" spc="-1" dirty="0" smtClean="0">
                <a:solidFill>
                  <a:schemeClr val="tx1"/>
                </a:solidFill>
                <a:latin typeface="Cambria" pitchFamily="18" charset="0"/>
              </a:rPr>
              <a:t>1 </a:t>
            </a:r>
            <a:r>
              <a:rPr lang="fr-FR" sz="1600" spc="-1" dirty="0">
                <a:solidFill>
                  <a:schemeClr val="tx1"/>
                </a:solidFill>
                <a:latin typeface="Book Antiqua"/>
              </a:rPr>
              <a:t>on obtient A</a:t>
            </a:r>
            <a:r>
              <a:rPr lang="fr-FR" sz="1600" spc="-1" baseline="30000" dirty="0">
                <a:solidFill>
                  <a:schemeClr val="tx1"/>
                </a:solidFill>
                <a:latin typeface="Book Antiqua"/>
              </a:rPr>
              <a:t>(1) </a:t>
            </a:r>
            <a:r>
              <a:rPr lang="fr-FR" sz="1600" spc="-1" dirty="0">
                <a:solidFill>
                  <a:schemeClr val="tx1"/>
                </a:solidFill>
                <a:latin typeface="Book Antiqua"/>
              </a:rPr>
              <a:t>= </a:t>
            </a:r>
            <a:endParaRPr lang="fr-FR" sz="16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5" name="Rectangle avec flèche vers la droite 14"/>
          <p:cNvSpPr/>
          <p:nvPr/>
        </p:nvSpPr>
        <p:spPr>
          <a:xfrm>
            <a:off x="755574" y="2696314"/>
            <a:ext cx="4404279" cy="864096"/>
          </a:xfrm>
          <a:prstGeom prst="rightArrowCallout">
            <a:avLst>
              <a:gd name="adj1" fmla="val 16932"/>
              <a:gd name="adj2" fmla="val 14915"/>
              <a:gd name="adj3" fmla="val 25000"/>
              <a:gd name="adj4" fmla="val 90105"/>
            </a:avLst>
          </a:prstGeom>
          <a:blipFill>
            <a:blip r:embed="rId5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</a:pPr>
            <a:r>
              <a:rPr lang="fr-FR" sz="1600" spc="-1" dirty="0">
                <a:solidFill>
                  <a:schemeClr val="tx1"/>
                </a:solidFill>
                <a:latin typeface="Book Antiqua"/>
              </a:rPr>
              <a:t>À l’itération 2 on remarque que le pivot original est nul (A</a:t>
            </a:r>
            <a:r>
              <a:rPr lang="fr-FR" sz="1600" spc="-1" baseline="-25000" dirty="0">
                <a:solidFill>
                  <a:schemeClr val="tx1"/>
                </a:solidFill>
                <a:latin typeface="Book Antiqua"/>
              </a:rPr>
              <a:t>22</a:t>
            </a:r>
            <a:r>
              <a:rPr lang="fr-FR" sz="1600" spc="-1" dirty="0">
                <a:solidFill>
                  <a:schemeClr val="tx1"/>
                </a:solidFill>
                <a:latin typeface="Book Antiqua"/>
              </a:rPr>
              <a:t> = 0)</a:t>
            </a:r>
            <a:endParaRPr lang="en-US" sz="1600" spc="-1" dirty="0">
              <a:solidFill>
                <a:schemeClr val="tx1"/>
              </a:solidFill>
            </a:endParaRPr>
          </a:p>
        </p:txBody>
      </p:sp>
      <p:sp>
        <p:nvSpPr>
          <p:cNvPr id="16" name="Rectangle avec flèche vers la droite 15"/>
          <p:cNvSpPr/>
          <p:nvPr/>
        </p:nvSpPr>
        <p:spPr>
          <a:xfrm>
            <a:off x="755574" y="3880024"/>
            <a:ext cx="4404279" cy="1038516"/>
          </a:xfrm>
          <a:prstGeom prst="rightArrowCallout">
            <a:avLst>
              <a:gd name="adj1" fmla="val 19967"/>
              <a:gd name="adj2" fmla="val 20478"/>
              <a:gd name="adj3" fmla="val 14334"/>
              <a:gd name="adj4" fmla="val 94206"/>
            </a:avLst>
          </a:prstGeom>
          <a:blipFill>
            <a:blip r:embed="rId5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</a:pPr>
            <a:r>
              <a:rPr lang="fr-FR" sz="1600" spc="-1" dirty="0">
                <a:solidFill>
                  <a:schemeClr val="tx1"/>
                </a:solidFill>
                <a:latin typeface="Book Antiqua"/>
              </a:rPr>
              <a:t>On cherche la 1</a:t>
            </a:r>
            <a:r>
              <a:rPr lang="fr-FR" sz="1600" spc="-1" baseline="30000" dirty="0">
                <a:solidFill>
                  <a:schemeClr val="tx1"/>
                </a:solidFill>
                <a:latin typeface="Book Antiqua"/>
              </a:rPr>
              <a:t>ère</a:t>
            </a:r>
            <a:r>
              <a:rPr lang="fr-FR" sz="1600" spc="-1" dirty="0">
                <a:solidFill>
                  <a:schemeClr val="tx1"/>
                </a:solidFill>
                <a:latin typeface="Book Antiqua"/>
              </a:rPr>
              <a:t> ligne au dessous du pivot dont son élément de la colonne 2 n’est pas nul. On trouve ainsi la ligne 3.</a:t>
            </a:r>
            <a:endParaRPr lang="en-US" sz="1600" spc="-1" dirty="0">
              <a:solidFill>
                <a:schemeClr val="tx1"/>
              </a:solidFill>
            </a:endParaRPr>
          </a:p>
        </p:txBody>
      </p:sp>
      <p:sp>
        <p:nvSpPr>
          <p:cNvPr id="18" name="Rectangle avec flèche vers la droite 17"/>
          <p:cNvSpPr/>
          <p:nvPr/>
        </p:nvSpPr>
        <p:spPr>
          <a:xfrm>
            <a:off x="758584" y="5589240"/>
            <a:ext cx="4605504" cy="737502"/>
          </a:xfrm>
          <a:prstGeom prst="rightArrowCallout">
            <a:avLst>
              <a:gd name="adj1" fmla="val 16932"/>
              <a:gd name="adj2" fmla="val 14915"/>
              <a:gd name="adj3" fmla="val 25000"/>
              <a:gd name="adj4" fmla="val 94209"/>
            </a:avLst>
          </a:prstGeom>
          <a:blipFill>
            <a:blip r:embed="rId5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r-FR" sz="1600" spc="-1" dirty="0">
                <a:solidFill>
                  <a:schemeClr val="tx1"/>
                </a:solidFill>
                <a:latin typeface="Book Antiqua"/>
              </a:rPr>
              <a:t>On permute ainsi la ligne 2 et la ligne 3</a:t>
            </a:r>
            <a:endParaRPr lang="en-US" sz="1600" spc="-1" dirty="0">
              <a:solidFill>
                <a:schemeClr val="tx1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430" y="3846394"/>
            <a:ext cx="22479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441" y="3846394"/>
            <a:ext cx="25622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436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539552" y="1268760"/>
            <a:ext cx="4127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Cambria" pitchFamily="18" charset="0"/>
              </a:rPr>
              <a:t>1-Premier Pivot non Nul (PPN) :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  <a:latin typeface="Cambria" pitchFamily="18" charset="0"/>
              </a:rPr>
              <a:t>Stratégies de choix de pivot :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9" name="CustomShape 1"/>
          <p:cNvSpPr/>
          <p:nvPr/>
        </p:nvSpPr>
        <p:spPr>
          <a:xfrm>
            <a:off x="1009336" y="1844824"/>
            <a:ext cx="1594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Exemple :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988" y="2268550"/>
            <a:ext cx="269557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018" y="4382457"/>
            <a:ext cx="262890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avec flèche vers la droite 10"/>
          <p:cNvSpPr/>
          <p:nvPr/>
        </p:nvSpPr>
        <p:spPr>
          <a:xfrm>
            <a:off x="755575" y="2360109"/>
            <a:ext cx="4404279" cy="864096"/>
          </a:xfrm>
          <a:prstGeom prst="rightArrowCallout">
            <a:avLst>
              <a:gd name="adj1" fmla="val 16932"/>
              <a:gd name="adj2" fmla="val 14915"/>
              <a:gd name="adj3" fmla="val 25000"/>
              <a:gd name="adj4" fmla="val 90105"/>
            </a:avLst>
          </a:prstGeom>
          <a:blipFill>
            <a:blip r:embed="rId4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600" spc="-1" dirty="0">
                <a:solidFill>
                  <a:schemeClr val="tx1"/>
                </a:solidFill>
                <a:latin typeface="Book Antiqua"/>
              </a:rPr>
              <a:t>A l’itération </a:t>
            </a:r>
            <a:r>
              <a:rPr lang="fr-FR" sz="1600" spc="-1" dirty="0" smtClean="0">
                <a:solidFill>
                  <a:schemeClr val="tx1"/>
                </a:solidFill>
                <a:latin typeface="Book Antiqua"/>
              </a:rPr>
              <a:t>3 </a:t>
            </a:r>
            <a:r>
              <a:rPr lang="fr-FR" sz="1600" spc="-1" dirty="0">
                <a:solidFill>
                  <a:schemeClr val="tx1"/>
                </a:solidFill>
                <a:latin typeface="Book Antiqua"/>
              </a:rPr>
              <a:t>aussi  on obtient </a:t>
            </a:r>
            <a:r>
              <a:rPr lang="fr-FR" sz="1600" spc="-1" dirty="0" smtClean="0">
                <a:solidFill>
                  <a:schemeClr val="tx1"/>
                </a:solidFill>
                <a:latin typeface="Book Antiqua"/>
              </a:rPr>
              <a:t>un pivot original nul (A</a:t>
            </a:r>
            <a:r>
              <a:rPr lang="fr-FR" sz="1600" spc="-1" baseline="-25000" dirty="0" smtClean="0">
                <a:solidFill>
                  <a:schemeClr val="tx1"/>
                </a:solidFill>
                <a:latin typeface="Book Antiqua"/>
              </a:rPr>
              <a:t>33</a:t>
            </a:r>
            <a:r>
              <a:rPr lang="fr-FR" sz="1600" spc="-1" dirty="0" smtClean="0">
                <a:solidFill>
                  <a:schemeClr val="tx1"/>
                </a:solidFill>
                <a:latin typeface="Book Antiqua"/>
              </a:rPr>
              <a:t> </a:t>
            </a:r>
            <a:r>
              <a:rPr lang="fr-FR" sz="1600" spc="-1" dirty="0">
                <a:solidFill>
                  <a:schemeClr val="tx1"/>
                </a:solidFill>
                <a:latin typeface="Book Antiqua"/>
              </a:rPr>
              <a:t>= </a:t>
            </a:r>
            <a:r>
              <a:rPr lang="fr-FR" sz="1600" spc="-1" dirty="0" smtClean="0">
                <a:solidFill>
                  <a:schemeClr val="tx1"/>
                </a:solidFill>
                <a:latin typeface="Book Antiqua"/>
              </a:rPr>
              <a:t>0)  </a:t>
            </a:r>
            <a:endParaRPr lang="fr-FR" sz="16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" name="Rectangle avec flèche vers la droite 12"/>
          <p:cNvSpPr/>
          <p:nvPr/>
        </p:nvSpPr>
        <p:spPr>
          <a:xfrm>
            <a:off x="683568" y="4359838"/>
            <a:ext cx="4404279" cy="864096"/>
          </a:xfrm>
          <a:prstGeom prst="rightArrowCallout">
            <a:avLst>
              <a:gd name="adj1" fmla="val 16932"/>
              <a:gd name="adj2" fmla="val 14915"/>
              <a:gd name="adj3" fmla="val 25000"/>
              <a:gd name="adj4" fmla="val 90105"/>
            </a:avLst>
          </a:prstGeom>
          <a:blipFill>
            <a:blip r:embed="rId4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</a:pPr>
            <a:r>
              <a:rPr lang="fr-FR" sz="1600" spc="-1" dirty="0">
                <a:solidFill>
                  <a:schemeClr val="tx1"/>
                </a:solidFill>
                <a:latin typeface="Book Antiqua"/>
              </a:rPr>
              <a:t>On doit permuter ainsi la ligne 3 avec la ligne 5</a:t>
            </a:r>
            <a:endParaRPr lang="en-US" sz="1600" spc="-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95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  <a:latin typeface="Cambria" pitchFamily="18" charset="0"/>
              </a:rPr>
              <a:t>Stratégies de choix de pivot :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959972" y="1243031"/>
            <a:ext cx="7704856" cy="1287468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lnSpc>
                <a:spcPct val="150000"/>
              </a:lnSpc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just"/>
            <a:r>
              <a:rPr lang="fr-FR" dirty="0" smtClean="0">
                <a:latin typeface="Cambria" pitchFamily="18" charset="0"/>
              </a:rPr>
              <a:t>Les deux stratégies qui restent sont utilisées pour éviter (minimiser) l’erreur d’arrondi qui </a:t>
            </a:r>
            <a:r>
              <a:rPr lang="fr-FR" dirty="0">
                <a:latin typeface="Cambria" pitchFamily="18" charset="0"/>
              </a:rPr>
              <a:t>peut être générée </a:t>
            </a:r>
            <a:r>
              <a:rPr lang="fr-FR" dirty="0" smtClean="0">
                <a:latin typeface="Cambria" pitchFamily="18" charset="0"/>
              </a:rPr>
              <a:t> dans les calculs lorsqu’il y a un grand écart entre certains éléments  de la matrice. </a:t>
            </a:r>
            <a:endParaRPr lang="fr-FR" dirty="0">
              <a:latin typeface="Cambr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1955" y="2901583"/>
            <a:ext cx="33684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2- Meilleur Pivot Local (MPL) :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022269" y="3274740"/>
            <a:ext cx="7704856" cy="1287468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lnSpc>
                <a:spcPct val="150000"/>
              </a:lnSpc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just"/>
            <a:r>
              <a:rPr lang="fr-FR" dirty="0" smtClean="0">
                <a:latin typeface="Cambria" pitchFamily="18" charset="0"/>
              </a:rPr>
              <a:t>À l’itération k, On cherche le meilleur élément  (qui a la plus grande valeur par valeur absolue) dans la colonne k.  On fait permuter ainsi la ligne trouvée avec la ligne k</a:t>
            </a:r>
            <a:endParaRPr lang="fr-FR" dirty="0">
              <a:latin typeface="Cambria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024" y="4816186"/>
            <a:ext cx="3199660" cy="1722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avec flèche vers la droite 10"/>
          <p:cNvSpPr/>
          <p:nvPr/>
        </p:nvSpPr>
        <p:spPr>
          <a:xfrm>
            <a:off x="959972" y="4816186"/>
            <a:ext cx="4476124" cy="845608"/>
          </a:xfrm>
          <a:prstGeom prst="rightArrowCallout">
            <a:avLst>
              <a:gd name="adj1" fmla="val 14973"/>
              <a:gd name="adj2" fmla="val 14915"/>
              <a:gd name="adj3" fmla="val 25000"/>
              <a:gd name="adj4" fmla="val 90630"/>
            </a:avLst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</a:pPr>
            <a:r>
              <a:rPr lang="fr-FR" sz="1600" spc="-1" dirty="0">
                <a:solidFill>
                  <a:schemeClr val="tx1"/>
                </a:solidFill>
                <a:latin typeface="Cambria" pitchFamily="18" charset="0"/>
              </a:rPr>
              <a:t>A l’itération 2 on </a:t>
            </a:r>
            <a:r>
              <a:rPr lang="fr-FR" sz="1600" spc="-1" dirty="0" smtClean="0">
                <a:solidFill>
                  <a:schemeClr val="tx1"/>
                </a:solidFill>
                <a:latin typeface="Cambria" pitchFamily="18" charset="0"/>
              </a:rPr>
              <a:t>choisit </a:t>
            </a:r>
            <a:r>
              <a:rPr lang="fr-FR" sz="1600" spc="-1" dirty="0">
                <a:solidFill>
                  <a:schemeClr val="tx1"/>
                </a:solidFill>
                <a:latin typeface="Cambria" pitchFamily="18" charset="0"/>
              </a:rPr>
              <a:t>le pivot dans la colonne 2 ; on trouve ainsi la l’élément  A</a:t>
            </a:r>
            <a:r>
              <a:rPr lang="fr-FR" sz="1600" spc="-1" baseline="-25000" dirty="0">
                <a:solidFill>
                  <a:schemeClr val="tx1"/>
                </a:solidFill>
                <a:latin typeface="Cambria" pitchFamily="18" charset="0"/>
              </a:rPr>
              <a:t>42</a:t>
            </a:r>
            <a:endParaRPr lang="en-US" sz="1600" spc="-1" baseline="-250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" name="Rectangle avec flèche vers la droite 12"/>
          <p:cNvSpPr/>
          <p:nvPr/>
        </p:nvSpPr>
        <p:spPr>
          <a:xfrm>
            <a:off x="990885" y="5901572"/>
            <a:ext cx="4476124" cy="830179"/>
          </a:xfrm>
          <a:prstGeom prst="rightArrowCallout">
            <a:avLst>
              <a:gd name="adj1" fmla="val 14973"/>
              <a:gd name="adj2" fmla="val 14915"/>
              <a:gd name="adj3" fmla="val 25000"/>
              <a:gd name="adj4" fmla="val 90630"/>
            </a:avLst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</a:pPr>
            <a:r>
              <a:rPr lang="fr-FR" spc="-1" dirty="0">
                <a:solidFill>
                  <a:schemeClr val="tx1"/>
                </a:solidFill>
                <a:latin typeface="Book Antiqua"/>
              </a:rPr>
              <a:t>On doit permuter la ligne 2 avec la ligne 4 </a:t>
            </a:r>
            <a:endParaRPr lang="en-US" spc="-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71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/>
      <p:bldP spid="12" grpId="0" animBg="1"/>
      <p:bldP spid="11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7490" y="1276634"/>
            <a:ext cx="3488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3- Meilleur Pivot Global (MPG) :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73731" y="1916832"/>
            <a:ext cx="7704856" cy="87197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lnSpc>
                <a:spcPct val="150000"/>
              </a:lnSpc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just"/>
            <a:r>
              <a:rPr lang="fr-FR" dirty="0" smtClean="0">
                <a:latin typeface="Cambria" pitchFamily="18" charset="0"/>
              </a:rPr>
              <a:t>Le même principe est appliqué mais sur la partie de la matrice délimitée par l’élément </a:t>
            </a:r>
            <a:r>
              <a:rPr lang="fr-FR" dirty="0" err="1" smtClean="0">
                <a:latin typeface="Cambria" pitchFamily="18" charset="0"/>
              </a:rPr>
              <a:t>A</a:t>
            </a:r>
            <a:r>
              <a:rPr lang="fr-FR" baseline="-25000" dirty="0" err="1" smtClean="0">
                <a:latin typeface="Cambria" pitchFamily="18" charset="0"/>
              </a:rPr>
              <a:t>kk</a:t>
            </a:r>
            <a:r>
              <a:rPr lang="fr-FR" dirty="0" smtClean="0">
                <a:latin typeface="Cambria" pitchFamily="18" charset="0"/>
              </a:rPr>
              <a:t> et l’élément A</a:t>
            </a:r>
            <a:r>
              <a:rPr lang="fr-FR" baseline="-25000" dirty="0" smtClean="0">
                <a:latin typeface="Cambria" pitchFamily="18" charset="0"/>
              </a:rPr>
              <a:t>nn</a:t>
            </a:r>
            <a:r>
              <a:rPr lang="fr-FR" dirty="0" smtClean="0">
                <a:latin typeface="Cambria" pitchFamily="18" charset="0"/>
              </a:rPr>
              <a:t>.</a:t>
            </a:r>
            <a:endParaRPr lang="fr-FR" dirty="0">
              <a:latin typeface="Cambr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73731" y="3140968"/>
            <a:ext cx="7704856" cy="87197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lnSpc>
                <a:spcPct val="150000"/>
              </a:lnSpc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just"/>
            <a:r>
              <a:rPr lang="fr-FR" dirty="0" smtClean="0">
                <a:latin typeface="Cambria" pitchFamily="18" charset="0"/>
              </a:rPr>
              <a:t>Le processus peut conduire ainsi à une permutation de lignes , colonnes ou bien lignes et colonnes en même temps.</a:t>
            </a:r>
            <a:endParaRPr lang="fr-FR" dirty="0">
              <a:latin typeface="Cambr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73731" y="4293096"/>
            <a:ext cx="7704856" cy="87197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lnSpc>
                <a:spcPct val="150000"/>
              </a:lnSpc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just"/>
            <a:r>
              <a:rPr lang="fr-FR" dirty="0" smtClean="0">
                <a:latin typeface="Cambria" pitchFamily="18" charset="0"/>
              </a:rPr>
              <a:t>La permutation des colonnes k et j provoque automatiquement une permutation dans les composantes </a:t>
            </a:r>
            <a:r>
              <a:rPr lang="fr-FR" dirty="0" err="1" smtClean="0">
                <a:latin typeface="Cambria" pitchFamily="18" charset="0"/>
              </a:rPr>
              <a:t>X</a:t>
            </a:r>
            <a:r>
              <a:rPr lang="fr-FR" baseline="-25000" dirty="0" err="1" smtClean="0">
                <a:latin typeface="Cambria" pitchFamily="18" charset="0"/>
              </a:rPr>
              <a:t>k</a:t>
            </a:r>
            <a:r>
              <a:rPr lang="fr-FR" dirty="0" smtClean="0">
                <a:latin typeface="Cambria" pitchFamily="18" charset="0"/>
              </a:rPr>
              <a:t> et </a:t>
            </a:r>
            <a:r>
              <a:rPr lang="fr-FR" dirty="0" err="1" smtClean="0">
                <a:latin typeface="Cambria" pitchFamily="18" charset="0"/>
              </a:rPr>
              <a:t>X</a:t>
            </a:r>
            <a:r>
              <a:rPr lang="fr-FR" baseline="-25000" dirty="0" err="1" smtClean="0">
                <a:latin typeface="Cambria" pitchFamily="18" charset="0"/>
              </a:rPr>
              <a:t>j</a:t>
            </a:r>
            <a:r>
              <a:rPr lang="fr-FR" dirty="0" smtClean="0">
                <a:latin typeface="Cambria" pitchFamily="18" charset="0"/>
              </a:rPr>
              <a:t> du vecteur solution X.</a:t>
            </a:r>
            <a:endParaRPr lang="fr-FR" dirty="0">
              <a:latin typeface="Cambria" pitchFamily="18" charset="0"/>
            </a:endParaRPr>
          </a:p>
        </p:txBody>
      </p:sp>
      <p:sp>
        <p:nvSpPr>
          <p:cNvPr id="9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  <a:latin typeface="Cambria" pitchFamily="18" charset="0"/>
              </a:rPr>
              <a:t>Stratégies de choix de pivot :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87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7490" y="1276634"/>
            <a:ext cx="4691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3- Meilleur Pivot Global (MPG) </a:t>
            </a: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 (exemple) :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9" name="CustomShape 1"/>
          <p:cNvSpPr/>
          <p:nvPr/>
        </p:nvSpPr>
        <p:spPr>
          <a:xfrm>
            <a:off x="358734" y="692696"/>
            <a:ext cx="3981958" cy="398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  <a:latin typeface="Cambria" pitchFamily="18" charset="0"/>
              </a:rPr>
              <a:t>Stratégies de choix de pivot :</a:t>
            </a:r>
            <a:endParaRPr lang="en-US" sz="2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" name="Rectangle avec flèche vers la droite 1"/>
          <p:cNvSpPr/>
          <p:nvPr/>
        </p:nvSpPr>
        <p:spPr>
          <a:xfrm>
            <a:off x="755575" y="1700809"/>
            <a:ext cx="4404279" cy="864096"/>
          </a:xfrm>
          <a:prstGeom prst="rightArrowCallout">
            <a:avLst>
              <a:gd name="adj1" fmla="val 16932"/>
              <a:gd name="adj2" fmla="val 14915"/>
              <a:gd name="adj3" fmla="val 25000"/>
              <a:gd name="adj4" fmla="val 90105"/>
            </a:avLst>
          </a:prstGeom>
          <a:blipFill>
            <a:blip r:embed="rId2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pc="-1" dirty="0">
                <a:solidFill>
                  <a:schemeClr val="tx1"/>
                </a:solidFill>
                <a:latin typeface="Cambria" pitchFamily="18" charset="0"/>
              </a:rPr>
              <a:t>A l’itération 2 on </a:t>
            </a:r>
            <a:r>
              <a:rPr lang="fr-FR" spc="-1" dirty="0" smtClean="0">
                <a:solidFill>
                  <a:schemeClr val="tx1"/>
                </a:solidFill>
                <a:latin typeface="Cambria" pitchFamily="18" charset="0"/>
              </a:rPr>
              <a:t>choisit </a:t>
            </a:r>
            <a:r>
              <a:rPr lang="fr-FR" spc="-1" dirty="0">
                <a:solidFill>
                  <a:schemeClr val="tx1"/>
                </a:solidFill>
                <a:latin typeface="Cambria" pitchFamily="18" charset="0"/>
              </a:rPr>
              <a:t>le pivot dans la partie délimitée par A</a:t>
            </a:r>
            <a:r>
              <a:rPr lang="fr-FR" spc="-1" baseline="-25000" dirty="0">
                <a:solidFill>
                  <a:schemeClr val="tx1"/>
                </a:solidFill>
                <a:latin typeface="Cambria" pitchFamily="18" charset="0"/>
              </a:rPr>
              <a:t>22</a:t>
            </a:r>
            <a:r>
              <a:rPr lang="fr-FR" spc="-1" dirty="0">
                <a:solidFill>
                  <a:schemeClr val="tx1"/>
                </a:solidFill>
                <a:latin typeface="Cambria" pitchFamily="18" charset="0"/>
              </a:rPr>
              <a:t> et A</a:t>
            </a:r>
            <a:r>
              <a:rPr lang="fr-FR" spc="-1" baseline="-25000" dirty="0">
                <a:solidFill>
                  <a:schemeClr val="tx1"/>
                </a:solidFill>
                <a:latin typeface="Cambria" pitchFamily="18" charset="0"/>
              </a:rPr>
              <a:t>44</a:t>
            </a:r>
            <a:endParaRPr lang="fr-FR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" name="Rectangle avec flèche vers la droite 12"/>
          <p:cNvSpPr/>
          <p:nvPr/>
        </p:nvSpPr>
        <p:spPr>
          <a:xfrm>
            <a:off x="755576" y="2708920"/>
            <a:ext cx="4464496" cy="1228251"/>
          </a:xfrm>
          <a:prstGeom prst="rightArrowCallout">
            <a:avLst>
              <a:gd name="adj1" fmla="val 14040"/>
              <a:gd name="adj2" fmla="val 15638"/>
              <a:gd name="adj3" fmla="val 25000"/>
              <a:gd name="adj4" fmla="val 88200"/>
            </a:avLst>
          </a:prstGeom>
          <a:blipFill>
            <a:blip r:embed="rId2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pc="-1" dirty="0">
                <a:solidFill>
                  <a:schemeClr val="tx1"/>
                </a:solidFill>
                <a:latin typeface="Cambria" pitchFamily="18" charset="0"/>
              </a:rPr>
              <a:t>Le meilleur élément trouvé est A44, ce qui va provoquer une permutation des lignes 2 et 4; puis une permutation des colonnes 2 et 4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428" y="1700808"/>
            <a:ext cx="3107666" cy="923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427" y="2852936"/>
            <a:ext cx="3149715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avec flèche vers la droite 14"/>
          <p:cNvSpPr/>
          <p:nvPr/>
        </p:nvSpPr>
        <p:spPr>
          <a:xfrm>
            <a:off x="755576" y="4277843"/>
            <a:ext cx="4464496" cy="735333"/>
          </a:xfrm>
          <a:prstGeom prst="rightArrowCallout">
            <a:avLst>
              <a:gd name="adj1" fmla="val 14040"/>
              <a:gd name="adj2" fmla="val 15638"/>
              <a:gd name="adj3" fmla="val 25000"/>
              <a:gd name="adj4" fmla="val 88200"/>
            </a:avLst>
          </a:prstGeom>
          <a:blipFill>
            <a:blip r:embed="rId2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pc="-1" dirty="0">
                <a:solidFill>
                  <a:schemeClr val="tx1"/>
                </a:solidFill>
                <a:latin typeface="Cambria" pitchFamily="18" charset="0"/>
              </a:rPr>
              <a:t>Permutation des lignes 2et 4 et des colonnes 2 et 4.</a:t>
            </a:r>
            <a:endParaRPr lang="en-US" spc="-1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2728" y="4113634"/>
            <a:ext cx="32861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avec flèche vers la droite 16"/>
          <p:cNvSpPr/>
          <p:nvPr/>
        </p:nvSpPr>
        <p:spPr>
          <a:xfrm>
            <a:off x="791361" y="5445224"/>
            <a:ext cx="4464496" cy="1008112"/>
          </a:xfrm>
          <a:prstGeom prst="rightArrowCallout">
            <a:avLst>
              <a:gd name="adj1" fmla="val 14040"/>
              <a:gd name="adj2" fmla="val 15638"/>
              <a:gd name="adj3" fmla="val 25000"/>
              <a:gd name="adj4" fmla="val 88200"/>
            </a:avLst>
          </a:prstGeom>
          <a:blipFill>
            <a:blip r:embed="rId2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pc="-1" dirty="0">
                <a:solidFill>
                  <a:schemeClr val="tx1"/>
                </a:solidFill>
                <a:latin typeface="Cambria" pitchFamily="18" charset="0"/>
              </a:rPr>
              <a:t>Suite à la permutation des colonnes 2 et 4, les composants X2 et X4 de X sont permutées aussi..</a:t>
            </a:r>
            <a:endParaRPr lang="en-US" spc="-1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587" y="5293472"/>
            <a:ext cx="3352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080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3" grpId="0" animBg="1"/>
      <p:bldP spid="15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3165</TotalTime>
  <Words>640</Words>
  <Application>Microsoft Office PowerPoint</Application>
  <PresentationFormat>Affichage à l'écran (4:3)</PresentationFormat>
  <Paragraphs>74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Cours</dc:creator>
  <cp:lastModifiedBy>Cours</cp:lastModifiedBy>
  <cp:revision>246</cp:revision>
  <dcterms:created xsi:type="dcterms:W3CDTF">2020-12-25T15:17:10Z</dcterms:created>
  <dcterms:modified xsi:type="dcterms:W3CDTF">2021-12-07T09:57:36Z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34</vt:i4>
  </property>
</Properties>
</file>