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0" r:id="rId1"/>
  </p:sldMasterIdLst>
  <p:notesMasterIdLst>
    <p:notesMasterId r:id="rId22"/>
  </p:notesMasterIdLst>
  <p:sldIdLst>
    <p:sldId id="256" r:id="rId2"/>
    <p:sldId id="365" r:id="rId3"/>
    <p:sldId id="336" r:id="rId4"/>
    <p:sldId id="337" r:id="rId5"/>
    <p:sldId id="353" r:id="rId6"/>
    <p:sldId id="338" r:id="rId7"/>
    <p:sldId id="339" r:id="rId8"/>
    <p:sldId id="341" r:id="rId9"/>
    <p:sldId id="340" r:id="rId10"/>
    <p:sldId id="342" r:id="rId11"/>
    <p:sldId id="351" r:id="rId12"/>
    <p:sldId id="352" r:id="rId13"/>
    <p:sldId id="343" r:id="rId14"/>
    <p:sldId id="344" r:id="rId15"/>
    <p:sldId id="346" r:id="rId16"/>
    <p:sldId id="347" r:id="rId17"/>
    <p:sldId id="348" r:id="rId18"/>
    <p:sldId id="349" r:id="rId19"/>
    <p:sldId id="350" r:id="rId20"/>
    <p:sldId id="283" r:id="rId21"/>
  </p:sldIdLst>
  <p:sldSz cx="9144000" cy="5143500" type="screen16x9"/>
  <p:notesSz cx="6858000" cy="9144000"/>
  <p:embeddedFontLst>
    <p:embeddedFont>
      <p:font typeface="Arimo" charset="0"/>
      <p:regular r:id="rId23"/>
      <p:bold r:id="rId24"/>
      <p:italic r:id="rId25"/>
      <p:boldItalic r:id="rId26"/>
    </p:embeddedFont>
    <p:embeddedFont>
      <p:font typeface="Bai Jamjuree" charset="-34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583FC90-AF5E-49DA-96B3-B97513E942BF}">
  <a:tblStyle styleId="{D583FC90-AF5E-49DA-96B3-B97513E942B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4660"/>
  </p:normalViewPr>
  <p:slideViewPr>
    <p:cSldViewPr>
      <p:cViewPr>
        <p:scale>
          <a:sx n="90" d="100"/>
          <a:sy n="90" d="100"/>
        </p:scale>
        <p:origin x="-714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5888825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4" name="Google Shape;45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546">
            <a:off x="2657805" y="3735501"/>
            <a:ext cx="37767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62050" y="1399125"/>
            <a:ext cx="68199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453425" y="3608575"/>
            <a:ext cx="1164600" cy="15405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-2" y="8028"/>
            <a:ext cx="853994" cy="822872"/>
          </a:xfrm>
          <a:custGeom>
            <a:avLst/>
            <a:gdLst/>
            <a:ahLst/>
            <a:cxnLst/>
            <a:rect l="l" t="t" r="r" b="b"/>
            <a:pathLst>
              <a:path w="7642" h="7364" extrusionOk="0">
                <a:moveTo>
                  <a:pt x="3821" y="1"/>
                </a:moveTo>
                <a:cubicBezTo>
                  <a:pt x="1711" y="1"/>
                  <a:pt x="1" y="1650"/>
                  <a:pt x="1" y="3683"/>
                </a:cubicBezTo>
                <a:cubicBezTo>
                  <a:pt x="1" y="5716"/>
                  <a:pt x="1711" y="7364"/>
                  <a:pt x="3821" y="7364"/>
                </a:cubicBezTo>
                <a:cubicBezTo>
                  <a:pt x="5932" y="7364"/>
                  <a:pt x="7642" y="5716"/>
                  <a:pt x="7642" y="3683"/>
                </a:cubicBezTo>
                <a:cubicBezTo>
                  <a:pt x="7642" y="1650"/>
                  <a:pt x="5932" y="1"/>
                  <a:pt x="3821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3" name="Google Shape;13;p2"/>
          <p:cNvCxnSpPr/>
          <p:nvPr/>
        </p:nvCxnSpPr>
        <p:spPr>
          <a:xfrm>
            <a:off x="412450" y="-48525"/>
            <a:ext cx="0" cy="20259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4" name="Google Shape;14;p2"/>
          <p:cNvGrpSpPr/>
          <p:nvPr/>
        </p:nvGrpSpPr>
        <p:grpSpPr>
          <a:xfrm>
            <a:off x="53540" y="4504096"/>
            <a:ext cx="1609195" cy="1412713"/>
            <a:chOff x="1689625" y="3620533"/>
            <a:chExt cx="766539" cy="672945"/>
          </a:xfrm>
        </p:grpSpPr>
        <p:sp>
          <p:nvSpPr>
            <p:cNvPr id="15" name="Google Shape;15;p2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" name="Google Shape;19;p2"/>
          <p:cNvSpPr/>
          <p:nvPr/>
        </p:nvSpPr>
        <p:spPr>
          <a:xfrm flipH="1">
            <a:off x="7900163" y="-38675"/>
            <a:ext cx="1235586" cy="1248002"/>
          </a:xfrm>
          <a:custGeom>
            <a:avLst/>
            <a:gdLst/>
            <a:ahLst/>
            <a:cxnLst/>
            <a:rect l="l" t="t" r="r" b="b"/>
            <a:pathLst>
              <a:path w="12738" h="12867" extrusionOk="0">
                <a:moveTo>
                  <a:pt x="0" y="1"/>
                </a:moveTo>
                <a:lnTo>
                  <a:pt x="0" y="12866"/>
                </a:lnTo>
                <a:cubicBezTo>
                  <a:pt x="3501" y="12832"/>
                  <a:pt x="6668" y="11399"/>
                  <a:pt x="8969" y="9099"/>
                </a:cubicBezTo>
                <a:cubicBezTo>
                  <a:pt x="11296" y="6772"/>
                  <a:pt x="12736" y="3558"/>
                  <a:pt x="12737" y="8"/>
                </a:cubicBezTo>
                <a:lnTo>
                  <a:pt x="12731" y="8"/>
                </a:lnTo>
                <a:lnTo>
                  <a:pt x="1273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8590245" y="745573"/>
            <a:ext cx="355536" cy="1994102"/>
          </a:xfrm>
          <a:custGeom>
            <a:avLst/>
            <a:gdLst/>
            <a:ahLst/>
            <a:cxnLst/>
            <a:rect l="l" t="t" r="r" b="b"/>
            <a:pathLst>
              <a:path w="3564" h="19990" extrusionOk="0">
                <a:moveTo>
                  <a:pt x="1782" y="150"/>
                </a:moveTo>
                <a:cubicBezTo>
                  <a:pt x="2682" y="150"/>
                  <a:pt x="3414" y="881"/>
                  <a:pt x="3414" y="1782"/>
                </a:cubicBezTo>
                <a:lnTo>
                  <a:pt x="3414" y="18208"/>
                </a:lnTo>
                <a:cubicBezTo>
                  <a:pt x="3414" y="19108"/>
                  <a:pt x="2682" y="19840"/>
                  <a:pt x="1782" y="19840"/>
                </a:cubicBezTo>
                <a:cubicBezTo>
                  <a:pt x="881" y="19840"/>
                  <a:pt x="150" y="19108"/>
                  <a:pt x="150" y="18208"/>
                </a:cubicBezTo>
                <a:lnTo>
                  <a:pt x="150" y="1782"/>
                </a:lnTo>
                <a:cubicBezTo>
                  <a:pt x="150" y="881"/>
                  <a:pt x="881" y="150"/>
                  <a:pt x="1782" y="150"/>
                </a:cubicBezTo>
                <a:close/>
                <a:moveTo>
                  <a:pt x="1782" y="0"/>
                </a:moveTo>
                <a:cubicBezTo>
                  <a:pt x="800" y="0"/>
                  <a:pt x="0" y="799"/>
                  <a:pt x="0" y="1782"/>
                </a:cubicBezTo>
                <a:lnTo>
                  <a:pt x="0" y="18208"/>
                </a:lnTo>
                <a:cubicBezTo>
                  <a:pt x="0" y="19190"/>
                  <a:pt x="800" y="19989"/>
                  <a:pt x="1782" y="19989"/>
                </a:cubicBezTo>
                <a:cubicBezTo>
                  <a:pt x="2764" y="19989"/>
                  <a:pt x="3563" y="19190"/>
                  <a:pt x="3563" y="18208"/>
                </a:cubicBezTo>
                <a:lnTo>
                  <a:pt x="3563" y="1782"/>
                </a:lnTo>
                <a:cubicBezTo>
                  <a:pt x="3563" y="799"/>
                  <a:pt x="2764" y="0"/>
                  <a:pt x="178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8687865" y="3047689"/>
            <a:ext cx="160291" cy="426892"/>
            <a:chOff x="3957109" y="2788972"/>
            <a:chExt cx="69285" cy="184562"/>
          </a:xfrm>
        </p:grpSpPr>
        <p:sp>
          <p:nvSpPr>
            <p:cNvPr id="22" name="Google Shape;22;p2"/>
            <p:cNvSpPr/>
            <p:nvPr/>
          </p:nvSpPr>
          <p:spPr>
            <a:xfrm>
              <a:off x="3963248" y="2910392"/>
              <a:ext cx="63147" cy="63142"/>
            </a:xfrm>
            <a:custGeom>
              <a:avLst/>
              <a:gdLst/>
              <a:ahLst/>
              <a:cxnLst/>
              <a:rect l="l" t="t" r="r" b="b"/>
              <a:pathLst>
                <a:path w="1790" h="1790" extrusionOk="0">
                  <a:moveTo>
                    <a:pt x="895" y="0"/>
                  </a:moveTo>
                  <a:cubicBezTo>
                    <a:pt x="401" y="0"/>
                    <a:pt x="0" y="401"/>
                    <a:pt x="0" y="895"/>
                  </a:cubicBezTo>
                  <a:cubicBezTo>
                    <a:pt x="0" y="1389"/>
                    <a:pt x="401" y="1790"/>
                    <a:pt x="895" y="1790"/>
                  </a:cubicBezTo>
                  <a:cubicBezTo>
                    <a:pt x="1389" y="1790"/>
                    <a:pt x="1789" y="1389"/>
                    <a:pt x="1789" y="895"/>
                  </a:cubicBezTo>
                  <a:cubicBezTo>
                    <a:pt x="1789" y="401"/>
                    <a:pt x="1389" y="0"/>
                    <a:pt x="895" y="0"/>
                  </a:cubicBezTo>
                  <a:close/>
                </a:path>
              </a:pathLst>
            </a:custGeom>
            <a:solidFill>
              <a:srgbClr val="FD62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3957109" y="2788972"/>
              <a:ext cx="68403" cy="68363"/>
            </a:xfrm>
            <a:custGeom>
              <a:avLst/>
              <a:gdLst/>
              <a:ahLst/>
              <a:cxnLst/>
              <a:rect l="l" t="t" r="r" b="b"/>
              <a:pathLst>
                <a:path w="1939" h="1938" extrusionOk="0">
                  <a:moveTo>
                    <a:pt x="970" y="148"/>
                  </a:moveTo>
                  <a:cubicBezTo>
                    <a:pt x="1422" y="148"/>
                    <a:pt x="1790" y="517"/>
                    <a:pt x="1790" y="968"/>
                  </a:cubicBezTo>
                  <a:cubicBezTo>
                    <a:pt x="1790" y="1421"/>
                    <a:pt x="1422" y="1788"/>
                    <a:pt x="970" y="1788"/>
                  </a:cubicBezTo>
                  <a:cubicBezTo>
                    <a:pt x="518" y="1788"/>
                    <a:pt x="150" y="1421"/>
                    <a:pt x="150" y="968"/>
                  </a:cubicBezTo>
                  <a:cubicBezTo>
                    <a:pt x="150" y="516"/>
                    <a:pt x="518" y="148"/>
                    <a:pt x="970" y="148"/>
                  </a:cubicBezTo>
                  <a:close/>
                  <a:moveTo>
                    <a:pt x="970" y="0"/>
                  </a:moveTo>
                  <a:cubicBezTo>
                    <a:pt x="436" y="0"/>
                    <a:pt x="1" y="434"/>
                    <a:pt x="1" y="968"/>
                  </a:cubicBezTo>
                  <a:cubicBezTo>
                    <a:pt x="1" y="1503"/>
                    <a:pt x="436" y="1938"/>
                    <a:pt x="970" y="1938"/>
                  </a:cubicBezTo>
                  <a:cubicBezTo>
                    <a:pt x="1504" y="1938"/>
                    <a:pt x="1938" y="1503"/>
                    <a:pt x="1938" y="968"/>
                  </a:cubicBezTo>
                  <a:cubicBezTo>
                    <a:pt x="1938" y="434"/>
                    <a:pt x="1504" y="0"/>
                    <a:pt x="970" y="0"/>
                  </a:cubicBezTo>
                  <a:close/>
                </a:path>
              </a:pathLst>
            </a:custGeom>
            <a:solidFill>
              <a:srgbClr val="6060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" name="Google Shape;24;p2"/>
          <p:cNvSpPr/>
          <p:nvPr/>
        </p:nvSpPr>
        <p:spPr>
          <a:xfrm>
            <a:off x="8403329" y="411096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8577909" y="388339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2"/>
          <p:cNvSpPr/>
          <p:nvPr/>
        </p:nvSpPr>
        <p:spPr>
          <a:xfrm>
            <a:off x="3258434" y="-488329"/>
            <a:ext cx="1116830" cy="1085341"/>
          </a:xfrm>
          <a:custGeom>
            <a:avLst/>
            <a:gdLst/>
            <a:ahLst/>
            <a:cxnLst/>
            <a:rect l="l" t="t" r="r" b="b"/>
            <a:pathLst>
              <a:path w="12936" h="12572" extrusionOk="0">
                <a:moveTo>
                  <a:pt x="6467" y="1488"/>
                </a:moveTo>
                <a:cubicBezTo>
                  <a:pt x="9217" y="1488"/>
                  <a:pt x="11448" y="3636"/>
                  <a:pt x="11448" y="6287"/>
                </a:cubicBezTo>
                <a:cubicBezTo>
                  <a:pt x="11448" y="8935"/>
                  <a:pt x="9217" y="11084"/>
                  <a:pt x="6467" y="11084"/>
                </a:cubicBezTo>
                <a:cubicBezTo>
                  <a:pt x="3718" y="11084"/>
                  <a:pt x="1489" y="8935"/>
                  <a:pt x="1489" y="6287"/>
                </a:cubicBezTo>
                <a:cubicBezTo>
                  <a:pt x="1489" y="3636"/>
                  <a:pt x="3718" y="1488"/>
                  <a:pt x="6467" y="1488"/>
                </a:cubicBezTo>
                <a:close/>
                <a:moveTo>
                  <a:pt x="6467" y="0"/>
                </a:moveTo>
                <a:cubicBezTo>
                  <a:pt x="2901" y="0"/>
                  <a:pt x="1" y="2820"/>
                  <a:pt x="1" y="6287"/>
                </a:cubicBezTo>
                <a:cubicBezTo>
                  <a:pt x="1" y="9752"/>
                  <a:pt x="2901" y="12572"/>
                  <a:pt x="6467" y="12572"/>
                </a:cubicBezTo>
                <a:cubicBezTo>
                  <a:pt x="10034" y="12572"/>
                  <a:pt x="12936" y="9752"/>
                  <a:pt x="12936" y="6287"/>
                </a:cubicBezTo>
                <a:cubicBezTo>
                  <a:pt x="12936" y="2820"/>
                  <a:pt x="10034" y="0"/>
                  <a:pt x="646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4259279" y="241922"/>
            <a:ext cx="368564" cy="355075"/>
          </a:xfrm>
          <a:custGeom>
            <a:avLst/>
            <a:gdLst/>
            <a:ahLst/>
            <a:cxnLst/>
            <a:rect l="l" t="t" r="r" b="b"/>
            <a:pathLst>
              <a:path w="4269" h="4113" extrusionOk="0">
                <a:moveTo>
                  <a:pt x="2134" y="1"/>
                </a:moveTo>
                <a:cubicBezTo>
                  <a:pt x="957" y="1"/>
                  <a:pt x="1" y="921"/>
                  <a:pt x="1" y="2057"/>
                </a:cubicBezTo>
                <a:cubicBezTo>
                  <a:pt x="1" y="3192"/>
                  <a:pt x="957" y="4112"/>
                  <a:pt x="2134" y="4112"/>
                </a:cubicBezTo>
                <a:cubicBezTo>
                  <a:pt x="3312" y="4112"/>
                  <a:pt x="4268" y="3192"/>
                  <a:pt x="4268" y="2057"/>
                </a:cubicBezTo>
                <a:cubicBezTo>
                  <a:pt x="4268" y="921"/>
                  <a:pt x="3312" y="1"/>
                  <a:pt x="213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"/>
          <p:cNvSpPr/>
          <p:nvPr/>
        </p:nvSpPr>
        <p:spPr>
          <a:xfrm>
            <a:off x="3077123" y="429989"/>
            <a:ext cx="154453" cy="154531"/>
          </a:xfrm>
          <a:custGeom>
            <a:avLst/>
            <a:gdLst/>
            <a:ahLst/>
            <a:cxnLst/>
            <a:rect l="l" t="t" r="r" b="b"/>
            <a:pathLst>
              <a:path w="1789" h="1790" extrusionOk="0">
                <a:moveTo>
                  <a:pt x="894" y="0"/>
                </a:moveTo>
                <a:cubicBezTo>
                  <a:pt x="400" y="0"/>
                  <a:pt x="0" y="401"/>
                  <a:pt x="0" y="895"/>
                </a:cubicBezTo>
                <a:cubicBezTo>
                  <a:pt x="0" y="1389"/>
                  <a:pt x="400" y="1790"/>
                  <a:pt x="894" y="1790"/>
                </a:cubicBezTo>
                <a:cubicBezTo>
                  <a:pt x="1388" y="1790"/>
                  <a:pt x="1788" y="1389"/>
                  <a:pt x="1788" y="895"/>
                </a:cubicBezTo>
                <a:cubicBezTo>
                  <a:pt x="1788" y="401"/>
                  <a:pt x="1388" y="0"/>
                  <a:pt x="89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05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40" name="Google Shape;40;p4"/>
          <p:cNvCxnSpPr/>
          <p:nvPr/>
        </p:nvCxnSpPr>
        <p:spPr>
          <a:xfrm>
            <a:off x="4957206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1" name="Google Shape;41;p4"/>
          <p:cNvGrpSpPr/>
          <p:nvPr/>
        </p:nvGrpSpPr>
        <p:grpSpPr>
          <a:xfrm flipH="1">
            <a:off x="7306699" y="3824412"/>
            <a:ext cx="2027801" cy="1780208"/>
            <a:chOff x="1689625" y="3620533"/>
            <a:chExt cx="766539" cy="672945"/>
          </a:xfrm>
        </p:grpSpPr>
        <p:sp>
          <p:nvSpPr>
            <p:cNvPr id="42" name="Google Shape;42;p4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5"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21"/>
          <p:cNvSpPr/>
          <p:nvPr/>
        </p:nvSpPr>
        <p:spPr>
          <a:xfrm rot="-5400000">
            <a:off x="8148940" y="-371183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21"/>
          <p:cNvSpPr/>
          <p:nvPr/>
        </p:nvSpPr>
        <p:spPr>
          <a:xfrm rot="-5400000">
            <a:off x="7831885" y="-110973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21"/>
          <p:cNvSpPr/>
          <p:nvPr/>
        </p:nvSpPr>
        <p:spPr>
          <a:xfrm rot="-5400000">
            <a:off x="8482822" y="509774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96" name="Google Shape;196;p21"/>
          <p:cNvCxnSpPr/>
          <p:nvPr/>
        </p:nvCxnSpPr>
        <p:spPr>
          <a:xfrm rot="10800000">
            <a:off x="8562221" y="-66524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1" name="Google Shape;431;p40"/>
          <p:cNvCxnSpPr/>
          <p:nvPr/>
        </p:nvCxnSpPr>
        <p:spPr>
          <a:xfrm>
            <a:off x="4957206" y="4891050"/>
            <a:ext cx="29052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32" name="Google Shape;432;p40"/>
          <p:cNvGrpSpPr/>
          <p:nvPr/>
        </p:nvGrpSpPr>
        <p:grpSpPr>
          <a:xfrm flipH="1">
            <a:off x="7306699" y="3824412"/>
            <a:ext cx="2027801" cy="1780208"/>
            <a:chOff x="1689625" y="3620533"/>
            <a:chExt cx="766539" cy="672945"/>
          </a:xfrm>
        </p:grpSpPr>
        <p:sp>
          <p:nvSpPr>
            <p:cNvPr id="433" name="Google Shape;433;p40"/>
            <p:cNvSpPr/>
            <p:nvPr/>
          </p:nvSpPr>
          <p:spPr>
            <a:xfrm>
              <a:off x="2000221" y="3620533"/>
              <a:ext cx="402234" cy="402170"/>
            </a:xfrm>
            <a:custGeom>
              <a:avLst/>
              <a:gdLst/>
              <a:ahLst/>
              <a:cxnLst/>
              <a:rect l="l" t="t" r="r" b="b"/>
              <a:pathLst>
                <a:path w="11402" h="11401" extrusionOk="0">
                  <a:moveTo>
                    <a:pt x="0" y="1"/>
                  </a:moveTo>
                  <a:lnTo>
                    <a:pt x="0" y="149"/>
                  </a:lnTo>
                  <a:cubicBezTo>
                    <a:pt x="6205" y="149"/>
                    <a:pt x="11252" y="5197"/>
                    <a:pt x="11252" y="11401"/>
                  </a:cubicBezTo>
                  <a:lnTo>
                    <a:pt x="11401" y="11401"/>
                  </a:lnTo>
                  <a:cubicBezTo>
                    <a:pt x="11401" y="5115"/>
                    <a:pt x="6287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0"/>
            <p:cNvSpPr/>
            <p:nvPr/>
          </p:nvSpPr>
          <p:spPr>
            <a:xfrm>
              <a:off x="2393017" y="3659336"/>
              <a:ext cx="63147" cy="63107"/>
            </a:xfrm>
            <a:custGeom>
              <a:avLst/>
              <a:gdLst/>
              <a:ahLst/>
              <a:cxnLst/>
              <a:rect l="l" t="t" r="r" b="b"/>
              <a:pathLst>
                <a:path w="1790" h="1789" extrusionOk="0">
                  <a:moveTo>
                    <a:pt x="895" y="1"/>
                  </a:moveTo>
                  <a:cubicBezTo>
                    <a:pt x="401" y="1"/>
                    <a:pt x="0" y="401"/>
                    <a:pt x="0" y="895"/>
                  </a:cubicBezTo>
                  <a:cubicBezTo>
                    <a:pt x="0" y="1389"/>
                    <a:pt x="401" y="1789"/>
                    <a:pt x="895" y="1789"/>
                  </a:cubicBezTo>
                  <a:cubicBezTo>
                    <a:pt x="1389" y="1789"/>
                    <a:pt x="1790" y="1389"/>
                    <a:pt x="1790" y="895"/>
                  </a:cubicBezTo>
                  <a:cubicBezTo>
                    <a:pt x="1790" y="401"/>
                    <a:pt x="1389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0"/>
            <p:cNvSpPr/>
            <p:nvPr/>
          </p:nvSpPr>
          <p:spPr>
            <a:xfrm>
              <a:off x="1723739" y="3747809"/>
              <a:ext cx="545708" cy="545669"/>
            </a:xfrm>
            <a:custGeom>
              <a:avLst/>
              <a:gdLst/>
              <a:ahLst/>
              <a:cxnLst/>
              <a:rect l="l" t="t" r="r" b="b"/>
              <a:pathLst>
                <a:path w="15469" h="15469" extrusionOk="0">
                  <a:moveTo>
                    <a:pt x="7735" y="1"/>
                  </a:moveTo>
                  <a:cubicBezTo>
                    <a:pt x="5684" y="1"/>
                    <a:pt x="3716" y="816"/>
                    <a:pt x="2266" y="2265"/>
                  </a:cubicBezTo>
                  <a:cubicBezTo>
                    <a:pt x="815" y="3716"/>
                    <a:pt x="1" y="5684"/>
                    <a:pt x="1" y="7735"/>
                  </a:cubicBezTo>
                  <a:cubicBezTo>
                    <a:pt x="1" y="9786"/>
                    <a:pt x="815" y="11753"/>
                    <a:pt x="2266" y="13204"/>
                  </a:cubicBezTo>
                  <a:cubicBezTo>
                    <a:pt x="3716" y="14654"/>
                    <a:pt x="5684" y="15468"/>
                    <a:pt x="7735" y="15468"/>
                  </a:cubicBezTo>
                  <a:cubicBezTo>
                    <a:pt x="9786" y="15468"/>
                    <a:pt x="11754" y="14654"/>
                    <a:pt x="13203" y="13204"/>
                  </a:cubicBezTo>
                  <a:cubicBezTo>
                    <a:pt x="14654" y="11753"/>
                    <a:pt x="15469" y="9786"/>
                    <a:pt x="15469" y="7735"/>
                  </a:cubicBezTo>
                  <a:cubicBezTo>
                    <a:pt x="15469" y="5684"/>
                    <a:pt x="14654" y="3716"/>
                    <a:pt x="13203" y="2265"/>
                  </a:cubicBezTo>
                  <a:cubicBezTo>
                    <a:pt x="11754" y="816"/>
                    <a:pt x="9786" y="1"/>
                    <a:pt x="773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0"/>
            <p:cNvSpPr/>
            <p:nvPr/>
          </p:nvSpPr>
          <p:spPr>
            <a:xfrm>
              <a:off x="1689625" y="3688157"/>
              <a:ext cx="148836" cy="148825"/>
            </a:xfrm>
            <a:custGeom>
              <a:avLst/>
              <a:gdLst/>
              <a:ahLst/>
              <a:cxnLst/>
              <a:rect l="l" t="t" r="r" b="b"/>
              <a:pathLst>
                <a:path w="4219" h="4219" extrusionOk="0">
                  <a:moveTo>
                    <a:pt x="2109" y="0"/>
                  </a:moveTo>
                  <a:cubicBezTo>
                    <a:pt x="945" y="0"/>
                    <a:pt x="0" y="945"/>
                    <a:pt x="0" y="2109"/>
                  </a:cubicBezTo>
                  <a:cubicBezTo>
                    <a:pt x="0" y="3275"/>
                    <a:pt x="945" y="4219"/>
                    <a:pt x="2109" y="4219"/>
                  </a:cubicBezTo>
                  <a:cubicBezTo>
                    <a:pt x="3275" y="4219"/>
                    <a:pt x="4218" y="3275"/>
                    <a:pt x="4218" y="2109"/>
                  </a:cubicBezTo>
                  <a:cubicBezTo>
                    <a:pt x="4218" y="945"/>
                    <a:pt x="3275" y="0"/>
                    <a:pt x="2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p41"/>
          <p:cNvSpPr/>
          <p:nvPr/>
        </p:nvSpPr>
        <p:spPr>
          <a:xfrm flipH="1">
            <a:off x="-384512" y="4168119"/>
            <a:ext cx="776255" cy="748005"/>
          </a:xfrm>
          <a:custGeom>
            <a:avLst/>
            <a:gdLst/>
            <a:ahLst/>
            <a:cxnLst/>
            <a:rect l="l" t="t" r="r" b="b"/>
            <a:pathLst>
              <a:path w="10543" h="10160" extrusionOk="0">
                <a:moveTo>
                  <a:pt x="5271" y="0"/>
                </a:moveTo>
                <a:cubicBezTo>
                  <a:pt x="2360" y="0"/>
                  <a:pt x="0" y="2275"/>
                  <a:pt x="0" y="5080"/>
                </a:cubicBezTo>
                <a:cubicBezTo>
                  <a:pt x="0" y="6427"/>
                  <a:pt x="555" y="7719"/>
                  <a:pt x="1544" y="8671"/>
                </a:cubicBezTo>
                <a:cubicBezTo>
                  <a:pt x="2532" y="9624"/>
                  <a:pt x="3873" y="10159"/>
                  <a:pt x="5271" y="10159"/>
                </a:cubicBezTo>
                <a:cubicBezTo>
                  <a:pt x="6669" y="10159"/>
                  <a:pt x="8010" y="9624"/>
                  <a:pt x="8999" y="8671"/>
                </a:cubicBezTo>
                <a:cubicBezTo>
                  <a:pt x="9987" y="7719"/>
                  <a:pt x="10543" y="6427"/>
                  <a:pt x="10543" y="5080"/>
                </a:cubicBezTo>
                <a:cubicBezTo>
                  <a:pt x="10543" y="3733"/>
                  <a:pt x="9987" y="2441"/>
                  <a:pt x="8999" y="1488"/>
                </a:cubicBezTo>
                <a:cubicBezTo>
                  <a:pt x="8010" y="536"/>
                  <a:pt x="6669" y="0"/>
                  <a:pt x="527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41"/>
          <p:cNvSpPr/>
          <p:nvPr/>
        </p:nvSpPr>
        <p:spPr>
          <a:xfrm flipH="1">
            <a:off x="-213778" y="3940540"/>
            <a:ext cx="430942" cy="223739"/>
          </a:xfrm>
          <a:custGeom>
            <a:avLst/>
            <a:gdLst/>
            <a:ahLst/>
            <a:cxnLst/>
            <a:rect l="l" t="t" r="r" b="b"/>
            <a:pathLst>
              <a:path w="5853" h="3039" extrusionOk="0">
                <a:moveTo>
                  <a:pt x="0" y="1"/>
                </a:moveTo>
                <a:lnTo>
                  <a:pt x="0" y="2"/>
                </a:lnTo>
                <a:cubicBezTo>
                  <a:pt x="0" y="1679"/>
                  <a:pt x="1311" y="3038"/>
                  <a:pt x="2927" y="3038"/>
                </a:cubicBezTo>
                <a:cubicBezTo>
                  <a:pt x="4543" y="3038"/>
                  <a:pt x="5852" y="1679"/>
                  <a:pt x="5852" y="2"/>
                </a:cubicBezTo>
                <a:lnTo>
                  <a:pt x="5852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41"/>
          <p:cNvSpPr/>
          <p:nvPr/>
        </p:nvSpPr>
        <p:spPr>
          <a:xfrm flipH="1">
            <a:off x="510584" y="4487861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41" name="Google Shape;441;p41"/>
          <p:cNvCxnSpPr/>
          <p:nvPr/>
        </p:nvCxnSpPr>
        <p:spPr>
          <a:xfrm>
            <a:off x="510572" y="3990975"/>
            <a:ext cx="0" cy="1152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442" name="Google Shape;442;p41"/>
          <p:cNvGrpSpPr/>
          <p:nvPr/>
        </p:nvGrpSpPr>
        <p:grpSpPr>
          <a:xfrm>
            <a:off x="8648733" y="265352"/>
            <a:ext cx="171538" cy="1290862"/>
            <a:chOff x="9929777" y="3422444"/>
            <a:chExt cx="132390" cy="996266"/>
          </a:xfrm>
        </p:grpSpPr>
        <p:sp>
          <p:nvSpPr>
            <p:cNvPr id="443" name="Google Shape;443;p41"/>
            <p:cNvSpPr/>
            <p:nvPr/>
          </p:nvSpPr>
          <p:spPr>
            <a:xfrm>
              <a:off x="9929777" y="3422444"/>
              <a:ext cx="130704" cy="130626"/>
            </a:xfrm>
            <a:custGeom>
              <a:avLst/>
              <a:gdLst/>
              <a:ahLst/>
              <a:cxnLst/>
              <a:rect l="l" t="t" r="r" b="b"/>
              <a:pathLst>
                <a:path w="1938" h="1937" extrusionOk="0">
                  <a:moveTo>
                    <a:pt x="969" y="149"/>
                  </a:moveTo>
                  <a:cubicBezTo>
                    <a:pt x="1421" y="149"/>
                    <a:pt x="1789" y="516"/>
                    <a:pt x="1789" y="968"/>
                  </a:cubicBezTo>
                  <a:cubicBezTo>
                    <a:pt x="1789" y="1421"/>
                    <a:pt x="1421" y="1788"/>
                    <a:pt x="969" y="1788"/>
                  </a:cubicBezTo>
                  <a:cubicBezTo>
                    <a:pt x="517" y="1788"/>
                    <a:pt x="149" y="1420"/>
                    <a:pt x="149" y="968"/>
                  </a:cubicBezTo>
                  <a:cubicBezTo>
                    <a:pt x="149" y="516"/>
                    <a:pt x="517" y="149"/>
                    <a:pt x="969" y="149"/>
                  </a:cubicBezTo>
                  <a:close/>
                  <a:moveTo>
                    <a:pt x="969" y="0"/>
                  </a:moveTo>
                  <a:cubicBezTo>
                    <a:pt x="435" y="0"/>
                    <a:pt x="0" y="434"/>
                    <a:pt x="0" y="968"/>
                  </a:cubicBezTo>
                  <a:cubicBezTo>
                    <a:pt x="0" y="1503"/>
                    <a:pt x="435" y="1937"/>
                    <a:pt x="969" y="1937"/>
                  </a:cubicBezTo>
                  <a:cubicBezTo>
                    <a:pt x="1503" y="1937"/>
                    <a:pt x="1938" y="1503"/>
                    <a:pt x="1938" y="968"/>
                  </a:cubicBezTo>
                  <a:cubicBezTo>
                    <a:pt x="1938" y="434"/>
                    <a:pt x="1503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1"/>
            <p:cNvSpPr/>
            <p:nvPr/>
          </p:nvSpPr>
          <p:spPr>
            <a:xfrm>
              <a:off x="9934836" y="3678381"/>
              <a:ext cx="127331" cy="740329"/>
            </a:xfrm>
            <a:custGeom>
              <a:avLst/>
              <a:gdLst/>
              <a:ahLst/>
              <a:cxnLst/>
              <a:rect l="l" t="t" r="r" b="b"/>
              <a:pathLst>
                <a:path w="1888" h="10978" extrusionOk="0">
                  <a:moveTo>
                    <a:pt x="943" y="0"/>
                  </a:moveTo>
                  <a:cubicBezTo>
                    <a:pt x="423" y="0"/>
                    <a:pt x="0" y="423"/>
                    <a:pt x="0" y="945"/>
                  </a:cubicBezTo>
                  <a:lnTo>
                    <a:pt x="0" y="10033"/>
                  </a:lnTo>
                  <a:cubicBezTo>
                    <a:pt x="0" y="10554"/>
                    <a:pt x="423" y="10977"/>
                    <a:pt x="943" y="10977"/>
                  </a:cubicBezTo>
                  <a:cubicBezTo>
                    <a:pt x="1465" y="10977"/>
                    <a:pt x="1888" y="10554"/>
                    <a:pt x="1888" y="10033"/>
                  </a:cubicBezTo>
                  <a:lnTo>
                    <a:pt x="1888" y="945"/>
                  </a:lnTo>
                  <a:cubicBezTo>
                    <a:pt x="1888" y="423"/>
                    <a:pt x="1465" y="0"/>
                    <a:pt x="9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5" name="Google Shape;445;p41"/>
          <p:cNvSpPr/>
          <p:nvPr/>
        </p:nvSpPr>
        <p:spPr>
          <a:xfrm>
            <a:off x="8720710" y="1938858"/>
            <a:ext cx="423279" cy="815467"/>
          </a:xfrm>
          <a:custGeom>
            <a:avLst/>
            <a:gdLst/>
            <a:ahLst/>
            <a:cxnLst/>
            <a:rect l="l" t="t" r="r" b="b"/>
            <a:pathLst>
              <a:path w="3274" h="6308" extrusionOk="0">
                <a:moveTo>
                  <a:pt x="3273" y="1"/>
                </a:moveTo>
                <a:cubicBezTo>
                  <a:pt x="1465" y="1"/>
                  <a:pt x="1" y="1413"/>
                  <a:pt x="1" y="3155"/>
                </a:cubicBezTo>
                <a:cubicBezTo>
                  <a:pt x="1" y="4895"/>
                  <a:pt x="1465" y="6307"/>
                  <a:pt x="3273" y="6307"/>
                </a:cubicBezTo>
                <a:lnTo>
                  <a:pt x="3274" y="6307"/>
                </a:lnTo>
                <a:lnTo>
                  <a:pt x="327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mo"/>
              <a:buNone/>
              <a:defRPr sz="3100" b="1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●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Bai Jamjuree"/>
              <a:buChar char="○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Bai Jamjuree"/>
              <a:buChar char="■"/>
              <a:defRPr>
                <a:solidFill>
                  <a:schemeClr val="dk1"/>
                </a:solidFill>
                <a:latin typeface="Bai Jamjuree"/>
                <a:ea typeface="Bai Jamjuree"/>
                <a:cs typeface="Bai Jamjuree"/>
                <a:sym typeface="Bai Jamjure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67" r:id="rId4"/>
    <p:sldLayoutId id="2147483686" r:id="rId5"/>
    <p:sldLayoutId id="2147483687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45"/>
          <p:cNvSpPr/>
          <p:nvPr/>
        </p:nvSpPr>
        <p:spPr>
          <a:xfrm>
            <a:off x="2097288" y="3710163"/>
            <a:ext cx="4949400" cy="477000"/>
          </a:xfrm>
          <a:prstGeom prst="roundRect">
            <a:avLst>
              <a:gd name="adj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45"/>
          <p:cNvSpPr txBox="1">
            <a:spLocks noGrp="1"/>
          </p:cNvSpPr>
          <p:nvPr>
            <p:ph type="subTitle" idx="1"/>
          </p:nvPr>
        </p:nvSpPr>
        <p:spPr>
          <a:xfrm rot="-546">
            <a:off x="2657805" y="3735501"/>
            <a:ext cx="3776700" cy="4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Dr. Nouri Malika</a:t>
            </a:r>
            <a:endParaRPr/>
          </a:p>
        </p:txBody>
      </p:sp>
      <p:sp>
        <p:nvSpPr>
          <p:cNvPr id="458" name="Google Shape;458;p45"/>
          <p:cNvSpPr txBox="1">
            <a:spLocks noGrp="1"/>
          </p:cNvSpPr>
          <p:nvPr>
            <p:ph type="ctrTitle"/>
          </p:nvPr>
        </p:nvSpPr>
        <p:spPr>
          <a:xfrm>
            <a:off x="1162050" y="1399125"/>
            <a:ext cx="68199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50000"/>
              </a:lnSpc>
              <a:buSzPts val="1100"/>
            </a:pPr>
            <a:r>
              <a:rPr lang="fr-FR" sz="3600" dirty="0" smtClean="0"/>
              <a:t>The passive</a:t>
            </a:r>
            <a:r>
              <a:rPr lang="ar-DZ" sz="3600" dirty="0"/>
              <a:t/>
            </a:r>
            <a:br>
              <a:rPr lang="ar-DZ" sz="3600" dirty="0"/>
            </a:br>
            <a:endParaRPr sz="2400" dirty="0">
              <a:solidFill>
                <a:srgbClr val="FF0000"/>
              </a:solidFill>
            </a:endParaRPr>
          </a:p>
        </p:txBody>
      </p:sp>
      <p:sp>
        <p:nvSpPr>
          <p:cNvPr id="460" name="Google Shape;460;p45"/>
          <p:cNvSpPr/>
          <p:nvPr/>
        </p:nvSpPr>
        <p:spPr>
          <a:xfrm>
            <a:off x="7570413" y="4487861"/>
            <a:ext cx="661175" cy="661204"/>
          </a:xfrm>
          <a:custGeom>
            <a:avLst/>
            <a:gdLst/>
            <a:ahLst/>
            <a:cxnLst/>
            <a:rect l="l" t="t" r="r" b="b"/>
            <a:pathLst>
              <a:path w="8980" h="8981" extrusionOk="0">
                <a:moveTo>
                  <a:pt x="8979" y="1"/>
                </a:moveTo>
                <a:cubicBezTo>
                  <a:pt x="4019" y="1"/>
                  <a:pt x="0" y="4021"/>
                  <a:pt x="0" y="8981"/>
                </a:cubicBezTo>
                <a:lnTo>
                  <a:pt x="8979" y="8981"/>
                </a:lnTo>
                <a:lnTo>
                  <a:pt x="8979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000" cy="564300"/>
          </a:xfrm>
        </p:spPr>
        <p:txBody>
          <a:bodyPr/>
          <a:lstStyle/>
          <a:p>
            <a:r>
              <a:rPr lang="en-US" sz="2000" dirty="0" smtClean="0"/>
              <a:t>perfect, progressive and passive infinitives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23528" y="843558"/>
            <a:ext cx="8100472" cy="3759825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1800" dirty="0" smtClean="0"/>
              <a:t>The infinitive can also be perfect or continuous, or it can be passive.</a:t>
            </a:r>
            <a:endParaRPr lang="fr-FR" sz="1800" dirty="0" smtClean="0"/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en-US" sz="1800" i="1" dirty="0" smtClean="0"/>
              <a:t>The army was reported </a:t>
            </a:r>
            <a:r>
              <a:rPr lang="en-US" sz="1800" b="1" i="1" dirty="0" smtClean="0"/>
              <a:t>to be crossing </a:t>
            </a:r>
            <a:r>
              <a:rPr lang="en-US" sz="1800" i="1" dirty="0" smtClean="0"/>
              <a:t>the frontier</a:t>
            </a:r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en-US" sz="1800" i="1" dirty="0" smtClean="0"/>
              <a:t>I was told to be waiting outside the station at </a:t>
            </a:r>
            <a:r>
              <a:rPr lang="en-US" sz="1800" dirty="0" smtClean="0"/>
              <a:t>6 </a:t>
            </a:r>
            <a:r>
              <a:rPr lang="en-US" sz="1800" i="1" dirty="0" smtClean="0"/>
              <a:t>o'clock.. (progressive)</a:t>
            </a:r>
            <a:endParaRPr lang="fr-FR" sz="1800" dirty="0" smtClean="0"/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en-US" sz="1800" i="1" dirty="0" smtClean="0"/>
              <a:t>The prisoner is known </a:t>
            </a:r>
            <a:r>
              <a:rPr lang="en-US" sz="1800" b="1" i="1" dirty="0" smtClean="0"/>
              <a:t>to have behaved </a:t>
            </a:r>
            <a:r>
              <a:rPr lang="en-US" sz="1800" i="1" dirty="0" smtClean="0"/>
              <a:t>violently in the past. (perfect)</a:t>
            </a:r>
            <a:endParaRPr lang="fr-FR" sz="1800" dirty="0" smtClean="0"/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en-US" sz="1800" i="1" dirty="0" smtClean="0"/>
              <a:t>A lion is reported to have escaped from </a:t>
            </a:r>
            <a:r>
              <a:rPr lang="en-US" sz="1800" i="1" dirty="0" err="1" smtClean="0"/>
              <a:t>Whitecross</a:t>
            </a:r>
            <a:r>
              <a:rPr lang="en-US" sz="1800" i="1" dirty="0" smtClean="0"/>
              <a:t> Zoo. (perfect	</a:t>
            </a:r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en-US" sz="1800" i="1" dirty="0" smtClean="0"/>
              <a:t> The hostages are expected to be released today. (passive)</a:t>
            </a:r>
            <a:endParaRPr lang="fr-FR" sz="1800" dirty="0" smtClean="0"/>
          </a:p>
          <a:p>
            <a:pPr>
              <a:buNone/>
            </a:pPr>
            <a:endParaRPr lang="fr-FR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100472" cy="504056"/>
          </a:xfrm>
        </p:spPr>
        <p:txBody>
          <a:bodyPr/>
          <a:lstStyle/>
          <a:p>
            <a:r>
              <a:rPr lang="fr-FR" sz="2000" dirty="0" smtClean="0"/>
              <a:t>Passive to-infinitive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504" y="699542"/>
            <a:ext cx="8856984" cy="4248472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/>
              <a:t>T</a:t>
            </a:r>
            <a:r>
              <a:rPr lang="fr-FR" sz="1800" dirty="0" smtClean="0"/>
              <a:t>he </a:t>
            </a:r>
            <a:r>
              <a:rPr lang="fr-FR" sz="1800" b="1" dirty="0" smtClean="0"/>
              <a:t>passive to-infinitive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b="1" dirty="0" smtClean="0">
                <a:solidFill>
                  <a:srgbClr val="FF0000"/>
                </a:solidFill>
              </a:rPr>
              <a:t>to </a:t>
            </a:r>
            <a:r>
              <a:rPr lang="fr-FR" sz="1800" b="1" dirty="0" err="1" smtClean="0">
                <a:solidFill>
                  <a:srgbClr val="FF0000"/>
                </a:solidFill>
              </a:rPr>
              <a:t>be</a:t>
            </a:r>
            <a:r>
              <a:rPr lang="fr-FR" sz="1800" b="1" dirty="0" smtClean="0">
                <a:solidFill>
                  <a:srgbClr val="FF0000"/>
                </a:solidFill>
              </a:rPr>
              <a:t> +</a:t>
            </a:r>
            <a:r>
              <a:rPr lang="fr-FR" sz="1800" b="1" dirty="0" err="1" smtClean="0">
                <a:solidFill>
                  <a:srgbClr val="FF0000"/>
                </a:solidFill>
              </a:rPr>
              <a:t>past</a:t>
            </a:r>
            <a:r>
              <a:rPr lang="fr-FR" sz="1800" b="1" dirty="0" smtClean="0">
                <a:solidFill>
                  <a:srgbClr val="FF0000"/>
                </a:solidFill>
              </a:rPr>
              <a:t> participe </a:t>
            </a:r>
            <a:r>
              <a:rPr lang="fr-FR" sz="1800" dirty="0" smtClean="0"/>
              <a:t>(to </a:t>
            </a:r>
            <a:r>
              <a:rPr lang="fr-FR" sz="1800" dirty="0" err="1" smtClean="0"/>
              <a:t>be</a:t>
            </a:r>
            <a:r>
              <a:rPr lang="fr-FR" sz="1800" dirty="0" smtClean="0"/>
              <a:t> </a:t>
            </a:r>
            <a:r>
              <a:rPr lang="fr-FR" sz="1800" dirty="0" err="1" smtClean="0"/>
              <a:t>decided</a:t>
            </a:r>
            <a:r>
              <a:rPr lang="fr-FR" sz="1800" dirty="0" smtClean="0"/>
              <a:t>, to </a:t>
            </a:r>
            <a:r>
              <a:rPr lang="fr-FR" sz="1800" dirty="0" err="1" smtClean="0"/>
              <a:t>be</a:t>
            </a:r>
            <a:r>
              <a:rPr lang="fr-FR" sz="1800" dirty="0" smtClean="0"/>
              <a:t> </a:t>
            </a:r>
            <a:r>
              <a:rPr lang="fr-FR" sz="1800" dirty="0" err="1" smtClean="0"/>
              <a:t>chosen</a:t>
            </a:r>
            <a:r>
              <a:rPr lang="fr-FR" sz="1800" dirty="0" smtClean="0"/>
              <a:t>, etc.).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smtClean="0"/>
              <a:t>The </a:t>
            </a:r>
            <a:r>
              <a:rPr lang="fr-FR" sz="1800" b="1" dirty="0" err="1" smtClean="0"/>
              <a:t>perfect</a:t>
            </a:r>
            <a:r>
              <a:rPr lang="fr-FR" sz="1800" b="1" dirty="0" smtClean="0"/>
              <a:t> passive to-infinitive </a:t>
            </a:r>
            <a:r>
              <a:rPr lang="fr-FR" sz="1800" dirty="0" smtClean="0"/>
              <a:t>, </a:t>
            </a:r>
            <a:r>
              <a:rPr lang="fr-FR" sz="1800" dirty="0" err="1" smtClean="0"/>
              <a:t>which</a:t>
            </a:r>
            <a:r>
              <a:rPr lang="fr-FR" sz="1800" dirty="0" smtClean="0"/>
              <a:t> </a:t>
            </a:r>
            <a:r>
              <a:rPr lang="fr-FR" sz="1800" dirty="0" err="1" smtClean="0"/>
              <a:t>refers</a:t>
            </a:r>
            <a:r>
              <a:rPr lang="fr-FR" sz="1800" dirty="0" smtClean="0"/>
              <a:t> to the </a:t>
            </a:r>
            <a:r>
              <a:rPr lang="fr-FR" sz="1800" dirty="0" err="1" smtClean="0"/>
              <a:t>past</a:t>
            </a:r>
            <a:r>
              <a:rPr lang="fr-FR" sz="1800" dirty="0" smtClean="0"/>
              <a:t>,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b="1" dirty="0" smtClean="0">
                <a:solidFill>
                  <a:srgbClr val="FF0000"/>
                </a:solidFill>
              </a:rPr>
              <a:t>to have been+ </a:t>
            </a:r>
            <a:r>
              <a:rPr lang="fr-FR" sz="1800" b="1" dirty="0" err="1">
                <a:solidFill>
                  <a:srgbClr val="FF0000"/>
                </a:solidFill>
              </a:rPr>
              <a:t>past</a:t>
            </a:r>
            <a:r>
              <a:rPr lang="fr-FR" sz="1800" b="1" dirty="0">
                <a:solidFill>
                  <a:srgbClr val="FF0000"/>
                </a:solidFill>
              </a:rPr>
              <a:t> participe </a:t>
            </a:r>
            <a:r>
              <a:rPr lang="fr-FR" sz="1800" dirty="0" smtClean="0"/>
              <a:t>(to have been </a:t>
            </a:r>
            <a:r>
              <a:rPr lang="fr-FR" sz="1800" dirty="0" err="1" smtClean="0"/>
              <a:t>decided</a:t>
            </a:r>
            <a:r>
              <a:rPr lang="fr-FR" sz="1800" dirty="0" smtClean="0"/>
              <a:t>, to have </a:t>
            </a:r>
            <a:r>
              <a:rPr lang="fr-FR" sz="1800" dirty="0" err="1" smtClean="0"/>
              <a:t>beeb</a:t>
            </a:r>
            <a:r>
              <a:rPr lang="fr-FR" sz="1800" dirty="0" smtClean="0"/>
              <a:t> </a:t>
            </a:r>
            <a:r>
              <a:rPr lang="fr-FR" sz="1800" dirty="0" err="1" smtClean="0"/>
              <a:t>chosen</a:t>
            </a:r>
            <a:r>
              <a:rPr lang="fr-FR" sz="1800" dirty="0" smtClean="0"/>
              <a:t>, etc.)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err="1" smtClean="0"/>
              <a:t>Some</a:t>
            </a:r>
            <a:r>
              <a:rPr lang="fr-FR" sz="1800" dirty="0" smtClean="0"/>
              <a:t> structures </a:t>
            </a:r>
            <a:r>
              <a:rPr lang="fr-FR" sz="1800" dirty="0" err="1" smtClean="0"/>
              <a:t>require</a:t>
            </a:r>
            <a:r>
              <a:rPr lang="fr-FR" sz="1800" dirty="0" smtClean="0"/>
              <a:t> the use of the to-infinitive (</a:t>
            </a:r>
            <a:r>
              <a:rPr lang="fr-FR" sz="1800" dirty="0" err="1" smtClean="0"/>
              <a:t>we’ve</a:t>
            </a:r>
            <a:r>
              <a:rPr lang="fr-FR" sz="1800" dirty="0" smtClean="0"/>
              <a:t> </a:t>
            </a:r>
            <a:r>
              <a:rPr lang="fr-FR" sz="1800" dirty="0" err="1" smtClean="0"/>
              <a:t>arranged</a:t>
            </a:r>
            <a:r>
              <a:rPr lang="fr-FR" sz="1800" dirty="0" smtClean="0"/>
              <a:t> to </a:t>
            </a:r>
            <a:r>
              <a:rPr lang="fr-FR" sz="1800" dirty="0" err="1" smtClean="0"/>
              <a:t>meet</a:t>
            </a:r>
            <a:r>
              <a:rPr lang="fr-FR" sz="1800" dirty="0" smtClean="0"/>
              <a:t> , I </a:t>
            </a:r>
            <a:r>
              <a:rPr lang="fr-FR" sz="1800" dirty="0" err="1" smtClean="0"/>
              <a:t>was</a:t>
            </a:r>
            <a:r>
              <a:rPr lang="fr-FR" sz="1800" dirty="0" smtClean="0"/>
              <a:t> the last to </a:t>
            </a:r>
            <a:r>
              <a:rPr lang="fr-FR" sz="1800" dirty="0" err="1" smtClean="0"/>
              <a:t>leave</a:t>
            </a:r>
            <a:r>
              <a:rPr lang="fr-FR" sz="1800" dirty="0" smtClean="0"/>
              <a:t>, etc.). </a:t>
            </a:r>
            <a:r>
              <a:rPr lang="fr-FR" sz="1800" dirty="0" err="1" smtClean="0"/>
              <a:t>When</a:t>
            </a:r>
            <a:r>
              <a:rPr lang="fr-FR" sz="1800" dirty="0" smtClean="0"/>
              <a:t> </a:t>
            </a:r>
            <a:r>
              <a:rPr lang="fr-FR" sz="1800" dirty="0" err="1" smtClean="0"/>
              <a:t>there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passive </a:t>
            </a:r>
            <a:r>
              <a:rPr lang="fr-FR" sz="1800" dirty="0" err="1" smtClean="0"/>
              <a:t>meaning</a:t>
            </a:r>
            <a:r>
              <a:rPr lang="fr-FR" sz="1800" dirty="0" smtClean="0"/>
              <a:t>, </a:t>
            </a:r>
            <a:r>
              <a:rPr lang="fr-FR" sz="1800" dirty="0" err="1" smtClean="0"/>
              <a:t>we</a:t>
            </a:r>
            <a:r>
              <a:rPr lang="fr-FR" sz="1800" dirty="0" smtClean="0"/>
              <a:t> use the passive to-infinitive.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1800" dirty="0" err="1" smtClean="0"/>
              <a:t>we’ve</a:t>
            </a:r>
            <a:r>
              <a:rPr lang="fr-FR" sz="1800" dirty="0" smtClean="0"/>
              <a:t> </a:t>
            </a:r>
            <a:r>
              <a:rPr lang="fr-FR" sz="1800" dirty="0" err="1" smtClean="0"/>
              <a:t>arranged</a:t>
            </a:r>
            <a:r>
              <a:rPr lang="fr-FR" sz="1800" dirty="0" smtClean="0"/>
              <a:t> to </a:t>
            </a:r>
            <a:r>
              <a:rPr lang="fr-FR" sz="1800" dirty="0" err="1" smtClean="0"/>
              <a:t>be</a:t>
            </a:r>
            <a:r>
              <a:rPr lang="fr-FR" sz="1800" dirty="0" smtClean="0"/>
              <a:t> met </a:t>
            </a:r>
            <a:r>
              <a:rPr lang="fr-FR" sz="1800" dirty="0" err="1" smtClean="0"/>
              <a:t>at</a:t>
            </a:r>
            <a:r>
              <a:rPr lang="fr-FR" sz="1800" dirty="0" smtClean="0"/>
              <a:t> the </a:t>
            </a:r>
            <a:r>
              <a:rPr lang="fr-FR" sz="1800" dirty="0" err="1" smtClean="0"/>
              <a:t>airport</a:t>
            </a:r>
            <a:r>
              <a:rPr lang="fr-FR" sz="1800" dirty="0" smtClean="0"/>
              <a:t>.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1800" dirty="0" err="1" smtClean="0"/>
              <a:t>I’m</a:t>
            </a:r>
            <a:r>
              <a:rPr lang="fr-FR" sz="1800" dirty="0" smtClean="0"/>
              <a:t> </a:t>
            </a:r>
            <a:r>
              <a:rPr lang="fr-FR" sz="1800" dirty="0" err="1" smtClean="0"/>
              <a:t>always</a:t>
            </a:r>
            <a:r>
              <a:rPr lang="fr-FR" sz="1800" dirty="0" smtClean="0"/>
              <a:t> the last to </a:t>
            </a:r>
            <a:r>
              <a:rPr lang="fr-FR" sz="1800" dirty="0" err="1" smtClean="0"/>
              <a:t>be</a:t>
            </a:r>
            <a:r>
              <a:rPr lang="fr-FR" sz="1800" dirty="0" smtClean="0"/>
              <a:t> </a:t>
            </a:r>
            <a:r>
              <a:rPr lang="fr-FR" sz="1800" dirty="0" err="1" smtClean="0"/>
              <a:t>told</a:t>
            </a:r>
            <a:r>
              <a:rPr lang="fr-FR" sz="1800" dirty="0" smtClean="0"/>
              <a:t>!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1800" dirty="0" smtClean="0"/>
              <a:t>The </a:t>
            </a:r>
            <a:r>
              <a:rPr lang="fr-FR" sz="1800" dirty="0" err="1" smtClean="0"/>
              <a:t>problem</a:t>
            </a:r>
            <a:r>
              <a:rPr lang="fr-FR" sz="1800" dirty="0" smtClean="0"/>
              <a:t> </a:t>
            </a:r>
            <a:r>
              <a:rPr lang="fr-FR" sz="1800" dirty="0" err="1" smtClean="0"/>
              <a:t>seem</a:t>
            </a:r>
            <a:r>
              <a:rPr lang="fr-FR" sz="1800" dirty="0" smtClean="0"/>
              <a:t> to have ben </a:t>
            </a:r>
            <a:r>
              <a:rPr lang="fr-FR" sz="1800" dirty="0" err="1" smtClean="0"/>
              <a:t>caused</a:t>
            </a:r>
            <a:r>
              <a:rPr lang="fr-FR" sz="1800" dirty="0" smtClean="0"/>
              <a:t> by a virus.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36126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7494"/>
            <a:ext cx="7704000" cy="564300"/>
          </a:xfrm>
        </p:spPr>
        <p:txBody>
          <a:bodyPr/>
          <a:lstStyle/>
          <a:p>
            <a:r>
              <a:rPr lang="fr-FR" sz="2000" dirty="0" smtClean="0"/>
              <a:t>Passive </a:t>
            </a:r>
            <a:r>
              <a:rPr lang="fr-FR" sz="2000" dirty="0" err="1" smtClean="0"/>
              <a:t>gerund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7504" y="915566"/>
            <a:ext cx="8784976" cy="4104456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smtClean="0"/>
              <a:t>The </a:t>
            </a:r>
            <a:r>
              <a:rPr lang="fr-FR" sz="1800" b="1" dirty="0" smtClean="0"/>
              <a:t>passive </a:t>
            </a:r>
            <a:r>
              <a:rPr lang="fr-FR" sz="1800" b="1" dirty="0" err="1" smtClean="0"/>
              <a:t>gerund</a:t>
            </a:r>
            <a:r>
              <a:rPr lang="fr-FR" sz="1800" b="1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b="1" dirty="0" err="1" smtClean="0">
                <a:solidFill>
                  <a:srgbClr val="FF0000"/>
                </a:solidFill>
              </a:rPr>
              <a:t>being</a:t>
            </a:r>
            <a:r>
              <a:rPr lang="fr-FR" sz="1800" b="1" dirty="0" smtClean="0">
                <a:solidFill>
                  <a:srgbClr val="FF0000"/>
                </a:solidFill>
              </a:rPr>
              <a:t> + </a:t>
            </a:r>
            <a:r>
              <a:rPr lang="fr-FR" sz="1800" b="1" dirty="0" err="1" smtClean="0">
                <a:solidFill>
                  <a:srgbClr val="FF0000"/>
                </a:solidFill>
              </a:rPr>
              <a:t>past</a:t>
            </a:r>
            <a:r>
              <a:rPr lang="fr-FR" sz="1800" b="1" dirty="0" smtClean="0">
                <a:solidFill>
                  <a:srgbClr val="FF0000"/>
                </a:solidFill>
              </a:rPr>
              <a:t> </a:t>
            </a:r>
            <a:r>
              <a:rPr lang="fr-FR" sz="1800" b="1" dirty="0" err="1" smtClean="0">
                <a:solidFill>
                  <a:srgbClr val="FF0000"/>
                </a:solidFill>
              </a:rPr>
              <a:t>participle</a:t>
            </a:r>
            <a:r>
              <a:rPr lang="fr-FR" sz="1800" b="1" dirty="0" smtClean="0">
                <a:solidFill>
                  <a:srgbClr val="FF0000"/>
                </a:solidFill>
              </a:rPr>
              <a:t> </a:t>
            </a:r>
            <a:r>
              <a:rPr lang="fr-FR" sz="1800" dirty="0" smtClean="0"/>
              <a:t>(</a:t>
            </a:r>
            <a:r>
              <a:rPr lang="fr-FR" sz="1800" dirty="0" err="1" smtClean="0"/>
              <a:t>being</a:t>
            </a:r>
            <a:r>
              <a:rPr lang="fr-FR" sz="1800" dirty="0" smtClean="0"/>
              <a:t> </a:t>
            </a:r>
            <a:r>
              <a:rPr lang="fr-FR" sz="1800" dirty="0" err="1" smtClean="0"/>
              <a:t>seen</a:t>
            </a:r>
            <a:r>
              <a:rPr lang="fr-FR" sz="1800" dirty="0" smtClean="0"/>
              <a:t>, </a:t>
            </a:r>
            <a:r>
              <a:rPr lang="fr-FR" sz="1800" dirty="0" err="1" smtClean="0"/>
              <a:t>being</a:t>
            </a:r>
            <a:r>
              <a:rPr lang="fr-FR" sz="1800" dirty="0" smtClean="0"/>
              <a:t> </a:t>
            </a:r>
            <a:r>
              <a:rPr lang="fr-FR" sz="1800" dirty="0" err="1" smtClean="0"/>
              <a:t>found</a:t>
            </a:r>
            <a:r>
              <a:rPr lang="fr-FR" sz="1800" dirty="0" smtClean="0"/>
              <a:t>, etc.).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smtClean="0"/>
              <a:t>The </a:t>
            </a:r>
            <a:r>
              <a:rPr lang="fr-FR" sz="1800" b="1" dirty="0" err="1" smtClean="0"/>
              <a:t>perfect</a:t>
            </a:r>
            <a:r>
              <a:rPr lang="fr-FR" sz="1800" b="1" dirty="0" smtClean="0"/>
              <a:t> passive </a:t>
            </a:r>
            <a:r>
              <a:rPr lang="fr-FR" sz="1800" b="1" dirty="0" err="1" smtClean="0"/>
              <a:t>gerund</a:t>
            </a:r>
            <a:r>
              <a:rPr lang="fr-FR" sz="1800" dirty="0" smtClean="0"/>
              <a:t>, </a:t>
            </a:r>
            <a:r>
              <a:rPr lang="fr-FR" sz="1800" dirty="0" err="1" smtClean="0"/>
              <a:t>which</a:t>
            </a:r>
            <a:r>
              <a:rPr lang="fr-FR" sz="1800" dirty="0" smtClean="0"/>
              <a:t> </a:t>
            </a:r>
            <a:r>
              <a:rPr lang="fr-FR" sz="1800" dirty="0" err="1" smtClean="0"/>
              <a:t>refers</a:t>
            </a:r>
            <a:r>
              <a:rPr lang="fr-FR" sz="1800" dirty="0" smtClean="0"/>
              <a:t> to the </a:t>
            </a:r>
            <a:r>
              <a:rPr lang="fr-FR" sz="1800" dirty="0" err="1" smtClean="0"/>
              <a:t>past</a:t>
            </a:r>
            <a:r>
              <a:rPr lang="fr-FR" sz="1800" dirty="0" smtClean="0"/>
              <a:t>,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b="1" dirty="0" err="1" smtClean="0">
                <a:solidFill>
                  <a:srgbClr val="FF0000"/>
                </a:solidFill>
              </a:rPr>
              <a:t>having</a:t>
            </a:r>
            <a:r>
              <a:rPr lang="fr-FR" sz="1800" b="1" dirty="0" smtClean="0">
                <a:solidFill>
                  <a:srgbClr val="FF0000"/>
                </a:solidFill>
              </a:rPr>
              <a:t> been + </a:t>
            </a:r>
            <a:r>
              <a:rPr lang="fr-FR" sz="1800" b="1" dirty="0" err="1" smtClean="0">
                <a:solidFill>
                  <a:srgbClr val="FF0000"/>
                </a:solidFill>
              </a:rPr>
              <a:t>past</a:t>
            </a:r>
            <a:r>
              <a:rPr lang="fr-FR" sz="1800" b="1" dirty="0" smtClean="0">
                <a:solidFill>
                  <a:srgbClr val="FF0000"/>
                </a:solidFill>
              </a:rPr>
              <a:t> </a:t>
            </a:r>
            <a:r>
              <a:rPr lang="fr-FR" sz="1800" b="1" dirty="0" err="1" smtClean="0">
                <a:solidFill>
                  <a:srgbClr val="FF0000"/>
                </a:solidFill>
              </a:rPr>
              <a:t>participle</a:t>
            </a:r>
            <a:r>
              <a:rPr lang="fr-FR" sz="1800" b="1" dirty="0">
                <a:solidFill>
                  <a:srgbClr val="FF0000"/>
                </a:solidFill>
              </a:rPr>
              <a:t> </a:t>
            </a:r>
            <a:r>
              <a:rPr lang="fr-FR" sz="1800" dirty="0" smtClean="0"/>
              <a:t>( </a:t>
            </a:r>
            <a:r>
              <a:rPr lang="fr-FR" sz="1800" dirty="0" err="1" smtClean="0"/>
              <a:t>having</a:t>
            </a:r>
            <a:r>
              <a:rPr lang="fr-FR" sz="1800" dirty="0" smtClean="0"/>
              <a:t> been </a:t>
            </a:r>
            <a:r>
              <a:rPr lang="fr-FR" sz="1800" dirty="0" err="1" smtClean="0"/>
              <a:t>seen</a:t>
            </a:r>
            <a:r>
              <a:rPr lang="fr-FR" sz="1800" dirty="0" smtClean="0"/>
              <a:t>, </a:t>
            </a:r>
            <a:r>
              <a:rPr lang="fr-FR" sz="1800" dirty="0" err="1" smtClean="0"/>
              <a:t>having</a:t>
            </a:r>
            <a:r>
              <a:rPr lang="fr-FR" sz="1800" dirty="0" smtClean="0"/>
              <a:t> been </a:t>
            </a:r>
            <a:r>
              <a:rPr lang="fr-FR" sz="1800" dirty="0" err="1" smtClean="0"/>
              <a:t>found</a:t>
            </a:r>
            <a:r>
              <a:rPr lang="fr-FR" sz="1800" dirty="0" smtClean="0"/>
              <a:t>, etc.)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err="1" smtClean="0"/>
              <a:t>Some</a:t>
            </a:r>
            <a:r>
              <a:rPr lang="fr-FR" sz="1800" dirty="0" smtClean="0"/>
              <a:t> structures </a:t>
            </a:r>
            <a:r>
              <a:rPr lang="fr-FR" sz="1800" dirty="0" err="1" smtClean="0"/>
              <a:t>require</a:t>
            </a:r>
            <a:r>
              <a:rPr lang="fr-FR" sz="1800" dirty="0" smtClean="0"/>
              <a:t> the </a:t>
            </a:r>
            <a:r>
              <a:rPr lang="fr-FR" sz="1800" dirty="0" err="1" smtClean="0"/>
              <a:t>useof</a:t>
            </a:r>
            <a:r>
              <a:rPr lang="fr-FR" sz="1800" dirty="0" smtClean="0"/>
              <a:t> a </a:t>
            </a:r>
            <a:r>
              <a:rPr lang="fr-FR" sz="1800" dirty="0" err="1" smtClean="0"/>
              <a:t>gerund</a:t>
            </a:r>
            <a:r>
              <a:rPr lang="fr-FR" sz="1800" dirty="0" smtClean="0"/>
              <a:t> (</a:t>
            </a:r>
            <a:r>
              <a:rPr lang="fr-FR" sz="1800" dirty="0" err="1" smtClean="0"/>
              <a:t>i’m</a:t>
            </a:r>
            <a:r>
              <a:rPr lang="fr-FR" sz="1800" dirty="0" smtClean="0"/>
              <a:t> </a:t>
            </a:r>
            <a:r>
              <a:rPr lang="fr-FR" sz="1800" dirty="0" err="1" smtClean="0"/>
              <a:t>fed</a:t>
            </a:r>
            <a:r>
              <a:rPr lang="fr-FR" sz="1800" dirty="0" smtClean="0"/>
              <a:t> up </a:t>
            </a:r>
            <a:r>
              <a:rPr lang="fr-FR" sz="1800" dirty="0" err="1" smtClean="0"/>
              <a:t>with</a:t>
            </a:r>
            <a:r>
              <a:rPr lang="fr-FR" sz="1800" dirty="0" smtClean="0"/>
              <a:t> </a:t>
            </a:r>
            <a:r>
              <a:rPr lang="fr-FR" sz="1800" dirty="0" err="1" smtClean="0"/>
              <a:t>waiting</a:t>
            </a:r>
            <a:r>
              <a:rPr lang="fr-FR" sz="1800" dirty="0" smtClean="0"/>
              <a:t>; </a:t>
            </a:r>
            <a:r>
              <a:rPr lang="fr-FR" sz="1800" dirty="0" err="1" smtClean="0"/>
              <a:t>they</a:t>
            </a:r>
            <a:r>
              <a:rPr lang="fr-FR" sz="1800" dirty="0" smtClean="0"/>
              <a:t> </a:t>
            </a:r>
            <a:r>
              <a:rPr lang="fr-FR" sz="1800" dirty="0" err="1" smtClean="0"/>
              <a:t>left</a:t>
            </a:r>
            <a:r>
              <a:rPr lang="fr-FR" sz="1800" dirty="0" smtClean="0"/>
              <a:t> </a:t>
            </a:r>
            <a:r>
              <a:rPr lang="fr-FR" sz="1800" dirty="0" err="1" smtClean="0"/>
              <a:t>without</a:t>
            </a:r>
            <a:r>
              <a:rPr lang="fr-FR" sz="1800" dirty="0" smtClean="0"/>
              <a:t> </a:t>
            </a:r>
            <a:r>
              <a:rPr lang="fr-FR" sz="1800" dirty="0" err="1" smtClean="0"/>
              <a:t>saying</a:t>
            </a:r>
            <a:r>
              <a:rPr lang="fr-FR" sz="1800" dirty="0" smtClean="0"/>
              <a:t> </a:t>
            </a:r>
            <a:r>
              <a:rPr lang="fr-FR" sz="1800" dirty="0" err="1" smtClean="0"/>
              <a:t>goodbye</a:t>
            </a:r>
            <a:r>
              <a:rPr lang="fr-FR" sz="1800" dirty="0" smtClean="0"/>
              <a:t>; </a:t>
            </a:r>
            <a:r>
              <a:rPr lang="fr-FR" sz="1800" dirty="0" err="1" smtClean="0"/>
              <a:t>etc</a:t>
            </a:r>
            <a:r>
              <a:rPr lang="fr-FR" sz="1800" dirty="0" smtClean="0"/>
              <a:t>). </a:t>
            </a:r>
            <a:r>
              <a:rPr lang="fr-FR" sz="1800" dirty="0" err="1" smtClean="0"/>
              <a:t>When</a:t>
            </a:r>
            <a:r>
              <a:rPr lang="fr-FR" sz="1800" dirty="0" smtClean="0"/>
              <a:t> </a:t>
            </a:r>
            <a:r>
              <a:rPr lang="fr-FR" sz="1800" dirty="0" err="1" smtClean="0"/>
              <a:t>there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a </a:t>
            </a:r>
            <a:r>
              <a:rPr lang="fr-FR" sz="1800" dirty="0" err="1" smtClean="0"/>
              <a:t>passiv</a:t>
            </a:r>
            <a:r>
              <a:rPr lang="fr-FR" sz="1800" dirty="0" smtClean="0"/>
              <a:t> </a:t>
            </a:r>
            <a:r>
              <a:rPr lang="fr-FR" sz="1800" dirty="0" err="1" smtClean="0"/>
              <a:t>emeaning</a:t>
            </a:r>
            <a:r>
              <a:rPr lang="fr-FR" sz="1800" dirty="0" smtClean="0"/>
              <a:t> </a:t>
            </a:r>
            <a:r>
              <a:rPr lang="fr-FR" sz="1800" dirty="0" err="1" smtClean="0"/>
              <a:t>we</a:t>
            </a:r>
            <a:r>
              <a:rPr lang="fr-FR" sz="1800" dirty="0" smtClean="0"/>
              <a:t>  use a passive </a:t>
            </a:r>
            <a:r>
              <a:rPr lang="fr-FR" sz="1800" dirty="0" err="1" smtClean="0"/>
              <a:t>gerund</a:t>
            </a:r>
            <a:r>
              <a:rPr lang="fr-FR" sz="1800" dirty="0" smtClean="0"/>
              <a:t>.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1800" dirty="0" err="1" smtClean="0"/>
              <a:t>I’m</a:t>
            </a:r>
            <a:r>
              <a:rPr lang="fr-FR" sz="1800" dirty="0" smtClean="0"/>
              <a:t> </a:t>
            </a:r>
            <a:r>
              <a:rPr lang="fr-FR" sz="1800" dirty="0" err="1" smtClean="0"/>
              <a:t>fed</a:t>
            </a:r>
            <a:r>
              <a:rPr lang="fr-FR" sz="1800" dirty="0" smtClean="0"/>
              <a:t> up </a:t>
            </a:r>
            <a:r>
              <a:rPr lang="fr-FR" sz="1800" dirty="0" err="1" smtClean="0"/>
              <a:t>with</a:t>
            </a:r>
            <a:r>
              <a:rPr lang="fr-FR" sz="1800" dirty="0" smtClean="0"/>
              <a:t> </a:t>
            </a:r>
            <a:r>
              <a:rPr lang="fr-FR" sz="1800" dirty="0" err="1" smtClean="0"/>
              <a:t>being</a:t>
            </a:r>
            <a:r>
              <a:rPr lang="fr-FR" sz="1800" dirty="0" smtClean="0"/>
              <a:t> </a:t>
            </a:r>
            <a:r>
              <a:rPr lang="fr-FR" sz="1800" dirty="0" err="1" smtClean="0"/>
              <a:t>treated</a:t>
            </a:r>
            <a:r>
              <a:rPr lang="fr-FR" sz="1800" dirty="0" smtClean="0"/>
              <a:t> </a:t>
            </a:r>
            <a:r>
              <a:rPr lang="fr-FR" sz="1800" dirty="0" err="1" smtClean="0"/>
              <a:t>like</a:t>
            </a:r>
            <a:r>
              <a:rPr lang="fr-FR" sz="1800" dirty="0" smtClean="0"/>
              <a:t> </a:t>
            </a:r>
            <a:r>
              <a:rPr lang="fr-FR" sz="1800" dirty="0" err="1" smtClean="0"/>
              <a:t>this</a:t>
            </a:r>
            <a:r>
              <a:rPr lang="fr-FR" sz="1800" dirty="0" smtClean="0"/>
              <a:t>.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1800" dirty="0" err="1" smtClean="0"/>
              <a:t>They</a:t>
            </a:r>
            <a:r>
              <a:rPr lang="fr-FR" sz="1800" dirty="0" smtClean="0"/>
              <a:t> </a:t>
            </a:r>
            <a:r>
              <a:rPr lang="fr-FR" sz="1800" dirty="0" err="1" smtClean="0"/>
              <a:t>escaped</a:t>
            </a:r>
            <a:r>
              <a:rPr lang="fr-FR" sz="1800" dirty="0" smtClean="0"/>
              <a:t> </a:t>
            </a:r>
            <a:r>
              <a:rPr lang="fr-FR" sz="1800" dirty="0" err="1" smtClean="0"/>
              <a:t>ithout</a:t>
            </a:r>
            <a:r>
              <a:rPr lang="fr-FR" sz="1800" dirty="0" smtClean="0"/>
              <a:t> </a:t>
            </a:r>
            <a:r>
              <a:rPr lang="fr-FR" sz="1800" dirty="0" err="1" smtClean="0"/>
              <a:t>being</a:t>
            </a:r>
            <a:r>
              <a:rPr lang="fr-FR" sz="1800" dirty="0" smtClean="0"/>
              <a:t> </a:t>
            </a:r>
            <a:r>
              <a:rPr lang="fr-FR" sz="1800" dirty="0" err="1" smtClean="0"/>
              <a:t>seen</a:t>
            </a:r>
            <a:r>
              <a:rPr lang="fr-FR" sz="1800" dirty="0" smtClean="0"/>
              <a:t>. </a:t>
            </a:r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fr-FR" sz="1800" dirty="0" err="1" smtClean="0"/>
              <a:t>There’s</a:t>
            </a:r>
            <a:r>
              <a:rPr lang="fr-FR" sz="1800" dirty="0" smtClean="0"/>
              <a:t> no </a:t>
            </a:r>
            <a:r>
              <a:rPr lang="fr-FR" sz="1800" dirty="0" err="1" smtClean="0"/>
              <a:t>sign</a:t>
            </a:r>
            <a:r>
              <a:rPr lang="fr-FR" sz="1800" dirty="0" smtClean="0"/>
              <a:t> of </a:t>
            </a:r>
            <a:r>
              <a:rPr lang="fr-FR" sz="1800" dirty="0" err="1" smtClean="0"/>
              <a:t>anything</a:t>
            </a:r>
            <a:r>
              <a:rPr lang="fr-FR" sz="1800" dirty="0" smtClean="0"/>
              <a:t> </a:t>
            </a:r>
            <a:r>
              <a:rPr lang="fr-FR" sz="1800" dirty="0" err="1" smtClean="0"/>
              <a:t>having</a:t>
            </a:r>
            <a:r>
              <a:rPr lang="fr-FR" sz="1800" dirty="0" smtClean="0"/>
              <a:t> been </a:t>
            </a:r>
            <a:r>
              <a:rPr lang="fr-FR" sz="1800" dirty="0" err="1" smtClean="0"/>
              <a:t>stolen</a:t>
            </a:r>
            <a:r>
              <a:rPr lang="fr-FR" sz="1800" dirty="0" smtClean="0"/>
              <a:t>.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84572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2" y="195486"/>
            <a:ext cx="8712968" cy="4680520"/>
          </a:xfrm>
        </p:spPr>
        <p:txBody>
          <a:bodyPr/>
          <a:lstStyle/>
          <a:p>
            <a:pPr marL="139700" indent="0">
              <a:lnSpc>
                <a:spcPct val="150000"/>
              </a:lnSpc>
              <a:buNone/>
            </a:pPr>
            <a:r>
              <a:rPr lang="en-US" sz="1800" b="1" u="sng" dirty="0" smtClean="0"/>
              <a:t>NOTES</a:t>
            </a:r>
            <a:endParaRPr lang="fr-FR" sz="18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en-US" sz="1800" dirty="0" smtClean="0"/>
              <a:t>1. With some verbs (e.g. </a:t>
            </a:r>
            <a:r>
              <a:rPr lang="en-US" sz="1800" i="1" dirty="0" smtClean="0"/>
              <a:t>say, think, feel, report, presume, understand), </a:t>
            </a:r>
            <a:r>
              <a:rPr lang="en-US" sz="1800" dirty="0" smtClean="0"/>
              <a:t>the passive structure is possible with </a:t>
            </a:r>
            <a:r>
              <a:rPr lang="en-US" sz="1800" b="1" i="1" dirty="0" smtClean="0"/>
              <a:t>there</a:t>
            </a:r>
            <a:r>
              <a:rPr lang="en-US" sz="1800" i="1" dirty="0" smtClean="0"/>
              <a:t> </a:t>
            </a:r>
            <a:r>
              <a:rPr lang="en-US" sz="1800" dirty="0" smtClean="0"/>
              <a:t>as a </a:t>
            </a:r>
            <a:r>
              <a:rPr lang="en-US" sz="1800" b="1" dirty="0" smtClean="0"/>
              <a:t>'preparatory subject'.</a:t>
            </a:r>
            <a:endParaRPr lang="fr-FR" sz="1800" dirty="0" smtClean="0"/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i="1" dirty="0" smtClean="0"/>
              <a:t>There are thought to be more than 3,000 different languages in the world. </a:t>
            </a:r>
            <a:r>
              <a:rPr lang="en-US" sz="1800" dirty="0" smtClean="0"/>
              <a:t>(= It is thought that there are ... )</a:t>
            </a:r>
            <a:endParaRPr lang="fr-FR" sz="1800" dirty="0" smtClean="0"/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i="1" dirty="0" smtClean="0"/>
              <a:t>There was said to be disagreement between Ministers.</a:t>
            </a:r>
            <a:endParaRPr lang="fr-FR" sz="1800" dirty="0" smtClean="0"/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i="1" dirty="0" smtClean="0"/>
              <a:t>There are believed to be many thousands of homeless teenagers living on the streets of the capital.</a:t>
            </a:r>
            <a:endParaRPr lang="fr-FR" sz="1800" dirty="0" smtClean="0"/>
          </a:p>
          <a:p>
            <a:pPr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b="1" i="1" dirty="0" smtClean="0"/>
              <a:t>There </a:t>
            </a:r>
            <a:r>
              <a:rPr lang="en-US" sz="1800" i="1" dirty="0" smtClean="0"/>
              <a:t>is considered to be little chance of the plan succeeding.</a:t>
            </a:r>
            <a:endParaRPr lang="fr-FR" sz="1800" dirty="0" smtClean="0"/>
          </a:p>
          <a:p>
            <a:pPr marL="139700" indent="0">
              <a:lnSpc>
                <a:spcPct val="150000"/>
              </a:lnSpc>
              <a:buNone/>
            </a:pPr>
            <a:endParaRPr lang="fr-FR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1520" y="195486"/>
            <a:ext cx="8640960" cy="4608512"/>
          </a:xfrm>
        </p:spPr>
        <p:txBody>
          <a:bodyPr/>
          <a:lstStyle/>
          <a:p>
            <a:pPr marL="85725" indent="0">
              <a:lnSpc>
                <a:spcPct val="150000"/>
              </a:lnSpc>
              <a:buNone/>
            </a:pPr>
            <a:r>
              <a:rPr lang="fr-FR" sz="1800" dirty="0" smtClean="0"/>
              <a:t>2. </a:t>
            </a:r>
            <a:r>
              <a:rPr lang="fr-FR" sz="1800" dirty="0" err="1" smtClean="0"/>
              <a:t>Verbs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are </a:t>
            </a:r>
            <a:r>
              <a:rPr lang="fr-FR" sz="1800" dirty="0" err="1" smtClean="0"/>
              <a:t>commonly</a:t>
            </a:r>
            <a:r>
              <a:rPr lang="fr-FR" sz="1800" dirty="0" smtClean="0"/>
              <a:t> </a:t>
            </a:r>
            <a:r>
              <a:rPr lang="fr-FR" sz="1800" dirty="0" err="1" smtClean="0"/>
              <a:t>used</a:t>
            </a:r>
            <a:r>
              <a:rPr lang="fr-FR" sz="1800" dirty="0" smtClean="0"/>
              <a:t> in passive report  structures </a:t>
            </a:r>
            <a:r>
              <a:rPr lang="fr-FR" sz="1800" dirty="0" err="1" smtClean="0"/>
              <a:t>include</a:t>
            </a:r>
            <a:r>
              <a:rPr lang="fr-FR" sz="1800" dirty="0" smtClean="0"/>
              <a:t>:</a:t>
            </a:r>
          </a:p>
          <a:p>
            <a:pPr marL="85725" indent="0">
              <a:lnSpc>
                <a:spcPct val="150000"/>
              </a:lnSpc>
              <a:buNone/>
            </a:pPr>
            <a:r>
              <a:rPr lang="fr-FR" sz="1800" dirty="0" err="1" smtClean="0"/>
              <a:t>Accept,expect</a:t>
            </a:r>
            <a:r>
              <a:rPr lang="fr-FR" sz="1800" dirty="0" smtClean="0"/>
              <a:t>, </a:t>
            </a:r>
            <a:r>
              <a:rPr lang="fr-FR" sz="1800" dirty="0" err="1" smtClean="0"/>
              <a:t>allege</a:t>
            </a:r>
            <a:r>
              <a:rPr lang="fr-FR" sz="1800" dirty="0" smtClean="0"/>
              <a:t>, assume, </a:t>
            </a:r>
            <a:r>
              <a:rPr lang="fr-FR" sz="1800" dirty="0" err="1" smtClean="0"/>
              <a:t>believe</a:t>
            </a:r>
            <a:r>
              <a:rPr lang="fr-FR" sz="1800" dirty="0" smtClean="0"/>
              <a:t>, claim, </a:t>
            </a:r>
            <a:r>
              <a:rPr lang="fr-FR" sz="1800" dirty="0" err="1" smtClean="0"/>
              <a:t>consider</a:t>
            </a:r>
            <a:r>
              <a:rPr lang="fr-FR" sz="1800" dirty="0" smtClean="0"/>
              <a:t>, </a:t>
            </a:r>
            <a:r>
              <a:rPr lang="fr-FR" sz="1800" dirty="0" err="1" smtClean="0"/>
              <a:t>fear</a:t>
            </a:r>
            <a:r>
              <a:rPr lang="fr-FR" sz="1800" dirty="0" smtClean="0"/>
              <a:t>, </a:t>
            </a:r>
            <a:r>
              <a:rPr lang="fr-FR" sz="1800" dirty="0" err="1" smtClean="0"/>
              <a:t>feel</a:t>
            </a:r>
            <a:r>
              <a:rPr lang="fr-FR" sz="1800" dirty="0" smtClean="0"/>
              <a:t>, </a:t>
            </a:r>
            <a:r>
              <a:rPr lang="fr-FR" sz="1800" dirty="0" err="1" smtClean="0"/>
              <a:t>find</a:t>
            </a:r>
            <a:r>
              <a:rPr lang="fr-FR" sz="1800" dirty="0" smtClean="0"/>
              <a:t>, </a:t>
            </a:r>
            <a:r>
              <a:rPr lang="fr-FR" sz="1800" dirty="0" err="1" smtClean="0"/>
              <a:t>hope</a:t>
            </a:r>
            <a:r>
              <a:rPr lang="fr-FR" sz="1800" dirty="0" smtClean="0"/>
              <a:t>, know, </a:t>
            </a:r>
            <a:r>
              <a:rPr lang="fr-FR" sz="1800" dirty="0" err="1" smtClean="0"/>
              <a:t>prove</a:t>
            </a:r>
            <a:r>
              <a:rPr lang="fr-FR" sz="1800" dirty="0" smtClean="0"/>
              <a:t>, </a:t>
            </a:r>
            <a:r>
              <a:rPr lang="fr-FR" sz="1800" dirty="0" err="1" smtClean="0"/>
              <a:t>recommend</a:t>
            </a:r>
            <a:r>
              <a:rPr lang="fr-FR" sz="1800" dirty="0" smtClean="0"/>
              <a:t>, report, </a:t>
            </a:r>
            <a:r>
              <a:rPr lang="fr-FR" sz="1800" dirty="0" err="1" smtClean="0"/>
              <a:t>rumour</a:t>
            </a:r>
            <a:r>
              <a:rPr lang="fr-FR" sz="1800" dirty="0" smtClean="0"/>
              <a:t>, </a:t>
            </a:r>
            <a:r>
              <a:rPr lang="fr-FR" sz="1800" dirty="0" err="1" smtClean="0"/>
              <a:t>say</a:t>
            </a:r>
            <a:r>
              <a:rPr lang="fr-FR" sz="1800" dirty="0" smtClean="0"/>
              <a:t>, show, state, </a:t>
            </a:r>
            <a:r>
              <a:rPr lang="fr-FR" sz="1800" dirty="0" err="1" smtClean="0"/>
              <a:t>suggest</a:t>
            </a:r>
            <a:r>
              <a:rPr lang="fr-FR" sz="1800" dirty="0" smtClean="0"/>
              <a:t>, suppose, </a:t>
            </a:r>
            <a:r>
              <a:rPr lang="fr-FR" sz="1800" dirty="0" err="1" smtClean="0"/>
              <a:t>think</a:t>
            </a:r>
            <a:r>
              <a:rPr lang="fr-FR" sz="1800" dirty="0" smtClean="0"/>
              <a:t>, </a:t>
            </a:r>
            <a:r>
              <a:rPr lang="fr-FR" sz="1800" dirty="0" err="1" smtClean="0"/>
              <a:t>understand</a:t>
            </a:r>
            <a:r>
              <a:rPr lang="fr-FR" sz="1800" dirty="0" smtClean="0"/>
              <a:t>.</a:t>
            </a:r>
          </a:p>
          <a:p>
            <a:pPr marL="371475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smtClean="0"/>
              <a:t>Hope, </a:t>
            </a:r>
            <a:r>
              <a:rPr lang="fr-FR" sz="1800" dirty="0" err="1" smtClean="0"/>
              <a:t>suggest</a:t>
            </a:r>
            <a:r>
              <a:rPr lang="fr-FR" sz="1800" dirty="0" smtClean="0"/>
              <a:t>, and </a:t>
            </a:r>
            <a:r>
              <a:rPr lang="fr-FR" sz="1800" dirty="0" err="1" smtClean="0"/>
              <a:t>recommend</a:t>
            </a:r>
            <a:r>
              <a:rPr lang="fr-FR" sz="1800" dirty="0" smtClean="0"/>
              <a:t> are </a:t>
            </a:r>
            <a:r>
              <a:rPr lang="fr-FR" sz="1800" dirty="0" err="1" smtClean="0"/>
              <a:t>only</a:t>
            </a:r>
            <a:r>
              <a:rPr lang="fr-FR" sz="1800" dirty="0" smtClean="0"/>
              <a:t> </a:t>
            </a:r>
            <a:r>
              <a:rPr lang="fr-FR" sz="1800" dirty="0" err="1" smtClean="0"/>
              <a:t>normally</a:t>
            </a:r>
            <a:r>
              <a:rPr lang="fr-FR" sz="1800" dirty="0" smtClean="0"/>
              <a:t> </a:t>
            </a:r>
            <a:r>
              <a:rPr lang="fr-FR" sz="1800" dirty="0" err="1" smtClean="0"/>
              <a:t>used</a:t>
            </a:r>
            <a:r>
              <a:rPr lang="fr-FR" sz="1800" dirty="0" smtClean="0"/>
              <a:t> in the structure </a:t>
            </a:r>
            <a:r>
              <a:rPr lang="fr-FR" sz="1800" dirty="0" err="1" smtClean="0"/>
              <a:t>it</a:t>
            </a:r>
            <a:r>
              <a:rPr lang="fr-FR" sz="1800" dirty="0" smtClean="0"/>
              <a:t> + passive </a:t>
            </a:r>
            <a:r>
              <a:rPr lang="fr-FR" sz="1800" dirty="0" err="1" smtClean="0"/>
              <a:t>verb</a:t>
            </a:r>
            <a:r>
              <a:rPr lang="fr-FR" sz="1800" dirty="0" smtClean="0"/>
              <a:t>+ </a:t>
            </a:r>
            <a:r>
              <a:rPr lang="fr-FR" sz="1800" dirty="0" err="1" smtClean="0"/>
              <a:t>that</a:t>
            </a:r>
            <a:endParaRPr lang="fr-FR" sz="1800" dirty="0" smtClean="0"/>
          </a:p>
          <a:p>
            <a:pPr marL="85725" indent="0">
              <a:lnSpc>
                <a:spcPct val="150000"/>
              </a:lnSpc>
              <a:buNone/>
            </a:pPr>
            <a:r>
              <a:rPr lang="fr-FR" sz="1800" dirty="0" smtClean="0"/>
              <a:t>It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hoped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the parties </a:t>
            </a:r>
            <a:r>
              <a:rPr lang="fr-FR" sz="1800" dirty="0" err="1" smtClean="0"/>
              <a:t>will</a:t>
            </a:r>
            <a:r>
              <a:rPr lang="fr-FR" sz="1800" dirty="0" smtClean="0"/>
              <a:t> </a:t>
            </a:r>
            <a:r>
              <a:rPr lang="fr-FR" sz="1800" dirty="0" err="1" smtClean="0"/>
              <a:t>reach</a:t>
            </a:r>
            <a:r>
              <a:rPr lang="fr-FR" sz="1800" dirty="0" smtClean="0"/>
              <a:t> agreement by the end of the </a:t>
            </a:r>
            <a:r>
              <a:rPr lang="fr-FR" sz="1800" dirty="0" err="1" smtClean="0"/>
              <a:t>day</a:t>
            </a:r>
            <a:r>
              <a:rPr lang="fr-FR" sz="1800" dirty="0" smtClean="0"/>
              <a:t>. </a:t>
            </a:r>
          </a:p>
          <a:p>
            <a:pPr marL="85725" indent="0">
              <a:lnSpc>
                <a:spcPct val="150000"/>
              </a:lnSpc>
              <a:buNone/>
            </a:pPr>
            <a:r>
              <a:rPr lang="fr-FR" sz="1800" dirty="0" smtClean="0"/>
              <a:t>Not: </a:t>
            </a:r>
            <a:r>
              <a:rPr lang="fr-FR" sz="1800" strike="sngStrike" dirty="0" smtClean="0"/>
              <a:t>the parties are </a:t>
            </a:r>
            <a:r>
              <a:rPr lang="fr-FR" sz="1800" strike="sngStrike" dirty="0" err="1" smtClean="0"/>
              <a:t>hoped</a:t>
            </a:r>
            <a:r>
              <a:rPr lang="fr-FR" sz="1800" strike="sngStrike" dirty="0" smtClean="0"/>
              <a:t> to </a:t>
            </a:r>
            <a:r>
              <a:rPr lang="fr-FR" sz="1800" strike="sngStrike" dirty="0" err="1" smtClean="0"/>
              <a:t>reach</a:t>
            </a:r>
            <a:r>
              <a:rPr lang="fr-FR" sz="1800" strike="sngStrike" dirty="0" smtClean="0"/>
              <a:t> agreement by the end of the </a:t>
            </a:r>
            <a:r>
              <a:rPr lang="fr-FR" sz="1800" strike="sngStrike" dirty="0" err="1" smtClean="0"/>
              <a:t>day</a:t>
            </a:r>
            <a:r>
              <a:rPr lang="fr-FR" sz="1800" strike="sngStrike" dirty="0" smtClean="0"/>
              <a:t>. </a:t>
            </a:r>
          </a:p>
          <a:p>
            <a:pPr marL="371475" indent="-285750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1800" dirty="0" smtClean="0"/>
              <a:t>Suppose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only</a:t>
            </a:r>
            <a:r>
              <a:rPr lang="fr-FR" sz="1800" dirty="0" smtClean="0"/>
              <a:t> </a:t>
            </a:r>
            <a:r>
              <a:rPr lang="fr-FR" sz="1800" dirty="0" err="1" smtClean="0"/>
              <a:t>used</a:t>
            </a:r>
            <a:r>
              <a:rPr lang="fr-FR" sz="1800" dirty="0" smtClean="0"/>
              <a:t> in the structure </a:t>
            </a:r>
            <a:r>
              <a:rPr lang="fr-FR" sz="1800" dirty="0" err="1" smtClean="0"/>
              <a:t>subject</a:t>
            </a:r>
            <a:r>
              <a:rPr lang="fr-FR" sz="1800" dirty="0" smtClean="0"/>
              <a:t>+ passive </a:t>
            </a:r>
            <a:r>
              <a:rPr lang="fr-FR" sz="1800" dirty="0" err="1" smtClean="0"/>
              <a:t>verb</a:t>
            </a:r>
            <a:r>
              <a:rPr lang="fr-FR" sz="1800" dirty="0" smtClean="0"/>
              <a:t>+ to-infinitive</a:t>
            </a:r>
          </a:p>
          <a:p>
            <a:pPr marL="85725" indent="0">
              <a:lnSpc>
                <a:spcPct val="150000"/>
              </a:lnSpc>
              <a:buNone/>
            </a:pPr>
            <a:r>
              <a:rPr lang="fr-FR" sz="1800" dirty="0" err="1" smtClean="0"/>
              <a:t>Women</a:t>
            </a:r>
            <a:r>
              <a:rPr lang="fr-FR" sz="1800" dirty="0" smtClean="0"/>
              <a:t> are </a:t>
            </a:r>
            <a:r>
              <a:rPr lang="fr-FR" sz="1800" dirty="0" err="1" smtClean="0"/>
              <a:t>supposed</a:t>
            </a:r>
            <a:r>
              <a:rPr lang="fr-FR" sz="1800" dirty="0" smtClean="0"/>
              <a:t> to </a:t>
            </a:r>
            <a:r>
              <a:rPr lang="fr-FR" sz="1800" dirty="0" err="1" smtClean="0"/>
              <a:t>be</a:t>
            </a:r>
            <a:r>
              <a:rPr lang="fr-FR" sz="1800" dirty="0" smtClean="0"/>
              <a:t> </a:t>
            </a:r>
            <a:r>
              <a:rPr lang="fr-FR" sz="1800" dirty="0" err="1" smtClean="0"/>
              <a:t>better</a:t>
            </a:r>
            <a:r>
              <a:rPr lang="fr-FR" sz="1800" dirty="0" smtClean="0"/>
              <a:t> drivers </a:t>
            </a:r>
            <a:r>
              <a:rPr lang="fr-FR" sz="1800" dirty="0" err="1" smtClean="0"/>
              <a:t>than</a:t>
            </a:r>
            <a:r>
              <a:rPr lang="fr-FR" sz="1800" dirty="0" smtClean="0"/>
              <a:t> men.</a:t>
            </a:r>
          </a:p>
          <a:p>
            <a:pPr marL="85725" indent="0">
              <a:lnSpc>
                <a:spcPct val="150000"/>
              </a:lnSpc>
              <a:buNone/>
            </a:pPr>
            <a:r>
              <a:rPr lang="fr-FR" sz="1800" dirty="0" smtClean="0"/>
              <a:t>NOT: </a:t>
            </a:r>
            <a:r>
              <a:rPr lang="fr-FR" sz="1800" strike="sngStrike" dirty="0" err="1" smtClean="0"/>
              <a:t>it</a:t>
            </a:r>
            <a:r>
              <a:rPr lang="fr-FR" sz="1800" strike="sngStrike" dirty="0" smtClean="0"/>
              <a:t> </a:t>
            </a:r>
            <a:r>
              <a:rPr lang="fr-FR" sz="1800" strike="sngStrike" dirty="0" err="1" smtClean="0"/>
              <a:t>is</a:t>
            </a:r>
            <a:r>
              <a:rPr lang="fr-FR" sz="1800" strike="sngStrike" dirty="0" smtClean="0"/>
              <a:t> </a:t>
            </a:r>
            <a:r>
              <a:rPr lang="fr-FR" sz="1800" strike="sngStrike" dirty="0" err="1" smtClean="0"/>
              <a:t>supposed</a:t>
            </a:r>
            <a:r>
              <a:rPr lang="fr-FR" sz="1800" strike="sngStrike" dirty="0" smtClean="0"/>
              <a:t> </a:t>
            </a:r>
            <a:r>
              <a:rPr lang="fr-FR" sz="1800" strike="sngStrike" dirty="0" err="1" smtClean="0"/>
              <a:t>that</a:t>
            </a:r>
            <a:r>
              <a:rPr lang="fr-FR" sz="1800" strike="sngStrike" dirty="0" smtClean="0"/>
              <a:t> </a:t>
            </a:r>
            <a:r>
              <a:rPr lang="fr-FR" sz="1800" strike="sngStrike" dirty="0" err="1" smtClean="0"/>
              <a:t>women</a:t>
            </a:r>
            <a:r>
              <a:rPr lang="fr-FR" sz="1800" strike="sngStrike" dirty="0" smtClean="0"/>
              <a:t> are </a:t>
            </a:r>
            <a:r>
              <a:rPr lang="fr-FR" sz="1800" strike="sngStrike" dirty="0" err="1" smtClean="0"/>
              <a:t>better</a:t>
            </a:r>
            <a:r>
              <a:rPr lang="fr-FR" sz="1800" strike="sngStrike" dirty="0" smtClean="0"/>
              <a:t> drivers </a:t>
            </a:r>
            <a:r>
              <a:rPr lang="fr-FR" sz="1800" strike="sngStrike" dirty="0" err="1" smtClean="0"/>
              <a:t>than</a:t>
            </a:r>
            <a:r>
              <a:rPr lang="fr-FR" sz="1800" strike="sngStrike" dirty="0" smtClean="0"/>
              <a:t> men.</a:t>
            </a:r>
            <a:endParaRPr lang="fr-FR" sz="1800" strike="sngStrike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04000" cy="564300"/>
          </a:xfrm>
        </p:spPr>
        <p:txBody>
          <a:bodyPr/>
          <a:lstStyle/>
          <a:p>
            <a:r>
              <a:rPr lang="en-US" sz="2000" dirty="0"/>
              <a:t>C   Passive of verbs followed by </a:t>
            </a:r>
            <a:r>
              <a:rPr lang="en-US" sz="2000" dirty="0" smtClean="0"/>
              <a:t>infinitives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3916" y="771550"/>
            <a:ext cx="8658564" cy="4104455"/>
          </a:xfrm>
        </p:spPr>
        <p:txBody>
          <a:bodyPr/>
          <a:lstStyle/>
          <a:p>
            <a:pPr marL="139700" indent="0">
              <a:buNone/>
            </a:pPr>
            <a:r>
              <a:rPr lang="en-US" sz="1800" b="1" dirty="0"/>
              <a:t>Infinitive objects:  (</a:t>
            </a:r>
            <a:r>
              <a:rPr lang="en-US" sz="1800" b="1" i="1" dirty="0"/>
              <a:t>It </a:t>
            </a:r>
            <a:r>
              <a:rPr lang="en-US" sz="1800" b="1" dirty="0"/>
              <a:t>+ passive verb + to-infinitive) They decided to ...</a:t>
            </a:r>
            <a:endParaRPr lang="fr-FR" sz="1800" dirty="0"/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A few verbs that are followed by infinitives (most commonly </a:t>
            </a:r>
            <a:r>
              <a:rPr lang="en-US" sz="1800" i="1" dirty="0"/>
              <a:t>decide, agree and propose) </a:t>
            </a:r>
            <a:r>
              <a:rPr lang="en-US" sz="1800" dirty="0"/>
              <a:t>can also be used in passive structures beginning with “</a:t>
            </a:r>
            <a:r>
              <a:rPr lang="en-US" sz="1800" b="1" i="1" dirty="0"/>
              <a:t>it”</a:t>
            </a:r>
            <a:r>
              <a:rPr lang="en-US" sz="1800" i="1" dirty="0"/>
              <a:t>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They decided to meet at twelve.		</a:t>
            </a:r>
            <a:r>
              <a:rPr lang="en-US" sz="1800" dirty="0"/>
              <a:t> </a:t>
            </a:r>
            <a:r>
              <a:rPr lang="en-US" sz="1800" i="1" dirty="0"/>
              <a:t>It was decided to meet at twelve.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We agreed to open a new branch</a:t>
            </a:r>
            <a:r>
              <a:rPr lang="en-US" sz="1800" i="1" dirty="0" smtClean="0"/>
              <a:t>.	</a:t>
            </a:r>
            <a:r>
              <a:rPr lang="en-US" sz="1800" dirty="0" smtClean="0"/>
              <a:t> </a:t>
            </a:r>
            <a:r>
              <a:rPr lang="en-US" sz="1800" i="1" dirty="0"/>
              <a:t>It was agreed to open a new branch.</a:t>
            </a:r>
            <a:endParaRPr lang="fr-FR" sz="1800" dirty="0"/>
          </a:p>
          <a:p>
            <a:pPr>
              <a:buFont typeface="Wingdings" pitchFamily="2" charset="2"/>
              <a:buChar char="Ø"/>
            </a:pPr>
            <a:r>
              <a:rPr lang="en-US" sz="1800" dirty="0"/>
              <a:t>However, most verbs cannot be used in this way.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We hope to make a profit this year. </a:t>
            </a:r>
            <a:r>
              <a:rPr lang="en-US" sz="1800" dirty="0"/>
              <a:t>(BUT NOT</a:t>
            </a:r>
            <a:r>
              <a:rPr lang="en-US" sz="1800" i="1" dirty="0"/>
              <a:t> it is hoped to make ... </a:t>
            </a:r>
            <a:r>
              <a:rPr lang="en-US" sz="1800" i="1" dirty="0" smtClean="0"/>
              <a:t>)</a:t>
            </a:r>
          </a:p>
          <a:p>
            <a:r>
              <a:rPr lang="en-US" sz="1800" i="1" dirty="0"/>
              <a:t>Another example:</a:t>
            </a:r>
            <a:endParaRPr lang="fr-FR" sz="1800" dirty="0"/>
          </a:p>
          <a:p>
            <a:r>
              <a:rPr lang="en-US" sz="1800" dirty="0"/>
              <a:t>Active: </a:t>
            </a:r>
            <a:r>
              <a:rPr lang="en-US" sz="1800" i="1" dirty="0"/>
              <a:t>The committee agreed to support the idea.</a:t>
            </a:r>
            <a:endParaRPr lang="fr-FR" sz="1800" dirty="0"/>
          </a:p>
          <a:p>
            <a:r>
              <a:rPr lang="en-US" sz="1800" dirty="0"/>
              <a:t>Passive: </a:t>
            </a:r>
            <a:r>
              <a:rPr lang="en-US" sz="1800" i="1" dirty="0"/>
              <a:t>It was agreed </a:t>
            </a:r>
            <a:r>
              <a:rPr lang="en-US" sz="1800" b="1" i="1" dirty="0"/>
              <a:t>to </a:t>
            </a:r>
            <a:r>
              <a:rPr lang="en-US" sz="1800" i="1" dirty="0"/>
              <a:t>support the idea.</a:t>
            </a:r>
            <a:endParaRPr lang="fr-FR" sz="1800" dirty="0"/>
          </a:p>
          <a:p>
            <a:pPr marL="139700" indent="0">
              <a:buNone/>
            </a:pPr>
            <a:endParaRPr lang="fr-FR" sz="1800" dirty="0"/>
          </a:p>
          <a:p>
            <a:pPr marL="13970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2115156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7494"/>
            <a:ext cx="8100472" cy="620782"/>
          </a:xfrm>
        </p:spPr>
        <p:txBody>
          <a:bodyPr/>
          <a:lstStyle/>
          <a:p>
            <a:r>
              <a:rPr lang="en-US" sz="2000" dirty="0"/>
              <a:t>D   Passive of verbs followed by object + </a:t>
            </a:r>
            <a:r>
              <a:rPr lang="en-US" sz="2000" dirty="0" smtClean="0"/>
              <a:t>infinitive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1520" y="987574"/>
            <a:ext cx="8640960" cy="3960439"/>
          </a:xfrm>
        </p:spPr>
        <p:txBody>
          <a:bodyPr/>
          <a:lstStyle/>
          <a:p>
            <a:pPr marL="139700" indent="0">
              <a:buNone/>
            </a:pPr>
            <a:r>
              <a:rPr lang="en-US" sz="1800" b="1" dirty="0"/>
              <a:t>1 object + infinitive: </a:t>
            </a:r>
            <a:r>
              <a:rPr lang="en-US" sz="1800" b="1" i="1" dirty="0"/>
              <a:t>He asked </a:t>
            </a:r>
            <a:r>
              <a:rPr lang="en-US" sz="1800" b="1" dirty="0"/>
              <a:t>me to </a:t>
            </a:r>
            <a:r>
              <a:rPr lang="en-US" sz="1800" b="1" i="1" dirty="0"/>
              <a:t>send ...</a:t>
            </a:r>
            <a:endParaRPr lang="fr-FR" sz="1800" dirty="0"/>
          </a:p>
          <a:p>
            <a:pPr marL="139700" indent="0">
              <a:buNone/>
            </a:pPr>
            <a:r>
              <a:rPr lang="en-US" sz="1800" dirty="0"/>
              <a:t>Many verbs that are followed by object + infinitive (e.g. </a:t>
            </a:r>
            <a:r>
              <a:rPr lang="en-US" sz="1800" i="1" dirty="0"/>
              <a:t>tell, ask, persuade, warn, advise, expect, choose)  </a:t>
            </a:r>
            <a:r>
              <a:rPr lang="en-US" sz="1800" dirty="0"/>
              <a:t>can be made passive structures with infinitives.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They asked me to give my name. ---I was asked to give my name.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We chose Felicity to be the Carnival Queen.---Felicity was chosen to be the Carnival Queen.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Examples:	</a:t>
            </a:r>
            <a:endParaRPr lang="en-US" sz="1800" i="1" dirty="0" smtClean="0"/>
          </a:p>
          <a:p>
            <a:pPr>
              <a:buFont typeface="Courier New" pitchFamily="49" charset="0"/>
              <a:buChar char="o"/>
            </a:pPr>
            <a:r>
              <a:rPr lang="en-US" sz="1800" i="1" dirty="0" smtClean="0"/>
              <a:t>We </a:t>
            </a:r>
            <a:r>
              <a:rPr lang="en-US" sz="1800" i="1" dirty="0"/>
              <a:t>were told not to come back.		</a:t>
            </a:r>
            <a:endParaRPr lang="en-US" sz="1800" i="1" dirty="0" smtClean="0"/>
          </a:p>
          <a:p>
            <a:pPr>
              <a:buFont typeface="Courier New" pitchFamily="49" charset="0"/>
              <a:buChar char="o"/>
            </a:pPr>
            <a:r>
              <a:rPr lang="en-US" sz="1800" i="1" dirty="0" smtClean="0"/>
              <a:t>They </a:t>
            </a:r>
            <a:r>
              <a:rPr lang="en-US" sz="1800" i="1" dirty="0"/>
              <a:t>are allowed to visit Harry once a week.</a:t>
            </a:r>
            <a:endParaRPr lang="fr-FR" sz="1800" dirty="0"/>
          </a:p>
          <a:p>
            <a:pPr>
              <a:buFont typeface="Courier New" pitchFamily="49" charset="0"/>
              <a:buChar char="o"/>
            </a:pPr>
            <a:r>
              <a:rPr lang="en-US" sz="1800" i="1" dirty="0" smtClean="0"/>
              <a:t>You </a:t>
            </a:r>
            <a:r>
              <a:rPr lang="en-US" sz="1800" i="1" dirty="0"/>
              <a:t>are not expected to work on Sundays.	</a:t>
            </a:r>
            <a:endParaRPr lang="en-US" sz="1800" i="1" dirty="0" smtClean="0"/>
          </a:p>
          <a:p>
            <a:pPr>
              <a:buFont typeface="Courier New" pitchFamily="49" charset="0"/>
              <a:buChar char="o"/>
            </a:pPr>
            <a:r>
              <a:rPr lang="en-US" sz="1800" i="1" dirty="0" smtClean="0"/>
              <a:t>Ann </a:t>
            </a:r>
            <a:r>
              <a:rPr lang="en-US" sz="1800" i="1" dirty="0"/>
              <a:t>was chosen to represent our street.</a:t>
            </a:r>
            <a:endParaRPr lang="fr-FR" sz="1800" dirty="0"/>
          </a:p>
          <a:p>
            <a:pPr>
              <a:buFont typeface="Courier New" pitchFamily="49" charset="0"/>
              <a:buChar char="o"/>
            </a:pPr>
            <a:r>
              <a:rPr lang="en-US" sz="1800" i="1" dirty="0" smtClean="0"/>
              <a:t>We </a:t>
            </a:r>
            <a:r>
              <a:rPr lang="en-US" sz="1800" i="1" dirty="0"/>
              <a:t>were told to take the 9.15 train.</a:t>
            </a:r>
            <a:endParaRPr lang="fr-FR" sz="1800" dirty="0"/>
          </a:p>
          <a:p>
            <a:pPr marL="13970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3037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2" y="195486"/>
            <a:ext cx="8712968" cy="4608512"/>
          </a:xfrm>
        </p:spPr>
        <p:txBody>
          <a:bodyPr/>
          <a:lstStyle/>
          <a:p>
            <a:pPr marL="139700" indent="0">
              <a:buNone/>
            </a:pPr>
            <a:r>
              <a:rPr lang="en-US" sz="1800" b="1" dirty="0"/>
              <a:t>2 verbs of thinking, feeling and saying</a:t>
            </a:r>
            <a:endParaRPr lang="fr-FR" sz="1800" dirty="0"/>
          </a:p>
          <a:p>
            <a:pPr marL="139700" indent="0">
              <a:buNone/>
            </a:pPr>
            <a:r>
              <a:rPr lang="en-US" sz="1800" dirty="0"/>
              <a:t>With verbs like </a:t>
            </a:r>
            <a:r>
              <a:rPr lang="en-US" sz="1800" i="1" dirty="0"/>
              <a:t>think, feel, believe, know </a:t>
            </a:r>
            <a:r>
              <a:rPr lang="en-US" sz="1800" dirty="0" err="1"/>
              <a:t>etc</a:t>
            </a:r>
            <a:r>
              <a:rPr lang="en-US" sz="1800" dirty="0"/>
              <a:t>, the object + infinitive structure is rather formal and often unusual.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They believe him to be dangerous. </a:t>
            </a:r>
            <a:r>
              <a:rPr lang="en-US" sz="1800" dirty="0"/>
              <a:t>(more normal: </a:t>
            </a:r>
            <a:r>
              <a:rPr lang="en-US" sz="1800" i="1" dirty="0"/>
              <a:t>They believe that ... )</a:t>
            </a:r>
            <a:endParaRPr lang="fr-FR" sz="1800" dirty="0"/>
          </a:p>
          <a:p>
            <a:pPr marL="139700" indent="0">
              <a:buNone/>
            </a:pPr>
            <a:r>
              <a:rPr lang="en-US" sz="1800" dirty="0"/>
              <a:t>However, the passive structure (e.g. </a:t>
            </a:r>
            <a:r>
              <a:rPr lang="en-US" sz="1800" i="1" dirty="0"/>
              <a:t>He is believed to be ... ) </a:t>
            </a:r>
            <a:r>
              <a:rPr lang="en-US" sz="1800" dirty="0"/>
              <a:t>is common, and often occurs in news reports.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He is believed to be dangerous.				</a:t>
            </a:r>
            <a:endParaRPr lang="en-US" sz="1800" i="1" dirty="0" smtClean="0"/>
          </a:p>
          <a:p>
            <a:pPr marL="139700" indent="0">
              <a:buNone/>
            </a:pPr>
            <a:r>
              <a:rPr lang="en-US" sz="1800" i="1" dirty="0" smtClean="0"/>
              <a:t>Moriarty </a:t>
            </a:r>
            <a:r>
              <a:rPr lang="en-US" sz="1800" i="1" dirty="0"/>
              <a:t>is thought to be in Switzerland.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She is known to have been married before.		</a:t>
            </a:r>
            <a:endParaRPr lang="en-US" sz="1800" i="1" dirty="0" smtClean="0"/>
          </a:p>
          <a:p>
            <a:pPr marL="139700" indent="0">
              <a:buNone/>
            </a:pPr>
            <a:r>
              <a:rPr lang="en-US" sz="1800" i="1" dirty="0" smtClean="0"/>
              <a:t>It </a:t>
            </a:r>
            <a:r>
              <a:rPr lang="en-US" sz="1800" i="1" dirty="0"/>
              <a:t>is considered to be the finest cathedral in Scotland.</a:t>
            </a:r>
            <a:endParaRPr lang="fr-FR" sz="1800" dirty="0"/>
          </a:p>
          <a:p>
            <a:pPr marL="139700" indent="0">
              <a:buNone/>
            </a:pPr>
            <a:r>
              <a:rPr lang="en-US" sz="1800" b="1" i="1" dirty="0"/>
              <a:t>Note that with say, the infinitive structure is only possible in the passive.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His company is said to be in trouble.	</a:t>
            </a:r>
            <a:endParaRPr lang="en-US" sz="1800" i="1" dirty="0" smtClean="0"/>
          </a:p>
          <a:p>
            <a:pPr marL="139700" indent="0">
              <a:buNone/>
            </a:pPr>
            <a:r>
              <a:rPr lang="en-US" sz="1800" dirty="0" smtClean="0"/>
              <a:t>(</a:t>
            </a:r>
            <a:r>
              <a:rPr lang="en-US" sz="1800" dirty="0"/>
              <a:t>BUT NOT </a:t>
            </a:r>
            <a:r>
              <a:rPr lang="en-US" sz="1800" i="1" strike="sngStrike" dirty="0"/>
              <a:t>They say his company to be in trouble.)</a:t>
            </a:r>
            <a:endParaRPr lang="fr-FR" sz="1800" strike="sngStrike" dirty="0"/>
          </a:p>
          <a:p>
            <a:pPr marL="13970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156159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2" y="195486"/>
            <a:ext cx="8856984" cy="4824536"/>
          </a:xfrm>
        </p:spPr>
        <p:txBody>
          <a:bodyPr/>
          <a:lstStyle/>
          <a:p>
            <a:pPr marL="139700" indent="0">
              <a:buNone/>
            </a:pPr>
            <a:r>
              <a:rPr lang="en-US" sz="1800" b="1" i="1" dirty="0"/>
              <a:t>3 hear, see, make </a:t>
            </a:r>
            <a:r>
              <a:rPr lang="en-US" sz="1800" b="1" dirty="0"/>
              <a:t>and </a:t>
            </a:r>
            <a:r>
              <a:rPr lang="en-US" sz="1800" b="1" i="1" dirty="0"/>
              <a:t>help</a:t>
            </a:r>
            <a:endParaRPr lang="fr-FR" sz="1800" dirty="0"/>
          </a:p>
          <a:p>
            <a:pPr marL="139700" indent="0">
              <a:buNone/>
            </a:pPr>
            <a:r>
              <a:rPr lang="en-US" sz="1800" dirty="0"/>
              <a:t>These verbs can be followed, in active structures, by object + infinitive without  </a:t>
            </a:r>
            <a:r>
              <a:rPr lang="en-US" sz="1800" i="1" dirty="0"/>
              <a:t>to. </a:t>
            </a:r>
            <a:r>
              <a:rPr lang="en-US" sz="1800" dirty="0"/>
              <a:t>In passive structures to-infinitives are used. Compare: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- I saw him come out of the </a:t>
            </a:r>
            <a:r>
              <a:rPr lang="en-US" sz="1800" i="1" dirty="0" smtClean="0"/>
              <a:t>house.</a:t>
            </a:r>
            <a:r>
              <a:rPr lang="en-US" sz="1800" i="1" dirty="0"/>
              <a:t> </a:t>
            </a:r>
            <a:r>
              <a:rPr lang="en-US" sz="1800" i="1" dirty="0" smtClean="0"/>
              <a:t>      He </a:t>
            </a:r>
            <a:r>
              <a:rPr lang="en-US" sz="1800" i="1" dirty="0"/>
              <a:t>was seen to come out of the house.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- They made him tell them everything.	</a:t>
            </a:r>
            <a:r>
              <a:rPr lang="en-US" sz="1800" i="1" dirty="0" smtClean="0"/>
              <a:t>He </a:t>
            </a:r>
            <a:r>
              <a:rPr lang="en-US" sz="1800" i="1" dirty="0"/>
              <a:t>was made to tell them everything.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- They helped him (to) get out of the country.	He was helped to get out of the country. </a:t>
            </a:r>
            <a:endParaRPr lang="fr-FR" sz="1800" dirty="0"/>
          </a:p>
          <a:p>
            <a:pPr marL="139700" indent="0">
              <a:buNone/>
            </a:pPr>
            <a:r>
              <a:rPr lang="en-US" sz="1800" b="1" dirty="0"/>
              <a:t>exceptions: </a:t>
            </a:r>
            <a:r>
              <a:rPr lang="en-US" sz="1800" b="1" i="1" dirty="0"/>
              <a:t>wanting </a:t>
            </a:r>
            <a:r>
              <a:rPr lang="en-US" sz="1800" b="1" dirty="0"/>
              <a:t>and </a:t>
            </a:r>
            <a:r>
              <a:rPr lang="en-US" sz="1800" b="1" i="1" dirty="0"/>
              <a:t>liking</a:t>
            </a:r>
            <a:endParaRPr lang="fr-FR" sz="1800" dirty="0"/>
          </a:p>
          <a:p>
            <a:pPr marL="139700" indent="0">
              <a:buNone/>
            </a:pPr>
            <a:r>
              <a:rPr lang="en-US" sz="1800" dirty="0"/>
              <a:t>Verbs that refer to wanting, liking and similar ideas cannot usually be used in passive structures with following infinitives.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Everybody wanted Doris to be the manager. </a:t>
            </a:r>
            <a:r>
              <a:rPr lang="en-US" sz="1800" dirty="0"/>
              <a:t>(BUT NOT </a:t>
            </a:r>
            <a:r>
              <a:rPr lang="en-US" sz="1800" i="1" dirty="0"/>
              <a:t>Doris was wanted to be the manager.)</a:t>
            </a:r>
            <a:endParaRPr lang="fr-FR" sz="1800" dirty="0"/>
          </a:p>
          <a:p>
            <a:pPr marL="139700" indent="0">
              <a:buNone/>
            </a:pPr>
            <a:r>
              <a:rPr lang="en-US" sz="1800" i="1" dirty="0"/>
              <a:t>We like our staff to say what they think. </a:t>
            </a:r>
            <a:r>
              <a:rPr lang="en-US" sz="1800" dirty="0"/>
              <a:t>(BUT NOT </a:t>
            </a:r>
            <a:r>
              <a:rPr lang="en-US" sz="1800" i="1" dirty="0"/>
              <a:t>Our stuff are liked to say what they think.)</a:t>
            </a:r>
            <a:endParaRPr lang="fr-FR" sz="1800" dirty="0"/>
          </a:p>
          <a:p>
            <a:pPr marL="13970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710271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23478"/>
            <a:ext cx="8028464" cy="432048"/>
          </a:xfrm>
        </p:spPr>
        <p:txBody>
          <a:bodyPr/>
          <a:lstStyle/>
          <a:p>
            <a:r>
              <a:rPr lang="en-US" sz="2000" dirty="0"/>
              <a:t>E   Passive of verbs with object + noun/ adjective </a:t>
            </a:r>
            <a:r>
              <a:rPr lang="en-US" sz="2000" dirty="0" smtClean="0"/>
              <a:t>complement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1520" y="627534"/>
            <a:ext cx="8640960" cy="4320480"/>
          </a:xfrm>
        </p:spPr>
        <p:txBody>
          <a:bodyPr/>
          <a:lstStyle/>
          <a:p>
            <a:pPr marL="139700" indent="0">
              <a:buNone/>
            </a:pPr>
            <a:r>
              <a:rPr lang="en-US" sz="1600" b="1" dirty="0"/>
              <a:t>Passives : he was considered a genius</a:t>
            </a:r>
            <a:endParaRPr lang="fr-FR" sz="1600" dirty="0"/>
          </a:p>
          <a:p>
            <a:pPr marL="139700" indent="0">
              <a:buNone/>
            </a:pPr>
            <a:r>
              <a:rPr lang="en-US" sz="1600" dirty="0"/>
              <a:t>After some verbs the direct object can be followed by an </a:t>
            </a:r>
            <a:r>
              <a:rPr lang="en-US" sz="1600" b="1" dirty="0"/>
              <a:t>'object complement'</a:t>
            </a:r>
            <a:r>
              <a:rPr lang="en-US" sz="1600" dirty="0"/>
              <a:t> - a noun or adjective which describes or classifies the object.</a:t>
            </a:r>
            <a:endParaRPr lang="fr-FR" sz="1600" dirty="0"/>
          </a:p>
          <a:p>
            <a:pPr marL="139700" indent="0">
              <a:buNone/>
            </a:pPr>
            <a:r>
              <a:rPr lang="en-US" sz="1600" i="1" dirty="0"/>
              <a:t>Queen Victoria considered him a </a:t>
            </a:r>
            <a:r>
              <a:rPr lang="en-US" sz="1600" i="1" dirty="0" smtClean="0"/>
              <a:t>genius.</a:t>
            </a:r>
          </a:p>
          <a:p>
            <a:pPr marL="139700" indent="0">
              <a:buNone/>
            </a:pPr>
            <a:r>
              <a:rPr lang="en-US" sz="1600" i="1" dirty="0" smtClean="0"/>
              <a:t>They </a:t>
            </a:r>
            <a:r>
              <a:rPr lang="en-US" sz="1600" i="1" dirty="0"/>
              <a:t>elected </a:t>
            </a:r>
            <a:r>
              <a:rPr lang="en-US" sz="1600" i="1" dirty="0" err="1"/>
              <a:t>Mrs</a:t>
            </a:r>
            <a:r>
              <a:rPr lang="en-US" sz="1600" i="1" dirty="0"/>
              <a:t> Sanderson President.</a:t>
            </a:r>
            <a:endParaRPr lang="fr-FR" sz="1600" dirty="0"/>
          </a:p>
          <a:p>
            <a:pPr marL="139700" indent="0">
              <a:buNone/>
            </a:pPr>
            <a:r>
              <a:rPr lang="en-US" sz="1600" i="1" dirty="0"/>
              <a:t>We all regarded Kathy as an </a:t>
            </a:r>
            <a:r>
              <a:rPr lang="en-US" sz="1600" i="1" dirty="0" smtClean="0"/>
              <a:t>expert.			</a:t>
            </a:r>
          </a:p>
          <a:p>
            <a:pPr marL="139700" indent="0">
              <a:buNone/>
            </a:pPr>
            <a:r>
              <a:rPr lang="en-US" sz="1600" i="1" dirty="0" smtClean="0"/>
              <a:t>Most </a:t>
            </a:r>
            <a:r>
              <a:rPr lang="en-US" sz="1600" i="1" dirty="0"/>
              <a:t>people saw him as a sort of clown.</a:t>
            </a:r>
            <a:endParaRPr lang="fr-FR" sz="1600" dirty="0"/>
          </a:p>
          <a:p>
            <a:pPr marL="139700" indent="0">
              <a:buNone/>
            </a:pPr>
            <a:r>
              <a:rPr lang="en-US" sz="1600" i="1" dirty="0"/>
              <a:t>The other children called her stupid.			</a:t>
            </a:r>
            <a:endParaRPr lang="en-US" sz="1600" i="1" dirty="0" smtClean="0"/>
          </a:p>
          <a:p>
            <a:pPr marL="139700" indent="0">
              <a:buNone/>
            </a:pPr>
            <a:r>
              <a:rPr lang="en-US" sz="1600" i="1" dirty="0" smtClean="0"/>
              <a:t>You've </a:t>
            </a:r>
            <a:r>
              <a:rPr lang="en-US" sz="1600" i="1" dirty="0"/>
              <a:t>made the house </a:t>
            </a:r>
            <a:r>
              <a:rPr lang="en-US" sz="1600" i="1" dirty="0" smtClean="0"/>
              <a:t>beautiful.</a:t>
            </a:r>
            <a:endParaRPr lang="fr-FR" sz="1600" dirty="0"/>
          </a:p>
          <a:p>
            <a:pPr marL="139700" indent="0">
              <a:buNone/>
            </a:pPr>
            <a:r>
              <a:rPr lang="en-US" sz="1600" dirty="0"/>
              <a:t>In passive clauses </a:t>
            </a:r>
            <a:r>
              <a:rPr lang="en-US" sz="1600" b="1" dirty="0"/>
              <a:t>these are subject complements; they come after the verb.</a:t>
            </a:r>
            <a:endParaRPr lang="fr-FR" sz="1600" dirty="0"/>
          </a:p>
          <a:p>
            <a:pPr marL="139700" indent="0">
              <a:buNone/>
            </a:pPr>
            <a:r>
              <a:rPr lang="en-US" sz="1600" i="1" dirty="0"/>
              <a:t>He was considered a genius by Queen Victoria.		</a:t>
            </a:r>
            <a:endParaRPr lang="en-US" sz="1600" i="1" dirty="0" smtClean="0"/>
          </a:p>
          <a:p>
            <a:pPr marL="139700" indent="0">
              <a:buNone/>
            </a:pPr>
            <a:r>
              <a:rPr lang="en-US" sz="1600" i="1" dirty="0" err="1" smtClean="0"/>
              <a:t>Mrs</a:t>
            </a:r>
            <a:r>
              <a:rPr lang="en-US" sz="1600" i="1" dirty="0" smtClean="0"/>
              <a:t> </a:t>
            </a:r>
            <a:r>
              <a:rPr lang="en-US" sz="1600" i="1" dirty="0"/>
              <a:t>Sanderson was elected President.</a:t>
            </a:r>
            <a:endParaRPr lang="fr-FR" sz="1600" dirty="0"/>
          </a:p>
          <a:p>
            <a:pPr marL="139700" indent="0">
              <a:buNone/>
            </a:pPr>
            <a:r>
              <a:rPr lang="en-US" sz="1600" i="1" dirty="0"/>
              <a:t>Kathy was regarded as an expert.		</a:t>
            </a:r>
            <a:r>
              <a:rPr lang="en-US" sz="1600" i="1" dirty="0" smtClean="0"/>
              <a:t>He </a:t>
            </a:r>
            <a:r>
              <a:rPr lang="en-US" sz="1600" i="1" dirty="0"/>
              <a:t>was seen as a sort of clown.</a:t>
            </a:r>
            <a:endParaRPr lang="fr-FR" sz="1600" dirty="0"/>
          </a:p>
          <a:p>
            <a:pPr marL="139700" indent="0">
              <a:buNone/>
            </a:pPr>
            <a:r>
              <a:rPr lang="en-US" sz="1600" i="1" dirty="0"/>
              <a:t>She was called stupid by the other children.	</a:t>
            </a:r>
            <a:r>
              <a:rPr lang="en-US" sz="1600" i="1" dirty="0" smtClean="0"/>
              <a:t>The </a:t>
            </a:r>
            <a:r>
              <a:rPr lang="en-US" sz="1600" i="1" dirty="0"/>
              <a:t>house has been made beautiful.</a:t>
            </a:r>
            <a:endParaRPr lang="fr-FR" sz="1600" dirty="0"/>
          </a:p>
          <a:p>
            <a:pPr marL="139700" indent="0"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407706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/>
              <a:t>Complex  passive structures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835537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 rot="-546">
            <a:off x="2714646" y="2714926"/>
            <a:ext cx="3776700" cy="426300"/>
          </a:xfrm>
        </p:spPr>
        <p:txBody>
          <a:bodyPr/>
          <a:lstStyle/>
          <a:p>
            <a:pPr lvl="0"/>
            <a:r>
              <a:rPr lang="en-US" b="1" dirty="0" smtClean="0"/>
              <a:t>Do you have any questions?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>
          <a:xfrm>
            <a:off x="1162050" y="1399125"/>
            <a:ext cx="6819900" cy="1029749"/>
          </a:xfrm>
        </p:spPr>
        <p:txBody>
          <a:bodyPr/>
          <a:lstStyle/>
          <a:p>
            <a:r>
              <a:rPr lang="en" dirty="0" smtClean="0"/>
              <a:t>Thanks!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39502"/>
            <a:ext cx="7848016" cy="564300"/>
          </a:xfrm>
        </p:spPr>
        <p:txBody>
          <a:bodyPr/>
          <a:lstStyle/>
          <a:p>
            <a:r>
              <a:rPr lang="en-US" sz="2000" dirty="0" smtClean="0"/>
              <a:t>A  Verbs with prepositions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23528" y="915566"/>
            <a:ext cx="8640960" cy="3888432"/>
          </a:xfrm>
        </p:spPr>
        <p:txBody>
          <a:bodyPr/>
          <a:lstStyle/>
          <a:p>
            <a:pPr marL="139700" indent="0">
              <a:buNone/>
            </a:pPr>
            <a:r>
              <a:rPr lang="en-US" sz="1800" dirty="0" smtClean="0"/>
              <a:t>In passive structures, verb + preposition groups stay together.</a:t>
            </a:r>
          </a:p>
          <a:p>
            <a:pPr marL="139700" indent="0">
              <a:buNone/>
            </a:pPr>
            <a:r>
              <a:rPr lang="en-US" sz="1800" b="1" dirty="0" smtClean="0"/>
              <a:t>1 look at, listen to, pay for etc.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dirty="0" smtClean="0"/>
              <a:t>The objects of prepositional verbs can become subjects in passive structures.( It is possible to end a sentence with a preposition in a sentence where a prepositional verb is made passive.)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We have looked carefully at the plan.</a:t>
            </a:r>
            <a:r>
              <a:rPr lang="en-US" sz="1800" dirty="0" smtClean="0"/>
              <a:t>--</a:t>
            </a:r>
            <a:r>
              <a:rPr lang="en-US" sz="1800" i="1" dirty="0" smtClean="0"/>
              <a:t>The plan has been carefully looked at.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Nobody listens to her. </a:t>
            </a:r>
            <a:r>
              <a:rPr lang="en-US" sz="1800" i="1" dirty="0"/>
              <a:t> </a:t>
            </a:r>
            <a:r>
              <a:rPr lang="en-US" sz="1800" i="1" dirty="0" smtClean="0"/>
              <a:t>		       -- She is never listened to.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Somebody has paid for your meal. </a:t>
            </a:r>
            <a:r>
              <a:rPr lang="en-US" sz="1800" dirty="0" smtClean="0"/>
              <a:t>     --</a:t>
            </a:r>
            <a:r>
              <a:rPr lang="en-US" sz="1800" i="1" dirty="0" smtClean="0"/>
              <a:t>Your meal has been paid for.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Somebody broke into our house	</a:t>
            </a:r>
            <a:r>
              <a:rPr lang="en-US" sz="1800" i="1" dirty="0"/>
              <a:t> </a:t>
            </a:r>
            <a:r>
              <a:rPr lang="en-US" sz="1800" i="1" dirty="0" smtClean="0"/>
              <a:t>       --our house was broken into.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Note the word order. The preposition cannot be </a:t>
            </a:r>
            <a:r>
              <a:rPr lang="en-US" sz="1800" i="1" dirty="0" err="1" smtClean="0"/>
              <a:t>dropped:I</a:t>
            </a:r>
            <a:r>
              <a:rPr lang="en-US" sz="1800" i="1" dirty="0" smtClean="0"/>
              <a:t> don't like to be shouted at. </a:t>
            </a:r>
            <a:r>
              <a:rPr lang="en-US" sz="1800" dirty="0" smtClean="0"/>
              <a:t>(NOT </a:t>
            </a:r>
            <a:r>
              <a:rPr lang="en-US" sz="1800" i="1" strike="sngStrike" dirty="0" smtClean="0"/>
              <a:t>I don't like to be shouted.)</a:t>
            </a:r>
            <a:endParaRPr lang="fr-FR" sz="1800" dirty="0" smtClean="0"/>
          </a:p>
          <a:p>
            <a:pPr marL="139700" indent="0">
              <a:buNone/>
            </a:pP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2" y="267494"/>
            <a:ext cx="8856984" cy="4335889"/>
          </a:xfrm>
        </p:spPr>
        <p:txBody>
          <a:bodyPr/>
          <a:lstStyle/>
          <a:p>
            <a:pPr marL="139700" indent="0">
              <a:buNone/>
            </a:pPr>
            <a:r>
              <a:rPr lang="en-US" sz="1800" b="1" dirty="0" smtClean="0"/>
              <a:t>2 </a:t>
            </a:r>
            <a:r>
              <a:rPr lang="en-US" sz="1800" b="1" i="1" dirty="0" smtClean="0"/>
              <a:t>throw stones </a:t>
            </a:r>
            <a:r>
              <a:rPr lang="en-US" sz="1800" b="1" dirty="0" smtClean="0"/>
              <a:t>at, </a:t>
            </a:r>
            <a:r>
              <a:rPr lang="en-US" sz="1800" b="1" i="1" dirty="0" smtClean="0"/>
              <a:t>steal </a:t>
            </a:r>
            <a:r>
              <a:rPr lang="en-US" sz="1800" b="1" dirty="0" smtClean="0"/>
              <a:t>a </a:t>
            </a:r>
            <a:r>
              <a:rPr lang="en-US" sz="1800" b="1" i="1" dirty="0" smtClean="0"/>
              <a:t>bicycle from, give flowers </a:t>
            </a:r>
            <a:r>
              <a:rPr lang="en-US" sz="1800" b="1" dirty="0" smtClean="0"/>
              <a:t>to etc.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dirty="0" smtClean="0"/>
              <a:t>If there is already </a:t>
            </a:r>
            <a:r>
              <a:rPr lang="en-US" sz="1800" b="1" dirty="0" smtClean="0"/>
              <a:t>a direct object</a:t>
            </a:r>
            <a:r>
              <a:rPr lang="en-US" sz="1800" dirty="0" smtClean="0"/>
              <a:t>, the second object (after the preposition) cannot become a passive subject.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They threw stones at him. </a:t>
            </a:r>
            <a:r>
              <a:rPr lang="en-US" sz="1800" dirty="0" smtClean="0"/>
              <a:t>	         </a:t>
            </a:r>
          </a:p>
          <a:p>
            <a:pPr marL="139700" indent="0">
              <a:buNone/>
            </a:pPr>
            <a:r>
              <a:rPr lang="en-US" sz="1800" i="1" dirty="0" smtClean="0"/>
              <a:t>Stones were thrown at him. </a:t>
            </a:r>
            <a:r>
              <a:rPr lang="en-US" sz="1800" dirty="0" smtClean="0"/>
              <a:t>(BUT NOT </a:t>
            </a:r>
            <a:r>
              <a:rPr lang="en-US" sz="1800" i="1" dirty="0" smtClean="0"/>
              <a:t>He was thrown stones at.)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They stole a bicycle from him.</a:t>
            </a:r>
            <a:r>
              <a:rPr lang="en-US" sz="1800" dirty="0" smtClean="0"/>
              <a:t>            </a:t>
            </a:r>
          </a:p>
          <a:p>
            <a:pPr marL="139700" indent="0">
              <a:buNone/>
            </a:pPr>
            <a:r>
              <a:rPr lang="en-US" sz="1800" i="1" dirty="0" smtClean="0"/>
              <a:t>A bicycle was stolen from him. </a:t>
            </a:r>
            <a:r>
              <a:rPr lang="en-US" sz="1800" dirty="0" smtClean="0"/>
              <a:t>(BUT NOT </a:t>
            </a:r>
            <a:r>
              <a:rPr lang="en-US" sz="1800" i="1" dirty="0" smtClean="0"/>
              <a:t>He was stolen a bicycle from.)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They poured water on us. </a:t>
            </a:r>
            <a:r>
              <a:rPr lang="en-US" sz="1800" dirty="0" smtClean="0"/>
              <a:t>	        </a:t>
            </a:r>
          </a:p>
          <a:p>
            <a:pPr marL="139700" indent="0">
              <a:buNone/>
            </a:pPr>
            <a:r>
              <a:rPr lang="en-US" sz="1800" i="1" dirty="0" smtClean="0"/>
              <a:t>Water was poured on us. </a:t>
            </a:r>
            <a:r>
              <a:rPr lang="en-US" sz="1800" dirty="0" smtClean="0"/>
              <a:t>(BUT NOT </a:t>
            </a:r>
            <a:r>
              <a:rPr lang="en-US" sz="1800" i="1" dirty="0" smtClean="0"/>
              <a:t>we were poured water on.)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dirty="0" smtClean="0"/>
              <a:t>Note that possessive nouns or pronouns cannot become passive subjects, either.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They called </a:t>
            </a:r>
            <a:r>
              <a:rPr lang="en-US" sz="1800" i="1" dirty="0" err="1" smtClean="0"/>
              <a:t>Mr</a:t>
            </a:r>
            <a:r>
              <a:rPr lang="en-US" sz="1800" i="1" dirty="0" smtClean="0"/>
              <a:t> Archer's name.</a:t>
            </a:r>
            <a:r>
              <a:rPr lang="en-US" sz="1800" dirty="0" smtClean="0"/>
              <a:t>    	</a:t>
            </a:r>
          </a:p>
          <a:p>
            <a:pPr marL="139700" indent="0">
              <a:buNone/>
            </a:pPr>
            <a:r>
              <a:rPr lang="en-US" sz="1800" i="1" dirty="0" err="1" smtClean="0"/>
              <a:t>Mr</a:t>
            </a:r>
            <a:r>
              <a:rPr lang="en-US" sz="1800" i="1" dirty="0" smtClean="0"/>
              <a:t> Archer's name was called. </a:t>
            </a:r>
            <a:r>
              <a:rPr lang="en-US" sz="1800" dirty="0" smtClean="0"/>
              <a:t>(BUT NOT </a:t>
            </a:r>
            <a:r>
              <a:rPr lang="en-US" sz="1800" i="1" dirty="0" err="1" smtClean="0"/>
              <a:t>Mr</a:t>
            </a:r>
            <a:r>
              <a:rPr lang="en-US" sz="1800" i="1" dirty="0" smtClean="0"/>
              <a:t> Archer was name called.)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I broke her mirror.</a:t>
            </a:r>
            <a:r>
              <a:rPr lang="en-US" sz="1800" dirty="0"/>
              <a:t> </a:t>
            </a:r>
            <a:r>
              <a:rPr lang="en-US" sz="1800" dirty="0" smtClean="0"/>
              <a:t>         </a:t>
            </a:r>
            <a:r>
              <a:rPr lang="en-US" sz="1800" i="1" dirty="0" smtClean="0"/>
              <a:t>Her mirror was broken. </a:t>
            </a:r>
            <a:r>
              <a:rPr lang="en-US" sz="1800" dirty="0" smtClean="0"/>
              <a:t>(BUT NOT </a:t>
            </a:r>
            <a:r>
              <a:rPr lang="en-US" sz="1800" i="1" dirty="0" smtClean="0"/>
              <a:t>She was mirror broken.)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i="1" dirty="0" smtClean="0"/>
              <a:t>(the structure with the person as subject is very common)</a:t>
            </a:r>
            <a:endParaRPr lang="fr-FR" sz="1800" dirty="0" smtClean="0"/>
          </a:p>
          <a:p>
            <a:pPr marL="139700" indent="0">
              <a:buNone/>
            </a:pPr>
            <a:endParaRPr lang="fr-FR" sz="1800" dirty="0" smtClean="0"/>
          </a:p>
          <a:p>
            <a:pPr marL="139700" indent="0">
              <a:buNone/>
            </a:pP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04000" cy="564300"/>
          </a:xfrm>
        </p:spPr>
        <p:txBody>
          <a:bodyPr/>
          <a:lstStyle/>
          <a:p>
            <a:r>
              <a:rPr lang="en-US" sz="2000" i="1" dirty="0"/>
              <a:t>3 give, send </a:t>
            </a:r>
            <a:r>
              <a:rPr lang="en-US" sz="2000" dirty="0"/>
              <a:t>etc</a:t>
            </a:r>
            <a:r>
              <a:rPr lang="en-US" sz="2000" dirty="0" smtClean="0"/>
              <a:t>.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9512" y="699542"/>
            <a:ext cx="8712968" cy="4248471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1500" dirty="0"/>
              <a:t>Many verbs, such as </a:t>
            </a:r>
            <a:r>
              <a:rPr lang="en-US" sz="1500" i="1" dirty="0"/>
              <a:t>give, send, show, lend, pay, promise, refuse, tell, offer, </a:t>
            </a:r>
            <a:r>
              <a:rPr lang="en-US" sz="1500" dirty="0"/>
              <a:t>can be followed by two objects, an 'indirect object' and a 'direct object'. These usually refer to a person (indirect object) and a thing (direct object). Two structures are possible.</a:t>
            </a:r>
            <a:endParaRPr lang="fr-FR" sz="1500" dirty="0"/>
          </a:p>
          <a:p>
            <a:pPr marL="139700" indent="0">
              <a:buNone/>
            </a:pPr>
            <a:r>
              <a:rPr lang="en-US" sz="1500" u="sng" dirty="0"/>
              <a:t>A. verb + indirect object + direct </a:t>
            </a:r>
            <a:r>
              <a:rPr lang="en-US" sz="1500" u="sng" dirty="0" smtClean="0"/>
              <a:t>object</a:t>
            </a:r>
            <a:r>
              <a:rPr lang="fr-FR" sz="1500" dirty="0"/>
              <a:t>	</a:t>
            </a:r>
            <a:r>
              <a:rPr lang="fr-FR" sz="1500" dirty="0" smtClean="0"/>
              <a:t>		</a:t>
            </a:r>
            <a:r>
              <a:rPr lang="en-US" sz="1500" i="1" dirty="0" smtClean="0"/>
              <a:t>She </a:t>
            </a:r>
            <a:r>
              <a:rPr lang="en-US" sz="1500" i="1" dirty="0"/>
              <a:t>gave her sister the car.	</a:t>
            </a:r>
            <a:endParaRPr lang="en-US" sz="1500" i="1" dirty="0" smtClean="0"/>
          </a:p>
          <a:p>
            <a:pPr marL="139700" indent="0">
              <a:buNone/>
            </a:pPr>
            <a:r>
              <a:rPr lang="en-US" sz="1500" u="sng" dirty="0" smtClean="0"/>
              <a:t>B</a:t>
            </a:r>
            <a:r>
              <a:rPr lang="en-US" sz="1500" u="sng" dirty="0"/>
              <a:t>. verb + direct object + preposition + indirect </a:t>
            </a:r>
            <a:r>
              <a:rPr lang="en-US" sz="1500" u="sng" dirty="0" smtClean="0"/>
              <a:t>object</a:t>
            </a:r>
            <a:r>
              <a:rPr lang="fr-FR" sz="1500" dirty="0"/>
              <a:t> </a:t>
            </a:r>
            <a:r>
              <a:rPr lang="fr-FR" sz="1500" dirty="0" smtClean="0"/>
              <a:t>    	</a:t>
            </a:r>
            <a:r>
              <a:rPr lang="en-US" sz="1500" i="1" dirty="0" smtClean="0"/>
              <a:t>She </a:t>
            </a:r>
            <a:r>
              <a:rPr lang="en-US" sz="1500" i="1" dirty="0"/>
              <a:t>gave the car to her sister. 	</a:t>
            </a:r>
            <a:endParaRPr lang="fr-FR" sz="1500" dirty="0"/>
          </a:p>
          <a:p>
            <a:pPr>
              <a:buFont typeface="Wingdings" pitchFamily="2" charset="2"/>
              <a:buChar char="q"/>
            </a:pPr>
            <a:r>
              <a:rPr lang="en-US" sz="1500" dirty="0"/>
              <a:t>Both of these structures can be made passive.</a:t>
            </a:r>
            <a:endParaRPr lang="fr-FR" sz="1500" dirty="0"/>
          </a:p>
          <a:p>
            <a:pPr marL="139700" indent="0">
              <a:buNone/>
            </a:pPr>
            <a:r>
              <a:rPr lang="en-US" sz="1500" dirty="0">
                <a:solidFill>
                  <a:srgbClr val="FF0000"/>
                </a:solidFill>
              </a:rPr>
              <a:t>A. indirect object becomes subject of passive </a:t>
            </a:r>
            <a:r>
              <a:rPr lang="en-US" sz="1500" dirty="0" smtClean="0">
                <a:solidFill>
                  <a:srgbClr val="FF0000"/>
                </a:solidFill>
              </a:rPr>
              <a:t>verb</a:t>
            </a:r>
            <a:r>
              <a:rPr lang="fr-FR" sz="1500" dirty="0">
                <a:solidFill>
                  <a:srgbClr val="FF0000"/>
                </a:solidFill>
              </a:rPr>
              <a:t>	</a:t>
            </a:r>
            <a:r>
              <a:rPr lang="fr-FR" sz="1500" dirty="0" smtClean="0">
                <a:solidFill>
                  <a:srgbClr val="FF0000"/>
                </a:solidFill>
              </a:rPr>
              <a:t>	</a:t>
            </a:r>
            <a:r>
              <a:rPr lang="en-US" sz="1500" i="1" dirty="0" smtClean="0"/>
              <a:t>Her </a:t>
            </a:r>
            <a:r>
              <a:rPr lang="en-US" sz="1500" i="1" dirty="0"/>
              <a:t>sister was given the car.	</a:t>
            </a:r>
            <a:r>
              <a:rPr lang="en-US" sz="1500" i="1" dirty="0" smtClean="0"/>
              <a:t>   </a:t>
            </a:r>
          </a:p>
          <a:p>
            <a:pPr marL="139700" indent="0">
              <a:buNone/>
            </a:pPr>
            <a:r>
              <a:rPr lang="en-US" sz="1500" dirty="0" smtClean="0">
                <a:solidFill>
                  <a:srgbClr val="FF0000"/>
                </a:solidFill>
              </a:rPr>
              <a:t>B</a:t>
            </a:r>
            <a:r>
              <a:rPr lang="en-US" sz="1500" dirty="0">
                <a:solidFill>
                  <a:srgbClr val="FF0000"/>
                </a:solidFill>
              </a:rPr>
              <a:t>. direct object becomes subject of passive </a:t>
            </a:r>
            <a:r>
              <a:rPr lang="en-US" sz="1500" dirty="0" smtClean="0">
                <a:solidFill>
                  <a:srgbClr val="FF0000"/>
                </a:solidFill>
              </a:rPr>
              <a:t>verb</a:t>
            </a:r>
            <a:r>
              <a:rPr lang="fr-FR" sz="1500" dirty="0">
                <a:solidFill>
                  <a:srgbClr val="FF0000"/>
                </a:solidFill>
              </a:rPr>
              <a:t>	</a:t>
            </a:r>
            <a:r>
              <a:rPr lang="fr-FR" sz="1500" dirty="0" smtClean="0">
                <a:solidFill>
                  <a:srgbClr val="FF0000"/>
                </a:solidFill>
              </a:rPr>
              <a:t>	</a:t>
            </a:r>
            <a:r>
              <a:rPr lang="en-US" sz="1500" i="1" dirty="0" smtClean="0"/>
              <a:t>The </a:t>
            </a:r>
            <a:r>
              <a:rPr lang="en-US" sz="1500" i="1" dirty="0"/>
              <a:t>car was given to her sister. </a:t>
            </a:r>
            <a:endParaRPr lang="en-US" sz="1500" i="1" dirty="0" smtClean="0"/>
          </a:p>
          <a:p>
            <a:pPr>
              <a:buFont typeface="Wingdings" pitchFamily="2" charset="2"/>
              <a:buChar char="q"/>
            </a:pPr>
            <a:r>
              <a:rPr lang="en-US" sz="1500" dirty="0" smtClean="0"/>
              <a:t>We </a:t>
            </a:r>
            <a:r>
              <a:rPr lang="en-US" sz="1500" dirty="0"/>
              <a:t>usually add a preposition before the personal object. The preposition is usually “</a:t>
            </a:r>
            <a:r>
              <a:rPr lang="en-US" sz="1500" b="1" dirty="0">
                <a:solidFill>
                  <a:srgbClr val="FF0000"/>
                </a:solidFill>
              </a:rPr>
              <a:t>to</a:t>
            </a:r>
            <a:r>
              <a:rPr lang="en-US" sz="1500" dirty="0"/>
              <a:t>”, but we sometimes use “</a:t>
            </a:r>
            <a:r>
              <a:rPr lang="en-US" sz="1500" b="1" dirty="0">
                <a:solidFill>
                  <a:srgbClr val="FF0000"/>
                </a:solidFill>
              </a:rPr>
              <a:t>for</a:t>
            </a:r>
            <a:r>
              <a:rPr lang="en-US" sz="1500" dirty="0"/>
              <a:t>”.</a:t>
            </a:r>
            <a:endParaRPr lang="fr-FR" sz="1500" dirty="0"/>
          </a:p>
          <a:p>
            <a:pPr marL="139700" indent="0">
              <a:buNone/>
            </a:pPr>
            <a:r>
              <a:rPr lang="en-US" sz="1500" dirty="0"/>
              <a:t>A note was handed to the minister. 	A slice of cake was cut for him.</a:t>
            </a:r>
            <a:endParaRPr lang="fr-FR" sz="1500" dirty="0"/>
          </a:p>
          <a:p>
            <a:pPr>
              <a:buFont typeface="Wingdings" pitchFamily="2" charset="2"/>
              <a:buChar char="q"/>
            </a:pPr>
            <a:r>
              <a:rPr lang="en-US" sz="1500" dirty="0"/>
              <a:t>Structure A (e.g. </a:t>
            </a:r>
            <a:r>
              <a:rPr lang="en-US" sz="1500" i="1" dirty="0"/>
              <a:t>Her sister was given the car.) </a:t>
            </a:r>
            <a:r>
              <a:rPr lang="en-US" sz="1500" dirty="0"/>
              <a:t>is the more common of the two</a:t>
            </a:r>
            <a:r>
              <a:rPr lang="en-US" sz="1500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n-US" sz="1500" dirty="0"/>
              <a:t>In structure B (e.g. </a:t>
            </a:r>
            <a:r>
              <a:rPr lang="en-US" sz="1500" i="1" dirty="0"/>
              <a:t>The car was given to her sister), </a:t>
            </a:r>
            <a:r>
              <a:rPr lang="en-US" sz="1500" dirty="0"/>
              <a:t>prepositions are sometimes dropped </a:t>
            </a:r>
            <a:r>
              <a:rPr lang="en-US" sz="1600" dirty="0"/>
              <a:t>before indirect object pronouns.          </a:t>
            </a:r>
            <a:r>
              <a:rPr lang="en-US" sz="1600" i="1" dirty="0"/>
              <a:t>This watch was given (to) me by my father.</a:t>
            </a:r>
            <a:endParaRPr lang="fr-FR" sz="1600" dirty="0"/>
          </a:p>
          <a:p>
            <a:pPr marL="139700" indent="0">
              <a:buNone/>
            </a:pPr>
            <a:endParaRPr lang="fr-FR" sz="1600" dirty="0"/>
          </a:p>
          <a:p>
            <a:pPr marL="139700" indent="0">
              <a:buNone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790019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411510"/>
            <a:ext cx="7704000" cy="564300"/>
          </a:xfrm>
        </p:spPr>
        <p:txBody>
          <a:bodyPr/>
          <a:lstStyle/>
          <a:p>
            <a:r>
              <a:rPr lang="fr-FR" sz="2400" dirty="0" smtClean="0">
                <a:solidFill>
                  <a:srgbClr val="FF0000"/>
                </a:solidFill>
              </a:rPr>
              <a:t>Passive </a:t>
            </a:r>
            <a:r>
              <a:rPr lang="fr-FR" sz="2400" dirty="0" err="1" smtClean="0">
                <a:solidFill>
                  <a:srgbClr val="FF0000"/>
                </a:solidFill>
              </a:rPr>
              <a:t>reporting</a:t>
            </a:r>
            <a:r>
              <a:rPr lang="fr-FR" sz="2400" dirty="0" smtClean="0">
                <a:solidFill>
                  <a:srgbClr val="FF0000"/>
                </a:solidFill>
              </a:rPr>
              <a:t> structures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0242" y="978196"/>
            <a:ext cx="8083758" cy="3625188"/>
          </a:xfrm>
        </p:spPr>
        <p:txBody>
          <a:bodyPr/>
          <a:lstStyle/>
          <a:p>
            <a:pPr marL="85725" indent="0">
              <a:lnSpc>
                <a:spcPct val="150000"/>
              </a:lnSpc>
              <a:buNone/>
            </a:pPr>
            <a:r>
              <a:rPr lang="fr-FR" sz="1800" dirty="0" err="1" smtClean="0"/>
              <a:t>We</a:t>
            </a:r>
            <a:r>
              <a:rPr lang="fr-FR" sz="1800" dirty="0" smtClean="0"/>
              <a:t>  </a:t>
            </a:r>
            <a:r>
              <a:rPr lang="fr-FR" sz="1800" dirty="0" err="1" smtClean="0"/>
              <a:t>can</a:t>
            </a:r>
            <a:r>
              <a:rPr lang="fr-FR" sz="1800" dirty="0" smtClean="0"/>
              <a:t> use passive </a:t>
            </a:r>
            <a:r>
              <a:rPr lang="fr-FR" sz="1800" dirty="0" err="1" smtClean="0"/>
              <a:t>reporting</a:t>
            </a:r>
            <a:r>
              <a:rPr lang="fr-FR" sz="1800" dirty="0" smtClean="0"/>
              <a:t> structures to report </a:t>
            </a:r>
            <a:r>
              <a:rPr lang="fr-FR" sz="1800" dirty="0" err="1" smtClean="0"/>
              <a:t>general</a:t>
            </a:r>
            <a:r>
              <a:rPr lang="fr-FR" sz="1800" dirty="0" smtClean="0"/>
              <a:t> opinion. </a:t>
            </a:r>
            <a:r>
              <a:rPr lang="fr-FR" sz="1800" dirty="0" err="1" smtClean="0"/>
              <a:t>These</a:t>
            </a:r>
            <a:r>
              <a:rPr lang="fr-FR" sz="1800" dirty="0" smtClean="0"/>
              <a:t>  structures are </a:t>
            </a:r>
            <a:r>
              <a:rPr lang="fr-FR" sz="1800" dirty="0" err="1" smtClean="0"/>
              <a:t>generally</a:t>
            </a:r>
            <a:r>
              <a:rPr lang="fr-FR" sz="1800" dirty="0" smtClean="0"/>
              <a:t> </a:t>
            </a:r>
            <a:r>
              <a:rPr lang="fr-FR" sz="1800" dirty="0" err="1" smtClean="0"/>
              <a:t>used</a:t>
            </a:r>
            <a:r>
              <a:rPr lang="fr-FR" sz="1800" dirty="0" smtClean="0"/>
              <a:t> in more </a:t>
            </a:r>
            <a:r>
              <a:rPr lang="fr-FR" sz="1800" dirty="0" err="1" smtClean="0"/>
              <a:t>formal</a:t>
            </a:r>
            <a:r>
              <a:rPr lang="fr-FR" sz="1800" dirty="0" smtClean="0"/>
              <a:t> situations </a:t>
            </a:r>
            <a:r>
              <a:rPr lang="fr-FR" sz="1800" dirty="0" err="1" smtClean="0"/>
              <a:t>such</a:t>
            </a:r>
            <a:r>
              <a:rPr lang="fr-FR" sz="1800" dirty="0" smtClean="0"/>
              <a:t> as in news reports and </a:t>
            </a:r>
            <a:r>
              <a:rPr lang="fr-FR" sz="1800" dirty="0" err="1" smtClean="0"/>
              <a:t>scientific</a:t>
            </a:r>
            <a:r>
              <a:rPr lang="fr-FR" sz="1800" dirty="0" smtClean="0"/>
              <a:t> and </a:t>
            </a:r>
            <a:r>
              <a:rPr lang="fr-FR" sz="1800" dirty="0" err="1" smtClean="0"/>
              <a:t>academic</a:t>
            </a:r>
            <a:r>
              <a:rPr lang="fr-FR" sz="1800" dirty="0" smtClean="0"/>
              <a:t> </a:t>
            </a:r>
            <a:r>
              <a:rPr lang="fr-FR" sz="1800" dirty="0" err="1" smtClean="0"/>
              <a:t>contexts</a:t>
            </a:r>
            <a:r>
              <a:rPr lang="fr-FR" sz="1800" dirty="0" smtClean="0"/>
              <a:t>.</a:t>
            </a:r>
          </a:p>
          <a:p>
            <a:pPr marL="85725" indent="0">
              <a:lnSpc>
                <a:spcPct val="150000"/>
              </a:lnSpc>
              <a:buNone/>
            </a:pPr>
            <a:r>
              <a:rPr lang="fr-FR" sz="1800" b="1" u="sng" dirty="0" err="1" smtClean="0"/>
              <a:t>Form</a:t>
            </a:r>
            <a:endParaRPr lang="fr-FR" sz="1800" b="1" u="sng" dirty="0" smtClean="0"/>
          </a:p>
          <a:p>
            <a:pPr marL="85725" indent="0">
              <a:lnSpc>
                <a:spcPct val="150000"/>
              </a:lnSpc>
              <a:buNone/>
            </a:pPr>
            <a:r>
              <a:rPr lang="fr-FR" sz="1800" dirty="0" smtClean="0"/>
              <a:t>There are </a:t>
            </a:r>
            <a:r>
              <a:rPr lang="fr-FR" sz="1800" dirty="0" err="1" smtClean="0"/>
              <a:t>two</a:t>
            </a:r>
            <a:r>
              <a:rPr lang="fr-FR" sz="1800" dirty="0" smtClean="0"/>
              <a:t> main passive </a:t>
            </a:r>
            <a:r>
              <a:rPr lang="fr-FR" sz="1800" dirty="0" err="1" smtClean="0"/>
              <a:t>reporting</a:t>
            </a:r>
            <a:r>
              <a:rPr lang="fr-FR" sz="1800" dirty="0" smtClean="0"/>
              <a:t> structures: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7494"/>
            <a:ext cx="8028464" cy="576064"/>
          </a:xfrm>
        </p:spPr>
        <p:txBody>
          <a:bodyPr/>
          <a:lstStyle/>
          <a:p>
            <a:r>
              <a:rPr lang="en-US" sz="2000" dirty="0" smtClean="0"/>
              <a:t>1. Passive of verbs followed by </a:t>
            </a:r>
            <a:r>
              <a:rPr lang="en-US" sz="2000" i="1" dirty="0" smtClean="0"/>
              <a:t>that-</a:t>
            </a:r>
            <a:r>
              <a:rPr lang="en-US" sz="2000" dirty="0" smtClean="0"/>
              <a:t>clauses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1520" y="915566"/>
            <a:ext cx="8568952" cy="4227933"/>
          </a:xfrm>
        </p:spPr>
        <p:txBody>
          <a:bodyPr/>
          <a:lstStyle/>
          <a:p>
            <a:pPr marL="139700" indent="0">
              <a:lnSpc>
                <a:spcPct val="150000"/>
              </a:lnSpc>
              <a:buNone/>
            </a:pPr>
            <a:r>
              <a:rPr lang="en-US" sz="1800" dirty="0" smtClean="0"/>
              <a:t>Some sentences have clauses as their objects. These cannot normally become the subjects of passive sentences.</a:t>
            </a:r>
            <a:endParaRPr lang="fr-FR" sz="18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en-US" sz="1800" b="1" i="1" dirty="0" smtClean="0"/>
              <a:t>Someone reported that the president had suffered a heart attack</a:t>
            </a:r>
            <a:r>
              <a:rPr lang="en-US" sz="1800" dirty="0" smtClean="0"/>
              <a:t>. (BUT NOT: That the president had suffered a heart attack was reported...)</a:t>
            </a:r>
            <a:endParaRPr lang="fr-FR" sz="18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en-US" sz="1800" b="1" i="1" dirty="0" smtClean="0"/>
              <a:t>The newspapers say that his company is in trouble</a:t>
            </a:r>
            <a:r>
              <a:rPr lang="en-US" sz="1800" i="1" dirty="0" smtClean="0"/>
              <a:t>. </a:t>
            </a:r>
            <a:r>
              <a:rPr lang="en-US" sz="1800" dirty="0" smtClean="0"/>
              <a:t>(BUT NOT: </a:t>
            </a:r>
            <a:r>
              <a:rPr lang="en-US" sz="1800" i="1" dirty="0" smtClean="0"/>
              <a:t>That his company is in trouble is said ... )</a:t>
            </a:r>
            <a:endParaRPr lang="fr-FR" sz="18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en-US" sz="1800" i="1" dirty="0" smtClean="0"/>
              <a:t>However, passive structures are often possible with </a:t>
            </a:r>
            <a:r>
              <a:rPr lang="en-US" sz="1800" b="1" i="1" dirty="0" smtClean="0"/>
              <a:t>preparatory “it”.</a:t>
            </a:r>
            <a:endParaRPr lang="fr-FR" sz="1800" dirty="0" smtClean="0"/>
          </a:p>
          <a:p>
            <a:pPr marL="139700" indent="0">
              <a:lnSpc>
                <a:spcPct val="150000"/>
              </a:lnSpc>
              <a:buNone/>
            </a:pPr>
            <a:r>
              <a:rPr lang="en-US" sz="1800" i="1" dirty="0" smtClean="0"/>
              <a:t>(When the subject of a sentence is a clause, we generally use “it” as a preparatory subject, and put the clause later).</a:t>
            </a:r>
            <a:endParaRPr lang="fr-FR" sz="1800" dirty="0" smtClean="0"/>
          </a:p>
          <a:p>
            <a:pPr marL="139700" indent="0">
              <a:buNone/>
            </a:pPr>
            <a:r>
              <a:rPr lang="en-US" sz="1800" b="1" i="1" dirty="0" smtClean="0"/>
              <a:t>	</a:t>
            </a:r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err="1" smtClean="0"/>
              <a:t>Examples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1560" y="1203598"/>
            <a:ext cx="8064896" cy="3366300"/>
          </a:xfrm>
        </p:spPr>
        <p:txBody>
          <a:bodyPr/>
          <a:lstStyle/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fr-FR" sz="1800" dirty="0" smtClean="0"/>
              <a:t>It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expected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the court case </a:t>
            </a:r>
            <a:r>
              <a:rPr lang="fr-FR" sz="1800" dirty="0" err="1" smtClean="0"/>
              <a:t>will</a:t>
            </a:r>
            <a:r>
              <a:rPr lang="fr-FR" sz="1800" dirty="0" smtClean="0"/>
              <a:t> last four </a:t>
            </a:r>
            <a:r>
              <a:rPr lang="fr-FR" sz="1800" dirty="0" err="1" smtClean="0"/>
              <a:t>weeks</a:t>
            </a:r>
            <a:endParaRPr lang="fr-FR" sz="1800" dirty="0" smtClean="0"/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fr-FR" sz="1800" dirty="0" smtClean="0"/>
              <a:t>It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said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</a:t>
            </a:r>
            <a:r>
              <a:rPr lang="fr-FR" sz="1800" dirty="0" err="1" smtClean="0"/>
              <a:t>breaking</a:t>
            </a:r>
            <a:r>
              <a:rPr lang="fr-FR" sz="1800" dirty="0" smtClean="0"/>
              <a:t> a </a:t>
            </a:r>
            <a:r>
              <a:rPr lang="fr-FR" sz="1800" dirty="0" err="1" smtClean="0"/>
              <a:t>mirror</a:t>
            </a:r>
            <a:r>
              <a:rPr lang="fr-FR" sz="1800" dirty="0" smtClean="0"/>
              <a:t> </a:t>
            </a:r>
            <a:r>
              <a:rPr lang="fr-FR" sz="1800" dirty="0" err="1" smtClean="0"/>
              <a:t>brings</a:t>
            </a:r>
            <a:r>
              <a:rPr lang="fr-FR" sz="1800" dirty="0" smtClean="0"/>
              <a:t> </a:t>
            </a:r>
            <a:r>
              <a:rPr lang="fr-FR" sz="1800" dirty="0" err="1" smtClean="0"/>
              <a:t>you</a:t>
            </a:r>
            <a:r>
              <a:rPr lang="fr-FR" sz="1800" dirty="0" smtClean="0"/>
              <a:t> </a:t>
            </a:r>
            <a:r>
              <a:rPr lang="fr-FR" sz="1800" dirty="0" err="1" smtClean="0"/>
              <a:t>bad</a:t>
            </a:r>
            <a:r>
              <a:rPr lang="fr-FR" sz="1800" dirty="0" smtClean="0"/>
              <a:t> </a:t>
            </a:r>
            <a:r>
              <a:rPr lang="fr-FR" sz="1800" dirty="0" err="1" smtClean="0"/>
              <a:t>luck</a:t>
            </a:r>
            <a:r>
              <a:rPr lang="fr-FR" sz="1800" dirty="0" smtClean="0"/>
              <a:t>.</a:t>
            </a:r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fr-FR" sz="1800" dirty="0" smtClean="0"/>
              <a:t>It has been </a:t>
            </a:r>
            <a:r>
              <a:rPr lang="fr-FR" sz="1800" dirty="0" err="1" smtClean="0"/>
              <a:t>reported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over 100 people </a:t>
            </a:r>
            <a:r>
              <a:rPr lang="fr-FR" sz="1800" dirty="0" err="1" smtClean="0"/>
              <a:t>were</a:t>
            </a:r>
            <a:r>
              <a:rPr lang="fr-FR" sz="1800" dirty="0" smtClean="0"/>
              <a:t> </a:t>
            </a:r>
            <a:r>
              <a:rPr lang="fr-FR" sz="1800" dirty="0" err="1" smtClean="0"/>
              <a:t>injured</a:t>
            </a:r>
            <a:r>
              <a:rPr lang="fr-FR" sz="1800" dirty="0" smtClean="0"/>
              <a:t> in the  accident.</a:t>
            </a:r>
          </a:p>
          <a:p>
            <a:pPr>
              <a:lnSpc>
                <a:spcPct val="150000"/>
              </a:lnSpc>
              <a:buClrTx/>
              <a:buFont typeface="Courier New" pitchFamily="49" charset="0"/>
              <a:buChar char="o"/>
            </a:pPr>
            <a:r>
              <a:rPr lang="fr-FR" sz="1800" dirty="0" smtClean="0"/>
              <a:t>It </a:t>
            </a:r>
            <a:r>
              <a:rPr lang="fr-FR" sz="1800" dirty="0" err="1" smtClean="0"/>
              <a:t>was</a:t>
            </a:r>
            <a:r>
              <a:rPr lang="fr-FR" sz="1800" dirty="0" smtClean="0"/>
              <a:t> once </a:t>
            </a:r>
            <a:r>
              <a:rPr lang="fr-FR" sz="1800" dirty="0" err="1" smtClean="0"/>
              <a:t>thought</a:t>
            </a:r>
            <a:r>
              <a:rPr lang="fr-FR" sz="1800" dirty="0" smtClean="0"/>
              <a:t> </a:t>
            </a:r>
            <a:r>
              <a:rPr lang="fr-FR" sz="1800" dirty="0" err="1" smtClean="0"/>
              <a:t>that</a:t>
            </a:r>
            <a:r>
              <a:rPr lang="fr-FR" sz="1800" dirty="0" smtClean="0"/>
              <a:t> the </a:t>
            </a:r>
            <a:r>
              <a:rPr lang="fr-FR" sz="1800" dirty="0" err="1" smtClean="0"/>
              <a:t>sun</a:t>
            </a:r>
            <a:r>
              <a:rPr lang="fr-FR" sz="1800" dirty="0" smtClean="0"/>
              <a:t> </a:t>
            </a:r>
            <a:r>
              <a:rPr lang="fr-FR" sz="1800" dirty="0" err="1" smtClean="0"/>
              <a:t>went</a:t>
            </a:r>
            <a:r>
              <a:rPr lang="fr-FR" sz="1800" dirty="0" smtClean="0"/>
              <a:t> round the </a:t>
            </a:r>
            <a:r>
              <a:rPr lang="fr-FR" sz="1800" dirty="0" err="1" smtClean="0"/>
              <a:t>earth</a:t>
            </a:r>
            <a:r>
              <a:rPr lang="fr-FR" sz="1800" dirty="0" smtClean="0"/>
              <a:t>.</a:t>
            </a:r>
          </a:p>
          <a:p>
            <a:pPr>
              <a:buClrTx/>
              <a:buFont typeface="Courier New" pitchFamily="49" charset="0"/>
              <a:buChar char="o"/>
            </a:pPr>
            <a:endParaRPr lang="fr-FR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7494"/>
            <a:ext cx="7704000" cy="564300"/>
          </a:xfrm>
        </p:spPr>
        <p:txBody>
          <a:bodyPr/>
          <a:lstStyle/>
          <a:p>
            <a:r>
              <a:rPr lang="en-US" sz="2000" dirty="0" smtClean="0"/>
              <a:t>2. Subject + passive verb + to-infinitive:</a:t>
            </a:r>
            <a:endParaRPr lang="fr-FR" sz="2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7544" y="843558"/>
            <a:ext cx="7956456" cy="3759825"/>
          </a:xfrm>
        </p:spPr>
        <p:txBody>
          <a:bodyPr/>
          <a:lstStyle/>
          <a:p>
            <a:pPr marL="85725" indent="0">
              <a:lnSpc>
                <a:spcPct val="150000"/>
              </a:lnSpc>
              <a:buNone/>
              <a:tabLst>
                <a:tab pos="0" algn="l"/>
              </a:tabLst>
            </a:pPr>
            <a:r>
              <a:rPr lang="en-US" sz="1800" dirty="0" smtClean="0"/>
              <a:t>Another way of expressing the same ideas is with </a:t>
            </a:r>
            <a:r>
              <a:rPr lang="en-US" sz="1800" b="1" dirty="0" smtClean="0"/>
              <a:t>subject+ passive verb + to-infinitive</a:t>
            </a:r>
          </a:p>
          <a:p>
            <a:pPr marL="371475" indent="-285750">
              <a:lnSpc>
                <a:spcPct val="150000"/>
              </a:lnSpc>
              <a:buClrTx/>
              <a:buFont typeface="Courier New" pitchFamily="49" charset="0"/>
              <a:buChar char="o"/>
              <a:tabLst>
                <a:tab pos="0" algn="l"/>
              </a:tabLst>
            </a:pPr>
            <a:r>
              <a:rPr lang="fr-FR" sz="1800" dirty="0" smtClean="0"/>
              <a:t>The course case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expected</a:t>
            </a:r>
            <a:r>
              <a:rPr lang="fr-FR" sz="1800" dirty="0" smtClean="0"/>
              <a:t> to last four </a:t>
            </a:r>
            <a:r>
              <a:rPr lang="fr-FR" sz="1800" dirty="0" err="1" smtClean="0"/>
              <a:t>weeks</a:t>
            </a:r>
            <a:r>
              <a:rPr lang="fr-FR" sz="1800" dirty="0" smtClean="0"/>
              <a:t>.</a:t>
            </a:r>
          </a:p>
          <a:p>
            <a:pPr marL="371475" indent="-285750">
              <a:lnSpc>
                <a:spcPct val="150000"/>
              </a:lnSpc>
              <a:buClrTx/>
              <a:buFont typeface="Courier New" pitchFamily="49" charset="0"/>
              <a:buChar char="o"/>
              <a:tabLst>
                <a:tab pos="0" algn="l"/>
              </a:tabLst>
            </a:pPr>
            <a:r>
              <a:rPr lang="fr-FR" sz="1800" dirty="0" smtClean="0"/>
              <a:t>The </a:t>
            </a:r>
            <a:r>
              <a:rPr lang="fr-FR" sz="1800" dirty="0" err="1" smtClean="0"/>
              <a:t>newly</a:t>
            </a:r>
            <a:r>
              <a:rPr lang="fr-FR" sz="1800" dirty="0" smtClean="0"/>
              <a:t> </a:t>
            </a:r>
            <a:r>
              <a:rPr lang="fr-FR" sz="1800" dirty="0" err="1" smtClean="0"/>
              <a:t>discovered</a:t>
            </a:r>
            <a:r>
              <a:rPr lang="fr-FR" sz="1800" dirty="0" smtClean="0"/>
              <a:t> </a:t>
            </a:r>
            <a:r>
              <a:rPr lang="fr-FR" sz="1800" dirty="0" err="1" smtClean="0"/>
              <a:t>planet</a:t>
            </a:r>
            <a:r>
              <a:rPr lang="fr-FR" sz="1800" dirty="0" smtClean="0"/>
              <a:t>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thought</a:t>
            </a:r>
            <a:r>
              <a:rPr lang="fr-FR" sz="1800" dirty="0" smtClean="0"/>
              <a:t> to </a:t>
            </a:r>
            <a:r>
              <a:rPr lang="fr-FR" sz="1800" dirty="0" err="1" smtClean="0"/>
              <a:t>resemble</a:t>
            </a:r>
            <a:r>
              <a:rPr lang="fr-FR" sz="1800" dirty="0" smtClean="0"/>
              <a:t> </a:t>
            </a:r>
            <a:r>
              <a:rPr lang="fr-FR" sz="1800" dirty="0" err="1" smtClean="0"/>
              <a:t>earth</a:t>
            </a:r>
            <a:r>
              <a:rPr lang="fr-FR" sz="1800" dirty="0" smtClean="0"/>
              <a:t> in </a:t>
            </a:r>
            <a:r>
              <a:rPr lang="fr-FR" sz="1800" dirty="0" err="1" smtClean="0"/>
              <a:t>many</a:t>
            </a:r>
            <a:r>
              <a:rPr lang="fr-FR" sz="1800" dirty="0" smtClean="0"/>
              <a:t> </a:t>
            </a:r>
            <a:r>
              <a:rPr lang="fr-FR" sz="1800" dirty="0" err="1" smtClean="0"/>
              <a:t>ways</a:t>
            </a:r>
            <a:r>
              <a:rPr lang="fr-FR" sz="1800" dirty="0" smtClean="0"/>
              <a:t>.</a:t>
            </a:r>
          </a:p>
          <a:p>
            <a:pPr marL="371475" indent="-285750">
              <a:lnSpc>
                <a:spcPct val="150000"/>
              </a:lnSpc>
              <a:buClrTx/>
              <a:buFont typeface="Courier New" pitchFamily="49" charset="0"/>
              <a:buChar char="o"/>
              <a:tabLst>
                <a:tab pos="0" algn="l"/>
              </a:tabLst>
            </a:pPr>
            <a:r>
              <a:rPr lang="fr-FR" sz="1800" dirty="0" err="1" smtClean="0"/>
              <a:t>Cameron’s</a:t>
            </a:r>
            <a:r>
              <a:rPr lang="fr-FR" sz="1800" dirty="0" smtClean="0"/>
              <a:t> </a:t>
            </a:r>
            <a:r>
              <a:rPr lang="fr-FR" sz="1800" dirty="0" err="1" smtClean="0"/>
              <a:t>latest</a:t>
            </a:r>
            <a:r>
              <a:rPr lang="fr-FR" sz="1800" dirty="0" smtClean="0"/>
              <a:t> film </a:t>
            </a:r>
            <a:r>
              <a:rPr lang="fr-FR" sz="1800" dirty="0" err="1" smtClean="0"/>
              <a:t>is</a:t>
            </a:r>
            <a:r>
              <a:rPr lang="fr-FR" sz="1800" dirty="0" smtClean="0"/>
              <a:t> </a:t>
            </a:r>
            <a:r>
              <a:rPr lang="fr-FR" sz="1800" dirty="0" err="1" smtClean="0"/>
              <a:t>said</a:t>
            </a:r>
            <a:r>
              <a:rPr lang="fr-FR" sz="1800" dirty="0" smtClean="0"/>
              <a:t> to </a:t>
            </a:r>
            <a:r>
              <a:rPr lang="fr-FR" sz="1800" dirty="0" err="1" smtClean="0"/>
              <a:t>be</a:t>
            </a:r>
            <a:r>
              <a:rPr lang="fr-FR" sz="1800" dirty="0" smtClean="0"/>
              <a:t> </a:t>
            </a:r>
            <a:r>
              <a:rPr lang="fr-FR" sz="1800" dirty="0" err="1" smtClean="0"/>
              <a:t>his</a:t>
            </a:r>
            <a:r>
              <a:rPr lang="fr-FR" sz="1800" dirty="0" smtClean="0"/>
              <a:t> </a:t>
            </a:r>
            <a:r>
              <a:rPr lang="fr-FR" sz="1800" dirty="0" err="1" smtClean="0"/>
              <a:t>most</a:t>
            </a:r>
            <a:r>
              <a:rPr lang="fr-FR" sz="1800" dirty="0" smtClean="0"/>
              <a:t> </a:t>
            </a:r>
            <a:r>
              <a:rPr lang="fr-FR" sz="1800" dirty="0" err="1" smtClean="0"/>
              <a:t>epic</a:t>
            </a:r>
            <a:r>
              <a:rPr lang="fr-FR" sz="1800" dirty="0" smtClean="0"/>
              <a:t> to date.</a:t>
            </a:r>
          </a:p>
          <a:p>
            <a:pPr marL="371475" indent="-285750">
              <a:lnSpc>
                <a:spcPct val="150000"/>
              </a:lnSpc>
              <a:buClrTx/>
              <a:buFont typeface="Courier New" pitchFamily="49" charset="0"/>
              <a:buChar char="o"/>
              <a:tabLst>
                <a:tab pos="0" algn="l"/>
              </a:tabLst>
            </a:pPr>
            <a:r>
              <a:rPr lang="en-US" sz="1800" dirty="0" smtClean="0"/>
              <a:t>He is known to be in Wales.	</a:t>
            </a:r>
          </a:p>
          <a:p>
            <a:pPr marL="371475" indent="-285750">
              <a:lnSpc>
                <a:spcPct val="150000"/>
              </a:lnSpc>
              <a:buClrTx/>
              <a:buFont typeface="Courier New" pitchFamily="49" charset="0"/>
              <a:buChar char="o"/>
              <a:tabLst>
                <a:tab pos="0" algn="l"/>
              </a:tabLst>
            </a:pPr>
            <a:r>
              <a:rPr lang="en-US" sz="1800" dirty="0" smtClean="0"/>
              <a:t>They are said to own several houses.</a:t>
            </a:r>
            <a:endParaRPr lang="fr-FR" sz="1800" dirty="0" smtClean="0"/>
          </a:p>
          <a:p>
            <a:pPr>
              <a:buNone/>
            </a:pPr>
            <a:endParaRPr lang="fr-FR" sz="1800" dirty="0" smtClean="0"/>
          </a:p>
          <a:p>
            <a:pPr>
              <a:buNone/>
            </a:pPr>
            <a:endParaRPr lang="fr-FR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xponents and Scientific Notation - Mathematics - 8th Grade by Slidesgo">
  <a:themeElements>
    <a:clrScheme name="Simple Light">
      <a:dk1>
        <a:srgbClr val="474646"/>
      </a:dk1>
      <a:lt1>
        <a:srgbClr val="F8F2E9"/>
      </a:lt1>
      <a:dk2>
        <a:srgbClr val="C9EBE6"/>
      </a:dk2>
      <a:lt2>
        <a:srgbClr val="9CD1CA"/>
      </a:lt2>
      <a:accent1>
        <a:srgbClr val="FD624C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1383</Words>
  <Application>Microsoft Office PowerPoint</Application>
  <PresentationFormat>Affichage à l'écran (16:9)</PresentationFormat>
  <Paragraphs>151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Arimo</vt:lpstr>
      <vt:lpstr>Bai Jamjuree</vt:lpstr>
      <vt:lpstr>Courier New</vt:lpstr>
      <vt:lpstr>Wingdings</vt:lpstr>
      <vt:lpstr>Exponents and Scientific Notation - Mathematics - 8th Grade by Slidesgo</vt:lpstr>
      <vt:lpstr>The passive </vt:lpstr>
      <vt:lpstr>Complex  passive structures</vt:lpstr>
      <vt:lpstr>A  Verbs with prepositions</vt:lpstr>
      <vt:lpstr>Présentation PowerPoint</vt:lpstr>
      <vt:lpstr>3 give, send etc.</vt:lpstr>
      <vt:lpstr>Passive reporting structures</vt:lpstr>
      <vt:lpstr>1. Passive of verbs followed by that-clauses</vt:lpstr>
      <vt:lpstr>Examples</vt:lpstr>
      <vt:lpstr>2. Subject + passive verb + to-infinitive:</vt:lpstr>
      <vt:lpstr>perfect, progressive and passive infinitives</vt:lpstr>
      <vt:lpstr>Passive to-infinitive</vt:lpstr>
      <vt:lpstr>Passive gerund</vt:lpstr>
      <vt:lpstr>Présentation PowerPoint</vt:lpstr>
      <vt:lpstr>Présentation PowerPoint</vt:lpstr>
      <vt:lpstr>C   Passive of verbs followed by infinitives</vt:lpstr>
      <vt:lpstr>D   Passive of verbs followed by object + infinitive</vt:lpstr>
      <vt:lpstr>Présentation PowerPoint</vt:lpstr>
      <vt:lpstr>Présentation PowerPoint</vt:lpstr>
      <vt:lpstr>E   Passive of verbs with object + noun/ adjective complement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Materials Syllabus Design</dc:title>
  <dc:creator>User</dc:creator>
  <cp:lastModifiedBy>IDEAPAD</cp:lastModifiedBy>
  <cp:revision>32</cp:revision>
  <dcterms:modified xsi:type="dcterms:W3CDTF">2024-11-04T18:57:53Z</dcterms:modified>
</cp:coreProperties>
</file>