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316" r:id="rId5"/>
    <p:sldId id="317" r:id="rId6"/>
    <p:sldId id="259" r:id="rId7"/>
    <p:sldId id="318" r:id="rId8"/>
    <p:sldId id="260" r:id="rId9"/>
    <p:sldId id="31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3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60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3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7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6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06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05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34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01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785A-3D02-463D-BB8B-AB821A189ED9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9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Chapitre I.4 : La traduction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92480" cy="264184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Le code génétique</a:t>
            </a:r>
          </a:p>
          <a:p>
            <a:pPr marL="514350" indent="-514350" algn="l"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Les molécules informationnelles de la traduction</a:t>
            </a:r>
          </a:p>
          <a:p>
            <a:pPr marL="514350" indent="-514350" algn="l"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Traduction </a:t>
            </a:r>
          </a:p>
          <a:p>
            <a:pPr marL="514350" indent="-514350" algn="l">
              <a:buAutoNum type="arabicPeriod"/>
            </a:pPr>
            <a:endParaRPr lang="fr-FR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89636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3058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La traduction chez les procaryotes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27" y="-24"/>
            <a:ext cx="8704891" cy="67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2514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2819400" y="406717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B2347"/>
                </a:solidFill>
                <a:latin typeface="Arial Narrow" pitchFamily="34" charset="0"/>
              </a:rPr>
              <a:t>3’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57600"/>
            <a:ext cx="16319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457200" y="2428868"/>
            <a:ext cx="259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>
                <a:solidFill>
                  <a:schemeClr val="hlink"/>
                </a:solidFill>
                <a:latin typeface="Arial Narrow" pitchFamily="34" charset="0"/>
              </a:rPr>
              <a:t>O</a:t>
            </a:r>
            <a:r>
              <a:rPr lang="fr-FR" sz="200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fr-FR" sz="2000">
                <a:latin typeface="Arial Narrow" pitchFamily="34" charset="0"/>
              </a:rPr>
              <a:t>                   H           O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pitchFamily="34" charset="0"/>
              </a:rPr>
              <a:t>                       I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pitchFamily="34" charset="0"/>
              </a:rPr>
              <a:t>   </a:t>
            </a:r>
            <a:r>
              <a:rPr lang="fr-FR" sz="2000" b="1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fr-FR" sz="2000" b="1">
                <a:latin typeface="Arial Narrow" pitchFamily="34" charset="0"/>
              </a:rPr>
              <a:t> </a:t>
            </a:r>
            <a:r>
              <a:rPr lang="fr-FR" sz="2000">
                <a:latin typeface="Arial Narrow" pitchFamily="34" charset="0"/>
              </a:rPr>
              <a:t>— NH — C — C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pitchFamily="34" charset="0"/>
              </a:rPr>
              <a:t>                       I</a:t>
            </a:r>
          </a:p>
          <a:p>
            <a:pPr>
              <a:lnSpc>
                <a:spcPct val="80000"/>
              </a:lnSpc>
            </a:pPr>
            <a:r>
              <a:rPr lang="fr-FR" sz="2000" b="1">
                <a:solidFill>
                  <a:schemeClr val="hlink"/>
                </a:solidFill>
                <a:latin typeface="Arial Narrow" pitchFamily="34" charset="0"/>
              </a:rPr>
              <a:t>H</a:t>
            </a:r>
            <a:r>
              <a:rPr lang="fr-FR" sz="2000">
                <a:latin typeface="Arial Narrow" pitchFamily="34" charset="0"/>
              </a:rPr>
              <a:t>                    R        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2819400"/>
            <a:ext cx="152400" cy="161925"/>
            <a:chOff x="3216" y="528"/>
            <a:chExt cx="79" cy="102"/>
          </a:xfrm>
        </p:grpSpPr>
        <p:sp>
          <p:nvSpPr>
            <p:cNvPr id="81959" name="Line 11"/>
            <p:cNvSpPr>
              <a:spLocks noChangeShapeType="1"/>
            </p:cNvSpPr>
            <p:nvPr/>
          </p:nvSpPr>
          <p:spPr bwMode="auto">
            <a:xfrm>
              <a:off x="3242" y="528"/>
              <a:ext cx="53" cy="8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60" name="Line 12"/>
            <p:cNvSpPr>
              <a:spLocks noChangeShapeType="1"/>
            </p:cNvSpPr>
            <p:nvPr/>
          </p:nvSpPr>
          <p:spPr bwMode="auto">
            <a:xfrm>
              <a:off x="3216" y="548"/>
              <a:ext cx="53" cy="8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1929" name="Line 13"/>
          <p:cNvSpPr>
            <a:spLocks noChangeShapeType="1"/>
          </p:cNvSpPr>
          <p:nvPr/>
        </p:nvSpPr>
        <p:spPr bwMode="auto">
          <a:xfrm rot="-6710753">
            <a:off x="646113" y="3316287"/>
            <a:ext cx="90488" cy="1635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30" name="Line 14"/>
          <p:cNvSpPr>
            <a:spLocks noChangeShapeType="1"/>
          </p:cNvSpPr>
          <p:nvPr/>
        </p:nvSpPr>
        <p:spPr bwMode="auto">
          <a:xfrm rot="-1310753">
            <a:off x="2438400" y="3276600"/>
            <a:ext cx="0" cy="17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92375" y="2819400"/>
            <a:ext cx="206375" cy="117475"/>
            <a:chOff x="4125" y="578"/>
            <a:chExt cx="107" cy="74"/>
          </a:xfrm>
        </p:grpSpPr>
        <p:sp>
          <p:nvSpPr>
            <p:cNvPr id="81957" name="Line 16"/>
            <p:cNvSpPr>
              <a:spLocks noChangeShapeType="1"/>
            </p:cNvSpPr>
            <p:nvPr/>
          </p:nvSpPr>
          <p:spPr bwMode="auto">
            <a:xfrm rot="4696159">
              <a:off x="4164" y="585"/>
              <a:ext cx="53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8" name="Line 17"/>
            <p:cNvSpPr>
              <a:spLocks noChangeShapeType="1"/>
            </p:cNvSpPr>
            <p:nvPr/>
          </p:nvSpPr>
          <p:spPr bwMode="auto">
            <a:xfrm rot="4696159">
              <a:off x="4139" y="564"/>
              <a:ext cx="53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1932" name="Rectangle 18"/>
          <p:cNvSpPr>
            <a:spLocks noChangeArrowheads="1"/>
          </p:cNvSpPr>
          <p:nvPr/>
        </p:nvSpPr>
        <p:spPr bwMode="auto">
          <a:xfrm>
            <a:off x="-142908" y="2000240"/>
            <a:ext cx="22859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hlink"/>
                </a:solidFill>
                <a:latin typeface="Arial Rounded MT Bold" pitchFamily="34" charset="0"/>
              </a:rPr>
              <a:t>Groupe </a:t>
            </a:r>
            <a:r>
              <a:rPr lang="fr-FR" sz="2200" dirty="0" err="1">
                <a:solidFill>
                  <a:schemeClr val="hlink"/>
                </a:solidFill>
                <a:latin typeface="Arial Rounded MT Bold" pitchFamily="34" charset="0"/>
              </a:rPr>
              <a:t>formyl</a:t>
            </a:r>
            <a:endParaRPr lang="fr-FR" sz="2200" dirty="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81933" name="Rectangle 19"/>
          <p:cNvSpPr>
            <a:spLocks noChangeArrowheads="1"/>
          </p:cNvSpPr>
          <p:nvPr/>
        </p:nvSpPr>
        <p:spPr bwMode="auto">
          <a:xfrm>
            <a:off x="0" y="5562600"/>
            <a:ext cx="914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latin typeface="Arial Narrow" pitchFamily="34" charset="0"/>
              </a:rPr>
              <a:t>Site «</a:t>
            </a:r>
            <a:r>
              <a:rPr lang="fr-FR" sz="2400" b="1" dirty="0">
                <a:solidFill>
                  <a:srgbClr val="FF0000"/>
                </a:solidFill>
                <a:latin typeface="Arial Narrow" pitchFamily="34" charset="0"/>
              </a:rPr>
              <a:t>M</a:t>
            </a:r>
            <a:r>
              <a:rPr lang="fr-FR" sz="2400" b="1" dirty="0">
                <a:latin typeface="Arial Narrow" pitchFamily="34" charset="0"/>
              </a:rPr>
              <a:t>»</a:t>
            </a:r>
          </a:p>
        </p:txBody>
      </p:sp>
      <p:sp>
        <p:nvSpPr>
          <p:cNvPr id="81934" name="Rectangle 20"/>
          <p:cNvSpPr>
            <a:spLocks noChangeArrowheads="1"/>
          </p:cNvSpPr>
          <p:nvPr/>
        </p:nvSpPr>
        <p:spPr bwMode="auto">
          <a:xfrm>
            <a:off x="1976430" y="2073268"/>
            <a:ext cx="19526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u="sng" dirty="0">
                <a:latin typeface="Arial Rounded MT Bold" pitchFamily="34" charset="0"/>
              </a:rPr>
              <a:t>Méthionine</a:t>
            </a:r>
          </a:p>
        </p:txBody>
      </p:sp>
      <p:sp>
        <p:nvSpPr>
          <p:cNvPr id="81935" name="Line 21"/>
          <p:cNvSpPr>
            <a:spLocks noChangeShapeType="1"/>
          </p:cNvSpPr>
          <p:nvPr/>
        </p:nvSpPr>
        <p:spPr bwMode="auto">
          <a:xfrm flipH="1" flipV="1">
            <a:off x="1295400" y="4572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02" name="Rectangle 22"/>
          <p:cNvSpPr>
            <a:spLocks noChangeArrowheads="1"/>
          </p:cNvSpPr>
          <p:nvPr/>
        </p:nvSpPr>
        <p:spPr bwMode="auto">
          <a:xfrm>
            <a:off x="0" y="71414"/>
            <a:ext cx="9144000" cy="2031325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 smtClean="0">
                <a:latin typeface="Arial Rounded MT Bold" pitchFamily="34" charset="0"/>
                <a:cs typeface="Times New Roman" pitchFamily="18" charset="0"/>
              </a:rPr>
              <a:t>L’</a:t>
            </a:r>
            <a:r>
              <a:rPr lang="fr-FR" sz="2000" dirty="0" err="1" smtClean="0">
                <a:latin typeface="Arial Rounded MT Bold" pitchFamily="34" charset="0"/>
                <a:cs typeface="Times New Roman" pitchFamily="18" charset="0"/>
              </a:rPr>
              <a:t>ARNt</a:t>
            </a:r>
            <a:r>
              <a:rPr lang="fr-FR" sz="20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d’initiation porteur de la </a:t>
            </a:r>
            <a:r>
              <a:rPr lang="fr-FR" sz="2000" u="sng" dirty="0">
                <a:latin typeface="Arial Rounded MT Bold" pitchFamily="34" charset="0"/>
                <a:cs typeface="Times New Roman" pitchFamily="18" charset="0"/>
              </a:rPr>
              <a:t>méthionine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 «modifié par un groupement </a:t>
            </a:r>
            <a:r>
              <a:rPr lang="fr-FR" sz="2000" dirty="0" err="1">
                <a:latin typeface="Arial Rounded MT Bold" pitchFamily="34" charset="0"/>
                <a:cs typeface="Times New Roman" pitchFamily="18" charset="0"/>
              </a:rPr>
              <a:t>formyl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» s’installe dans la petite sous-unité.</a:t>
            </a:r>
          </a:p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La petite sous-unité branche l’ARN m dans son site «</a:t>
            </a:r>
            <a:r>
              <a:rPr lang="fr-FR" sz="2000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M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» puis se déplace vers le «CD».</a:t>
            </a:r>
          </a:p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 L’</a:t>
            </a:r>
            <a:r>
              <a:rPr lang="fr-FR" sz="2000" dirty="0" err="1">
                <a:latin typeface="Arial Rounded MT Bold" pitchFamily="34" charset="0"/>
                <a:cs typeface="Times New Roman" pitchFamily="18" charset="0"/>
              </a:rPr>
              <a:t>ARNt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 d’initiation se lie au codon de départ via son anticodon. Il est au site «</a:t>
            </a:r>
            <a:r>
              <a:rPr lang="fr-FR" sz="2000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P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».</a:t>
            </a:r>
          </a:p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La grosse sous-unité se fixe ensuite (grâce à l’énergie de la GTP).</a:t>
            </a:r>
          </a:p>
        </p:txBody>
      </p:sp>
      <p:sp>
        <p:nvSpPr>
          <p:cNvPr id="81937" name="Rectangle 23"/>
          <p:cNvSpPr>
            <a:spLocks noChangeArrowheads="1"/>
          </p:cNvSpPr>
          <p:nvPr/>
        </p:nvSpPr>
        <p:spPr bwMode="auto">
          <a:xfrm>
            <a:off x="2209800" y="5743575"/>
            <a:ext cx="54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CD</a:t>
            </a:r>
          </a:p>
        </p:txBody>
      </p:sp>
      <p:sp>
        <p:nvSpPr>
          <p:cNvPr id="81938" name="Rectangle 24"/>
          <p:cNvSpPr>
            <a:spLocks noChangeArrowheads="1"/>
          </p:cNvSpPr>
          <p:nvPr/>
        </p:nvSpPr>
        <p:spPr bwMode="auto">
          <a:xfrm>
            <a:off x="-71470" y="43434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err="1">
                <a:latin typeface="Arial Narrow" pitchFamily="34" charset="0"/>
              </a:rPr>
              <a:t>ARNt</a:t>
            </a:r>
            <a:r>
              <a:rPr lang="fr-FR" sz="2400" b="1" dirty="0">
                <a:latin typeface="Arial Narrow" pitchFamily="34" charset="0"/>
              </a:rPr>
              <a:t> d’initiation</a:t>
            </a:r>
          </a:p>
        </p:txBody>
      </p:sp>
      <p:pic>
        <p:nvPicPr>
          <p:cNvPr id="8193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791200"/>
            <a:ext cx="10366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0" name="AutoShape 26"/>
          <p:cNvSpPr>
            <a:spLocks noChangeArrowheads="1"/>
          </p:cNvSpPr>
          <p:nvPr/>
        </p:nvSpPr>
        <p:spPr bwMode="auto">
          <a:xfrm>
            <a:off x="3962400" y="5181600"/>
            <a:ext cx="762000" cy="914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>
                <a:latin typeface="Arial Narrow" pitchFamily="34" charset="0"/>
              </a:rPr>
              <a:t>GTP</a:t>
            </a:r>
          </a:p>
        </p:txBody>
      </p:sp>
      <p:pic>
        <p:nvPicPr>
          <p:cNvPr id="81941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0"/>
            <a:ext cx="2201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2" name="Rectangle 28"/>
          <p:cNvSpPr>
            <a:spLocks noChangeArrowheads="1"/>
          </p:cNvSpPr>
          <p:nvPr/>
        </p:nvSpPr>
        <p:spPr bwMode="auto">
          <a:xfrm>
            <a:off x="4876800" y="52339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 Narrow" pitchFamily="34" charset="0"/>
              </a:rPr>
              <a:t>GDP</a:t>
            </a:r>
          </a:p>
        </p:txBody>
      </p:sp>
      <p:sp>
        <p:nvSpPr>
          <p:cNvPr id="81943" name="Rectangle 29"/>
          <p:cNvSpPr>
            <a:spLocks noChangeArrowheads="1"/>
          </p:cNvSpPr>
          <p:nvPr/>
        </p:nvSpPr>
        <p:spPr bwMode="auto">
          <a:xfrm>
            <a:off x="7924800" y="5819775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/>
            <a:r>
              <a:rPr lang="fr-FR" sz="2200">
                <a:latin typeface="Arial Narrow" pitchFamily="34" charset="0"/>
              </a:rPr>
              <a:t>Ribosome </a:t>
            </a:r>
          </a:p>
        </p:txBody>
      </p:sp>
      <p:sp>
        <p:nvSpPr>
          <p:cNvPr id="81944" name="Rectangle 30"/>
          <p:cNvSpPr>
            <a:spLocks noChangeArrowheads="1"/>
          </p:cNvSpPr>
          <p:nvPr/>
        </p:nvSpPr>
        <p:spPr bwMode="auto">
          <a:xfrm>
            <a:off x="6900863" y="4167188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 Narrow" pitchFamily="34" charset="0"/>
              </a:rPr>
              <a:t>Au site</a:t>
            </a:r>
            <a:r>
              <a:rPr lang="fr-FR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 Narrow" pitchFamily="34" charset="0"/>
              </a:rPr>
              <a:t>P</a:t>
            </a:r>
          </a:p>
        </p:txBody>
      </p:sp>
      <p:sp>
        <p:nvSpPr>
          <p:cNvPr id="81945" name="Line 31"/>
          <p:cNvSpPr>
            <a:spLocks noChangeShapeType="1"/>
          </p:cNvSpPr>
          <p:nvPr/>
        </p:nvSpPr>
        <p:spPr bwMode="auto">
          <a:xfrm>
            <a:off x="7467600" y="559117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46" name="Line 32"/>
          <p:cNvSpPr>
            <a:spLocks noChangeShapeType="1"/>
          </p:cNvSpPr>
          <p:nvPr/>
        </p:nvSpPr>
        <p:spPr bwMode="auto">
          <a:xfrm flipH="1">
            <a:off x="6858000" y="4572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47" name="Rectangle 33"/>
          <p:cNvSpPr>
            <a:spLocks noChangeArrowheads="1"/>
          </p:cNvSpPr>
          <p:nvPr/>
        </p:nvSpPr>
        <p:spPr bwMode="auto">
          <a:xfrm>
            <a:off x="6019800" y="559117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E</a:t>
            </a:r>
          </a:p>
        </p:txBody>
      </p:sp>
      <p:sp>
        <p:nvSpPr>
          <p:cNvPr id="81948" name="Rectangle 34"/>
          <p:cNvSpPr>
            <a:spLocks noChangeArrowheads="1"/>
          </p:cNvSpPr>
          <p:nvPr/>
        </p:nvSpPr>
        <p:spPr bwMode="auto">
          <a:xfrm>
            <a:off x="6781800" y="561498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A</a:t>
            </a:r>
          </a:p>
        </p:txBody>
      </p:sp>
      <p:sp>
        <p:nvSpPr>
          <p:cNvPr id="81949" name="Rectangle 35"/>
          <p:cNvSpPr>
            <a:spLocks noChangeArrowheads="1"/>
          </p:cNvSpPr>
          <p:nvPr/>
        </p:nvSpPr>
        <p:spPr bwMode="auto">
          <a:xfrm>
            <a:off x="5562600" y="38100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Arial Narrow" pitchFamily="34" charset="0"/>
              </a:rPr>
              <a:t>F• Met— ARNt</a:t>
            </a:r>
          </a:p>
        </p:txBody>
      </p:sp>
      <p:sp>
        <p:nvSpPr>
          <p:cNvPr id="81950" name="Line 36"/>
          <p:cNvSpPr>
            <a:spLocks noChangeShapeType="1"/>
          </p:cNvSpPr>
          <p:nvPr/>
        </p:nvSpPr>
        <p:spPr bwMode="auto">
          <a:xfrm flipV="1">
            <a:off x="7239000" y="6276975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51" name="Line 42"/>
          <p:cNvSpPr>
            <a:spLocks noChangeShapeType="1"/>
          </p:cNvSpPr>
          <p:nvPr/>
        </p:nvSpPr>
        <p:spPr bwMode="auto">
          <a:xfrm flipH="1" flipV="1">
            <a:off x="6400800" y="4343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52" name="Rectangle 43"/>
          <p:cNvSpPr>
            <a:spLocks noChangeArrowheads="1"/>
          </p:cNvSpPr>
          <p:nvPr/>
        </p:nvSpPr>
        <p:spPr bwMode="auto">
          <a:xfrm>
            <a:off x="2209800" y="5181600"/>
            <a:ext cx="1203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latin typeface="Arial Narrow" pitchFamily="34" charset="0"/>
              </a:rPr>
              <a:t>Anticodon</a:t>
            </a:r>
          </a:p>
        </p:txBody>
      </p:sp>
      <p:sp>
        <p:nvSpPr>
          <p:cNvPr id="81953" name="Line 44"/>
          <p:cNvSpPr>
            <a:spLocks noChangeShapeType="1"/>
          </p:cNvSpPr>
          <p:nvPr/>
        </p:nvSpPr>
        <p:spPr bwMode="auto">
          <a:xfrm flipH="1" flipV="1">
            <a:off x="685800" y="5791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55" name="Rectangle 49"/>
          <p:cNvSpPr>
            <a:spLocks noChangeArrowheads="1"/>
          </p:cNvSpPr>
          <p:nvPr/>
        </p:nvSpPr>
        <p:spPr bwMode="auto">
          <a:xfrm>
            <a:off x="152400" y="2362200"/>
            <a:ext cx="838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1956" name="Freeform 50"/>
          <p:cNvSpPr>
            <a:spLocks/>
          </p:cNvSpPr>
          <p:nvPr/>
        </p:nvSpPr>
        <p:spPr bwMode="auto">
          <a:xfrm>
            <a:off x="2584450" y="3746500"/>
            <a:ext cx="146050" cy="609600"/>
          </a:xfrm>
          <a:custGeom>
            <a:avLst/>
            <a:gdLst>
              <a:gd name="T0" fmla="*/ 6350 w 92"/>
              <a:gd name="T1" fmla="*/ 0 h 384"/>
              <a:gd name="T2" fmla="*/ 82550 w 92"/>
              <a:gd name="T3" fmla="*/ 228600 h 384"/>
              <a:gd name="T4" fmla="*/ 146050 w 92"/>
              <a:gd name="T5" fmla="*/ 381000 h 384"/>
              <a:gd name="T6" fmla="*/ 95250 w 92"/>
              <a:gd name="T7" fmla="*/ 571500 h 384"/>
              <a:gd name="T8" fmla="*/ 44450 w 9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384"/>
              <a:gd name="T17" fmla="*/ 92 w 9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384">
                <a:moveTo>
                  <a:pt x="4" y="0"/>
                </a:moveTo>
                <a:cubicBezTo>
                  <a:pt x="11" y="88"/>
                  <a:pt x="0" y="92"/>
                  <a:pt x="52" y="144"/>
                </a:cubicBezTo>
                <a:cubicBezTo>
                  <a:pt x="63" y="179"/>
                  <a:pt x="80" y="205"/>
                  <a:pt x="92" y="240"/>
                </a:cubicBezTo>
                <a:cubicBezTo>
                  <a:pt x="87" y="277"/>
                  <a:pt x="90" y="329"/>
                  <a:pt x="60" y="360"/>
                </a:cubicBezTo>
                <a:cubicBezTo>
                  <a:pt x="58" y="361"/>
                  <a:pt x="33" y="378"/>
                  <a:pt x="28" y="384"/>
                </a:cubicBezTo>
              </a:path>
            </a:pathLst>
          </a:custGeom>
          <a:noFill/>
          <a:ln w="38100">
            <a:solidFill>
              <a:srgbClr val="EF1C2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468313" y="260350"/>
          <a:ext cx="8351837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 bitmap" r:id="rId3" imgW="2933333" imgH="2895238" progId="PBrush">
                  <p:embed/>
                </p:oleObj>
              </mc:Choice>
              <mc:Fallback>
                <p:oleObj name="Image bitmap" r:id="rId3" imgW="2933333" imgH="28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8351837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42984"/>
            <a:ext cx="908739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2769" y="-24"/>
            <a:ext cx="9070463" cy="68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fr-FR" dirty="0" smtClean="0"/>
              <a:t>Elongation </a:t>
            </a:r>
            <a:endParaRPr lang="fr-F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1404145"/>
            <a:ext cx="9182116" cy="50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928670"/>
            <a:ext cx="89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98317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9685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721"/>
            <a:ext cx="8352928" cy="59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4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67056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38"/>
          <p:cNvSpPr>
            <a:spLocks noChangeArrowheads="1"/>
          </p:cNvSpPr>
          <p:nvPr/>
        </p:nvSpPr>
        <p:spPr bwMode="auto">
          <a:xfrm>
            <a:off x="6248400" y="24828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 Narrow" pitchFamily="34" charset="0"/>
              </a:rPr>
              <a:t>2 GTP</a:t>
            </a:r>
          </a:p>
        </p:txBody>
      </p:sp>
      <p:sp>
        <p:nvSpPr>
          <p:cNvPr id="82950" name="Rectangle 40"/>
          <p:cNvSpPr>
            <a:spLocks noChangeArrowheads="1"/>
          </p:cNvSpPr>
          <p:nvPr/>
        </p:nvSpPr>
        <p:spPr bwMode="auto">
          <a:xfrm>
            <a:off x="7643813" y="1873250"/>
            <a:ext cx="1500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Lien peptidique</a:t>
            </a:r>
          </a:p>
        </p:txBody>
      </p:sp>
      <p:sp>
        <p:nvSpPr>
          <p:cNvPr id="82951" name="Rectangle 45"/>
          <p:cNvSpPr>
            <a:spLocks noChangeArrowheads="1"/>
          </p:cNvSpPr>
          <p:nvPr/>
        </p:nvSpPr>
        <p:spPr bwMode="auto">
          <a:xfrm>
            <a:off x="6553200" y="2863850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  <a:latin typeface="Arial Narrow" pitchFamily="34" charset="0"/>
              </a:rPr>
              <a:t>2 GDP</a:t>
            </a:r>
          </a:p>
        </p:txBody>
      </p:sp>
      <p:sp>
        <p:nvSpPr>
          <p:cNvPr id="82952" name="Rectangle 47"/>
          <p:cNvSpPr>
            <a:spLocks noChangeArrowheads="1"/>
          </p:cNvSpPr>
          <p:nvPr/>
        </p:nvSpPr>
        <p:spPr bwMode="auto">
          <a:xfrm>
            <a:off x="1689100" y="6521450"/>
            <a:ext cx="4419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953" name="Rectangle 63"/>
          <p:cNvSpPr>
            <a:spLocks noChangeArrowheads="1"/>
          </p:cNvSpPr>
          <p:nvPr/>
        </p:nvSpPr>
        <p:spPr bwMode="auto">
          <a:xfrm>
            <a:off x="5562600" y="1797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54" name="Rectangle 64"/>
          <p:cNvSpPr>
            <a:spLocks noChangeArrowheads="1"/>
          </p:cNvSpPr>
          <p:nvPr/>
        </p:nvSpPr>
        <p:spPr bwMode="auto">
          <a:xfrm>
            <a:off x="5029200" y="1797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2955" name="Rectangle 68"/>
          <p:cNvSpPr>
            <a:spLocks noChangeArrowheads="1"/>
          </p:cNvSpPr>
          <p:nvPr/>
        </p:nvSpPr>
        <p:spPr bwMode="auto">
          <a:xfrm>
            <a:off x="5715000" y="6064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56" name="Freeform 69"/>
          <p:cNvSpPr>
            <a:spLocks/>
          </p:cNvSpPr>
          <p:nvPr/>
        </p:nvSpPr>
        <p:spPr bwMode="auto">
          <a:xfrm>
            <a:off x="7772400" y="2863850"/>
            <a:ext cx="304800" cy="533400"/>
          </a:xfrm>
          <a:custGeom>
            <a:avLst/>
            <a:gdLst>
              <a:gd name="T0" fmla="*/ 16042 w 304"/>
              <a:gd name="T1" fmla="*/ 533400 h 384"/>
              <a:gd name="T2" fmla="*/ 16042 w 304"/>
              <a:gd name="T3" fmla="*/ 333375 h 384"/>
              <a:gd name="T4" fmla="*/ 112295 w 304"/>
              <a:gd name="T5" fmla="*/ 133350 h 384"/>
              <a:gd name="T6" fmla="*/ 304800 w 30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384"/>
              <a:gd name="T14" fmla="*/ 304 w 30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384">
                <a:moveTo>
                  <a:pt x="16" y="384"/>
                </a:moveTo>
                <a:cubicBezTo>
                  <a:pt x="8" y="336"/>
                  <a:pt x="0" y="288"/>
                  <a:pt x="16" y="240"/>
                </a:cubicBezTo>
                <a:cubicBezTo>
                  <a:pt x="32" y="192"/>
                  <a:pt x="64" y="136"/>
                  <a:pt x="112" y="96"/>
                </a:cubicBezTo>
                <a:cubicBezTo>
                  <a:pt x="160" y="56"/>
                  <a:pt x="232" y="28"/>
                  <a:pt x="304" y="0"/>
                </a:cubicBezTo>
              </a:path>
            </a:pathLst>
          </a:custGeom>
          <a:noFill/>
          <a:ln w="28575">
            <a:solidFill>
              <a:srgbClr val="EF1C2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957" name="Rectangle 71"/>
          <p:cNvSpPr>
            <a:spLocks noChangeArrowheads="1"/>
          </p:cNvSpPr>
          <p:nvPr/>
        </p:nvSpPr>
        <p:spPr bwMode="auto">
          <a:xfrm>
            <a:off x="4724400" y="3962400"/>
            <a:ext cx="1600200" cy="835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="1">
                <a:latin typeface="Arial Narrow" pitchFamily="34" charset="0"/>
              </a:rPr>
              <a:t>Le nouvel acide aminé est dans la chaîne.</a:t>
            </a:r>
          </a:p>
        </p:txBody>
      </p:sp>
      <p:sp>
        <p:nvSpPr>
          <p:cNvPr id="82958" name="Rectangle 72"/>
          <p:cNvSpPr>
            <a:spLocks noChangeArrowheads="1"/>
          </p:cNvSpPr>
          <p:nvPr/>
        </p:nvSpPr>
        <p:spPr bwMode="auto">
          <a:xfrm>
            <a:off x="5257800" y="21018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59" name="Rectangle 74"/>
          <p:cNvSpPr>
            <a:spLocks noChangeArrowheads="1"/>
          </p:cNvSpPr>
          <p:nvPr/>
        </p:nvSpPr>
        <p:spPr bwMode="auto">
          <a:xfrm>
            <a:off x="4203700" y="52657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 Narrow" pitchFamily="34" charset="0"/>
              </a:rPr>
              <a:t>GTP</a:t>
            </a:r>
          </a:p>
        </p:txBody>
      </p:sp>
      <p:sp>
        <p:nvSpPr>
          <p:cNvPr id="82960" name="Rectangle 75"/>
          <p:cNvSpPr>
            <a:spLocks noChangeArrowheads="1"/>
          </p:cNvSpPr>
          <p:nvPr/>
        </p:nvSpPr>
        <p:spPr bwMode="auto">
          <a:xfrm>
            <a:off x="3967163" y="4884738"/>
            <a:ext cx="550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Arial Narrow" pitchFamily="34" charset="0"/>
              </a:rPr>
              <a:t>GDP</a:t>
            </a:r>
          </a:p>
        </p:txBody>
      </p:sp>
      <p:sp>
        <p:nvSpPr>
          <p:cNvPr id="82961" name="Rectangle 76"/>
          <p:cNvSpPr>
            <a:spLocks noChangeArrowheads="1"/>
          </p:cNvSpPr>
          <p:nvPr/>
        </p:nvSpPr>
        <p:spPr bwMode="auto">
          <a:xfrm>
            <a:off x="5410200" y="61404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62" name="Rectangle 77"/>
          <p:cNvSpPr>
            <a:spLocks noChangeArrowheads="1"/>
          </p:cNvSpPr>
          <p:nvPr/>
        </p:nvSpPr>
        <p:spPr bwMode="auto">
          <a:xfrm>
            <a:off x="5105400" y="59118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2963" name="Rectangle 79"/>
          <p:cNvSpPr>
            <a:spLocks noChangeArrowheads="1"/>
          </p:cNvSpPr>
          <p:nvPr/>
        </p:nvSpPr>
        <p:spPr bwMode="auto">
          <a:xfrm>
            <a:off x="-142908" y="685800"/>
            <a:ext cx="2895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/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Durée : ± 0,1 sec</a:t>
            </a:r>
          </a:p>
          <a:p>
            <a:pPr marL="101600"/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ribosome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 marL="10160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bougent </a:t>
            </a:r>
          </a:p>
          <a:p>
            <a:pPr marL="10160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sens contraire.</a:t>
            </a:r>
          </a:p>
        </p:txBody>
      </p:sp>
      <p:sp>
        <p:nvSpPr>
          <p:cNvPr id="82964" name="Rectangle 80"/>
          <p:cNvSpPr>
            <a:spLocks noChangeArrowheads="1"/>
          </p:cNvSpPr>
          <p:nvPr/>
        </p:nvSpPr>
        <p:spPr bwMode="auto">
          <a:xfrm>
            <a:off x="2667000" y="1524000"/>
            <a:ext cx="1690686" cy="90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Début d’un nouveau cycle</a:t>
            </a:r>
          </a:p>
        </p:txBody>
      </p:sp>
      <p:sp>
        <p:nvSpPr>
          <p:cNvPr id="82965" name="Rectangle 81"/>
          <p:cNvSpPr>
            <a:spLocks noChangeArrowheads="1"/>
          </p:cNvSpPr>
          <p:nvPr/>
        </p:nvSpPr>
        <p:spPr bwMode="auto">
          <a:xfrm>
            <a:off x="4267200" y="188118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B2347"/>
                </a:solidFill>
                <a:latin typeface="Arial Narrow" pitchFamily="34" charset="0"/>
              </a:rPr>
              <a:t>5’</a:t>
            </a:r>
          </a:p>
        </p:txBody>
      </p:sp>
      <p:sp>
        <p:nvSpPr>
          <p:cNvPr id="82966" name="Rectangle 82"/>
          <p:cNvSpPr>
            <a:spLocks noChangeArrowheads="1"/>
          </p:cNvSpPr>
          <p:nvPr/>
        </p:nvSpPr>
        <p:spPr bwMode="auto">
          <a:xfrm flipH="1">
            <a:off x="63246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CB2347"/>
                </a:solidFill>
                <a:latin typeface="Arial Narrow" pitchFamily="34" charset="0"/>
              </a:rPr>
              <a:t>3’</a:t>
            </a:r>
          </a:p>
        </p:txBody>
      </p:sp>
      <p:sp>
        <p:nvSpPr>
          <p:cNvPr id="82967" name="Rectangle 85"/>
          <p:cNvSpPr>
            <a:spLocks noChangeArrowheads="1"/>
          </p:cNvSpPr>
          <p:nvPr/>
        </p:nvSpPr>
        <p:spPr bwMode="auto">
          <a:xfrm>
            <a:off x="4419600" y="2971800"/>
            <a:ext cx="1752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 </a:t>
            </a:r>
            <a:r>
              <a:rPr lang="fr-FR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endParaRPr lang="fr-FR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 </a:t>
            </a: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82968" name="Line 88"/>
          <p:cNvSpPr>
            <a:spLocks noChangeShapeType="1"/>
          </p:cNvSpPr>
          <p:nvPr/>
        </p:nvSpPr>
        <p:spPr bwMode="auto">
          <a:xfrm flipV="1">
            <a:off x="5867400" y="4692650"/>
            <a:ext cx="2921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969" name="Rectangle 89"/>
          <p:cNvSpPr>
            <a:spLocks noChangeArrowheads="1"/>
          </p:cNvSpPr>
          <p:nvPr/>
        </p:nvSpPr>
        <p:spPr bwMode="auto">
          <a:xfrm>
            <a:off x="3352800" y="4083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0" name="Rectangle 90"/>
          <p:cNvSpPr>
            <a:spLocks noChangeArrowheads="1"/>
          </p:cNvSpPr>
          <p:nvPr/>
        </p:nvSpPr>
        <p:spPr bwMode="auto">
          <a:xfrm>
            <a:off x="3657600" y="3778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1" name="Rectangle 91"/>
          <p:cNvSpPr>
            <a:spLocks noChangeArrowheads="1"/>
          </p:cNvSpPr>
          <p:nvPr/>
        </p:nvSpPr>
        <p:spPr bwMode="auto">
          <a:xfrm>
            <a:off x="3124200" y="3778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2972" name="Rectangle 92"/>
          <p:cNvSpPr>
            <a:spLocks noChangeArrowheads="1"/>
          </p:cNvSpPr>
          <p:nvPr/>
        </p:nvSpPr>
        <p:spPr bwMode="auto">
          <a:xfrm>
            <a:off x="7848600" y="4083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3" name="Rectangle 93"/>
          <p:cNvSpPr>
            <a:spLocks noChangeArrowheads="1"/>
          </p:cNvSpPr>
          <p:nvPr/>
        </p:nvSpPr>
        <p:spPr bwMode="auto">
          <a:xfrm>
            <a:off x="7543800" y="4159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4" name="Rectangle 94"/>
          <p:cNvSpPr>
            <a:spLocks noChangeArrowheads="1"/>
          </p:cNvSpPr>
          <p:nvPr/>
        </p:nvSpPr>
        <p:spPr bwMode="auto">
          <a:xfrm>
            <a:off x="7239000" y="39306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876800" y="0"/>
            <a:ext cx="4267200" cy="723900"/>
            <a:chOff x="3072" y="0"/>
            <a:chExt cx="2688" cy="456"/>
          </a:xfrm>
        </p:grpSpPr>
        <p:sp>
          <p:nvSpPr>
            <p:cNvPr id="82982" name="Rectangle 55"/>
            <p:cNvSpPr>
              <a:spLocks noChangeArrowheads="1"/>
            </p:cNvSpPr>
            <p:nvPr/>
          </p:nvSpPr>
          <p:spPr bwMode="auto">
            <a:xfrm>
              <a:off x="3360" y="0"/>
              <a:ext cx="2400" cy="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Reconnaissance d’un codon</a:t>
              </a:r>
              <a:br>
                <a:rPr lang="fr-FR" sz="2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fr-FR" sz="2200" dirty="0">
                  <a:latin typeface="Times New Roman" pitchFamily="18" charset="0"/>
                  <a:cs typeface="Times New Roman" pitchFamily="18" charset="0"/>
                </a:rPr>
                <a:t>Un </a:t>
              </a:r>
              <a:r>
                <a:rPr lang="fr-FR" sz="2200" dirty="0" err="1">
                  <a:latin typeface="Times New Roman" pitchFamily="18" charset="0"/>
                  <a:cs typeface="Times New Roman" pitchFamily="18" charset="0"/>
                </a:rPr>
                <a:t>aa</a:t>
              </a:r>
              <a:r>
                <a:rPr lang="fr-FR" sz="2200" dirty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fr-FR" sz="2200" dirty="0" err="1">
                  <a:latin typeface="Times New Roman" pitchFamily="18" charset="0"/>
                  <a:cs typeface="Times New Roman" pitchFamily="18" charset="0"/>
                </a:rPr>
                <a:t>ARNt</a:t>
              </a:r>
              <a:r>
                <a:rPr lang="fr-FR" sz="2200" dirty="0">
                  <a:latin typeface="Times New Roman" pitchFamily="18" charset="0"/>
                  <a:cs typeface="Times New Roman" pitchFamily="18" charset="0"/>
                </a:rPr>
                <a:t>  s’ajoute au site A.</a:t>
              </a:r>
            </a:p>
          </p:txBody>
        </p:sp>
        <p:sp>
          <p:nvSpPr>
            <p:cNvPr id="82983" name="Oval 96"/>
            <p:cNvSpPr>
              <a:spLocks noChangeArrowheads="1"/>
            </p:cNvSpPr>
            <p:nvPr/>
          </p:nvSpPr>
          <p:spPr bwMode="auto">
            <a:xfrm>
              <a:off x="3072" y="0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2980" name="Rectangle 58"/>
          <p:cNvSpPr>
            <a:spLocks noChangeArrowheads="1"/>
          </p:cNvSpPr>
          <p:nvPr/>
        </p:nvSpPr>
        <p:spPr bwMode="auto">
          <a:xfrm>
            <a:off x="6400800" y="4589463"/>
            <a:ext cx="2743200" cy="2232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Liaison peptidique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lien se forme entre 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qui s’ajoute et la chaîne en formation.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Transfert de la chaîne sur 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du site A. 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Catalyse par 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ARNr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981" name="Oval 97"/>
          <p:cNvSpPr>
            <a:spLocks noChangeArrowheads="1"/>
          </p:cNvSpPr>
          <p:nvPr/>
        </p:nvSpPr>
        <p:spPr bwMode="auto">
          <a:xfrm>
            <a:off x="8661432" y="4572008"/>
            <a:ext cx="4524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FR" sz="2000" dirty="0">
                <a:latin typeface="Arial Narrow" pitchFamily="34" charset="0"/>
              </a:rPr>
              <a:t>2</a:t>
            </a:r>
          </a:p>
        </p:txBody>
      </p:sp>
      <p:sp>
        <p:nvSpPr>
          <p:cNvPr id="82977" name="Rectangle 61"/>
          <p:cNvSpPr>
            <a:spLocks noChangeArrowheads="1"/>
          </p:cNvSpPr>
          <p:nvPr/>
        </p:nvSpPr>
        <p:spPr bwMode="auto">
          <a:xfrm>
            <a:off x="0" y="2189163"/>
            <a:ext cx="2214546" cy="4358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1600">
              <a:lnSpc>
                <a:spcPct val="90000"/>
              </a:lnSpc>
            </a:pPr>
            <a:r>
              <a:rPr lang="fr-FR" sz="2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Translocation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1600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101600"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chaîne•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du site A passe au site P. Le site A est maintenant libre.</a:t>
            </a:r>
          </a:p>
          <a:p>
            <a:pPr marL="101600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101600"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du site P, ayant fini sa «job», passe au site E puis se libère.</a:t>
            </a:r>
          </a:p>
          <a:p>
            <a:pPr marL="101600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78" name="Oval 98"/>
          <p:cNvSpPr>
            <a:spLocks noChangeArrowheads="1"/>
          </p:cNvSpPr>
          <p:nvPr/>
        </p:nvSpPr>
        <p:spPr bwMode="auto">
          <a:xfrm>
            <a:off x="1904984" y="2214554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305800" cy="1143000"/>
          </a:xfrm>
        </p:spPr>
        <p:txBody>
          <a:bodyPr/>
          <a:lstStyle/>
          <a:p>
            <a:r>
              <a:rPr lang="fr-FR" dirty="0" smtClean="0"/>
              <a:t>La terminaison</a:t>
            </a:r>
            <a:endParaRPr lang="fr-F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42" y="1214422"/>
            <a:ext cx="8892814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23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391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Line 35"/>
          <p:cNvSpPr>
            <a:spLocks noChangeShapeType="1"/>
          </p:cNvSpPr>
          <p:nvPr/>
        </p:nvSpPr>
        <p:spPr bwMode="auto">
          <a:xfrm flipH="1">
            <a:off x="1828800" y="1371600"/>
            <a:ext cx="533400" cy="762000"/>
          </a:xfrm>
          <a:prstGeom prst="line">
            <a:avLst/>
          </a:prstGeom>
          <a:noFill/>
          <a:ln w="38100">
            <a:solidFill>
              <a:srgbClr val="CB234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5" name="AutoShape 36"/>
          <p:cNvSpPr>
            <a:spLocks noChangeArrowheads="1"/>
          </p:cNvSpPr>
          <p:nvPr/>
        </p:nvSpPr>
        <p:spPr bwMode="auto">
          <a:xfrm rot="911416">
            <a:off x="2209800" y="990600"/>
            <a:ext cx="304800" cy="685800"/>
          </a:xfrm>
          <a:prstGeom prst="roundRect">
            <a:avLst>
              <a:gd name="adj" fmla="val 16667"/>
            </a:avLst>
          </a:prstGeom>
          <a:solidFill>
            <a:srgbClr val="FFEF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3976" name="Rectangle 37"/>
          <p:cNvSpPr>
            <a:spLocks noChangeArrowheads="1"/>
          </p:cNvSpPr>
          <p:nvPr/>
        </p:nvSpPr>
        <p:spPr bwMode="auto">
          <a:xfrm>
            <a:off x="7620000" y="1828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3977" name="Rectangle 38"/>
          <p:cNvSpPr>
            <a:spLocks noChangeArrowheads="1"/>
          </p:cNvSpPr>
          <p:nvPr/>
        </p:nvSpPr>
        <p:spPr bwMode="auto">
          <a:xfrm>
            <a:off x="7848600" y="20574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P</a:t>
            </a:r>
          </a:p>
        </p:txBody>
      </p:sp>
      <p:sp>
        <p:nvSpPr>
          <p:cNvPr id="83978" name="Rectangle 39"/>
          <p:cNvSpPr>
            <a:spLocks noChangeArrowheads="1"/>
          </p:cNvSpPr>
          <p:nvPr/>
        </p:nvSpPr>
        <p:spPr bwMode="auto">
          <a:xfrm>
            <a:off x="8077200" y="20574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A</a:t>
            </a:r>
          </a:p>
        </p:txBody>
      </p:sp>
      <p:sp>
        <p:nvSpPr>
          <p:cNvPr id="83979" name="Line 43"/>
          <p:cNvSpPr>
            <a:spLocks noChangeShapeType="1"/>
          </p:cNvSpPr>
          <p:nvPr/>
        </p:nvSpPr>
        <p:spPr bwMode="auto">
          <a:xfrm>
            <a:off x="1752600" y="2895600"/>
            <a:ext cx="381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0" name="Rectangle 44"/>
          <p:cNvSpPr>
            <a:spLocks noChangeArrowheads="1"/>
          </p:cNvSpPr>
          <p:nvPr/>
        </p:nvSpPr>
        <p:spPr bwMode="auto">
          <a:xfrm>
            <a:off x="457200" y="3448055"/>
            <a:ext cx="22098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 d’arrêt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UAG, UAA ou UGA</a:t>
            </a:r>
          </a:p>
        </p:txBody>
      </p:sp>
      <p:sp>
        <p:nvSpPr>
          <p:cNvPr id="83981" name="Rectangle 45"/>
          <p:cNvSpPr>
            <a:spLocks noChangeArrowheads="1"/>
          </p:cNvSpPr>
          <p:nvPr/>
        </p:nvSpPr>
        <p:spPr bwMode="auto">
          <a:xfrm>
            <a:off x="685800" y="571480"/>
            <a:ext cx="1447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Facteur de terminaison</a:t>
            </a:r>
          </a:p>
        </p:txBody>
      </p:sp>
      <p:sp>
        <p:nvSpPr>
          <p:cNvPr id="83982" name="Line 46"/>
          <p:cNvSpPr>
            <a:spLocks noChangeShapeType="1"/>
          </p:cNvSpPr>
          <p:nvPr/>
        </p:nvSpPr>
        <p:spPr bwMode="auto">
          <a:xfrm>
            <a:off x="1981200" y="990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3" name="Rectangle 48"/>
          <p:cNvSpPr>
            <a:spLocks noChangeArrowheads="1"/>
          </p:cNvSpPr>
          <p:nvPr/>
        </p:nvSpPr>
        <p:spPr bwMode="auto">
          <a:xfrm>
            <a:off x="1600200" y="2286000"/>
            <a:ext cx="336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latin typeface="Arial Narrow" pitchFamily="34" charset="0"/>
              </a:rPr>
              <a:t>A</a:t>
            </a:r>
          </a:p>
        </p:txBody>
      </p:sp>
      <p:sp>
        <p:nvSpPr>
          <p:cNvPr id="83984" name="Rectangle 49"/>
          <p:cNvSpPr>
            <a:spLocks noChangeArrowheads="1"/>
          </p:cNvSpPr>
          <p:nvPr/>
        </p:nvSpPr>
        <p:spPr bwMode="auto">
          <a:xfrm>
            <a:off x="4495800" y="2362200"/>
            <a:ext cx="336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latin typeface="Arial Narrow" pitchFamily="34" charset="0"/>
              </a:rPr>
              <a:t>P</a:t>
            </a:r>
          </a:p>
        </p:txBody>
      </p:sp>
      <p:sp>
        <p:nvSpPr>
          <p:cNvPr id="83985" name="Rectangle 27"/>
          <p:cNvSpPr>
            <a:spLocks noChangeArrowheads="1"/>
          </p:cNvSpPr>
          <p:nvPr/>
        </p:nvSpPr>
        <p:spPr bwMode="auto">
          <a:xfrm>
            <a:off x="71438" y="4418966"/>
            <a:ext cx="264317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ribosome lit le codon d’arrêt.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Une protéine de terminaison se lie au site A.</a:t>
            </a:r>
          </a:p>
        </p:txBody>
      </p:sp>
      <p:sp>
        <p:nvSpPr>
          <p:cNvPr id="83986" name="Oval 50"/>
          <p:cNvSpPr>
            <a:spLocks noChangeArrowheads="1"/>
          </p:cNvSpPr>
          <p:nvPr/>
        </p:nvSpPr>
        <p:spPr bwMode="auto">
          <a:xfrm>
            <a:off x="2143108" y="485776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Arial Narrow" pitchFamily="34" charset="0"/>
              </a:rPr>
              <a:t>1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0" y="4267200"/>
            <a:ext cx="3657600" cy="1946275"/>
            <a:chOff x="1920" y="2688"/>
            <a:chExt cx="2304" cy="1226"/>
          </a:xfrm>
        </p:grpSpPr>
        <p:sp>
          <p:nvSpPr>
            <p:cNvPr id="83991" name="Rectangle 29"/>
            <p:cNvSpPr>
              <a:spLocks noChangeArrowheads="1"/>
            </p:cNvSpPr>
            <p:nvPr/>
          </p:nvSpPr>
          <p:spPr bwMode="auto">
            <a:xfrm>
              <a:off x="1920" y="2688"/>
              <a:ext cx="2304" cy="1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Le facteur de terminaison hydrolyse le lien qui relie le polypeptide à l’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ARNt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Le polypeptide se détache ainsi que le dernier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ARNt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3992" name="Oval 51"/>
            <p:cNvSpPr>
              <a:spLocks noChangeArrowheads="1"/>
            </p:cNvSpPr>
            <p:nvPr/>
          </p:nvSpPr>
          <p:spPr bwMode="auto">
            <a:xfrm>
              <a:off x="3888" y="3168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086600" y="4084638"/>
            <a:ext cx="1905000" cy="1946275"/>
            <a:chOff x="4464" y="2573"/>
            <a:chExt cx="1200" cy="1226"/>
          </a:xfrm>
        </p:grpSpPr>
        <p:sp>
          <p:nvSpPr>
            <p:cNvPr id="83989" name="Rectangle 31"/>
            <p:cNvSpPr>
              <a:spLocks noChangeArrowheads="1"/>
            </p:cNvSpPr>
            <p:nvPr/>
          </p:nvSpPr>
          <p:spPr bwMode="auto">
            <a:xfrm>
              <a:off x="4464" y="2573"/>
              <a:ext cx="1200" cy="1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Les sous-unités du ribosome et l’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ARNm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sont libérés.</a:t>
              </a:r>
            </a:p>
          </p:txBody>
        </p:sp>
        <p:sp>
          <p:nvSpPr>
            <p:cNvPr id="83990" name="Oval 52"/>
            <p:cNvSpPr>
              <a:spLocks noChangeArrowheads="1"/>
            </p:cNvSpPr>
            <p:nvPr/>
          </p:nvSpPr>
          <p:spPr bwMode="auto">
            <a:xfrm>
              <a:off x="5328" y="2880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95092"/>
            <a:ext cx="8786842" cy="65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27" y="142852"/>
            <a:ext cx="8939465" cy="65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84" y="680148"/>
            <a:ext cx="8123406" cy="60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5852" y="7141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+mj-lt"/>
              </a:rPr>
              <a:t>Assemblage des complexes </a:t>
            </a:r>
            <a:r>
              <a:rPr lang="fr-FR" sz="2400" b="1" dirty="0" err="1">
                <a:latin typeface="+mj-lt"/>
              </a:rPr>
              <a:t>ribosomiques</a:t>
            </a:r>
            <a:endParaRPr lang="fr-FR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9064"/>
            <a:ext cx="8501122" cy="63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00490" cy="65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6289"/>
            <a:ext cx="8215370" cy="62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26636" cy="57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1. Le code génétique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8" cy="525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1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00200"/>
            <a:ext cx="4657726" cy="23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381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/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Un polyribosome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4667250" y="914400"/>
            <a:ext cx="92685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Times New Roman" pitchFamily="18" charset="0"/>
                <a:cs typeface="Times New Roman" pitchFamily="18" charset="0"/>
              </a:rPr>
              <a:t>ARNm</a:t>
            </a:r>
          </a:p>
        </p:txBody>
      </p:sp>
      <p:sp>
        <p:nvSpPr>
          <p:cNvPr id="86021" name="Line 7"/>
          <p:cNvSpPr>
            <a:spLocks noChangeShapeType="1"/>
          </p:cNvSpPr>
          <p:nvPr/>
        </p:nvSpPr>
        <p:spPr bwMode="auto">
          <a:xfrm>
            <a:off x="5353050" y="1447800"/>
            <a:ext cx="533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2" name="Line 9"/>
          <p:cNvSpPr>
            <a:spLocks noChangeShapeType="1"/>
          </p:cNvSpPr>
          <p:nvPr/>
        </p:nvSpPr>
        <p:spPr bwMode="auto">
          <a:xfrm flipH="1">
            <a:off x="748665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3" name="Line 10"/>
          <p:cNvSpPr>
            <a:spLocks noChangeShapeType="1"/>
          </p:cNvSpPr>
          <p:nvPr/>
        </p:nvSpPr>
        <p:spPr bwMode="auto">
          <a:xfrm flipH="1">
            <a:off x="6724650" y="1371600"/>
            <a:ext cx="685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0" y="5334000"/>
            <a:ext cx="9001156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 algn="just">
              <a:lnSpc>
                <a:spcPct val="90000"/>
              </a:lnSpc>
            </a:pP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La présence de polysomes dans une cellule signe une intense activité. De nombreuses copies d’un même type de polypeptide apparaît rapidement.</a:t>
            </a:r>
          </a:p>
        </p:txBody>
      </p:sp>
      <p:pic>
        <p:nvPicPr>
          <p:cNvPr id="86026" name="Picture 20" descr="2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1524000"/>
            <a:ext cx="4294181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Rectangle 22"/>
          <p:cNvSpPr>
            <a:spLocks noChangeArrowheads="1"/>
          </p:cNvSpPr>
          <p:nvPr/>
        </p:nvSpPr>
        <p:spPr bwMode="auto">
          <a:xfrm>
            <a:off x="6724650" y="762000"/>
            <a:ext cx="13227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Ribosomes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23850" y="188913"/>
          <a:ext cx="8496300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 bitmap" r:id="rId3" imgW="6095238" imgH="3142857" progId="PBrush">
                  <p:embed/>
                </p:oleObj>
              </mc:Choice>
              <mc:Fallback>
                <p:oleObj name="Image bitmap" r:id="rId3" imgW="6095238" imgH="314285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8913"/>
                        <a:ext cx="8496300" cy="648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9"/>
          <p:cNvSpPr>
            <a:spLocks noChangeArrowheads="1"/>
          </p:cNvSpPr>
          <p:nvPr/>
        </p:nvSpPr>
        <p:spPr bwMode="auto">
          <a:xfrm>
            <a:off x="0" y="381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1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7043" name="Rectangle 10"/>
          <p:cNvSpPr>
            <a:spLocks noChangeArrowheads="1"/>
          </p:cNvSpPr>
          <p:nvPr/>
        </p:nvSpPr>
        <p:spPr bwMode="auto">
          <a:xfrm>
            <a:off x="609600" y="71414"/>
            <a:ext cx="84582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synthèse de tout polypeptide débute dans un ribosome libre du cytosol mais la fin du processus dépend de la présence ou de l’absence d’une séquence «signal».</a:t>
            </a:r>
          </a:p>
        </p:txBody>
      </p:sp>
      <p:sp>
        <p:nvSpPr>
          <p:cNvPr id="87044" name="AutoShape 31"/>
          <p:cNvSpPr>
            <a:spLocks noChangeArrowheads="1"/>
          </p:cNvSpPr>
          <p:nvPr/>
        </p:nvSpPr>
        <p:spPr bwMode="auto">
          <a:xfrm>
            <a:off x="2514600" y="2362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B2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pic>
        <p:nvPicPr>
          <p:cNvPr id="87045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5000"/>
            <a:ext cx="2286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34"/>
          <p:cNvSpPr>
            <a:spLocks noChangeArrowheads="1"/>
          </p:cNvSpPr>
          <p:nvPr/>
        </p:nvSpPr>
        <p:spPr bwMode="auto">
          <a:xfrm>
            <a:off x="0" y="1752600"/>
            <a:ext cx="2643174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>
              <a:lnSpc>
                <a:spcPct val="9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absence d’une séquence «signal» la synthèse se produit entièrement dans le cytosol.</a:t>
            </a:r>
          </a:p>
        </p:txBody>
      </p:sp>
      <p:sp>
        <p:nvSpPr>
          <p:cNvPr id="87047" name="AutoShape 37"/>
          <p:cNvSpPr>
            <a:spLocks noChangeArrowheads="1"/>
          </p:cNvSpPr>
          <p:nvPr/>
        </p:nvSpPr>
        <p:spPr bwMode="auto">
          <a:xfrm>
            <a:off x="2057400" y="271462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2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1676400"/>
            <a:ext cx="9144000" cy="5181600"/>
            <a:chOff x="0" y="1056"/>
            <a:chExt cx="5760" cy="3264"/>
          </a:xfrm>
        </p:grpSpPr>
        <p:pic>
          <p:nvPicPr>
            <p:cNvPr id="87050" name="Picture 28" descr="sans titre.                                                    0002D956Imac                           C48CF6BB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0"/>
              <a:ext cx="3964" cy="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51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056"/>
              <a:ext cx="1440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52" name="Rectangle 35"/>
            <p:cNvSpPr>
              <a:spLocks noChangeArrowheads="1"/>
            </p:cNvSpPr>
            <p:nvPr/>
          </p:nvSpPr>
          <p:spPr bwMode="auto">
            <a:xfrm>
              <a:off x="4770" y="1056"/>
              <a:ext cx="99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En présence d’une séquence «signal»</a:t>
              </a:r>
            </a:p>
          </p:txBody>
        </p:sp>
        <p:sp>
          <p:nvSpPr>
            <p:cNvPr id="87053" name="Rectangle 36"/>
            <p:cNvSpPr>
              <a:spLocks noChangeArrowheads="1"/>
            </p:cNvSpPr>
            <p:nvPr/>
          </p:nvSpPr>
          <p:spPr bwMode="auto">
            <a:xfrm>
              <a:off x="4050" y="2606"/>
              <a:ext cx="1710" cy="1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9400" indent="-279400">
                <a:lnSpc>
                  <a:spcPct val="80000"/>
                </a:lnSpc>
                <a:buFont typeface="Times" pitchFamily="80" charset="0"/>
                <a:buAutoNum type="arabicPeriod"/>
              </a:pPr>
              <a:r>
                <a:rPr lang="fr-FR" sz="2300" dirty="0">
                  <a:latin typeface="Times New Roman" pitchFamily="18" charset="0"/>
                  <a:cs typeface="Times New Roman" pitchFamily="18" charset="0"/>
                </a:rPr>
                <a:t>La synthèse s'interrompt.</a:t>
              </a:r>
            </a:p>
            <a:p>
              <a:pPr marL="279400" indent="-279400">
                <a:lnSpc>
                  <a:spcPct val="80000"/>
                </a:lnSpc>
                <a:buFont typeface="Times" pitchFamily="80" charset="0"/>
                <a:buAutoNum type="arabicPeriod"/>
              </a:pPr>
              <a:r>
                <a:rPr lang="fr-FR" sz="2300" dirty="0">
                  <a:latin typeface="Times New Roman" pitchFamily="18" charset="0"/>
                  <a:cs typeface="Times New Roman" pitchFamily="18" charset="0"/>
                </a:rPr>
                <a:t>Le ribosome va se lier aux membranes externes du REG ou du noyau.</a:t>
              </a:r>
            </a:p>
            <a:p>
              <a:pPr marL="279400" indent="-279400">
                <a:lnSpc>
                  <a:spcPct val="80000"/>
                </a:lnSpc>
                <a:buFont typeface="Times" pitchFamily="80" charset="0"/>
                <a:buAutoNum type="arabicPeriod"/>
              </a:pPr>
              <a:r>
                <a:rPr lang="fr-FR" sz="2300" dirty="0" smtClean="0">
                  <a:latin typeface="Times New Roman" pitchFamily="18" charset="0"/>
                  <a:cs typeface="Times New Roman" pitchFamily="18" charset="0"/>
                </a:rPr>
                <a:t>La </a:t>
              </a:r>
              <a:r>
                <a:rPr lang="fr-FR" sz="2300" dirty="0">
                  <a:latin typeface="Times New Roman" pitchFamily="18" charset="0"/>
                  <a:cs typeface="Times New Roman" pitchFamily="18" charset="0"/>
                </a:rPr>
                <a:t>synthèse reprend.</a:t>
              </a:r>
            </a:p>
          </p:txBody>
        </p:sp>
        <p:sp>
          <p:nvSpPr>
            <p:cNvPr id="87054" name="AutoShape 38"/>
            <p:cNvSpPr>
              <a:spLocks noChangeArrowheads="1"/>
            </p:cNvSpPr>
            <p:nvPr/>
          </p:nvSpPr>
          <p:spPr bwMode="auto">
            <a:xfrm>
              <a:off x="4416" y="1728"/>
              <a:ext cx="384" cy="19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B23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87055" name="AutoShape 39"/>
            <p:cNvSpPr>
              <a:spLocks noChangeArrowheads="1"/>
            </p:cNvSpPr>
            <p:nvPr/>
          </p:nvSpPr>
          <p:spPr bwMode="auto">
            <a:xfrm>
              <a:off x="4416" y="2112"/>
              <a:ext cx="144" cy="480"/>
            </a:xfrm>
            <a:prstGeom prst="downArrow">
              <a:avLst>
                <a:gd name="adj1" fmla="val 50000"/>
                <a:gd name="adj2" fmla="val 83333"/>
              </a:avLst>
            </a:prstGeom>
            <a:solidFill>
              <a:srgbClr val="CB23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87056" name="AutoShape 40"/>
            <p:cNvSpPr>
              <a:spLocks noChangeArrowheads="1"/>
            </p:cNvSpPr>
            <p:nvPr/>
          </p:nvSpPr>
          <p:spPr bwMode="auto">
            <a:xfrm>
              <a:off x="3792" y="3600"/>
              <a:ext cx="384" cy="19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B23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0" y="228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09600" y="152400"/>
            <a:ext cx="8001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protéines sécrétées par les </a:t>
            </a:r>
            <a:r>
              <a:rPr kumimoji="1"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deux populations de ribosomes ont une destinée </a:t>
            </a:r>
            <a:r>
              <a:rPr kumimoji="1"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différente :</a:t>
            </a:r>
            <a:endParaRPr kumimoji="1"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9234" name="Group 18"/>
          <p:cNvGraphicFramePr>
            <a:graphicFrameLocks noGrp="1"/>
          </p:cNvGraphicFramePr>
          <p:nvPr/>
        </p:nvGraphicFramePr>
        <p:xfrm>
          <a:off x="142844" y="1428736"/>
          <a:ext cx="8953440" cy="4572032"/>
        </p:xfrm>
        <a:graphic>
          <a:graphicData uri="http://schemas.openxmlformats.org/drawingml/2006/table">
            <a:tbl>
              <a:tblPr/>
              <a:tblGrid>
                <a:gridCol w="2441847"/>
                <a:gridCol w="6511593"/>
              </a:tblGrid>
              <a:tr h="2286016">
                <a:tc>
                  <a:txBody>
                    <a:bodyPr/>
                    <a:lstStyle/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Protéines fabriquées par les ribosomes libres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Fabriquent des protéines qui se dissolvent dans le cytosol où elles remplissent leurs fonctions ou se dirigent vers les organites qui ne font pas partie du réseau intracellulaire de membranes : peroxysomes, chloroplastes et mitochondries.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Protéines fabriquées par les ribosomes «liés»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Synthétisent les protéines du réseau intracellulaire de membranes : enveloppe nucléaire, RE, AG, lysosomes, vacuoles et membrane plasmique ainsi que celles qui doivent être sécrétées en dehors de la cellule.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9"/>
          <p:cNvSpPr>
            <a:spLocks noChangeArrowheads="1"/>
          </p:cNvSpPr>
          <p:nvPr/>
        </p:nvSpPr>
        <p:spPr bwMode="auto">
          <a:xfrm>
            <a:off x="-142908" y="304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9091" name="Rectangle 10"/>
          <p:cNvSpPr>
            <a:spLocks noChangeArrowheads="1"/>
          </p:cNvSpPr>
          <p:nvPr/>
        </p:nvSpPr>
        <p:spPr bwMode="auto">
          <a:xfrm>
            <a:off x="428596" y="228600"/>
            <a:ext cx="91440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modifications post-traductionnelles</a:t>
            </a:r>
            <a:br>
              <a:rPr lang="fr-FR" sz="2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polypeptides «frais» doivent subir des transformations pour devenir véritablement fonctionnels.</a:t>
            </a:r>
          </a:p>
        </p:txBody>
      </p:sp>
      <p:sp>
        <p:nvSpPr>
          <p:cNvPr id="89092" name="Rectangle 14"/>
          <p:cNvSpPr>
            <a:spLocks noChangeArrowheads="1"/>
          </p:cNvSpPr>
          <p:nvPr/>
        </p:nvSpPr>
        <p:spPr bwMode="auto">
          <a:xfrm>
            <a:off x="0" y="1676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Times" pitchFamily="80" charset="0"/>
              <a:buAutoNum type="arabicParenR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Les polypeptides se replient «spontanément» et adoptent leur conformation native. Ils ont tout de même besoin d’un chaperon moléculaire pour bien prendre forme.</a:t>
            </a:r>
          </a:p>
        </p:txBody>
      </p:sp>
      <p:pic>
        <p:nvPicPr>
          <p:cNvPr id="89093" name="Picture 23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81350"/>
            <a:ext cx="5584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Rectangle 25"/>
          <p:cNvSpPr>
            <a:spLocks noChangeArrowheads="1"/>
          </p:cNvSpPr>
          <p:nvPr/>
        </p:nvSpPr>
        <p:spPr bwMode="auto">
          <a:xfrm>
            <a:off x="457200" y="5105400"/>
            <a:ext cx="36861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/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Entrée du polypeptide dans la 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chaperonine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096" name="Rectangle 26"/>
          <p:cNvSpPr>
            <a:spLocks noChangeArrowheads="1"/>
          </p:cNvSpPr>
          <p:nvPr/>
        </p:nvSpPr>
        <p:spPr bwMode="auto">
          <a:xfrm>
            <a:off x="4953000" y="5105400"/>
            <a:ext cx="3619528" cy="8125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Sortie du polypeptide avec la forme convenable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53"/>
          <p:cNvSpPr>
            <a:spLocks noChangeArrowheads="1"/>
          </p:cNvSpPr>
          <p:nvPr/>
        </p:nvSpPr>
        <p:spPr bwMode="auto">
          <a:xfrm>
            <a:off x="4419600" y="914400"/>
            <a:ext cx="4495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REG sucre les protéines «reçues»  grâce aux enzymes de ses citernes.</a:t>
            </a:r>
          </a:p>
        </p:txBody>
      </p:sp>
      <p:sp>
        <p:nvSpPr>
          <p:cNvPr id="90115" name="Rectangle 154"/>
          <p:cNvSpPr>
            <a:spLocks noChangeArrowheads="1"/>
          </p:cNvSpPr>
          <p:nvPr/>
        </p:nvSpPr>
        <p:spPr bwMode="auto">
          <a:xfrm>
            <a:off x="4143372" y="2384425"/>
            <a:ext cx="5000628" cy="434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kumimoji="1" lang="fr-FR" sz="2300" dirty="0">
                <a:latin typeface="Times New Roman" pitchFamily="18" charset="0"/>
                <a:cs typeface="Times New Roman" pitchFamily="18" charset="0"/>
              </a:rPr>
              <a:t>modifie les protéines qu'il reçoit </a:t>
            </a: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grâce aux enzymes de ses saccules. Ces modifications sont fonction de la destinée du polypeptide. 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300" dirty="0">
                <a:latin typeface="Times New Roman" pitchFamily="18" charset="0"/>
                <a:cs typeface="Times New Roman" pitchFamily="18" charset="0"/>
              </a:rPr>
            </a:br>
            <a:r>
              <a:rPr lang="fr-FR" sz="2300" u="sng" dirty="0">
                <a:latin typeface="Times New Roman" pitchFamily="18" charset="0"/>
                <a:cs typeface="Times New Roman" pitchFamily="18" charset="0"/>
              </a:rPr>
              <a:t>Exemples de modifications : 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Ajouts : sulfate, phosphate, glucides, lipides …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Retraits : phosphates, sucres …</a:t>
            </a:r>
            <a:br>
              <a:rPr lang="fr-FR" sz="2300" dirty="0">
                <a:latin typeface="Times New Roman" pitchFamily="18" charset="0"/>
                <a:cs typeface="Times New Roman" pitchFamily="18" charset="0"/>
              </a:rPr>
            </a:b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Coupures : enlèvement d’acides aminés aux extrémités amine et ou carboxyle.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Fragmentations : une chaîne est découpée en plusieurs protéines.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Regroupements : plusieurs polypeptides synthétisés séparément s’unissent.</a:t>
            </a:r>
          </a:p>
        </p:txBody>
      </p:sp>
      <p:sp>
        <p:nvSpPr>
          <p:cNvPr id="90117" name="Oval 316"/>
          <p:cNvSpPr>
            <a:spLocks noChangeArrowheads="1"/>
          </p:cNvSpPr>
          <p:nvPr/>
        </p:nvSpPr>
        <p:spPr bwMode="auto">
          <a:xfrm>
            <a:off x="4819650" y="169227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118" name="Freeform 317"/>
          <p:cNvSpPr>
            <a:spLocks/>
          </p:cNvSpPr>
          <p:nvPr/>
        </p:nvSpPr>
        <p:spPr bwMode="auto">
          <a:xfrm>
            <a:off x="4953000" y="1828800"/>
            <a:ext cx="252413" cy="279400"/>
          </a:xfrm>
          <a:custGeom>
            <a:avLst/>
            <a:gdLst>
              <a:gd name="T0" fmla="*/ 158750 w 159"/>
              <a:gd name="T1" fmla="*/ 53975 h 176"/>
              <a:gd name="T2" fmla="*/ 171450 w 159"/>
              <a:gd name="T3" fmla="*/ 231775 h 176"/>
              <a:gd name="T4" fmla="*/ 184150 w 159"/>
              <a:gd name="T5" fmla="*/ 269875 h 176"/>
              <a:gd name="T6" fmla="*/ 120650 w 159"/>
              <a:gd name="T7" fmla="*/ 257175 h 176"/>
              <a:gd name="T8" fmla="*/ 222250 w 159"/>
              <a:gd name="T9" fmla="*/ 168275 h 176"/>
              <a:gd name="T10" fmla="*/ 120650 w 159"/>
              <a:gd name="T11" fmla="*/ 117475 h 176"/>
              <a:gd name="T12" fmla="*/ 82550 w 159"/>
              <a:gd name="T13" fmla="*/ 104775 h 176"/>
              <a:gd name="T14" fmla="*/ 57150 w 159"/>
              <a:gd name="T15" fmla="*/ 53975 h 176"/>
              <a:gd name="T16" fmla="*/ 107950 w 159"/>
              <a:gd name="T17" fmla="*/ 206375 h 176"/>
              <a:gd name="T18" fmla="*/ 209550 w 159"/>
              <a:gd name="T19" fmla="*/ 41275 h 176"/>
              <a:gd name="T20" fmla="*/ 247650 w 159"/>
              <a:gd name="T21" fmla="*/ 79375 h 1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176"/>
              <a:gd name="T35" fmla="*/ 159 w 159"/>
              <a:gd name="T36" fmla="*/ 176 h 1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176">
                <a:moveTo>
                  <a:pt x="100" y="34"/>
                </a:moveTo>
                <a:cubicBezTo>
                  <a:pt x="83" y="84"/>
                  <a:pt x="88" y="55"/>
                  <a:pt x="108" y="146"/>
                </a:cubicBezTo>
                <a:cubicBezTo>
                  <a:pt x="109" y="154"/>
                  <a:pt x="123" y="166"/>
                  <a:pt x="116" y="170"/>
                </a:cubicBezTo>
                <a:cubicBezTo>
                  <a:pt x="103" y="176"/>
                  <a:pt x="89" y="164"/>
                  <a:pt x="76" y="162"/>
                </a:cubicBezTo>
                <a:cubicBezTo>
                  <a:pt x="57" y="105"/>
                  <a:pt x="82" y="113"/>
                  <a:pt x="140" y="106"/>
                </a:cubicBezTo>
                <a:cubicBezTo>
                  <a:pt x="159" y="48"/>
                  <a:pt x="113" y="67"/>
                  <a:pt x="76" y="74"/>
                </a:cubicBezTo>
                <a:cubicBezTo>
                  <a:pt x="68" y="71"/>
                  <a:pt x="54" y="74"/>
                  <a:pt x="52" y="66"/>
                </a:cubicBezTo>
                <a:cubicBezTo>
                  <a:pt x="39" y="23"/>
                  <a:pt x="86" y="0"/>
                  <a:pt x="36" y="34"/>
                </a:cubicBezTo>
                <a:cubicBezTo>
                  <a:pt x="22" y="73"/>
                  <a:pt x="0" y="152"/>
                  <a:pt x="68" y="130"/>
                </a:cubicBezTo>
                <a:cubicBezTo>
                  <a:pt x="77" y="22"/>
                  <a:pt x="59" y="50"/>
                  <a:pt x="132" y="26"/>
                </a:cubicBezTo>
                <a:cubicBezTo>
                  <a:pt x="158" y="43"/>
                  <a:pt x="156" y="32"/>
                  <a:pt x="156" y="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0119" name="AutoShape 318"/>
          <p:cNvSpPr>
            <a:spLocks noChangeArrowheads="1"/>
          </p:cNvSpPr>
          <p:nvPr/>
        </p:nvSpPr>
        <p:spPr bwMode="auto">
          <a:xfrm>
            <a:off x="5105400" y="1768475"/>
            <a:ext cx="95250" cy="136525"/>
          </a:xfrm>
          <a:prstGeom prst="roundRect">
            <a:avLst>
              <a:gd name="adj" fmla="val 16667"/>
            </a:avLst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120" name="Rectangle 319"/>
          <p:cNvSpPr>
            <a:spLocks noChangeArrowheads="1"/>
          </p:cNvSpPr>
          <p:nvPr/>
        </p:nvSpPr>
        <p:spPr bwMode="auto">
          <a:xfrm>
            <a:off x="6019800" y="1828800"/>
            <a:ext cx="2819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ésicules de transition</a:t>
            </a:r>
          </a:p>
        </p:txBody>
      </p:sp>
      <p:sp>
        <p:nvSpPr>
          <p:cNvPr id="90121" name="AutoShape 320"/>
          <p:cNvSpPr>
            <a:spLocks noChangeArrowheads="1"/>
          </p:cNvSpPr>
          <p:nvPr/>
        </p:nvSpPr>
        <p:spPr bwMode="auto">
          <a:xfrm>
            <a:off x="5638800" y="1752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CB2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122" name="Rectangle 325"/>
          <p:cNvSpPr>
            <a:spLocks noChangeArrowheads="1"/>
          </p:cNvSpPr>
          <p:nvPr/>
        </p:nvSpPr>
        <p:spPr bwMode="auto">
          <a:xfrm>
            <a:off x="228600" y="9906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Entrée d’un polypeptide, dans la citerne du RER</a:t>
            </a:r>
          </a:p>
        </p:txBody>
      </p:sp>
      <p:grpSp>
        <p:nvGrpSpPr>
          <p:cNvPr id="2" name="Group 343"/>
          <p:cNvGrpSpPr>
            <a:grpSpLocks/>
          </p:cNvGrpSpPr>
          <p:nvPr/>
        </p:nvGrpSpPr>
        <p:grpSpPr bwMode="auto">
          <a:xfrm>
            <a:off x="0" y="1752600"/>
            <a:ext cx="2743200" cy="4648200"/>
            <a:chOff x="0" y="1152"/>
            <a:chExt cx="1872" cy="2928"/>
          </a:xfrm>
        </p:grpSpPr>
        <p:pic>
          <p:nvPicPr>
            <p:cNvPr id="90126" name="Picture 3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48"/>
              <a:ext cx="1872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7" name="Line 307"/>
            <p:cNvSpPr>
              <a:spLocks noChangeShapeType="1"/>
            </p:cNvSpPr>
            <p:nvPr/>
          </p:nvSpPr>
          <p:spPr bwMode="auto">
            <a:xfrm>
              <a:off x="1680" y="1344"/>
              <a:ext cx="0" cy="336"/>
            </a:xfrm>
            <a:prstGeom prst="line">
              <a:avLst/>
            </a:prstGeom>
            <a:noFill/>
            <a:ln w="19050">
              <a:solidFill>
                <a:srgbClr val="92999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28" name="Line 309"/>
            <p:cNvSpPr>
              <a:spLocks noChangeShapeType="1"/>
            </p:cNvSpPr>
            <p:nvPr/>
          </p:nvSpPr>
          <p:spPr bwMode="auto">
            <a:xfrm>
              <a:off x="1680" y="2016"/>
              <a:ext cx="0" cy="1584"/>
            </a:xfrm>
            <a:prstGeom prst="line">
              <a:avLst/>
            </a:prstGeom>
            <a:noFill/>
            <a:ln w="19050">
              <a:solidFill>
                <a:srgbClr val="92999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29" name="Line 312"/>
            <p:cNvSpPr>
              <a:spLocks noChangeShapeType="1"/>
            </p:cNvSpPr>
            <p:nvPr/>
          </p:nvSpPr>
          <p:spPr bwMode="auto">
            <a:xfrm>
              <a:off x="1680" y="3792"/>
              <a:ext cx="0" cy="288"/>
            </a:xfrm>
            <a:prstGeom prst="line">
              <a:avLst/>
            </a:prstGeom>
            <a:noFill/>
            <a:ln w="19050">
              <a:solidFill>
                <a:srgbClr val="92999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0" name="Line 324"/>
            <p:cNvSpPr>
              <a:spLocks noChangeShapeType="1"/>
            </p:cNvSpPr>
            <p:nvPr/>
          </p:nvSpPr>
          <p:spPr bwMode="auto">
            <a:xfrm>
              <a:off x="432" y="1152"/>
              <a:ext cx="96" cy="240"/>
            </a:xfrm>
            <a:prstGeom prst="line">
              <a:avLst/>
            </a:prstGeom>
            <a:noFill/>
            <a:ln w="9525">
              <a:solidFill>
                <a:srgbClr val="CB2347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1" name="Freeform 327"/>
            <p:cNvSpPr>
              <a:spLocks/>
            </p:cNvSpPr>
            <p:nvPr/>
          </p:nvSpPr>
          <p:spPr bwMode="auto">
            <a:xfrm>
              <a:off x="576" y="1392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2" name="Freeform 329"/>
            <p:cNvSpPr>
              <a:spLocks/>
            </p:cNvSpPr>
            <p:nvPr/>
          </p:nvSpPr>
          <p:spPr bwMode="auto">
            <a:xfrm>
              <a:off x="960" y="1632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3" name="Freeform 330"/>
            <p:cNvSpPr>
              <a:spLocks/>
            </p:cNvSpPr>
            <p:nvPr/>
          </p:nvSpPr>
          <p:spPr bwMode="auto">
            <a:xfrm>
              <a:off x="528" y="1920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4" name="Freeform 331"/>
            <p:cNvSpPr>
              <a:spLocks/>
            </p:cNvSpPr>
            <p:nvPr/>
          </p:nvSpPr>
          <p:spPr bwMode="auto">
            <a:xfrm>
              <a:off x="480" y="2208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5" name="Freeform 332"/>
            <p:cNvSpPr>
              <a:spLocks/>
            </p:cNvSpPr>
            <p:nvPr/>
          </p:nvSpPr>
          <p:spPr bwMode="auto">
            <a:xfrm>
              <a:off x="144" y="2400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6" name="Freeform 333"/>
            <p:cNvSpPr>
              <a:spLocks/>
            </p:cNvSpPr>
            <p:nvPr/>
          </p:nvSpPr>
          <p:spPr bwMode="auto">
            <a:xfrm>
              <a:off x="528" y="2544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7" name="Freeform 334"/>
            <p:cNvSpPr>
              <a:spLocks/>
            </p:cNvSpPr>
            <p:nvPr/>
          </p:nvSpPr>
          <p:spPr bwMode="auto">
            <a:xfrm>
              <a:off x="480" y="2784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8" name="Freeform 335"/>
            <p:cNvSpPr>
              <a:spLocks/>
            </p:cNvSpPr>
            <p:nvPr/>
          </p:nvSpPr>
          <p:spPr bwMode="auto">
            <a:xfrm>
              <a:off x="672" y="3168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9" name="Freeform 336"/>
            <p:cNvSpPr>
              <a:spLocks/>
            </p:cNvSpPr>
            <p:nvPr/>
          </p:nvSpPr>
          <p:spPr bwMode="auto">
            <a:xfrm>
              <a:off x="1248" y="3648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40" name="Freeform 337"/>
            <p:cNvSpPr>
              <a:spLocks/>
            </p:cNvSpPr>
            <p:nvPr/>
          </p:nvSpPr>
          <p:spPr bwMode="auto">
            <a:xfrm>
              <a:off x="240" y="3504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90124" name="Rectangle 341"/>
          <p:cNvSpPr>
            <a:spLocks noChangeArrowheads="1"/>
          </p:cNvSpPr>
          <p:nvPr/>
        </p:nvSpPr>
        <p:spPr bwMode="auto">
          <a:xfrm>
            <a:off x="-71470" y="0"/>
            <a:ext cx="921547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255588">
              <a:lnSpc>
                <a:spcPct val="90000"/>
              </a:lnSpc>
              <a:tabLst>
                <a:tab pos="457200" algn="l"/>
              </a:tabLst>
            </a:pP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2)	Les polypeptides sont modifiés via divers enzymes. Beaucoup de ces modifications ont lieu dans le RER et l’AG.</a:t>
            </a:r>
          </a:p>
        </p:txBody>
      </p:sp>
      <p:sp>
        <p:nvSpPr>
          <p:cNvPr id="90125" name="Rectangle 344"/>
          <p:cNvSpPr>
            <a:spLocks noChangeArrowheads="1"/>
          </p:cNvSpPr>
          <p:nvPr/>
        </p:nvSpPr>
        <p:spPr bwMode="auto">
          <a:xfrm>
            <a:off x="2571736" y="1981200"/>
            <a:ext cx="1676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RER</a:t>
            </a: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(CITERNE)</a:t>
            </a: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GOLGI</a:t>
            </a: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(SACCULES)</a:t>
            </a: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MEMBRANE PLASMIQUE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2.Les acteurs de la traduction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acteurs de la traduction sont l’ARN messager (</a:t>
            </a:r>
            <a:r>
              <a:rPr lang="fr-FR" dirty="0" err="1" smtClean="0"/>
              <a:t>ARNm</a:t>
            </a:r>
            <a:r>
              <a:rPr lang="fr-FR" dirty="0" smtClean="0"/>
              <a:t>), les ARN de transfert (</a:t>
            </a:r>
            <a:r>
              <a:rPr lang="fr-FR" dirty="0" err="1" smtClean="0"/>
              <a:t>ARNt</a:t>
            </a:r>
            <a:r>
              <a:rPr lang="fr-FR" dirty="0" smtClean="0"/>
              <a:t>), les ribosomes, les acides aminés, les </a:t>
            </a:r>
            <a:r>
              <a:rPr lang="fr-FR" dirty="0" err="1" smtClean="0"/>
              <a:t>amino</a:t>
            </a:r>
            <a:r>
              <a:rPr lang="fr-FR" dirty="0" smtClean="0"/>
              <a:t>-</a:t>
            </a:r>
            <a:r>
              <a:rPr lang="fr-FR" dirty="0" err="1" smtClean="0"/>
              <a:t>acyl</a:t>
            </a:r>
            <a:r>
              <a:rPr lang="fr-FR" dirty="0" smtClean="0"/>
              <a:t> </a:t>
            </a:r>
            <a:r>
              <a:rPr lang="fr-FR" dirty="0" err="1" smtClean="0"/>
              <a:t>tRNA</a:t>
            </a:r>
            <a:r>
              <a:rPr lang="fr-FR" dirty="0" smtClean="0"/>
              <a:t> synthétases, le Mg</a:t>
            </a:r>
            <a:r>
              <a:rPr lang="fr-FR" baseline="30000" dirty="0" smtClean="0"/>
              <a:t>2+</a:t>
            </a:r>
            <a:r>
              <a:rPr lang="fr-FR" dirty="0" smtClean="0"/>
              <a:t>, le GTP et l’ATP.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s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06438"/>
            <a:ext cx="7848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700088"/>
            <a:ext cx="8277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8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 descr="Untitled-1.jpg                                                 000224C1imac hd                        BBBC845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699000" cy="4800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8851" name="Picture 9" descr="asassa.tiff                                                    000224C1imac hd                        BBBC845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990600"/>
            <a:ext cx="1643062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8001000" y="1524000"/>
            <a:ext cx="3746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 Narrow" pitchFamily="34" charset="0"/>
              </a:rPr>
              <a:t>E</a:t>
            </a: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8229600" y="156368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P</a:t>
            </a:r>
          </a:p>
        </p:txBody>
      </p:sp>
      <p:sp>
        <p:nvSpPr>
          <p:cNvPr id="78854" name="Rectangle 12"/>
          <p:cNvSpPr>
            <a:spLocks noChangeArrowheads="1"/>
          </p:cNvSpPr>
          <p:nvPr/>
        </p:nvSpPr>
        <p:spPr bwMode="auto">
          <a:xfrm>
            <a:off x="8382000" y="156368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A</a:t>
            </a:r>
          </a:p>
        </p:txBody>
      </p:sp>
      <p:sp>
        <p:nvSpPr>
          <p:cNvPr id="78855" name="Freeform 13"/>
          <p:cNvSpPr>
            <a:spLocks/>
          </p:cNvSpPr>
          <p:nvPr/>
        </p:nvSpPr>
        <p:spPr bwMode="auto">
          <a:xfrm>
            <a:off x="7867650" y="2032000"/>
            <a:ext cx="657225" cy="115888"/>
          </a:xfrm>
          <a:custGeom>
            <a:avLst/>
            <a:gdLst>
              <a:gd name="T0" fmla="*/ 107950 w 414"/>
              <a:gd name="T1" fmla="*/ 0 h 73"/>
              <a:gd name="T2" fmla="*/ 57150 w 414"/>
              <a:gd name="T3" fmla="*/ 25400 h 73"/>
              <a:gd name="T4" fmla="*/ 57150 w 414"/>
              <a:gd name="T5" fmla="*/ 101600 h 73"/>
              <a:gd name="T6" fmla="*/ 311150 w 414"/>
              <a:gd name="T7" fmla="*/ 114300 h 73"/>
              <a:gd name="T8" fmla="*/ 628650 w 414"/>
              <a:gd name="T9" fmla="*/ 101600 h 73"/>
              <a:gd name="T10" fmla="*/ 654050 w 414"/>
              <a:gd name="T11" fmla="*/ 63500 h 73"/>
              <a:gd name="T12" fmla="*/ 615950 w 414"/>
              <a:gd name="T13" fmla="*/ 50800 h 73"/>
              <a:gd name="T14" fmla="*/ 247650 w 414"/>
              <a:gd name="T15" fmla="*/ 38100 h 73"/>
              <a:gd name="T16" fmla="*/ 107950 w 414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4"/>
              <a:gd name="T28" fmla="*/ 0 h 73"/>
              <a:gd name="T29" fmla="*/ 414 w 414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4" h="73">
                <a:moveTo>
                  <a:pt x="68" y="0"/>
                </a:moveTo>
                <a:cubicBezTo>
                  <a:pt x="57" y="5"/>
                  <a:pt x="45" y="8"/>
                  <a:pt x="36" y="16"/>
                </a:cubicBezTo>
                <a:cubicBezTo>
                  <a:pt x="28" y="22"/>
                  <a:pt x="0" y="57"/>
                  <a:pt x="36" y="64"/>
                </a:cubicBezTo>
                <a:cubicBezTo>
                  <a:pt x="88" y="73"/>
                  <a:pt x="142" y="69"/>
                  <a:pt x="196" y="72"/>
                </a:cubicBezTo>
                <a:cubicBezTo>
                  <a:pt x="262" y="69"/>
                  <a:pt x="330" y="73"/>
                  <a:pt x="396" y="64"/>
                </a:cubicBezTo>
                <a:cubicBezTo>
                  <a:pt x="405" y="62"/>
                  <a:pt x="414" y="49"/>
                  <a:pt x="412" y="40"/>
                </a:cubicBezTo>
                <a:cubicBezTo>
                  <a:pt x="409" y="31"/>
                  <a:pt x="396" y="32"/>
                  <a:pt x="388" y="32"/>
                </a:cubicBezTo>
                <a:cubicBezTo>
                  <a:pt x="310" y="27"/>
                  <a:pt x="233" y="26"/>
                  <a:pt x="156" y="24"/>
                </a:cubicBezTo>
                <a:cubicBezTo>
                  <a:pt x="88" y="14"/>
                  <a:pt x="116" y="24"/>
                  <a:pt x="68" y="0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209800" y="5029209"/>
            <a:ext cx="6248400" cy="1257302"/>
            <a:chOff x="1392" y="3168"/>
            <a:chExt cx="3936" cy="792"/>
          </a:xfrm>
        </p:grpSpPr>
        <p:sp>
          <p:nvSpPr>
            <p:cNvPr id="78877" name="Line 14"/>
            <p:cNvSpPr>
              <a:spLocks noChangeShapeType="1"/>
            </p:cNvSpPr>
            <p:nvPr/>
          </p:nvSpPr>
          <p:spPr bwMode="auto">
            <a:xfrm flipV="1">
              <a:off x="2304" y="3168"/>
              <a:ext cx="19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8" name="Rectangle 15"/>
            <p:cNvSpPr>
              <a:spLocks noChangeArrowheads="1"/>
            </p:cNvSpPr>
            <p:nvPr/>
          </p:nvSpPr>
          <p:spPr bwMode="auto">
            <a:xfrm>
              <a:off x="1392" y="3623"/>
              <a:ext cx="3936" cy="33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</a:rPr>
                <a:t>Site M</a:t>
              </a:r>
              <a:r>
                <a:rPr lang="fr-FR" dirty="0">
                  <a:latin typeface="Arial Narrow" pitchFamily="34" charset="0"/>
                </a:rPr>
                <a:t/>
              </a:r>
              <a:br>
                <a:rPr lang="fr-FR" dirty="0">
                  <a:latin typeface="Arial Narrow" pitchFamily="34" charset="0"/>
                </a:rPr>
              </a:br>
              <a:r>
                <a:rPr lang="fr-FR" dirty="0">
                  <a:latin typeface="Arial Narrow" pitchFamily="34" charset="0"/>
                </a:rPr>
                <a:t>Agrippe l’</a:t>
              </a:r>
              <a:r>
                <a:rPr lang="fr-FR" dirty="0" err="1">
                  <a:latin typeface="Arial Narrow" pitchFamily="34" charset="0"/>
                </a:rPr>
                <a:t>ARNm</a:t>
              </a:r>
              <a:r>
                <a:rPr lang="fr-FR" dirty="0">
                  <a:latin typeface="Arial Narrow" pitchFamily="34" charset="0"/>
                </a:rPr>
                <a:t> au tout début de la traduction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85800"/>
            <a:ext cx="4572000" cy="3276600"/>
            <a:chOff x="0" y="672"/>
            <a:chExt cx="2880" cy="2064"/>
          </a:xfrm>
        </p:grpSpPr>
        <p:sp>
          <p:nvSpPr>
            <p:cNvPr id="78874" name="Line 17"/>
            <p:cNvSpPr>
              <a:spLocks noChangeShapeType="1"/>
            </p:cNvSpPr>
            <p:nvPr/>
          </p:nvSpPr>
          <p:spPr bwMode="auto">
            <a:xfrm flipH="1" flipV="1">
              <a:off x="1920" y="1152"/>
              <a:ext cx="96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5" name="Line 18"/>
            <p:cNvSpPr>
              <a:spLocks noChangeShapeType="1"/>
            </p:cNvSpPr>
            <p:nvPr/>
          </p:nvSpPr>
          <p:spPr bwMode="auto">
            <a:xfrm flipH="1">
              <a:off x="1248" y="115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6" name="Rectangle 19"/>
            <p:cNvSpPr>
              <a:spLocks noChangeArrowheads="1"/>
            </p:cNvSpPr>
            <p:nvPr/>
          </p:nvSpPr>
          <p:spPr bwMode="auto">
            <a:xfrm>
              <a:off x="0" y="672"/>
              <a:ext cx="1392" cy="75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 Narrow" pitchFamily="34" charset="0"/>
                </a:rPr>
                <a:t>Site P</a:t>
              </a:r>
            </a:p>
            <a:p>
              <a:r>
                <a:rPr lang="fr-FR" dirty="0">
                  <a:latin typeface="Arial Narrow" pitchFamily="34" charset="0"/>
                </a:rPr>
                <a:t>Retient l’</a:t>
              </a:r>
              <a:r>
                <a:rPr lang="fr-FR" dirty="0" err="1">
                  <a:latin typeface="Arial Narrow" pitchFamily="34" charset="0"/>
                </a:rPr>
                <a:t>ARNt</a:t>
              </a:r>
              <a:r>
                <a:rPr lang="fr-FR" dirty="0">
                  <a:latin typeface="Arial Narrow" pitchFamily="34" charset="0"/>
                </a:rPr>
                <a:t> lié au polypeptide en voie de synthèse.</a:t>
              </a:r>
              <a:endParaRPr lang="fr-FR" sz="2400" dirty="0">
                <a:latin typeface="Arial Narrow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410200" y="2133600"/>
            <a:ext cx="3733800" cy="1914525"/>
            <a:chOff x="3408" y="1584"/>
            <a:chExt cx="2352" cy="1206"/>
          </a:xfrm>
        </p:grpSpPr>
        <p:sp>
          <p:nvSpPr>
            <p:cNvPr id="78871" name="Line 20"/>
            <p:cNvSpPr>
              <a:spLocks noChangeShapeType="1"/>
            </p:cNvSpPr>
            <p:nvPr/>
          </p:nvSpPr>
          <p:spPr bwMode="auto">
            <a:xfrm flipV="1">
              <a:off x="3408" y="1584"/>
              <a:ext cx="62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2" name="Line 21"/>
            <p:cNvSpPr>
              <a:spLocks noChangeShapeType="1"/>
            </p:cNvSpPr>
            <p:nvPr/>
          </p:nvSpPr>
          <p:spPr bwMode="auto">
            <a:xfrm>
              <a:off x="4032" y="1584"/>
              <a:ext cx="120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3" name="Rectangle 22"/>
            <p:cNvSpPr>
              <a:spLocks noChangeArrowheads="1"/>
            </p:cNvSpPr>
            <p:nvPr/>
          </p:nvSpPr>
          <p:spPr bwMode="auto">
            <a:xfrm>
              <a:off x="4608" y="2208"/>
              <a:ext cx="1152" cy="582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 Narrow" pitchFamily="34" charset="0"/>
                </a:rPr>
                <a:t>Site A</a:t>
              </a:r>
            </a:p>
            <a:p>
              <a:r>
                <a:rPr lang="fr-FR" dirty="0">
                  <a:latin typeface="Arial Narrow" pitchFamily="34" charset="0"/>
                </a:rPr>
                <a:t>Retient l’</a:t>
              </a:r>
              <a:r>
                <a:rPr lang="fr-FR" dirty="0" err="1">
                  <a:latin typeface="Arial Narrow" pitchFamily="34" charset="0"/>
                </a:rPr>
                <a:t>ARNt</a:t>
              </a:r>
              <a:r>
                <a:rPr lang="fr-FR" dirty="0">
                  <a:latin typeface="Arial Narrow" pitchFamily="34" charset="0"/>
                </a:rPr>
                <a:t> qui s’ajoute.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657600"/>
            <a:ext cx="3886200" cy="1200150"/>
            <a:chOff x="0" y="2544"/>
            <a:chExt cx="2448" cy="756"/>
          </a:xfrm>
        </p:grpSpPr>
        <p:sp>
          <p:nvSpPr>
            <p:cNvPr id="78869" name="Line 24"/>
            <p:cNvSpPr>
              <a:spLocks noChangeShapeType="1"/>
            </p:cNvSpPr>
            <p:nvPr/>
          </p:nvSpPr>
          <p:spPr bwMode="auto">
            <a:xfrm flipH="1">
              <a:off x="1296" y="307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0" name="Rectangle 25"/>
            <p:cNvSpPr>
              <a:spLocks noChangeArrowheads="1"/>
            </p:cNvSpPr>
            <p:nvPr/>
          </p:nvSpPr>
          <p:spPr bwMode="auto">
            <a:xfrm>
              <a:off x="0" y="2544"/>
              <a:ext cx="1440" cy="75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 Narrow" pitchFamily="34" charset="0"/>
                </a:rPr>
                <a:t>Site E</a:t>
              </a:r>
            </a:p>
            <a:p>
              <a:r>
                <a:rPr lang="fr-FR" dirty="0">
                  <a:latin typeface="Arial Narrow" pitchFamily="34" charset="0"/>
                </a:rPr>
                <a:t>Permet la sortie de l’</a:t>
              </a:r>
              <a:r>
                <a:rPr lang="fr-FR" dirty="0" err="1">
                  <a:latin typeface="Arial Narrow" pitchFamily="34" charset="0"/>
                </a:rPr>
                <a:t>ARNt</a:t>
              </a:r>
              <a:r>
                <a:rPr lang="fr-FR" dirty="0">
                  <a:latin typeface="Arial Narrow" pitchFamily="34" charset="0"/>
                </a:rPr>
                <a:t> ayant fini «sa job».</a:t>
              </a:r>
            </a:p>
          </p:txBody>
        </p:sp>
      </p:grpSp>
      <p:sp>
        <p:nvSpPr>
          <p:cNvPr id="78861" name="Rectangle 29"/>
          <p:cNvSpPr>
            <a:spLocks noChangeArrowheads="1"/>
          </p:cNvSpPr>
          <p:nvPr/>
        </p:nvSpPr>
        <p:spPr bwMode="auto">
          <a:xfrm>
            <a:off x="4724400" y="0"/>
            <a:ext cx="340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Polypeptide en formation</a:t>
            </a:r>
          </a:p>
        </p:txBody>
      </p:sp>
      <p:sp>
        <p:nvSpPr>
          <p:cNvPr id="78862" name="Line 30"/>
          <p:cNvSpPr>
            <a:spLocks noChangeShapeType="1"/>
          </p:cNvSpPr>
          <p:nvPr/>
        </p:nvSpPr>
        <p:spPr bwMode="auto">
          <a:xfrm flipH="1">
            <a:off x="4572000" y="457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3" name="Rectangle 32"/>
          <p:cNvSpPr>
            <a:spLocks noChangeArrowheads="1"/>
          </p:cNvSpPr>
          <p:nvPr/>
        </p:nvSpPr>
        <p:spPr bwMode="auto">
          <a:xfrm>
            <a:off x="5105400" y="1219200"/>
            <a:ext cx="178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Acide aminé</a:t>
            </a:r>
          </a:p>
        </p:txBody>
      </p:sp>
      <p:sp>
        <p:nvSpPr>
          <p:cNvPr id="78864" name="Line 33"/>
          <p:cNvSpPr>
            <a:spLocks noChangeShapeType="1"/>
          </p:cNvSpPr>
          <p:nvPr/>
        </p:nvSpPr>
        <p:spPr bwMode="auto">
          <a:xfrm flipH="1">
            <a:off x="3886200" y="1524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5" name="Rectangle 36"/>
          <p:cNvSpPr>
            <a:spLocks noChangeArrowheads="1"/>
          </p:cNvSpPr>
          <p:nvPr/>
        </p:nvSpPr>
        <p:spPr bwMode="auto">
          <a:xfrm>
            <a:off x="1752600" y="0"/>
            <a:ext cx="2162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hlink"/>
                </a:solidFill>
                <a:latin typeface="Arial Narrow" pitchFamily="34" charset="0"/>
              </a:rPr>
              <a:t>Lien peptidique</a:t>
            </a:r>
          </a:p>
        </p:txBody>
      </p:sp>
      <p:sp>
        <p:nvSpPr>
          <p:cNvPr id="78866" name="Line 37"/>
          <p:cNvSpPr>
            <a:spLocks noChangeShapeType="1"/>
          </p:cNvSpPr>
          <p:nvPr/>
        </p:nvSpPr>
        <p:spPr bwMode="auto">
          <a:xfrm>
            <a:off x="3048000" y="533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7" name="Freeform 38"/>
          <p:cNvSpPr>
            <a:spLocks/>
          </p:cNvSpPr>
          <p:nvPr/>
        </p:nvSpPr>
        <p:spPr bwMode="auto">
          <a:xfrm>
            <a:off x="3719513" y="4889500"/>
            <a:ext cx="700087" cy="203200"/>
          </a:xfrm>
          <a:custGeom>
            <a:avLst/>
            <a:gdLst>
              <a:gd name="T0" fmla="*/ 52387 w 441"/>
              <a:gd name="T1" fmla="*/ 0 h 128"/>
              <a:gd name="T2" fmla="*/ 1587 w 441"/>
              <a:gd name="T3" fmla="*/ 127000 h 128"/>
              <a:gd name="T4" fmla="*/ 14287 w 441"/>
              <a:gd name="T5" fmla="*/ 177800 h 128"/>
              <a:gd name="T6" fmla="*/ 90487 w 441"/>
              <a:gd name="T7" fmla="*/ 203200 h 128"/>
              <a:gd name="T8" fmla="*/ 458787 w 441"/>
              <a:gd name="T9" fmla="*/ 190500 h 128"/>
              <a:gd name="T10" fmla="*/ 636587 w 441"/>
              <a:gd name="T11" fmla="*/ 152400 h 128"/>
              <a:gd name="T12" fmla="*/ 674687 w 441"/>
              <a:gd name="T13" fmla="*/ 127000 h 128"/>
              <a:gd name="T14" fmla="*/ 700087 w 441"/>
              <a:gd name="T15" fmla="*/ 50800 h 128"/>
              <a:gd name="T16" fmla="*/ 319087 w 441"/>
              <a:gd name="T17" fmla="*/ 50800 h 128"/>
              <a:gd name="T18" fmla="*/ 52387 w 441"/>
              <a:gd name="T19" fmla="*/ 0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1"/>
              <a:gd name="T31" fmla="*/ 0 h 128"/>
              <a:gd name="T32" fmla="*/ 441 w 441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1" h="128">
                <a:moveTo>
                  <a:pt x="33" y="0"/>
                </a:moveTo>
                <a:cubicBezTo>
                  <a:pt x="14" y="27"/>
                  <a:pt x="8" y="48"/>
                  <a:pt x="1" y="80"/>
                </a:cubicBezTo>
                <a:cubicBezTo>
                  <a:pt x="3" y="90"/>
                  <a:pt x="0" y="104"/>
                  <a:pt x="9" y="112"/>
                </a:cubicBezTo>
                <a:cubicBezTo>
                  <a:pt x="21" y="122"/>
                  <a:pt x="57" y="128"/>
                  <a:pt x="57" y="128"/>
                </a:cubicBezTo>
                <a:cubicBezTo>
                  <a:pt x="134" y="125"/>
                  <a:pt x="211" y="126"/>
                  <a:pt x="289" y="120"/>
                </a:cubicBezTo>
                <a:cubicBezTo>
                  <a:pt x="327" y="116"/>
                  <a:pt x="363" y="100"/>
                  <a:pt x="401" y="96"/>
                </a:cubicBezTo>
                <a:cubicBezTo>
                  <a:pt x="409" y="90"/>
                  <a:pt x="419" y="88"/>
                  <a:pt x="425" y="80"/>
                </a:cubicBezTo>
                <a:cubicBezTo>
                  <a:pt x="433" y="65"/>
                  <a:pt x="441" y="32"/>
                  <a:pt x="441" y="32"/>
                </a:cubicBezTo>
                <a:cubicBezTo>
                  <a:pt x="358" y="11"/>
                  <a:pt x="284" y="20"/>
                  <a:pt x="201" y="32"/>
                </a:cubicBezTo>
                <a:cubicBezTo>
                  <a:pt x="16" y="23"/>
                  <a:pt x="6" y="79"/>
                  <a:pt x="33" y="0"/>
                </a:cubicBezTo>
                <a:close/>
              </a:path>
            </a:pathLst>
          </a:custGeom>
          <a:solidFill>
            <a:srgbClr val="E9D4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8868" name="Rectangle 39"/>
          <p:cNvSpPr>
            <a:spLocks noChangeArrowheads="1"/>
          </p:cNvSpPr>
          <p:nvPr/>
        </p:nvSpPr>
        <p:spPr bwMode="auto">
          <a:xfrm>
            <a:off x="7848600" y="18811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45920" cy="632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p\Downloads\15722513807026590251695629593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4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727</Words>
  <Application>Microsoft Office PowerPoint</Application>
  <PresentationFormat>Affichage à l'écran (4:3)</PresentationFormat>
  <Paragraphs>147</Paragraphs>
  <Slides>35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Arial Narrow</vt:lpstr>
      <vt:lpstr>Arial Rounded MT Bold</vt:lpstr>
      <vt:lpstr>Calibri</vt:lpstr>
      <vt:lpstr>Symbol</vt:lpstr>
      <vt:lpstr>Times</vt:lpstr>
      <vt:lpstr>Times New Roman</vt:lpstr>
      <vt:lpstr>Thème Office</vt:lpstr>
      <vt:lpstr>Image bitmap</vt:lpstr>
      <vt:lpstr>Chapitre I.4 : La traduction</vt:lpstr>
      <vt:lpstr>Présentation PowerPoint</vt:lpstr>
      <vt:lpstr>1. Le code génétique</vt:lpstr>
      <vt:lpstr>2.Les acteurs de la traduction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traduction chez les procaryotes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Elongation </vt:lpstr>
      <vt:lpstr>Présentation PowerPoint</vt:lpstr>
      <vt:lpstr>Présentation PowerPoint</vt:lpstr>
      <vt:lpstr>Présentation PowerPoint</vt:lpstr>
      <vt:lpstr>Présentation PowerPoint</vt:lpstr>
      <vt:lpstr>La terminaison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IV : La traduction</dc:title>
  <dc:creator>onecs</dc:creator>
  <cp:lastModifiedBy>Belinfo</cp:lastModifiedBy>
  <cp:revision>18</cp:revision>
  <dcterms:created xsi:type="dcterms:W3CDTF">2014-02-22T21:19:04Z</dcterms:created>
  <dcterms:modified xsi:type="dcterms:W3CDTF">2021-02-08T14:45:08Z</dcterms:modified>
</cp:coreProperties>
</file>