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30"/>
  </p:notesMasterIdLst>
  <p:sldIdLst>
    <p:sldId id="256" r:id="rId2"/>
    <p:sldId id="357" r:id="rId3"/>
    <p:sldId id="321" r:id="rId4"/>
    <p:sldId id="358" r:id="rId5"/>
    <p:sldId id="359" r:id="rId6"/>
    <p:sldId id="323" r:id="rId7"/>
    <p:sldId id="324" r:id="rId8"/>
    <p:sldId id="325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5" r:id="rId17"/>
    <p:sldId id="334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283" r:id="rId29"/>
  </p:sldIdLst>
  <p:sldSz cx="9144000" cy="5143500" type="screen16x9"/>
  <p:notesSz cx="6858000" cy="9144000"/>
  <p:embeddedFontLst>
    <p:embeddedFont>
      <p:font typeface="Arial Unicode MS" pitchFamily="34" charset="-128"/>
      <p:regular r:id="rId31"/>
    </p:embeddedFont>
    <p:embeddedFont>
      <p:font typeface="Arimo" charset="0"/>
      <p:regular r:id="rId32"/>
      <p:bold r:id="rId33"/>
      <p:italic r:id="rId34"/>
      <p:boldItalic r:id="rId35"/>
    </p:embeddedFont>
    <p:embeddedFont>
      <p:font typeface="Bai Jamjuree" charset="-34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583FC90-AF5E-49DA-96B3-B97513E942BF}">
  <a:tblStyle styleId="{D583FC90-AF5E-49DA-96B3-B97513E942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38" autoAdjust="0"/>
  </p:normalViewPr>
  <p:slideViewPr>
    <p:cSldViewPr>
      <p:cViewPr varScale="1">
        <p:scale>
          <a:sx n="88" d="100"/>
          <a:sy n="88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2217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657805" y="3735501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62050" y="1399125"/>
            <a:ext cx="68199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453425" y="3608575"/>
            <a:ext cx="1164600" cy="154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2" y="8028"/>
            <a:ext cx="853994" cy="822872"/>
          </a:xfrm>
          <a:custGeom>
            <a:avLst/>
            <a:gdLst/>
            <a:ahLst/>
            <a:cxnLst/>
            <a:rect l="l" t="t" r="r" b="b"/>
            <a:pathLst>
              <a:path w="7642" h="7364" extrusionOk="0">
                <a:moveTo>
                  <a:pt x="3821" y="1"/>
                </a:moveTo>
                <a:cubicBezTo>
                  <a:pt x="1711" y="1"/>
                  <a:pt x="1" y="1650"/>
                  <a:pt x="1" y="3683"/>
                </a:cubicBezTo>
                <a:cubicBezTo>
                  <a:pt x="1" y="5716"/>
                  <a:pt x="1711" y="7364"/>
                  <a:pt x="3821" y="7364"/>
                </a:cubicBezTo>
                <a:cubicBezTo>
                  <a:pt x="5932" y="7364"/>
                  <a:pt x="7642" y="5716"/>
                  <a:pt x="7642" y="3683"/>
                </a:cubicBezTo>
                <a:cubicBezTo>
                  <a:pt x="7642" y="1650"/>
                  <a:pt x="5932" y="1"/>
                  <a:pt x="38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412450" y="-48525"/>
            <a:ext cx="0" cy="2025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>
            <a:off x="53540" y="4504096"/>
            <a:ext cx="1609195" cy="1412713"/>
            <a:chOff x="1689625" y="3620533"/>
            <a:chExt cx="766539" cy="672945"/>
          </a:xfrm>
        </p:grpSpPr>
        <p:sp>
          <p:nvSpPr>
            <p:cNvPr id="15" name="Google Shape;15;p2"/>
            <p:cNvSpPr/>
            <p:nvPr/>
          </p:nvSpPr>
          <p:spPr>
            <a:xfrm>
              <a:off x="2000221" y="3620533"/>
              <a:ext cx="402234" cy="402170"/>
            </a:xfrm>
            <a:custGeom>
              <a:avLst/>
              <a:gdLst/>
              <a:ahLst/>
              <a:cxnLst/>
              <a:rect l="l" t="t" r="r" b="b"/>
              <a:pathLst>
                <a:path w="11402" h="11401" extrusionOk="0">
                  <a:moveTo>
                    <a:pt x="0" y="1"/>
                  </a:moveTo>
                  <a:lnTo>
                    <a:pt x="0" y="149"/>
                  </a:lnTo>
                  <a:cubicBezTo>
                    <a:pt x="6205" y="149"/>
                    <a:pt x="11252" y="5197"/>
                    <a:pt x="11252" y="11401"/>
                  </a:cubicBezTo>
                  <a:lnTo>
                    <a:pt x="11401" y="11401"/>
                  </a:lnTo>
                  <a:cubicBezTo>
                    <a:pt x="11401" y="5115"/>
                    <a:pt x="6287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93017" y="3659336"/>
              <a:ext cx="63147" cy="63107"/>
            </a:xfrm>
            <a:custGeom>
              <a:avLst/>
              <a:gdLst/>
              <a:ahLst/>
              <a:cxnLst/>
              <a:rect l="l" t="t" r="r" b="b"/>
              <a:pathLst>
                <a:path w="1790" h="1789" extrusionOk="0">
                  <a:moveTo>
                    <a:pt x="895" y="1"/>
                  </a:moveTo>
                  <a:cubicBezTo>
                    <a:pt x="401" y="1"/>
                    <a:pt x="0" y="401"/>
                    <a:pt x="0" y="895"/>
                  </a:cubicBezTo>
                  <a:cubicBezTo>
                    <a:pt x="0" y="1389"/>
                    <a:pt x="401" y="1789"/>
                    <a:pt x="895" y="1789"/>
                  </a:cubicBezTo>
                  <a:cubicBezTo>
                    <a:pt x="1389" y="1789"/>
                    <a:pt x="1790" y="1389"/>
                    <a:pt x="1790" y="895"/>
                  </a:cubicBezTo>
                  <a:cubicBezTo>
                    <a:pt x="1790" y="401"/>
                    <a:pt x="1389" y="1"/>
                    <a:pt x="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23739" y="3747809"/>
              <a:ext cx="545708" cy="545669"/>
            </a:xfrm>
            <a:custGeom>
              <a:avLst/>
              <a:gdLst/>
              <a:ahLst/>
              <a:cxnLst/>
              <a:rect l="l" t="t" r="r" b="b"/>
              <a:pathLst>
                <a:path w="15469" h="15469" extrusionOk="0">
                  <a:moveTo>
                    <a:pt x="7735" y="1"/>
                  </a:moveTo>
                  <a:cubicBezTo>
                    <a:pt x="5684" y="1"/>
                    <a:pt x="3716" y="816"/>
                    <a:pt x="2266" y="2265"/>
                  </a:cubicBezTo>
                  <a:cubicBezTo>
                    <a:pt x="815" y="3716"/>
                    <a:pt x="1" y="5684"/>
                    <a:pt x="1" y="7735"/>
                  </a:cubicBezTo>
                  <a:cubicBezTo>
                    <a:pt x="1" y="9786"/>
                    <a:pt x="815" y="11753"/>
                    <a:pt x="2266" y="13204"/>
                  </a:cubicBezTo>
                  <a:cubicBezTo>
                    <a:pt x="3716" y="14654"/>
                    <a:pt x="5684" y="15468"/>
                    <a:pt x="7735" y="15468"/>
                  </a:cubicBezTo>
                  <a:cubicBezTo>
                    <a:pt x="9786" y="15468"/>
                    <a:pt x="11754" y="14654"/>
                    <a:pt x="13203" y="13204"/>
                  </a:cubicBezTo>
                  <a:cubicBezTo>
                    <a:pt x="14654" y="11753"/>
                    <a:pt x="15469" y="9786"/>
                    <a:pt x="15469" y="7735"/>
                  </a:cubicBezTo>
                  <a:cubicBezTo>
                    <a:pt x="15469" y="5684"/>
                    <a:pt x="14654" y="3716"/>
                    <a:pt x="13203" y="2265"/>
                  </a:cubicBezTo>
                  <a:cubicBezTo>
                    <a:pt x="11754" y="816"/>
                    <a:pt x="9786" y="1"/>
                    <a:pt x="7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89625" y="3688157"/>
              <a:ext cx="148836" cy="148825"/>
            </a:xfrm>
            <a:custGeom>
              <a:avLst/>
              <a:gdLst/>
              <a:ahLst/>
              <a:cxnLst/>
              <a:rect l="l" t="t" r="r" b="b"/>
              <a:pathLst>
                <a:path w="4219" h="4219" extrusionOk="0">
                  <a:moveTo>
                    <a:pt x="2109" y="0"/>
                  </a:moveTo>
                  <a:cubicBezTo>
                    <a:pt x="945" y="0"/>
                    <a:pt x="0" y="945"/>
                    <a:pt x="0" y="2109"/>
                  </a:cubicBezTo>
                  <a:cubicBezTo>
                    <a:pt x="0" y="3275"/>
                    <a:pt x="945" y="4219"/>
                    <a:pt x="2109" y="4219"/>
                  </a:cubicBezTo>
                  <a:cubicBezTo>
                    <a:pt x="3275" y="4219"/>
                    <a:pt x="4218" y="3275"/>
                    <a:pt x="4218" y="2109"/>
                  </a:cubicBezTo>
                  <a:cubicBezTo>
                    <a:pt x="4218" y="945"/>
                    <a:pt x="3275" y="0"/>
                    <a:pt x="2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 flipH="1">
            <a:off x="7900163" y="-38675"/>
            <a:ext cx="1235586" cy="1248002"/>
          </a:xfrm>
          <a:custGeom>
            <a:avLst/>
            <a:gdLst/>
            <a:ahLst/>
            <a:cxnLst/>
            <a:rect l="l" t="t" r="r" b="b"/>
            <a:pathLst>
              <a:path w="12738" h="12867" extrusionOk="0">
                <a:moveTo>
                  <a:pt x="0" y="1"/>
                </a:moveTo>
                <a:lnTo>
                  <a:pt x="0" y="12866"/>
                </a:lnTo>
                <a:cubicBezTo>
                  <a:pt x="3501" y="12832"/>
                  <a:pt x="6668" y="11399"/>
                  <a:pt x="8969" y="9099"/>
                </a:cubicBezTo>
                <a:cubicBezTo>
                  <a:pt x="11296" y="6772"/>
                  <a:pt x="12736" y="3558"/>
                  <a:pt x="12737" y="8"/>
                </a:cubicBezTo>
                <a:lnTo>
                  <a:pt x="12731" y="8"/>
                </a:lnTo>
                <a:lnTo>
                  <a:pt x="127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590245" y="745573"/>
            <a:ext cx="355536" cy="1994102"/>
          </a:xfrm>
          <a:custGeom>
            <a:avLst/>
            <a:gdLst/>
            <a:ahLst/>
            <a:cxnLst/>
            <a:rect l="l" t="t" r="r" b="b"/>
            <a:pathLst>
              <a:path w="3564" h="19990" extrusionOk="0">
                <a:moveTo>
                  <a:pt x="1782" y="150"/>
                </a:moveTo>
                <a:cubicBezTo>
                  <a:pt x="2682" y="150"/>
                  <a:pt x="3414" y="881"/>
                  <a:pt x="3414" y="1782"/>
                </a:cubicBezTo>
                <a:lnTo>
                  <a:pt x="3414" y="18208"/>
                </a:lnTo>
                <a:cubicBezTo>
                  <a:pt x="3414" y="19108"/>
                  <a:pt x="2682" y="19840"/>
                  <a:pt x="1782" y="19840"/>
                </a:cubicBezTo>
                <a:cubicBezTo>
                  <a:pt x="881" y="19840"/>
                  <a:pt x="150" y="19108"/>
                  <a:pt x="150" y="18208"/>
                </a:cubicBezTo>
                <a:lnTo>
                  <a:pt x="150" y="1782"/>
                </a:lnTo>
                <a:cubicBezTo>
                  <a:pt x="150" y="881"/>
                  <a:pt x="881" y="150"/>
                  <a:pt x="1782" y="150"/>
                </a:cubicBezTo>
                <a:close/>
                <a:moveTo>
                  <a:pt x="1782" y="0"/>
                </a:moveTo>
                <a:cubicBezTo>
                  <a:pt x="800" y="0"/>
                  <a:pt x="0" y="799"/>
                  <a:pt x="0" y="1782"/>
                </a:cubicBezTo>
                <a:lnTo>
                  <a:pt x="0" y="18208"/>
                </a:lnTo>
                <a:cubicBezTo>
                  <a:pt x="0" y="19190"/>
                  <a:pt x="800" y="19989"/>
                  <a:pt x="1782" y="19989"/>
                </a:cubicBezTo>
                <a:cubicBezTo>
                  <a:pt x="2764" y="19989"/>
                  <a:pt x="3563" y="19190"/>
                  <a:pt x="3563" y="18208"/>
                </a:cubicBezTo>
                <a:lnTo>
                  <a:pt x="3563" y="1782"/>
                </a:lnTo>
                <a:cubicBezTo>
                  <a:pt x="3563" y="799"/>
                  <a:pt x="2764" y="0"/>
                  <a:pt x="1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8687865" y="3047689"/>
            <a:ext cx="160291" cy="426892"/>
            <a:chOff x="3957109" y="2788972"/>
            <a:chExt cx="69285" cy="184562"/>
          </a:xfrm>
        </p:grpSpPr>
        <p:sp>
          <p:nvSpPr>
            <p:cNvPr id="22" name="Google Shape;22;p2"/>
            <p:cNvSpPr/>
            <p:nvPr/>
          </p:nvSpPr>
          <p:spPr>
            <a:xfrm>
              <a:off x="3963248" y="2910392"/>
              <a:ext cx="63147" cy="63142"/>
            </a:xfrm>
            <a:custGeom>
              <a:avLst/>
              <a:gdLst/>
              <a:ahLst/>
              <a:cxnLst/>
              <a:rect l="l" t="t" r="r" b="b"/>
              <a:pathLst>
                <a:path w="1790" h="1790" extrusionOk="0">
                  <a:moveTo>
                    <a:pt x="895" y="0"/>
                  </a:moveTo>
                  <a:cubicBezTo>
                    <a:pt x="401" y="0"/>
                    <a:pt x="0" y="401"/>
                    <a:pt x="0" y="895"/>
                  </a:cubicBezTo>
                  <a:cubicBezTo>
                    <a:pt x="0" y="1389"/>
                    <a:pt x="401" y="1790"/>
                    <a:pt x="895" y="1790"/>
                  </a:cubicBezTo>
                  <a:cubicBezTo>
                    <a:pt x="1389" y="1790"/>
                    <a:pt x="1789" y="1389"/>
                    <a:pt x="1789" y="895"/>
                  </a:cubicBezTo>
                  <a:cubicBezTo>
                    <a:pt x="1789" y="401"/>
                    <a:pt x="1389" y="0"/>
                    <a:pt x="895" y="0"/>
                  </a:cubicBezTo>
                  <a:close/>
                </a:path>
              </a:pathLst>
            </a:custGeom>
            <a:solidFill>
              <a:srgbClr val="FD6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7109" y="2788972"/>
              <a:ext cx="68403" cy="68363"/>
            </a:xfrm>
            <a:custGeom>
              <a:avLst/>
              <a:gdLst/>
              <a:ahLst/>
              <a:cxnLst/>
              <a:rect l="l" t="t" r="r" b="b"/>
              <a:pathLst>
                <a:path w="1939" h="1938" extrusionOk="0">
                  <a:moveTo>
                    <a:pt x="970" y="148"/>
                  </a:moveTo>
                  <a:cubicBezTo>
                    <a:pt x="1422" y="148"/>
                    <a:pt x="1790" y="517"/>
                    <a:pt x="1790" y="968"/>
                  </a:cubicBezTo>
                  <a:cubicBezTo>
                    <a:pt x="1790" y="1421"/>
                    <a:pt x="1422" y="1788"/>
                    <a:pt x="970" y="1788"/>
                  </a:cubicBezTo>
                  <a:cubicBezTo>
                    <a:pt x="518" y="1788"/>
                    <a:pt x="150" y="1421"/>
                    <a:pt x="150" y="968"/>
                  </a:cubicBezTo>
                  <a:cubicBezTo>
                    <a:pt x="150" y="516"/>
                    <a:pt x="518" y="148"/>
                    <a:pt x="970" y="148"/>
                  </a:cubicBezTo>
                  <a:close/>
                  <a:moveTo>
                    <a:pt x="970" y="0"/>
                  </a:moveTo>
                  <a:cubicBezTo>
                    <a:pt x="436" y="0"/>
                    <a:pt x="1" y="434"/>
                    <a:pt x="1" y="968"/>
                  </a:cubicBezTo>
                  <a:cubicBezTo>
                    <a:pt x="1" y="1503"/>
                    <a:pt x="436" y="1938"/>
                    <a:pt x="970" y="1938"/>
                  </a:cubicBezTo>
                  <a:cubicBezTo>
                    <a:pt x="1504" y="1938"/>
                    <a:pt x="1938" y="1503"/>
                    <a:pt x="1938" y="968"/>
                  </a:cubicBezTo>
                  <a:cubicBezTo>
                    <a:pt x="1938" y="434"/>
                    <a:pt x="1504" y="0"/>
                    <a:pt x="970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403329" y="4110969"/>
            <a:ext cx="776255" cy="748005"/>
          </a:xfrm>
          <a:custGeom>
            <a:avLst/>
            <a:gdLst/>
            <a:ahLst/>
            <a:cxnLst/>
            <a:rect l="l" t="t" r="r" b="b"/>
            <a:pathLst>
              <a:path w="10543" h="10160" extrusionOk="0">
                <a:moveTo>
                  <a:pt x="5271" y="0"/>
                </a:moveTo>
                <a:cubicBezTo>
                  <a:pt x="2360" y="0"/>
                  <a:pt x="0" y="2275"/>
                  <a:pt x="0" y="5080"/>
                </a:cubicBezTo>
                <a:cubicBezTo>
                  <a:pt x="0" y="6427"/>
                  <a:pt x="555" y="7719"/>
                  <a:pt x="1544" y="8671"/>
                </a:cubicBezTo>
                <a:cubicBezTo>
                  <a:pt x="2532" y="9624"/>
                  <a:pt x="3873" y="10159"/>
                  <a:pt x="5271" y="10159"/>
                </a:cubicBezTo>
                <a:cubicBezTo>
                  <a:pt x="6669" y="10159"/>
                  <a:pt x="8010" y="9624"/>
                  <a:pt x="8999" y="8671"/>
                </a:cubicBezTo>
                <a:cubicBezTo>
                  <a:pt x="9987" y="7719"/>
                  <a:pt x="10543" y="6427"/>
                  <a:pt x="10543" y="5080"/>
                </a:cubicBezTo>
                <a:cubicBezTo>
                  <a:pt x="10543" y="3733"/>
                  <a:pt x="9987" y="2441"/>
                  <a:pt x="8999" y="1488"/>
                </a:cubicBezTo>
                <a:cubicBezTo>
                  <a:pt x="8010" y="536"/>
                  <a:pt x="6669" y="0"/>
                  <a:pt x="52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577909" y="3883390"/>
            <a:ext cx="430942" cy="223739"/>
          </a:xfrm>
          <a:custGeom>
            <a:avLst/>
            <a:gdLst/>
            <a:ahLst/>
            <a:cxnLst/>
            <a:rect l="l" t="t" r="r" b="b"/>
            <a:pathLst>
              <a:path w="5853" h="3039" extrusionOk="0">
                <a:moveTo>
                  <a:pt x="0" y="1"/>
                </a:moveTo>
                <a:lnTo>
                  <a:pt x="0" y="2"/>
                </a:lnTo>
                <a:cubicBezTo>
                  <a:pt x="0" y="1679"/>
                  <a:pt x="1311" y="3038"/>
                  <a:pt x="2927" y="3038"/>
                </a:cubicBezTo>
                <a:cubicBezTo>
                  <a:pt x="4543" y="3038"/>
                  <a:pt x="5852" y="1679"/>
                  <a:pt x="5852" y="2"/>
                </a:cubicBezTo>
                <a:lnTo>
                  <a:pt x="58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258434" y="-488329"/>
            <a:ext cx="1116830" cy="1085341"/>
          </a:xfrm>
          <a:custGeom>
            <a:avLst/>
            <a:gdLst/>
            <a:ahLst/>
            <a:cxnLst/>
            <a:rect l="l" t="t" r="r" b="b"/>
            <a:pathLst>
              <a:path w="12936" h="12572" extrusionOk="0">
                <a:moveTo>
                  <a:pt x="6467" y="1488"/>
                </a:moveTo>
                <a:cubicBezTo>
                  <a:pt x="9217" y="1488"/>
                  <a:pt x="11448" y="3636"/>
                  <a:pt x="11448" y="6287"/>
                </a:cubicBezTo>
                <a:cubicBezTo>
                  <a:pt x="11448" y="8935"/>
                  <a:pt x="9217" y="11084"/>
                  <a:pt x="6467" y="11084"/>
                </a:cubicBezTo>
                <a:cubicBezTo>
                  <a:pt x="3718" y="11084"/>
                  <a:pt x="1489" y="8935"/>
                  <a:pt x="1489" y="6287"/>
                </a:cubicBezTo>
                <a:cubicBezTo>
                  <a:pt x="1489" y="3636"/>
                  <a:pt x="3718" y="1488"/>
                  <a:pt x="6467" y="1488"/>
                </a:cubicBezTo>
                <a:close/>
                <a:moveTo>
                  <a:pt x="6467" y="0"/>
                </a:moveTo>
                <a:cubicBezTo>
                  <a:pt x="2901" y="0"/>
                  <a:pt x="1" y="2820"/>
                  <a:pt x="1" y="6287"/>
                </a:cubicBezTo>
                <a:cubicBezTo>
                  <a:pt x="1" y="9752"/>
                  <a:pt x="2901" y="12572"/>
                  <a:pt x="6467" y="12572"/>
                </a:cubicBezTo>
                <a:cubicBezTo>
                  <a:pt x="10034" y="12572"/>
                  <a:pt x="12936" y="9752"/>
                  <a:pt x="12936" y="6287"/>
                </a:cubicBezTo>
                <a:cubicBezTo>
                  <a:pt x="12936" y="2820"/>
                  <a:pt x="10034" y="0"/>
                  <a:pt x="64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259279" y="241922"/>
            <a:ext cx="368564" cy="355075"/>
          </a:xfrm>
          <a:custGeom>
            <a:avLst/>
            <a:gdLst/>
            <a:ahLst/>
            <a:cxnLst/>
            <a:rect l="l" t="t" r="r" b="b"/>
            <a:pathLst>
              <a:path w="4269" h="4113" extrusionOk="0">
                <a:moveTo>
                  <a:pt x="2134" y="1"/>
                </a:moveTo>
                <a:cubicBezTo>
                  <a:pt x="957" y="1"/>
                  <a:pt x="1" y="921"/>
                  <a:pt x="1" y="2057"/>
                </a:cubicBezTo>
                <a:cubicBezTo>
                  <a:pt x="1" y="3192"/>
                  <a:pt x="957" y="4112"/>
                  <a:pt x="2134" y="4112"/>
                </a:cubicBezTo>
                <a:cubicBezTo>
                  <a:pt x="3312" y="4112"/>
                  <a:pt x="4268" y="3192"/>
                  <a:pt x="4268" y="2057"/>
                </a:cubicBezTo>
                <a:cubicBezTo>
                  <a:pt x="4268" y="921"/>
                  <a:pt x="3312" y="1"/>
                  <a:pt x="2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077123" y="429989"/>
            <a:ext cx="154453" cy="154531"/>
          </a:xfrm>
          <a:custGeom>
            <a:avLst/>
            <a:gdLst/>
            <a:ahLst/>
            <a:cxnLst/>
            <a:rect l="l" t="t" r="r" b="b"/>
            <a:pathLst>
              <a:path w="1789" h="1790" extrusionOk="0">
                <a:moveTo>
                  <a:pt x="894" y="0"/>
                </a:moveTo>
                <a:cubicBezTo>
                  <a:pt x="400" y="0"/>
                  <a:pt x="0" y="401"/>
                  <a:pt x="0" y="895"/>
                </a:cubicBezTo>
                <a:cubicBezTo>
                  <a:pt x="0" y="1389"/>
                  <a:pt x="400" y="1790"/>
                  <a:pt x="894" y="1790"/>
                </a:cubicBezTo>
                <a:cubicBezTo>
                  <a:pt x="1388" y="1790"/>
                  <a:pt x="1788" y="1389"/>
                  <a:pt x="1788" y="895"/>
                </a:cubicBezTo>
                <a:cubicBezTo>
                  <a:pt x="1788" y="401"/>
                  <a:pt x="1388" y="0"/>
                  <a:pt x="8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05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40" name="Google Shape;40;p4"/>
          <p:cNvCxnSpPr/>
          <p:nvPr/>
        </p:nvCxnSpPr>
        <p:spPr>
          <a:xfrm>
            <a:off x="4957206" y="4891050"/>
            <a:ext cx="29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" name="Google Shape;41;p4"/>
          <p:cNvGrpSpPr/>
          <p:nvPr/>
        </p:nvGrpSpPr>
        <p:grpSpPr>
          <a:xfrm flipH="1">
            <a:off x="7306699" y="3824412"/>
            <a:ext cx="2027801" cy="1780208"/>
            <a:chOff x="1689625" y="3620533"/>
            <a:chExt cx="766539" cy="672945"/>
          </a:xfrm>
        </p:grpSpPr>
        <p:sp>
          <p:nvSpPr>
            <p:cNvPr id="42" name="Google Shape;42;p4"/>
            <p:cNvSpPr/>
            <p:nvPr/>
          </p:nvSpPr>
          <p:spPr>
            <a:xfrm>
              <a:off x="2000221" y="3620533"/>
              <a:ext cx="402234" cy="402170"/>
            </a:xfrm>
            <a:custGeom>
              <a:avLst/>
              <a:gdLst/>
              <a:ahLst/>
              <a:cxnLst/>
              <a:rect l="l" t="t" r="r" b="b"/>
              <a:pathLst>
                <a:path w="11402" h="11401" extrusionOk="0">
                  <a:moveTo>
                    <a:pt x="0" y="1"/>
                  </a:moveTo>
                  <a:lnTo>
                    <a:pt x="0" y="149"/>
                  </a:lnTo>
                  <a:cubicBezTo>
                    <a:pt x="6205" y="149"/>
                    <a:pt x="11252" y="5197"/>
                    <a:pt x="11252" y="11401"/>
                  </a:cubicBezTo>
                  <a:lnTo>
                    <a:pt x="11401" y="11401"/>
                  </a:lnTo>
                  <a:cubicBezTo>
                    <a:pt x="11401" y="5115"/>
                    <a:pt x="6287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2393017" y="3659336"/>
              <a:ext cx="63147" cy="63107"/>
            </a:xfrm>
            <a:custGeom>
              <a:avLst/>
              <a:gdLst/>
              <a:ahLst/>
              <a:cxnLst/>
              <a:rect l="l" t="t" r="r" b="b"/>
              <a:pathLst>
                <a:path w="1790" h="1789" extrusionOk="0">
                  <a:moveTo>
                    <a:pt x="895" y="1"/>
                  </a:moveTo>
                  <a:cubicBezTo>
                    <a:pt x="401" y="1"/>
                    <a:pt x="0" y="401"/>
                    <a:pt x="0" y="895"/>
                  </a:cubicBezTo>
                  <a:cubicBezTo>
                    <a:pt x="0" y="1389"/>
                    <a:pt x="401" y="1789"/>
                    <a:pt x="895" y="1789"/>
                  </a:cubicBezTo>
                  <a:cubicBezTo>
                    <a:pt x="1389" y="1789"/>
                    <a:pt x="1790" y="1389"/>
                    <a:pt x="1790" y="895"/>
                  </a:cubicBezTo>
                  <a:cubicBezTo>
                    <a:pt x="1790" y="401"/>
                    <a:pt x="1389" y="1"/>
                    <a:pt x="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723739" y="3747809"/>
              <a:ext cx="545708" cy="545669"/>
            </a:xfrm>
            <a:custGeom>
              <a:avLst/>
              <a:gdLst/>
              <a:ahLst/>
              <a:cxnLst/>
              <a:rect l="l" t="t" r="r" b="b"/>
              <a:pathLst>
                <a:path w="15469" h="15469" extrusionOk="0">
                  <a:moveTo>
                    <a:pt x="7735" y="1"/>
                  </a:moveTo>
                  <a:cubicBezTo>
                    <a:pt x="5684" y="1"/>
                    <a:pt x="3716" y="816"/>
                    <a:pt x="2266" y="2265"/>
                  </a:cubicBezTo>
                  <a:cubicBezTo>
                    <a:pt x="815" y="3716"/>
                    <a:pt x="1" y="5684"/>
                    <a:pt x="1" y="7735"/>
                  </a:cubicBezTo>
                  <a:cubicBezTo>
                    <a:pt x="1" y="9786"/>
                    <a:pt x="815" y="11753"/>
                    <a:pt x="2266" y="13204"/>
                  </a:cubicBezTo>
                  <a:cubicBezTo>
                    <a:pt x="3716" y="14654"/>
                    <a:pt x="5684" y="15468"/>
                    <a:pt x="7735" y="15468"/>
                  </a:cubicBezTo>
                  <a:cubicBezTo>
                    <a:pt x="9786" y="15468"/>
                    <a:pt x="11754" y="14654"/>
                    <a:pt x="13203" y="13204"/>
                  </a:cubicBezTo>
                  <a:cubicBezTo>
                    <a:pt x="14654" y="11753"/>
                    <a:pt x="15469" y="9786"/>
                    <a:pt x="15469" y="7735"/>
                  </a:cubicBezTo>
                  <a:cubicBezTo>
                    <a:pt x="15469" y="5684"/>
                    <a:pt x="14654" y="3716"/>
                    <a:pt x="13203" y="2265"/>
                  </a:cubicBezTo>
                  <a:cubicBezTo>
                    <a:pt x="11754" y="816"/>
                    <a:pt x="9786" y="1"/>
                    <a:pt x="7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1689625" y="3688157"/>
              <a:ext cx="148836" cy="148825"/>
            </a:xfrm>
            <a:custGeom>
              <a:avLst/>
              <a:gdLst/>
              <a:ahLst/>
              <a:cxnLst/>
              <a:rect l="l" t="t" r="r" b="b"/>
              <a:pathLst>
                <a:path w="4219" h="4219" extrusionOk="0">
                  <a:moveTo>
                    <a:pt x="2109" y="0"/>
                  </a:moveTo>
                  <a:cubicBezTo>
                    <a:pt x="945" y="0"/>
                    <a:pt x="0" y="945"/>
                    <a:pt x="0" y="2109"/>
                  </a:cubicBezTo>
                  <a:cubicBezTo>
                    <a:pt x="0" y="3275"/>
                    <a:pt x="945" y="4219"/>
                    <a:pt x="2109" y="4219"/>
                  </a:cubicBezTo>
                  <a:cubicBezTo>
                    <a:pt x="3275" y="4219"/>
                    <a:pt x="4218" y="3275"/>
                    <a:pt x="4218" y="2109"/>
                  </a:cubicBezTo>
                  <a:cubicBezTo>
                    <a:pt x="4218" y="945"/>
                    <a:pt x="3275" y="0"/>
                    <a:pt x="2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1914525" y="1354950"/>
            <a:ext cx="53151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8"/>
          <p:cNvSpPr/>
          <p:nvPr/>
        </p:nvSpPr>
        <p:spPr>
          <a:xfrm rot="10800000" flipH="1">
            <a:off x="0" y="4444022"/>
            <a:ext cx="4247952" cy="699474"/>
          </a:xfrm>
          <a:custGeom>
            <a:avLst/>
            <a:gdLst/>
            <a:ahLst/>
            <a:cxnLst/>
            <a:rect l="l" t="t" r="r" b="b"/>
            <a:pathLst>
              <a:path w="64785" h="10668" extrusionOk="0">
                <a:moveTo>
                  <a:pt x="1" y="1"/>
                </a:moveTo>
                <a:lnTo>
                  <a:pt x="1" y="10668"/>
                </a:lnTo>
                <a:lnTo>
                  <a:pt x="54116" y="10668"/>
                </a:lnTo>
                <a:cubicBezTo>
                  <a:pt x="57061" y="10668"/>
                  <a:pt x="59729" y="9475"/>
                  <a:pt x="61660" y="7543"/>
                </a:cubicBezTo>
                <a:cubicBezTo>
                  <a:pt x="63589" y="5616"/>
                  <a:pt x="64783" y="2949"/>
                  <a:pt x="64784" y="6"/>
                </a:cubicBezTo>
                <a:lnTo>
                  <a:pt x="647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rot="10800000">
            <a:off x="4896050" y="4444022"/>
            <a:ext cx="4247952" cy="699474"/>
          </a:xfrm>
          <a:custGeom>
            <a:avLst/>
            <a:gdLst/>
            <a:ahLst/>
            <a:cxnLst/>
            <a:rect l="l" t="t" r="r" b="b"/>
            <a:pathLst>
              <a:path w="64785" h="10668" extrusionOk="0">
                <a:moveTo>
                  <a:pt x="1" y="1"/>
                </a:moveTo>
                <a:lnTo>
                  <a:pt x="1" y="10668"/>
                </a:lnTo>
                <a:lnTo>
                  <a:pt x="54116" y="10668"/>
                </a:lnTo>
                <a:cubicBezTo>
                  <a:pt x="57061" y="10668"/>
                  <a:pt x="59729" y="9475"/>
                  <a:pt x="61660" y="7543"/>
                </a:cubicBezTo>
                <a:cubicBezTo>
                  <a:pt x="63589" y="5616"/>
                  <a:pt x="64783" y="2949"/>
                  <a:pt x="64784" y="6"/>
                </a:cubicBezTo>
                <a:lnTo>
                  <a:pt x="647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8"/>
          <p:cNvCxnSpPr/>
          <p:nvPr/>
        </p:nvCxnSpPr>
        <p:spPr>
          <a:xfrm>
            <a:off x="4572075" y="-219075"/>
            <a:ext cx="0" cy="1247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1"/>
          <p:cNvSpPr/>
          <p:nvPr/>
        </p:nvSpPr>
        <p:spPr>
          <a:xfrm rot="-5400000">
            <a:off x="8148940" y="-371183"/>
            <a:ext cx="776255" cy="748005"/>
          </a:xfrm>
          <a:custGeom>
            <a:avLst/>
            <a:gdLst/>
            <a:ahLst/>
            <a:cxnLst/>
            <a:rect l="l" t="t" r="r" b="b"/>
            <a:pathLst>
              <a:path w="10543" h="10160" extrusionOk="0">
                <a:moveTo>
                  <a:pt x="5271" y="0"/>
                </a:moveTo>
                <a:cubicBezTo>
                  <a:pt x="2360" y="0"/>
                  <a:pt x="0" y="2275"/>
                  <a:pt x="0" y="5080"/>
                </a:cubicBezTo>
                <a:cubicBezTo>
                  <a:pt x="0" y="6427"/>
                  <a:pt x="555" y="7719"/>
                  <a:pt x="1544" y="8671"/>
                </a:cubicBezTo>
                <a:cubicBezTo>
                  <a:pt x="2532" y="9624"/>
                  <a:pt x="3873" y="10159"/>
                  <a:pt x="5271" y="10159"/>
                </a:cubicBezTo>
                <a:cubicBezTo>
                  <a:pt x="6669" y="10159"/>
                  <a:pt x="8010" y="9624"/>
                  <a:pt x="8999" y="8671"/>
                </a:cubicBezTo>
                <a:cubicBezTo>
                  <a:pt x="9987" y="7719"/>
                  <a:pt x="10543" y="6427"/>
                  <a:pt x="10543" y="5080"/>
                </a:cubicBezTo>
                <a:cubicBezTo>
                  <a:pt x="10543" y="3733"/>
                  <a:pt x="9987" y="2441"/>
                  <a:pt x="8999" y="1488"/>
                </a:cubicBezTo>
                <a:cubicBezTo>
                  <a:pt x="8010" y="536"/>
                  <a:pt x="6669" y="0"/>
                  <a:pt x="52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"/>
          <p:cNvSpPr/>
          <p:nvPr/>
        </p:nvSpPr>
        <p:spPr>
          <a:xfrm rot="-5400000">
            <a:off x="7831885" y="-110973"/>
            <a:ext cx="430942" cy="223739"/>
          </a:xfrm>
          <a:custGeom>
            <a:avLst/>
            <a:gdLst/>
            <a:ahLst/>
            <a:cxnLst/>
            <a:rect l="l" t="t" r="r" b="b"/>
            <a:pathLst>
              <a:path w="5853" h="3039" extrusionOk="0">
                <a:moveTo>
                  <a:pt x="0" y="1"/>
                </a:moveTo>
                <a:lnTo>
                  <a:pt x="0" y="2"/>
                </a:lnTo>
                <a:cubicBezTo>
                  <a:pt x="0" y="1679"/>
                  <a:pt x="1311" y="3038"/>
                  <a:pt x="2927" y="3038"/>
                </a:cubicBezTo>
                <a:cubicBezTo>
                  <a:pt x="4543" y="3038"/>
                  <a:pt x="5852" y="1679"/>
                  <a:pt x="5852" y="2"/>
                </a:cubicBezTo>
                <a:lnTo>
                  <a:pt x="58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/>
          <p:nvPr/>
        </p:nvSpPr>
        <p:spPr>
          <a:xfrm rot="-5400000">
            <a:off x="8482822" y="509774"/>
            <a:ext cx="661175" cy="661204"/>
          </a:xfrm>
          <a:custGeom>
            <a:avLst/>
            <a:gdLst/>
            <a:ahLst/>
            <a:cxnLst/>
            <a:rect l="l" t="t" r="r" b="b"/>
            <a:pathLst>
              <a:path w="8980" h="8981" extrusionOk="0">
                <a:moveTo>
                  <a:pt x="8979" y="1"/>
                </a:moveTo>
                <a:cubicBezTo>
                  <a:pt x="4019" y="1"/>
                  <a:pt x="0" y="4021"/>
                  <a:pt x="0" y="8981"/>
                </a:cubicBezTo>
                <a:lnTo>
                  <a:pt x="8979" y="8981"/>
                </a:lnTo>
                <a:lnTo>
                  <a:pt x="89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6" name="Google Shape;196;p21"/>
          <p:cNvCxnSpPr/>
          <p:nvPr/>
        </p:nvCxnSpPr>
        <p:spPr>
          <a:xfrm rot="10800000">
            <a:off x="8562221" y="-66524"/>
            <a:ext cx="0" cy="115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1" name="Google Shape;431;p40"/>
          <p:cNvCxnSpPr/>
          <p:nvPr/>
        </p:nvCxnSpPr>
        <p:spPr>
          <a:xfrm>
            <a:off x="4957206" y="4891050"/>
            <a:ext cx="29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32" name="Google Shape;432;p40"/>
          <p:cNvGrpSpPr/>
          <p:nvPr/>
        </p:nvGrpSpPr>
        <p:grpSpPr>
          <a:xfrm flipH="1">
            <a:off x="7306699" y="3824412"/>
            <a:ext cx="2027801" cy="1780208"/>
            <a:chOff x="1689625" y="3620533"/>
            <a:chExt cx="766539" cy="672945"/>
          </a:xfrm>
        </p:grpSpPr>
        <p:sp>
          <p:nvSpPr>
            <p:cNvPr id="433" name="Google Shape;433;p40"/>
            <p:cNvSpPr/>
            <p:nvPr/>
          </p:nvSpPr>
          <p:spPr>
            <a:xfrm>
              <a:off x="2000221" y="3620533"/>
              <a:ext cx="402234" cy="402170"/>
            </a:xfrm>
            <a:custGeom>
              <a:avLst/>
              <a:gdLst/>
              <a:ahLst/>
              <a:cxnLst/>
              <a:rect l="l" t="t" r="r" b="b"/>
              <a:pathLst>
                <a:path w="11402" h="11401" extrusionOk="0">
                  <a:moveTo>
                    <a:pt x="0" y="1"/>
                  </a:moveTo>
                  <a:lnTo>
                    <a:pt x="0" y="149"/>
                  </a:lnTo>
                  <a:cubicBezTo>
                    <a:pt x="6205" y="149"/>
                    <a:pt x="11252" y="5197"/>
                    <a:pt x="11252" y="11401"/>
                  </a:cubicBezTo>
                  <a:lnTo>
                    <a:pt x="11401" y="11401"/>
                  </a:lnTo>
                  <a:cubicBezTo>
                    <a:pt x="11401" y="5115"/>
                    <a:pt x="6287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2393017" y="3659336"/>
              <a:ext cx="63147" cy="63107"/>
            </a:xfrm>
            <a:custGeom>
              <a:avLst/>
              <a:gdLst/>
              <a:ahLst/>
              <a:cxnLst/>
              <a:rect l="l" t="t" r="r" b="b"/>
              <a:pathLst>
                <a:path w="1790" h="1789" extrusionOk="0">
                  <a:moveTo>
                    <a:pt x="895" y="1"/>
                  </a:moveTo>
                  <a:cubicBezTo>
                    <a:pt x="401" y="1"/>
                    <a:pt x="0" y="401"/>
                    <a:pt x="0" y="895"/>
                  </a:cubicBezTo>
                  <a:cubicBezTo>
                    <a:pt x="0" y="1389"/>
                    <a:pt x="401" y="1789"/>
                    <a:pt x="895" y="1789"/>
                  </a:cubicBezTo>
                  <a:cubicBezTo>
                    <a:pt x="1389" y="1789"/>
                    <a:pt x="1790" y="1389"/>
                    <a:pt x="1790" y="895"/>
                  </a:cubicBezTo>
                  <a:cubicBezTo>
                    <a:pt x="1790" y="401"/>
                    <a:pt x="1389" y="1"/>
                    <a:pt x="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723739" y="3747809"/>
              <a:ext cx="545708" cy="545669"/>
            </a:xfrm>
            <a:custGeom>
              <a:avLst/>
              <a:gdLst/>
              <a:ahLst/>
              <a:cxnLst/>
              <a:rect l="l" t="t" r="r" b="b"/>
              <a:pathLst>
                <a:path w="15469" h="15469" extrusionOk="0">
                  <a:moveTo>
                    <a:pt x="7735" y="1"/>
                  </a:moveTo>
                  <a:cubicBezTo>
                    <a:pt x="5684" y="1"/>
                    <a:pt x="3716" y="816"/>
                    <a:pt x="2266" y="2265"/>
                  </a:cubicBezTo>
                  <a:cubicBezTo>
                    <a:pt x="815" y="3716"/>
                    <a:pt x="1" y="5684"/>
                    <a:pt x="1" y="7735"/>
                  </a:cubicBezTo>
                  <a:cubicBezTo>
                    <a:pt x="1" y="9786"/>
                    <a:pt x="815" y="11753"/>
                    <a:pt x="2266" y="13204"/>
                  </a:cubicBezTo>
                  <a:cubicBezTo>
                    <a:pt x="3716" y="14654"/>
                    <a:pt x="5684" y="15468"/>
                    <a:pt x="7735" y="15468"/>
                  </a:cubicBezTo>
                  <a:cubicBezTo>
                    <a:pt x="9786" y="15468"/>
                    <a:pt x="11754" y="14654"/>
                    <a:pt x="13203" y="13204"/>
                  </a:cubicBezTo>
                  <a:cubicBezTo>
                    <a:pt x="14654" y="11753"/>
                    <a:pt x="15469" y="9786"/>
                    <a:pt x="15469" y="7735"/>
                  </a:cubicBezTo>
                  <a:cubicBezTo>
                    <a:pt x="15469" y="5684"/>
                    <a:pt x="14654" y="3716"/>
                    <a:pt x="13203" y="2265"/>
                  </a:cubicBezTo>
                  <a:cubicBezTo>
                    <a:pt x="11754" y="816"/>
                    <a:pt x="9786" y="1"/>
                    <a:pt x="7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689625" y="3688157"/>
              <a:ext cx="148836" cy="148825"/>
            </a:xfrm>
            <a:custGeom>
              <a:avLst/>
              <a:gdLst/>
              <a:ahLst/>
              <a:cxnLst/>
              <a:rect l="l" t="t" r="r" b="b"/>
              <a:pathLst>
                <a:path w="4219" h="4219" extrusionOk="0">
                  <a:moveTo>
                    <a:pt x="2109" y="0"/>
                  </a:moveTo>
                  <a:cubicBezTo>
                    <a:pt x="945" y="0"/>
                    <a:pt x="0" y="945"/>
                    <a:pt x="0" y="2109"/>
                  </a:cubicBezTo>
                  <a:cubicBezTo>
                    <a:pt x="0" y="3275"/>
                    <a:pt x="945" y="4219"/>
                    <a:pt x="2109" y="4219"/>
                  </a:cubicBezTo>
                  <a:cubicBezTo>
                    <a:pt x="3275" y="4219"/>
                    <a:pt x="4218" y="3275"/>
                    <a:pt x="4218" y="2109"/>
                  </a:cubicBezTo>
                  <a:cubicBezTo>
                    <a:pt x="4218" y="945"/>
                    <a:pt x="3275" y="0"/>
                    <a:pt x="2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1"/>
          <p:cNvSpPr/>
          <p:nvPr/>
        </p:nvSpPr>
        <p:spPr>
          <a:xfrm flipH="1">
            <a:off x="-384512" y="4168119"/>
            <a:ext cx="776255" cy="748005"/>
          </a:xfrm>
          <a:custGeom>
            <a:avLst/>
            <a:gdLst/>
            <a:ahLst/>
            <a:cxnLst/>
            <a:rect l="l" t="t" r="r" b="b"/>
            <a:pathLst>
              <a:path w="10543" h="10160" extrusionOk="0">
                <a:moveTo>
                  <a:pt x="5271" y="0"/>
                </a:moveTo>
                <a:cubicBezTo>
                  <a:pt x="2360" y="0"/>
                  <a:pt x="0" y="2275"/>
                  <a:pt x="0" y="5080"/>
                </a:cubicBezTo>
                <a:cubicBezTo>
                  <a:pt x="0" y="6427"/>
                  <a:pt x="555" y="7719"/>
                  <a:pt x="1544" y="8671"/>
                </a:cubicBezTo>
                <a:cubicBezTo>
                  <a:pt x="2532" y="9624"/>
                  <a:pt x="3873" y="10159"/>
                  <a:pt x="5271" y="10159"/>
                </a:cubicBezTo>
                <a:cubicBezTo>
                  <a:pt x="6669" y="10159"/>
                  <a:pt x="8010" y="9624"/>
                  <a:pt x="8999" y="8671"/>
                </a:cubicBezTo>
                <a:cubicBezTo>
                  <a:pt x="9987" y="7719"/>
                  <a:pt x="10543" y="6427"/>
                  <a:pt x="10543" y="5080"/>
                </a:cubicBezTo>
                <a:cubicBezTo>
                  <a:pt x="10543" y="3733"/>
                  <a:pt x="9987" y="2441"/>
                  <a:pt x="8999" y="1488"/>
                </a:cubicBezTo>
                <a:cubicBezTo>
                  <a:pt x="8010" y="536"/>
                  <a:pt x="6669" y="0"/>
                  <a:pt x="52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1"/>
          <p:cNvSpPr/>
          <p:nvPr/>
        </p:nvSpPr>
        <p:spPr>
          <a:xfrm flipH="1">
            <a:off x="-213778" y="3940540"/>
            <a:ext cx="430942" cy="223739"/>
          </a:xfrm>
          <a:custGeom>
            <a:avLst/>
            <a:gdLst/>
            <a:ahLst/>
            <a:cxnLst/>
            <a:rect l="l" t="t" r="r" b="b"/>
            <a:pathLst>
              <a:path w="5853" h="3039" extrusionOk="0">
                <a:moveTo>
                  <a:pt x="0" y="1"/>
                </a:moveTo>
                <a:lnTo>
                  <a:pt x="0" y="2"/>
                </a:lnTo>
                <a:cubicBezTo>
                  <a:pt x="0" y="1679"/>
                  <a:pt x="1311" y="3038"/>
                  <a:pt x="2927" y="3038"/>
                </a:cubicBezTo>
                <a:cubicBezTo>
                  <a:pt x="4543" y="3038"/>
                  <a:pt x="5852" y="1679"/>
                  <a:pt x="5852" y="2"/>
                </a:cubicBezTo>
                <a:lnTo>
                  <a:pt x="58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1"/>
          <p:cNvSpPr/>
          <p:nvPr/>
        </p:nvSpPr>
        <p:spPr>
          <a:xfrm flipH="1">
            <a:off x="510584" y="4487861"/>
            <a:ext cx="661175" cy="661204"/>
          </a:xfrm>
          <a:custGeom>
            <a:avLst/>
            <a:gdLst/>
            <a:ahLst/>
            <a:cxnLst/>
            <a:rect l="l" t="t" r="r" b="b"/>
            <a:pathLst>
              <a:path w="8980" h="8981" extrusionOk="0">
                <a:moveTo>
                  <a:pt x="8979" y="1"/>
                </a:moveTo>
                <a:cubicBezTo>
                  <a:pt x="4019" y="1"/>
                  <a:pt x="0" y="4021"/>
                  <a:pt x="0" y="8981"/>
                </a:cubicBezTo>
                <a:lnTo>
                  <a:pt x="8979" y="8981"/>
                </a:lnTo>
                <a:lnTo>
                  <a:pt x="89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1" name="Google Shape;441;p41"/>
          <p:cNvCxnSpPr/>
          <p:nvPr/>
        </p:nvCxnSpPr>
        <p:spPr>
          <a:xfrm>
            <a:off x="510572" y="3990975"/>
            <a:ext cx="0" cy="115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2" name="Google Shape;442;p41"/>
          <p:cNvGrpSpPr/>
          <p:nvPr/>
        </p:nvGrpSpPr>
        <p:grpSpPr>
          <a:xfrm>
            <a:off x="8648733" y="265352"/>
            <a:ext cx="171538" cy="1290862"/>
            <a:chOff x="9929777" y="3422444"/>
            <a:chExt cx="132390" cy="996266"/>
          </a:xfrm>
        </p:grpSpPr>
        <p:sp>
          <p:nvSpPr>
            <p:cNvPr id="443" name="Google Shape;443;p41"/>
            <p:cNvSpPr/>
            <p:nvPr/>
          </p:nvSpPr>
          <p:spPr>
            <a:xfrm>
              <a:off x="9929777" y="3422444"/>
              <a:ext cx="130704" cy="130626"/>
            </a:xfrm>
            <a:custGeom>
              <a:avLst/>
              <a:gdLst/>
              <a:ahLst/>
              <a:cxnLst/>
              <a:rect l="l" t="t" r="r" b="b"/>
              <a:pathLst>
                <a:path w="1938" h="1937" extrusionOk="0">
                  <a:moveTo>
                    <a:pt x="969" y="149"/>
                  </a:moveTo>
                  <a:cubicBezTo>
                    <a:pt x="1421" y="149"/>
                    <a:pt x="1789" y="516"/>
                    <a:pt x="1789" y="968"/>
                  </a:cubicBezTo>
                  <a:cubicBezTo>
                    <a:pt x="1789" y="1421"/>
                    <a:pt x="1421" y="1788"/>
                    <a:pt x="969" y="1788"/>
                  </a:cubicBezTo>
                  <a:cubicBezTo>
                    <a:pt x="517" y="1788"/>
                    <a:pt x="149" y="1420"/>
                    <a:pt x="149" y="968"/>
                  </a:cubicBezTo>
                  <a:cubicBezTo>
                    <a:pt x="149" y="516"/>
                    <a:pt x="517" y="149"/>
                    <a:pt x="969" y="149"/>
                  </a:cubicBezTo>
                  <a:close/>
                  <a:moveTo>
                    <a:pt x="969" y="0"/>
                  </a:moveTo>
                  <a:cubicBezTo>
                    <a:pt x="435" y="0"/>
                    <a:pt x="0" y="434"/>
                    <a:pt x="0" y="968"/>
                  </a:cubicBezTo>
                  <a:cubicBezTo>
                    <a:pt x="0" y="1503"/>
                    <a:pt x="435" y="1937"/>
                    <a:pt x="969" y="1937"/>
                  </a:cubicBezTo>
                  <a:cubicBezTo>
                    <a:pt x="1503" y="1937"/>
                    <a:pt x="1938" y="1503"/>
                    <a:pt x="1938" y="968"/>
                  </a:cubicBezTo>
                  <a:cubicBezTo>
                    <a:pt x="1938" y="434"/>
                    <a:pt x="1503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9934836" y="3678381"/>
              <a:ext cx="127331" cy="740329"/>
            </a:xfrm>
            <a:custGeom>
              <a:avLst/>
              <a:gdLst/>
              <a:ahLst/>
              <a:cxnLst/>
              <a:rect l="l" t="t" r="r" b="b"/>
              <a:pathLst>
                <a:path w="1888" h="10978" extrusionOk="0">
                  <a:moveTo>
                    <a:pt x="943" y="0"/>
                  </a:moveTo>
                  <a:cubicBezTo>
                    <a:pt x="423" y="0"/>
                    <a:pt x="0" y="423"/>
                    <a:pt x="0" y="945"/>
                  </a:cubicBezTo>
                  <a:lnTo>
                    <a:pt x="0" y="10033"/>
                  </a:lnTo>
                  <a:cubicBezTo>
                    <a:pt x="0" y="10554"/>
                    <a:pt x="423" y="10977"/>
                    <a:pt x="943" y="10977"/>
                  </a:cubicBezTo>
                  <a:cubicBezTo>
                    <a:pt x="1465" y="10977"/>
                    <a:pt x="1888" y="10554"/>
                    <a:pt x="1888" y="10033"/>
                  </a:cubicBezTo>
                  <a:lnTo>
                    <a:pt x="1888" y="945"/>
                  </a:lnTo>
                  <a:cubicBezTo>
                    <a:pt x="1888" y="423"/>
                    <a:pt x="1465" y="0"/>
                    <a:pt x="9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1"/>
          <p:cNvSpPr/>
          <p:nvPr/>
        </p:nvSpPr>
        <p:spPr>
          <a:xfrm>
            <a:off x="8720710" y="1938858"/>
            <a:ext cx="423279" cy="815467"/>
          </a:xfrm>
          <a:custGeom>
            <a:avLst/>
            <a:gdLst/>
            <a:ahLst/>
            <a:cxnLst/>
            <a:rect l="l" t="t" r="r" b="b"/>
            <a:pathLst>
              <a:path w="3274" h="6308" extrusionOk="0">
                <a:moveTo>
                  <a:pt x="3273" y="1"/>
                </a:moveTo>
                <a:cubicBezTo>
                  <a:pt x="1465" y="1"/>
                  <a:pt x="1" y="1413"/>
                  <a:pt x="1" y="3155"/>
                </a:cubicBezTo>
                <a:cubicBezTo>
                  <a:pt x="1" y="4895"/>
                  <a:pt x="1465" y="6307"/>
                  <a:pt x="3273" y="6307"/>
                </a:cubicBezTo>
                <a:lnTo>
                  <a:pt x="3274" y="6307"/>
                </a:lnTo>
                <a:lnTo>
                  <a:pt x="32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●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○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■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●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○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■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●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○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i Jamjuree"/>
              <a:buChar char="■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67" r:id="rId5"/>
    <p:sldLayoutId id="2147483686" r:id="rId6"/>
    <p:sldLayoutId id="214748368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5"/>
          <p:cNvSpPr/>
          <p:nvPr/>
        </p:nvSpPr>
        <p:spPr>
          <a:xfrm>
            <a:off x="2097288" y="3710163"/>
            <a:ext cx="4949400" cy="4770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5"/>
          <p:cNvSpPr txBox="1">
            <a:spLocks noGrp="1"/>
          </p:cNvSpPr>
          <p:nvPr>
            <p:ph type="subTitle" idx="1"/>
          </p:nvPr>
        </p:nvSpPr>
        <p:spPr>
          <a:xfrm rot="-546">
            <a:off x="2657805" y="3735501"/>
            <a:ext cx="37767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Dr. Nouri Malika</a:t>
            </a:r>
            <a:endParaRPr/>
          </a:p>
        </p:txBody>
      </p:sp>
      <p:sp>
        <p:nvSpPr>
          <p:cNvPr id="458" name="Google Shape;458;p45"/>
          <p:cNvSpPr txBox="1">
            <a:spLocks noGrp="1"/>
          </p:cNvSpPr>
          <p:nvPr>
            <p:ph type="ctrTitle"/>
          </p:nvPr>
        </p:nvSpPr>
        <p:spPr>
          <a:xfrm>
            <a:off x="1162050" y="1399125"/>
            <a:ext cx="68199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buSzPts val="1100"/>
            </a:pPr>
            <a:r>
              <a:rPr lang="fr-FR" sz="2400" dirty="0" smtClean="0"/>
              <a:t>Questions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460" name="Google Shape;460;p45"/>
          <p:cNvSpPr/>
          <p:nvPr/>
        </p:nvSpPr>
        <p:spPr>
          <a:xfrm>
            <a:off x="7570413" y="4487861"/>
            <a:ext cx="661175" cy="661204"/>
          </a:xfrm>
          <a:custGeom>
            <a:avLst/>
            <a:gdLst/>
            <a:ahLst/>
            <a:cxnLst/>
            <a:rect l="l" t="t" r="r" b="b"/>
            <a:pathLst>
              <a:path w="8980" h="8981" extrusionOk="0">
                <a:moveTo>
                  <a:pt x="8979" y="1"/>
                </a:moveTo>
                <a:cubicBezTo>
                  <a:pt x="4019" y="1"/>
                  <a:pt x="0" y="4021"/>
                  <a:pt x="0" y="8981"/>
                </a:cubicBezTo>
                <a:lnTo>
                  <a:pt x="8979" y="8981"/>
                </a:lnTo>
                <a:lnTo>
                  <a:pt x="89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496944" cy="564300"/>
          </a:xfrm>
        </p:spPr>
        <p:txBody>
          <a:bodyPr/>
          <a:lstStyle/>
          <a:p>
            <a:r>
              <a:rPr lang="en-US" sz="2000" dirty="0" smtClean="0"/>
              <a:t>Answering requests, suggestions, offers and invitations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771550"/>
            <a:ext cx="8712968" cy="3831833"/>
          </a:xfrm>
        </p:spPr>
        <p:txBody>
          <a:bodyPr/>
          <a:lstStyle/>
          <a:p>
            <a:pPr marL="87313" indent="0">
              <a:lnSpc>
                <a:spcPct val="150000"/>
              </a:lnSpc>
              <a:buNone/>
            </a:pPr>
            <a:r>
              <a:rPr lang="en-US" sz="1400" dirty="0" smtClean="0"/>
              <a:t>To answer a request, suggestion, etc, we normally use </a:t>
            </a:r>
            <a:r>
              <a:rPr lang="en-US" sz="1400" b="1" dirty="0" smtClean="0"/>
              <a:t>a phrase </a:t>
            </a:r>
            <a:r>
              <a:rPr lang="en-US" sz="1400" dirty="0" smtClean="0"/>
              <a:t>like </a:t>
            </a:r>
            <a:r>
              <a:rPr lang="en-US" sz="1400" b="1" dirty="0" smtClean="0"/>
              <a:t>Yes, of course</a:t>
            </a:r>
            <a:r>
              <a:rPr lang="en-US" sz="1400" dirty="0" smtClean="0"/>
              <a:t> or </a:t>
            </a:r>
            <a:r>
              <a:rPr lang="en-US" sz="1400" b="1" dirty="0" smtClean="0"/>
              <a:t>Yes, please</a:t>
            </a:r>
            <a:r>
              <a:rPr lang="en-US" sz="1400" dirty="0" smtClean="0"/>
              <a:t> rather than a short answer. 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dirty="0" smtClean="0"/>
              <a:t>If we answer in the negative, we have to give some explanation.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b="1" dirty="0" smtClean="0"/>
              <a:t>Request</a:t>
            </a:r>
            <a:r>
              <a:rPr lang="en-US" sz="1400" dirty="0" smtClean="0"/>
              <a:t>: </a:t>
            </a:r>
            <a:r>
              <a:rPr lang="en-US" sz="1400" i="1" dirty="0" smtClean="0"/>
              <a:t>Could you help me move these chairs, please? ~ Yes, of course. 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i="1" dirty="0"/>
              <a:t>		</a:t>
            </a:r>
            <a:r>
              <a:rPr lang="en-US" sz="1400" i="1" dirty="0" smtClean="0"/>
              <a:t>			      OR I'm afraid I'm rather busy.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b="1" dirty="0" smtClean="0"/>
              <a:t>Suggestion</a:t>
            </a:r>
            <a:r>
              <a:rPr lang="en-US" sz="1400" dirty="0" smtClean="0"/>
              <a:t>: </a:t>
            </a:r>
            <a:r>
              <a:rPr lang="en-US" sz="1400" i="1" dirty="0" smtClean="0"/>
              <a:t>Shall we have a coffee? ~ Yes, OK. 	OR	 Sorry, I can't. I have to go.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b="1" dirty="0" smtClean="0"/>
              <a:t>Offer: </a:t>
            </a:r>
            <a:r>
              <a:rPr lang="en-US" sz="1400" i="1" dirty="0" smtClean="0"/>
              <a:t>Can I give you a hand? ~ Yes, please. That's very kind of you. 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i="1" dirty="0"/>
              <a:t>	</a:t>
            </a:r>
            <a:r>
              <a:rPr lang="en-US" sz="1400" i="1" dirty="0" smtClean="0"/>
              <a:t>		OR It's OK, thanks. I can manage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b="1" dirty="0" smtClean="0"/>
              <a:t>Invitation</a:t>
            </a:r>
            <a:r>
              <a:rPr lang="en-US" sz="1400" dirty="0" smtClean="0"/>
              <a:t>: </a:t>
            </a:r>
            <a:r>
              <a:rPr lang="en-US" sz="1400" i="1" dirty="0" smtClean="0"/>
              <a:t>Would you like to come to the barbecue? ~ Yes, please. I'd love to. 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i="1" dirty="0"/>
              <a:t>	</a:t>
            </a:r>
            <a:r>
              <a:rPr lang="en-US" sz="1400" i="1" dirty="0" smtClean="0"/>
              <a:t>				OR I'd love to, but I'll be away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dirty="0" smtClean="0"/>
              <a:t>Short negative answers would sound strange or impolite here.</a:t>
            </a:r>
            <a:endParaRPr lang="fr-FR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Wh-questions</a:t>
            </a:r>
            <a:endParaRPr lang="fr-FR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4282" y="214296"/>
            <a:ext cx="7704000" cy="564300"/>
          </a:xfrm>
        </p:spPr>
        <p:txBody>
          <a:bodyPr/>
          <a:lstStyle/>
          <a:p>
            <a:r>
              <a:rPr lang="fr-FR" sz="2400" dirty="0" smtClean="0"/>
              <a:t>Introduction</a:t>
            </a:r>
            <a:endParaRPr lang="fr-F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987574"/>
            <a:ext cx="8136904" cy="394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7956456" cy="908814"/>
          </a:xfrm>
        </p:spPr>
        <p:txBody>
          <a:bodyPr/>
          <a:lstStyle/>
          <a:p>
            <a:r>
              <a:rPr lang="fr-FR" sz="2000" dirty="0" err="1" smtClean="0"/>
              <a:t>Form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2643" y="915566"/>
            <a:ext cx="8172480" cy="726920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en-US" sz="1400" dirty="0" smtClean="0"/>
              <a:t>Most </a:t>
            </a:r>
            <a:r>
              <a:rPr lang="en-US" sz="1400" dirty="0" err="1" smtClean="0"/>
              <a:t>wh</a:t>
            </a:r>
            <a:r>
              <a:rPr lang="en-US" sz="1400" dirty="0" smtClean="0"/>
              <a:t>-questions begin with </a:t>
            </a:r>
            <a:r>
              <a:rPr lang="en-US" sz="1400" b="1" dirty="0" smtClean="0"/>
              <a:t>a question word + an auxiliary verb + the subject</a:t>
            </a:r>
            <a:r>
              <a:rPr lang="en-US" sz="1400" dirty="0" smtClean="0"/>
              <a:t>. An auxiliary verb is a form of </a:t>
            </a:r>
            <a:r>
              <a:rPr lang="en-US" sz="1400" b="1" dirty="0" smtClean="0"/>
              <a:t>be or have or a modal verb, e.g. can.</a:t>
            </a:r>
            <a:endParaRPr lang="fr-FR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779662"/>
            <a:ext cx="59046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9552" y="2715766"/>
            <a:ext cx="781866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Bai Jamjuree" charset="-34"/>
                <a:cs typeface="Bai Jamjuree" charset="-34"/>
              </a:rPr>
              <a:t>The main verb “be” also comes before the subject in questions.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Bai Jamjuree" charset="-34"/>
                <a:cs typeface="Bai Jamjuree" charset="-34"/>
              </a:rPr>
              <a:t>Where is Kitty? 	How are you? 	What was that noise? 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Bai Jamjuree" charset="-34"/>
                <a:cs typeface="Bai Jamjuree" charset="-34"/>
              </a:rPr>
              <a:t>If there is more than one </a:t>
            </a:r>
            <a:r>
              <a:rPr lang="en-US" dirty="0" smtClean="0">
                <a:latin typeface="Bai Jamjuree" charset="-34"/>
                <a:cs typeface="Bai Jamjuree" charset="-34"/>
              </a:rPr>
              <a:t>auxiliary verb, only the first one comes before the subject.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Bai Jamjuree" charset="-34"/>
                <a:cs typeface="Bai Jamjuree" charset="-34"/>
              </a:rPr>
              <a:t>The guerrillas have been hiding. 		Where have the guerrillas been hiding?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Bai Jamjuree" charset="-34"/>
                <a:cs typeface="Bai Jamjuree" charset="-34"/>
              </a:rPr>
              <a:t>I should have said something. 		What should I have said?</a:t>
            </a:r>
            <a:endParaRPr lang="fr-FR" dirty="0">
              <a:latin typeface="Bai Jamjuree" charset="-34"/>
              <a:cs typeface="Bai Jamjuree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/>
              <a:t>In the present simple and past simple we use a form of do.</a:t>
            </a:r>
            <a:endParaRPr lang="fr-FR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849" y="1275606"/>
            <a:ext cx="69294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80849" y="2283718"/>
            <a:ext cx="6715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Bai Jamjuree" charset="-34"/>
                <a:cs typeface="Bai Jamjuree" charset="-34"/>
              </a:rPr>
              <a:t>An ordinary verb such as meet, work or say cannot come before the subject.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i Jamjuree" charset="-34"/>
                <a:cs typeface="Bai Jamjuree" charset="-34"/>
              </a:rPr>
              <a:t>NOT </a:t>
            </a:r>
            <a:r>
              <a:rPr lang="en-US" i="1" strike="sngStrike" dirty="0" smtClean="0">
                <a:latin typeface="Bai Jamjuree" charset="-34"/>
                <a:cs typeface="Bai Jamjuree" charset="-34"/>
              </a:rPr>
              <a:t>Where meet people</a:t>
            </a:r>
            <a:r>
              <a:rPr lang="en-US" i="1" dirty="0" smtClean="0">
                <a:latin typeface="Bai Jamjuree" charset="-34"/>
                <a:cs typeface="Bai Jamjuree" charset="-34"/>
              </a:rPr>
              <a:t>? and NOT </a:t>
            </a:r>
            <a:r>
              <a:rPr lang="en-US" i="1" strike="sngStrike" dirty="0" smtClean="0">
                <a:latin typeface="Bai Jamjuree" charset="-34"/>
                <a:cs typeface="Bai Jamjuree" charset="-34"/>
              </a:rPr>
              <a:t>How works the radio?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i Jamjuree" charset="-34"/>
                <a:cs typeface="Bai Jamjuree" charset="-34"/>
              </a:rPr>
              <a:t>The verb after the subject does not end in s or ed.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i Jamjuree" charset="-34"/>
                <a:cs typeface="Bai Jamjuree" charset="-34"/>
              </a:rPr>
              <a:t>NOT </a:t>
            </a:r>
            <a:r>
              <a:rPr lang="en-US" i="1" strike="sngStrike" dirty="0" smtClean="0">
                <a:latin typeface="Bai Jamjuree" charset="-34"/>
                <a:cs typeface="Bai Jamjuree" charset="-34"/>
              </a:rPr>
              <a:t>How does the radio works? </a:t>
            </a:r>
            <a:r>
              <a:rPr lang="en-US" i="1" dirty="0" smtClean="0">
                <a:latin typeface="Bai Jamjuree" charset="-34"/>
                <a:cs typeface="Bai Jamjuree" charset="-34"/>
              </a:rPr>
              <a:t>and NOT </a:t>
            </a:r>
            <a:r>
              <a:rPr lang="en-US" i="1" strike="sngStrike" dirty="0" smtClean="0">
                <a:latin typeface="Bai Jamjuree" charset="-34"/>
                <a:cs typeface="Bai Jamjuree" charset="-34"/>
              </a:rPr>
              <a:t>What did the guerrillas said?</a:t>
            </a:r>
            <a:endParaRPr lang="fr-FR" strike="sngStrike" dirty="0">
              <a:latin typeface="Bai Jamjuree" charset="-34"/>
              <a:cs typeface="Bai Jamjuree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704000" cy="564300"/>
          </a:xfrm>
        </p:spPr>
        <p:txBody>
          <a:bodyPr/>
          <a:lstStyle/>
          <a:p>
            <a:r>
              <a:rPr lang="fr-FR" sz="1400" dirty="0" smtClean="0"/>
              <a:t>Question phrases</a:t>
            </a:r>
            <a:endParaRPr lang="fr-FR" sz="1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915566"/>
            <a:ext cx="8100472" cy="3687817"/>
          </a:xfrm>
        </p:spPr>
        <p:txBody>
          <a:bodyPr/>
          <a:lstStyle/>
          <a:p>
            <a:pPr marL="87313" indent="0">
              <a:lnSpc>
                <a:spcPct val="150000"/>
              </a:lnSpc>
              <a:buNone/>
            </a:pPr>
            <a:r>
              <a:rPr lang="en-US" sz="1400" dirty="0" smtClean="0"/>
              <a:t>Look at these question phrases with </a:t>
            </a:r>
            <a:r>
              <a:rPr lang="en-US" sz="1400" b="1" dirty="0" smtClean="0"/>
              <a:t>what</a:t>
            </a:r>
            <a:r>
              <a:rPr lang="en-US" sz="1400" dirty="0" smtClean="0"/>
              <a:t> and </a:t>
            </a:r>
            <a:r>
              <a:rPr lang="en-US" sz="1400" b="1" dirty="0" smtClean="0"/>
              <a:t>how</a:t>
            </a:r>
            <a:r>
              <a:rPr lang="en-US" sz="1400" dirty="0" smtClean="0"/>
              <a:t>.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i="1" dirty="0" smtClean="0"/>
              <a:t>What time is your friend arriving? ~ Half past eight. 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i="1" dirty="0" smtClean="0"/>
              <a:t>What </a:t>
            </a:r>
            <a:r>
              <a:rPr lang="en-US" sz="1400" i="1" dirty="0" err="1" smtClean="0"/>
              <a:t>colour</a:t>
            </a:r>
            <a:r>
              <a:rPr lang="en-US" sz="1400" i="1" dirty="0" smtClean="0"/>
              <a:t> is your toothbrush? ~ Yellow. 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i="1" dirty="0" smtClean="0"/>
              <a:t>What</a:t>
            </a:r>
            <a:r>
              <a:rPr lang="en-US" sz="1400" i="1" dirty="0"/>
              <a:t> </a:t>
            </a:r>
            <a:r>
              <a:rPr lang="en-US" sz="1400" i="1" dirty="0" smtClean="0"/>
              <a:t>kind of/What sort of club is it? ~ A nightclub. 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i="1" dirty="0" smtClean="0"/>
              <a:t>How old is your sister? ~ She's twenty. 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i="1" dirty="0" smtClean="0"/>
              <a:t>How often do you go out? ~ About once a week, usually. 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i="1" dirty="0" smtClean="0"/>
              <a:t>How far is the beach? ~ Only five minutes walk.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i="1" dirty="0" smtClean="0"/>
              <a:t>How long will the meeting last? ~ An hour or so, I expect. 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i="1" dirty="0" smtClean="0"/>
              <a:t>How many televisions have you got? ~ Three. </a:t>
            </a:r>
          </a:p>
          <a:p>
            <a:pPr marL="87313" indent="0">
              <a:lnSpc>
                <a:spcPct val="150000"/>
              </a:lnSpc>
              <a:buNone/>
            </a:pPr>
            <a:r>
              <a:rPr lang="en-US" sz="1400" i="1" dirty="0" smtClean="0"/>
              <a:t>How much money did you spend? ~ About a hundred pounds.</a:t>
            </a:r>
            <a:endParaRPr lang="fr-FR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00100" y="1354950"/>
            <a:ext cx="7358113" cy="2433600"/>
          </a:xfrm>
        </p:spPr>
        <p:txBody>
          <a:bodyPr/>
          <a:lstStyle/>
          <a:p>
            <a:r>
              <a:rPr lang="fr-FR" sz="3200" dirty="0" err="1" smtClean="0"/>
              <a:t>Subject</a:t>
            </a:r>
            <a:r>
              <a:rPr lang="fr-FR" sz="3200" dirty="0" smtClean="0"/>
              <a:t>/</a:t>
            </a:r>
            <a:r>
              <a:rPr lang="fr-FR" sz="3200" dirty="0" err="1" smtClean="0"/>
              <a:t>object</a:t>
            </a:r>
            <a:r>
              <a:rPr lang="fr-FR" sz="3200" dirty="0" smtClean="0"/>
              <a:t> questions</a:t>
            </a:r>
            <a:endParaRPr lang="fr-FR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172481" cy="548774"/>
          </a:xfrm>
        </p:spPr>
        <p:txBody>
          <a:bodyPr/>
          <a:lstStyle/>
          <a:p>
            <a:r>
              <a:rPr lang="fr-FR" sz="1600" dirty="0" err="1" smtClean="0"/>
              <a:t>Who</a:t>
            </a:r>
            <a:r>
              <a:rPr lang="fr-FR" sz="1600" dirty="0" smtClean="0"/>
              <a:t> and </a:t>
            </a:r>
            <a:r>
              <a:rPr lang="fr-FR" sz="1600" dirty="0" err="1" smtClean="0"/>
              <a:t>what</a:t>
            </a: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368409"/>
            <a:ext cx="294838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1357304"/>
            <a:ext cx="57253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0000"/>
            <a:ext cx="8176422" cy="564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400" dirty="0" smtClean="0"/>
              <a:t>Who and what can also be the object of a preposition, e.g. to, with.</a:t>
            </a:r>
            <a:r>
              <a:rPr lang="fr-FR" sz="1400" dirty="0" smtClean="0"/>
              <a:t> </a:t>
            </a:r>
            <a:br>
              <a:rPr lang="fr-FR" sz="1400" dirty="0" smtClean="0"/>
            </a:br>
            <a:r>
              <a:rPr lang="fr-FR" sz="1400" dirty="0" smtClean="0"/>
              <a:t>Compare </a:t>
            </a:r>
            <a:r>
              <a:rPr lang="fr-FR" sz="1400" dirty="0" err="1" smtClean="0"/>
              <a:t>these</a:t>
            </a:r>
            <a:r>
              <a:rPr lang="fr-FR" sz="1400" dirty="0" smtClean="0"/>
              <a:t> sentences.</a:t>
            </a:r>
            <a:endParaRPr lang="fr-FR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491630"/>
            <a:ext cx="792961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40000"/>
            <a:ext cx="8678768" cy="564300"/>
          </a:xfrm>
        </p:spPr>
        <p:txBody>
          <a:bodyPr/>
          <a:lstStyle/>
          <a:p>
            <a:r>
              <a:rPr lang="en-US" sz="1400" dirty="0" smtClean="0"/>
              <a:t>Which, whose, how many and how much</a:t>
            </a:r>
            <a:endParaRPr lang="fr-FR" sz="1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131590"/>
            <a:ext cx="7810207" cy="405973"/>
          </a:xfrm>
        </p:spPr>
        <p:txBody>
          <a:bodyPr/>
          <a:lstStyle/>
          <a:p>
            <a:pPr indent="-457200">
              <a:buNone/>
            </a:pPr>
            <a:r>
              <a:rPr lang="en-US" sz="1400" dirty="0" smtClean="0"/>
              <a:t>These words can also be either the subject or the object.</a:t>
            </a:r>
            <a:endParaRPr lang="fr-FR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749204"/>
            <a:ext cx="8428545" cy="2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err="1" smtClean="0"/>
              <a:t>Yes</a:t>
            </a:r>
            <a:r>
              <a:rPr lang="fr-FR" sz="4000" dirty="0" smtClean="0"/>
              <a:t> / No Questions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097154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Prepositions</a:t>
            </a:r>
            <a:r>
              <a:rPr lang="fr-FR" sz="2800" dirty="0" smtClean="0"/>
              <a:t> in </a:t>
            </a:r>
            <a:r>
              <a:rPr lang="fr-FR" sz="2800" dirty="0" err="1" smtClean="0"/>
              <a:t>wh</a:t>
            </a:r>
            <a:r>
              <a:rPr lang="fr-FR" sz="2800" dirty="0" smtClean="0"/>
              <a:t>-questions</a:t>
            </a:r>
            <a:endParaRPr lang="fr-F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511"/>
            <a:ext cx="3419872" cy="44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419872" y="411511"/>
            <a:ext cx="561662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Daniel and Rachel each ask Vicky a question. </a:t>
            </a:r>
          </a:p>
          <a:p>
            <a:pPr>
              <a:lnSpc>
                <a:spcPct val="150000"/>
              </a:lnSpc>
            </a:pP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question, the word </a:t>
            </a:r>
            <a:r>
              <a:rPr lang="en-US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</a:t>
            </a: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</a:t>
            </a:r>
            <a:r>
              <a:rPr lang="en-US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of a </a:t>
            </a:r>
            <a:r>
              <a:rPr lang="fr-FR" sz="13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preposition</a:t>
            </a:r>
            <a:r>
              <a:rPr lang="fr-FR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(for, about).</a:t>
            </a:r>
          </a:p>
          <a:p>
            <a:pPr>
              <a:lnSpc>
                <a:spcPct val="150000"/>
              </a:lnSpc>
            </a:pPr>
            <a:r>
              <a:rPr lang="en-US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are you looking for? </a:t>
            </a: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(You are looking </a:t>
            </a:r>
            <a:r>
              <a:rPr lang="en-US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something.)</a:t>
            </a:r>
          </a:p>
          <a:p>
            <a:pPr>
              <a:lnSpc>
                <a:spcPct val="150000"/>
              </a:lnSpc>
            </a:pPr>
            <a:r>
              <a:rPr lang="en-US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are you worrying about? </a:t>
            </a: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(You are worrying </a:t>
            </a:r>
            <a:r>
              <a:rPr lang="en-US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something.)</a:t>
            </a:r>
          </a:p>
          <a:p>
            <a:pPr>
              <a:lnSpc>
                <a:spcPct val="150000"/>
              </a:lnSpc>
            </a:pP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preposition normally </a:t>
            </a:r>
            <a:r>
              <a:rPr lang="en-US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comes in the same place as in a statement</a:t>
            </a: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looking for, worrying about.</a:t>
            </a:r>
          </a:p>
          <a:p>
            <a:pPr>
              <a:lnSpc>
                <a:spcPct val="150000"/>
              </a:lnSpc>
            </a:pP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</a:t>
            </a:r>
            <a:r>
              <a:rPr lang="en-US" sz="1300" strike="sngStrik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what are you looking?</a:t>
            </a: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NOT </a:t>
            </a:r>
            <a:r>
              <a:rPr lang="en-US" sz="1300" strike="sngStrik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what are you worrying?</a:t>
            </a: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in more formal English, the preposition can come </a:t>
            </a:r>
            <a:r>
              <a:rPr lang="fr-FR" sz="13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fr-FR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question </a:t>
            </a:r>
            <a:r>
              <a:rPr lang="fr-FR" sz="13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</a:t>
            </a:r>
            <a:r>
              <a:rPr lang="fr-FR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which warehouse were the goods stored?   </a:t>
            </a: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</a:t>
            </a:r>
          </a:p>
          <a:p>
            <a:pPr>
              <a:lnSpc>
                <a:spcPct val="150000"/>
              </a:lnSpc>
            </a:pPr>
            <a:r>
              <a:rPr lang="en-US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warehouse were the goods stored in?</a:t>
            </a:r>
          </a:p>
          <a:p>
            <a:pPr>
              <a:lnSpc>
                <a:spcPct val="150000"/>
              </a:lnSpc>
            </a:pP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formal English we use a preposition + </a:t>
            </a:r>
            <a:r>
              <a:rPr lang="en-US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whom </a:t>
            </a:r>
            <a:r>
              <a:rPr lang="fr-FR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</a:t>
            </a:r>
            <a:r>
              <a:rPr lang="fr-FR" sz="13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</a:t>
            </a:r>
            <a:r>
              <a:rPr lang="fr-FR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whom did you obtain the information?    </a:t>
            </a:r>
            <a:r>
              <a:rPr lang="en-US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</a:t>
            </a:r>
          </a:p>
          <a:p>
            <a:pPr>
              <a:lnSpc>
                <a:spcPct val="150000"/>
              </a:lnSpc>
            </a:pPr>
            <a:r>
              <a:rPr lang="en-US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 did you obtain the information from?</a:t>
            </a:r>
            <a:endParaRPr lang="fr-FR" sz="1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some more examples of prepositions in </a:t>
            </a:r>
            <a:r>
              <a:rPr lang="en-US" sz="1600" dirty="0" err="1" smtClean="0"/>
              <a:t>wh</a:t>
            </a:r>
            <a:r>
              <a:rPr lang="en-US" sz="1600" dirty="0" smtClean="0"/>
              <a:t>-questions:</a:t>
            </a:r>
            <a:endParaRPr lang="fr-FR" sz="1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1400" i="1" dirty="0" smtClean="0"/>
              <a:t>Who</a:t>
            </a:r>
            <a:r>
              <a:rPr lang="en-US" sz="1400" i="1" dirty="0"/>
              <a:t> </a:t>
            </a:r>
            <a:r>
              <a:rPr lang="en-US" sz="1400" i="1" dirty="0" smtClean="0"/>
              <a:t>are we waiting for? ~ Rachel. </a:t>
            </a:r>
          </a:p>
          <a:p>
            <a:pPr>
              <a:lnSpc>
                <a:spcPct val="150000"/>
              </a:lnSpc>
              <a:buNone/>
            </a:pPr>
            <a:r>
              <a:rPr lang="en-US" sz="1400" i="1" dirty="0" smtClean="0"/>
              <a:t>What's Nick laughing at? ~ Oh, one of Tom's jokes. </a:t>
            </a:r>
          </a:p>
          <a:p>
            <a:pPr>
              <a:lnSpc>
                <a:spcPct val="150000"/>
              </a:lnSpc>
              <a:buNone/>
            </a:pPr>
            <a:r>
              <a:rPr lang="en-US" sz="1400" i="1" dirty="0" smtClean="0"/>
              <a:t>Where are you from?/Where do you come from? ~ Bombay. </a:t>
            </a:r>
          </a:p>
          <a:p>
            <a:pPr>
              <a:lnSpc>
                <a:spcPct val="150000"/>
              </a:lnSpc>
              <a:buNone/>
            </a:pPr>
            <a:r>
              <a:rPr lang="en-US" sz="1400" i="1" dirty="0" smtClean="0"/>
              <a:t>What kind of holiday are you interested in? ~ A package holiday. </a:t>
            </a:r>
          </a:p>
          <a:p>
            <a:pPr>
              <a:lnSpc>
                <a:spcPct val="150000"/>
              </a:lnSpc>
              <a:buNone/>
            </a:pPr>
            <a:r>
              <a:rPr lang="en-US" sz="1400" i="1" dirty="0" smtClean="0"/>
              <a:t>Who did you go out with last night? ~ Just a friend.</a:t>
            </a:r>
            <a:endParaRPr lang="fr-FR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14296"/>
            <a:ext cx="7704000" cy="564300"/>
          </a:xfrm>
        </p:spPr>
        <p:txBody>
          <a:bodyPr/>
          <a:lstStyle/>
          <a:p>
            <a:r>
              <a:rPr lang="en-US" sz="1400" dirty="0" smtClean="0"/>
              <a:t>  What... for and what... like</a:t>
            </a:r>
            <a:endParaRPr lang="fr-FR" sz="1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714363"/>
            <a:ext cx="8712968" cy="4143404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We can use a question with </a:t>
            </a:r>
            <a:r>
              <a:rPr lang="en-US" sz="1400" b="1" dirty="0" smtClean="0"/>
              <a:t>what... for </a:t>
            </a:r>
            <a:r>
              <a:rPr lang="en-US" sz="1400" dirty="0" smtClean="0"/>
              <a:t>to ask about </a:t>
            </a:r>
            <a:r>
              <a:rPr lang="en-US" sz="1400" b="1" dirty="0" smtClean="0"/>
              <a:t>purpose.</a:t>
            </a:r>
          </a:p>
          <a:p>
            <a:pPr>
              <a:buNone/>
            </a:pPr>
            <a:r>
              <a:rPr lang="en-US" sz="1400" i="1" dirty="0" smtClean="0"/>
              <a:t>What did you buy this computer magazine for? ~ To read about business software.</a:t>
            </a:r>
          </a:p>
          <a:p>
            <a:pPr>
              <a:buNone/>
            </a:pPr>
            <a:r>
              <a:rPr lang="en-US" sz="1400" i="1" dirty="0" smtClean="0"/>
              <a:t>What are these bricks for? ~ We're going to build a wall.</a:t>
            </a:r>
          </a:p>
          <a:p>
            <a:pPr>
              <a:buNone/>
            </a:pPr>
            <a:r>
              <a:rPr lang="en-US" sz="1400" i="1" dirty="0" smtClean="0"/>
              <a:t>What are they digging the road up for? ~ They're repairing a gas pipe.</a:t>
            </a:r>
          </a:p>
          <a:p>
            <a:pPr>
              <a:buNone/>
            </a:pPr>
            <a:r>
              <a:rPr lang="en-US" sz="1400" b="1" dirty="0" smtClean="0"/>
              <a:t>What... for </a:t>
            </a:r>
            <a:r>
              <a:rPr lang="en-US" sz="1400" dirty="0" smtClean="0"/>
              <a:t>means </a:t>
            </a:r>
            <a:r>
              <a:rPr lang="en-US" sz="1400" b="1" dirty="0" smtClean="0"/>
              <a:t>the same </a:t>
            </a:r>
            <a:r>
              <a:rPr lang="en-US" sz="1400" dirty="0" smtClean="0"/>
              <a:t>as </a:t>
            </a:r>
            <a:r>
              <a:rPr lang="en-US" sz="1400" b="1" dirty="0" smtClean="0"/>
              <a:t>why</a:t>
            </a:r>
            <a:r>
              <a:rPr lang="en-US" sz="1400" dirty="0" smtClean="0"/>
              <a:t>.</a:t>
            </a:r>
          </a:p>
          <a:p>
            <a:pPr>
              <a:buNone/>
            </a:pPr>
            <a:r>
              <a:rPr lang="en-US" sz="1400" i="1" dirty="0" smtClean="0"/>
              <a:t>Why are they digging up the road? ~ They're repairing a gas pipe.</a:t>
            </a:r>
          </a:p>
          <a:p>
            <a:pPr>
              <a:buNone/>
            </a:pPr>
            <a:r>
              <a:rPr lang="en-US" sz="1400" dirty="0" smtClean="0"/>
              <a:t>We can use </a:t>
            </a:r>
            <a:r>
              <a:rPr lang="en-US" sz="1400" b="1" dirty="0" smtClean="0"/>
              <a:t>what ... like</a:t>
            </a:r>
            <a:r>
              <a:rPr lang="en-US" sz="1400" dirty="0" smtClean="0"/>
              <a:t> to ask</a:t>
            </a:r>
            <a:r>
              <a:rPr lang="en-US" sz="1400" b="1" dirty="0" smtClean="0"/>
              <a:t> if something is good or bad, interesting or boring, etc.</a:t>
            </a:r>
          </a:p>
          <a:p>
            <a:pPr>
              <a:buNone/>
            </a:pPr>
            <a:r>
              <a:rPr lang="en-US" sz="1400" i="1" dirty="0" smtClean="0"/>
              <a:t>What was the party like? ~ Oh, we had a great time.</a:t>
            </a:r>
          </a:p>
          <a:p>
            <a:pPr>
              <a:buNone/>
            </a:pPr>
            <a:r>
              <a:rPr lang="en-US" sz="1400" i="1" dirty="0" smtClean="0"/>
              <a:t>What's the place like where you live? ~ It's pretty quiet.</a:t>
            </a:r>
          </a:p>
          <a:p>
            <a:pPr>
              <a:buNone/>
            </a:pPr>
            <a:r>
              <a:rPr lang="fr-FR" sz="1400" dirty="0" smtClean="0"/>
              <a:t>Note </a:t>
            </a:r>
            <a:r>
              <a:rPr lang="fr-FR" sz="1400" dirty="0" err="1" smtClean="0"/>
              <a:t>also</a:t>
            </a:r>
            <a:r>
              <a:rPr lang="fr-FR" sz="1400" dirty="0" smtClean="0"/>
              <a:t> </a:t>
            </a:r>
            <a:r>
              <a:rPr lang="fr-FR" sz="1400" b="1" dirty="0" smtClean="0"/>
              <a:t>look </a:t>
            </a:r>
            <a:r>
              <a:rPr lang="fr-FR" sz="1400" b="1" dirty="0" err="1" smtClean="0"/>
              <a:t>like</a:t>
            </a:r>
            <a:r>
              <a:rPr lang="fr-FR" sz="1400" b="1" dirty="0" smtClean="0"/>
              <a:t>.</a:t>
            </a:r>
          </a:p>
          <a:p>
            <a:pPr>
              <a:buNone/>
            </a:pPr>
            <a:r>
              <a:rPr lang="en-US" sz="1400" i="1" dirty="0" smtClean="0"/>
              <a:t>What does your friend look like? ~ She's very tall and blond.</a:t>
            </a:r>
          </a:p>
          <a:p>
            <a:pPr>
              <a:buNone/>
            </a:pPr>
            <a:r>
              <a:rPr lang="en-US" sz="1400" dirty="0" smtClean="0"/>
              <a:t>But we use </a:t>
            </a:r>
            <a:r>
              <a:rPr lang="en-US" sz="1400" b="1" dirty="0" smtClean="0"/>
              <a:t>how </a:t>
            </a:r>
            <a:r>
              <a:rPr lang="en-US" sz="1400" dirty="0" smtClean="0"/>
              <a:t>to ask</a:t>
            </a:r>
            <a:r>
              <a:rPr lang="en-US" sz="1400" b="1" dirty="0" smtClean="0"/>
              <a:t> about someone's well-being.</a:t>
            </a:r>
          </a:p>
          <a:p>
            <a:pPr>
              <a:buNone/>
            </a:pPr>
            <a:r>
              <a:rPr lang="en-US" sz="1400" b="1" i="1" dirty="0" smtClean="0"/>
              <a:t>How are you? ~ I'm OK, thanks. And you?</a:t>
            </a:r>
          </a:p>
          <a:p>
            <a:pPr>
              <a:buNone/>
            </a:pPr>
            <a:r>
              <a:rPr lang="en-US" sz="1400" b="1" i="1" dirty="0" smtClean="0"/>
              <a:t>How are you getting on in your new job? ~ I'm really enjoying it.</a:t>
            </a:r>
          </a:p>
          <a:p>
            <a:pPr>
              <a:buNone/>
            </a:pPr>
            <a:r>
              <a:rPr lang="fr-FR" sz="1400" dirty="0" smtClean="0"/>
              <a:t>Compare </a:t>
            </a:r>
            <a:r>
              <a:rPr lang="fr-FR" sz="1400" dirty="0" err="1" smtClean="0"/>
              <a:t>these</a:t>
            </a:r>
            <a:r>
              <a:rPr lang="fr-FR" sz="1400" dirty="0" smtClean="0"/>
              <a:t> </a:t>
            </a:r>
            <a:r>
              <a:rPr lang="fr-FR" sz="1400" dirty="0" err="1" smtClean="0"/>
              <a:t>two</a:t>
            </a:r>
            <a:r>
              <a:rPr lang="fr-FR" sz="1400" dirty="0" smtClean="0"/>
              <a:t> questions.</a:t>
            </a:r>
          </a:p>
          <a:p>
            <a:pPr>
              <a:buNone/>
            </a:pPr>
            <a:r>
              <a:rPr lang="en-US" sz="1400" b="1" i="1" dirty="0" smtClean="0"/>
              <a:t>How's Melanie? ~ Oh, she's fine, thanks. (She is happy/in good health.)</a:t>
            </a:r>
          </a:p>
          <a:p>
            <a:pPr>
              <a:buNone/>
            </a:pPr>
            <a:r>
              <a:rPr lang="en-US" sz="1400" b="1" i="1" dirty="0" smtClean="0"/>
              <a:t>What's Melanie like? ~ She's very nice. (She is a nice person.)</a:t>
            </a:r>
            <a:endParaRPr lang="fr-FR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Who</a:t>
            </a:r>
            <a:r>
              <a:rPr lang="fr-FR" sz="2800" dirty="0" smtClean="0"/>
              <a:t>, </a:t>
            </a:r>
            <a:r>
              <a:rPr lang="fr-FR" sz="2800" dirty="0" err="1" smtClean="0"/>
              <a:t>what</a:t>
            </a:r>
            <a:r>
              <a:rPr lang="fr-FR" sz="2800" dirty="0" smtClean="0"/>
              <a:t> or </a:t>
            </a:r>
            <a:r>
              <a:rPr lang="fr-FR" sz="2800" dirty="0" err="1" smtClean="0"/>
              <a:t>which</a:t>
            </a:r>
            <a:r>
              <a:rPr lang="fr-FR" sz="2800" dirty="0" smtClean="0"/>
              <a:t>?</a:t>
            </a:r>
            <a:endParaRPr lang="fr-F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2844" y="214296"/>
            <a:ext cx="7704000" cy="564300"/>
          </a:xfrm>
        </p:spPr>
        <p:txBody>
          <a:bodyPr/>
          <a:lstStyle/>
          <a:p>
            <a:r>
              <a:rPr lang="fr-FR" sz="2400" dirty="0" err="1" smtClean="0"/>
              <a:t>What</a:t>
            </a:r>
            <a:r>
              <a:rPr lang="fr-FR" sz="2400" dirty="0" smtClean="0"/>
              <a:t> or </a:t>
            </a:r>
            <a:r>
              <a:rPr lang="fr-FR" sz="2400" dirty="0" err="1" smtClean="0"/>
              <a:t>which</a:t>
            </a:r>
            <a:r>
              <a:rPr lang="fr-FR" sz="2400" dirty="0" smtClean="0"/>
              <a:t>?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142844" y="714362"/>
            <a:ext cx="7704000" cy="334535"/>
          </a:xfrm>
        </p:spPr>
        <p:txBody>
          <a:bodyPr/>
          <a:lstStyle/>
          <a:p>
            <a:pPr indent="-457200">
              <a:buNone/>
            </a:pPr>
            <a:r>
              <a:rPr lang="en-US" sz="1800" dirty="0" smtClean="0"/>
              <a:t> We can use </a:t>
            </a:r>
            <a:r>
              <a:rPr lang="en-US" sz="1800" b="1" dirty="0" smtClean="0"/>
              <a:t>what </a:t>
            </a:r>
            <a:r>
              <a:rPr lang="en-US" sz="1800" dirty="0" smtClean="0"/>
              <a:t>or</a:t>
            </a:r>
            <a:r>
              <a:rPr lang="en-US" sz="1800" b="1" dirty="0" smtClean="0"/>
              <a:t> which </a:t>
            </a:r>
            <a:r>
              <a:rPr lang="en-US" sz="1800" dirty="0" smtClean="0"/>
              <a:t>before</a:t>
            </a:r>
            <a:r>
              <a:rPr lang="en-US" sz="1800" b="1" dirty="0" smtClean="0"/>
              <a:t> a noun.</a:t>
            </a:r>
            <a:endParaRPr lang="fr-FR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8"/>
            <a:ext cx="8429684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411510"/>
            <a:ext cx="8028464" cy="4191873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en-US" sz="1400" dirty="0" smtClean="0"/>
              <a:t>After </a:t>
            </a:r>
            <a:r>
              <a:rPr lang="en-US" sz="1400" b="1" dirty="0" smtClean="0"/>
              <a:t>which</a:t>
            </a:r>
            <a:r>
              <a:rPr lang="en-US" sz="1400" dirty="0" smtClean="0"/>
              <a:t> we sometimes say </a:t>
            </a:r>
            <a:r>
              <a:rPr lang="en-US" sz="1400" b="1" dirty="0" smtClean="0"/>
              <a:t>the possible answers.</a:t>
            </a:r>
          </a:p>
          <a:p>
            <a:pPr>
              <a:lnSpc>
                <a:spcPct val="150000"/>
              </a:lnSpc>
              <a:buNone/>
            </a:pPr>
            <a:r>
              <a:rPr lang="en-US" sz="1400" i="1" dirty="0" smtClean="0"/>
              <a:t>Which cafe did you go to, Snoopy's, the Coffee Pot or the Tea Gardens?</a:t>
            </a:r>
          </a:p>
          <a:p>
            <a:pPr>
              <a:lnSpc>
                <a:spcPct val="150000"/>
              </a:lnSpc>
              <a:buNone/>
            </a:pPr>
            <a:r>
              <a:rPr lang="en-US" sz="1400" i="1" dirty="0" smtClean="0"/>
              <a:t>Which phone shall I use, this one or the one in the office?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en-US" sz="1400" dirty="0" smtClean="0"/>
              <a:t>Sometimes </a:t>
            </a:r>
            <a:r>
              <a:rPr lang="en-US" sz="1400" b="1" dirty="0" smtClean="0"/>
              <a:t>what </a:t>
            </a:r>
            <a:r>
              <a:rPr lang="en-US" sz="1400" dirty="0" smtClean="0"/>
              <a:t>and </a:t>
            </a:r>
            <a:r>
              <a:rPr lang="en-US" sz="1400" b="1" dirty="0" smtClean="0"/>
              <a:t>which</a:t>
            </a:r>
            <a:r>
              <a:rPr lang="en-US" sz="1400" dirty="0" smtClean="0"/>
              <a:t> are both possible.</a:t>
            </a:r>
          </a:p>
          <a:p>
            <a:pPr>
              <a:lnSpc>
                <a:spcPct val="150000"/>
              </a:lnSpc>
              <a:buNone/>
            </a:pPr>
            <a:r>
              <a:rPr lang="en-US" sz="1400" i="1" dirty="0" smtClean="0"/>
              <a:t>What day/Which day is your evening class? </a:t>
            </a:r>
          </a:p>
          <a:p>
            <a:pPr>
              <a:lnSpc>
                <a:spcPct val="150000"/>
              </a:lnSpc>
              <a:buNone/>
            </a:pPr>
            <a:r>
              <a:rPr lang="en-US" sz="1400" i="1" dirty="0" smtClean="0"/>
              <a:t>What train/Which train will you catch?</a:t>
            </a:r>
          </a:p>
          <a:p>
            <a:pPr>
              <a:lnSpc>
                <a:spcPct val="150000"/>
              </a:lnSpc>
              <a:buNone/>
            </a:pPr>
            <a:r>
              <a:rPr lang="en-US" sz="1400" i="1" dirty="0" smtClean="0"/>
              <a:t>What platform/Which platform does the train go from? </a:t>
            </a:r>
          </a:p>
          <a:p>
            <a:pPr>
              <a:lnSpc>
                <a:spcPct val="150000"/>
              </a:lnSpc>
              <a:buNone/>
            </a:pPr>
            <a:r>
              <a:rPr lang="en-US" sz="1400" i="1" dirty="0" smtClean="0"/>
              <a:t>What part/Which part of Italy are you from?</a:t>
            </a:r>
            <a:endParaRPr lang="fr-FR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2858"/>
            <a:ext cx="7379300" cy="564300"/>
          </a:xfrm>
        </p:spPr>
        <p:txBody>
          <a:bodyPr/>
          <a:lstStyle/>
          <a:p>
            <a:r>
              <a:rPr lang="en-US" sz="2000" dirty="0" smtClean="0"/>
              <a:t>Patterns with who, what and which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7158" y="714362"/>
            <a:ext cx="8429684" cy="4071966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We can use </a:t>
            </a:r>
            <a:r>
              <a:rPr lang="en-US" sz="1400" b="1" dirty="0" smtClean="0"/>
              <a:t>who, what</a:t>
            </a:r>
            <a:r>
              <a:rPr lang="en-US" sz="1400" dirty="0" smtClean="0"/>
              <a:t> and </a:t>
            </a:r>
            <a:r>
              <a:rPr lang="en-US" sz="1400" b="1" dirty="0" smtClean="0"/>
              <a:t>which </a:t>
            </a:r>
            <a:r>
              <a:rPr lang="en-US" sz="1400" dirty="0" smtClean="0"/>
              <a:t>without a noun.</a:t>
            </a:r>
          </a:p>
          <a:p>
            <a:pPr>
              <a:buNone/>
            </a:pPr>
            <a:r>
              <a:rPr lang="en-US" sz="1400" i="1" dirty="0" smtClean="0"/>
              <a:t>Who sent the fax? 	What do you think of our plan? 	Which is quicker, the bus or the train?</a:t>
            </a:r>
          </a:p>
          <a:p>
            <a:pPr>
              <a:buNone/>
            </a:pPr>
            <a:r>
              <a:rPr lang="en-US" sz="1400" dirty="0" smtClean="0"/>
              <a:t>We can use </a:t>
            </a:r>
            <a:r>
              <a:rPr lang="en-US" sz="1400" b="1" dirty="0" smtClean="0"/>
              <a:t>what </a:t>
            </a:r>
            <a:r>
              <a:rPr lang="en-US" sz="1400" dirty="0" smtClean="0"/>
              <a:t>and </a:t>
            </a:r>
            <a:r>
              <a:rPr lang="en-US" sz="1400" b="1" dirty="0" smtClean="0"/>
              <a:t>which</a:t>
            </a:r>
            <a:r>
              <a:rPr lang="en-US" sz="1400" dirty="0" smtClean="0"/>
              <a:t> before a noun, but </a:t>
            </a:r>
            <a:r>
              <a:rPr lang="en-US" sz="1400" b="1" dirty="0" smtClean="0"/>
              <a:t>not who</a:t>
            </a:r>
            <a:r>
              <a:rPr lang="en-US" sz="1400" dirty="0" smtClean="0"/>
              <a:t>.</a:t>
            </a:r>
          </a:p>
          <a:p>
            <a:pPr>
              <a:buNone/>
            </a:pPr>
            <a:r>
              <a:rPr lang="en-US" sz="1400" i="1" dirty="0" smtClean="0"/>
              <a:t>Which secretary sent the fax? NOT </a:t>
            </a:r>
            <a:r>
              <a:rPr lang="en-US" sz="1400" i="1" strike="sngStrike" dirty="0" smtClean="0"/>
              <a:t>Who secretary sent the fax?</a:t>
            </a:r>
          </a:p>
          <a:p>
            <a:pPr>
              <a:buNone/>
            </a:pPr>
            <a:r>
              <a:rPr lang="en-US" sz="1400" dirty="0" smtClean="0"/>
              <a:t>We can use </a:t>
            </a:r>
            <a:r>
              <a:rPr lang="en-US" sz="1400" b="1" dirty="0" smtClean="0"/>
              <a:t>which</a:t>
            </a:r>
            <a:r>
              <a:rPr lang="en-US" sz="1400" dirty="0" smtClean="0"/>
              <a:t> with </a:t>
            </a:r>
            <a:r>
              <a:rPr lang="en-US" sz="1400" b="1" dirty="0" smtClean="0"/>
              <a:t>one </a:t>
            </a:r>
            <a:r>
              <a:rPr lang="en-US" sz="1400" dirty="0" smtClean="0"/>
              <a:t>or </a:t>
            </a:r>
            <a:r>
              <a:rPr lang="en-US" sz="1400" b="1" dirty="0" smtClean="0"/>
              <a:t>ones</a:t>
            </a:r>
            <a:r>
              <a:rPr lang="en-US" sz="1400" dirty="0" smtClean="0"/>
              <a:t>, or with </a:t>
            </a:r>
            <a:r>
              <a:rPr lang="en-US" sz="1400" b="1" dirty="0" smtClean="0"/>
              <a:t>of</a:t>
            </a:r>
            <a:r>
              <a:rPr lang="en-US" sz="1400" dirty="0" smtClean="0"/>
              <a:t>.</a:t>
            </a:r>
          </a:p>
          <a:p>
            <a:pPr>
              <a:buNone/>
            </a:pPr>
            <a:r>
              <a:rPr lang="en-US" sz="1400" i="1" dirty="0" smtClean="0"/>
              <a:t>You can have a photo. Which one would you like?</a:t>
            </a:r>
          </a:p>
          <a:p>
            <a:pPr>
              <a:buNone/>
            </a:pPr>
            <a:r>
              <a:rPr lang="en-US" sz="1400" i="1" dirty="0" smtClean="0"/>
              <a:t>You can have some of the photos. Which ones would you like?</a:t>
            </a:r>
          </a:p>
          <a:p>
            <a:pPr>
              <a:buNone/>
            </a:pPr>
            <a:r>
              <a:rPr lang="en-US" sz="1400" i="1" dirty="0" smtClean="0"/>
              <a:t>Which of these photos would you like? </a:t>
            </a:r>
          </a:p>
          <a:p>
            <a:pPr>
              <a:buNone/>
            </a:pPr>
            <a:r>
              <a:rPr lang="en-US" sz="1400" i="1" dirty="0" smtClean="0"/>
              <a:t>But</a:t>
            </a:r>
            <a:r>
              <a:rPr lang="en-US" sz="1400" i="1" dirty="0"/>
              <a:t> </a:t>
            </a:r>
            <a:r>
              <a:rPr lang="en-US" sz="1400" dirty="0" smtClean="0"/>
              <a:t>we </a:t>
            </a:r>
            <a:r>
              <a:rPr lang="en-US" sz="1400" u="sng" dirty="0" smtClean="0"/>
              <a:t>cannot</a:t>
            </a:r>
            <a:r>
              <a:rPr lang="en-US" sz="1400" dirty="0" smtClean="0"/>
              <a:t> use </a:t>
            </a:r>
            <a:r>
              <a:rPr lang="en-US" sz="1400" b="1" dirty="0" smtClean="0"/>
              <a:t>who</a:t>
            </a:r>
            <a:r>
              <a:rPr lang="en-US" sz="1400" dirty="0" smtClean="0"/>
              <a:t> or </a:t>
            </a:r>
            <a:r>
              <a:rPr lang="en-US" sz="1400" b="1" dirty="0" smtClean="0"/>
              <a:t>what</a:t>
            </a:r>
            <a:r>
              <a:rPr lang="en-US" sz="1400" dirty="0" smtClean="0"/>
              <a:t> before </a:t>
            </a:r>
            <a:r>
              <a:rPr lang="en-US" sz="1400" b="1" dirty="0" smtClean="0"/>
              <a:t>of</a:t>
            </a:r>
            <a:r>
              <a:rPr lang="en-US" sz="1400" dirty="0" smtClean="0"/>
              <a:t>.</a:t>
            </a:r>
          </a:p>
          <a:p>
            <a:pPr>
              <a:buNone/>
            </a:pPr>
            <a:r>
              <a:rPr lang="en-US" sz="1400" i="1" dirty="0" smtClean="0"/>
              <a:t>Which of the secretaries? but NOT</a:t>
            </a:r>
            <a:r>
              <a:rPr lang="en-US" sz="1400" i="1" strike="sngStrike" dirty="0" smtClean="0"/>
              <a:t> Who of the secretaries?</a:t>
            </a:r>
          </a:p>
          <a:p>
            <a:pPr>
              <a:buNone/>
            </a:pPr>
            <a:r>
              <a:rPr lang="en-US" sz="1400" b="1" dirty="0" smtClean="0"/>
              <a:t>Who</a:t>
            </a:r>
            <a:r>
              <a:rPr lang="en-US" sz="1400" dirty="0" smtClean="0"/>
              <a:t> always means</a:t>
            </a:r>
            <a:r>
              <a:rPr lang="en-US" sz="1400" b="1" dirty="0" smtClean="0"/>
              <a:t> a person: e.g. </a:t>
            </a:r>
            <a:r>
              <a:rPr lang="en-US" sz="1400" i="1" dirty="0" smtClean="0"/>
              <a:t>Who did you see? (a person) </a:t>
            </a:r>
          </a:p>
          <a:p>
            <a:pPr>
              <a:buNone/>
            </a:pPr>
            <a:r>
              <a:rPr lang="en-US" sz="1400" b="1" i="1" dirty="0" smtClean="0"/>
              <a:t>What</a:t>
            </a:r>
            <a:r>
              <a:rPr lang="en-US" sz="1400" i="1" dirty="0" smtClean="0"/>
              <a:t> usually means </a:t>
            </a:r>
            <a:r>
              <a:rPr lang="en-US" sz="1400" b="1" i="1" dirty="0" smtClean="0"/>
              <a:t>a thing</a:t>
            </a:r>
            <a:r>
              <a:rPr lang="en-US" sz="1400" i="1" dirty="0" smtClean="0"/>
              <a:t>. It can mean a person only </a:t>
            </a:r>
            <a:r>
              <a:rPr lang="en-US" sz="1400" dirty="0" smtClean="0"/>
              <a:t>when it comes before a noun.</a:t>
            </a:r>
          </a:p>
          <a:p>
            <a:pPr>
              <a:buNone/>
            </a:pPr>
            <a:r>
              <a:rPr lang="en-US" sz="1400" i="1" dirty="0" smtClean="0"/>
              <a:t>What did you see? (a thing) 	What doctor/What film did you see? (a person or a thing)</a:t>
            </a:r>
          </a:p>
          <a:p>
            <a:pPr>
              <a:buNone/>
            </a:pPr>
            <a:r>
              <a:rPr lang="en-US" sz="1400" b="1" dirty="0" smtClean="0"/>
              <a:t>Which</a:t>
            </a:r>
            <a:r>
              <a:rPr lang="en-US" sz="1400" dirty="0" smtClean="0"/>
              <a:t> can mean </a:t>
            </a:r>
            <a:r>
              <a:rPr lang="en-US" sz="1400" b="1" dirty="0" smtClean="0"/>
              <a:t>a person</a:t>
            </a:r>
            <a:r>
              <a:rPr lang="en-US" sz="1400" dirty="0" smtClean="0"/>
              <a:t> or </a:t>
            </a:r>
            <a:r>
              <a:rPr lang="en-US" sz="1400" b="1" dirty="0" smtClean="0"/>
              <a:t>a thing.</a:t>
            </a:r>
          </a:p>
          <a:p>
            <a:pPr>
              <a:buNone/>
            </a:pPr>
            <a:r>
              <a:rPr lang="en-US" sz="1400" i="1" dirty="0" smtClean="0"/>
              <a:t>Which doctor/film did you see? (a person or a thing)</a:t>
            </a:r>
            <a:endParaRPr lang="fr-FR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 rot="-546">
            <a:off x="2714646" y="2714926"/>
            <a:ext cx="3776700" cy="426300"/>
          </a:xfrm>
        </p:spPr>
        <p:txBody>
          <a:bodyPr/>
          <a:lstStyle/>
          <a:p>
            <a:pPr lvl="0"/>
            <a:r>
              <a:rPr lang="en-US" b="1" dirty="0" smtClean="0"/>
              <a:t>Do you have any questions?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162050" y="1399125"/>
            <a:ext cx="6819900" cy="1029749"/>
          </a:xfrm>
        </p:spPr>
        <p:txBody>
          <a:bodyPr/>
          <a:lstStyle/>
          <a:p>
            <a:r>
              <a:rPr lang="en" dirty="0" smtClean="0"/>
              <a:t>Thanks!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500562" y="142858"/>
            <a:ext cx="4500594" cy="4857784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endParaRPr lang="en-US" sz="1600" dirty="0" smtClean="0"/>
          </a:p>
          <a:p>
            <a:pPr marL="139700" indent="0">
              <a:lnSpc>
                <a:spcPct val="150000"/>
              </a:lnSpc>
              <a:buNone/>
            </a:pPr>
            <a:endParaRPr lang="en-US" sz="1600" dirty="0"/>
          </a:p>
          <a:p>
            <a:pPr marL="139700" indent="0">
              <a:lnSpc>
                <a:spcPct val="150000"/>
              </a:lnSpc>
              <a:buNone/>
            </a:pPr>
            <a:r>
              <a:rPr lang="en-US" sz="1600" dirty="0" smtClean="0"/>
              <a:t>A yes/no question is one that we can answer with yes or no.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en-US" sz="1600" i="1" dirty="0" smtClean="0"/>
              <a:t>Are you ready? ~ Yes, nearly</a:t>
            </a:r>
            <a:r>
              <a:rPr lang="en-US" sz="1600" i="1" dirty="0"/>
              <a:t>.</a:t>
            </a:r>
            <a:endParaRPr lang="en-US" sz="1600" i="1" dirty="0" smtClean="0"/>
          </a:p>
          <a:p>
            <a:pPr marL="139700" indent="0">
              <a:lnSpc>
                <a:spcPct val="150000"/>
              </a:lnSpc>
              <a:buClrTx/>
              <a:buNone/>
            </a:pPr>
            <a:r>
              <a:rPr lang="en-US" sz="1600" i="1" dirty="0"/>
              <a:t>	</a:t>
            </a:r>
            <a:r>
              <a:rPr lang="en-US" sz="1600" i="1" dirty="0" smtClean="0"/>
              <a:t>	      No, not quite.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en-US" sz="1600" i="1" dirty="0" smtClean="0"/>
              <a:t>Has anyone seen my bag? </a:t>
            </a:r>
          </a:p>
          <a:p>
            <a:pPr marL="139700" indent="0">
              <a:lnSpc>
                <a:spcPct val="150000"/>
              </a:lnSpc>
              <a:buClrTx/>
              <a:buNone/>
            </a:pPr>
            <a:r>
              <a:rPr lang="en-US" sz="1600" i="1" dirty="0" smtClean="0"/>
              <a:t>~ Yes, it's on the chair.</a:t>
            </a:r>
          </a:p>
          <a:p>
            <a:pPr marL="139700" indent="0">
              <a:lnSpc>
                <a:spcPct val="150000"/>
              </a:lnSpc>
              <a:buClrTx/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No, I</a:t>
            </a:r>
            <a:r>
              <a:rPr lang="ar-DZ" sz="1600" i="1" dirty="0" smtClean="0"/>
              <a:t> </a:t>
            </a:r>
            <a:r>
              <a:rPr lang="fr-FR" sz="1600" i="1" dirty="0" err="1" smtClean="0"/>
              <a:t>don't</a:t>
            </a:r>
            <a:r>
              <a:rPr lang="ar-DZ" sz="1600" i="1" dirty="0"/>
              <a:t> </a:t>
            </a:r>
            <a:r>
              <a:rPr lang="fr-FR" sz="1600" i="1" dirty="0" err="1" smtClean="0"/>
              <a:t>think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so</a:t>
            </a:r>
            <a:r>
              <a:rPr lang="fr-FR" sz="1600" i="1" dirty="0" smtClean="0"/>
              <a:t>.</a:t>
            </a:r>
            <a:endParaRPr lang="fr-F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8"/>
            <a:ext cx="428628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04000" cy="564300"/>
          </a:xfrm>
        </p:spPr>
        <p:txBody>
          <a:bodyPr/>
          <a:lstStyle/>
          <a:p>
            <a:r>
              <a:rPr lang="fr-FR" sz="2800" dirty="0" err="1"/>
              <a:t>Form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843558"/>
            <a:ext cx="8496944" cy="1171230"/>
          </a:xfrm>
        </p:spPr>
        <p:txBody>
          <a:bodyPr/>
          <a:lstStyle/>
          <a:p>
            <a:pPr marL="87313" indent="0">
              <a:lnSpc>
                <a:spcPct val="150000"/>
              </a:lnSpc>
              <a:buNone/>
            </a:pPr>
            <a:r>
              <a:rPr lang="en-US" sz="1400" dirty="0"/>
              <a:t>A yes/no question begins with an auxiliary verb. An auxiliary verb is a form of be or have or a </a:t>
            </a:r>
            <a:r>
              <a:rPr lang="en-US" sz="1400" dirty="0" smtClean="0"/>
              <a:t>modal verb</a:t>
            </a:r>
            <a:r>
              <a:rPr lang="fr-FR" sz="1400" dirty="0" smtClean="0"/>
              <a:t>. </a:t>
            </a:r>
            <a:r>
              <a:rPr lang="en-US" sz="1400" dirty="0" smtClean="0"/>
              <a:t>e.g</a:t>
            </a:r>
            <a:r>
              <a:rPr lang="en-US" sz="1400" dirty="0"/>
              <a:t>. </a:t>
            </a:r>
            <a:r>
              <a:rPr lang="en-US" sz="1400" b="1" dirty="0"/>
              <a:t>can. </a:t>
            </a:r>
            <a:endParaRPr lang="ar-DZ" sz="1400" b="1" dirty="0" smtClean="0"/>
          </a:p>
          <a:p>
            <a:pPr marL="87313" indent="0">
              <a:lnSpc>
                <a:spcPct val="150000"/>
              </a:lnSpc>
              <a:buNone/>
            </a:pPr>
            <a:r>
              <a:rPr lang="en-US" sz="1400" dirty="0" smtClean="0"/>
              <a:t>The </a:t>
            </a:r>
            <a:r>
              <a:rPr lang="en-US" sz="1400" dirty="0"/>
              <a:t>auxiliary verb comes before the subject.</a:t>
            </a:r>
          </a:p>
          <a:p>
            <a:pPr marL="139700" indent="0">
              <a:buNone/>
            </a:pPr>
            <a:endParaRPr lang="fr-FR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014788"/>
            <a:ext cx="726978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67544" y="3165817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The main verb </a:t>
            </a:r>
            <a:r>
              <a:rPr lang="en-US" dirty="0" smtClean="0"/>
              <a:t>“be” </a:t>
            </a:r>
            <a:r>
              <a:rPr lang="en-US" dirty="0"/>
              <a:t>also comes before the subject in a question.</a:t>
            </a:r>
          </a:p>
          <a:p>
            <a:pPr>
              <a:lnSpc>
                <a:spcPct val="150000"/>
              </a:lnSpc>
              <a:buNone/>
            </a:pPr>
            <a:r>
              <a:rPr lang="en-US" i="1" dirty="0"/>
              <a:t>Is it cold out </a:t>
            </a:r>
            <a:r>
              <a:rPr lang="en-US" i="1" dirty="0">
                <a:latin typeface="Bai Jamjuree" charset="-34"/>
                <a:cs typeface="Bai Jamjuree" charset="-34"/>
              </a:rPr>
              <a:t>there</a:t>
            </a:r>
            <a:r>
              <a:rPr lang="en-US" i="1" dirty="0"/>
              <a:t>? </a:t>
            </a:r>
            <a:r>
              <a:rPr lang="en-US" i="1" dirty="0" smtClean="0"/>
              <a:t>	Are </a:t>
            </a:r>
            <a:r>
              <a:rPr lang="en-US" i="1" dirty="0"/>
              <a:t>you ready? </a:t>
            </a:r>
            <a:r>
              <a:rPr lang="en-US" i="1" dirty="0" smtClean="0"/>
              <a:t>	Was </a:t>
            </a:r>
            <a:r>
              <a:rPr lang="en-US" i="1" dirty="0"/>
              <a:t>it easy? </a:t>
            </a:r>
            <a:endParaRPr lang="en-US" i="1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If </a:t>
            </a:r>
            <a:r>
              <a:rPr lang="en-US" dirty="0"/>
              <a:t>there is </a:t>
            </a:r>
            <a:r>
              <a:rPr lang="en-US" b="1" i="1" dirty="0"/>
              <a:t>more than </a:t>
            </a:r>
            <a:r>
              <a:rPr lang="en-US" b="1" i="1" dirty="0" smtClean="0"/>
              <a:t>one </a:t>
            </a:r>
            <a:r>
              <a:rPr lang="en-US" dirty="0" smtClean="0"/>
              <a:t>auxiliary </a:t>
            </a:r>
            <a:r>
              <a:rPr lang="en-US" dirty="0"/>
              <a:t>verb, only the</a:t>
            </a:r>
            <a:r>
              <a:rPr lang="en-US" b="1" dirty="0"/>
              <a:t> first </a:t>
            </a:r>
            <a:r>
              <a:rPr lang="en-US" dirty="0"/>
              <a:t>one comes before the subject.</a:t>
            </a:r>
          </a:p>
          <a:p>
            <a:pPr>
              <a:lnSpc>
                <a:spcPct val="150000"/>
              </a:lnSpc>
              <a:buNone/>
            </a:pPr>
            <a:r>
              <a:rPr lang="en-US" i="1" dirty="0"/>
              <a:t>Have you been working? </a:t>
            </a:r>
            <a:r>
              <a:rPr lang="en-US" i="1" dirty="0" smtClean="0"/>
              <a:t>	Could </a:t>
            </a:r>
            <a:r>
              <a:rPr lang="en-US" i="1" dirty="0"/>
              <a:t>we have done better?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61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40000"/>
            <a:ext cx="7740432" cy="564300"/>
          </a:xfrm>
        </p:spPr>
        <p:txBody>
          <a:bodyPr/>
          <a:lstStyle/>
          <a:p>
            <a:r>
              <a:rPr lang="en-US" sz="1400" dirty="0">
                <a:latin typeface="+mj-lt"/>
              </a:rPr>
              <a:t>In the present simple and past simple we use a form of do</a:t>
            </a:r>
            <a:r>
              <a:rPr lang="en-US" sz="1400" dirty="0" smtClean="0">
                <a:latin typeface="+mj-lt"/>
              </a:rPr>
              <a:t>.</a:t>
            </a:r>
            <a:endParaRPr lang="fr-FR" sz="1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203598"/>
            <a:ext cx="764386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3568" y="2715766"/>
            <a:ext cx="81016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>
                <a:latin typeface="Bai Jamjuree" charset="-34"/>
                <a:cs typeface="Bai Jamjuree" charset="-34"/>
              </a:rPr>
              <a:t>A question </a:t>
            </a:r>
            <a:r>
              <a:rPr lang="en-US" b="1" dirty="0">
                <a:latin typeface="Bai Jamjuree" charset="-34"/>
                <a:cs typeface="Bai Jamjuree" charset="-34"/>
              </a:rPr>
              <a:t>cannot begin with an ordinary verb</a:t>
            </a:r>
            <a:r>
              <a:rPr lang="en-US" dirty="0">
                <a:latin typeface="Bai Jamjuree" charset="-34"/>
                <a:cs typeface="Bai Jamjuree" charset="-34"/>
              </a:rPr>
              <a:t> such as </a:t>
            </a:r>
            <a:r>
              <a:rPr lang="en-US" i="1" dirty="0">
                <a:latin typeface="Bai Jamjuree" charset="-34"/>
                <a:cs typeface="Bai Jamjuree" charset="-34"/>
              </a:rPr>
              <a:t>run, play or like.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Bai Jamjuree" charset="-34"/>
                <a:cs typeface="Bai Jamjuree" charset="-34"/>
              </a:rPr>
              <a:t>NOT </a:t>
            </a:r>
            <a:r>
              <a:rPr lang="en-US" i="1" strike="sngStrike" dirty="0">
                <a:latin typeface="Bai Jamjuree" charset="-34"/>
                <a:cs typeface="Bai Jamjuree" charset="-34"/>
              </a:rPr>
              <a:t>Plays-Mark-golf? </a:t>
            </a:r>
            <a:r>
              <a:rPr lang="en-US" i="1" dirty="0" smtClean="0">
                <a:latin typeface="Bai Jamjuree" charset="-34"/>
                <a:cs typeface="Bai Jamjuree" charset="-34"/>
              </a:rPr>
              <a:t>	And NOT	</a:t>
            </a:r>
            <a:r>
              <a:rPr lang="en-US" i="1" strike="sngStrike" dirty="0" smtClean="0">
                <a:latin typeface="Bai Jamjuree" charset="-34"/>
                <a:cs typeface="Bai Jamjuree" charset="-34"/>
              </a:rPr>
              <a:t> </a:t>
            </a:r>
            <a:r>
              <a:rPr lang="en-US" i="1" strike="sngStrike" dirty="0">
                <a:latin typeface="Bai Jamjuree" charset="-34"/>
                <a:cs typeface="Bai Jamjuree" charset="-34"/>
              </a:rPr>
              <a:t>Liked </a:t>
            </a:r>
            <a:r>
              <a:rPr lang="en-US" i="1" strike="sngStrike" dirty="0" smtClean="0">
                <a:latin typeface="Bai Jamjuree" charset="-34"/>
                <a:cs typeface="Bai Jamjuree" charset="-34"/>
              </a:rPr>
              <a:t>you’re the concert</a:t>
            </a:r>
            <a:r>
              <a:rPr lang="en-US" i="1" strike="sngStrike" dirty="0">
                <a:latin typeface="Bai Jamjuree" charset="-34"/>
                <a:cs typeface="Bai Jamjuree" charset="-34"/>
              </a:rPr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Bai Jamjuree" charset="-34"/>
                <a:cs typeface="Bai Jamjuree" charset="-34"/>
              </a:rPr>
              <a:t>The verb after the subject does not end in s or ed.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Bai Jamjuree" charset="-34"/>
                <a:cs typeface="Bai Jamjuree" charset="-34"/>
              </a:rPr>
              <a:t>NOT </a:t>
            </a:r>
            <a:r>
              <a:rPr lang="en-US" i="1" strike="sngStrike" dirty="0">
                <a:latin typeface="Bai Jamjuree" charset="-34"/>
                <a:cs typeface="Bai Jamjuree" charset="-34"/>
              </a:rPr>
              <a:t>Does-Mark plays-golf</a:t>
            </a:r>
            <a:r>
              <a:rPr lang="en-US" i="1" dirty="0">
                <a:latin typeface="Bai Jamjuree" charset="-34"/>
                <a:cs typeface="Bai Jamjuree" charset="-34"/>
              </a:rPr>
              <a:t>? and NOT </a:t>
            </a:r>
            <a:r>
              <a:rPr lang="en-US" i="1" strike="sngStrike" dirty="0">
                <a:latin typeface="Bai Jamjuree" charset="-34"/>
                <a:cs typeface="Bai Jamjuree" charset="-34"/>
              </a:rPr>
              <a:t>Did </a:t>
            </a:r>
            <a:r>
              <a:rPr lang="en-US" i="1" strike="sngStrike" dirty="0" smtClean="0">
                <a:latin typeface="Bai Jamjuree" charset="-34"/>
                <a:cs typeface="Bai Jamjuree" charset="-34"/>
              </a:rPr>
              <a:t>you liked the concert</a:t>
            </a:r>
            <a:r>
              <a:rPr lang="en-US" i="1" strike="sngStrike" dirty="0">
                <a:latin typeface="Bai Jamjuree" charset="-34"/>
                <a:cs typeface="Bai Jamjuree" charset="-34"/>
              </a:rPr>
              <a:t>?</a:t>
            </a:r>
            <a:endParaRPr lang="fr-FR" strike="sngStrike" dirty="0">
              <a:latin typeface="Bai Jamjuree" charset="-34"/>
              <a:cs typeface="Bai Jamjuree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683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000" cy="564300"/>
          </a:xfrm>
        </p:spPr>
        <p:txBody>
          <a:bodyPr/>
          <a:lstStyle/>
          <a:p>
            <a:r>
              <a:rPr lang="fr-FR" sz="2400" dirty="0" smtClean="0"/>
              <a:t>Use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771550"/>
            <a:ext cx="8100472" cy="3831833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en-US" sz="1400" dirty="0" smtClean="0"/>
              <a:t>We use these questions </a:t>
            </a:r>
            <a:r>
              <a:rPr lang="en-US" sz="1400" b="1" dirty="0" smtClean="0"/>
              <a:t>to ask for information</a:t>
            </a:r>
            <a:r>
              <a:rPr lang="en-US" sz="1400" dirty="0" smtClean="0"/>
              <a:t>.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1400" dirty="0" smtClean="0"/>
              <a:t>For example, Daniel wants to know if Vicky is ready or not. (Are you ready?)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en-US" sz="1400" dirty="0" smtClean="0"/>
              <a:t>Sometimes yes/no questions have other uses, especially questions with modal verbs. </a:t>
            </a:r>
          </a:p>
          <a:p>
            <a:pPr marL="139700" indent="0">
              <a:lnSpc>
                <a:spcPct val="150000"/>
              </a:lnSpc>
              <a:buClrTx/>
              <a:buNone/>
            </a:pPr>
            <a:r>
              <a:rPr lang="en-US" sz="1400" dirty="0" smtClean="0"/>
              <a:t>For example, when Matthew says </a:t>
            </a:r>
            <a:r>
              <a:rPr lang="en-US" sz="1400" i="1" dirty="0" smtClean="0"/>
              <a:t>Shall we go then? he is </a:t>
            </a:r>
            <a:r>
              <a:rPr lang="en-US" sz="1400" b="1" i="1" dirty="0" smtClean="0"/>
              <a:t>making a suggestion</a:t>
            </a:r>
            <a:r>
              <a:rPr lang="en-US" sz="1400" i="1" dirty="0" smtClean="0"/>
              <a:t>, not asking for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1400" dirty="0" smtClean="0"/>
              <a:t>information.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1400" dirty="0" smtClean="0"/>
              <a:t>Here are some examples of the different uses.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1400" b="1" dirty="0" smtClean="0"/>
              <a:t>Making a suggestion</a:t>
            </a:r>
            <a:r>
              <a:rPr lang="en-US" sz="1400" dirty="0" smtClean="0"/>
              <a:t>: </a:t>
            </a:r>
            <a:r>
              <a:rPr lang="en-US" sz="1400" i="1" dirty="0" smtClean="0"/>
              <a:t>Shall we eat out </a:t>
            </a:r>
            <a:r>
              <a:rPr lang="fr-FR" sz="1400" i="1" dirty="0" err="1" smtClean="0"/>
              <a:t>tonight</a:t>
            </a:r>
            <a:r>
              <a:rPr lang="fr-FR" sz="1400" i="1" dirty="0" smtClean="0"/>
              <a:t>?</a:t>
            </a:r>
            <a:r>
              <a:rPr lang="fr-FR" sz="1400" dirty="0" smtClean="0"/>
              <a:t>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fr-FR" sz="1400" b="1" dirty="0" err="1" smtClean="0"/>
              <a:t>Requesting</a:t>
            </a:r>
            <a:r>
              <a:rPr lang="fr-FR" sz="1400" dirty="0" smtClean="0"/>
              <a:t>:</a:t>
            </a:r>
            <a:r>
              <a:rPr lang="en-US" sz="1400" i="1" dirty="0" smtClean="0"/>
              <a:t>Can/Could you write the address </a:t>
            </a:r>
            <a:r>
              <a:rPr lang="fr-FR" sz="1400" i="1" dirty="0" smtClean="0"/>
              <a:t>down for me, </a:t>
            </a:r>
            <a:r>
              <a:rPr lang="fr-FR" sz="1400" i="1" dirty="0" err="1" smtClean="0"/>
              <a:t>please</a:t>
            </a:r>
            <a:r>
              <a:rPr lang="fr-FR" sz="1400" i="1" dirty="0" smtClean="0"/>
              <a:t>?</a:t>
            </a:r>
            <a:r>
              <a:rPr lang="fr-FR" sz="1400" dirty="0" smtClean="0"/>
              <a:t>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fr-FR" sz="1400" b="1" dirty="0" err="1" smtClean="0"/>
              <a:t>Offering</a:t>
            </a:r>
            <a:r>
              <a:rPr lang="fr-FR" sz="1400" dirty="0" smtClean="0"/>
              <a:t>::</a:t>
            </a:r>
            <a:r>
              <a:rPr lang="en-US" sz="1400" i="1" dirty="0" smtClean="0"/>
              <a:t>Can I carry something for you? ~ No, </a:t>
            </a:r>
            <a:r>
              <a:rPr lang="fr-FR" sz="1400" i="1" dirty="0" err="1" smtClean="0"/>
              <a:t>it's</a:t>
            </a:r>
            <a:r>
              <a:rPr lang="fr-FR" sz="1400" i="1" dirty="0" smtClean="0"/>
              <a:t> OK, </a:t>
            </a:r>
            <a:r>
              <a:rPr lang="fr-FR" sz="1400" i="1" dirty="0" err="1" smtClean="0"/>
              <a:t>thanks</a:t>
            </a:r>
            <a:r>
              <a:rPr lang="fr-FR" sz="1400" i="1" dirty="0" smtClean="0"/>
              <a:t>.</a:t>
            </a:r>
            <a:r>
              <a:rPr lang="fr-FR" sz="1400" dirty="0" smtClean="0"/>
              <a:t>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fr-FR" sz="1400" b="1" dirty="0" err="1" smtClean="0"/>
              <a:t>Inviting</a:t>
            </a:r>
            <a:r>
              <a:rPr lang="fr-FR" sz="1400" dirty="0" smtClean="0"/>
              <a:t>:</a:t>
            </a:r>
            <a:r>
              <a:rPr lang="en-US" sz="1400" i="1" dirty="0" smtClean="0"/>
              <a:t>Would you like to come to a party?- </a:t>
            </a:r>
            <a:r>
              <a:rPr lang="fr-FR" sz="1400" i="1" dirty="0" err="1" smtClean="0"/>
              <a:t>Yes</a:t>
            </a:r>
            <a:r>
              <a:rPr lang="fr-FR" sz="1400" i="1" dirty="0" smtClean="0"/>
              <a:t>, </a:t>
            </a:r>
            <a:r>
              <a:rPr lang="fr-FR" sz="1400" i="1" dirty="0" err="1" smtClean="0"/>
              <a:t>I'd</a:t>
            </a:r>
            <a:r>
              <a:rPr lang="fr-FR" sz="1400" i="1" dirty="0" smtClean="0"/>
              <a:t> love to.</a:t>
            </a:r>
            <a:r>
              <a:rPr lang="fr-FR" sz="1400" dirty="0" smtClean="0"/>
              <a:t>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fr-FR" sz="1400" b="1" dirty="0" err="1" smtClean="0"/>
              <a:t>Asking</a:t>
            </a:r>
            <a:r>
              <a:rPr lang="fr-FR" sz="1400" b="1" dirty="0" smtClean="0"/>
              <a:t> permission:</a:t>
            </a:r>
            <a:r>
              <a:rPr lang="en-US" sz="1400" i="1" dirty="0" smtClean="0"/>
              <a:t>May I use your phone? ~ Yes, of course.</a:t>
            </a:r>
            <a:endParaRPr lang="fr-FR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04000" cy="564300"/>
          </a:xfrm>
        </p:spPr>
        <p:txBody>
          <a:bodyPr/>
          <a:lstStyle/>
          <a:p>
            <a:r>
              <a:rPr lang="en-US" sz="2400" dirty="0" smtClean="0"/>
              <a:t>Short answers, e.g. Yes, it is.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699542"/>
            <a:ext cx="8712968" cy="4176464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en-US" sz="1400" dirty="0" smtClean="0"/>
              <a:t>Look at the answers to these questions.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1400" i="1" dirty="0" smtClean="0"/>
              <a:t>Is it raining? ~ Yes.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1400" i="1" dirty="0" smtClean="0"/>
              <a:t>Are we going to be late? ~ Yes, we are.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1400" i="1" dirty="0" smtClean="0"/>
              <a:t>Did you say something? ~ No.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1400" i="1" dirty="0" smtClean="0"/>
              <a:t>Did you finish the crossword? ~ No, I didn't.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1400" dirty="0" smtClean="0"/>
              <a:t>We can sometimes answer a question with a simple </a:t>
            </a:r>
            <a:r>
              <a:rPr lang="en-US" sz="1400" b="1" dirty="0" smtClean="0"/>
              <a:t>yes or no, </a:t>
            </a:r>
            <a:r>
              <a:rPr lang="en-US" sz="1400" dirty="0" smtClean="0"/>
              <a:t>but we</a:t>
            </a:r>
            <a:r>
              <a:rPr lang="en-US" sz="1400" b="1" dirty="0" smtClean="0"/>
              <a:t> often use a short answer </a:t>
            </a:r>
            <a:r>
              <a:rPr lang="en-US" sz="1400" dirty="0" smtClean="0"/>
              <a:t>like </a:t>
            </a:r>
            <a:r>
              <a:rPr lang="en-US" sz="1400" b="1" dirty="0" smtClean="0"/>
              <a:t>No, I didn't. </a:t>
            </a:r>
            <a:r>
              <a:rPr lang="en-US" sz="1400" dirty="0" smtClean="0"/>
              <a:t>We usually put a comma after yes or no.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1400" dirty="0" smtClean="0"/>
              <a:t>We do not normally use </a:t>
            </a:r>
            <a:r>
              <a:rPr lang="en-US" sz="1400" b="1" dirty="0" smtClean="0"/>
              <a:t>a full sentence</a:t>
            </a:r>
            <a:r>
              <a:rPr lang="en-US" sz="1400" dirty="0" smtClean="0"/>
              <a:t>, but we can do if we want to add emphasis to the answer.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1400" i="1" dirty="0" smtClean="0"/>
              <a:t>Did you open my letter? ~ </a:t>
            </a:r>
            <a:r>
              <a:rPr lang="en-US" sz="1400" b="1" i="1" dirty="0" smtClean="0"/>
              <a:t>No, I didn't open your letter.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1400" dirty="0" smtClean="0"/>
              <a:t>Sometimes, to be polite, we may </a:t>
            </a:r>
            <a:r>
              <a:rPr lang="en-US" sz="1400" b="1" dirty="0" smtClean="0"/>
              <a:t>need to add information</a:t>
            </a:r>
            <a:r>
              <a:rPr lang="en-US" sz="1400" dirty="0" smtClean="0"/>
              <a:t>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1400" i="1" dirty="0" smtClean="0"/>
              <a:t>Did you get the tickets? ~ No, I didn't. </a:t>
            </a:r>
            <a:r>
              <a:rPr lang="en-US" sz="1400" b="1" i="1" dirty="0" smtClean="0"/>
              <a:t>There wasn't time, I'm afraid. Sorry.</a:t>
            </a:r>
            <a:endParaRPr lang="fr-FR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000" cy="564300"/>
          </a:xfrm>
        </p:spPr>
        <p:txBody>
          <a:bodyPr/>
          <a:lstStyle/>
          <a:p>
            <a:r>
              <a:rPr lang="fr-FR" sz="2400" dirty="0" err="1" smtClean="0"/>
              <a:t>Form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7091" y="771550"/>
            <a:ext cx="7704000" cy="504056"/>
          </a:xfrm>
        </p:spPr>
        <p:txBody>
          <a:bodyPr/>
          <a:lstStyle/>
          <a:p>
            <a:pPr marL="179388" indent="-179388">
              <a:buNone/>
            </a:pPr>
            <a:r>
              <a:rPr lang="en-US" sz="1400" dirty="0" smtClean="0"/>
              <a:t>A </a:t>
            </a:r>
            <a:r>
              <a:rPr lang="en-US" sz="1400" b="1" dirty="0" smtClean="0"/>
              <a:t>positive</a:t>
            </a:r>
            <a:r>
              <a:rPr lang="en-US" sz="1400" dirty="0" smtClean="0"/>
              <a:t> short answer is </a:t>
            </a:r>
            <a:r>
              <a:rPr lang="en-US" sz="1400" b="1" dirty="0" smtClean="0"/>
              <a:t>yes + a pronoun + an auxiliary.</a:t>
            </a:r>
            <a:endParaRPr lang="fr-F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5" y="1279023"/>
            <a:ext cx="8424937" cy="13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5535" y="2786063"/>
            <a:ext cx="81769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Bai Jamjuree" charset="-34"/>
                <a:cs typeface="Bai Jamjuree" charset="-34"/>
              </a:rPr>
              <a:t>We can also use the main verb “be” in a short answer.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Bai Jamjuree" charset="-34"/>
                <a:cs typeface="Bai Jamjuree" charset="-34"/>
              </a:rPr>
              <a:t>I</a:t>
            </a:r>
            <a:r>
              <a:rPr lang="en-US" b="1" dirty="0" smtClean="0">
                <a:latin typeface="Bai Jamjuree" charset="-34"/>
                <a:cs typeface="Bai Jamjuree" charset="-34"/>
              </a:rPr>
              <a:t>s </a:t>
            </a:r>
            <a:r>
              <a:rPr lang="en-US" b="1" i="1" dirty="0" smtClean="0">
                <a:latin typeface="Bai Jamjuree" charset="-34"/>
                <a:cs typeface="Bai Jamjuree" charset="-34"/>
              </a:rPr>
              <a:t>it time to go? ~ Yes, it is. It's ten past eleven.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i Jamjuree" charset="-34"/>
                <a:cs typeface="Bai Jamjuree" charset="-34"/>
              </a:rPr>
              <a:t>Note that in the present simple and past simple we use a form of </a:t>
            </a:r>
            <a:r>
              <a:rPr lang="en-US" b="1" dirty="0" smtClean="0">
                <a:latin typeface="Bai Jamjuree" charset="-34"/>
                <a:cs typeface="Bai Jamjuree" charset="-34"/>
              </a:rPr>
              <a:t>do. </a:t>
            </a:r>
          </a:p>
          <a:p>
            <a:pPr>
              <a:lnSpc>
                <a:spcPct val="150000"/>
              </a:lnSpc>
            </a:pPr>
            <a:r>
              <a:rPr lang="en-US" b="1" i="1" dirty="0" smtClean="0">
                <a:latin typeface="Bai Jamjuree" charset="-34"/>
                <a:cs typeface="Bai Jamjuree" charset="-34"/>
              </a:rPr>
              <a:t>Do</a:t>
            </a:r>
            <a:r>
              <a:rPr lang="en-US" b="1" i="1" dirty="0">
                <a:latin typeface="Bai Jamjuree" charset="-34"/>
                <a:cs typeface="Bai Jamjuree" charset="-34"/>
              </a:rPr>
              <a:t> </a:t>
            </a:r>
            <a:r>
              <a:rPr lang="en-US" i="1" dirty="0" smtClean="0">
                <a:latin typeface="Bai Jamjuree" charset="-34"/>
                <a:cs typeface="Bai Jamjuree" charset="-34"/>
              </a:rPr>
              <a:t>you like classical music? ~ Yes, I </a:t>
            </a:r>
            <a:r>
              <a:rPr lang="en-US" b="1" i="1" dirty="0" smtClean="0">
                <a:latin typeface="Bai Jamjuree" charset="-34"/>
                <a:cs typeface="Bai Jamjuree" charset="-34"/>
              </a:rPr>
              <a:t>do. 	NOT 	</a:t>
            </a:r>
            <a:r>
              <a:rPr lang="en-US" i="1" dirty="0" smtClean="0">
                <a:latin typeface="Bai Jamjuree" charset="-34"/>
                <a:cs typeface="Bai Jamjuree" charset="-34"/>
              </a:rPr>
              <a:t>Yes, I like.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555526"/>
            <a:ext cx="7704000" cy="334535"/>
          </a:xfrm>
        </p:spPr>
        <p:txBody>
          <a:bodyPr/>
          <a:lstStyle/>
          <a:p>
            <a:pPr marL="139700" indent="0">
              <a:buNone/>
            </a:pPr>
            <a:r>
              <a:rPr lang="en-US" sz="1400" dirty="0" smtClean="0"/>
              <a:t>A </a:t>
            </a:r>
            <a:r>
              <a:rPr lang="en-US" sz="1400" b="1" dirty="0" smtClean="0"/>
              <a:t>negative</a:t>
            </a:r>
            <a:r>
              <a:rPr lang="en-US" sz="1400" dirty="0" smtClean="0"/>
              <a:t> short answer is </a:t>
            </a:r>
            <a:r>
              <a:rPr lang="en-US" sz="1400" b="1" dirty="0" smtClean="0"/>
              <a:t>no + a pronoun + an auxiliary + </a:t>
            </a:r>
            <a:r>
              <a:rPr lang="en-US" sz="1400" b="1" dirty="0" err="1" smtClean="0"/>
              <a:t>n't</a:t>
            </a:r>
            <a:r>
              <a:rPr lang="en-US" sz="1400" b="1" dirty="0" smtClean="0"/>
              <a:t>.</a:t>
            </a:r>
            <a:endParaRPr lang="fr-F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31590"/>
            <a:ext cx="7929618" cy="134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72" y="2787774"/>
            <a:ext cx="7500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But note No, I'm </a:t>
            </a:r>
            <a:r>
              <a:rPr lang="en-US" b="1" dirty="0" smtClean="0"/>
              <a:t>not.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Are you working tomorrow? ~ No, I'm </a:t>
            </a:r>
            <a:r>
              <a:rPr lang="en-US" b="1" i="1" dirty="0" smtClean="0"/>
              <a:t>not. 	NOT	</a:t>
            </a:r>
            <a:r>
              <a:rPr lang="en-US" b="1" i="1" strike="sngStrike" dirty="0" smtClean="0"/>
              <a:t> No, I  </a:t>
            </a:r>
            <a:r>
              <a:rPr lang="en-US" b="1" i="1" strike="sngStrike" dirty="0" err="1" smtClean="0"/>
              <a:t>amn't</a:t>
            </a:r>
            <a:r>
              <a:rPr lang="en-US" b="1" i="1" strike="sngStrike" dirty="0" smtClean="0"/>
              <a:t>.</a:t>
            </a:r>
            <a:endParaRPr lang="fr-FR" strike="sngStrik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ponents and Scientific Notation - Mathematics - 8th Grade by Slidesgo">
  <a:themeElements>
    <a:clrScheme name="Simple Light">
      <a:dk1>
        <a:srgbClr val="474646"/>
      </a:dk1>
      <a:lt1>
        <a:srgbClr val="F8F2E9"/>
      </a:lt1>
      <a:dk2>
        <a:srgbClr val="C9EBE6"/>
      </a:dk2>
      <a:lt2>
        <a:srgbClr val="9CD1CA"/>
      </a:lt2>
      <a:accent1>
        <a:srgbClr val="FD624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1425</Words>
  <Application>Microsoft Office PowerPoint</Application>
  <PresentationFormat>Affichage à l'écran (16:9)</PresentationFormat>
  <Paragraphs>162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Arial Unicode MS</vt:lpstr>
      <vt:lpstr>Arimo</vt:lpstr>
      <vt:lpstr>Bai Jamjuree</vt:lpstr>
      <vt:lpstr>Wingdings</vt:lpstr>
      <vt:lpstr>Exponents and Scientific Notation - Mathematics - 8th Grade by Slidesgo</vt:lpstr>
      <vt:lpstr>Questions</vt:lpstr>
      <vt:lpstr>Yes / No Questions</vt:lpstr>
      <vt:lpstr>Présentation PowerPoint</vt:lpstr>
      <vt:lpstr>Form</vt:lpstr>
      <vt:lpstr>In the present simple and past simple we use a form of do.</vt:lpstr>
      <vt:lpstr>Use</vt:lpstr>
      <vt:lpstr>Short answers, e.g. Yes, it is.</vt:lpstr>
      <vt:lpstr>Form</vt:lpstr>
      <vt:lpstr>Présentation PowerPoint</vt:lpstr>
      <vt:lpstr>Answering requests, suggestions, offers and invitations</vt:lpstr>
      <vt:lpstr>Wh-questions</vt:lpstr>
      <vt:lpstr>Introduction</vt:lpstr>
      <vt:lpstr>Form</vt:lpstr>
      <vt:lpstr>In the present simple and past simple we use a form of do.</vt:lpstr>
      <vt:lpstr>Question phrases</vt:lpstr>
      <vt:lpstr>Subject/object questions</vt:lpstr>
      <vt:lpstr>Who and what </vt:lpstr>
      <vt:lpstr>Who and what can also be the object of a preposition, e.g. to, with.  Compare these sentences.</vt:lpstr>
      <vt:lpstr>Which, whose, how many and how much</vt:lpstr>
      <vt:lpstr>Prepositions in wh-questions</vt:lpstr>
      <vt:lpstr>Présentation PowerPoint</vt:lpstr>
      <vt:lpstr>some more examples of prepositions in wh-questions:</vt:lpstr>
      <vt:lpstr>  What... for and what... like</vt:lpstr>
      <vt:lpstr>Who, what or which?</vt:lpstr>
      <vt:lpstr>What or which?</vt:lpstr>
      <vt:lpstr>Présentation PowerPoint</vt:lpstr>
      <vt:lpstr>Patterns with who, what and which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Materials Syllabus Design</dc:title>
  <dc:creator>User</dc:creator>
  <cp:lastModifiedBy>IDEAPAD</cp:lastModifiedBy>
  <cp:revision>45</cp:revision>
  <dcterms:modified xsi:type="dcterms:W3CDTF">2024-11-04T18:52:39Z</dcterms:modified>
</cp:coreProperties>
</file>