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287" r:id="rId4"/>
    <p:sldId id="257" r:id="rId5"/>
    <p:sldId id="259" r:id="rId6"/>
    <p:sldId id="288" r:id="rId7"/>
    <p:sldId id="289" r:id="rId8"/>
    <p:sldId id="290" r:id="rId9"/>
    <p:sldId id="260" r:id="rId10"/>
    <p:sldId id="291" r:id="rId11"/>
    <p:sldId id="292" r:id="rId12"/>
    <p:sldId id="293" r:id="rId13"/>
    <p:sldId id="261" r:id="rId14"/>
    <p:sldId id="295" r:id="rId15"/>
    <p:sldId id="262" r:id="rId16"/>
    <p:sldId id="263" r:id="rId17"/>
    <p:sldId id="264" r:id="rId18"/>
    <p:sldId id="294" r:id="rId19"/>
    <p:sldId id="265" r:id="rId20"/>
    <p:sldId id="297" r:id="rId21"/>
    <p:sldId id="266" r:id="rId22"/>
    <p:sldId id="298" r:id="rId23"/>
    <p:sldId id="29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DFE65-EB4A-4CD0-955D-F3E95B32E1F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CFC5-15D3-40B2-AC4A-D98C318822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4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CFC5-15D3-40B2-AC4A-D98C3188226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8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19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43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1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81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1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84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8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5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2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26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BAF3-7BE2-4353-9B6F-4EBBE0D6212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9323-B275-49CF-B854-5B0551F59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7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</a:rPr>
              <a:t>Chapitre I</a:t>
            </a:r>
            <a:br>
              <a:rPr lang="fr-FR" sz="6600" b="1" dirty="0" smtClean="0">
                <a:solidFill>
                  <a:srgbClr val="FF0000"/>
                </a:solidFill>
              </a:rPr>
            </a:br>
            <a:r>
              <a:rPr lang="fr-FR" sz="6600" b="1" dirty="0" smtClean="0"/>
              <a:t>I.2. La réplication de l’ADN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42103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762" y="1046177"/>
            <a:ext cx="84010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3500" b="1" dirty="0" smtClean="0"/>
              <a:t>Asymétrie est liée à l’activité de l’ADN polymérase:</a:t>
            </a:r>
          </a:p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nécessité d’avoir une amorce</a:t>
            </a:r>
          </a:p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dernier résidus de l’amorce doit être apparié et avoir un groupement 3’OH libre</a:t>
            </a:r>
          </a:p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Présence de nucléotides et du magnésium Mg2+ dans le milieu</a:t>
            </a:r>
          </a:p>
          <a:p>
            <a:pPr>
              <a:buNone/>
            </a:pPr>
            <a:endParaRPr lang="fr-F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ADNpolyIII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utilise comme amorce un petit ARN de 500 nucléotides synthétisé par une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primase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* In vivo, l’amorce est dégradée plus tard et remplacée par l’ADN grâce à l’enzyme appelée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ADNpoIy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II- Réplication continue et discontinue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819" y="1214422"/>
            <a:ext cx="8111585" cy="55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6"/>
            <a:ext cx="885573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061"/>
            <a:ext cx="8064896" cy="59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452438"/>
            <a:ext cx="80867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2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3" y="0"/>
            <a:ext cx="9048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52728" cy="60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1" y="620688"/>
            <a:ext cx="831539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4" y="490532"/>
            <a:ext cx="8133733" cy="582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3" y="482645"/>
            <a:ext cx="8315393" cy="61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1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6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76413"/>
            <a:ext cx="6336704" cy="181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96427"/>
            <a:ext cx="6336704" cy="197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73640"/>
            <a:ext cx="6120680" cy="182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08069"/>
            <a:ext cx="6120679" cy="177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2" y="548680"/>
            <a:ext cx="8912532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6"/>
            <a:ext cx="860549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6" y="1268760"/>
            <a:ext cx="85645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1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98370" cy="59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347" y="918025"/>
            <a:ext cx="7848429" cy="536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33" y="209531"/>
            <a:ext cx="7058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895370"/>
            <a:ext cx="78676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0380" y="2071678"/>
            <a:ext cx="44690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786874" cy="46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88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7237"/>
            <a:ext cx="8072494" cy="610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84" y="285728"/>
            <a:ext cx="8540596" cy="63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03" y="519113"/>
            <a:ext cx="8644615" cy="59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72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79" y="1042988"/>
            <a:ext cx="8744039" cy="51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4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6" y="444276"/>
            <a:ext cx="7704856" cy="591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6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7" y="692697"/>
            <a:ext cx="8070641" cy="546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6362"/>
            <a:ext cx="8136904" cy="57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I- 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• Synthèse de plusieurs molécules d’ADN à partir d’une molécule parentale initiale afin de transmettre à la descendance une information génétique conforme.</a:t>
            </a:r>
          </a:p>
          <a:p>
            <a:pPr>
              <a:buNone/>
            </a:pPr>
            <a:r>
              <a:rPr lang="fr-FR" dirty="0" smtClean="0"/>
              <a:t>• Règles d’appariement:</a:t>
            </a:r>
          </a:p>
          <a:p>
            <a:pPr>
              <a:buNone/>
            </a:pPr>
            <a:endParaRPr lang="fr-FR" dirty="0" smtClean="0"/>
          </a:p>
          <a:p>
            <a:pPr marL="1069975" indent="-88900">
              <a:buNone/>
            </a:pPr>
            <a:r>
              <a:rPr lang="fr-FR" dirty="0" smtClean="0"/>
              <a:t>• </a:t>
            </a:r>
            <a:r>
              <a:rPr lang="fr-FR" b="1" dirty="0" smtClean="0"/>
              <a:t>A = T</a:t>
            </a:r>
          </a:p>
          <a:p>
            <a:pPr marL="1069975" indent="-88900">
              <a:buNone/>
            </a:pPr>
            <a:r>
              <a:rPr lang="fr-FR" dirty="0" smtClean="0"/>
              <a:t>• </a:t>
            </a:r>
            <a:r>
              <a:rPr lang="fr-FR" b="1" dirty="0" smtClean="0"/>
              <a:t>C = G</a:t>
            </a:r>
          </a:p>
          <a:p>
            <a:pPr marL="1069975" indent="-88900">
              <a:buNone/>
            </a:pPr>
            <a:endParaRPr lang="fr-FR" b="1" dirty="0" smtClean="0"/>
          </a:p>
          <a:p>
            <a:pPr>
              <a:buNone/>
            </a:pPr>
            <a:r>
              <a:rPr lang="fr-FR" dirty="0" smtClean="0"/>
              <a:t>• Réplication est semi-conservative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2762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817" y="3786190"/>
            <a:ext cx="2867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256" y="2130425"/>
            <a:ext cx="8640024" cy="1470025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A. Réplication de l’ADN chez les procaryotes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B. Réplication de l’ADN chez les eucaryotes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0" y="322024"/>
            <a:ext cx="8338633" cy="62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42" y="1600200"/>
            <a:ext cx="8686800" cy="4525963"/>
          </a:xfrm>
        </p:spPr>
        <p:txBody>
          <a:bodyPr/>
          <a:lstStyle/>
          <a:p>
            <a:r>
              <a:rPr lang="fr-FR" sz="2800" b="1" dirty="0" smtClean="0"/>
              <a:t>Première réplication</a:t>
            </a:r>
          </a:p>
          <a:p>
            <a:pPr>
              <a:buNone/>
            </a:pPr>
            <a:r>
              <a:rPr lang="fr-FR" sz="2400" dirty="0" smtClean="0"/>
              <a:t>les molécules "lourdes" distribuées de</a:t>
            </a:r>
          </a:p>
          <a:p>
            <a:pPr>
              <a:buNone/>
            </a:pPr>
            <a:r>
              <a:rPr lang="fr-FR" sz="2400" dirty="0" smtClean="0"/>
              <a:t>façon égale entre les deux molécules filles</a:t>
            </a:r>
          </a:p>
          <a:p>
            <a:r>
              <a:rPr lang="fr-FR" sz="2800" b="1" dirty="0" smtClean="0"/>
              <a:t>Deuxième réplication</a:t>
            </a:r>
          </a:p>
          <a:p>
            <a:pPr>
              <a:buNone/>
            </a:pPr>
            <a:r>
              <a:rPr lang="fr-FR" sz="2400" dirty="0" smtClean="0"/>
              <a:t>l'apparition de molécules de </a:t>
            </a:r>
          </a:p>
          <a:p>
            <a:pPr>
              <a:buNone/>
            </a:pPr>
            <a:r>
              <a:rPr lang="fr-FR" sz="2400" dirty="0" smtClean="0"/>
              <a:t>deux poids différents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768" y="71414"/>
            <a:ext cx="36298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628" y="5072074"/>
            <a:ext cx="414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Expérience de </a:t>
            </a:r>
            <a:r>
              <a:rPr lang="fr-FR" sz="2400" b="1" dirty="0" err="1" smtClean="0"/>
              <a:t>Meselson</a:t>
            </a:r>
            <a:r>
              <a:rPr lang="fr-FR" sz="2400" b="1" dirty="0" smtClean="0"/>
              <a:t>-Stahl</a:t>
            </a:r>
          </a:p>
          <a:p>
            <a:pPr algn="ctr"/>
            <a:r>
              <a:rPr lang="fr-FR" sz="2400" b="1" dirty="0" smtClean="0"/>
              <a:t>avec E. Coli</a:t>
            </a:r>
            <a:endParaRPr lang="fr-FR" sz="2400" dirty="0"/>
          </a:p>
        </p:txBody>
      </p:sp>
      <p:sp>
        <p:nvSpPr>
          <p:cNvPr id="7" name="Flèche courbée vers la droite 6"/>
          <p:cNvSpPr/>
          <p:nvPr/>
        </p:nvSpPr>
        <p:spPr>
          <a:xfrm rot="20138836">
            <a:off x="285720" y="4390950"/>
            <a:ext cx="785818" cy="1216152"/>
          </a:xfrm>
          <a:prstGeom prst="curvedRightArrow">
            <a:avLst>
              <a:gd name="adj1" fmla="val 15764"/>
              <a:gd name="adj2" fmla="val 4427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76" y="4500570"/>
            <a:ext cx="392909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200" b="1" dirty="0" smtClean="0"/>
              <a:t>Réplication semi-conservative</a:t>
            </a:r>
          </a:p>
          <a:p>
            <a:r>
              <a:rPr lang="fr-FR" sz="2200" b="1" dirty="0" smtClean="0"/>
              <a:t>la molécule mère donne un de ses brins à chaque molécule fille, qui est complétée par une chaîne nouvellement synthétisée.</a:t>
            </a:r>
            <a:endParaRPr lang="fr-F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Vitesse de réplication de l’ADN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Réplication est une réaction rapide: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Bactéries: 1000 </a:t>
            </a:r>
            <a:r>
              <a:rPr lang="fr-FR" b="1" dirty="0" err="1" smtClean="0">
                <a:solidFill>
                  <a:srgbClr val="FF0000"/>
                </a:solidFill>
              </a:rPr>
              <a:t>pb</a:t>
            </a:r>
            <a:r>
              <a:rPr lang="fr-FR" b="1" dirty="0" smtClean="0">
                <a:solidFill>
                  <a:srgbClr val="FF0000"/>
                </a:solidFill>
              </a:rPr>
              <a:t>/sec/fourche,</a:t>
            </a:r>
          </a:p>
          <a:p>
            <a:pPr>
              <a:buNone/>
            </a:pPr>
            <a:r>
              <a:rPr lang="fr-FR" dirty="0" smtClean="0"/>
              <a:t>Chromosome E. Coli fait 4,4*10</a:t>
            </a:r>
            <a:r>
              <a:rPr lang="fr-FR" baseline="30000" dirty="0" smtClean="0"/>
              <a:t>6</a:t>
            </a:r>
            <a:r>
              <a:rPr lang="fr-FR" dirty="0" smtClean="0"/>
              <a:t>pb et réplique en 40 min d’où nécessité de 2 fourches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Cellules humaines: 100 </a:t>
            </a:r>
            <a:r>
              <a:rPr lang="fr-FR" b="1" dirty="0" err="1" smtClean="0">
                <a:solidFill>
                  <a:srgbClr val="FF0000"/>
                </a:solidFill>
              </a:rPr>
              <a:t>pb</a:t>
            </a:r>
            <a:r>
              <a:rPr lang="fr-FR" b="1" dirty="0" smtClean="0">
                <a:solidFill>
                  <a:srgbClr val="FF0000"/>
                </a:solidFill>
              </a:rPr>
              <a:t>/sec,</a:t>
            </a:r>
          </a:p>
          <a:p>
            <a:pPr>
              <a:buNone/>
            </a:pPr>
            <a:r>
              <a:rPr lang="fr-FR" dirty="0" smtClean="0"/>
              <a:t>Le génome humain fait 3x10</a:t>
            </a:r>
            <a:r>
              <a:rPr lang="fr-FR" baseline="30000" dirty="0" smtClean="0"/>
              <a:t>9</a:t>
            </a:r>
            <a:r>
              <a:rPr lang="fr-FR" dirty="0" smtClean="0"/>
              <a:t> </a:t>
            </a:r>
            <a:r>
              <a:rPr lang="fr-FR" dirty="0" err="1" smtClean="0"/>
              <a:t>pb</a:t>
            </a:r>
            <a:r>
              <a:rPr lang="fr-FR" dirty="0" smtClean="0"/>
              <a:t> , réplique en 8 heures, il faut au moins 1000 fourches de réplication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Mécanisme de la réplication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Réaction asymétrique uniquement dans le sens 5’P---&gt;3’OH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531519"/>
            <a:ext cx="4786314" cy="38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395914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5033"/>
            <a:ext cx="5616624" cy="606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257</Words>
  <Application>Microsoft Office PowerPoint</Application>
  <PresentationFormat>Affichage à l'écran (4:3)</PresentationFormat>
  <Paragraphs>47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Thème Office</vt:lpstr>
      <vt:lpstr>Chapitre I I.2. La réplication de l’ADN</vt:lpstr>
      <vt:lpstr>Présentation PowerPoint</vt:lpstr>
      <vt:lpstr>I- Généralités</vt:lpstr>
      <vt:lpstr>A. Réplication de l’ADN chez les procaryotes  B. Réplication de l’ADN chez les eucaryotes</vt:lpstr>
      <vt:lpstr>Présentation PowerPoint</vt:lpstr>
      <vt:lpstr>Présentation PowerPoint</vt:lpstr>
      <vt:lpstr>Vitesse de réplication de l’ADN</vt:lpstr>
      <vt:lpstr>Mécanisme de la réplication</vt:lpstr>
      <vt:lpstr>Présentation PowerPoint</vt:lpstr>
      <vt:lpstr>Présentation PowerPoint</vt:lpstr>
      <vt:lpstr>II- Réplication continue et discontinue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réplication du matériel génétique</dc:title>
  <dc:creator>onecs</dc:creator>
  <cp:lastModifiedBy>Belinfo</cp:lastModifiedBy>
  <cp:revision>38</cp:revision>
  <dcterms:created xsi:type="dcterms:W3CDTF">2014-02-08T10:03:14Z</dcterms:created>
  <dcterms:modified xsi:type="dcterms:W3CDTF">2021-02-08T14:43:14Z</dcterms:modified>
</cp:coreProperties>
</file>