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86" r:id="rId3"/>
    <p:sldId id="287" r:id="rId4"/>
    <p:sldId id="257" r:id="rId5"/>
    <p:sldId id="259" r:id="rId6"/>
    <p:sldId id="288" r:id="rId7"/>
    <p:sldId id="289" r:id="rId8"/>
    <p:sldId id="290" r:id="rId9"/>
    <p:sldId id="260" r:id="rId10"/>
    <p:sldId id="291" r:id="rId11"/>
    <p:sldId id="292" r:id="rId12"/>
    <p:sldId id="293" r:id="rId13"/>
    <p:sldId id="261" r:id="rId14"/>
    <p:sldId id="295" r:id="rId15"/>
    <p:sldId id="262" r:id="rId16"/>
    <p:sldId id="263" r:id="rId17"/>
    <p:sldId id="264" r:id="rId18"/>
    <p:sldId id="294" r:id="rId19"/>
    <p:sldId id="265" r:id="rId20"/>
    <p:sldId id="297" r:id="rId21"/>
    <p:sldId id="266" r:id="rId22"/>
    <p:sldId id="298" r:id="rId23"/>
    <p:sldId id="296" r:id="rId24"/>
    <p:sldId id="267" r:id="rId25"/>
    <p:sldId id="268" r:id="rId26"/>
    <p:sldId id="269" r:id="rId27"/>
    <p:sldId id="270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DFE65-EB4A-4CD0-955D-F3E95B32E1F6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2CFC5-15D3-40B2-AC4A-D98C3188226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774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F2CFC5-15D3-40B2-AC4A-D98C31882266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1287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19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439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0154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81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619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841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80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459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24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26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10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BBAF3-7BE2-4353-9B6F-4EBBE0D62129}" type="datetimeFigureOut">
              <a:rPr lang="fr-FR" smtClean="0"/>
              <a:pPr/>
              <a:t>08/02/2021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F9323-B275-49CF-B854-5B0551F5950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74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319015"/>
            <a:ext cx="7772400" cy="1470025"/>
          </a:xfrm>
        </p:spPr>
        <p:txBody>
          <a:bodyPr>
            <a:noAutofit/>
          </a:bodyPr>
          <a:lstStyle/>
          <a:p>
            <a:r>
              <a:rPr lang="fr-FR" sz="6600" b="1" dirty="0" smtClean="0">
                <a:solidFill>
                  <a:srgbClr val="FF0000"/>
                </a:solidFill>
              </a:rPr>
              <a:t>Chapitre I</a:t>
            </a:r>
            <a:br>
              <a:rPr lang="fr-FR" sz="6600" b="1" dirty="0" smtClean="0">
                <a:solidFill>
                  <a:srgbClr val="FF0000"/>
                </a:solidFill>
              </a:rPr>
            </a:br>
            <a:r>
              <a:rPr lang="fr-FR" sz="6600" b="1" dirty="0" smtClean="0"/>
              <a:t>I.2. La réplication de l’ADN</a:t>
            </a:r>
            <a:endParaRPr lang="fr-FR" sz="6600" b="1" dirty="0"/>
          </a:p>
        </p:txBody>
      </p:sp>
    </p:spTree>
    <p:extLst>
      <p:ext uri="{BB962C8B-B14F-4D97-AF65-F5344CB8AC3E}">
        <p14:creationId xmlns:p14="http://schemas.microsoft.com/office/powerpoint/2010/main" val="421030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5762" y="1046177"/>
            <a:ext cx="840108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3500" b="1" dirty="0" smtClean="0"/>
              <a:t>Asymétrie est liée à l’activité de l’ADN polymérase:</a:t>
            </a:r>
          </a:p>
          <a:p>
            <a:r>
              <a:rPr lang="fr-FR" sz="2800" dirty="0" smtClean="0">
                <a:solidFill>
                  <a:schemeClr val="accent6">
                    <a:lumMod val="75000"/>
                  </a:schemeClr>
                </a:solidFill>
              </a:rPr>
              <a:t>nécessité d’avoir une amorce</a:t>
            </a:r>
          </a:p>
          <a:p>
            <a:r>
              <a:rPr lang="fr-FR" sz="2800" dirty="0" smtClean="0">
                <a:solidFill>
                  <a:schemeClr val="accent6">
                    <a:lumMod val="75000"/>
                  </a:schemeClr>
                </a:solidFill>
              </a:rPr>
              <a:t>dernier résidus de l’amorce doit être apparié et avoir un groupement 3’OH libre</a:t>
            </a:r>
          </a:p>
          <a:p>
            <a:r>
              <a:rPr lang="fr-FR" sz="2800" dirty="0" smtClean="0">
                <a:solidFill>
                  <a:schemeClr val="accent6">
                    <a:lumMod val="75000"/>
                  </a:schemeClr>
                </a:solidFill>
              </a:rPr>
              <a:t>Présence de nucléotides et du magnésium Mg2+ dans le milieu</a:t>
            </a:r>
          </a:p>
          <a:p>
            <a:pPr>
              <a:buNone/>
            </a:pPr>
            <a:endParaRPr lang="fr-FR" sz="28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</a:rPr>
              <a:t>ADNpolyIII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</a:rPr>
              <a:t> utilise comme amorce un petit ARN de 500 nucléotides synthétisé par une </a:t>
            </a: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</a:rPr>
              <a:t>primase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</a:rPr>
              <a:t>* In vivo, l’amorce est dégradée plus tard et remplacée par l’ADN grâce à l’enzyme appelée </a:t>
            </a: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</a:rPr>
              <a:t>ADNpoIy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fr-FR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000132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II- Réplication continue et discontinue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819" y="1214422"/>
            <a:ext cx="8111585" cy="5524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76"/>
            <a:ext cx="8855734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14061"/>
            <a:ext cx="8064896" cy="5935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" y="452438"/>
            <a:ext cx="8086725" cy="595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022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23" y="0"/>
            <a:ext cx="90489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552728" cy="600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31" y="620688"/>
            <a:ext cx="8315393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14" y="490532"/>
            <a:ext cx="8133733" cy="582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3" y="482645"/>
            <a:ext cx="8315393" cy="615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16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424936" cy="6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76413"/>
            <a:ext cx="6336704" cy="181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696427"/>
            <a:ext cx="6336704" cy="197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73640"/>
            <a:ext cx="6120680" cy="182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808069"/>
            <a:ext cx="6120679" cy="177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33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82" y="548680"/>
            <a:ext cx="8912532" cy="576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361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6"/>
            <a:ext cx="8605499" cy="6429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76" y="1268760"/>
            <a:ext cx="856454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19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98370" cy="5961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347" y="918025"/>
            <a:ext cx="7848429" cy="536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33" y="209531"/>
            <a:ext cx="70580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175" y="895370"/>
            <a:ext cx="78676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0380" y="2071678"/>
            <a:ext cx="446909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57232"/>
            <a:ext cx="8786874" cy="467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4881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27237"/>
            <a:ext cx="8072494" cy="610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7684" y="285728"/>
            <a:ext cx="8540596" cy="631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103" y="519113"/>
            <a:ext cx="8644615" cy="598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723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679" y="1042988"/>
            <a:ext cx="8744039" cy="5172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947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46" y="444276"/>
            <a:ext cx="7704856" cy="591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67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07" y="692697"/>
            <a:ext cx="8070641" cy="546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66362"/>
            <a:ext cx="8136904" cy="5781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50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I- Généralités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dirty="0" smtClean="0"/>
              <a:t>• Synthèse de plusieurs molécules d’ADN à partir d’une molécule parentale initiale afin de transmettre à la descendance une information génétique conforme.</a:t>
            </a:r>
          </a:p>
          <a:p>
            <a:pPr>
              <a:buNone/>
            </a:pPr>
            <a:r>
              <a:rPr lang="fr-FR" dirty="0" smtClean="0"/>
              <a:t>• Règles d’appariement:</a:t>
            </a:r>
          </a:p>
          <a:p>
            <a:pPr>
              <a:buNone/>
            </a:pPr>
            <a:endParaRPr lang="fr-FR" dirty="0" smtClean="0"/>
          </a:p>
          <a:p>
            <a:pPr marL="1069975" indent="-88900">
              <a:buNone/>
            </a:pPr>
            <a:r>
              <a:rPr lang="fr-FR" dirty="0" smtClean="0"/>
              <a:t>• </a:t>
            </a:r>
            <a:r>
              <a:rPr lang="fr-FR" b="1" dirty="0" smtClean="0"/>
              <a:t>A = T</a:t>
            </a:r>
          </a:p>
          <a:p>
            <a:pPr marL="1069975" indent="-88900">
              <a:buNone/>
            </a:pPr>
            <a:r>
              <a:rPr lang="fr-FR" dirty="0" smtClean="0"/>
              <a:t>• </a:t>
            </a:r>
            <a:r>
              <a:rPr lang="fr-FR" b="1" dirty="0" smtClean="0"/>
              <a:t>C = G</a:t>
            </a:r>
          </a:p>
          <a:p>
            <a:pPr marL="1069975" indent="-88900">
              <a:buNone/>
            </a:pPr>
            <a:endParaRPr lang="fr-FR" b="1" dirty="0" smtClean="0"/>
          </a:p>
          <a:p>
            <a:pPr>
              <a:buNone/>
            </a:pPr>
            <a:r>
              <a:rPr lang="fr-FR" dirty="0" smtClean="0"/>
              <a:t>• Réplication est semi-conservative</a:t>
            </a:r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3786190"/>
            <a:ext cx="27622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9817" y="3786190"/>
            <a:ext cx="28670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8256" y="2130425"/>
            <a:ext cx="8640024" cy="1470025"/>
          </a:xfrm>
        </p:spPr>
        <p:txBody>
          <a:bodyPr>
            <a:noAutofit/>
          </a:bodyPr>
          <a:lstStyle/>
          <a:p>
            <a:pPr algn="l"/>
            <a:r>
              <a:rPr lang="fr-FR" sz="3600" b="1" dirty="0" smtClean="0">
                <a:solidFill>
                  <a:srgbClr val="FF0000"/>
                </a:solidFill>
              </a:rPr>
              <a:t>A. Réplication de l’ADN chez les procaryotes</a:t>
            </a:r>
            <a:br>
              <a:rPr lang="fr-FR" sz="3600" b="1" dirty="0" smtClean="0">
                <a:solidFill>
                  <a:srgbClr val="FF0000"/>
                </a:solidFill>
              </a:rPr>
            </a:br>
            <a:r>
              <a:rPr lang="fr-FR" sz="3600" b="1" dirty="0" smtClean="0">
                <a:solidFill>
                  <a:srgbClr val="FF0000"/>
                </a:solidFill>
              </a:rPr>
              <a:t/>
            </a:r>
            <a:br>
              <a:rPr lang="fr-FR" sz="3600" b="1" dirty="0" smtClean="0">
                <a:solidFill>
                  <a:srgbClr val="FF0000"/>
                </a:solidFill>
              </a:rPr>
            </a:br>
            <a:r>
              <a:rPr lang="fr-FR" sz="3600" b="1" dirty="0" smtClean="0">
                <a:solidFill>
                  <a:srgbClr val="FF0000"/>
                </a:solidFill>
              </a:rPr>
              <a:t>B. Réplication de l’ADN chez les eucaryotes</a:t>
            </a:r>
            <a:endParaRPr lang="fr-F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58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30" y="322024"/>
            <a:ext cx="8338633" cy="620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141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42" y="1600200"/>
            <a:ext cx="8686800" cy="4525963"/>
          </a:xfrm>
        </p:spPr>
        <p:txBody>
          <a:bodyPr/>
          <a:lstStyle/>
          <a:p>
            <a:r>
              <a:rPr lang="fr-FR" sz="2800" b="1" dirty="0" smtClean="0"/>
              <a:t>Première réplication</a:t>
            </a:r>
          </a:p>
          <a:p>
            <a:pPr>
              <a:buNone/>
            </a:pPr>
            <a:r>
              <a:rPr lang="fr-FR" sz="2400" dirty="0" smtClean="0"/>
              <a:t>les molécules "lourdes" distribuées de</a:t>
            </a:r>
          </a:p>
          <a:p>
            <a:pPr>
              <a:buNone/>
            </a:pPr>
            <a:r>
              <a:rPr lang="fr-FR" sz="2400" dirty="0" smtClean="0"/>
              <a:t>façon égale entre les deux molécules filles</a:t>
            </a:r>
          </a:p>
          <a:p>
            <a:r>
              <a:rPr lang="fr-FR" sz="2800" b="1" dirty="0" smtClean="0"/>
              <a:t>Deuxième réplication</a:t>
            </a:r>
          </a:p>
          <a:p>
            <a:pPr>
              <a:buNone/>
            </a:pPr>
            <a:r>
              <a:rPr lang="fr-FR" sz="2400" dirty="0" smtClean="0"/>
              <a:t>l'apparition de molécules de </a:t>
            </a:r>
          </a:p>
          <a:p>
            <a:pPr>
              <a:buNone/>
            </a:pPr>
            <a:r>
              <a:rPr lang="fr-FR" sz="2400" dirty="0" smtClean="0"/>
              <a:t>deux poids différents</a:t>
            </a:r>
            <a:endParaRPr lang="fr-F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2768" y="71414"/>
            <a:ext cx="362982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000628" y="5072074"/>
            <a:ext cx="41433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Expérience de </a:t>
            </a:r>
            <a:r>
              <a:rPr lang="fr-FR" sz="2400" b="1" dirty="0" err="1" smtClean="0"/>
              <a:t>Meselson</a:t>
            </a:r>
            <a:r>
              <a:rPr lang="fr-FR" sz="2400" b="1" dirty="0" smtClean="0"/>
              <a:t>-Stahl</a:t>
            </a:r>
          </a:p>
          <a:p>
            <a:pPr algn="ctr"/>
            <a:r>
              <a:rPr lang="fr-FR" sz="2400" b="1" dirty="0" smtClean="0"/>
              <a:t>avec E. Coli</a:t>
            </a:r>
            <a:endParaRPr lang="fr-FR" sz="2400" dirty="0"/>
          </a:p>
        </p:txBody>
      </p:sp>
      <p:sp>
        <p:nvSpPr>
          <p:cNvPr id="7" name="Flèche courbée vers la droite 6"/>
          <p:cNvSpPr/>
          <p:nvPr/>
        </p:nvSpPr>
        <p:spPr>
          <a:xfrm rot="20138836">
            <a:off x="285720" y="4390950"/>
            <a:ext cx="785818" cy="1216152"/>
          </a:xfrm>
          <a:prstGeom prst="curvedRightArrow">
            <a:avLst>
              <a:gd name="adj1" fmla="val 15764"/>
              <a:gd name="adj2" fmla="val 4427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2976" y="4500570"/>
            <a:ext cx="3929090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sz="2200" b="1" dirty="0" smtClean="0"/>
              <a:t>Réplication semi-conservative</a:t>
            </a:r>
          </a:p>
          <a:p>
            <a:r>
              <a:rPr lang="fr-FR" sz="2200" b="1" dirty="0" smtClean="0"/>
              <a:t>la molécule mère donne un de ses brins à chaque molécule fille, qui est complétée par une chaîne nouvellement synthétisée.</a:t>
            </a:r>
            <a:endParaRPr lang="fr-FR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fr-FR" dirty="0" smtClean="0">
                <a:solidFill>
                  <a:schemeClr val="accent3">
                    <a:lumMod val="75000"/>
                  </a:schemeClr>
                </a:solidFill>
              </a:rPr>
              <a:t>Vitesse de réplication de l’ADN</a:t>
            </a:r>
            <a:endParaRPr lang="fr-F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Réplication est une réaction rapide:</a:t>
            </a:r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- </a:t>
            </a:r>
            <a:r>
              <a:rPr lang="fr-FR" b="1" dirty="0" smtClean="0">
                <a:solidFill>
                  <a:srgbClr val="FF0000"/>
                </a:solidFill>
              </a:rPr>
              <a:t>Bactéries: 1000 </a:t>
            </a:r>
            <a:r>
              <a:rPr lang="fr-FR" b="1" dirty="0" err="1" smtClean="0">
                <a:solidFill>
                  <a:srgbClr val="FF0000"/>
                </a:solidFill>
              </a:rPr>
              <a:t>pb</a:t>
            </a:r>
            <a:r>
              <a:rPr lang="fr-FR" b="1" dirty="0" smtClean="0">
                <a:solidFill>
                  <a:srgbClr val="FF0000"/>
                </a:solidFill>
              </a:rPr>
              <a:t>/sec/fourche,</a:t>
            </a:r>
          </a:p>
          <a:p>
            <a:pPr>
              <a:buNone/>
            </a:pPr>
            <a:r>
              <a:rPr lang="fr-FR" dirty="0" smtClean="0"/>
              <a:t>Chromosome E. Coli fait 4,4*10</a:t>
            </a:r>
            <a:r>
              <a:rPr lang="fr-FR" baseline="30000" dirty="0" smtClean="0"/>
              <a:t>6</a:t>
            </a:r>
            <a:r>
              <a:rPr lang="fr-FR" dirty="0" smtClean="0"/>
              <a:t>pb et réplique en 40 min d’où nécessité de 2 fourches</a:t>
            </a:r>
          </a:p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- </a:t>
            </a:r>
            <a:r>
              <a:rPr lang="fr-FR" b="1" dirty="0" smtClean="0">
                <a:solidFill>
                  <a:srgbClr val="FF0000"/>
                </a:solidFill>
              </a:rPr>
              <a:t>Cellules humaines: 100 </a:t>
            </a:r>
            <a:r>
              <a:rPr lang="fr-FR" b="1" dirty="0" err="1" smtClean="0">
                <a:solidFill>
                  <a:srgbClr val="FF0000"/>
                </a:solidFill>
              </a:rPr>
              <a:t>pb</a:t>
            </a:r>
            <a:r>
              <a:rPr lang="fr-FR" b="1" dirty="0" smtClean="0">
                <a:solidFill>
                  <a:srgbClr val="FF0000"/>
                </a:solidFill>
              </a:rPr>
              <a:t>/sec,</a:t>
            </a:r>
          </a:p>
          <a:p>
            <a:pPr>
              <a:buNone/>
            </a:pPr>
            <a:r>
              <a:rPr lang="fr-FR" dirty="0" smtClean="0"/>
              <a:t>Le génome humain fait 3x10</a:t>
            </a:r>
            <a:r>
              <a:rPr lang="fr-FR" baseline="30000" dirty="0" smtClean="0"/>
              <a:t>9</a:t>
            </a:r>
            <a:r>
              <a:rPr lang="fr-FR" dirty="0" smtClean="0"/>
              <a:t> </a:t>
            </a:r>
            <a:r>
              <a:rPr lang="fr-FR" dirty="0" err="1" smtClean="0"/>
              <a:t>pb</a:t>
            </a:r>
            <a:r>
              <a:rPr lang="fr-FR" dirty="0" smtClean="0"/>
              <a:t> , réplique en 8 heures, il faut au moins 1000 fourches de réplication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fr-FR" dirty="0" smtClean="0">
                <a:solidFill>
                  <a:schemeClr val="accent6">
                    <a:lumMod val="75000"/>
                  </a:schemeClr>
                </a:solidFill>
              </a:rPr>
              <a:t>Mécanisme de la réplication</a:t>
            </a:r>
            <a:endParaRPr lang="fr-FR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525963"/>
          </a:xfrm>
        </p:spPr>
        <p:txBody>
          <a:bodyPr>
            <a:normAutofit fontScale="77500" lnSpcReduction="20000"/>
          </a:bodyPr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b="1" dirty="0" smtClean="0">
                <a:solidFill>
                  <a:schemeClr val="accent6">
                    <a:lumMod val="75000"/>
                  </a:schemeClr>
                </a:solidFill>
              </a:rPr>
              <a:t>Réaction asymétrique uniquement dans le sens 5’P---&gt;3’OH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6" y="1531519"/>
            <a:ext cx="4786314" cy="38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714620"/>
            <a:ext cx="3959143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95033"/>
            <a:ext cx="5616624" cy="6067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9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257</Words>
  <Application>Microsoft Office PowerPoint</Application>
  <PresentationFormat>Affichage à l'écran (4:3)</PresentationFormat>
  <Paragraphs>47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0" baseType="lpstr">
      <vt:lpstr>Arial</vt:lpstr>
      <vt:lpstr>Calibri</vt:lpstr>
      <vt:lpstr>Thème Office</vt:lpstr>
      <vt:lpstr>Chapitre I I.2. La réplication de l’ADN</vt:lpstr>
      <vt:lpstr>Présentation PowerPoint</vt:lpstr>
      <vt:lpstr>I- Généralités</vt:lpstr>
      <vt:lpstr>A. Réplication de l’ADN chez les procaryotes  B. Réplication de l’ADN chez les eucaryotes</vt:lpstr>
      <vt:lpstr>Présentation PowerPoint</vt:lpstr>
      <vt:lpstr>Présentation PowerPoint</vt:lpstr>
      <vt:lpstr>Vitesse de réplication de l’ADN</vt:lpstr>
      <vt:lpstr>Mécanisme de la réplication</vt:lpstr>
      <vt:lpstr>Présentation PowerPoint</vt:lpstr>
      <vt:lpstr>Présentation PowerPoint</vt:lpstr>
      <vt:lpstr>II- Réplication continue et discontinue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réplication du matériel génétique</dc:title>
  <dc:creator>onecs</dc:creator>
  <cp:lastModifiedBy>Belinfo</cp:lastModifiedBy>
  <cp:revision>38</cp:revision>
  <dcterms:created xsi:type="dcterms:W3CDTF">2014-02-08T10:03:14Z</dcterms:created>
  <dcterms:modified xsi:type="dcterms:W3CDTF">2021-02-08T14:43:14Z</dcterms:modified>
</cp:coreProperties>
</file>