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17" r:id="rId2"/>
    <p:sldId id="257" r:id="rId3"/>
    <p:sldId id="258" r:id="rId4"/>
    <p:sldId id="259" r:id="rId5"/>
    <p:sldId id="260" r:id="rId6"/>
    <p:sldId id="261" r:id="rId7"/>
    <p:sldId id="263" r:id="rId8"/>
    <p:sldId id="264" r:id="rId9"/>
    <p:sldId id="265" r:id="rId10"/>
    <p:sldId id="266" r:id="rId11"/>
    <p:sldId id="262"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4" r:id="rId59"/>
    <p:sldId id="315" r:id="rId60"/>
    <p:sldId id="318" r:id="rId61"/>
    <p:sldId id="316" r:id="rId6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7" d="100"/>
          <a:sy n="67" d="100"/>
        </p:scale>
        <p:origin x="-1476"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0E395-EB6F-4F6C-96C7-D1EC91B6FCF6}" type="datetimeFigureOut">
              <a:rPr lang="fr-FR" smtClean="0"/>
              <a:pPr/>
              <a:t>16/05/2021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471C54-6ADF-4F4D-A611-D1AF229B713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5471C54-6ADF-4F4D-A611-D1AF229B7132}"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5471C54-6ADF-4F4D-A611-D1AF229B7132}"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EF99BED-7C5A-4D9B-852B-67C04B0DC1E5}" type="datetimeFigureOut">
              <a:rPr lang="fr-FR" smtClean="0"/>
              <a:pPr/>
              <a:t>16/05/2021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599204-EFF5-414B-AB8F-023F7C7B309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99BED-7C5A-4D9B-852B-67C04B0DC1E5}" type="datetimeFigureOut">
              <a:rPr lang="fr-FR" smtClean="0"/>
              <a:pPr/>
              <a:t>16/05/2021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99204-EFF5-414B-AB8F-023F7C7B309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2844" y="3429000"/>
            <a:ext cx="8715436" cy="1446550"/>
          </a:xfrm>
          <a:prstGeom prst="rect">
            <a:avLst/>
          </a:prstGeom>
          <a:noFill/>
        </p:spPr>
        <p:txBody>
          <a:bodyPr wrap="square" rtlCol="0">
            <a:spAutoFit/>
          </a:bodyPr>
          <a:lstStyle/>
          <a:p>
            <a:pPr algn="ctr"/>
            <a:r>
              <a:rPr lang="fr-FR" sz="4400" b="1" i="1" dirty="0" smtClean="0">
                <a:solidFill>
                  <a:srgbClr val="0070C0"/>
                </a:solidFill>
                <a:latin typeface="Times New Roman" pitchFamily="18" charset="0"/>
                <a:cs typeface="Times New Roman" pitchFamily="18" charset="0"/>
              </a:rPr>
              <a:t>1- Développement durable et environnement </a:t>
            </a:r>
            <a:endParaRPr lang="fr-FR" sz="4400" b="1" i="1" dirty="0">
              <a:solidFill>
                <a:srgbClr val="0070C0"/>
              </a:solidFill>
              <a:latin typeface="Times New Roman" pitchFamily="18" charset="0"/>
              <a:cs typeface="Times New Roman" pitchFamily="18" charset="0"/>
            </a:endParaRPr>
          </a:p>
        </p:txBody>
      </p:sp>
      <p:sp>
        <p:nvSpPr>
          <p:cNvPr id="3" name="Rectangle 1"/>
          <p:cNvSpPr>
            <a:spLocks noChangeArrowheads="1"/>
          </p:cNvSpPr>
          <p:nvPr/>
        </p:nvSpPr>
        <p:spPr bwMode="auto">
          <a:xfrm>
            <a:off x="928662" y="270197"/>
            <a:ext cx="7072362" cy="1421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Université Mohammed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Seddik</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Benyahia</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-Jijel</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Faculté des Sciences de la Nature et de la Vie</a:t>
            </a:r>
          </a:p>
          <a:p>
            <a:pPr marL="0" marR="0" lvl="0" indent="0" algn="ctr" defTabSz="914400" rtl="0" eaLnBrk="0" fontAlgn="base" latinLnBrk="0" hangingPunct="0">
              <a:lnSpc>
                <a:spcPct val="15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Département de Biologie Moléculaire et Cellulaire</a:t>
            </a:r>
            <a:r>
              <a:rPr kumimoji="0" lang="fr-FR" sz="20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4" name="ZoneTexte 3"/>
          <p:cNvSpPr txBox="1"/>
          <p:nvPr/>
        </p:nvSpPr>
        <p:spPr>
          <a:xfrm>
            <a:off x="0" y="2159493"/>
            <a:ext cx="9144000" cy="769441"/>
          </a:xfrm>
          <a:prstGeom prst="rect">
            <a:avLst/>
          </a:prstGeom>
          <a:noFill/>
        </p:spPr>
        <p:txBody>
          <a:bodyPr wrap="square" rtlCol="0">
            <a:spAutoFit/>
          </a:bodyPr>
          <a:lstStyle/>
          <a:p>
            <a:pPr algn="ctr"/>
            <a:r>
              <a:rPr lang="fr-FR" sz="4400" b="1" dirty="0" smtClean="0">
                <a:solidFill>
                  <a:srgbClr val="FF0000"/>
                </a:solidFill>
                <a:latin typeface="Times New Roman" pitchFamily="18" charset="0"/>
                <a:cs typeface="Times New Roman" pitchFamily="18" charset="0"/>
              </a:rPr>
              <a:t>Science de la vie et la société  </a:t>
            </a:r>
            <a:endParaRPr lang="fr-FR" sz="4400" b="1" dirty="0">
              <a:solidFill>
                <a:srgbClr val="FF0000"/>
              </a:solidFill>
              <a:latin typeface="Times New Roman" pitchFamily="18" charset="0"/>
              <a:cs typeface="Times New Roman" pitchFamily="18" charset="0"/>
            </a:endParaRPr>
          </a:p>
        </p:txBody>
      </p:sp>
      <p:sp>
        <p:nvSpPr>
          <p:cNvPr id="5" name="ZoneTexte 4"/>
          <p:cNvSpPr txBox="1"/>
          <p:nvPr/>
        </p:nvSpPr>
        <p:spPr>
          <a:xfrm>
            <a:off x="-32" y="5857892"/>
            <a:ext cx="4572032" cy="461665"/>
          </a:xfrm>
          <a:prstGeom prst="rect">
            <a:avLst/>
          </a:prstGeom>
          <a:noFill/>
        </p:spPr>
        <p:txBody>
          <a:bodyPr wrap="square" rtlCol="0">
            <a:spAutoFit/>
          </a:bodyPr>
          <a:lstStyle/>
          <a:p>
            <a:pPr algn="ctr"/>
            <a:r>
              <a:rPr lang="fr-FR" sz="2400" b="1" dirty="0" smtClean="0">
                <a:latin typeface="Times New Roman" pitchFamily="18" charset="0"/>
                <a:cs typeface="Times New Roman" pitchFamily="18" charset="0"/>
              </a:rPr>
              <a:t> Licence 3: Biologie moléculaire </a:t>
            </a:r>
            <a:endParaRPr lang="fr-FR" sz="2400" b="1" dirty="0">
              <a:latin typeface="Times New Roman" pitchFamily="18" charset="0"/>
              <a:cs typeface="Times New Roman" pitchFamily="18" charset="0"/>
            </a:endParaRPr>
          </a:p>
        </p:txBody>
      </p:sp>
      <p:sp>
        <p:nvSpPr>
          <p:cNvPr id="6" name="ZoneTexte 5"/>
          <p:cNvSpPr txBox="1"/>
          <p:nvPr/>
        </p:nvSpPr>
        <p:spPr>
          <a:xfrm>
            <a:off x="5929322" y="6357958"/>
            <a:ext cx="2857520" cy="461665"/>
          </a:xfrm>
          <a:prstGeom prst="rect">
            <a:avLst/>
          </a:prstGeom>
          <a:noFill/>
        </p:spPr>
        <p:txBody>
          <a:bodyPr wrap="square" rtlCol="0">
            <a:spAutoFit/>
          </a:bodyPr>
          <a:lstStyle/>
          <a:p>
            <a:r>
              <a:rPr lang="fr-FR" sz="2400" b="1" dirty="0" err="1" smtClean="0">
                <a:latin typeface="Times New Roman" pitchFamily="18" charset="0"/>
                <a:cs typeface="Times New Roman" pitchFamily="18" charset="0"/>
              </a:rPr>
              <a:t>Mezahem</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Tassadit</a:t>
            </a:r>
            <a:r>
              <a:rPr lang="fr-FR"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14818"/>
            <a:ext cx="9144000" cy="2690160"/>
          </a:xfrm>
          <a:prstGeom prst="rect">
            <a:avLst/>
          </a:prstGeom>
        </p:spPr>
        <p:txBody>
          <a:bodyPr wrap="square">
            <a:spAutoFit/>
          </a:bodyPr>
          <a:lstStyle/>
          <a:p>
            <a:pPr>
              <a:lnSpc>
                <a:spcPct val="150000"/>
              </a:lnSpc>
            </a:pPr>
            <a:r>
              <a:rPr lang="fr-FR" sz="2300" dirty="0" smtClean="0">
                <a:latin typeface="Times New Roman" pitchFamily="18" charset="0"/>
                <a:cs typeface="Times New Roman" pitchFamily="18" charset="0"/>
              </a:rPr>
              <a:t>Ce transfert du gêne est dû au fait que tous les êtres vivants possèdent le même codage dans leur support génétique. De ce fait, La transformation génétique peut consister selon les cas à :</a:t>
            </a:r>
          </a:p>
          <a:p>
            <a:pPr>
              <a:lnSpc>
                <a:spcPct val="150000"/>
              </a:lnSpc>
            </a:pPr>
            <a:r>
              <a:rPr lang="fr-FR" sz="2300" dirty="0" smtClean="0">
                <a:latin typeface="Times New Roman" pitchFamily="18" charset="0"/>
                <a:cs typeface="Times New Roman" pitchFamily="18" charset="0"/>
              </a:rPr>
              <a:t> - Apporter une fonction nouvelle ;</a:t>
            </a:r>
          </a:p>
          <a:p>
            <a:pPr>
              <a:lnSpc>
                <a:spcPct val="150000"/>
              </a:lnSpc>
            </a:pPr>
            <a:r>
              <a:rPr lang="fr-FR" sz="2300" dirty="0" smtClean="0">
                <a:latin typeface="Times New Roman" pitchFamily="18" charset="0"/>
                <a:cs typeface="Times New Roman" pitchFamily="18" charset="0"/>
              </a:rPr>
              <a:t> - Inactiver ou augmenter une fonction déjà existante</a:t>
            </a:r>
            <a:r>
              <a:rPr lang="fr-FR" sz="2300" dirty="0" smtClean="0"/>
              <a:t>.</a:t>
            </a:r>
            <a:endParaRPr lang="fr-FR" sz="2300" dirty="0"/>
          </a:p>
        </p:txBody>
      </p:sp>
      <p:pic>
        <p:nvPicPr>
          <p:cNvPr id="5" name="Picture 2"/>
          <p:cNvPicPr>
            <a:picLocks noChangeAspect="1" noChangeArrowheads="1"/>
          </p:cNvPicPr>
          <p:nvPr/>
        </p:nvPicPr>
        <p:blipFill>
          <a:blip r:embed="rId2">
            <a:lum bright="-30000" contrast="30000"/>
          </a:blip>
          <a:srcRect/>
          <a:stretch>
            <a:fillRect/>
          </a:stretch>
        </p:blipFill>
        <p:spPr bwMode="auto">
          <a:xfrm>
            <a:off x="1928794" y="-24"/>
            <a:ext cx="7215238" cy="4286280"/>
          </a:xfrm>
          <a:prstGeom prst="rect">
            <a:avLst/>
          </a:prstGeom>
          <a:noFill/>
          <a:ln w="9525">
            <a:noFill/>
            <a:miter lim="800000"/>
            <a:headEnd/>
            <a:tailEnd/>
          </a:ln>
          <a:effectLst/>
        </p:spPr>
      </p:pic>
      <p:sp>
        <p:nvSpPr>
          <p:cNvPr id="7" name="Rectangle 6"/>
          <p:cNvSpPr/>
          <p:nvPr/>
        </p:nvSpPr>
        <p:spPr>
          <a:xfrm>
            <a:off x="0" y="357166"/>
            <a:ext cx="2714612" cy="3277820"/>
          </a:xfrm>
          <a:prstGeom prst="rect">
            <a:avLst/>
          </a:prstGeom>
        </p:spPr>
        <p:txBody>
          <a:bodyPr wrap="square">
            <a:spAutoFit/>
          </a:bodyPr>
          <a:lstStyle/>
          <a:p>
            <a:pPr marL="342900" indent="-342900">
              <a:lnSpc>
                <a:spcPct val="150000"/>
              </a:lnSpc>
            </a:pPr>
            <a:r>
              <a:rPr lang="fr-FR" sz="2300" dirty="0" smtClean="0">
                <a:latin typeface="Times New Roman" pitchFamily="18" charset="0"/>
                <a:cs typeface="Times New Roman" pitchFamily="18" charset="0"/>
              </a:rPr>
              <a:t>Les gènes</a:t>
            </a:r>
          </a:p>
          <a:p>
            <a:pPr marL="342900" indent="-342900">
              <a:lnSpc>
                <a:spcPct val="150000"/>
              </a:lnSpc>
            </a:pPr>
            <a:r>
              <a:rPr lang="fr-FR" sz="2300" dirty="0" smtClean="0">
                <a:latin typeface="Times New Roman" pitchFamily="18" charset="0"/>
                <a:cs typeface="Times New Roman" pitchFamily="18" charset="0"/>
              </a:rPr>
              <a:t> introduits </a:t>
            </a:r>
          </a:p>
          <a:p>
            <a:pPr marL="342900" indent="-342900">
              <a:lnSpc>
                <a:spcPct val="150000"/>
              </a:lnSpc>
            </a:pPr>
            <a:r>
              <a:rPr lang="fr-FR" sz="2300" dirty="0" smtClean="0">
                <a:latin typeface="Times New Roman" pitchFamily="18" charset="0"/>
                <a:cs typeface="Times New Roman" pitchFamily="18" charset="0"/>
              </a:rPr>
              <a:t>Peuvent </a:t>
            </a:r>
          </a:p>
          <a:p>
            <a:pPr marL="342900" indent="-342900">
              <a:lnSpc>
                <a:spcPct val="150000"/>
              </a:lnSpc>
            </a:pPr>
            <a:r>
              <a:rPr lang="fr-FR" sz="2300" dirty="0" smtClean="0">
                <a:latin typeface="Times New Roman" pitchFamily="18" charset="0"/>
                <a:cs typeface="Times New Roman" pitchFamily="18" charset="0"/>
              </a:rPr>
              <a:t>provenir de</a:t>
            </a:r>
          </a:p>
          <a:p>
            <a:pPr marL="342900" indent="-342900">
              <a:lnSpc>
                <a:spcPct val="150000"/>
              </a:lnSpc>
            </a:pPr>
            <a:r>
              <a:rPr lang="fr-FR" sz="2300" dirty="0" smtClean="0">
                <a:latin typeface="Times New Roman" pitchFamily="18" charset="0"/>
                <a:cs typeface="Times New Roman" pitchFamily="18" charset="0"/>
              </a:rPr>
              <a:t>n’importe quel </a:t>
            </a:r>
          </a:p>
          <a:p>
            <a:pPr marL="342900" indent="-342900">
              <a:lnSpc>
                <a:spcPct val="150000"/>
              </a:lnSpc>
            </a:pPr>
            <a:r>
              <a:rPr lang="fr-FR" sz="2300" dirty="0" smtClean="0">
                <a:latin typeface="Times New Roman" pitchFamily="18" charset="0"/>
                <a:cs typeface="Times New Roman" pitchFamily="18" charset="0"/>
              </a:rPr>
              <a:t>organisme</a:t>
            </a:r>
            <a:endParaRPr lang="fr-FR"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42270" y="4714884"/>
            <a:ext cx="1486558" cy="1477328"/>
          </a:xfrm>
          <a:prstGeom prst="rect">
            <a:avLst/>
          </a:prstGeom>
          <a:noFill/>
        </p:spPr>
        <p:txBody>
          <a:bodyPr wrap="square" rtlCol="0">
            <a:spAutoFit/>
          </a:bodyPr>
          <a:lstStyle/>
          <a:p>
            <a:pPr algn="ctr">
              <a:lnSpc>
                <a:spcPct val="150000"/>
              </a:lnSpc>
            </a:pPr>
            <a:r>
              <a:rPr lang="fr-FR" sz="1500" b="1" dirty="0" smtClean="0">
                <a:latin typeface="Times New Roman" pitchFamily="18" charset="0"/>
                <a:cs typeface="Times New Roman" pitchFamily="18" charset="0"/>
              </a:rPr>
              <a:t>Tomate, mais:</a:t>
            </a:r>
          </a:p>
          <a:p>
            <a:pPr algn="ctr">
              <a:lnSpc>
                <a:spcPct val="150000"/>
              </a:lnSpc>
            </a:pPr>
            <a:r>
              <a:rPr lang="fr-FR" sz="1500" b="1" dirty="0" smtClean="0">
                <a:latin typeface="Times New Roman" pitchFamily="18" charset="0"/>
                <a:cs typeface="Times New Roman" pitchFamily="18" charset="0"/>
              </a:rPr>
              <a:t>Renforcement </a:t>
            </a:r>
          </a:p>
          <a:p>
            <a:pPr algn="ctr">
              <a:lnSpc>
                <a:spcPct val="150000"/>
              </a:lnSpc>
            </a:pPr>
            <a:r>
              <a:rPr lang="fr-FR" sz="1500" b="1" dirty="0" smtClean="0">
                <a:latin typeface="Times New Roman" pitchFamily="18" charset="0"/>
                <a:cs typeface="Times New Roman" pitchFamily="18" charset="0"/>
              </a:rPr>
              <a:t>de la résistance </a:t>
            </a:r>
          </a:p>
          <a:p>
            <a:pPr algn="ctr">
              <a:lnSpc>
                <a:spcPct val="150000"/>
              </a:lnSpc>
            </a:pPr>
            <a:r>
              <a:rPr lang="fr-FR" sz="1500" b="1" dirty="0" smtClean="0">
                <a:latin typeface="Times New Roman" pitchFamily="18" charset="0"/>
                <a:cs typeface="Times New Roman" pitchFamily="18" charset="0"/>
              </a:rPr>
              <a:t>aux insecte </a:t>
            </a:r>
            <a:endParaRPr lang="fr-FR" sz="1500" b="1" dirty="0">
              <a:latin typeface="Times New Roman" pitchFamily="18" charset="0"/>
              <a:cs typeface="Times New Roman" pitchFamily="18" charset="0"/>
            </a:endParaRPr>
          </a:p>
        </p:txBody>
      </p:sp>
      <p:sp>
        <p:nvSpPr>
          <p:cNvPr id="6" name="ZoneTexte 5"/>
          <p:cNvSpPr txBox="1"/>
          <p:nvPr/>
        </p:nvSpPr>
        <p:spPr>
          <a:xfrm>
            <a:off x="2728216" y="4714884"/>
            <a:ext cx="1486594" cy="1823576"/>
          </a:xfrm>
          <a:prstGeom prst="rect">
            <a:avLst/>
          </a:prstGeom>
          <a:noFill/>
        </p:spPr>
        <p:txBody>
          <a:bodyPr wrap="square" rtlCol="0">
            <a:spAutoFit/>
          </a:bodyPr>
          <a:lstStyle/>
          <a:p>
            <a:pPr algn="ctr">
              <a:lnSpc>
                <a:spcPct val="150000"/>
              </a:lnSpc>
            </a:pPr>
            <a:r>
              <a:rPr lang="fr-FR" sz="1500" b="1" dirty="0" smtClean="0">
                <a:latin typeface="Times New Roman" pitchFamily="18" charset="0"/>
                <a:cs typeface="Times New Roman" pitchFamily="18" charset="0"/>
              </a:rPr>
              <a:t>Pomme de terre:</a:t>
            </a:r>
          </a:p>
          <a:p>
            <a:pPr algn="ctr">
              <a:lnSpc>
                <a:spcPct val="150000"/>
              </a:lnSpc>
            </a:pPr>
            <a:r>
              <a:rPr lang="fr-FR" sz="1500" b="1" dirty="0" smtClean="0">
                <a:latin typeface="Times New Roman" pitchFamily="18" charset="0"/>
                <a:cs typeface="Times New Roman" pitchFamily="18" charset="0"/>
              </a:rPr>
              <a:t>Renforcement </a:t>
            </a:r>
          </a:p>
          <a:p>
            <a:pPr algn="ctr">
              <a:lnSpc>
                <a:spcPct val="150000"/>
              </a:lnSpc>
            </a:pPr>
            <a:r>
              <a:rPr lang="fr-FR" sz="1500" b="1" dirty="0" smtClean="0">
                <a:latin typeface="Times New Roman" pitchFamily="18" charset="0"/>
                <a:cs typeface="Times New Roman" pitchFamily="18" charset="0"/>
              </a:rPr>
              <a:t>de la résistance </a:t>
            </a:r>
          </a:p>
          <a:p>
            <a:pPr algn="ctr">
              <a:lnSpc>
                <a:spcPct val="150000"/>
              </a:lnSpc>
            </a:pPr>
            <a:r>
              <a:rPr lang="fr-FR" sz="1500" b="1" dirty="0" smtClean="0">
                <a:latin typeface="Times New Roman" pitchFamily="18" charset="0"/>
                <a:cs typeface="Times New Roman" pitchFamily="18" charset="0"/>
              </a:rPr>
              <a:t>aux maladies </a:t>
            </a:r>
            <a:endParaRPr lang="fr-FR" sz="1500" b="1" dirty="0">
              <a:latin typeface="Times New Roman" pitchFamily="18" charset="0"/>
              <a:cs typeface="Times New Roman" pitchFamily="18" charset="0"/>
            </a:endParaRPr>
          </a:p>
        </p:txBody>
      </p:sp>
      <p:sp>
        <p:nvSpPr>
          <p:cNvPr id="7" name="ZoneTexte 6"/>
          <p:cNvSpPr txBox="1"/>
          <p:nvPr/>
        </p:nvSpPr>
        <p:spPr>
          <a:xfrm>
            <a:off x="4514166" y="4714884"/>
            <a:ext cx="1486594" cy="1823576"/>
          </a:xfrm>
          <a:prstGeom prst="rect">
            <a:avLst/>
          </a:prstGeom>
          <a:noFill/>
        </p:spPr>
        <p:txBody>
          <a:bodyPr wrap="square" rtlCol="0">
            <a:spAutoFit/>
          </a:bodyPr>
          <a:lstStyle/>
          <a:p>
            <a:pPr algn="ctr">
              <a:lnSpc>
                <a:spcPct val="150000"/>
              </a:lnSpc>
            </a:pPr>
            <a:r>
              <a:rPr lang="fr-FR" sz="1500" b="1" dirty="0" smtClean="0">
                <a:latin typeface="Times New Roman" pitchFamily="18" charset="0"/>
                <a:cs typeface="Times New Roman" pitchFamily="18" charset="0"/>
              </a:rPr>
              <a:t>Mais, tabac, coton: Renforcement </a:t>
            </a:r>
          </a:p>
          <a:p>
            <a:pPr algn="ctr">
              <a:lnSpc>
                <a:spcPct val="150000"/>
              </a:lnSpc>
            </a:pPr>
            <a:r>
              <a:rPr lang="fr-FR" sz="1500" b="1" dirty="0" smtClean="0">
                <a:latin typeface="Times New Roman" pitchFamily="18" charset="0"/>
                <a:cs typeface="Times New Roman" pitchFamily="18" charset="0"/>
              </a:rPr>
              <a:t>de la résistance </a:t>
            </a:r>
          </a:p>
          <a:p>
            <a:pPr algn="ctr">
              <a:lnSpc>
                <a:spcPct val="150000"/>
              </a:lnSpc>
            </a:pPr>
            <a:r>
              <a:rPr lang="fr-FR" sz="1500" b="1" dirty="0" smtClean="0">
                <a:latin typeface="Times New Roman" pitchFamily="18" charset="0"/>
                <a:cs typeface="Times New Roman" pitchFamily="18" charset="0"/>
              </a:rPr>
              <a:t>aux  insectes</a:t>
            </a:r>
            <a:endParaRPr lang="fr-FR" sz="1500" b="1" dirty="0">
              <a:latin typeface="Times New Roman" pitchFamily="18" charset="0"/>
              <a:cs typeface="Times New Roman" pitchFamily="18" charset="0"/>
            </a:endParaRPr>
          </a:p>
        </p:txBody>
      </p:sp>
      <p:sp>
        <p:nvSpPr>
          <p:cNvPr id="8" name="ZoneTexte 7"/>
          <p:cNvSpPr txBox="1"/>
          <p:nvPr/>
        </p:nvSpPr>
        <p:spPr>
          <a:xfrm>
            <a:off x="6000757" y="4714884"/>
            <a:ext cx="1643077" cy="1477328"/>
          </a:xfrm>
          <a:prstGeom prst="rect">
            <a:avLst/>
          </a:prstGeom>
          <a:noFill/>
        </p:spPr>
        <p:txBody>
          <a:bodyPr wrap="square" rtlCol="0">
            <a:spAutoFit/>
          </a:bodyPr>
          <a:lstStyle/>
          <a:p>
            <a:pPr algn="ctr">
              <a:lnSpc>
                <a:spcPct val="150000"/>
              </a:lnSpc>
            </a:pPr>
            <a:r>
              <a:rPr lang="fr-FR" sz="1500" b="1" dirty="0" smtClean="0">
                <a:latin typeface="Times New Roman" pitchFamily="18" charset="0"/>
                <a:cs typeface="Times New Roman" pitchFamily="18" charset="0"/>
              </a:rPr>
              <a:t>Tabac: </a:t>
            </a:r>
          </a:p>
          <a:p>
            <a:pPr algn="ctr">
              <a:lnSpc>
                <a:spcPct val="150000"/>
              </a:lnSpc>
            </a:pPr>
            <a:r>
              <a:rPr lang="fr-FR" sz="1500" b="1" dirty="0" smtClean="0">
                <a:latin typeface="Times New Roman" pitchFamily="18" charset="0"/>
                <a:cs typeface="Times New Roman" pitchFamily="18" charset="0"/>
              </a:rPr>
              <a:t>Réduction de l’accumulation des métaux lourd </a:t>
            </a:r>
            <a:endParaRPr lang="fr-FR" sz="1500" b="1" dirty="0">
              <a:latin typeface="Times New Roman" pitchFamily="18" charset="0"/>
              <a:cs typeface="Times New Roman" pitchFamily="18" charset="0"/>
            </a:endParaRPr>
          </a:p>
        </p:txBody>
      </p:sp>
      <p:sp>
        <p:nvSpPr>
          <p:cNvPr id="9" name="ZoneTexte 8"/>
          <p:cNvSpPr txBox="1"/>
          <p:nvPr/>
        </p:nvSpPr>
        <p:spPr>
          <a:xfrm>
            <a:off x="7500958" y="4833476"/>
            <a:ext cx="1714480" cy="1131079"/>
          </a:xfrm>
          <a:prstGeom prst="rect">
            <a:avLst/>
          </a:prstGeom>
          <a:noFill/>
        </p:spPr>
        <p:txBody>
          <a:bodyPr wrap="square" rtlCol="0">
            <a:spAutoFit/>
          </a:bodyPr>
          <a:lstStyle/>
          <a:p>
            <a:pPr algn="ctr">
              <a:lnSpc>
                <a:spcPct val="150000"/>
              </a:lnSpc>
            </a:pPr>
            <a:r>
              <a:rPr lang="fr-FR" sz="1500" b="1" dirty="0" smtClean="0">
                <a:latin typeface="Times New Roman" pitchFamily="18" charset="0"/>
                <a:cs typeface="Times New Roman" pitchFamily="18" charset="0"/>
              </a:rPr>
              <a:t>Riz:</a:t>
            </a:r>
          </a:p>
          <a:p>
            <a:pPr algn="ctr">
              <a:lnSpc>
                <a:spcPct val="150000"/>
              </a:lnSpc>
            </a:pPr>
            <a:r>
              <a:rPr lang="fr-FR" sz="1500" b="1" dirty="0" smtClean="0">
                <a:latin typeface="Times New Roman" pitchFamily="18" charset="0"/>
                <a:cs typeface="Times New Roman" pitchFamily="18" charset="0"/>
              </a:rPr>
              <a:t>Production</a:t>
            </a:r>
          </a:p>
          <a:p>
            <a:pPr algn="ctr">
              <a:lnSpc>
                <a:spcPct val="150000"/>
              </a:lnSpc>
            </a:pPr>
            <a:r>
              <a:rPr lang="fr-FR" sz="1500" b="1" dirty="0" smtClean="0">
                <a:latin typeface="Times New Roman" pitchFamily="18" charset="0"/>
                <a:cs typeface="Times New Roman" pitchFamily="18" charset="0"/>
              </a:rPr>
              <a:t>Pharmaceutique </a:t>
            </a:r>
            <a:endParaRPr lang="fr-FR" sz="1500" b="1"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a:srcRect/>
          <a:stretch>
            <a:fillRect/>
          </a:stretch>
        </p:blipFill>
        <p:spPr bwMode="auto">
          <a:xfrm>
            <a:off x="0" y="1000108"/>
            <a:ext cx="9172164" cy="3433779"/>
          </a:xfrm>
          <a:prstGeom prst="rect">
            <a:avLst/>
          </a:prstGeom>
          <a:noFill/>
          <a:ln w="9525">
            <a:noFill/>
            <a:miter lim="800000"/>
            <a:headEnd/>
            <a:tailEnd/>
          </a:ln>
          <a:effectLst/>
        </p:spPr>
      </p:pic>
      <p:sp>
        <p:nvSpPr>
          <p:cNvPr id="11" name="Rectangle 10"/>
          <p:cNvSpPr/>
          <p:nvPr/>
        </p:nvSpPr>
        <p:spPr>
          <a:xfrm>
            <a:off x="1357290" y="0"/>
            <a:ext cx="6479659" cy="523220"/>
          </a:xfrm>
          <a:prstGeom prst="rect">
            <a:avLst/>
          </a:prstGeom>
        </p:spPr>
        <p:txBody>
          <a:bodyPr wrap="none">
            <a:spAutoFit/>
          </a:bodyPr>
          <a:lstStyle/>
          <a:p>
            <a:pPr algn="ctr"/>
            <a:r>
              <a:rPr lang="fr-FR" sz="2800" b="1" dirty="0" smtClean="0">
                <a:latin typeface="Times New Roman" pitchFamily="18" charset="0"/>
                <a:cs typeface="Times New Roman" pitchFamily="18" charset="0"/>
              </a:rPr>
              <a:t>Quelques exemples d’implantation OGM</a:t>
            </a:r>
            <a:endParaRPr lang="fr-FR" sz="28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10000" contrast="20000"/>
          </a:blip>
          <a:srcRect/>
          <a:stretch>
            <a:fillRect/>
          </a:stretch>
        </p:blipFill>
        <p:spPr bwMode="auto">
          <a:xfrm>
            <a:off x="1500166" y="1071546"/>
            <a:ext cx="7643866" cy="5786454"/>
          </a:xfrm>
          <a:prstGeom prst="rect">
            <a:avLst/>
          </a:prstGeom>
          <a:noFill/>
          <a:ln w="9525">
            <a:noFill/>
            <a:miter lim="800000"/>
            <a:headEnd/>
            <a:tailEnd/>
          </a:ln>
          <a:effectLst/>
        </p:spPr>
      </p:pic>
      <p:sp>
        <p:nvSpPr>
          <p:cNvPr id="6" name="Rectangle 5"/>
          <p:cNvSpPr/>
          <p:nvPr/>
        </p:nvSpPr>
        <p:spPr>
          <a:xfrm>
            <a:off x="0" y="0"/>
            <a:ext cx="9144000" cy="1107996"/>
          </a:xfrm>
          <a:prstGeom prst="rect">
            <a:avLst/>
          </a:prstGeom>
        </p:spPr>
        <p:txBody>
          <a:bodyPr wrap="square">
            <a:spAutoFit/>
          </a:bodyPr>
          <a:lstStyle/>
          <a:p>
            <a:r>
              <a:rPr lang="fr-FR" sz="2200" b="1" dirty="0" smtClean="0">
                <a:solidFill>
                  <a:srgbClr val="FF0000"/>
                </a:solidFill>
                <a:latin typeface="Times New Roman" pitchFamily="18" charset="0"/>
                <a:cs typeface="Times New Roman" pitchFamily="18" charset="0"/>
              </a:rPr>
              <a:t>Comment fabrique-t-on un OGM ?</a:t>
            </a:r>
            <a:r>
              <a:rPr lang="fr-FR" sz="2200" b="1" dirty="0" smtClean="0">
                <a:latin typeface="Times New Roman" pitchFamily="18" charset="0"/>
                <a:cs typeface="Times New Roman" pitchFamily="18" charset="0"/>
              </a:rPr>
              <a:t> Cas des bactéries OGM </a:t>
            </a:r>
            <a:r>
              <a:rPr lang="fr-FR" sz="2200" b="1" dirty="0" smtClean="0">
                <a:solidFill>
                  <a:srgbClr val="FF0000"/>
                </a:solidFill>
                <a:latin typeface="Times New Roman" pitchFamily="18" charset="0"/>
                <a:cs typeface="Times New Roman" pitchFamily="18" charset="0"/>
              </a:rPr>
              <a:t> </a:t>
            </a:r>
          </a:p>
          <a:p>
            <a:r>
              <a:rPr lang="fr-FR" sz="2200" b="1" dirty="0" smtClean="0">
                <a:latin typeface="Times New Roman" pitchFamily="18" charset="0"/>
                <a:cs typeface="Times New Roman" pitchFamily="18" charset="0"/>
              </a:rPr>
              <a:t>Ex. Bactérie productrice d’insuline humaine </a:t>
            </a:r>
            <a:r>
              <a:rPr lang="fr-FR" sz="2200" dirty="0" smtClean="0">
                <a:latin typeface="Times New Roman" pitchFamily="18" charset="0"/>
                <a:cs typeface="Times New Roman" pitchFamily="18" charset="0"/>
              </a:rPr>
              <a:t>: On prélève le gène de l'insuline humaine et on l'introduit  dans le plasmide d'une bactérie</a:t>
            </a:r>
            <a:endParaRPr lang="fr-FR" sz="2200" dirty="0">
              <a:latin typeface="Times New Roman" pitchFamily="18" charset="0"/>
              <a:cs typeface="Times New Roman" pitchFamily="18" charset="0"/>
            </a:endParaRPr>
          </a:p>
        </p:txBody>
      </p:sp>
      <p:sp>
        <p:nvSpPr>
          <p:cNvPr id="7" name="Rectangle 6"/>
          <p:cNvSpPr/>
          <p:nvPr/>
        </p:nvSpPr>
        <p:spPr>
          <a:xfrm>
            <a:off x="0" y="1154275"/>
            <a:ext cx="1571604" cy="5632311"/>
          </a:xfrm>
          <a:prstGeom prst="rect">
            <a:avLst/>
          </a:prstGeom>
        </p:spPr>
        <p:txBody>
          <a:bodyPr wrap="square">
            <a:spAutoFit/>
          </a:bodyPr>
          <a:lstStyle/>
          <a:p>
            <a:r>
              <a:rPr lang="fr-FR" sz="2000" dirty="0" smtClean="0">
                <a:latin typeface="Times New Roman" pitchFamily="18" charset="0"/>
                <a:cs typeface="Times New Roman" pitchFamily="18" charset="0"/>
              </a:rPr>
              <a:t>différentes bactéries OGM ont été formées pour la synthèse de substances d’intérêts.  bactéries qui synthétisent : </a:t>
            </a:r>
          </a:p>
          <a:p>
            <a:pPr>
              <a:buFontTx/>
              <a:buChar char="-"/>
            </a:pPr>
            <a:r>
              <a:rPr lang="fr-FR" sz="2000" dirty="0" smtClean="0">
                <a:latin typeface="Times New Roman" pitchFamily="18" charset="0"/>
                <a:cs typeface="Times New Roman" pitchFamily="18" charset="0"/>
              </a:rPr>
              <a:t>Insuline,</a:t>
            </a:r>
          </a:p>
          <a:p>
            <a:r>
              <a:rPr lang="fr-FR" sz="2000" dirty="0" smtClean="0">
                <a:latin typeface="Times New Roman" pitchFamily="18" charset="0"/>
                <a:cs typeface="Times New Roman" pitchFamily="18" charset="0"/>
              </a:rPr>
              <a:t>-Facteurs de coagulation,</a:t>
            </a:r>
          </a:p>
          <a:p>
            <a:pPr>
              <a:buFontTx/>
              <a:buChar char="-"/>
            </a:pPr>
            <a:r>
              <a:rPr lang="fr-FR" sz="2000" dirty="0" smtClean="0">
                <a:latin typeface="Times New Roman" pitchFamily="18" charset="0"/>
                <a:cs typeface="Times New Roman" pitchFamily="18" charset="0"/>
              </a:rPr>
              <a:t>hormone de croissance </a:t>
            </a:r>
          </a:p>
          <a:p>
            <a:r>
              <a:rPr lang="fr-FR" sz="2000" dirty="0" smtClean="0">
                <a:latin typeface="Times New Roman" pitchFamily="18" charset="0"/>
                <a:cs typeface="Times New Roman" pitchFamily="18" charset="0"/>
              </a:rPr>
              <a:t>- Enzymes métaboliser certains polluants etc.</a:t>
            </a:r>
            <a:endParaRPr lang="fr-FR" sz="20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169825"/>
          </a:xfrm>
          <a:prstGeom prst="rect">
            <a:avLst/>
          </a:prstGeom>
        </p:spPr>
        <p:txBody>
          <a:bodyPr wrap="square">
            <a:spAutoFit/>
          </a:bodyPr>
          <a:lstStyle/>
          <a:p>
            <a:pPr>
              <a:lnSpc>
                <a:spcPct val="150000"/>
              </a:lnSpc>
            </a:pPr>
            <a:r>
              <a:rPr lang="fr-FR" sz="2400" b="1" dirty="0" smtClean="0">
                <a:solidFill>
                  <a:srgbClr val="FF0000"/>
                </a:solidFill>
                <a:latin typeface="Times New Roman" pitchFamily="18" charset="0"/>
                <a:cs typeface="Times New Roman" pitchFamily="18" charset="0"/>
              </a:rPr>
              <a:t>2- Cas des plantes OGM </a:t>
            </a:r>
          </a:p>
          <a:p>
            <a:pPr>
              <a:lnSpc>
                <a:spcPct val="150000"/>
              </a:lnSpc>
            </a:pPr>
            <a:r>
              <a:rPr lang="fr-FR" sz="2200" dirty="0" smtClean="0">
                <a:latin typeface="Times New Roman" pitchFamily="18" charset="0"/>
                <a:cs typeface="Times New Roman" pitchFamily="18" charset="0"/>
              </a:rPr>
              <a:t>Les différentes étapes de la formation d’une plante GM (PGM) sont soumet a deux disciplines:  </a:t>
            </a:r>
          </a:p>
          <a:p>
            <a:pPr>
              <a:lnSpc>
                <a:spcPct val="150000"/>
              </a:lnSpc>
            </a:pPr>
            <a:endParaRPr lang="fr-FR" sz="2200" dirty="0">
              <a:latin typeface="Times New Roman" pitchFamily="18" charset="0"/>
              <a:cs typeface="Times New Roman" pitchFamily="18" charset="0"/>
            </a:endParaRPr>
          </a:p>
        </p:txBody>
      </p:sp>
      <p:sp>
        <p:nvSpPr>
          <p:cNvPr id="7" name="ZoneTexte 6"/>
          <p:cNvSpPr txBox="1"/>
          <p:nvPr/>
        </p:nvSpPr>
        <p:spPr>
          <a:xfrm>
            <a:off x="0" y="1432687"/>
            <a:ext cx="9144000" cy="3185487"/>
          </a:xfrm>
          <a:prstGeom prst="rect">
            <a:avLst/>
          </a:prstGeom>
          <a:noFill/>
        </p:spPr>
        <p:txBody>
          <a:bodyPr wrap="square" rtlCol="0">
            <a:spAutoFit/>
          </a:bodyPr>
          <a:lstStyle/>
          <a:p>
            <a:pPr>
              <a:lnSpc>
                <a:spcPct val="150000"/>
              </a:lnSpc>
            </a:pPr>
            <a:r>
              <a:rPr lang="fr-FR" sz="2200" b="1" dirty="0" smtClean="0">
                <a:latin typeface="Times New Roman" pitchFamily="18" charset="0"/>
                <a:cs typeface="Times New Roman" pitchFamily="18" charset="0"/>
              </a:rPr>
              <a:t>A) Génie génétique :</a:t>
            </a:r>
          </a:p>
          <a:p>
            <a:pPr>
              <a:lnSpc>
                <a:spcPct val="150000"/>
              </a:lnSpc>
            </a:pPr>
            <a:r>
              <a:rPr lang="fr-FR" sz="2200" dirty="0" smtClean="0">
                <a:latin typeface="Times New Roman" pitchFamily="18" charset="0"/>
                <a:cs typeface="Times New Roman" pitchFamily="18" charset="0"/>
              </a:rPr>
              <a:t>1- Identifier un gène d’intérêt </a:t>
            </a:r>
          </a:p>
          <a:p>
            <a:pPr>
              <a:lnSpc>
                <a:spcPct val="150000"/>
              </a:lnSpc>
            </a:pPr>
            <a:r>
              <a:rPr lang="fr-FR" sz="2200" dirty="0" smtClean="0">
                <a:latin typeface="Times New Roman" pitchFamily="18" charset="0"/>
                <a:cs typeface="Times New Roman" pitchFamily="18" charset="0"/>
              </a:rPr>
              <a:t>2- Isoler et multiplier le gène, lui accoler diverses portions d’ADN utiles  </a:t>
            </a:r>
          </a:p>
          <a:p>
            <a:pPr>
              <a:lnSpc>
                <a:spcPct val="150000"/>
              </a:lnSpc>
            </a:pPr>
            <a:r>
              <a:rPr lang="fr-FR" sz="2200" dirty="0" smtClean="0">
                <a:latin typeface="Times New Roman" pitchFamily="18" charset="0"/>
                <a:cs typeface="Times New Roman" pitchFamily="18" charset="0"/>
              </a:rPr>
              <a:t>3- l’intégrer dans une construction génétique , multiplier </a:t>
            </a:r>
          </a:p>
          <a:p>
            <a:pPr>
              <a:lnSpc>
                <a:spcPct val="150000"/>
              </a:lnSpc>
            </a:pPr>
            <a:r>
              <a:rPr lang="fr-FR" sz="2200" dirty="0" smtClean="0">
                <a:latin typeface="Times New Roman" pitchFamily="18" charset="0"/>
                <a:cs typeface="Times New Roman" pitchFamily="18" charset="0"/>
              </a:rPr>
              <a:t>4- l’introduire dans le génome de la plante  </a:t>
            </a:r>
          </a:p>
          <a:p>
            <a:pPr>
              <a:lnSpc>
                <a:spcPct val="150000"/>
              </a:lnSpc>
            </a:pPr>
            <a:r>
              <a:rPr lang="fr-FR" sz="2200" dirty="0">
                <a:latin typeface="Times New Roman" pitchFamily="18" charset="0"/>
                <a:cs typeface="Times New Roman" pitchFamily="18" charset="0"/>
              </a:rPr>
              <a:t>5</a:t>
            </a:r>
            <a:r>
              <a:rPr lang="fr-FR" sz="2200" dirty="0" smtClean="0">
                <a:latin typeface="Times New Roman" pitchFamily="18" charset="0"/>
                <a:cs typeface="Times New Roman" pitchFamily="18" charset="0"/>
              </a:rPr>
              <a:t>- Sélectionner les plantes qui auront (intégré) le gène d’intérêt </a:t>
            </a:r>
          </a:p>
        </p:txBody>
      </p:sp>
      <p:sp>
        <p:nvSpPr>
          <p:cNvPr id="9" name="ZoneTexte 8"/>
          <p:cNvSpPr txBox="1"/>
          <p:nvPr/>
        </p:nvSpPr>
        <p:spPr>
          <a:xfrm>
            <a:off x="0" y="4500570"/>
            <a:ext cx="9144000" cy="2109039"/>
          </a:xfrm>
          <a:prstGeom prst="rect">
            <a:avLst/>
          </a:prstGeom>
          <a:noFill/>
        </p:spPr>
        <p:txBody>
          <a:bodyPr wrap="square" rtlCol="0">
            <a:spAutoFit/>
          </a:bodyPr>
          <a:lstStyle/>
          <a:p>
            <a:pPr>
              <a:lnSpc>
                <a:spcPct val="150000"/>
              </a:lnSpc>
            </a:pPr>
            <a:r>
              <a:rPr lang="fr-FR" sz="2400" b="1" dirty="0" smtClean="0">
                <a:latin typeface="Times New Roman" pitchFamily="18" charset="0"/>
                <a:cs typeface="Times New Roman" pitchFamily="18" charset="0"/>
              </a:rPr>
              <a:t>B) Agronomie</a:t>
            </a:r>
          </a:p>
          <a:p>
            <a:pPr>
              <a:lnSpc>
                <a:spcPct val="150000"/>
              </a:lnSpc>
            </a:pPr>
            <a:r>
              <a:rPr lang="fr-FR" sz="2200" dirty="0" smtClean="0">
                <a:latin typeface="Times New Roman" pitchFamily="18" charset="0"/>
                <a:cs typeface="Times New Roman" pitchFamily="18" charset="0"/>
              </a:rPr>
              <a:t>6- régénérer, étudier les propriétés de la plante produite </a:t>
            </a:r>
          </a:p>
          <a:p>
            <a:pPr>
              <a:lnSpc>
                <a:spcPct val="150000"/>
              </a:lnSpc>
            </a:pPr>
            <a:r>
              <a:rPr lang="fr-FR" sz="2200" dirty="0" smtClean="0">
                <a:latin typeface="Times New Roman" pitchFamily="18" charset="0"/>
                <a:cs typeface="Times New Roman" pitchFamily="18" charset="0"/>
              </a:rPr>
              <a:t>7- Choisir  un événement optimal </a:t>
            </a:r>
          </a:p>
          <a:p>
            <a:pPr>
              <a:lnSpc>
                <a:spcPct val="150000"/>
              </a:lnSpc>
            </a:pPr>
            <a:r>
              <a:rPr lang="fr-FR" sz="2200" dirty="0" smtClean="0">
                <a:latin typeface="Times New Roman" pitchFamily="18" charset="0"/>
                <a:cs typeface="Times New Roman" pitchFamily="18" charset="0"/>
              </a:rPr>
              <a:t>8- croiser avec des variétés existantes pour y introduire le caractère recherché </a:t>
            </a:r>
            <a:endParaRPr lang="fr-FR" sz="2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32" y="857232"/>
            <a:ext cx="9144000" cy="5715040"/>
          </a:xfrm>
          <a:prstGeom prst="rect">
            <a:avLst/>
          </a:prstGeom>
          <a:noFill/>
          <a:ln w="9525">
            <a:noFill/>
            <a:miter lim="800000"/>
            <a:headEnd/>
            <a:tailEnd/>
          </a:ln>
          <a:effectLst/>
        </p:spPr>
      </p:pic>
      <p:sp>
        <p:nvSpPr>
          <p:cNvPr id="6" name="ZoneTexte 5"/>
          <p:cNvSpPr txBox="1"/>
          <p:nvPr/>
        </p:nvSpPr>
        <p:spPr>
          <a:xfrm>
            <a:off x="0" y="0"/>
            <a:ext cx="9144000" cy="769441"/>
          </a:xfrm>
          <a:prstGeom prst="rect">
            <a:avLst/>
          </a:prstGeom>
          <a:noFill/>
        </p:spPr>
        <p:txBody>
          <a:bodyPr wrap="square" rtlCol="0">
            <a:spAutoFit/>
          </a:bodyPr>
          <a:lstStyle/>
          <a:p>
            <a:r>
              <a:rPr lang="fr-FR" sz="2200" b="1" dirty="0" smtClean="0">
                <a:latin typeface="Times New Roman" pitchFamily="18" charset="0"/>
                <a:cs typeface="Times New Roman" pitchFamily="18" charset="0"/>
              </a:rPr>
              <a:t>Exemple : fabrication d’une maïs </a:t>
            </a:r>
            <a:r>
              <a:rPr lang="fr-FR" sz="2200" b="1" dirty="0" err="1" smtClean="0">
                <a:latin typeface="Times New Roman" pitchFamily="18" charset="0"/>
                <a:cs typeface="Times New Roman" pitchFamily="18" charset="0"/>
              </a:rPr>
              <a:t>trangénique</a:t>
            </a:r>
            <a:r>
              <a:rPr lang="fr-FR" sz="2200" b="1" dirty="0" smtClean="0">
                <a:latin typeface="Times New Roman" pitchFamily="18" charset="0"/>
                <a:cs typeface="Times New Roman" pitchFamily="18" charset="0"/>
              </a:rPr>
              <a:t> (mais </a:t>
            </a:r>
            <a:r>
              <a:rPr lang="fr-FR" sz="2200" b="1" dirty="0" err="1" smtClean="0">
                <a:latin typeface="Times New Roman" pitchFamily="18" charset="0"/>
                <a:cs typeface="Times New Roman" pitchFamily="18" charset="0"/>
              </a:rPr>
              <a:t>Bt</a:t>
            </a:r>
            <a:r>
              <a:rPr lang="fr-FR" sz="2200" b="1" dirty="0" smtClean="0">
                <a:latin typeface="Times New Roman" pitchFamily="18" charset="0"/>
                <a:cs typeface="Times New Roman" pitchFamily="18" charset="0"/>
              </a:rPr>
              <a:t> : </a:t>
            </a:r>
            <a:r>
              <a:rPr lang="fr-FR" sz="2200" b="1" dirty="0" err="1" smtClean="0">
                <a:latin typeface="Times New Roman" pitchFamily="18" charset="0"/>
                <a:cs typeface="Times New Roman" pitchFamily="18" charset="0"/>
              </a:rPr>
              <a:t>Bacillus</a:t>
            </a:r>
            <a:r>
              <a:rPr lang="fr-FR" sz="2200" b="1" dirty="0" smtClean="0">
                <a:latin typeface="Times New Roman" pitchFamily="18" charset="0"/>
                <a:cs typeface="Times New Roman" pitchFamily="18" charset="0"/>
              </a:rPr>
              <a:t> </a:t>
            </a:r>
            <a:r>
              <a:rPr lang="fr-FR" sz="2200" b="1" dirty="0" err="1" smtClean="0">
                <a:latin typeface="Times New Roman" pitchFamily="18" charset="0"/>
                <a:cs typeface="Times New Roman" pitchFamily="18" charset="0"/>
              </a:rPr>
              <a:t>thuringiensis</a:t>
            </a:r>
            <a:r>
              <a:rPr lang="fr-FR" sz="2200" b="1" dirty="0" smtClean="0">
                <a:latin typeface="Times New Roman" pitchFamily="18" charset="0"/>
                <a:cs typeface="Times New Roman" pitchFamily="18" charset="0"/>
              </a:rPr>
              <a:t>)</a:t>
            </a:r>
            <a:endParaRPr lang="fr-FR" sz="2200" b="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186309"/>
          </a:xfrm>
          <a:prstGeom prst="rect">
            <a:avLst/>
          </a:prstGeom>
          <a:noFill/>
        </p:spPr>
        <p:txBody>
          <a:bodyPr wrap="square" rtlCol="0">
            <a:spAutoFit/>
          </a:bodyPr>
          <a:lstStyle/>
          <a:p>
            <a:pPr marL="342900" indent="-342900" algn="just">
              <a:lnSpc>
                <a:spcPct val="150000"/>
              </a:lnSpc>
            </a:pPr>
            <a:r>
              <a:rPr lang="fr-FR" sz="2400" b="1" dirty="0" smtClean="0">
                <a:latin typeface="Times New Roman" pitchFamily="18" charset="0"/>
                <a:cs typeface="Times New Roman" pitchFamily="18" charset="0"/>
              </a:rPr>
              <a:t>A) Génie génétique :</a:t>
            </a:r>
          </a:p>
          <a:p>
            <a:pPr marL="342900" indent="-342900" algn="just">
              <a:lnSpc>
                <a:spcPct val="150000"/>
              </a:lnSpc>
              <a:buAutoNum type="arabicParenR"/>
            </a:pPr>
            <a:r>
              <a:rPr lang="fr-FR" sz="2400" b="1" dirty="0" smtClean="0">
                <a:latin typeface="Times New Roman" pitchFamily="18" charset="0"/>
                <a:cs typeface="Times New Roman" pitchFamily="18" charset="0"/>
              </a:rPr>
              <a:t>Identifier un gène d’intérêt </a:t>
            </a:r>
          </a:p>
          <a:p>
            <a:pPr marL="342900" indent="-342900" algn="just">
              <a:lnSpc>
                <a:spcPct val="150000"/>
              </a:lnSpc>
            </a:pPr>
            <a:r>
              <a:rPr lang="fr-FR" sz="2400" dirty="0" err="1" smtClean="0">
                <a:latin typeface="Times New Roman" pitchFamily="18" charset="0"/>
                <a:cs typeface="Times New Roman" pitchFamily="18" charset="0"/>
              </a:rPr>
              <a:t>Exp</a:t>
            </a:r>
            <a:r>
              <a:rPr lang="fr-FR" sz="2400" dirty="0" smtClean="0">
                <a:latin typeface="Times New Roman" pitchFamily="18" charset="0"/>
                <a:cs typeface="Times New Roman" pitchFamily="18" charset="0"/>
              </a:rPr>
              <a:t> : La bactérie </a:t>
            </a:r>
            <a:r>
              <a:rPr lang="fr-FR" sz="2400" b="1" dirty="0" err="1" smtClean="0">
                <a:latin typeface="Times New Roman" pitchFamily="18" charset="0"/>
                <a:cs typeface="Times New Roman" pitchFamily="18" charset="0"/>
              </a:rPr>
              <a:t>Bt</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Bacillus</a:t>
            </a:r>
            <a:r>
              <a:rPr lang="fr-FR" sz="2400" b="1" dirty="0" smtClean="0">
                <a:latin typeface="Times New Roman" pitchFamily="18" charset="0"/>
                <a:cs typeface="Times New Roman" pitchFamily="18" charset="0"/>
              </a:rPr>
              <a:t> </a:t>
            </a:r>
            <a:r>
              <a:rPr lang="fr-FR" sz="2400" b="1" dirty="0" err="1" smtClean="0">
                <a:latin typeface="Times New Roman" pitchFamily="18" charset="0"/>
                <a:cs typeface="Times New Roman" pitchFamily="18" charset="0"/>
              </a:rPr>
              <a:t>thuringiensis</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utilisées dans le cadre de </a:t>
            </a:r>
          </a:p>
          <a:p>
            <a:pPr marL="342900" indent="-342900" algn="just">
              <a:lnSpc>
                <a:spcPct val="150000"/>
              </a:lnSpc>
            </a:pPr>
            <a:r>
              <a:rPr lang="fr-FR" sz="2400" dirty="0" smtClean="0">
                <a:latin typeface="Times New Roman" pitchFamily="18" charset="0"/>
                <a:cs typeface="Times New Roman" pitchFamily="18" charset="0"/>
              </a:rPr>
              <a:t>traitement biologiques contre la </a:t>
            </a:r>
            <a:r>
              <a:rPr lang="fr-FR" sz="2400" b="1" dirty="0" smtClean="0">
                <a:latin typeface="Times New Roman" pitchFamily="18" charset="0"/>
                <a:cs typeface="Times New Roman" pitchFamily="18" charset="0"/>
              </a:rPr>
              <a:t>pyrale  du maïs </a:t>
            </a:r>
            <a:r>
              <a:rPr lang="fr-FR" sz="2400" dirty="0" smtClean="0">
                <a:latin typeface="Times New Roman" pitchFamily="18" charset="0"/>
                <a:cs typeface="Times New Roman" pitchFamily="18" charset="0"/>
              </a:rPr>
              <a:t>et d’autres ravageurs.</a:t>
            </a:r>
          </a:p>
          <a:p>
            <a:pPr marL="342900" indent="-342900" algn="just">
              <a:lnSpc>
                <a:spcPct val="150000"/>
              </a:lnSpc>
            </a:pPr>
            <a:r>
              <a:rPr lang="fr-FR" sz="2400" dirty="0" smtClean="0">
                <a:latin typeface="Times New Roman" pitchFamily="18" charset="0"/>
                <a:cs typeface="Times New Roman" pitchFamily="18" charset="0"/>
              </a:rPr>
              <a:t>La </a:t>
            </a:r>
            <a:r>
              <a:rPr lang="fr-FR" sz="2400" dirty="0" err="1" smtClean="0">
                <a:latin typeface="Times New Roman" pitchFamily="18" charset="0"/>
                <a:cs typeface="Times New Roman" pitchFamily="18" charset="0"/>
              </a:rPr>
              <a:t>Bt</a:t>
            </a:r>
            <a:r>
              <a:rPr lang="fr-FR" sz="2400" dirty="0" smtClean="0">
                <a:latin typeface="Times New Roman" pitchFamily="18" charset="0"/>
                <a:cs typeface="Times New Roman" pitchFamily="18" charset="0"/>
              </a:rPr>
              <a:t> exprime des protéines appelées Cry1, Cry2 …, en raison des </a:t>
            </a:r>
          </a:p>
          <a:p>
            <a:pPr marL="342900" indent="-342900" algn="just">
              <a:lnSpc>
                <a:spcPct val="150000"/>
              </a:lnSpc>
            </a:pPr>
            <a:r>
              <a:rPr lang="fr-FR" sz="2400" dirty="0" smtClean="0">
                <a:latin typeface="Times New Roman" pitchFamily="18" charset="0"/>
                <a:cs typeface="Times New Roman" pitchFamily="18" charset="0"/>
              </a:rPr>
              <a:t>cristaux qu’elle forme, chacune de ses protéines possède un spectre de </a:t>
            </a:r>
          </a:p>
          <a:p>
            <a:pPr marL="342900" indent="-342900" algn="just">
              <a:lnSpc>
                <a:spcPct val="150000"/>
              </a:lnSpc>
            </a:pPr>
            <a:r>
              <a:rPr lang="fr-FR" sz="2400" dirty="0" smtClean="0">
                <a:latin typeface="Times New Roman" pitchFamily="18" charset="0"/>
                <a:cs typeface="Times New Roman" pitchFamily="18" charset="0"/>
              </a:rPr>
              <a:t>toxicité particulier . </a:t>
            </a:r>
          </a:p>
          <a:p>
            <a:pPr marL="342900" indent="-342900" algn="just">
              <a:lnSpc>
                <a:spcPct val="150000"/>
              </a:lnSpc>
            </a:pPr>
            <a:r>
              <a:rPr lang="fr-FR" sz="2400" dirty="0" smtClean="0">
                <a:latin typeface="Times New Roman" pitchFamily="18" charset="0"/>
                <a:cs typeface="Times New Roman" pitchFamily="18" charset="0"/>
              </a:rPr>
              <a:t>Les gènes codant pour cette protéines ont été identifiés, clonés, </a:t>
            </a:r>
          </a:p>
          <a:p>
            <a:pPr marL="342900" indent="-342900" algn="just">
              <a:lnSpc>
                <a:spcPct val="150000"/>
              </a:lnSpc>
            </a:pPr>
            <a:r>
              <a:rPr lang="fr-FR" sz="2400" dirty="0" smtClean="0">
                <a:latin typeface="Times New Roman" pitchFamily="18" charset="0"/>
                <a:cs typeface="Times New Roman" pitchFamily="18" charset="0"/>
              </a:rPr>
              <a:t>séquencés auteur des années 1985, d’où l’idée d’isoler le gène pour le </a:t>
            </a:r>
          </a:p>
          <a:p>
            <a:pPr marL="342900" indent="-342900" algn="just">
              <a:lnSpc>
                <a:spcPct val="150000"/>
              </a:lnSpc>
            </a:pPr>
            <a:r>
              <a:rPr lang="fr-FR" sz="2400" dirty="0" smtClean="0">
                <a:latin typeface="Times New Roman" pitchFamily="18" charset="0"/>
                <a:cs typeface="Times New Roman" pitchFamily="18" charset="0"/>
              </a:rPr>
              <a:t>transférer au mais dans l’espoir d’obtenir des plantes qui expriment la </a:t>
            </a:r>
          </a:p>
          <a:p>
            <a:pPr marL="342900" indent="-342900" algn="just">
              <a:lnSpc>
                <a:spcPct val="150000"/>
              </a:lnSpc>
            </a:pPr>
            <a:r>
              <a:rPr lang="fr-FR" sz="2400" dirty="0" smtClean="0">
                <a:latin typeface="Times New Roman" pitchFamily="18" charset="0"/>
                <a:cs typeface="Times New Roman" pitchFamily="18" charset="0"/>
              </a:rPr>
              <a:t>protéine toxique </a:t>
            </a:r>
            <a:r>
              <a:rPr lang="fr-FR" sz="2400" dirty="0" err="1" smtClean="0">
                <a:latin typeface="Times New Roman" pitchFamily="18" charset="0"/>
                <a:cs typeface="Times New Roman" pitchFamily="18" charset="0"/>
              </a:rPr>
              <a:t>Cry</a:t>
            </a:r>
            <a:r>
              <a:rPr lang="fr-FR" sz="2400" dirty="0" smtClean="0">
                <a:latin typeface="Times New Roman" pitchFamily="18" charset="0"/>
                <a:cs typeface="Times New Roman" pitchFamily="18" charset="0"/>
              </a:rPr>
              <a:t> et qui résiste a la pyrale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3693319"/>
          </a:xfrm>
          <a:prstGeom prst="rect">
            <a:avLst/>
          </a:prstGeom>
          <a:noFill/>
        </p:spPr>
        <p:txBody>
          <a:bodyPr wrap="square" rtlCol="0">
            <a:spAutoFit/>
          </a:bodyPr>
          <a:lstStyle/>
          <a:p>
            <a:pPr>
              <a:lnSpc>
                <a:spcPct val="150000"/>
              </a:lnSpc>
            </a:pPr>
            <a:r>
              <a:rPr lang="fr-FR" sz="2400" dirty="0" smtClean="0">
                <a:latin typeface="Times New Roman" pitchFamily="18" charset="0"/>
                <a:cs typeface="Times New Roman" pitchFamily="18" charset="0"/>
              </a:rPr>
              <a:t>2) Isoler et multiplier le </a:t>
            </a:r>
            <a:r>
              <a:rPr lang="fr-FR" sz="2400" dirty="0" err="1" smtClean="0">
                <a:latin typeface="Times New Roman" pitchFamily="18" charset="0"/>
                <a:cs typeface="Times New Roman" pitchFamily="18" charset="0"/>
              </a:rPr>
              <a:t>géne</a:t>
            </a:r>
            <a:r>
              <a:rPr lang="fr-FR" sz="2400" dirty="0" smtClean="0">
                <a:latin typeface="Times New Roman" pitchFamily="18" charset="0"/>
                <a:cs typeface="Times New Roman" pitchFamily="18" charset="0"/>
              </a:rPr>
              <a:t>, lui accoler diverses portions d’ADN utiles</a:t>
            </a:r>
          </a:p>
          <a:p>
            <a:pPr>
              <a:lnSpc>
                <a:spcPct val="150000"/>
              </a:lnSpc>
            </a:pPr>
            <a:r>
              <a:rPr lang="fr-FR" sz="2400" dirty="0" smtClean="0">
                <a:latin typeface="Times New Roman" pitchFamily="18" charset="0"/>
                <a:cs typeface="Times New Roman" pitchFamily="18" charset="0"/>
              </a:rPr>
              <a:t>3) l’intégrer dans une construction génétique , multiplier </a:t>
            </a:r>
          </a:p>
          <a:p>
            <a:pPr marL="342900" indent="-342900">
              <a:lnSpc>
                <a:spcPct val="150000"/>
              </a:lnSpc>
              <a:buAutoNum type="alphaUcPeriod"/>
            </a:pPr>
            <a:r>
              <a:rPr lang="fr-FR" dirty="0" smtClean="0">
                <a:latin typeface="Times New Roman" pitchFamily="18" charset="0"/>
                <a:cs typeface="Times New Roman" pitchFamily="18" charset="0"/>
              </a:rPr>
              <a:t>L’ADN correspondant au gène de </a:t>
            </a:r>
            <a:r>
              <a:rPr lang="fr-FR" dirty="0" err="1" smtClean="0">
                <a:latin typeface="Times New Roman" pitchFamily="18" charset="0"/>
                <a:cs typeface="Times New Roman" pitchFamily="18" charset="0"/>
              </a:rPr>
              <a:t>Cry</a:t>
            </a:r>
            <a:r>
              <a:rPr lang="fr-FR" dirty="0" smtClean="0">
                <a:latin typeface="Times New Roman" pitchFamily="18" charset="0"/>
                <a:cs typeface="Times New Roman" pitchFamily="18" charset="0"/>
              </a:rPr>
              <a:t> a été coupé du génome de </a:t>
            </a:r>
            <a:r>
              <a:rPr lang="fr-FR" dirty="0" err="1" smtClean="0">
                <a:latin typeface="Times New Roman" pitchFamily="18" charset="0"/>
                <a:cs typeface="Times New Roman" pitchFamily="18" charset="0"/>
              </a:rPr>
              <a:t>Bt</a:t>
            </a:r>
            <a:r>
              <a:rPr lang="fr-FR" dirty="0" smtClean="0">
                <a:latin typeface="Times New Roman" pitchFamily="18" charset="0"/>
                <a:cs typeface="Times New Roman" pitchFamily="18" charset="0"/>
              </a:rPr>
              <a:t>, puis isolé et purifier </a:t>
            </a:r>
          </a:p>
          <a:p>
            <a:pPr marL="342900" indent="-342900">
              <a:lnSpc>
                <a:spcPct val="150000"/>
              </a:lnSpc>
              <a:buAutoNum type="alphaUcPeriod"/>
            </a:pPr>
            <a:r>
              <a:rPr lang="fr-FR" dirty="0" smtClean="0">
                <a:latin typeface="Times New Roman" pitchFamily="18" charset="0"/>
                <a:cs typeface="Times New Roman" pitchFamily="18" charset="0"/>
              </a:rPr>
              <a:t>Des fragments d’ADN appelés ( promoteur)  et (terminateur), provenant d’autre bactéries, ont été rajoutés.</a:t>
            </a:r>
          </a:p>
          <a:p>
            <a:pPr marL="342900" indent="-342900">
              <a:lnSpc>
                <a:spcPct val="150000"/>
              </a:lnSpc>
              <a:buAutoNum type="alphaUcPeriod"/>
            </a:pPr>
            <a:r>
              <a:rPr lang="fr-FR" dirty="0" smtClean="0">
                <a:latin typeface="Times New Roman" pitchFamily="18" charset="0"/>
                <a:cs typeface="Times New Roman" pitchFamily="18" charset="0"/>
              </a:rPr>
              <a:t>L’ensemble est inséré dans un plasmide contenant un gène de résistance au antibiotique .</a:t>
            </a:r>
          </a:p>
          <a:p>
            <a:pPr marL="342900" indent="-342900">
              <a:lnSpc>
                <a:spcPct val="150000"/>
              </a:lnSpc>
              <a:buAutoNum type="alphaUcPeriod"/>
            </a:pPr>
            <a:r>
              <a:rPr lang="fr-FR" dirty="0" smtClean="0">
                <a:latin typeface="Times New Roman" pitchFamily="18" charset="0"/>
                <a:cs typeface="Times New Roman" pitchFamily="18" charset="0"/>
              </a:rPr>
              <a:t>Le plasmide ainsi obtenu a été introduit dans de nouvelles bactéries pour obtenir un grand nombre d’exemplaires  </a:t>
            </a:r>
          </a:p>
        </p:txBody>
      </p:sp>
      <p:pic>
        <p:nvPicPr>
          <p:cNvPr id="3075" name="Picture 3"/>
          <p:cNvPicPr>
            <a:picLocks noChangeAspect="1" noChangeArrowheads="1"/>
          </p:cNvPicPr>
          <p:nvPr/>
        </p:nvPicPr>
        <p:blipFill>
          <a:blip r:embed="rId2"/>
          <a:srcRect/>
          <a:stretch>
            <a:fillRect/>
          </a:stretch>
        </p:blipFill>
        <p:spPr bwMode="auto">
          <a:xfrm>
            <a:off x="57160" y="3571875"/>
            <a:ext cx="9086840" cy="328612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58074"/>
          </a:xfrm>
          <a:prstGeom prst="rect">
            <a:avLst/>
          </a:prstGeom>
        </p:spPr>
        <p:txBody>
          <a:bodyPr wrap="square">
            <a:spAutoFit/>
          </a:bodyPr>
          <a:lstStyle/>
          <a:p>
            <a:pPr>
              <a:lnSpc>
                <a:spcPct val="150000"/>
              </a:lnSpc>
            </a:pPr>
            <a:r>
              <a:rPr lang="fr-FR" b="1" dirty="0" smtClean="0">
                <a:latin typeface="Times New Roman" pitchFamily="18" charset="0"/>
                <a:cs typeface="Times New Roman" pitchFamily="18" charset="0"/>
              </a:rPr>
              <a:t>4) l’introduire la construction génétique obtenue dans le génome de la plante:</a:t>
            </a:r>
          </a:p>
        </p:txBody>
      </p:sp>
      <p:sp>
        <p:nvSpPr>
          <p:cNvPr id="6" name="Rectangle 5"/>
          <p:cNvSpPr/>
          <p:nvPr/>
        </p:nvSpPr>
        <p:spPr>
          <a:xfrm>
            <a:off x="0" y="2687935"/>
            <a:ext cx="3571868" cy="2169825"/>
          </a:xfrm>
          <a:prstGeom prst="rect">
            <a:avLst/>
          </a:prstGeom>
        </p:spPr>
        <p:txBody>
          <a:bodyPr wrap="square">
            <a:spAutoFit/>
          </a:bodyPr>
          <a:lstStyle/>
          <a:p>
            <a:pPr>
              <a:lnSpc>
                <a:spcPct val="150000"/>
              </a:lnSpc>
            </a:pPr>
            <a:r>
              <a:rPr lang="fr-FR" dirty="0" smtClean="0">
                <a:latin typeface="Times New Roman" pitchFamily="18" charset="0"/>
                <a:cs typeface="Times New Roman" pitchFamily="18" charset="0"/>
              </a:rPr>
              <a:t>1</a:t>
            </a:r>
            <a:r>
              <a:rPr lang="fr-FR" b="1" dirty="0" smtClean="0">
                <a:latin typeface="Times New Roman" pitchFamily="18" charset="0"/>
                <a:cs typeface="Times New Roman" pitchFamily="18" charset="0"/>
              </a:rPr>
              <a:t>- Le canon a particules</a:t>
            </a:r>
          </a:p>
          <a:p>
            <a:pPr>
              <a:lnSpc>
                <a:spcPct val="150000"/>
              </a:lnSpc>
            </a:pPr>
            <a:r>
              <a:rPr lang="fr-FR" dirty="0" smtClean="0">
                <a:latin typeface="Times New Roman" pitchFamily="18" charset="0"/>
                <a:cs typeface="Times New Roman" pitchFamily="18" charset="0"/>
              </a:rPr>
              <a:t>La construction génétique est enrobée de billes d’or ou tungstène qui sont envoyées comme des obus </a:t>
            </a:r>
          </a:p>
          <a:p>
            <a:pPr>
              <a:lnSpc>
                <a:spcPct val="150000"/>
              </a:lnSpc>
            </a:pPr>
            <a:r>
              <a:rPr lang="fr-FR" dirty="0" smtClean="0">
                <a:latin typeface="Times New Roman" pitchFamily="18" charset="0"/>
                <a:cs typeface="Times New Roman" pitchFamily="18" charset="0"/>
              </a:rPr>
              <a:t>Sur les cellules végétales   </a:t>
            </a:r>
            <a:endParaRPr lang="fr-FR" dirty="0"/>
          </a:p>
        </p:txBody>
      </p:sp>
      <p:sp>
        <p:nvSpPr>
          <p:cNvPr id="7" name="Rectangle 6"/>
          <p:cNvSpPr/>
          <p:nvPr/>
        </p:nvSpPr>
        <p:spPr>
          <a:xfrm>
            <a:off x="3857620" y="2397807"/>
            <a:ext cx="5214942" cy="2031325"/>
          </a:xfrm>
          <a:prstGeom prst="rect">
            <a:avLst/>
          </a:prstGeom>
        </p:spPr>
        <p:txBody>
          <a:bodyPr wrap="square">
            <a:spAutoFit/>
          </a:bodyPr>
          <a:lstStyle/>
          <a:p>
            <a:r>
              <a:rPr lang="fr-FR" b="1" dirty="0" smtClean="0">
                <a:latin typeface="Times New Roman" pitchFamily="18" charset="0"/>
                <a:cs typeface="Times New Roman" pitchFamily="18" charset="0"/>
              </a:rPr>
              <a:t>2- </a:t>
            </a:r>
            <a:r>
              <a:rPr lang="fr-FR" b="1" dirty="0" err="1" smtClean="0">
                <a:latin typeface="Times New Roman" pitchFamily="18" charset="0"/>
                <a:cs typeface="Times New Roman" pitchFamily="18" charset="0"/>
              </a:rPr>
              <a:t>Agrobacteriume</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tumefaciens</a:t>
            </a:r>
            <a:endParaRPr lang="fr-FR" b="1" dirty="0" smtClean="0">
              <a:latin typeface="Times New Roman" pitchFamily="18" charset="0"/>
              <a:cs typeface="Times New Roman" pitchFamily="18" charset="0"/>
            </a:endParaRPr>
          </a:p>
          <a:p>
            <a:pPr>
              <a:lnSpc>
                <a:spcPct val="150000"/>
              </a:lnSpc>
            </a:pPr>
            <a:r>
              <a:rPr lang="fr-FR" dirty="0" smtClean="0">
                <a:latin typeface="Times New Roman" pitchFamily="18" charset="0"/>
                <a:cs typeface="Times New Roman" pitchFamily="18" charset="0"/>
              </a:rPr>
              <a:t>C’est une bactérie pathogène du sol qui attaque les racines des plantes et  y injecte une partie de sont ADN , d’où l’idée de l’utiliser pour injecter a des cellules de plantes un gène d’intérêt </a:t>
            </a:r>
            <a:endParaRPr lang="fr-FR" dirty="0"/>
          </a:p>
        </p:txBody>
      </p:sp>
      <p:pic>
        <p:nvPicPr>
          <p:cNvPr id="4099" name="Picture 3"/>
          <p:cNvPicPr>
            <a:picLocks noChangeAspect="1" noChangeArrowheads="1"/>
          </p:cNvPicPr>
          <p:nvPr/>
        </p:nvPicPr>
        <p:blipFill>
          <a:blip r:embed="rId3"/>
          <a:srcRect/>
          <a:stretch>
            <a:fillRect/>
          </a:stretch>
        </p:blipFill>
        <p:spPr bwMode="auto">
          <a:xfrm>
            <a:off x="247631" y="4786322"/>
            <a:ext cx="2181229" cy="196691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3786182" y="4572008"/>
            <a:ext cx="4643470" cy="2285992"/>
          </a:xfrm>
          <a:prstGeom prst="rect">
            <a:avLst/>
          </a:prstGeom>
          <a:noFill/>
          <a:ln w="9525">
            <a:noFill/>
            <a:miter lim="800000"/>
            <a:headEnd/>
            <a:tailEnd/>
          </a:ln>
          <a:effectLst/>
        </p:spPr>
      </p:pic>
      <p:sp>
        <p:nvSpPr>
          <p:cNvPr id="10" name="ZoneTexte 9"/>
          <p:cNvSpPr txBox="1"/>
          <p:nvPr/>
        </p:nvSpPr>
        <p:spPr>
          <a:xfrm>
            <a:off x="0" y="500042"/>
            <a:ext cx="9144000" cy="2345322"/>
          </a:xfrm>
          <a:prstGeom prst="rect">
            <a:avLst/>
          </a:prstGeom>
          <a:noFill/>
        </p:spPr>
        <p:txBody>
          <a:bodyPr wrap="square" rtlCol="0">
            <a:spAutoFit/>
          </a:bodyPr>
          <a:lstStyle/>
          <a:p>
            <a:pPr>
              <a:lnSpc>
                <a:spcPct val="150000"/>
              </a:lnSpc>
            </a:pPr>
            <a:r>
              <a:rPr lang="fr-FR" sz="2000" dirty="0" smtClean="0">
                <a:latin typeface="Times New Roman" pitchFamily="18" charset="0"/>
                <a:cs typeface="Times New Roman" pitchFamily="18" charset="0"/>
              </a:rPr>
              <a:t>Les plantes entières, tous comme les cellules de plantes isolées, sont imperméables a l’ADN , il faut donc trouver un moyen artificiel pour y introduire la construction génétiques. Pour cela </a:t>
            </a:r>
          </a:p>
          <a:p>
            <a:pPr>
              <a:lnSpc>
                <a:spcPct val="150000"/>
              </a:lnSpc>
            </a:pPr>
            <a:r>
              <a:rPr lang="fr-FR" sz="2000" dirty="0" smtClean="0">
                <a:latin typeface="Times New Roman" pitchFamily="18" charset="0"/>
                <a:cs typeface="Times New Roman" pitchFamily="18" charset="0"/>
              </a:rPr>
              <a:t>Il y a deux techniques utilisées pour introduire la construction génétique a l’intérieur des cellules végétales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1446550"/>
          </a:xfrm>
          <a:prstGeom prst="rect">
            <a:avLst/>
          </a:prstGeom>
          <a:noFill/>
        </p:spPr>
        <p:txBody>
          <a:bodyPr wrap="square" rtlCol="0">
            <a:spAutoFit/>
          </a:bodyPr>
          <a:lstStyle/>
          <a:p>
            <a:r>
              <a:rPr lang="fr-FR" sz="2400" b="1" dirty="0" smtClean="0">
                <a:latin typeface="Times New Roman" pitchFamily="18" charset="0"/>
                <a:cs typeface="Times New Roman" pitchFamily="18" charset="0"/>
              </a:rPr>
              <a:t>5- Sélectionner les cellules qui auront intégré le gène d’intérêt</a:t>
            </a:r>
          </a:p>
          <a:p>
            <a:r>
              <a:rPr lang="fr-FR" sz="2000" dirty="0" smtClean="0">
                <a:latin typeface="Times New Roman" pitchFamily="18" charset="0"/>
                <a:cs typeface="Times New Roman" pitchFamily="18" charset="0"/>
              </a:rPr>
              <a:t> La construction génétique doit s’intégrer dans les chromosomes, ce qui est un événement extrêmement rare. Il faut donc utiliser une méthode de sélection: très souvent un gène de résistance à un antibiotique </a:t>
            </a:r>
            <a:r>
              <a:rPr lang="fr-FR" sz="2400" b="1" dirty="0" smtClean="0">
                <a:latin typeface="Times New Roman" pitchFamily="18" charset="0"/>
                <a:cs typeface="Times New Roman" pitchFamily="18" charset="0"/>
              </a:rPr>
              <a:t> </a:t>
            </a:r>
            <a:endParaRPr lang="fr-FR" sz="2400"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lum bright="-10000" contrast="20000"/>
          </a:blip>
          <a:srcRect/>
          <a:stretch>
            <a:fillRect/>
          </a:stretch>
        </p:blipFill>
        <p:spPr bwMode="auto">
          <a:xfrm>
            <a:off x="0" y="1428736"/>
            <a:ext cx="9144000" cy="542928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2806987"/>
          </a:xfrm>
          <a:prstGeom prst="rect">
            <a:avLst/>
          </a:prstGeom>
        </p:spPr>
        <p:txBody>
          <a:bodyPr wrap="square">
            <a:spAutoFit/>
          </a:bodyPr>
          <a:lstStyle/>
          <a:p>
            <a:pPr>
              <a:lnSpc>
                <a:spcPct val="150000"/>
              </a:lnSpc>
            </a:pPr>
            <a:r>
              <a:rPr lang="fr-FR" sz="2000" b="1" dirty="0" smtClean="0">
                <a:latin typeface="Times New Roman" pitchFamily="18" charset="0"/>
                <a:cs typeface="Times New Roman" pitchFamily="18" charset="0"/>
              </a:rPr>
              <a:t>B) Agronomie </a:t>
            </a:r>
          </a:p>
          <a:p>
            <a:pPr>
              <a:lnSpc>
                <a:spcPct val="150000"/>
              </a:lnSpc>
            </a:pPr>
            <a:r>
              <a:rPr lang="fr-FR" sz="2000" dirty="0" smtClean="0">
                <a:latin typeface="Times New Roman" pitchFamily="18" charset="0"/>
                <a:cs typeface="Times New Roman" pitchFamily="18" charset="0"/>
              </a:rPr>
              <a:t>6- régénérer des plantes entière a partir des cellules OGN , étudier leurs propriétés </a:t>
            </a:r>
          </a:p>
          <a:p>
            <a:pPr>
              <a:lnSpc>
                <a:spcPct val="150000"/>
              </a:lnSpc>
            </a:pPr>
            <a:r>
              <a:rPr lang="fr-FR" sz="2000" dirty="0" smtClean="0">
                <a:latin typeface="Times New Roman" pitchFamily="18" charset="0"/>
                <a:cs typeface="Times New Roman" pitchFamily="18" charset="0"/>
              </a:rPr>
              <a:t>7- Choisir  un événement optimal, c’est-à-dire la plante  qui présente les plus grands avantages</a:t>
            </a:r>
          </a:p>
          <a:p>
            <a:pPr>
              <a:lnSpc>
                <a:spcPct val="150000"/>
              </a:lnSpc>
            </a:pPr>
            <a:r>
              <a:rPr lang="fr-FR" sz="2000" dirty="0" smtClean="0">
                <a:latin typeface="Times New Roman" pitchFamily="18" charset="0"/>
                <a:cs typeface="Times New Roman" pitchFamily="18" charset="0"/>
              </a:rPr>
              <a:t>8- Croiser avec des variétés existantes commerciales  pour y introduire le caractère recherché </a:t>
            </a:r>
          </a:p>
        </p:txBody>
      </p:sp>
      <p:pic>
        <p:nvPicPr>
          <p:cNvPr id="6148" name="Picture 4"/>
          <p:cNvPicPr>
            <a:picLocks noChangeAspect="1" noChangeArrowheads="1"/>
          </p:cNvPicPr>
          <p:nvPr/>
        </p:nvPicPr>
        <p:blipFill>
          <a:blip r:embed="rId2"/>
          <a:srcRect/>
          <a:stretch>
            <a:fillRect/>
          </a:stretch>
        </p:blipFill>
        <p:spPr bwMode="auto">
          <a:xfrm>
            <a:off x="1142975" y="2500306"/>
            <a:ext cx="7929619" cy="435769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186309"/>
          </a:xfrm>
          <a:prstGeom prst="rect">
            <a:avLst/>
          </a:prstGeom>
          <a:noFill/>
        </p:spPr>
        <p:txBody>
          <a:bodyPr wrap="square" rtlCol="0">
            <a:spAutoFit/>
          </a:bodyPr>
          <a:lstStyle/>
          <a:p>
            <a:pPr>
              <a:lnSpc>
                <a:spcPct val="150000"/>
              </a:lnSpc>
            </a:pPr>
            <a:r>
              <a:rPr lang="fr-FR" sz="2400" b="1" dirty="0" smtClean="0">
                <a:solidFill>
                  <a:srgbClr val="FF0000"/>
                </a:solidFill>
                <a:latin typeface="Times New Roman" pitchFamily="18" charset="0"/>
                <a:cs typeface="Times New Roman" pitchFamily="18" charset="0"/>
              </a:rPr>
              <a:t>1] la Biotechnologie: </a:t>
            </a:r>
          </a:p>
          <a:p>
            <a:pPr>
              <a:lnSpc>
                <a:spcPct val="150000"/>
              </a:lnSpc>
            </a:pPr>
            <a:r>
              <a:rPr lang="fr-FR" sz="2400" b="1" dirty="0" smtClean="0">
                <a:solidFill>
                  <a:srgbClr val="FF0000"/>
                </a:solidFill>
                <a:latin typeface="Times New Roman" pitchFamily="18" charset="0"/>
                <a:cs typeface="Times New Roman" pitchFamily="18" charset="0"/>
              </a:rPr>
              <a:t> </a:t>
            </a:r>
            <a:r>
              <a:rPr lang="fr-FR" sz="2400" b="1" dirty="0">
                <a:latin typeface="Times New Roman" pitchFamily="18" charset="0"/>
                <a:cs typeface="Times New Roman" pitchFamily="18" charset="0"/>
              </a:rPr>
              <a:t>L</a:t>
            </a:r>
            <a:r>
              <a:rPr lang="fr-FR" sz="2400" b="1" dirty="0" smtClean="0">
                <a:latin typeface="Times New Roman" pitchFamily="18" charset="0"/>
                <a:cs typeface="Times New Roman" pitchFamily="18" charset="0"/>
              </a:rPr>
              <a:t>a Biotechnologie : </a:t>
            </a:r>
            <a:r>
              <a:rPr lang="fr-FR" sz="2400" dirty="0" smtClean="0">
                <a:latin typeface="Times New Roman" pitchFamily="18" charset="0"/>
                <a:cs typeface="Times New Roman" pitchFamily="18" charset="0"/>
              </a:rPr>
              <a:t>est toutes application du progrès de la science et la technologie ( méthodes et techniques ) utilisées pour le développement d’un secteur (médical, industriel...etc.) qui serve  l’</a:t>
            </a:r>
            <a:r>
              <a:rPr lang="fr-FR" sz="2400" dirty="0">
                <a:latin typeface="Times New Roman" pitchFamily="18" charset="0"/>
                <a:cs typeface="Times New Roman" pitchFamily="18" charset="0"/>
              </a:rPr>
              <a:t>ê</a:t>
            </a:r>
            <a:r>
              <a:rPr lang="fr-FR" sz="2400" dirty="0" smtClean="0">
                <a:latin typeface="Times New Roman" pitchFamily="18" charset="0"/>
                <a:cs typeface="Times New Roman" pitchFamily="18" charset="0"/>
              </a:rPr>
              <a:t>tre vivant, elle est fondée sur le potentielle de plusieurs disciplines  soit de la biochimie, de la biologie moléculaire et cellulaire, la génie génétique , d’enzymologie ,microbiologique…etc</a:t>
            </a:r>
            <a:r>
              <a:rPr lang="fr-FR" sz="2400" dirty="0">
                <a:latin typeface="Times New Roman" pitchFamily="18" charset="0"/>
                <a:cs typeface="Times New Roman" pitchFamily="18" charset="0"/>
              </a:rPr>
              <a:t>.</a:t>
            </a:r>
            <a:r>
              <a:rPr lang="fr-FR" sz="2400" dirty="0" smtClean="0">
                <a:latin typeface="Times New Roman" pitchFamily="18" charset="0"/>
                <a:cs typeface="Times New Roman" pitchFamily="18" charset="0"/>
              </a:rPr>
              <a:t> Ses discipline utilisent soit des organismes vivant : cellule animal, végétal, microorganismes  (modifie ou no modifies) ou juste une partie de ses organisme ( des enzymes, protéine, gènes, des macromolécule …etc.) dans l’objectif  de production  des connaissances de bien qui améliores la vie des </a:t>
            </a:r>
            <a:r>
              <a:rPr lang="fr-FR" sz="2400" dirty="0">
                <a:latin typeface="Times New Roman" pitchFamily="18" charset="0"/>
                <a:cs typeface="Times New Roman" pitchFamily="18" charset="0"/>
              </a:rPr>
              <a:t>ê</a:t>
            </a:r>
            <a:r>
              <a:rPr lang="fr-FR" sz="2400" dirty="0" smtClean="0">
                <a:latin typeface="Times New Roman" pitchFamily="18" charset="0"/>
                <a:cs typeface="Times New Roman" pitchFamily="18" charset="0"/>
              </a:rPr>
              <a:t>tres vivants ou a des fins de services.         </a:t>
            </a:r>
            <a:endParaRPr lang="fr-FR"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5984" y="0"/>
            <a:ext cx="4631589" cy="400110"/>
          </a:xfrm>
          <a:prstGeom prst="rect">
            <a:avLst/>
          </a:prstGeom>
        </p:spPr>
        <p:txBody>
          <a:bodyPr wrap="none">
            <a:spAutoFit/>
          </a:bodyPr>
          <a:lstStyle/>
          <a:p>
            <a:pPr algn="ctr"/>
            <a:r>
              <a:rPr lang="fr-FR" sz="2000" b="1" dirty="0" smtClean="0">
                <a:latin typeface="Times New Roman" pitchFamily="18" charset="0"/>
                <a:cs typeface="Times New Roman" pitchFamily="18" charset="0"/>
              </a:rPr>
              <a:t>Quelques précisions sur cette fabrication</a:t>
            </a:r>
            <a:endParaRPr lang="fr-FR" sz="2000" b="1" dirty="0">
              <a:latin typeface="Times New Roman" pitchFamily="18" charset="0"/>
              <a:cs typeface="Times New Roman" pitchFamily="18" charset="0"/>
            </a:endParaRPr>
          </a:p>
        </p:txBody>
      </p:sp>
      <p:sp>
        <p:nvSpPr>
          <p:cNvPr id="6" name="ZoneTexte 5"/>
          <p:cNvSpPr txBox="1"/>
          <p:nvPr/>
        </p:nvSpPr>
        <p:spPr>
          <a:xfrm>
            <a:off x="0" y="428604"/>
            <a:ext cx="9144000" cy="6186309"/>
          </a:xfrm>
          <a:prstGeom prst="rect">
            <a:avLst/>
          </a:prstGeom>
          <a:noFill/>
        </p:spPr>
        <p:txBody>
          <a:bodyPr wrap="square" rtlCol="0">
            <a:spAutoFit/>
          </a:bodyPr>
          <a:lstStyle/>
          <a:p>
            <a:pPr>
              <a:lnSpc>
                <a:spcPct val="150000"/>
              </a:lnSpc>
            </a:pPr>
            <a:r>
              <a:rPr lang="fr-FR" sz="2200" b="1" dirty="0" smtClean="0">
                <a:latin typeface="Times New Roman" pitchFamily="18" charset="0"/>
                <a:cs typeface="Times New Roman" pitchFamily="18" charset="0"/>
              </a:rPr>
              <a:t>La construction  génétique:  </a:t>
            </a:r>
            <a:r>
              <a:rPr lang="fr-FR" sz="2200" dirty="0" smtClean="0">
                <a:latin typeface="Times New Roman" pitchFamily="18" charset="0"/>
                <a:cs typeface="Times New Roman" pitchFamily="18" charset="0"/>
              </a:rPr>
              <a:t>Est un mélange (amalgame) de séquence d’ADN provenant de divers organisme </a:t>
            </a:r>
          </a:p>
          <a:p>
            <a:pPr>
              <a:lnSpc>
                <a:spcPct val="150000"/>
              </a:lnSpc>
            </a:pPr>
            <a:r>
              <a:rPr lang="fr-FR" sz="2200" dirty="0" smtClean="0">
                <a:latin typeface="Times New Roman" pitchFamily="18" charset="0"/>
                <a:cs typeface="Times New Roman" pitchFamily="18" charset="0"/>
              </a:rPr>
              <a:t>Par exemple pour la maïs </a:t>
            </a:r>
            <a:r>
              <a:rPr lang="fr-FR" sz="2200" dirty="0" err="1" smtClean="0">
                <a:latin typeface="Times New Roman" pitchFamily="18" charset="0"/>
                <a:cs typeface="Times New Roman" pitchFamily="18" charset="0"/>
              </a:rPr>
              <a:t>Bt</a:t>
            </a:r>
            <a:endParaRPr lang="fr-FR" sz="2200" dirty="0" smtClean="0">
              <a:latin typeface="Times New Roman" pitchFamily="18" charset="0"/>
              <a:cs typeface="Times New Roman" pitchFamily="18" charset="0"/>
            </a:endParaRPr>
          </a:p>
          <a:p>
            <a:pPr>
              <a:lnSpc>
                <a:spcPct val="150000"/>
              </a:lnSpc>
              <a:buFont typeface="Wingdings" pitchFamily="2" charset="2"/>
              <a:buChar char="§"/>
            </a:pPr>
            <a:r>
              <a:rPr lang="fr-FR" sz="2200" dirty="0" smtClean="0">
                <a:latin typeface="Times New Roman" pitchFamily="18" charset="0"/>
                <a:cs typeface="Times New Roman" pitchFamily="18" charset="0"/>
              </a:rPr>
              <a:t> Le gène d’intérêt  </a:t>
            </a:r>
            <a:r>
              <a:rPr lang="fr-FR" sz="2200" dirty="0" err="1" smtClean="0">
                <a:latin typeface="Times New Roman" pitchFamily="18" charset="0"/>
                <a:cs typeface="Times New Roman" pitchFamily="18" charset="0"/>
              </a:rPr>
              <a:t>Bt</a:t>
            </a:r>
            <a:r>
              <a:rPr lang="fr-FR" sz="2200" dirty="0" smtClean="0">
                <a:latin typeface="Times New Roman" pitchFamily="18" charset="0"/>
                <a:cs typeface="Times New Roman" pitchFamily="18" charset="0"/>
              </a:rPr>
              <a:t> provient de la bactérie </a:t>
            </a:r>
            <a:r>
              <a:rPr lang="fr-FR" sz="2200" i="1" dirty="0" err="1" smtClean="0">
                <a:latin typeface="Times New Roman" pitchFamily="18" charset="0"/>
                <a:cs typeface="Times New Roman" pitchFamily="18" charset="0"/>
              </a:rPr>
              <a:t>Bacillus</a:t>
            </a:r>
            <a:r>
              <a:rPr lang="fr-FR" sz="2200" i="1" dirty="0" smtClean="0">
                <a:latin typeface="Times New Roman" pitchFamily="18" charset="0"/>
                <a:cs typeface="Times New Roman" pitchFamily="18" charset="0"/>
              </a:rPr>
              <a:t> </a:t>
            </a:r>
            <a:r>
              <a:rPr lang="fr-FR" sz="2200" i="1" dirty="0" err="1" smtClean="0">
                <a:latin typeface="Times New Roman" pitchFamily="18" charset="0"/>
                <a:cs typeface="Times New Roman" pitchFamily="18" charset="0"/>
              </a:rPr>
              <a:t>thuregensis</a:t>
            </a:r>
            <a:r>
              <a:rPr lang="fr-FR" sz="2200" i="1" dirty="0" smtClean="0">
                <a:latin typeface="Times New Roman" pitchFamily="18" charset="0"/>
                <a:cs typeface="Times New Roman" pitchFamily="18" charset="0"/>
              </a:rPr>
              <a:t>   </a:t>
            </a:r>
          </a:p>
          <a:p>
            <a:pPr>
              <a:lnSpc>
                <a:spcPct val="150000"/>
              </a:lnSpc>
              <a:buFont typeface="Wingdings" pitchFamily="2" charset="2"/>
              <a:buChar char="§"/>
            </a:pPr>
            <a:r>
              <a:rPr lang="fr-FR" sz="2200" dirty="0" smtClean="0">
                <a:latin typeface="Times New Roman" pitchFamily="18" charset="0"/>
                <a:cs typeface="Times New Roman" pitchFamily="18" charset="0"/>
              </a:rPr>
              <a:t> Le promoteur provient du virus de la mosaïque du tabac   </a:t>
            </a:r>
          </a:p>
          <a:p>
            <a:pPr>
              <a:lnSpc>
                <a:spcPct val="150000"/>
              </a:lnSpc>
              <a:buFont typeface="Wingdings" pitchFamily="2" charset="2"/>
              <a:buChar char="§"/>
            </a:pPr>
            <a:r>
              <a:rPr lang="fr-FR" sz="2200" dirty="0" smtClean="0">
                <a:latin typeface="Times New Roman" pitchFamily="18" charset="0"/>
                <a:cs typeface="Times New Roman" pitchFamily="18" charset="0"/>
              </a:rPr>
              <a:t> Le gène de sélection est un gène de résistance a un antibiotique provenant d’une autre bactérie </a:t>
            </a:r>
          </a:p>
          <a:p>
            <a:pPr>
              <a:lnSpc>
                <a:spcPct val="150000"/>
              </a:lnSpc>
            </a:pPr>
            <a:r>
              <a:rPr lang="fr-FR" sz="2200" dirty="0" smtClean="0">
                <a:latin typeface="Times New Roman" pitchFamily="18" charset="0"/>
                <a:cs typeface="Times New Roman" pitchFamily="18" charset="0"/>
              </a:rPr>
              <a:t>Tous ses gènes est assemblé dans un plasmide provenant d’une autre bactérie </a:t>
            </a:r>
          </a:p>
          <a:p>
            <a:pPr>
              <a:lnSpc>
                <a:spcPct val="150000"/>
              </a:lnSpc>
            </a:pPr>
            <a:endParaRPr lang="fr-FR" sz="2200" dirty="0" smtClean="0">
              <a:latin typeface="Times New Roman" pitchFamily="18" charset="0"/>
              <a:cs typeface="Times New Roman" pitchFamily="18" charset="0"/>
            </a:endParaRPr>
          </a:p>
          <a:p>
            <a:pPr>
              <a:lnSpc>
                <a:spcPct val="150000"/>
              </a:lnSpc>
            </a:pPr>
            <a:r>
              <a:rPr lang="fr-FR" sz="2200" dirty="0" smtClean="0">
                <a:latin typeface="Times New Roman" pitchFamily="18" charset="0"/>
                <a:cs typeface="Times New Roman" pitchFamily="18" charset="0"/>
              </a:rPr>
              <a:t>Grace aux outils de génie génétique, l’assemblage de la construction génétique est d’une grande précision: on contrôle sans difficulté les positions et les séquences de chaque élément </a:t>
            </a:r>
          </a:p>
        </p:txBody>
      </p:sp>
      <p:pic>
        <p:nvPicPr>
          <p:cNvPr id="7171" name="Picture 3"/>
          <p:cNvPicPr>
            <a:picLocks noChangeAspect="1" noChangeArrowheads="1"/>
          </p:cNvPicPr>
          <p:nvPr/>
        </p:nvPicPr>
        <p:blipFill>
          <a:blip r:embed="rId2"/>
          <a:srcRect/>
          <a:stretch>
            <a:fillRect/>
          </a:stretch>
        </p:blipFill>
        <p:spPr bwMode="auto">
          <a:xfrm>
            <a:off x="7777189" y="2071678"/>
            <a:ext cx="581025" cy="409575"/>
          </a:xfrm>
          <a:prstGeom prst="rect">
            <a:avLst/>
          </a:prstGeom>
          <a:noFill/>
          <a:ln w="9525">
            <a:noFill/>
            <a:miter lim="800000"/>
            <a:headEnd/>
            <a:tailEnd/>
          </a:ln>
          <a:effectLst/>
        </p:spPr>
      </p:pic>
      <p:pic>
        <p:nvPicPr>
          <p:cNvPr id="7172" name="Picture 4"/>
          <p:cNvPicPr>
            <a:picLocks noChangeAspect="1" noChangeArrowheads="1"/>
          </p:cNvPicPr>
          <p:nvPr/>
        </p:nvPicPr>
        <p:blipFill>
          <a:blip r:embed="rId3"/>
          <a:srcRect/>
          <a:stretch>
            <a:fillRect/>
          </a:stretch>
        </p:blipFill>
        <p:spPr bwMode="auto">
          <a:xfrm>
            <a:off x="7858148" y="2857496"/>
            <a:ext cx="238125" cy="161925"/>
          </a:xfrm>
          <a:prstGeom prst="rect">
            <a:avLst/>
          </a:prstGeom>
          <a:noFill/>
          <a:ln w="9525">
            <a:noFill/>
            <a:miter lim="800000"/>
            <a:headEnd/>
            <a:tailEnd/>
          </a:ln>
          <a:effectLst/>
        </p:spPr>
      </p:pic>
      <p:pic>
        <p:nvPicPr>
          <p:cNvPr id="7173" name="Picture 5"/>
          <p:cNvPicPr>
            <a:picLocks noChangeAspect="1" noChangeArrowheads="1"/>
          </p:cNvPicPr>
          <p:nvPr/>
        </p:nvPicPr>
        <p:blipFill>
          <a:blip r:embed="rId4"/>
          <a:srcRect/>
          <a:stretch>
            <a:fillRect/>
          </a:stretch>
        </p:blipFill>
        <p:spPr bwMode="auto">
          <a:xfrm>
            <a:off x="7858148" y="3643314"/>
            <a:ext cx="476250" cy="219075"/>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7929586" y="4500570"/>
            <a:ext cx="666750" cy="6477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144000" cy="6399701"/>
          </a:xfrm>
          <a:prstGeom prst="rect">
            <a:avLst/>
          </a:prstGeom>
          <a:noFill/>
        </p:spPr>
        <p:txBody>
          <a:bodyPr wrap="square" rtlCol="0">
            <a:spAutoFit/>
          </a:bodyPr>
          <a:lstStyle/>
          <a:p>
            <a:pPr algn="ctr">
              <a:lnSpc>
                <a:spcPct val="150000"/>
              </a:lnSpc>
            </a:pPr>
            <a:r>
              <a:rPr lang="fr-FR" sz="2300" b="1" dirty="0" smtClean="0">
                <a:latin typeface="Times New Roman" pitchFamily="18" charset="0"/>
                <a:cs typeface="Times New Roman" pitchFamily="18" charset="0"/>
              </a:rPr>
              <a:t>Mais les étapes ultérieure sont complètement aléatoires:</a:t>
            </a:r>
          </a:p>
          <a:p>
            <a:pPr>
              <a:lnSpc>
                <a:spcPct val="150000"/>
              </a:lnSpc>
              <a:buFont typeface="Wingdings" pitchFamily="2" charset="2"/>
              <a:buChar char="§"/>
            </a:pPr>
            <a:r>
              <a:rPr lang="fr-FR" sz="2300" dirty="0" smtClean="0">
                <a:latin typeface="Times New Roman" pitchFamily="18" charset="0"/>
                <a:cs typeface="Times New Roman" pitchFamily="18" charset="0"/>
              </a:rPr>
              <a:t> Moins de 1% des cellules traitées intègrent la construction génétique et cela se fait complètement au hasard. Il faut donc un outil de sélection puissant pour les reconnaitre, comme les gènes de résistance aux antibiotiques </a:t>
            </a:r>
          </a:p>
          <a:p>
            <a:pPr>
              <a:lnSpc>
                <a:spcPct val="150000"/>
              </a:lnSpc>
              <a:buFont typeface="Wingdings" pitchFamily="2" charset="2"/>
              <a:buChar char="§"/>
            </a:pPr>
            <a:r>
              <a:rPr lang="fr-FR" sz="2300" dirty="0" smtClean="0">
                <a:latin typeface="Times New Roman" pitchFamily="18" charset="0"/>
                <a:cs typeface="Times New Roman" pitchFamily="18" charset="0"/>
              </a:rPr>
              <a:t> La construction génétique peut s’intégrer presque n’importe ou dans les chromosome, et compris à l’intérieur d’un gène important. Dans ce cas, la plante finalement obtenue risque d’avoir un caractère déficient  ou non désiré qui, parfois, ne sera identifier qu’après plusieurs années. </a:t>
            </a:r>
          </a:p>
          <a:p>
            <a:pPr>
              <a:lnSpc>
                <a:spcPct val="150000"/>
              </a:lnSpc>
              <a:buFont typeface="Wingdings" pitchFamily="2" charset="2"/>
              <a:buChar char="§"/>
            </a:pPr>
            <a:r>
              <a:rPr lang="fr-FR" sz="2300" dirty="0" smtClean="0">
                <a:latin typeface="Times New Roman" pitchFamily="18" charset="0"/>
                <a:cs typeface="Times New Roman" pitchFamily="18" charset="0"/>
              </a:rPr>
              <a:t>Il arrive également de retrouver plusieurs copies, souvent partielles, de la construction génétique qui s’insèrent à des endroits différents du génome de la plante.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509474"/>
          </a:xfrm>
          <a:prstGeom prst="rect">
            <a:avLst/>
          </a:prstGeom>
        </p:spPr>
        <p:txBody>
          <a:bodyPr wrap="square">
            <a:spAutoFit/>
          </a:bodyPr>
          <a:lstStyle/>
          <a:p>
            <a:pPr>
              <a:lnSpc>
                <a:spcPct val="150000"/>
              </a:lnSpc>
              <a:buFont typeface="Wingdings" pitchFamily="2" charset="2"/>
              <a:buChar char="§"/>
            </a:pPr>
            <a:r>
              <a:rPr lang="fr-FR" sz="2400" dirty="0" smtClean="0">
                <a:latin typeface="Times New Roman" pitchFamily="18" charset="0"/>
                <a:cs typeface="Times New Roman" pitchFamily="18" charset="0"/>
              </a:rPr>
              <a:t> Parfois, lors de la multiplication des plantes, certaines parties de la construction génétique sont éliminées, parfois même à l’intérieur, sans aucun contrôle possible. C’est ce qu’on appelle : L’absence de stabilité de la plante GM.</a:t>
            </a:r>
          </a:p>
          <a:p>
            <a:pPr>
              <a:lnSpc>
                <a:spcPct val="150000"/>
              </a:lnSpc>
            </a:pPr>
            <a:r>
              <a:rPr lang="fr-FR" sz="2400" dirty="0" smtClean="0">
                <a:latin typeface="Times New Roman" pitchFamily="18" charset="0"/>
                <a:cs typeface="Times New Roman" pitchFamily="18" charset="0"/>
              </a:rPr>
              <a:t>Tous les étapes d’entrée et d’insertion du gène d’intérêt dans les cellules de la plante hôte sont aléatoires et conduisent à des résultats imprévisibles  </a:t>
            </a:r>
            <a:endParaRPr lang="fr-FR" sz="2200" b="1" dirty="0" smtClean="0">
              <a:latin typeface="Times New Roman" pitchFamily="18" charset="0"/>
              <a:cs typeface="Times New Roman" pitchFamily="18" charset="0"/>
            </a:endParaRPr>
          </a:p>
          <a:p>
            <a:pPr>
              <a:lnSpc>
                <a:spcPct val="150000"/>
              </a:lnSpc>
            </a:pPr>
            <a:r>
              <a:rPr lang="fr-FR" sz="2200" b="1" dirty="0" smtClean="0">
                <a:latin typeface="Times New Roman" pitchFamily="18" charset="0"/>
                <a:cs typeface="Times New Roman" pitchFamily="18" charset="0"/>
              </a:rPr>
              <a:t>Quelques exemples d’application </a:t>
            </a:r>
          </a:p>
          <a:p>
            <a:pPr>
              <a:lnSpc>
                <a:spcPct val="150000"/>
              </a:lnSpc>
              <a:buFont typeface="Wingdings" pitchFamily="2" charset="2"/>
              <a:buChar char="Ø"/>
            </a:pPr>
            <a:r>
              <a:rPr lang="fr-FR" sz="2200" dirty="0" smtClean="0">
                <a:latin typeface="Times New Roman" pitchFamily="18" charset="0"/>
                <a:cs typeface="Times New Roman" pitchFamily="18" charset="0"/>
              </a:rPr>
              <a:t> Plantes résistantes aux insectes.</a:t>
            </a:r>
          </a:p>
          <a:p>
            <a:pPr>
              <a:lnSpc>
                <a:spcPct val="150000"/>
              </a:lnSpc>
              <a:buFont typeface="Wingdings" pitchFamily="2" charset="2"/>
              <a:buChar char="Ø"/>
            </a:pPr>
            <a:r>
              <a:rPr lang="fr-FR" sz="2200" dirty="0" smtClean="0">
                <a:latin typeface="Times New Roman" pitchFamily="18" charset="0"/>
                <a:cs typeface="Times New Roman" pitchFamily="18" charset="0"/>
              </a:rPr>
              <a:t> Résistantes aux herbicides. </a:t>
            </a:r>
          </a:p>
          <a:p>
            <a:pPr>
              <a:lnSpc>
                <a:spcPct val="150000"/>
              </a:lnSpc>
              <a:buFont typeface="Wingdings" pitchFamily="2" charset="2"/>
              <a:buChar char="Ø"/>
            </a:pPr>
            <a:r>
              <a:rPr lang="fr-FR" sz="2200" dirty="0" smtClean="0">
                <a:latin typeface="Times New Roman" pitchFamily="18" charset="0"/>
                <a:cs typeface="Times New Roman" pitchFamily="18" charset="0"/>
              </a:rPr>
              <a:t> Fruits et légumes qui se conservent plus longtemps. </a:t>
            </a:r>
          </a:p>
          <a:p>
            <a:pPr>
              <a:lnSpc>
                <a:spcPct val="150000"/>
              </a:lnSpc>
              <a:buFont typeface="Wingdings" pitchFamily="2" charset="2"/>
              <a:buChar char="Ø"/>
            </a:pPr>
            <a:r>
              <a:rPr lang="fr-FR" sz="2200" dirty="0" smtClean="0">
                <a:latin typeface="Times New Roman" pitchFamily="18" charset="0"/>
                <a:cs typeface="Times New Roman" pitchFamily="18" charset="0"/>
              </a:rPr>
              <a:t> Plantes plus riches en certains éléments nutritifs (vitamines par exemple) etc. </a:t>
            </a:r>
            <a:endParaRPr lang="fr-FR" sz="22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938992"/>
          </a:xfrm>
          <a:prstGeom prst="rect">
            <a:avLst/>
          </a:prstGeom>
        </p:spPr>
        <p:txBody>
          <a:bodyPr wrap="square">
            <a:spAutoFit/>
          </a:bodyPr>
          <a:lstStyle/>
          <a:p>
            <a:pPr>
              <a:lnSpc>
                <a:spcPct val="150000"/>
              </a:lnSpc>
            </a:pPr>
            <a:r>
              <a:rPr lang="fr-FR" sz="2000" dirty="0" smtClean="0">
                <a:latin typeface="Times New Roman" pitchFamily="18" charset="0"/>
                <a:cs typeface="Times New Roman" pitchFamily="18" charset="0"/>
              </a:rPr>
              <a:t> </a:t>
            </a:r>
            <a:r>
              <a:rPr lang="fr-FR" sz="2000" b="1" dirty="0" smtClean="0">
                <a:latin typeface="Times New Roman" pitchFamily="18" charset="0"/>
                <a:cs typeface="Times New Roman" pitchFamily="18" charset="0"/>
              </a:rPr>
              <a:t>Cas des animaux  GM</a:t>
            </a:r>
          </a:p>
          <a:p>
            <a:pPr>
              <a:lnSpc>
                <a:spcPct val="150000"/>
              </a:lnSpc>
              <a:buFont typeface="Wingdings" pitchFamily="2" charset="2"/>
              <a:buChar char="Ø"/>
            </a:pPr>
            <a:r>
              <a:rPr lang="fr-FR" sz="2000" dirty="0" smtClean="0">
                <a:latin typeface="Times New Roman" pitchFamily="18" charset="0"/>
                <a:cs typeface="Times New Roman" pitchFamily="18" charset="0"/>
              </a:rPr>
              <a:t> Le gène est introduit dans un ovule fécondé ou une cellule embryonnaire ;  </a:t>
            </a:r>
          </a:p>
          <a:p>
            <a:pPr>
              <a:lnSpc>
                <a:spcPct val="150000"/>
              </a:lnSpc>
              <a:buFont typeface="Wingdings" pitchFamily="2" charset="2"/>
              <a:buChar char="Ø"/>
            </a:pPr>
            <a:r>
              <a:rPr lang="fr-FR" sz="2000" dirty="0" smtClean="0">
                <a:latin typeface="Times New Roman" pitchFamily="18" charset="0"/>
                <a:cs typeface="Times New Roman" pitchFamily="18" charset="0"/>
              </a:rPr>
              <a:t> L'ovule fécondé est implanté ensuite dans l'utérus d'une mère porteuse</a:t>
            </a:r>
          </a:p>
          <a:p>
            <a:pPr>
              <a:lnSpc>
                <a:spcPct val="150000"/>
              </a:lnSpc>
            </a:pPr>
            <a:r>
              <a:rPr lang="fr-FR" sz="2000" dirty="0" smtClean="0">
                <a:latin typeface="Times New Roman" pitchFamily="18" charset="0"/>
                <a:cs typeface="Times New Roman" pitchFamily="18" charset="0"/>
              </a:rPr>
              <a:t>Il y a deux principales techniques :</a:t>
            </a:r>
            <a:endParaRPr lang="fr-FR" sz="20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0" y="1928802"/>
            <a:ext cx="9144032" cy="3429024"/>
          </a:xfrm>
          <a:prstGeom prst="rect">
            <a:avLst/>
          </a:prstGeom>
          <a:noFill/>
          <a:ln w="9525">
            <a:noFill/>
            <a:miter lim="800000"/>
            <a:headEnd/>
            <a:tailEnd/>
          </a:ln>
          <a:effectLst/>
        </p:spPr>
      </p:pic>
      <p:sp>
        <p:nvSpPr>
          <p:cNvPr id="7" name="ZoneTexte 6"/>
          <p:cNvSpPr txBox="1"/>
          <p:nvPr/>
        </p:nvSpPr>
        <p:spPr>
          <a:xfrm>
            <a:off x="0" y="5364594"/>
            <a:ext cx="9144000" cy="1477328"/>
          </a:xfrm>
          <a:prstGeom prst="rect">
            <a:avLst/>
          </a:prstGeom>
          <a:noFill/>
        </p:spPr>
        <p:txBody>
          <a:bodyPr wrap="square" rtlCol="0">
            <a:spAutoFit/>
          </a:bodyPr>
          <a:lstStyle/>
          <a:p>
            <a:pPr>
              <a:lnSpc>
                <a:spcPct val="150000"/>
              </a:lnSpc>
            </a:pPr>
            <a:r>
              <a:rPr lang="fr-FR" sz="2000" b="1" dirty="0" smtClean="0">
                <a:solidFill>
                  <a:srgbClr val="FF0000"/>
                </a:solidFill>
                <a:latin typeface="Times New Roman" pitchFamily="18" charset="0"/>
                <a:cs typeface="Times New Roman" pitchFamily="18" charset="0"/>
              </a:rPr>
              <a:t>A ) Transfert de l’allèle fonctionnel par utilisation d’un virus transformé</a:t>
            </a:r>
          </a:p>
          <a:p>
            <a:pPr>
              <a:lnSpc>
                <a:spcPct val="150000"/>
              </a:lnSpc>
            </a:pPr>
            <a:r>
              <a:rPr lang="fr-FR" sz="2000" dirty="0" smtClean="0">
                <a:latin typeface="Times New Roman" pitchFamily="18" charset="0"/>
                <a:cs typeface="Times New Roman" pitchFamily="18" charset="0"/>
              </a:rPr>
              <a:t>(Virus dont on a éliminé les séquences responsables de ses caractères pathologiques et invasifs)  </a:t>
            </a:r>
            <a:endParaRPr lang="fr-FR"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lum bright="-10000" contrast="20000"/>
          </a:blip>
          <a:srcRect/>
          <a:stretch>
            <a:fillRect/>
          </a:stretch>
        </p:blipFill>
        <p:spPr bwMode="auto">
          <a:xfrm>
            <a:off x="-32" y="71414"/>
            <a:ext cx="8954828" cy="3000396"/>
          </a:xfrm>
          <a:prstGeom prst="rect">
            <a:avLst/>
          </a:prstGeom>
          <a:noFill/>
          <a:ln w="9525">
            <a:noFill/>
            <a:miter lim="800000"/>
            <a:headEnd/>
            <a:tailEnd/>
          </a:ln>
          <a:effectLst/>
        </p:spPr>
      </p:pic>
      <p:sp>
        <p:nvSpPr>
          <p:cNvPr id="6" name="ZoneTexte 5"/>
          <p:cNvSpPr txBox="1"/>
          <p:nvPr/>
        </p:nvSpPr>
        <p:spPr>
          <a:xfrm>
            <a:off x="0" y="3214686"/>
            <a:ext cx="9144000" cy="2954655"/>
          </a:xfrm>
          <a:prstGeom prst="rect">
            <a:avLst/>
          </a:prstGeom>
          <a:noFill/>
        </p:spPr>
        <p:txBody>
          <a:bodyPr wrap="square" rtlCol="0">
            <a:spAutoFit/>
          </a:bodyPr>
          <a:lstStyle/>
          <a:p>
            <a:pPr>
              <a:lnSpc>
                <a:spcPct val="150000"/>
              </a:lnSpc>
            </a:pPr>
            <a:r>
              <a:rPr lang="fr-FR" sz="2200" dirty="0" smtClean="0">
                <a:solidFill>
                  <a:srgbClr val="FF0000"/>
                </a:solidFill>
                <a:latin typeface="Times New Roman" pitchFamily="18" charset="0"/>
                <a:cs typeface="Times New Roman" pitchFamily="18" charset="0"/>
              </a:rPr>
              <a:t>B) Transfert de l’allèle fonctionnel par utilisation d’un liposome</a:t>
            </a:r>
            <a:r>
              <a:rPr lang="fr-FR" sz="2000" dirty="0" smtClean="0">
                <a:latin typeface="Times New Roman" pitchFamily="18" charset="0"/>
                <a:cs typeface="Times New Roman" pitchFamily="18" charset="0"/>
              </a:rPr>
              <a:t> </a:t>
            </a:r>
          </a:p>
          <a:p>
            <a:pPr>
              <a:lnSpc>
                <a:spcPct val="150000"/>
              </a:lnSpc>
            </a:pPr>
            <a:r>
              <a:rPr lang="fr-FR" sz="2000" dirty="0" smtClean="0">
                <a:latin typeface="Times New Roman" pitchFamily="18" charset="0"/>
                <a:cs typeface="Times New Roman" pitchFamily="18" charset="0"/>
              </a:rPr>
              <a:t>Exemples d’application </a:t>
            </a:r>
          </a:p>
          <a:p>
            <a:pPr>
              <a:lnSpc>
                <a:spcPct val="150000"/>
              </a:lnSpc>
              <a:buFontTx/>
              <a:buChar char="-"/>
            </a:pPr>
            <a:r>
              <a:rPr lang="fr-FR" sz="2000" dirty="0" smtClean="0">
                <a:latin typeface="Times New Roman" pitchFamily="18" charset="0"/>
                <a:cs typeface="Times New Roman" pitchFamily="18" charset="0"/>
              </a:rPr>
              <a:t>Animaux à croissance plus rapide. </a:t>
            </a:r>
          </a:p>
          <a:p>
            <a:pPr>
              <a:lnSpc>
                <a:spcPct val="150000"/>
              </a:lnSpc>
              <a:buFontTx/>
              <a:buChar char="-"/>
            </a:pPr>
            <a:r>
              <a:rPr lang="fr-FR" sz="2000" dirty="0" smtClean="0">
                <a:latin typeface="Times New Roman" pitchFamily="18" charset="0"/>
                <a:cs typeface="Times New Roman" pitchFamily="18" charset="0"/>
              </a:rPr>
              <a:t>- Animaux plus faibles en gras.</a:t>
            </a:r>
          </a:p>
          <a:p>
            <a:pPr>
              <a:lnSpc>
                <a:spcPct val="150000"/>
              </a:lnSpc>
            </a:pPr>
            <a:r>
              <a:rPr lang="fr-FR" sz="2000" dirty="0" smtClean="0">
                <a:latin typeface="Times New Roman" pitchFamily="18" charset="0"/>
                <a:cs typeface="Times New Roman" pitchFamily="18" charset="0"/>
              </a:rPr>
              <a:t> - Animaux plus productifs (en lait, en viande, en œufs). </a:t>
            </a:r>
          </a:p>
          <a:p>
            <a:pPr>
              <a:lnSpc>
                <a:spcPct val="150000"/>
              </a:lnSpc>
            </a:pPr>
            <a:r>
              <a:rPr lang="fr-FR" sz="2000" dirty="0" smtClean="0">
                <a:latin typeface="Times New Roman" pitchFamily="18" charset="0"/>
                <a:cs typeface="Times New Roman" pitchFamily="18" charset="0"/>
              </a:rPr>
              <a:t>- Production de protéines à usage pharmaceutique (insuline, par exemple).</a:t>
            </a:r>
            <a:endParaRPr lang="fr-FR" sz="2000" dirty="0">
              <a:latin typeface="Times New Roman" pitchFamily="18" charset="0"/>
              <a:cs typeface="Times New Roman" pitchFamily="18" charset="0"/>
            </a:endParaRPr>
          </a:p>
        </p:txBody>
      </p:sp>
      <p:pic>
        <p:nvPicPr>
          <p:cNvPr id="10244" name="Picture 4"/>
          <p:cNvPicPr>
            <a:picLocks noChangeAspect="1" noChangeArrowheads="1"/>
          </p:cNvPicPr>
          <p:nvPr/>
        </p:nvPicPr>
        <p:blipFill>
          <a:blip r:embed="rId3"/>
          <a:srcRect/>
          <a:stretch>
            <a:fillRect/>
          </a:stretch>
        </p:blipFill>
        <p:spPr bwMode="auto">
          <a:xfrm>
            <a:off x="6143636" y="3643314"/>
            <a:ext cx="2701067" cy="204311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477328"/>
          </a:xfrm>
          <a:prstGeom prst="rect">
            <a:avLst/>
          </a:prstGeom>
        </p:spPr>
        <p:txBody>
          <a:bodyPr wrap="square">
            <a:spAutoFit/>
          </a:bodyPr>
          <a:lstStyle/>
          <a:p>
            <a:pPr>
              <a:lnSpc>
                <a:spcPct val="150000"/>
              </a:lnSpc>
            </a:pPr>
            <a:r>
              <a:rPr lang="fr-FR" sz="2000" dirty="0" smtClean="0">
                <a:latin typeface="Times New Roman" pitchFamily="18" charset="0"/>
                <a:cs typeface="Times New Roman" pitchFamily="18" charset="0"/>
              </a:rPr>
              <a:t>4. Application de la Biotechnologie </a:t>
            </a:r>
          </a:p>
          <a:p>
            <a:pPr>
              <a:lnSpc>
                <a:spcPct val="150000"/>
              </a:lnSpc>
            </a:pPr>
            <a:r>
              <a:rPr lang="fr-FR" sz="2000" dirty="0" smtClean="0">
                <a:latin typeface="Times New Roman" pitchFamily="18" charset="0"/>
                <a:cs typeface="Times New Roman" pitchFamily="18" charset="0"/>
              </a:rPr>
              <a:t>Selon le type d’application, les biotechnologies peuvent se diviser en 5 principales catégories :</a:t>
            </a:r>
            <a:endParaRPr lang="fr-FR" sz="20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a:stretch>
            <a:fillRect/>
          </a:stretch>
        </p:blipFill>
        <p:spPr bwMode="auto">
          <a:xfrm>
            <a:off x="500067" y="1468925"/>
            <a:ext cx="8429651" cy="5103347"/>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71084"/>
          </a:xfrm>
          <a:prstGeom prst="rect">
            <a:avLst/>
          </a:prstGeom>
        </p:spPr>
        <p:txBody>
          <a:bodyPr wrap="square">
            <a:spAutoFit/>
          </a:bodyPr>
          <a:lstStyle/>
          <a:p>
            <a:pPr algn="ctr"/>
            <a:r>
              <a:rPr lang="fr-FR" sz="2200" b="1" dirty="0" smtClean="0">
                <a:latin typeface="Times New Roman" pitchFamily="18" charset="0"/>
                <a:cs typeface="Times New Roman" pitchFamily="18" charset="0"/>
              </a:rPr>
              <a:t>Biotechnologies et malnutrition : Des solutions pour lutter contre la faim (malnutrition) </a:t>
            </a:r>
          </a:p>
          <a:p>
            <a:pPr>
              <a:lnSpc>
                <a:spcPct val="150000"/>
              </a:lnSpc>
            </a:pPr>
            <a:r>
              <a:rPr lang="fr-FR" sz="2000" dirty="0" smtClean="0">
                <a:latin typeface="Times New Roman" pitchFamily="18" charset="0"/>
                <a:cs typeface="Times New Roman" pitchFamily="18" charset="0"/>
              </a:rPr>
              <a:t>La malnutrition est le terme lié au domaine médical qui désigne la faim. </a:t>
            </a:r>
          </a:p>
          <a:p>
            <a:pPr>
              <a:lnSpc>
                <a:spcPct val="150000"/>
              </a:lnSpc>
            </a:pPr>
            <a:r>
              <a:rPr lang="fr-FR" sz="2000" dirty="0" smtClean="0">
                <a:latin typeface="Times New Roman" pitchFamily="18" charset="0"/>
                <a:cs typeface="Times New Roman" pitchFamily="18" charset="0"/>
              </a:rPr>
              <a:t>Définition : Il y a malnutrition quand la quantité totale de nourriture disponible &lt; 2200 calories </a:t>
            </a:r>
          </a:p>
          <a:p>
            <a:pPr>
              <a:lnSpc>
                <a:spcPct val="150000"/>
              </a:lnSpc>
            </a:pPr>
            <a:r>
              <a:rPr lang="fr-FR" sz="2000" dirty="0" smtClean="0">
                <a:latin typeface="Times New Roman" pitchFamily="18" charset="0"/>
                <a:cs typeface="Times New Roman" pitchFamily="18" charset="0"/>
              </a:rPr>
              <a:t>Selon l'Organisation pour l'alimentation et l'agriculture, 854 millions de personnes dans le monde sont mal nourries, soit 12,6% sur les 6,6 milliards de personnes qui peuplent la planète. Sur ces 854 millions, un grand nombre, dont les enfants sont les victimes les plus visibles, vivent dans les pays en développement. </a:t>
            </a:r>
            <a:r>
              <a:rPr lang="fr-FR" sz="2000" b="1" dirty="0" smtClean="0">
                <a:latin typeface="Times New Roman" pitchFamily="18" charset="0"/>
                <a:cs typeface="Times New Roman" pitchFamily="18" charset="0"/>
              </a:rPr>
              <a:t>La malnutrition favorise les maladies, comme la rougeole et le paludisme.</a:t>
            </a:r>
          </a:p>
          <a:p>
            <a:pPr>
              <a:lnSpc>
                <a:spcPct val="150000"/>
              </a:lnSpc>
            </a:pPr>
            <a:r>
              <a:rPr lang="fr-FR" sz="2000" b="1" dirty="0" smtClean="0">
                <a:latin typeface="Times New Roman" pitchFamily="18" charset="0"/>
                <a:cs typeface="Times New Roman" pitchFamily="18" charset="0"/>
              </a:rPr>
              <a:t>La sous nutrition conduit à des états de carence </a:t>
            </a:r>
            <a:r>
              <a:rPr lang="fr-FR" sz="2000" dirty="0" smtClean="0">
                <a:latin typeface="Times New Roman" pitchFamily="18" charset="0"/>
                <a:cs typeface="Times New Roman" pitchFamily="18" charset="0"/>
              </a:rPr>
              <a:t>qui peuvent conduire au décès (50% de la masse protéique). Lorsque l’organisme ne reçoit pas de nutriment pour fournir l’énergie nécessaire à son fonctionnement de base, il va s’en procurer par catabolisme lipidique et protéique. La </a:t>
            </a:r>
            <a:r>
              <a:rPr lang="fr-FR" sz="2000" dirty="0" err="1" smtClean="0">
                <a:latin typeface="Times New Roman" pitchFamily="18" charset="0"/>
                <a:cs typeface="Times New Roman" pitchFamily="18" charset="0"/>
              </a:rPr>
              <a:t>sur-nutrition</a:t>
            </a:r>
            <a:r>
              <a:rPr lang="fr-FR" sz="2000" dirty="0" smtClean="0">
                <a:latin typeface="Times New Roman" pitchFamily="18" charset="0"/>
                <a:cs typeface="Times New Roman" pitchFamily="18" charset="0"/>
              </a:rPr>
              <a:t> conduit quant à elle à une morbidité importante (diabète, obésité, maladies </a:t>
            </a:r>
            <a:r>
              <a:rPr lang="fr-FR" sz="2000" dirty="0" err="1" smtClean="0">
                <a:latin typeface="Times New Roman" pitchFamily="18" charset="0"/>
                <a:cs typeface="Times New Roman" pitchFamily="18" charset="0"/>
              </a:rPr>
              <a:t>cardio-vasculaires,cancers</a:t>
            </a:r>
            <a:r>
              <a:rPr lang="fr-FR" sz="2000"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7017306"/>
          </a:xfrm>
          <a:prstGeom prst="rect">
            <a:avLst/>
          </a:prstGeom>
        </p:spPr>
        <p:txBody>
          <a:bodyPr wrap="square">
            <a:spAutoFit/>
          </a:bodyPr>
          <a:lstStyle/>
          <a:p>
            <a:pPr>
              <a:lnSpc>
                <a:spcPct val="150000"/>
              </a:lnSpc>
            </a:pPr>
            <a:r>
              <a:rPr lang="fr-FR" sz="2400" b="1" dirty="0" smtClean="0">
                <a:latin typeface="Times New Roman" pitchFamily="18" charset="0"/>
                <a:cs typeface="Times New Roman" pitchFamily="18" charset="0"/>
              </a:rPr>
              <a:t>La notion de la sécurité alimentaire  (S-A)</a:t>
            </a:r>
          </a:p>
          <a:p>
            <a:pPr>
              <a:lnSpc>
                <a:spcPct val="150000"/>
              </a:lnSpc>
            </a:pPr>
            <a:r>
              <a:rPr lang="fr-FR" sz="2300" dirty="0" smtClean="0">
                <a:latin typeface="Times New Roman" pitchFamily="18" charset="0"/>
                <a:cs typeface="Times New Roman" pitchFamily="18" charset="0"/>
              </a:rPr>
              <a:t>La sécurité alimentaire c’est l’accès à tout moment, pour chaque individu à une nourriture quantitativement et qualitativement suffisante pour mener une vie saine et active. </a:t>
            </a:r>
          </a:p>
          <a:p>
            <a:pPr>
              <a:lnSpc>
                <a:spcPct val="150000"/>
              </a:lnSpc>
            </a:pPr>
            <a:r>
              <a:rPr lang="fr-FR" sz="2300" dirty="0" smtClean="0">
                <a:latin typeface="Times New Roman" pitchFamily="18" charset="0"/>
                <a:cs typeface="Times New Roman" pitchFamily="18" charset="0"/>
              </a:rPr>
              <a:t>La </a:t>
            </a:r>
            <a:r>
              <a:rPr lang="fr-FR" sz="2300" b="1" dirty="0" smtClean="0">
                <a:latin typeface="Times New Roman" pitchFamily="18" charset="0"/>
                <a:cs typeface="Times New Roman" pitchFamily="18" charset="0"/>
              </a:rPr>
              <a:t>sécurité alimentaire </a:t>
            </a:r>
            <a:r>
              <a:rPr lang="fr-FR" sz="2300" dirty="0" smtClean="0">
                <a:latin typeface="Times New Roman" pitchFamily="18" charset="0"/>
                <a:cs typeface="Times New Roman" pitchFamily="18" charset="0"/>
              </a:rPr>
              <a:t>est de plus en plus </a:t>
            </a:r>
            <a:r>
              <a:rPr lang="fr-FR" sz="2300" b="1" dirty="0" smtClean="0">
                <a:latin typeface="Times New Roman" pitchFamily="18" charset="0"/>
                <a:cs typeface="Times New Roman" pitchFamily="18" charset="0"/>
              </a:rPr>
              <a:t>menacée</a:t>
            </a:r>
            <a:r>
              <a:rPr lang="fr-FR" sz="2300" dirty="0" smtClean="0">
                <a:latin typeface="Times New Roman" pitchFamily="18" charset="0"/>
                <a:cs typeface="Times New Roman" pitchFamily="18" charset="0"/>
              </a:rPr>
              <a:t> à cause de :</a:t>
            </a:r>
          </a:p>
          <a:p>
            <a:pPr>
              <a:lnSpc>
                <a:spcPct val="150000"/>
              </a:lnSpc>
            </a:pPr>
            <a:r>
              <a:rPr lang="fr-FR" sz="2300" dirty="0" smtClean="0">
                <a:latin typeface="Times New Roman" pitchFamily="18" charset="0"/>
                <a:cs typeface="Times New Roman" pitchFamily="18" charset="0"/>
              </a:rPr>
              <a:t> A- Population humaine en évolution : cela pourrait avoir un impact négatif sur la </a:t>
            </a:r>
            <a:r>
              <a:rPr lang="fr-FR" sz="2300" b="1" dirty="0" smtClean="0">
                <a:latin typeface="Times New Roman" pitchFamily="18" charset="0"/>
                <a:cs typeface="Times New Roman" pitchFamily="18" charset="0"/>
              </a:rPr>
              <a:t>S-A</a:t>
            </a:r>
          </a:p>
          <a:p>
            <a:pPr>
              <a:lnSpc>
                <a:spcPct val="150000"/>
              </a:lnSpc>
            </a:pPr>
            <a:r>
              <a:rPr lang="fr-FR" sz="2300" dirty="0" smtClean="0">
                <a:latin typeface="Times New Roman" pitchFamily="18" charset="0"/>
                <a:cs typeface="Times New Roman" pitchFamily="18" charset="0"/>
              </a:rPr>
              <a:t>B- limitation des surfaces agricoles : Les superficies cultivables par habitant ne font que diminuer.</a:t>
            </a:r>
          </a:p>
          <a:p>
            <a:pPr>
              <a:lnSpc>
                <a:spcPct val="150000"/>
              </a:lnSpc>
            </a:pPr>
            <a:r>
              <a:rPr lang="fr-FR" sz="2300" dirty="0" smtClean="0">
                <a:latin typeface="Times New Roman" pitchFamily="18" charset="0"/>
                <a:cs typeface="Times New Roman" pitchFamily="18" charset="0"/>
              </a:rPr>
              <a:t>Devant une telle situation, </a:t>
            </a:r>
            <a:r>
              <a:rPr lang="fr-FR" sz="2300" b="1" dirty="0" smtClean="0">
                <a:latin typeface="Times New Roman" pitchFamily="18" charset="0"/>
                <a:cs typeface="Times New Roman" pitchFamily="18" charset="0"/>
              </a:rPr>
              <a:t>la recherche de nouvelles solutions </a:t>
            </a:r>
            <a:r>
              <a:rPr lang="fr-FR" sz="2300" dirty="0" smtClean="0">
                <a:latin typeface="Times New Roman" pitchFamily="18" charset="0"/>
                <a:cs typeface="Times New Roman" pitchFamily="18" charset="0"/>
              </a:rPr>
              <a:t>pour </a:t>
            </a:r>
            <a:r>
              <a:rPr lang="fr-FR" sz="2300" b="1" dirty="0" smtClean="0">
                <a:latin typeface="Times New Roman" pitchFamily="18" charset="0"/>
                <a:cs typeface="Times New Roman" pitchFamily="18" charset="0"/>
              </a:rPr>
              <a:t>assurer et garantir la S-A demeure l’une des principales préoccupations mondiales. </a:t>
            </a:r>
            <a:r>
              <a:rPr lang="fr-FR" sz="2300" dirty="0" smtClean="0">
                <a:latin typeface="Times New Roman" pitchFamily="18" charset="0"/>
                <a:cs typeface="Times New Roman" pitchFamily="18" charset="0"/>
              </a:rPr>
              <a:t>Pour cela</a:t>
            </a:r>
            <a:r>
              <a:rPr lang="fr-FR" sz="2300" b="1" dirty="0" smtClean="0">
                <a:latin typeface="Times New Roman" pitchFamily="18" charset="0"/>
                <a:cs typeface="Times New Roman" pitchFamily="18" charset="0"/>
              </a:rPr>
              <a:t>, l’application de la biotechnologie </a:t>
            </a:r>
            <a:r>
              <a:rPr lang="fr-FR" sz="2300" dirty="0" smtClean="0">
                <a:latin typeface="Times New Roman" pitchFamily="18" charset="0"/>
                <a:cs typeface="Times New Roman" pitchFamily="18" charset="0"/>
              </a:rPr>
              <a:t>pour lutter contre la faim pourrait être l’une des solutions</a:t>
            </a:r>
            <a:endParaRPr lang="fr-FR" sz="23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08"/>
          </a:xfrm>
          <a:prstGeom prst="rect">
            <a:avLst/>
          </a:prstGeom>
        </p:spPr>
        <p:txBody>
          <a:bodyPr wrap="square">
            <a:spAutoFit/>
          </a:bodyPr>
          <a:lstStyle/>
          <a:p>
            <a:pPr algn="just">
              <a:lnSpc>
                <a:spcPct val="150000"/>
              </a:lnSpc>
            </a:pPr>
            <a:r>
              <a:rPr lang="fr-FR" sz="2300" b="1" dirty="0" smtClean="0">
                <a:latin typeface="Times New Roman" pitchFamily="18" charset="0"/>
                <a:cs typeface="Times New Roman" pitchFamily="18" charset="0"/>
              </a:rPr>
              <a:t>L’application de la biotechnologie moderne à la production alimentaire </a:t>
            </a:r>
            <a:r>
              <a:rPr lang="fr-FR" sz="2300" dirty="0" smtClean="0">
                <a:latin typeface="Times New Roman" pitchFamily="18" charset="0"/>
                <a:cs typeface="Times New Roman" pitchFamily="18" charset="0"/>
              </a:rPr>
              <a:t>comporte des possibilités et des enjeux stimulants pour la santé humaine et le développement. </a:t>
            </a:r>
          </a:p>
          <a:p>
            <a:pPr algn="just">
              <a:lnSpc>
                <a:spcPct val="150000"/>
              </a:lnSpc>
            </a:pPr>
            <a:r>
              <a:rPr lang="fr-FR" sz="2300" b="1" dirty="0" smtClean="0">
                <a:latin typeface="Times New Roman" pitchFamily="18" charset="0"/>
                <a:cs typeface="Times New Roman" pitchFamily="18" charset="0"/>
              </a:rPr>
              <a:t>La génie génétique</a:t>
            </a:r>
            <a:r>
              <a:rPr lang="fr-FR" sz="2300" dirty="0" smtClean="0">
                <a:latin typeface="Times New Roman" pitchFamily="18" charset="0"/>
                <a:cs typeface="Times New Roman" pitchFamily="18" charset="0"/>
              </a:rPr>
              <a:t>, qui est l’une des biotechnologies modernes les plus connues, permet, en modifiant leur patrimoine génétique, de conférer à des plantes, à des animaux et à des micro-organismes des caractères qui ne pourraient pas être obtenus à l’aide des techniques classiques de reproduction et de sélection. En conférant à un organisme des caractères ou traits nouveaux, on a la possibilité d’augmenter la productivité agricole ou encore d’améliorer la qualité, la valeur nutritionnelle et la facilité de transformation des produits alimentaires, ce qui peut contribuer directement à promouvoir le développement humain, notamment sur le plan sanitaire. </a:t>
            </a:r>
            <a:endParaRPr lang="fr-FR" sz="23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94140"/>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Si l’on se place justement à ce dernier point de vue, ces technologies peuvent également avoir des effets bénéfiques indirects tenant par exemple à une moindre utilisation de produits agrochimiques et à l’augmentation du revenu des agriculteurs, à la durabilité des cultures et à la sécurité alimentaire, en particulier dans les pays en développement</a:t>
            </a:r>
          </a:p>
          <a:p>
            <a:pPr>
              <a:lnSpc>
                <a:spcPct val="150000"/>
              </a:lnSpc>
            </a:pPr>
            <a:r>
              <a:rPr lang="fr-FR" sz="2200" b="1" dirty="0" smtClean="0">
                <a:latin typeface="Times New Roman" pitchFamily="18" charset="0"/>
                <a:cs typeface="Times New Roman" pitchFamily="18" charset="0"/>
              </a:rPr>
              <a:t>Actuellement, l’une des biotechnologies utilisées est les biotechnologies vertes (agriculture) et qui visent principalement à améliorer le rendement des cultures et/ou la qualité nutritionnelle des produits alimentaires. On trouve aujourd’hui des plantes qui présentent :  </a:t>
            </a:r>
          </a:p>
          <a:p>
            <a:pPr>
              <a:lnSpc>
                <a:spcPct val="150000"/>
              </a:lnSpc>
              <a:buFont typeface="Wingdings" pitchFamily="2" charset="2"/>
              <a:buChar char="Ø"/>
            </a:pPr>
            <a:r>
              <a:rPr lang="fr-FR" sz="2200" dirty="0" smtClean="0">
                <a:latin typeface="Times New Roman" pitchFamily="18" charset="0"/>
                <a:cs typeface="Times New Roman" pitchFamily="18" charset="0"/>
              </a:rPr>
              <a:t> La résistance aux bactéries, aux champignons et aux virus ainsi que la résistance aux stress abiotiques (sécheresse, chaleur, sols acides ou salins…) ;</a:t>
            </a:r>
          </a:p>
          <a:p>
            <a:pPr>
              <a:lnSpc>
                <a:spcPct val="150000"/>
              </a:lnSpc>
              <a:buFont typeface="Wingdings" pitchFamily="2" charset="2"/>
              <a:buChar char="Ø"/>
            </a:pPr>
            <a:r>
              <a:rPr lang="fr-FR" sz="2200" dirty="0" smtClean="0">
                <a:latin typeface="Times New Roman" pitchFamily="18" charset="0"/>
                <a:cs typeface="Times New Roman" pitchFamily="18" charset="0"/>
              </a:rPr>
              <a:t>  La tolérance aux herbicides ;</a:t>
            </a:r>
          </a:p>
          <a:p>
            <a:pPr>
              <a:lnSpc>
                <a:spcPct val="150000"/>
              </a:lnSpc>
              <a:buFont typeface="Wingdings" pitchFamily="2" charset="2"/>
              <a:buChar char="Ø"/>
            </a:pPr>
            <a:r>
              <a:rPr lang="fr-FR" sz="2200" dirty="0" smtClean="0">
                <a:latin typeface="Times New Roman" pitchFamily="18" charset="0"/>
                <a:cs typeface="Times New Roman" pitchFamily="18" charset="0"/>
              </a:rPr>
              <a:t> La résistance aux insectes nuisibles.</a:t>
            </a:r>
            <a:endParaRPr lang="fr-FR" sz="22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3693319"/>
          </a:xfrm>
          <a:prstGeom prst="rect">
            <a:avLst/>
          </a:prstGeom>
          <a:noFill/>
        </p:spPr>
        <p:txBody>
          <a:bodyPr wrap="square" rtlCol="0">
            <a:spAutoFit/>
          </a:bodyPr>
          <a:lstStyle/>
          <a:p>
            <a:pPr algn="ctr">
              <a:lnSpc>
                <a:spcPct val="150000"/>
              </a:lnSpc>
            </a:pPr>
            <a:r>
              <a:rPr lang="fr-FR" sz="2800" b="1" dirty="0" smtClean="0">
                <a:solidFill>
                  <a:srgbClr val="FF0000"/>
                </a:solidFill>
                <a:latin typeface="Times New Roman" pitchFamily="18" charset="0"/>
                <a:cs typeface="Times New Roman" pitchFamily="18" charset="0"/>
              </a:rPr>
              <a:t>La genèse de la biotechnologie:</a:t>
            </a:r>
          </a:p>
          <a:p>
            <a:pPr>
              <a:lnSpc>
                <a:spcPct val="150000"/>
              </a:lnSpc>
            </a:pPr>
            <a:r>
              <a:rPr lang="fr-FR" sz="2400" dirty="0" smtClean="0">
                <a:latin typeface="Times New Roman" pitchFamily="18" charset="0"/>
                <a:cs typeface="Times New Roman" pitchFamily="18" charset="0"/>
              </a:rPr>
              <a:t>Dans l’histoire des biotechnologies, nous distinguons, jusqu'à nos jours trois grandes générations: </a:t>
            </a:r>
          </a:p>
          <a:p>
            <a:pPr>
              <a:lnSpc>
                <a:spcPct val="150000"/>
              </a:lnSpc>
            </a:pPr>
            <a:endParaRPr lang="fr-FR" sz="1050" dirty="0" smtClean="0">
              <a:latin typeface="Times New Roman" pitchFamily="18" charset="0"/>
              <a:cs typeface="Times New Roman" pitchFamily="18" charset="0"/>
            </a:endParaRPr>
          </a:p>
          <a:p>
            <a:pPr>
              <a:buFont typeface="Wingdings" pitchFamily="2" charset="2"/>
              <a:buChar char="Ø"/>
            </a:pPr>
            <a:r>
              <a:rPr lang="fr-FR" sz="2400" b="1" i="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Biotechnologie de première génération (Biotechnologie  primitive)</a:t>
            </a:r>
            <a:r>
              <a:rPr lang="fr-FR" sz="2400" b="1" i="1" dirty="0" smtClean="0">
                <a:latin typeface="Times New Roman" pitchFamily="18" charset="0"/>
                <a:cs typeface="Times New Roman" pitchFamily="18" charset="0"/>
              </a:rPr>
              <a:t> </a:t>
            </a:r>
          </a:p>
          <a:p>
            <a:pPr>
              <a:lnSpc>
                <a:spcPct val="150000"/>
              </a:lnSpc>
              <a:buFont typeface="Wingdings" pitchFamily="2" charset="2"/>
              <a:buChar char="Ø"/>
            </a:pPr>
            <a:endParaRPr lang="fr-FR" sz="2400" b="1" dirty="0" smtClean="0">
              <a:latin typeface="Times New Roman" pitchFamily="18" charset="0"/>
              <a:cs typeface="Times New Roman" pitchFamily="18" charset="0"/>
            </a:endParaRPr>
          </a:p>
          <a:p>
            <a:pPr>
              <a:lnSpc>
                <a:spcPct val="150000"/>
              </a:lnSpc>
            </a:pPr>
            <a:endParaRPr lang="fr-FR" sz="2400" b="1" dirty="0" smtClean="0">
              <a:latin typeface="Times New Roman" pitchFamily="18" charset="0"/>
              <a:cs typeface="Times New Roman" pitchFamily="18" charset="0"/>
            </a:endParaRPr>
          </a:p>
        </p:txBody>
      </p:sp>
      <p:sp>
        <p:nvSpPr>
          <p:cNvPr id="5" name="Rectangle 4"/>
          <p:cNvSpPr/>
          <p:nvPr/>
        </p:nvSpPr>
        <p:spPr>
          <a:xfrm>
            <a:off x="0" y="2328634"/>
            <a:ext cx="9144000" cy="4524315"/>
          </a:xfrm>
          <a:prstGeom prst="rect">
            <a:avLst/>
          </a:prstGeom>
        </p:spPr>
        <p:txBody>
          <a:bodyPr wrap="square">
            <a:spAutoFit/>
          </a:bodyPr>
          <a:lstStyle/>
          <a:p>
            <a:pPr algn="just">
              <a:lnSpc>
                <a:spcPct val="150000"/>
              </a:lnSpc>
            </a:pPr>
            <a:r>
              <a:rPr lang="fr-FR" sz="2400" dirty="0" smtClean="0">
                <a:latin typeface="Times New Roman" pitchFamily="18" charset="0"/>
                <a:cs typeface="Times New Roman" pitchFamily="18" charset="0"/>
              </a:rPr>
              <a:t>Les biotechnologies traditionnelles existent depuis des milliers d’années, peuvent être définies comme l’utilisation ou le traitement des organismes vivants en vue d’applications industrielles,  où les hommes se mirent à faire du vin, à brasser de la bière, à faire du fromage ou préparer du pain. Le principe de toutes ces activités est le même : il s’agit d’un traitement qui transforme le matériau de base (raisin, orge, lait, blé) en un produit (vin, bière, fromage, pain) avec l’utilisation d’organismes vivants, ainsi que des méthodes de conservation avec des sel et séchage …etc.  </a:t>
            </a:r>
            <a:endParaRPr lang="fr-FR" sz="2400" b="1"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09860"/>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Quatre plantes dont la manipulation génétique est relativement aisée se partagent la </a:t>
            </a:r>
            <a:r>
              <a:rPr lang="fr-FR" sz="2200" dirty="0" err="1" smtClean="0">
                <a:latin typeface="Times New Roman" pitchFamily="18" charset="0"/>
                <a:cs typeface="Times New Roman" pitchFamily="18" charset="0"/>
              </a:rPr>
              <a:t>quasitotalité</a:t>
            </a:r>
            <a:r>
              <a:rPr lang="fr-FR" sz="2200" dirty="0" smtClean="0">
                <a:latin typeface="Times New Roman" pitchFamily="18" charset="0"/>
                <a:cs typeface="Times New Roman" pitchFamily="18" charset="0"/>
              </a:rPr>
              <a:t> du marché : </a:t>
            </a:r>
          </a:p>
          <a:p>
            <a:pPr>
              <a:lnSpc>
                <a:spcPct val="150000"/>
              </a:lnSpc>
            </a:pPr>
            <a:r>
              <a:rPr lang="fr-FR" sz="2200" dirty="0" smtClean="0">
                <a:latin typeface="Times New Roman" pitchFamily="18" charset="0"/>
                <a:cs typeface="Times New Roman" pitchFamily="18" charset="0"/>
              </a:rPr>
              <a:t>• soja : 52% • maïs : 30% • coton : 13% • colza : 5% .Elles sont utilisées par 12 millions d’agriculteurs répartis dans 23 pays. Les plantes OGM mobilisent 1% de la population agricole mondiale et représentent un marché de 4,6 milliards d’euros en 2007. La plupart de ces grandes cultures OGM sont destinées à l’alimentation animale. Toutefois, le soja, colza, maïs et coton servent aussi à la fabrication d’huile alimentaire. De plus, le soja et le maïs sont utilisés pour produire deux additifs très courants : la lécithine et l’amidon qui sont présents dans beaucoup de produits alimentaires transformés.</a:t>
            </a:r>
            <a:endParaRPr lang="fr-FR" sz="22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0" y="357166"/>
            <a:ext cx="9144000" cy="650083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709803"/>
          </a:xfrm>
          <a:prstGeom prst="rect">
            <a:avLst/>
          </a:prstGeom>
        </p:spPr>
        <p:txBody>
          <a:bodyPr wrap="square">
            <a:spAutoFit/>
          </a:bodyPr>
          <a:lstStyle/>
          <a:p>
            <a:pPr algn="ctr"/>
            <a:r>
              <a:rPr lang="fr-FR" sz="2200" b="1" dirty="0" smtClean="0">
                <a:latin typeface="Times New Roman" pitchFamily="18" charset="0"/>
                <a:cs typeface="Times New Roman" pitchFamily="18" charset="0"/>
              </a:rPr>
              <a:t>Exemple de plantes transgéniques utilisées en agriculture </a:t>
            </a:r>
          </a:p>
          <a:p>
            <a:pPr>
              <a:lnSpc>
                <a:spcPct val="150000"/>
              </a:lnSpc>
            </a:pPr>
            <a:r>
              <a:rPr lang="fr-FR" sz="2200" b="1" dirty="0" smtClean="0">
                <a:solidFill>
                  <a:srgbClr val="FF0000"/>
                </a:solidFill>
                <a:latin typeface="Times New Roman" pitchFamily="18" charset="0"/>
                <a:cs typeface="Times New Roman" pitchFamily="18" charset="0"/>
              </a:rPr>
              <a:t>1- Plantes résistantes par production de protéines insecticide</a:t>
            </a:r>
            <a:r>
              <a:rPr lang="fr-FR" sz="2200" dirty="0" smtClean="0">
                <a:latin typeface="Times New Roman" pitchFamily="18" charset="0"/>
                <a:cs typeface="Times New Roman" pitchFamily="18" charset="0"/>
              </a:rPr>
              <a:t>. </a:t>
            </a:r>
          </a:p>
          <a:p>
            <a:pPr>
              <a:lnSpc>
                <a:spcPct val="150000"/>
              </a:lnSpc>
              <a:buFont typeface="Wingdings" pitchFamily="2" charset="2"/>
              <a:buChar char="Ø"/>
            </a:pPr>
            <a:r>
              <a:rPr lang="fr-FR" sz="2200"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Maïs </a:t>
            </a:r>
            <a:r>
              <a:rPr lang="fr-FR" sz="2200" b="1" dirty="0" err="1" smtClean="0">
                <a:latin typeface="Times New Roman" pitchFamily="18" charset="0"/>
                <a:cs typeface="Times New Roman" pitchFamily="18" charset="0"/>
              </a:rPr>
              <a:t>Bt</a:t>
            </a:r>
            <a:r>
              <a:rPr lang="fr-FR" sz="2200" b="1" dirty="0" smtClean="0">
                <a:latin typeface="Times New Roman" pitchFamily="18" charset="0"/>
                <a:cs typeface="Times New Roman" pitchFamily="18" charset="0"/>
              </a:rPr>
              <a:t>: S</a:t>
            </a:r>
            <a:r>
              <a:rPr lang="fr-FR" sz="2200" dirty="0" smtClean="0">
                <a:latin typeface="Times New Roman" pitchFamily="18" charset="0"/>
                <a:cs typeface="Times New Roman" pitchFamily="18" charset="0"/>
              </a:rPr>
              <a:t>ont des variétés auxquelles on a inséré le gène d’une bactérie  </a:t>
            </a:r>
            <a:r>
              <a:rPr lang="fr-FR" sz="2200" b="1" dirty="0" err="1" smtClean="0">
                <a:latin typeface="Times New Roman" pitchFamily="18" charset="0"/>
                <a:cs typeface="Times New Roman" pitchFamily="18" charset="0"/>
              </a:rPr>
              <a:t>Bt</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qui permet la fabrication d'une protéine insecticide. Celle-ci agit en bloquant les cellules intestinales des larves des lépidoptères, coléoptères et diptères. Elle permet de tuer la chenille de la pyrale, un papillon dont la larve cause d'importants dégâts dans la tige du maïs. </a:t>
            </a:r>
          </a:p>
          <a:p>
            <a:pPr>
              <a:lnSpc>
                <a:spcPct val="150000"/>
              </a:lnSpc>
              <a:buFont typeface="Wingdings" pitchFamily="2" charset="2"/>
              <a:buChar char="Ø"/>
            </a:pPr>
            <a:r>
              <a:rPr lang="fr-FR" sz="2200" dirty="0" smtClean="0">
                <a:latin typeface="Times New Roman" pitchFamily="18" charset="0"/>
                <a:cs typeface="Times New Roman" pitchFamily="18" charset="0"/>
              </a:rPr>
              <a:t> Il existe de nombreux maïs transgéniques. On trouve notamment : Maïs </a:t>
            </a:r>
            <a:r>
              <a:rPr lang="fr-FR" sz="2200" dirty="0" err="1" smtClean="0">
                <a:latin typeface="Times New Roman" pitchFamily="18" charset="0"/>
                <a:cs typeface="Times New Roman" pitchFamily="18" charset="0"/>
              </a:rPr>
              <a:t>Bt</a:t>
            </a:r>
            <a:r>
              <a:rPr lang="fr-FR" sz="2200" dirty="0" smtClean="0">
                <a:latin typeface="Times New Roman" pitchFamily="18" charset="0"/>
                <a:cs typeface="Times New Roman" pitchFamily="18" charset="0"/>
              </a:rPr>
              <a:t> :</a:t>
            </a:r>
          </a:p>
          <a:p>
            <a:pPr>
              <a:lnSpc>
                <a:spcPct val="150000"/>
              </a:lnSpc>
            </a:pPr>
            <a:r>
              <a:rPr lang="fr-FR" sz="2200" dirty="0" smtClean="0">
                <a:latin typeface="Times New Roman" pitchFamily="18" charset="0"/>
                <a:cs typeface="Times New Roman" pitchFamily="18" charset="0"/>
              </a:rPr>
              <a:t>-</a:t>
            </a:r>
            <a:r>
              <a:rPr lang="fr-FR" sz="2200" b="1" dirty="0" smtClean="0">
                <a:latin typeface="Times New Roman" pitchFamily="18" charset="0"/>
                <a:cs typeface="Times New Roman" pitchFamily="18" charset="0"/>
              </a:rPr>
              <a:t> </a:t>
            </a:r>
            <a:r>
              <a:rPr lang="fr-FR" sz="2200" b="1" dirty="0" err="1" smtClean="0">
                <a:latin typeface="Times New Roman" pitchFamily="18" charset="0"/>
                <a:cs typeface="Times New Roman" pitchFamily="18" charset="0"/>
              </a:rPr>
              <a:t>Bt</a:t>
            </a:r>
            <a:r>
              <a:rPr lang="fr-FR" sz="2200" b="1" dirty="0" smtClean="0">
                <a:latin typeface="Times New Roman" pitchFamily="18" charset="0"/>
                <a:cs typeface="Times New Roman" pitchFamily="18" charset="0"/>
              </a:rPr>
              <a:t> 176, </a:t>
            </a:r>
            <a:r>
              <a:rPr lang="fr-FR" sz="2200" dirty="0" smtClean="0">
                <a:latin typeface="Times New Roman" pitchFamily="18" charset="0"/>
                <a:cs typeface="Times New Roman" pitchFamily="18" charset="0"/>
              </a:rPr>
              <a:t>résistant à la pyrale du maïs </a:t>
            </a:r>
          </a:p>
          <a:p>
            <a:pPr>
              <a:lnSpc>
                <a:spcPct val="150000"/>
              </a:lnSpc>
              <a:buFontTx/>
              <a:buChar char="-"/>
            </a:pPr>
            <a:r>
              <a:rPr lang="fr-FR" sz="2200" b="1" dirty="0" err="1" smtClean="0">
                <a:latin typeface="Times New Roman" pitchFamily="18" charset="0"/>
                <a:cs typeface="Times New Roman" pitchFamily="18" charset="0"/>
              </a:rPr>
              <a:t>Bt</a:t>
            </a:r>
            <a:r>
              <a:rPr lang="fr-FR" sz="2200" b="1" dirty="0" smtClean="0">
                <a:latin typeface="Times New Roman" pitchFamily="18" charset="0"/>
                <a:cs typeface="Times New Roman" pitchFamily="18" charset="0"/>
              </a:rPr>
              <a:t> 11</a:t>
            </a:r>
            <a:r>
              <a:rPr lang="fr-FR" sz="2200" dirty="0" smtClean="0">
                <a:latin typeface="Times New Roman" pitchFamily="18" charset="0"/>
                <a:cs typeface="Times New Roman" pitchFamily="18" charset="0"/>
              </a:rPr>
              <a:t>, résistant à la pyrale du maïs et tolérant à un herbicide, le </a:t>
            </a:r>
            <a:r>
              <a:rPr lang="fr-FR" sz="2200" dirty="0" err="1" smtClean="0">
                <a:latin typeface="Times New Roman" pitchFamily="18" charset="0"/>
                <a:cs typeface="Times New Roman" pitchFamily="18" charset="0"/>
              </a:rPr>
              <a:t>glufosinate</a:t>
            </a:r>
            <a:r>
              <a:rPr lang="fr-FR" sz="2200" dirty="0" smtClean="0">
                <a:latin typeface="Times New Roman" pitchFamily="18" charset="0"/>
                <a:cs typeface="Times New Roman" pitchFamily="18" charset="0"/>
              </a:rPr>
              <a:t> ammonium (résistant aux insectes et tolérant les herbicides)</a:t>
            </a:r>
          </a:p>
          <a:p>
            <a:pPr>
              <a:lnSpc>
                <a:spcPct val="150000"/>
              </a:lnSpc>
            </a:pPr>
            <a:r>
              <a:rPr lang="fr-FR" sz="2200" dirty="0" smtClean="0">
                <a:latin typeface="Times New Roman" pitchFamily="18" charset="0"/>
                <a:cs typeface="Times New Roman" pitchFamily="18" charset="0"/>
              </a:rPr>
              <a:t>Ces OGM pesticides améliorent la quantité et la qualité de la production. Les agriculteurs peuvent diminuer la quantité d'insecticide qu'ils appliquent aux cultures et ainsi considérablement diminuer leurs dépenses et augmenter leur bénéfice.</a:t>
            </a:r>
            <a:endParaRPr lang="fr-FR" sz="22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86309"/>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On peut aussi trouver des plantes à valeur nutritive améliorée. </a:t>
            </a:r>
          </a:p>
          <a:p>
            <a:pPr>
              <a:lnSpc>
                <a:spcPct val="150000"/>
              </a:lnSpc>
            </a:pPr>
            <a:r>
              <a:rPr lang="fr-FR" sz="2200" dirty="0" smtClean="0">
                <a:latin typeface="Times New Roman" pitchFamily="18" charset="0"/>
                <a:cs typeface="Times New Roman" pitchFamily="18" charset="0"/>
              </a:rPr>
              <a:t>Par exemple, Plantes à valeur nutritive modifiée </a:t>
            </a:r>
            <a:r>
              <a:rPr lang="fr-FR" sz="2200" b="1" dirty="0" smtClean="0">
                <a:latin typeface="Times New Roman" pitchFamily="18" charset="0"/>
                <a:cs typeface="Times New Roman" pitchFamily="18" charset="0"/>
              </a:rPr>
              <a:t>le riz Golden</a:t>
            </a:r>
            <a:r>
              <a:rPr lang="fr-FR" sz="2200" dirty="0" smtClean="0">
                <a:latin typeface="Times New Roman" pitchFamily="18" charset="0"/>
                <a:cs typeface="Times New Roman" pitchFamily="18" charset="0"/>
              </a:rPr>
              <a:t>, auquel on a ajouté un gène de jonquille plus un gène bactérien permettant ainsi à la graine de produire du </a:t>
            </a:r>
            <a:r>
              <a:rPr lang="fr-FR" sz="2200" b="1" dirty="0" smtClean="0">
                <a:latin typeface="Times New Roman" pitchFamily="18" charset="0"/>
                <a:cs typeface="Times New Roman" pitchFamily="18" charset="0"/>
              </a:rPr>
              <a:t>beta-carotène</a:t>
            </a:r>
            <a:r>
              <a:rPr lang="fr-FR" sz="2200" dirty="0" smtClean="0">
                <a:latin typeface="Times New Roman" pitchFamily="18" charset="0"/>
                <a:cs typeface="Times New Roman" pitchFamily="18" charset="0"/>
              </a:rPr>
              <a:t> qui est l'élément principal de </a:t>
            </a:r>
            <a:r>
              <a:rPr lang="fr-FR" sz="2200" b="1" dirty="0" smtClean="0">
                <a:latin typeface="Times New Roman" pitchFamily="18" charset="0"/>
                <a:cs typeface="Times New Roman" pitchFamily="18" charset="0"/>
              </a:rPr>
              <a:t>la vitamine A. </a:t>
            </a:r>
            <a:r>
              <a:rPr lang="fr-FR" sz="2200" dirty="0" smtClean="0">
                <a:latin typeface="Times New Roman" pitchFamily="18" charset="0"/>
                <a:cs typeface="Times New Roman" pitchFamily="18" charset="0"/>
              </a:rPr>
              <a:t>L'objectif est de combler une carence dont 100 à 140 millions d'enfants souffrent et qui entraîne chaque année la cécité (la cécité est l'absence complète de vision d'un ou des deux yeux) de 500 000 d'entre eux dont la moitié meurt dans l'année. </a:t>
            </a:r>
          </a:p>
          <a:p>
            <a:pPr>
              <a:lnSpc>
                <a:spcPct val="150000"/>
              </a:lnSpc>
            </a:pPr>
            <a:r>
              <a:rPr lang="fr-FR" sz="2200" dirty="0" smtClean="0">
                <a:latin typeface="Times New Roman" pitchFamily="18" charset="0"/>
                <a:cs typeface="Times New Roman" pitchFamily="18" charset="0"/>
              </a:rPr>
              <a:t>Pour la qualité des produits, les travaux les plus nombreux portent sur l'amélioration des protéines de réserve pour l'alimentation animale ou humaine, l'amélioration de la composition en acides gras des huiles végétales pour l'alimentation, des fruits et des légumes au goût amélioré…etc.</a:t>
            </a:r>
            <a:endParaRPr lang="fr-FR" sz="22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6633354"/>
          </a:xfrm>
          <a:prstGeom prst="rect">
            <a:avLst/>
          </a:prstGeom>
        </p:spPr>
        <p:txBody>
          <a:bodyPr wrap="square">
            <a:spAutoFit/>
          </a:bodyPr>
          <a:lstStyle/>
          <a:p>
            <a:pPr>
              <a:lnSpc>
                <a:spcPct val="150000"/>
              </a:lnSpc>
              <a:buFontTx/>
              <a:buChar char="-"/>
            </a:pPr>
            <a:r>
              <a:rPr lang="fr-FR" sz="2200" dirty="0" smtClean="0">
                <a:latin typeface="Times New Roman" pitchFamily="18" charset="0"/>
                <a:cs typeface="Times New Roman" pitchFamily="18" charset="0"/>
              </a:rPr>
              <a:t> Plantes capables d'être soumises à un herbicide sans mourir </a:t>
            </a:r>
          </a:p>
          <a:p>
            <a:pPr>
              <a:lnSpc>
                <a:spcPct val="150000"/>
              </a:lnSpc>
            </a:pPr>
            <a:r>
              <a:rPr lang="fr-FR" sz="2200" dirty="0" smtClean="0">
                <a:latin typeface="Times New Roman" pitchFamily="18" charset="0"/>
                <a:cs typeface="Times New Roman" pitchFamily="18" charset="0"/>
              </a:rPr>
              <a:t>Ces OGM possèdent un gène de résistance à un herbicide donné,  par exemple le Maïs, le Coton, le Colza et le Soja Roundup </a:t>
            </a:r>
            <a:r>
              <a:rPr lang="fr-FR" sz="2200" dirty="0" err="1" smtClean="0">
                <a:latin typeface="Times New Roman" pitchFamily="18" charset="0"/>
                <a:cs typeface="Times New Roman" pitchFamily="18" charset="0"/>
              </a:rPr>
              <a:t>Ready</a:t>
            </a:r>
            <a:r>
              <a:rPr lang="fr-FR" sz="2200" dirty="0" smtClean="0">
                <a:latin typeface="Times New Roman" pitchFamily="18" charset="0"/>
                <a:cs typeface="Times New Roman" pitchFamily="18" charset="0"/>
              </a:rPr>
              <a:t>, produits par Monsanto sont résistants à l'herbicide total.</a:t>
            </a:r>
          </a:p>
          <a:p>
            <a:pPr>
              <a:lnSpc>
                <a:spcPct val="150000"/>
              </a:lnSpc>
            </a:pPr>
            <a:r>
              <a:rPr lang="fr-FR" sz="2200" dirty="0" smtClean="0">
                <a:latin typeface="Times New Roman" pitchFamily="18" charset="0"/>
                <a:cs typeface="Times New Roman" pitchFamily="18" charset="0"/>
              </a:rPr>
              <a:t>Le </a:t>
            </a:r>
            <a:r>
              <a:rPr lang="fr-FR" sz="2200" dirty="0" err="1" smtClean="0">
                <a:latin typeface="Times New Roman" pitchFamily="18" charset="0"/>
                <a:cs typeface="Times New Roman" pitchFamily="18" charset="0"/>
              </a:rPr>
              <a:t>glyphosate</a:t>
            </a:r>
            <a:r>
              <a:rPr lang="fr-FR" sz="2200" dirty="0" smtClean="0">
                <a:latin typeface="Times New Roman" pitchFamily="18" charset="0"/>
                <a:cs typeface="Times New Roman" pitchFamily="18" charset="0"/>
              </a:rPr>
              <a:t>, principe actif du Roundup est un herbicide qui inhibe une enzyme nécessaire à la production d'acides aminés (élément constitutif des protéines) chez l’ensemble des végétaux, c'est pourquoi tous les végétaux traités avec le </a:t>
            </a:r>
            <a:r>
              <a:rPr lang="fr-FR" sz="2200" dirty="0" err="1" smtClean="0">
                <a:latin typeface="Times New Roman" pitchFamily="18" charset="0"/>
                <a:cs typeface="Times New Roman" pitchFamily="18" charset="0"/>
              </a:rPr>
              <a:t>glyphosate</a:t>
            </a:r>
            <a:r>
              <a:rPr lang="fr-FR" sz="2200" dirty="0" smtClean="0">
                <a:latin typeface="Times New Roman" pitchFamily="18" charset="0"/>
                <a:cs typeface="Times New Roman" pitchFamily="18" charset="0"/>
              </a:rPr>
              <a:t> meurent.</a:t>
            </a:r>
          </a:p>
          <a:p>
            <a:pPr>
              <a:lnSpc>
                <a:spcPct val="150000"/>
              </a:lnSpc>
            </a:pPr>
            <a:r>
              <a:rPr lang="fr-FR" sz="2200" dirty="0" smtClean="0">
                <a:latin typeface="Times New Roman" pitchFamily="18" charset="0"/>
                <a:cs typeface="Times New Roman" pitchFamily="18" charset="0"/>
              </a:rPr>
              <a:t> Le gène qui code pour la fabrication de cette enzyme a été modifié pour que l’enzyme ne puisse plus permettre la fixation du </a:t>
            </a:r>
            <a:r>
              <a:rPr lang="fr-FR" sz="2200" dirty="0" err="1" smtClean="0">
                <a:latin typeface="Times New Roman" pitchFamily="18" charset="0"/>
                <a:cs typeface="Times New Roman" pitchFamily="18" charset="0"/>
              </a:rPr>
              <a:t>glyphosate</a:t>
            </a:r>
            <a:r>
              <a:rPr lang="fr-FR" sz="2200" dirty="0" smtClean="0">
                <a:latin typeface="Times New Roman" pitchFamily="18" charset="0"/>
                <a:cs typeface="Times New Roman" pitchFamily="18" charset="0"/>
              </a:rPr>
              <a:t> et ainsi l'empêcher d’exercer son effet inhibiteur. Le soja résiste au Roundup. Ces OGM permettent aux agriculteurs d’arroser leurs cultures d'herbicides dès que les premières pousses apparaissent puisqu'elles sont indifférentes à ce produit.</a:t>
            </a:r>
            <a:endParaRPr lang="fr-FR" sz="22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678478"/>
          </a:xfrm>
          <a:prstGeom prst="rect">
            <a:avLst/>
          </a:prstGeom>
        </p:spPr>
        <p:txBody>
          <a:bodyPr wrap="square">
            <a:spAutoFit/>
          </a:bodyPr>
          <a:lstStyle/>
          <a:p>
            <a:pPr algn="ctr">
              <a:lnSpc>
                <a:spcPct val="150000"/>
              </a:lnSpc>
            </a:pPr>
            <a:r>
              <a:rPr lang="fr-FR" sz="2200" b="1" dirty="0" smtClean="0">
                <a:latin typeface="Times New Roman" pitchFamily="18" charset="0"/>
                <a:cs typeface="Times New Roman" pitchFamily="18" charset="0"/>
              </a:rPr>
              <a:t>Biotechnologies et pollution </a:t>
            </a:r>
          </a:p>
          <a:p>
            <a:pPr algn="just">
              <a:lnSpc>
                <a:spcPct val="150000"/>
              </a:lnSpc>
            </a:pPr>
            <a:r>
              <a:rPr lang="fr-FR" sz="2200" dirty="0" smtClean="0">
                <a:latin typeface="Times New Roman" pitchFamily="18" charset="0"/>
                <a:cs typeface="Times New Roman" pitchFamily="18" charset="0"/>
              </a:rPr>
              <a:t>Dans le but de la dépollution, les biotechnologies jaunes et blanches peuvent être exploitées.</a:t>
            </a:r>
          </a:p>
          <a:p>
            <a:pPr algn="just">
              <a:lnSpc>
                <a:spcPct val="150000"/>
              </a:lnSpc>
              <a:buFont typeface="Wingdings" pitchFamily="2" charset="2"/>
              <a:buChar char="Ø"/>
            </a:pPr>
            <a:r>
              <a:rPr lang="fr-FR" sz="2200" dirty="0" smtClean="0">
                <a:latin typeface="Times New Roman" pitchFamily="18" charset="0"/>
                <a:cs typeface="Times New Roman" pitchFamily="18" charset="0"/>
              </a:rPr>
              <a:t> a- Des microorganismes</a:t>
            </a:r>
          </a:p>
          <a:p>
            <a:pPr algn="just">
              <a:lnSpc>
                <a:spcPct val="150000"/>
              </a:lnSpc>
              <a:buFont typeface="Wingdings" pitchFamily="2" charset="2"/>
              <a:buChar char="Ø"/>
            </a:pPr>
            <a:r>
              <a:rPr lang="fr-FR" sz="2200" dirty="0" smtClean="0">
                <a:latin typeface="Times New Roman" pitchFamily="18" charset="0"/>
                <a:cs typeface="Times New Roman" pitchFamily="18" charset="0"/>
              </a:rPr>
              <a:t>b- Des enzymes</a:t>
            </a:r>
          </a:p>
          <a:p>
            <a:pPr algn="just">
              <a:lnSpc>
                <a:spcPct val="150000"/>
              </a:lnSpc>
            </a:pPr>
            <a:r>
              <a:rPr lang="fr-FR" sz="2200" b="1" dirty="0" smtClean="0">
                <a:latin typeface="Times New Roman" pitchFamily="18" charset="0"/>
                <a:cs typeface="Times New Roman" pitchFamily="18" charset="0"/>
              </a:rPr>
              <a:t>1- Des bactéries (microorganismes) au secours de notre environnement </a:t>
            </a:r>
          </a:p>
          <a:p>
            <a:pPr algn="just">
              <a:lnSpc>
                <a:spcPct val="150000"/>
              </a:lnSpc>
            </a:pPr>
            <a:r>
              <a:rPr lang="fr-FR" sz="2200" dirty="0" smtClean="0">
                <a:latin typeface="Times New Roman" pitchFamily="18" charset="0"/>
                <a:cs typeface="Times New Roman" pitchFamily="18" charset="0"/>
              </a:rPr>
              <a:t>Le but est de lutter contre les pollutions des sols, de l’eau ou de l’air (par exemple : éliminations des nitrates, des composés organiques volatils COV). En plus de résoudre des problèmes de pollution existants, on peut aussi identifier et transformer les déchets à la source, c’est‐à‐dire lors d’un procédé de fabrication. </a:t>
            </a:r>
            <a:endParaRPr lang="fr-FR" sz="2200" dirty="0">
              <a:latin typeface="Times New Roman" pitchFamily="18" charset="0"/>
              <a:cs typeface="Times New Roman" pitchFamily="18" charset="0"/>
            </a:endParaRPr>
          </a:p>
        </p:txBody>
      </p:sp>
      <p:sp>
        <p:nvSpPr>
          <p:cNvPr id="5" name="Accolade fermante 4"/>
          <p:cNvSpPr/>
          <p:nvPr/>
        </p:nvSpPr>
        <p:spPr>
          <a:xfrm>
            <a:off x="3000364" y="1571612"/>
            <a:ext cx="428628" cy="1071570"/>
          </a:xfrm>
          <a:prstGeom prst="rightBrace">
            <a:avLst>
              <a:gd name="adj1" fmla="val 19167"/>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Rectangle 5"/>
          <p:cNvSpPr/>
          <p:nvPr/>
        </p:nvSpPr>
        <p:spPr>
          <a:xfrm>
            <a:off x="3428992" y="1500174"/>
            <a:ext cx="5715008" cy="10715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200" dirty="0" smtClean="0">
                <a:solidFill>
                  <a:schemeClr val="tx1"/>
                </a:solidFill>
                <a:latin typeface="Times New Roman" pitchFamily="18" charset="0"/>
                <a:cs typeface="Times New Roman" pitchFamily="18" charset="0"/>
              </a:rPr>
              <a:t>pour la dépollution : des eaux usées (collectivités), des marées noires, des sites industriels et de l'air </a:t>
            </a:r>
            <a:endParaRPr lang="fr-FR" sz="2200" dirty="0">
              <a:solidFill>
                <a:schemeClr val="tx1"/>
              </a:solidFill>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2677656"/>
          </a:xfrm>
          <a:prstGeom prst="rect">
            <a:avLst/>
          </a:prstGeom>
        </p:spPr>
        <p:txBody>
          <a:bodyPr wrap="square">
            <a:spAutoFit/>
          </a:bodyPr>
          <a:lstStyle/>
          <a:p>
            <a:pPr algn="just">
              <a:lnSpc>
                <a:spcPct val="150000"/>
              </a:lnSpc>
            </a:pPr>
            <a:r>
              <a:rPr lang="fr-FR" sz="2400" b="1" dirty="0" smtClean="0">
                <a:latin typeface="Times New Roman" pitchFamily="18" charset="0"/>
                <a:cs typeface="Times New Roman" pitchFamily="18" charset="0"/>
              </a:rPr>
              <a:t>La </a:t>
            </a:r>
            <a:r>
              <a:rPr lang="fr-FR" sz="2400" b="1" dirty="0" err="1" smtClean="0">
                <a:latin typeface="Times New Roman" pitchFamily="18" charset="0"/>
                <a:cs typeface="Times New Roman" pitchFamily="18" charset="0"/>
              </a:rPr>
              <a:t>bioremédiation</a:t>
            </a:r>
            <a:r>
              <a:rPr lang="fr-FR" sz="2400" b="1" dirty="0" smtClean="0">
                <a:latin typeface="Times New Roman" pitchFamily="18" charset="0"/>
                <a:cs typeface="Times New Roman" pitchFamily="18" charset="0"/>
              </a:rPr>
              <a:t> : </a:t>
            </a:r>
            <a:r>
              <a:rPr lang="fr-FR" sz="2200" dirty="0" smtClean="0">
                <a:latin typeface="Times New Roman" pitchFamily="18" charset="0"/>
                <a:cs typeface="Times New Roman" pitchFamily="18" charset="0"/>
              </a:rPr>
              <a:t>est un ensemble de techniques consistant à augmenter la biodégradation ou la biotransformation, en inoculant des microorganismes spécifiques (</a:t>
            </a:r>
            <a:r>
              <a:rPr lang="fr-FR" sz="2200" dirty="0" err="1" smtClean="0">
                <a:latin typeface="Times New Roman" pitchFamily="18" charset="0"/>
                <a:cs typeface="Times New Roman" pitchFamily="18" charset="0"/>
              </a:rPr>
              <a:t>bioaugmentation</a:t>
            </a:r>
            <a:r>
              <a:rPr lang="fr-FR" sz="2200" dirty="0" smtClean="0">
                <a:latin typeface="Times New Roman" pitchFamily="18" charset="0"/>
                <a:cs typeface="Times New Roman" pitchFamily="18" charset="0"/>
              </a:rPr>
              <a:t>) ou en stimulant l’activité de populations microbiennes indigènes (</a:t>
            </a:r>
            <a:r>
              <a:rPr lang="fr-FR" sz="2200" dirty="0" err="1" smtClean="0">
                <a:latin typeface="Times New Roman" pitchFamily="18" charset="0"/>
                <a:cs typeface="Times New Roman" pitchFamily="18" charset="0"/>
              </a:rPr>
              <a:t>biostimulation</a:t>
            </a:r>
            <a:r>
              <a:rPr lang="fr-FR" sz="2200" dirty="0" smtClean="0">
                <a:latin typeface="Times New Roman" pitchFamily="18" charset="0"/>
                <a:cs typeface="Times New Roman" pitchFamily="18" charset="0"/>
              </a:rPr>
              <a:t>) par apport de nutriments et par ajustement des conditions de milieu (comme l'humidité).</a:t>
            </a:r>
            <a:endParaRPr lang="fr-FR" sz="22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lum bright="-10000" contrast="20000"/>
          </a:blip>
          <a:srcRect/>
          <a:stretch>
            <a:fillRect/>
          </a:stretch>
        </p:blipFill>
        <p:spPr bwMode="auto">
          <a:xfrm>
            <a:off x="114438" y="2786058"/>
            <a:ext cx="8972219" cy="385765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154984"/>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D’autres organismes vivants aussi, ont été utilisés comme indicateurs de pollution ou agents dépolluants :</a:t>
            </a:r>
          </a:p>
          <a:p>
            <a:pPr>
              <a:lnSpc>
                <a:spcPct val="150000"/>
              </a:lnSpc>
            </a:pPr>
            <a:r>
              <a:rPr lang="fr-FR" sz="2200"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A- Agents bio-indicateurs </a:t>
            </a:r>
            <a:r>
              <a:rPr lang="fr-FR" sz="2200" dirty="0" smtClean="0">
                <a:latin typeface="Times New Roman" pitchFamily="18" charset="0"/>
                <a:cs typeface="Times New Roman" pitchFamily="18" charset="0"/>
              </a:rPr>
              <a:t>en participant à des programmes de biovigilance. Le tabac est utilisé pour évaluer le degré de pollution par l'ozone, créant des zones nécrotiques sur ces feuilles. </a:t>
            </a:r>
          </a:p>
          <a:p>
            <a:pPr>
              <a:lnSpc>
                <a:spcPct val="150000"/>
              </a:lnSpc>
            </a:pPr>
            <a:r>
              <a:rPr lang="fr-FR" sz="2200" dirty="0" smtClean="0">
                <a:latin typeface="Times New Roman" pitchFamily="18" charset="0"/>
                <a:cs typeface="Times New Roman" pitchFamily="18" charset="0"/>
              </a:rPr>
              <a:t>B- D'autres plantes sont utilisées comme des «biocapteurs» = piéger et accumuler des métaux lourds et d'autres éléments indésirables dans les sols (ammonium, mercure, césium, arsenic…). </a:t>
            </a:r>
            <a:endParaRPr lang="fr-FR" sz="22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94140"/>
          </a:xfrm>
          <a:prstGeom prst="rect">
            <a:avLst/>
          </a:prstGeom>
        </p:spPr>
        <p:txBody>
          <a:bodyPr wrap="square">
            <a:spAutoFit/>
          </a:bodyPr>
          <a:lstStyle/>
          <a:p>
            <a:pPr algn="just">
              <a:lnSpc>
                <a:spcPct val="150000"/>
              </a:lnSpc>
            </a:pPr>
            <a:r>
              <a:rPr lang="fr-FR" sz="2200" b="1" dirty="0" smtClean="0">
                <a:latin typeface="Times New Roman" pitchFamily="18" charset="0"/>
                <a:cs typeface="Times New Roman" pitchFamily="18" charset="0"/>
              </a:rPr>
              <a:t>2-  (Biotechnologie blanche au secours de l’environnement) </a:t>
            </a:r>
          </a:p>
          <a:p>
            <a:pPr algn="just">
              <a:lnSpc>
                <a:spcPct val="150000"/>
              </a:lnSpc>
            </a:pPr>
            <a:r>
              <a:rPr lang="fr-FR" sz="2200" dirty="0" smtClean="0">
                <a:latin typeface="Times New Roman" pitchFamily="18" charset="0"/>
                <a:cs typeface="Times New Roman" pitchFamily="18" charset="0"/>
              </a:rPr>
              <a:t>Les biotechnologies blanches présentent le plus gros potentiel de croissance,  notamment </a:t>
            </a:r>
            <a:r>
              <a:rPr lang="fr-FR" sz="2200" b="1" dirty="0" smtClean="0">
                <a:latin typeface="Times New Roman" pitchFamily="18" charset="0"/>
                <a:cs typeface="Times New Roman" pitchFamily="18" charset="0"/>
              </a:rPr>
              <a:t>pour la production de produits chimiques</a:t>
            </a:r>
            <a:r>
              <a:rPr lang="fr-FR" sz="2200" dirty="0" smtClean="0">
                <a:latin typeface="Times New Roman" pitchFamily="18" charset="0"/>
                <a:cs typeface="Times New Roman" pitchFamily="18" charset="0"/>
              </a:rPr>
              <a:t>, </a:t>
            </a:r>
            <a:r>
              <a:rPr lang="fr-FR" sz="2200" b="1" dirty="0" smtClean="0">
                <a:latin typeface="Times New Roman" pitchFamily="18" charset="0"/>
                <a:cs typeface="Times New Roman" pitchFamily="18" charset="0"/>
              </a:rPr>
              <a:t>de polymères et de biocarburants</a:t>
            </a:r>
            <a:r>
              <a:rPr lang="fr-FR" sz="2200" dirty="0" smtClean="0">
                <a:latin typeface="Times New Roman" pitchFamily="18" charset="0"/>
                <a:cs typeface="Times New Roman" pitchFamily="18" charset="0"/>
              </a:rPr>
              <a:t>. En effet, </a:t>
            </a:r>
            <a:r>
              <a:rPr lang="fr-FR" sz="2200" b="1" dirty="0" smtClean="0">
                <a:latin typeface="Times New Roman" pitchFamily="18" charset="0"/>
                <a:cs typeface="Times New Roman" pitchFamily="18" charset="0"/>
              </a:rPr>
              <a:t>Des microorganismes développés par la recherche sont aujourd’hui capables de fabriquer des composés chimiques à partir de végétaux</a:t>
            </a:r>
            <a:r>
              <a:rPr lang="fr-FR" sz="2200" dirty="0" smtClean="0">
                <a:latin typeface="Times New Roman" pitchFamily="18" charset="0"/>
                <a:cs typeface="Times New Roman" pitchFamily="18" charset="0"/>
              </a:rPr>
              <a:t>… Cette discipline ouvre de nouvelles voies de production durable de biocarburants, d’intermédiaires pour la chimie, de </a:t>
            </a:r>
            <a:r>
              <a:rPr lang="fr-FR" sz="2200" dirty="0" err="1" smtClean="0">
                <a:latin typeface="Times New Roman" pitchFamily="18" charset="0"/>
                <a:cs typeface="Times New Roman" pitchFamily="18" charset="0"/>
              </a:rPr>
              <a:t>biopolymères</a:t>
            </a:r>
            <a:r>
              <a:rPr lang="fr-FR" sz="2200" dirty="0" smtClean="0">
                <a:latin typeface="Times New Roman" pitchFamily="18" charset="0"/>
                <a:cs typeface="Times New Roman" pitchFamily="18" charset="0"/>
              </a:rPr>
              <a:t> et de biomatériaux. Dans le contexte actuel de réchauffement climatique et de moindre disponibilité du carbone fossile (pétrole, hydrocarbures…) le défi est d’utiliser la biomasse, source gigantesque de carbone renouvelable, comme matière première au service d’un très grand nombre d’applications industrielles, de la chimie aux biocarburants, en passant par le papier, les produits alimentaires et non alimentaires, ainsi que le textile, les détergents, etc.</a:t>
            </a:r>
            <a:endParaRPr lang="fr-FR" sz="22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94140"/>
          </a:xfrm>
          <a:prstGeom prst="rect">
            <a:avLst/>
          </a:prstGeom>
        </p:spPr>
        <p:txBody>
          <a:bodyPr wrap="square">
            <a:spAutoFit/>
          </a:bodyPr>
          <a:lstStyle/>
          <a:p>
            <a:pPr algn="just">
              <a:lnSpc>
                <a:spcPct val="150000"/>
              </a:lnSpc>
            </a:pPr>
            <a:r>
              <a:rPr lang="fr-FR" sz="2200" dirty="0" smtClean="0">
                <a:latin typeface="Times New Roman" pitchFamily="18" charset="0"/>
                <a:cs typeface="Times New Roman" pitchFamily="18" charset="0"/>
              </a:rPr>
              <a:t>Ce type de biotechnologie, elle vise des procédés plus propres, qui génèrent moins de déchets et nécessitent moins d’énergie. </a:t>
            </a:r>
            <a:r>
              <a:rPr lang="fr-FR" sz="2200" b="1" dirty="0" smtClean="0">
                <a:latin typeface="Times New Roman" pitchFamily="18" charset="0"/>
                <a:cs typeface="Times New Roman" pitchFamily="18" charset="0"/>
              </a:rPr>
              <a:t>La </a:t>
            </a:r>
            <a:r>
              <a:rPr lang="fr-FR" sz="2200" b="1" dirty="0" err="1" smtClean="0">
                <a:latin typeface="Times New Roman" pitchFamily="18" charset="0"/>
                <a:cs typeface="Times New Roman" pitchFamily="18" charset="0"/>
              </a:rPr>
              <a:t>biotechologie</a:t>
            </a:r>
            <a:r>
              <a:rPr lang="fr-FR" sz="2200" b="1" dirty="0" smtClean="0">
                <a:latin typeface="Times New Roman" pitchFamily="18" charset="0"/>
                <a:cs typeface="Times New Roman" pitchFamily="18" charset="0"/>
              </a:rPr>
              <a:t> industrielle </a:t>
            </a:r>
            <a:r>
              <a:rPr lang="fr-FR" sz="2200" dirty="0" smtClean="0">
                <a:latin typeface="Times New Roman" pitchFamily="18" charset="0"/>
                <a:cs typeface="Times New Roman" pitchFamily="18" charset="0"/>
              </a:rPr>
              <a:t>est principalement basée sur </a:t>
            </a:r>
            <a:r>
              <a:rPr lang="fr-FR" sz="2200" b="1" dirty="0" smtClean="0">
                <a:solidFill>
                  <a:srgbClr val="FF0000"/>
                </a:solidFill>
                <a:latin typeface="Times New Roman" pitchFamily="18" charset="0"/>
                <a:cs typeface="Times New Roman" pitchFamily="18" charset="0"/>
              </a:rPr>
              <a:t>la fermentation </a:t>
            </a:r>
            <a:r>
              <a:rPr lang="fr-FR" sz="2200" dirty="0" smtClean="0">
                <a:latin typeface="Times New Roman" pitchFamily="18" charset="0"/>
                <a:cs typeface="Times New Roman" pitchFamily="18" charset="0"/>
              </a:rPr>
              <a:t>et </a:t>
            </a:r>
            <a:r>
              <a:rPr lang="fr-FR" sz="2200" b="1" dirty="0" smtClean="0">
                <a:solidFill>
                  <a:srgbClr val="FF0000"/>
                </a:solidFill>
                <a:latin typeface="Times New Roman" pitchFamily="18" charset="0"/>
                <a:cs typeface="Times New Roman" pitchFamily="18" charset="0"/>
              </a:rPr>
              <a:t>la biocatalyse. </a:t>
            </a:r>
            <a:r>
              <a:rPr lang="fr-FR" sz="2200" dirty="0" smtClean="0">
                <a:latin typeface="Times New Roman" pitchFamily="18" charset="0"/>
                <a:cs typeface="Times New Roman" pitchFamily="18" charset="0"/>
              </a:rPr>
              <a:t>Ce sont les micro‐ organismes (levures, algues, bactéries), ou une partie de ceux‐ci (principalement les enzymes), qui jouent le rôle de </a:t>
            </a:r>
            <a:r>
              <a:rPr lang="fr-FR" sz="2200" dirty="0" err="1" smtClean="0">
                <a:latin typeface="Times New Roman" pitchFamily="18" charset="0"/>
                <a:cs typeface="Times New Roman" pitchFamily="18" charset="0"/>
              </a:rPr>
              <a:t>mini‐usines</a:t>
            </a:r>
            <a:r>
              <a:rPr lang="fr-FR" sz="2200" dirty="0" smtClean="0">
                <a:latin typeface="Times New Roman" pitchFamily="18" charset="0"/>
                <a:cs typeface="Times New Roman" pitchFamily="18" charset="0"/>
              </a:rPr>
              <a:t> ou de chaînes de production</a:t>
            </a:r>
          </a:p>
          <a:p>
            <a:pPr algn="just">
              <a:lnSpc>
                <a:spcPct val="150000"/>
              </a:lnSpc>
            </a:pPr>
            <a:r>
              <a:rPr lang="fr-FR" sz="2200" b="1" dirty="0" smtClean="0">
                <a:latin typeface="Times New Roman" pitchFamily="18" charset="0"/>
                <a:cs typeface="Times New Roman" pitchFamily="18" charset="0"/>
              </a:rPr>
              <a:t>La biocatalyse </a:t>
            </a:r>
            <a:r>
              <a:rPr lang="fr-FR" sz="2200" dirty="0" smtClean="0">
                <a:latin typeface="Times New Roman" pitchFamily="18" charset="0"/>
                <a:cs typeface="Times New Roman" pitchFamily="18" charset="0"/>
              </a:rPr>
              <a:t>: Pour accélérer les réactions biochimiques, on utilise des enzymes, des protéines produites par tout organisme vivant. Au cours du processus de catalyse, les enzymes ne sont ni consommées (immobilisation ), ni altérées. Elles travaillent non seulement avec grande rapidité et précision, mais également – contrairement aux catalyseurs chimiques qui nécessitent souvent des conditions agressives pour être actifs – dans le respect de l’environnement : en milieu aqueux, sous pH, température et pression modérés. </a:t>
            </a:r>
            <a:endParaRPr lang="fr-FR" sz="22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
            <a:ext cx="9144000" cy="6694140"/>
          </a:xfrm>
          <a:prstGeom prst="rect">
            <a:avLst/>
          </a:prstGeom>
        </p:spPr>
        <p:txBody>
          <a:bodyPr wrap="square">
            <a:spAutoFit/>
          </a:bodyPr>
          <a:lstStyle/>
          <a:p>
            <a:pPr algn="just">
              <a:lnSpc>
                <a:spcPct val="150000"/>
              </a:lnSpc>
              <a:buFont typeface="Wingdings" pitchFamily="2" charset="2"/>
              <a:buChar char="Ø"/>
            </a:pPr>
            <a:r>
              <a:rPr lang="fr-FR" sz="2200" b="1" dirty="0" smtClean="0">
                <a:solidFill>
                  <a:srgbClr val="FF0000"/>
                </a:solidFill>
                <a:latin typeface="Times New Roman" pitchFamily="18" charset="0"/>
                <a:cs typeface="Times New Roman" pitchFamily="18" charset="0"/>
              </a:rPr>
              <a:t>Biotechnologie de deuxième génération (1920-1970): </a:t>
            </a:r>
          </a:p>
          <a:p>
            <a:pPr algn="just">
              <a:lnSpc>
                <a:spcPct val="150000"/>
              </a:lnSpc>
              <a:buFont typeface="Wingdings" pitchFamily="2" charset="2"/>
              <a:buChar char="Ø"/>
            </a:pPr>
            <a:r>
              <a:rPr lang="fr-FR" sz="2200" b="1" dirty="0">
                <a:latin typeface="Times New Roman" pitchFamily="18" charset="0"/>
                <a:cs typeface="Times New Roman" pitchFamily="18" charset="0"/>
              </a:rPr>
              <a:t> </a:t>
            </a:r>
            <a:r>
              <a:rPr lang="fr-FR" sz="2200" dirty="0" smtClean="0">
                <a:latin typeface="Times New Roman" pitchFamily="18" charset="0"/>
                <a:cs typeface="Times New Roman" pitchFamily="18" charset="0"/>
              </a:rPr>
              <a:t>Fondée sur le développement des base de la génétique (l’étude de la transmission des caractères entre espèces du même genre et de la structure d’ADN </a:t>
            </a:r>
            <a:r>
              <a:rPr lang="fr-FR" sz="2200" b="1" dirty="0" smtClean="0">
                <a:latin typeface="Times New Roman" pitchFamily="18" charset="0"/>
                <a:cs typeface="Times New Roman" pitchFamily="18" charset="0"/>
              </a:rPr>
              <a:t>(Watson et Crick, 1953). </a:t>
            </a:r>
          </a:p>
          <a:p>
            <a:pPr algn="just">
              <a:lnSpc>
                <a:spcPct val="150000"/>
              </a:lnSpc>
              <a:buFont typeface="Wingdings" pitchFamily="2" charset="2"/>
              <a:buChar char="Ø"/>
            </a:pPr>
            <a:r>
              <a:rPr lang="fr-FR" sz="2200" dirty="0">
                <a:latin typeface="Times New Roman" pitchFamily="18" charset="0"/>
                <a:cs typeface="Times New Roman" pitchFamily="18" charset="0"/>
              </a:rPr>
              <a:t> </a:t>
            </a:r>
            <a:r>
              <a:rPr lang="fr-FR" sz="2200" dirty="0" smtClean="0">
                <a:latin typeface="Times New Roman" pitchFamily="18" charset="0"/>
                <a:cs typeface="Times New Roman" pitchFamily="18" charset="0"/>
              </a:rPr>
              <a:t>La découvertes des vaccins, antibiotiques, vitamines et stéroïdes, en particulier celle de la pénicilline en 1929 par le chercheure </a:t>
            </a:r>
            <a:r>
              <a:rPr lang="fr-FR" sz="2200" b="1" dirty="0" smtClean="0">
                <a:latin typeface="Times New Roman" pitchFamily="18" charset="0"/>
                <a:cs typeface="Times New Roman" pitchFamily="18" charset="0"/>
              </a:rPr>
              <a:t>Alexander Fleming</a:t>
            </a:r>
            <a:r>
              <a:rPr lang="fr-FR" sz="2200" dirty="0" smtClean="0">
                <a:latin typeface="Times New Roman" pitchFamily="18" charset="0"/>
                <a:cs typeface="Times New Roman" pitchFamily="18" charset="0"/>
              </a:rPr>
              <a:t>. Cette découverte ouvert la voie à un traitement plus efficace des infections grâce aux antibiotiques (nouvelles molécules). </a:t>
            </a:r>
          </a:p>
          <a:p>
            <a:pPr algn="just">
              <a:lnSpc>
                <a:spcPct val="150000"/>
              </a:lnSpc>
              <a:buFont typeface="Wingdings" pitchFamily="2" charset="2"/>
              <a:buChar char="Ø"/>
            </a:pPr>
            <a:r>
              <a:rPr lang="fr-FR" sz="2200" dirty="0">
                <a:latin typeface="Times New Roman" pitchFamily="18" charset="0"/>
                <a:cs typeface="Times New Roman" pitchFamily="18" charset="0"/>
              </a:rPr>
              <a:t> </a:t>
            </a:r>
            <a:r>
              <a:rPr lang="fr-FR" sz="2200" dirty="0" smtClean="0">
                <a:latin typeface="Times New Roman" pitchFamily="18" charset="0"/>
                <a:cs typeface="Times New Roman" pitchFamily="18" charset="0"/>
              </a:rPr>
              <a:t>Le développement de la microbiologie appliquée permettait l’étude des micro-organismes tels que les virus, les bactéries et les champignons, responsables de certaines maladies, mais qui constituait aussi, dans le cas de certaines bactéries et de certains champignons, des agents de fermentations et des producteurs d’antibiotiques et de productions industrielles.  </a:t>
            </a:r>
            <a:endParaRPr lang="fr-FR" sz="22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62815"/>
          </a:xfrm>
          <a:prstGeom prst="rect">
            <a:avLst/>
          </a:prstGeom>
        </p:spPr>
        <p:txBody>
          <a:bodyPr wrap="square">
            <a:spAutoFit/>
          </a:bodyPr>
          <a:lstStyle/>
          <a:p>
            <a:pPr algn="just">
              <a:lnSpc>
                <a:spcPct val="150000"/>
              </a:lnSpc>
            </a:pPr>
            <a:r>
              <a:rPr lang="fr-FR" sz="2200" dirty="0" smtClean="0">
                <a:latin typeface="Times New Roman" pitchFamily="18" charset="0"/>
                <a:cs typeface="Times New Roman" pitchFamily="18" charset="0"/>
              </a:rPr>
              <a:t>C'est pourquoi l'utilisation de la biocatalyse à grande échelle remplace de nombreux procédés polluants ‐ par exemple dans l’industrie du papier, du cuir ou du textile ainsi que dans la fabrication de détergents.</a:t>
            </a:r>
          </a:p>
          <a:p>
            <a:pPr algn="just">
              <a:lnSpc>
                <a:spcPct val="150000"/>
              </a:lnSpc>
            </a:pPr>
            <a:r>
              <a:rPr lang="fr-FR" sz="2200" b="1" smtClean="0">
                <a:latin typeface="Times New Roman" pitchFamily="18" charset="0"/>
                <a:cs typeface="Times New Roman" pitchFamily="18" charset="0"/>
              </a:rPr>
              <a:t>La Fermentation </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Dans un environnement contrôlé, en l’absence d’oxygène, des micro‐organismes (par exemple moisissures, levures et bactéries) – génétiquement modifiés ou pas – transforment des substances organiques, telles que les sucres et les huiles, en une gamme pratiquement illimitée de produits. Il suffit simplement de choisir le micro‐ organisme adapté, de surveiller son métabolisme et sa croissance et d’être en mesure de l’utiliser à grande échelle.</a:t>
            </a:r>
            <a:endParaRPr lang="fr-FR" sz="22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86309"/>
          </a:xfrm>
          <a:prstGeom prst="rect">
            <a:avLst/>
          </a:prstGeom>
        </p:spPr>
        <p:txBody>
          <a:bodyPr wrap="square">
            <a:spAutoFit/>
          </a:bodyPr>
          <a:lstStyle/>
          <a:p>
            <a:pPr algn="ctr">
              <a:lnSpc>
                <a:spcPct val="150000"/>
              </a:lnSpc>
            </a:pPr>
            <a:r>
              <a:rPr lang="fr-FR" sz="2200" b="1" dirty="0" smtClean="0">
                <a:latin typeface="Times New Roman" pitchFamily="18" charset="0"/>
                <a:cs typeface="Times New Roman" pitchFamily="18" charset="0"/>
              </a:rPr>
              <a:t>Comment fabrique-t-on des bio polymères et bioplastiques ? </a:t>
            </a:r>
          </a:p>
          <a:p>
            <a:pPr>
              <a:lnSpc>
                <a:spcPct val="150000"/>
              </a:lnSpc>
            </a:pPr>
            <a:r>
              <a:rPr lang="fr-FR" sz="2200" dirty="0" smtClean="0">
                <a:latin typeface="Times New Roman" pitchFamily="18" charset="0"/>
                <a:cs typeface="Times New Roman" pitchFamily="18" charset="0"/>
              </a:rPr>
              <a:t>Il existe deux méthodes, basées sur la fermentation ou sur l'utilisation de la plante comme moyen de fabrication du plastique. </a:t>
            </a:r>
          </a:p>
          <a:p>
            <a:pPr>
              <a:lnSpc>
                <a:spcPct val="150000"/>
              </a:lnSpc>
            </a:pPr>
            <a:r>
              <a:rPr lang="fr-FR" sz="2200" dirty="0" smtClean="0">
                <a:latin typeface="Times New Roman" pitchFamily="18" charset="0"/>
                <a:cs typeface="Times New Roman" pitchFamily="18" charset="0"/>
              </a:rPr>
              <a:t>Dans le cas de la fermentation, on peut en distinguer deux types : </a:t>
            </a:r>
          </a:p>
          <a:p>
            <a:pPr>
              <a:lnSpc>
                <a:spcPct val="150000"/>
              </a:lnSpc>
              <a:buFont typeface="Wingdings" pitchFamily="2" charset="2"/>
              <a:buChar char="Ø"/>
            </a:pPr>
            <a:r>
              <a:rPr lang="fr-FR" sz="2200" b="1" dirty="0" smtClean="0">
                <a:latin typeface="Times New Roman" pitchFamily="18" charset="0"/>
                <a:cs typeface="Times New Roman" pitchFamily="18" charset="0"/>
              </a:rPr>
              <a:t>Fermentation productrice de polyesters bactériens : </a:t>
            </a:r>
            <a:r>
              <a:rPr lang="fr-FR" sz="2200" dirty="0" smtClean="0">
                <a:latin typeface="Times New Roman" pitchFamily="18" charset="0"/>
                <a:cs typeface="Times New Roman" pitchFamily="18" charset="0"/>
              </a:rPr>
              <a:t>Certaines bactéries utilisent le sucre des plantes récoltées, tel le maïs, comme combustible pour réaliser leurs processus cellulaires. Le sous produit qui en découle est le polymère qu’on sépare ensuite des cellules bactériennes.  </a:t>
            </a:r>
          </a:p>
          <a:p>
            <a:pPr>
              <a:lnSpc>
                <a:spcPct val="150000"/>
              </a:lnSpc>
              <a:buFont typeface="Wingdings" pitchFamily="2" charset="2"/>
              <a:buChar char="Ø"/>
            </a:pPr>
            <a:r>
              <a:rPr lang="fr-FR" sz="2200" b="1" dirty="0" smtClean="0">
                <a:latin typeface="Times New Roman" pitchFamily="18" charset="0"/>
                <a:cs typeface="Times New Roman" pitchFamily="18" charset="0"/>
              </a:rPr>
              <a:t> Fermentation productrice d’acide lactique : </a:t>
            </a:r>
            <a:r>
              <a:rPr lang="fr-FR" sz="2200" dirty="0" smtClean="0">
                <a:latin typeface="Times New Roman" pitchFamily="18" charset="0"/>
                <a:cs typeface="Times New Roman" pitchFamily="18" charset="0"/>
              </a:rPr>
              <a:t>L'acide lactique est obtenu par la fermentation du sucre, un peu comme on obtient directement des polymères à partir de bactéries. Toutefois, le produit final n’est pas un polymère et doit encore être polymérisé en acide </a:t>
            </a:r>
            <a:r>
              <a:rPr lang="fr-FR" sz="2200" dirty="0" err="1" smtClean="0">
                <a:latin typeface="Times New Roman" pitchFamily="18" charset="0"/>
                <a:cs typeface="Times New Roman" pitchFamily="18" charset="0"/>
              </a:rPr>
              <a:t>polylactique</a:t>
            </a:r>
            <a:r>
              <a:rPr lang="fr-FR" sz="2200" dirty="0" smtClean="0">
                <a:latin typeface="Times New Roman" pitchFamily="18" charset="0"/>
                <a:cs typeface="Times New Roman" pitchFamily="18" charset="0"/>
              </a:rPr>
              <a:t> (PLA).</a:t>
            </a:r>
            <a:endParaRPr lang="fr-FR" sz="22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3157" y="857256"/>
            <a:ext cx="9144065" cy="5929330"/>
          </a:xfrm>
          <a:prstGeom prst="rect">
            <a:avLst/>
          </a:prstGeom>
          <a:noFill/>
          <a:ln w="9525">
            <a:noFill/>
            <a:miter lim="800000"/>
            <a:headEnd/>
            <a:tailEnd/>
          </a:ln>
          <a:effectLst/>
        </p:spPr>
      </p:pic>
      <p:sp>
        <p:nvSpPr>
          <p:cNvPr id="5" name="Rectangle 4"/>
          <p:cNvSpPr/>
          <p:nvPr/>
        </p:nvSpPr>
        <p:spPr>
          <a:xfrm>
            <a:off x="1857356" y="285728"/>
            <a:ext cx="5937844" cy="461665"/>
          </a:xfrm>
          <a:prstGeom prst="rect">
            <a:avLst/>
          </a:prstGeom>
        </p:spPr>
        <p:txBody>
          <a:bodyPr wrap="none">
            <a:spAutoFit/>
          </a:bodyPr>
          <a:lstStyle/>
          <a:p>
            <a:pPr algn="ctr"/>
            <a:r>
              <a:rPr lang="fr-FR" sz="2400" b="1" dirty="0" smtClean="0">
                <a:latin typeface="Times New Roman" pitchFamily="18" charset="0"/>
                <a:cs typeface="Times New Roman" pitchFamily="18" charset="0"/>
              </a:rPr>
              <a:t>Exemple de fabrication d’un biocarburant </a:t>
            </a:r>
            <a:endParaRPr lang="fr-FR" sz="2400" b="1"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2" y="0"/>
            <a:ext cx="9126759" cy="68580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6948056"/>
          </a:xfrm>
          <a:prstGeom prst="rect">
            <a:avLst/>
          </a:prstGeom>
        </p:spPr>
        <p:txBody>
          <a:bodyPr wrap="square">
            <a:spAutoFit/>
          </a:bodyPr>
          <a:lstStyle/>
          <a:p>
            <a:pPr algn="ctr">
              <a:lnSpc>
                <a:spcPct val="150000"/>
              </a:lnSpc>
            </a:pPr>
            <a:r>
              <a:rPr lang="fr-FR" sz="2400" b="1" dirty="0" smtClean="0">
                <a:latin typeface="Times New Roman" pitchFamily="18" charset="0"/>
                <a:cs typeface="Times New Roman" pitchFamily="18" charset="0"/>
              </a:rPr>
              <a:t>Dangers des OGM</a:t>
            </a:r>
          </a:p>
          <a:p>
            <a:pPr>
              <a:lnSpc>
                <a:spcPct val="150000"/>
              </a:lnSpc>
            </a:pPr>
            <a:r>
              <a:rPr lang="fr-FR" sz="2100" dirty="0" smtClean="0">
                <a:latin typeface="Times New Roman" pitchFamily="18" charset="0"/>
                <a:cs typeface="Times New Roman" pitchFamily="18" charset="0"/>
              </a:rPr>
              <a:t>Les risques et les inconvénients des OGM alimentaires est le  sujet actuelle de divers organismes scientifiques, commerciaux, associations de consommateurs ou administrations publiques.  En effet, les risques liés aux </a:t>
            </a:r>
            <a:r>
              <a:rPr lang="fr-FR" sz="2100" b="1" dirty="0" smtClean="0">
                <a:latin typeface="Times New Roman" pitchFamily="18" charset="0"/>
                <a:cs typeface="Times New Roman" pitchFamily="18" charset="0"/>
              </a:rPr>
              <a:t>transferts de gènes </a:t>
            </a:r>
            <a:r>
              <a:rPr lang="fr-FR" sz="2100" dirty="0" smtClean="0">
                <a:latin typeface="Times New Roman" pitchFamily="18" charset="0"/>
                <a:cs typeface="Times New Roman" pitchFamily="18" charset="0"/>
              </a:rPr>
              <a:t>varient évidemment en fonction des gènes introduits, de l'espèce cultivée et de la présence autour d'elle de plantes susceptibles de se croiser avec la culture OGM. Le comportement dans l'environnement de ces nouveaux organismes vivants est totalement imprévisible. Les </a:t>
            </a:r>
            <a:r>
              <a:rPr lang="fr-FR" sz="2100" dirty="0" err="1" smtClean="0">
                <a:latin typeface="Times New Roman" pitchFamily="18" charset="0"/>
                <a:cs typeface="Times New Roman" pitchFamily="18" charset="0"/>
              </a:rPr>
              <a:t>transgènes</a:t>
            </a:r>
            <a:r>
              <a:rPr lang="fr-FR" sz="2100" dirty="0" smtClean="0">
                <a:latin typeface="Times New Roman" pitchFamily="18" charset="0"/>
                <a:cs typeface="Times New Roman" pitchFamily="18" charset="0"/>
              </a:rPr>
              <a:t> qui s'échappent des plantes modifiées et contaminent le patrimoine génétique d'autres plantes, sauvages ou cultivées, vont se multiplier avec l'organisme hôte de façon incontrôlable. </a:t>
            </a:r>
          </a:p>
          <a:p>
            <a:pPr>
              <a:lnSpc>
                <a:spcPct val="150000"/>
              </a:lnSpc>
            </a:pPr>
            <a:r>
              <a:rPr lang="fr-FR" sz="2100" dirty="0" smtClean="0">
                <a:latin typeface="Times New Roman" pitchFamily="18" charset="0"/>
                <a:cs typeface="Times New Roman" pitchFamily="18" charset="0"/>
              </a:rPr>
              <a:t>Une fois la pollution génétique engendrée, elle est irréversible et incontrôlable. Cette pollution menace la pérennité de l'agriculture biologique comme celle de l'agriculture conventionnelle. Elle met également en péril l'ensemble de la biodiversité planétaire.</a:t>
            </a:r>
            <a:endParaRPr lang="fr-FR" sz="21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86309"/>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Les OGM présentent d'autres dangers pour l'environnement.</a:t>
            </a:r>
          </a:p>
          <a:p>
            <a:pPr>
              <a:lnSpc>
                <a:spcPct val="150000"/>
              </a:lnSpc>
            </a:pPr>
            <a:r>
              <a:rPr lang="fr-FR" sz="2200" dirty="0" smtClean="0">
                <a:latin typeface="Times New Roman" pitchFamily="18" charset="0"/>
                <a:cs typeface="Times New Roman" pitchFamily="18" charset="0"/>
              </a:rPr>
              <a:t>On peut ainsi craindre l'apparition de mauvaises herbes résistantes à des herbicides ou celle de "super insectes" insensibles aux insecticides secrétés par les plantes OGM.</a:t>
            </a:r>
          </a:p>
          <a:p>
            <a:pPr>
              <a:lnSpc>
                <a:spcPct val="150000"/>
              </a:lnSpc>
            </a:pPr>
            <a:r>
              <a:rPr lang="fr-FR" sz="2200" dirty="0" smtClean="0">
                <a:latin typeface="Times New Roman" pitchFamily="18" charset="0"/>
                <a:cs typeface="Times New Roman" pitchFamily="18" charset="0"/>
              </a:rPr>
              <a:t> Autre risque : voir disparaître des insectes "utiles", avec des conséquences en cascade sur les écosystèmes.</a:t>
            </a:r>
          </a:p>
          <a:p>
            <a:pPr>
              <a:lnSpc>
                <a:spcPct val="150000"/>
              </a:lnSpc>
            </a:pPr>
            <a:r>
              <a:rPr lang="fr-FR" sz="2200" dirty="0" smtClean="0">
                <a:latin typeface="Times New Roman" pitchFamily="18" charset="0"/>
                <a:cs typeface="Times New Roman" pitchFamily="18" charset="0"/>
              </a:rPr>
              <a:t>La culture de plantes transgéniques permet d'autre part à quelques grandes firmes de contrôler la production de notre alimentation grâce aux brevets pris sur les semences OGM. La société Monsanto, par exemple, détient aujourd'hui 90% du monopole sur les semences transgéniques cultivées dans le monde et n'hésite pas à traîner en justice tout agriculteur soupçonné de les utiliser "illégalement".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3586366"/>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En effet, les OGM sont brevetés. Les agriculteurs n'ont donc pas le droit de </a:t>
            </a:r>
            <a:r>
              <a:rPr lang="fr-FR" sz="2200" dirty="0" err="1" smtClean="0">
                <a:latin typeface="Times New Roman" pitchFamily="18" charset="0"/>
                <a:cs typeface="Times New Roman" pitchFamily="18" charset="0"/>
              </a:rPr>
              <a:t>re</a:t>
            </a:r>
            <a:r>
              <a:rPr lang="fr-FR" sz="2200" dirty="0" smtClean="0">
                <a:latin typeface="Times New Roman" pitchFamily="18" charset="0"/>
                <a:cs typeface="Times New Roman" pitchFamily="18" charset="0"/>
              </a:rPr>
              <a:t>-semer une partie de leur récolte, mais doivent racheter des semences chaque année. Cette interdiction représente une menace grave pour l'agro-biodiversité et la sécurité alimentaire mondiale, parce que ce sont justement ces pratiques de réutilisation et d'échange de semences entre paysans qui ont permis le développement et la culture d'innombrables variétés de plantes alimentaires adaptées aux conditions locales. </a:t>
            </a:r>
            <a:endParaRPr lang="fr-FR" sz="2200" dirty="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94140"/>
          </a:xfrm>
          <a:prstGeom prst="rect">
            <a:avLst/>
          </a:prstGeom>
        </p:spPr>
        <p:txBody>
          <a:bodyPr wrap="square">
            <a:spAutoFit/>
          </a:bodyPr>
          <a:lstStyle/>
          <a:p>
            <a:pPr algn="ctr">
              <a:lnSpc>
                <a:spcPct val="150000"/>
              </a:lnSpc>
            </a:pPr>
            <a:r>
              <a:rPr lang="fr-FR" sz="2200" b="1" dirty="0" smtClean="0">
                <a:latin typeface="Times New Roman" pitchFamily="18" charset="0"/>
                <a:cs typeface="Times New Roman" pitchFamily="18" charset="0"/>
              </a:rPr>
              <a:t>Mais aussi des risques potentiels pour notre </a:t>
            </a:r>
            <a:r>
              <a:rPr lang="fr-FR" sz="2400" b="1" dirty="0" smtClean="0">
                <a:solidFill>
                  <a:srgbClr val="C00000"/>
                </a:solidFill>
                <a:latin typeface="Times New Roman" pitchFamily="18" charset="0"/>
                <a:cs typeface="Times New Roman" pitchFamily="18" charset="0"/>
              </a:rPr>
              <a:t>santé !!!</a:t>
            </a:r>
            <a:endParaRPr lang="fr-FR" sz="2200" b="1" dirty="0" smtClean="0">
              <a:solidFill>
                <a:srgbClr val="C00000"/>
              </a:solidFill>
              <a:latin typeface="Times New Roman" pitchFamily="18" charset="0"/>
              <a:cs typeface="Times New Roman" pitchFamily="18" charset="0"/>
            </a:endParaRPr>
          </a:p>
          <a:p>
            <a:pPr>
              <a:lnSpc>
                <a:spcPct val="150000"/>
              </a:lnSpc>
            </a:pPr>
            <a:r>
              <a:rPr lang="fr-FR" sz="2200" dirty="0" smtClean="0">
                <a:latin typeface="Times New Roman" pitchFamily="18" charset="0"/>
                <a:cs typeface="Times New Roman" pitchFamily="18" charset="0"/>
              </a:rPr>
              <a:t> A l'heure actuelle, il n'existe aucune étude à long terme sur les risques sanitaires liés à la consommation d'OGM. Mais si l'innocuité des OGM sur notre santé n'a pas été démontrée à ce jour, des risques potentiels ont eux, bien été identifiés. </a:t>
            </a:r>
            <a:r>
              <a:rPr lang="fr-FR" sz="2200" b="1" dirty="0" smtClean="0">
                <a:latin typeface="Times New Roman" pitchFamily="18" charset="0"/>
                <a:cs typeface="Times New Roman" pitchFamily="18" charset="0"/>
              </a:rPr>
              <a:t>Les allergies alimentaires</a:t>
            </a:r>
            <a:r>
              <a:rPr lang="fr-FR" sz="2200" dirty="0" smtClean="0">
                <a:latin typeface="Times New Roman" pitchFamily="18" charset="0"/>
                <a:cs typeface="Times New Roman" pitchFamily="18" charset="0"/>
              </a:rPr>
              <a:t>, provoquées par des protéines qui vient des gènes transgéniques des plantes. L'introduction de nouveaux gènes dans des plantes cultivées à destination de </a:t>
            </a:r>
            <a:r>
              <a:rPr lang="fr-FR" sz="2200" dirty="0" smtClean="0">
                <a:latin typeface="Times New Roman" pitchFamily="18" charset="0"/>
                <a:cs typeface="Times New Roman" pitchFamily="18" charset="0"/>
              </a:rPr>
              <a:t>la </a:t>
            </a:r>
            <a:r>
              <a:rPr lang="fr-FR" sz="2200" dirty="0" smtClean="0">
                <a:latin typeface="Times New Roman" pitchFamily="18" charset="0"/>
                <a:cs typeface="Times New Roman" pitchFamily="18" charset="0"/>
              </a:rPr>
              <a:t>consommation humaine ou animale signifie donc la synthèse de nouvelles protéines. Or, il est impossible de déterminer, a priori, le potentiel allergène de ces nouvelles protéines. Par ailleurs, l'introduction de nouveaux gènes dans les plantes peut également provoquer des effets indirects comme l'interruption d'une fonction métabolique ou la synthèse de nouveaux produits éventuellement toxiques, ce que incapable de les prévoir </a:t>
            </a:r>
            <a:endParaRPr lang="fr-FR" sz="22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124514"/>
          </a:xfrm>
          <a:prstGeom prst="rect">
            <a:avLst/>
          </a:prstGeom>
        </p:spPr>
        <p:txBody>
          <a:bodyPr wrap="square">
            <a:spAutoFit/>
          </a:bodyPr>
          <a:lstStyle/>
          <a:p>
            <a:pPr>
              <a:lnSpc>
                <a:spcPct val="150000"/>
              </a:lnSpc>
            </a:pPr>
            <a:r>
              <a:rPr lang="fr-FR" sz="2800" dirty="0" smtClean="0">
                <a:latin typeface="Times New Roman" pitchFamily="18" charset="0"/>
                <a:cs typeface="Times New Roman" pitchFamily="18" charset="0"/>
              </a:rPr>
              <a:t>Enfin, un certain nombre de plantes transgéniques contiennent un gène de résistance aux antibiotiques. Il est inutile pour la plante, mais les chercheurs l'utilisent comme marqueur lors de la transgénèse. Les scientifiques craignent le passage de ce gène de résistance à des bactéries du système digestif animal ou humain. Ceci pourrait rendre inefficace l'utilisation de certains antibiotiques en médecine, alors même que le développement actuel de bactéries résistantes aux antibiotiques les plus répandus constitue une menace sérieuse pour la santé publique. </a:t>
            </a:r>
          </a:p>
          <a:p>
            <a:pPr>
              <a:lnSpc>
                <a:spcPct val="150000"/>
              </a:lnSpc>
            </a:pPr>
            <a:endParaRPr lang="fr-FR" sz="2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32694"/>
          </a:xfrm>
          <a:prstGeom prst="rect">
            <a:avLst/>
          </a:prstGeom>
        </p:spPr>
        <p:txBody>
          <a:bodyPr wrap="square">
            <a:spAutoFit/>
          </a:bodyPr>
          <a:lstStyle/>
          <a:p>
            <a:pPr>
              <a:lnSpc>
                <a:spcPct val="150000"/>
              </a:lnSpc>
            </a:pPr>
            <a:r>
              <a:rPr lang="fr-FR" sz="2200" dirty="0" smtClean="0">
                <a:latin typeface="Times New Roman" pitchFamily="18" charset="0"/>
                <a:cs typeface="Times New Roman" pitchFamily="18" charset="0"/>
              </a:rPr>
              <a:t>Quelques exemples de polémiques sur les OGM : </a:t>
            </a:r>
          </a:p>
          <a:p>
            <a:r>
              <a:rPr lang="fr-FR" sz="2200" b="1" dirty="0" smtClean="0">
                <a:latin typeface="Times New Roman" pitchFamily="18" charset="0"/>
                <a:cs typeface="Times New Roman" pitchFamily="18" charset="0"/>
              </a:rPr>
              <a:t>- L'affaire </a:t>
            </a:r>
            <a:r>
              <a:rPr lang="fr-FR" sz="2200" b="1" dirty="0" err="1" smtClean="0">
                <a:latin typeface="Times New Roman" pitchFamily="18" charset="0"/>
                <a:cs typeface="Times New Roman" pitchFamily="18" charset="0"/>
              </a:rPr>
              <a:t>Pusztai</a:t>
            </a:r>
            <a:r>
              <a:rPr lang="fr-FR" sz="2200" b="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est une controverse qui s'est développée au Royaume-Uni dans les années 1990 à propos d'expérimentations sur des pommes de terre génétiquement modifiées menées par Árpád </a:t>
            </a:r>
            <a:r>
              <a:rPr lang="fr-FR" sz="2200" dirty="0" err="1" smtClean="0">
                <a:latin typeface="Times New Roman" pitchFamily="18" charset="0"/>
                <a:cs typeface="Times New Roman" pitchFamily="18" charset="0"/>
              </a:rPr>
              <a:t>Pusztai</a:t>
            </a:r>
            <a:r>
              <a:rPr lang="fr-FR" sz="2200" dirty="0" smtClean="0">
                <a:latin typeface="Times New Roman" pitchFamily="18" charset="0"/>
                <a:cs typeface="Times New Roman" pitchFamily="18" charset="0"/>
              </a:rPr>
              <a:t> à la société anglaise de biotechnologie </a:t>
            </a:r>
            <a:r>
              <a:rPr lang="fr-FR" sz="2200" i="1" dirty="0" smtClean="0">
                <a:latin typeface="Times New Roman" pitchFamily="18" charset="0"/>
                <a:cs typeface="Times New Roman" pitchFamily="18" charset="0"/>
              </a:rPr>
              <a:t>Cambridge Agricultural </a:t>
            </a:r>
            <a:r>
              <a:rPr lang="fr-FR" sz="2200" i="1" dirty="0" err="1" smtClean="0">
                <a:latin typeface="Times New Roman" pitchFamily="18" charset="0"/>
                <a:cs typeface="Times New Roman" pitchFamily="18" charset="0"/>
              </a:rPr>
              <a:t>Genetics</a:t>
            </a:r>
            <a:r>
              <a:rPr lang="fr-FR" sz="2200" i="1" dirty="0" smtClean="0">
                <a:latin typeface="Times New Roman" pitchFamily="18" charset="0"/>
                <a:cs typeface="Times New Roman" pitchFamily="18" charset="0"/>
              </a:rPr>
              <a:t>. </a:t>
            </a:r>
            <a:r>
              <a:rPr lang="fr-FR" sz="2200" dirty="0" smtClean="0">
                <a:latin typeface="Times New Roman" pitchFamily="18" charset="0"/>
                <a:cs typeface="Times New Roman" pitchFamily="18" charset="0"/>
              </a:rPr>
              <a:t>Ces expérimentations avaient pour but de tester les propriétés nutritionnelles d'une variété de pomme de terre transgénique portant un gène provenant du perce-neige (</a:t>
            </a:r>
            <a:r>
              <a:rPr lang="fr-FR" sz="2200" dirty="0" err="1" smtClean="0">
                <a:latin typeface="Times New Roman" pitchFamily="18" charset="0"/>
                <a:cs typeface="Times New Roman" pitchFamily="18" charset="0"/>
              </a:rPr>
              <a:t>Galanthus</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nivalis</a:t>
            </a:r>
            <a:r>
              <a:rPr lang="fr-FR" sz="2200" dirty="0" smtClean="0">
                <a:latin typeface="Times New Roman" pitchFamily="18" charset="0"/>
                <a:cs typeface="Times New Roman" pitchFamily="18" charset="0"/>
              </a:rPr>
              <a:t>). Ce gène exprimait une </a:t>
            </a:r>
            <a:r>
              <a:rPr lang="fr-FR" sz="2200" dirty="0" err="1" smtClean="0">
                <a:latin typeface="Times New Roman" pitchFamily="18" charset="0"/>
                <a:cs typeface="Times New Roman" pitchFamily="18" charset="0"/>
              </a:rPr>
              <a:t>lectine</a:t>
            </a:r>
            <a:r>
              <a:rPr lang="fr-FR" sz="2200" dirty="0" smtClean="0">
                <a:latin typeface="Times New Roman" pitchFamily="18" charset="0"/>
                <a:cs typeface="Times New Roman" pitchFamily="18" charset="0"/>
              </a:rPr>
              <a:t> GNA, protéine aux propriétés insecticides bien connues, mais qui peut provoquer chez les mammifères des troubles digestifs (diarrhées, nausées, et vomissements. Árpád </a:t>
            </a:r>
            <a:r>
              <a:rPr lang="fr-FR" sz="2200" dirty="0" err="1" smtClean="0">
                <a:latin typeface="Times New Roman" pitchFamily="18" charset="0"/>
                <a:cs typeface="Times New Roman" pitchFamily="18" charset="0"/>
              </a:rPr>
              <a:t>Pusztai</a:t>
            </a:r>
            <a:r>
              <a:rPr lang="fr-FR" sz="2200" dirty="0" smtClean="0">
                <a:latin typeface="Times New Roman" pitchFamily="18" charset="0"/>
                <a:cs typeface="Times New Roman" pitchFamily="18" charset="0"/>
              </a:rPr>
              <a:t>, annonce publiquement, lors d'une interview à la télévision, que la consommation de ces pommes de terre OGM par des rats provoque une dépression de leur système immunitaire et un retard de croissance. Cette émission provoque un scandale dans les médias, à la suite de quoi il est suspendu de ses fonctions à l'institut </a:t>
            </a:r>
            <a:r>
              <a:rPr lang="fr-FR" sz="2200" dirty="0" err="1" smtClean="0">
                <a:latin typeface="Times New Roman" pitchFamily="18" charset="0"/>
                <a:cs typeface="Times New Roman" pitchFamily="18" charset="0"/>
              </a:rPr>
              <a:t>Rowett</a:t>
            </a:r>
            <a:r>
              <a:rPr lang="fr-FR" sz="2200" dirty="0" smtClean="0">
                <a:latin typeface="Times New Roman" pitchFamily="18" charset="0"/>
                <a:cs typeface="Times New Roman" pitchFamily="18" charset="0"/>
              </a:rPr>
              <a:t> et un comité officiel conclut qu'au vu des données expérimentales, les déclarations d'Árpád </a:t>
            </a:r>
            <a:r>
              <a:rPr lang="fr-FR" sz="2200" dirty="0" err="1" smtClean="0">
                <a:latin typeface="Times New Roman" pitchFamily="18" charset="0"/>
                <a:cs typeface="Times New Roman" pitchFamily="18" charset="0"/>
              </a:rPr>
              <a:t>Pusztai</a:t>
            </a:r>
            <a:r>
              <a:rPr lang="fr-FR" sz="2200" dirty="0" smtClean="0">
                <a:latin typeface="Times New Roman" pitchFamily="18" charset="0"/>
                <a:cs typeface="Times New Roman" pitchFamily="18" charset="0"/>
              </a:rPr>
              <a:t> ne sont pas vérifiées. Par la suite, en 1999, Árpád </a:t>
            </a:r>
            <a:r>
              <a:rPr lang="fr-FR" sz="2200" dirty="0" err="1" smtClean="0">
                <a:latin typeface="Times New Roman" pitchFamily="18" charset="0"/>
                <a:cs typeface="Times New Roman" pitchFamily="18" charset="0"/>
              </a:rPr>
              <a:t>Pusztai</a:t>
            </a:r>
            <a:r>
              <a:rPr lang="fr-FR" sz="2200" dirty="0" smtClean="0">
                <a:latin typeface="Times New Roman" pitchFamily="18" charset="0"/>
                <a:cs typeface="Times New Roman" pitchFamily="18" charset="0"/>
              </a:rPr>
              <a:t> reçoit le soutien public de scientifiques internationaux et publie ses travaux dans The Lancet , provoquant une polémique entre ce journal médical britannique et des institutions comme la Société royale de Londres et l'Académie des sciences médicales (</a:t>
            </a:r>
            <a:r>
              <a:rPr lang="fr-FR" sz="2200" dirty="0" err="1" smtClean="0">
                <a:latin typeface="Times New Roman" pitchFamily="18" charset="0"/>
                <a:cs typeface="Times New Roman" pitchFamily="18" charset="0"/>
              </a:rPr>
              <a:t>Academy</a:t>
            </a:r>
            <a:r>
              <a:rPr lang="fr-FR" sz="2200" dirty="0" smtClean="0">
                <a:latin typeface="Times New Roman" pitchFamily="18" charset="0"/>
                <a:cs typeface="Times New Roman" pitchFamily="18" charset="0"/>
              </a:rPr>
              <a:t> of </a:t>
            </a:r>
            <a:r>
              <a:rPr lang="fr-FR" sz="2200" dirty="0" err="1" smtClean="0">
                <a:latin typeface="Times New Roman" pitchFamily="18" charset="0"/>
                <a:cs typeface="Times New Roman" pitchFamily="18" charset="0"/>
              </a:rPr>
              <a:t>Medical</a:t>
            </a:r>
            <a:r>
              <a:rPr lang="fr-FR" sz="2200" dirty="0" smtClean="0">
                <a:latin typeface="Times New Roman" pitchFamily="18" charset="0"/>
                <a:cs typeface="Times New Roman" pitchFamily="18" charset="0"/>
              </a:rPr>
              <a:t> Sciences).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 y="0"/>
            <a:ext cx="9144031" cy="6647974"/>
          </a:xfrm>
          <a:prstGeom prst="rect">
            <a:avLst/>
          </a:prstGeom>
        </p:spPr>
        <p:txBody>
          <a:bodyPr wrap="square">
            <a:spAutoFit/>
          </a:bodyPr>
          <a:lstStyle/>
          <a:p>
            <a:pPr algn="just">
              <a:lnSpc>
                <a:spcPct val="150000"/>
              </a:lnSpc>
              <a:buFont typeface="Wingdings" pitchFamily="2" charset="2"/>
              <a:buChar char="Ø"/>
            </a:pPr>
            <a:r>
              <a:rPr lang="fr-FR" sz="2000" b="1" dirty="0" smtClean="0">
                <a:latin typeface="Times New Roman" pitchFamily="18" charset="0"/>
                <a:cs typeface="Times New Roman" pitchFamily="18" charset="0"/>
              </a:rPr>
              <a:t> </a:t>
            </a:r>
            <a:r>
              <a:rPr lang="fr-FR" sz="2000" b="1" dirty="0" smtClean="0">
                <a:solidFill>
                  <a:srgbClr val="FF0000"/>
                </a:solidFill>
                <a:latin typeface="Times New Roman" pitchFamily="18" charset="0"/>
                <a:cs typeface="Times New Roman" pitchFamily="18" charset="0"/>
              </a:rPr>
              <a:t>Biotechnologie de dernière génération ou la génération moderne (depuis 1970) : </a:t>
            </a:r>
          </a:p>
          <a:p>
            <a:pPr algn="just">
              <a:lnSpc>
                <a:spcPct val="150000"/>
              </a:lnSpc>
            </a:pPr>
            <a:r>
              <a:rPr lang="fr-FR" sz="2000" dirty="0" smtClean="0">
                <a:latin typeface="Times New Roman" pitchFamily="18" charset="0"/>
                <a:cs typeface="Times New Roman" pitchFamily="18" charset="0"/>
              </a:rPr>
              <a:t>Regroupe l’ensemble de techniques impliquant des manipulations ou des changements dans le patrimoine génétique des organismes vivants (carte possédant toutes les informations génétiques d’un organisme vivant)  ce progrès a été possible grâce aux: </a:t>
            </a:r>
          </a:p>
          <a:p>
            <a:pPr algn="just">
              <a:lnSpc>
                <a:spcPct val="150000"/>
              </a:lnSpc>
              <a:buFont typeface="Wingdings" pitchFamily="2" charset="2"/>
              <a:buChar char="Ø"/>
            </a:pPr>
            <a:r>
              <a:rPr lang="fr-FR" sz="2000" dirty="0" smtClean="0">
                <a:latin typeface="Times New Roman" pitchFamily="18" charset="0"/>
                <a:cs typeface="Times New Roman" pitchFamily="18" charset="0"/>
              </a:rPr>
              <a:t> Grands progrès de la génétique en 1970 (1973 : début du génie génétique, découverte de l’ADN-recombiné par Stanley Cohen de l’université de Californie à San Francisco et Herbert Boyer de l’université de </a:t>
            </a:r>
            <a:r>
              <a:rPr lang="fr-FR" sz="2000" dirty="0" err="1" smtClean="0">
                <a:latin typeface="Times New Roman" pitchFamily="18" charset="0"/>
                <a:cs typeface="Times New Roman" pitchFamily="18" charset="0"/>
              </a:rPr>
              <a:t>Stanford</a:t>
            </a:r>
            <a:r>
              <a:rPr lang="fr-FR" sz="2000" dirty="0" smtClean="0">
                <a:latin typeface="Times New Roman" pitchFamily="18" charset="0"/>
                <a:cs typeface="Times New Roman" pitchFamily="18" charset="0"/>
              </a:rPr>
              <a:t>); </a:t>
            </a:r>
          </a:p>
          <a:p>
            <a:pPr algn="just">
              <a:lnSpc>
                <a:spcPct val="150000"/>
              </a:lnSpc>
              <a:buFont typeface="Wingdings" pitchFamily="2" charset="2"/>
              <a:buChar char="Ø"/>
            </a:pPr>
            <a:r>
              <a:rPr lang="fr-FR"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Les progrès en biologie cellulaire et en immunologie (découverte des anticorps monoclonaux, en 1975, par </a:t>
            </a:r>
            <a:r>
              <a:rPr lang="fr-FR" sz="2000" dirty="0" err="1" smtClean="0">
                <a:latin typeface="Times New Roman" pitchFamily="18" charset="0"/>
                <a:cs typeface="Times New Roman" pitchFamily="18" charset="0"/>
              </a:rPr>
              <a:t>Cesar</a:t>
            </a:r>
            <a:r>
              <a:rPr lang="fr-FR" sz="2000" dirty="0" smtClean="0">
                <a:latin typeface="Times New Roman" pitchFamily="18" charset="0"/>
                <a:cs typeface="Times New Roman" pitchFamily="18" charset="0"/>
              </a:rPr>
              <a:t> </a:t>
            </a:r>
            <a:r>
              <a:rPr lang="fr-FR" sz="2000" dirty="0" err="1" smtClean="0">
                <a:latin typeface="Times New Roman" pitchFamily="18" charset="0"/>
                <a:cs typeface="Times New Roman" pitchFamily="18" charset="0"/>
              </a:rPr>
              <a:t>Milstein</a:t>
            </a:r>
            <a:r>
              <a:rPr lang="fr-FR" sz="2000" dirty="0" smtClean="0">
                <a:latin typeface="Times New Roman" pitchFamily="18" charset="0"/>
                <a:cs typeface="Times New Roman" pitchFamily="18" charset="0"/>
              </a:rPr>
              <a:t> et Georges </a:t>
            </a:r>
            <a:r>
              <a:rPr lang="fr-FR" sz="2000" dirty="0" err="1" smtClean="0">
                <a:latin typeface="Times New Roman" pitchFamily="18" charset="0"/>
                <a:cs typeface="Times New Roman" pitchFamily="18" charset="0"/>
              </a:rPr>
              <a:t>Kohler</a:t>
            </a:r>
            <a:r>
              <a:rPr lang="fr-FR" sz="2000" dirty="0" smtClean="0">
                <a:latin typeface="Times New Roman" pitchFamily="18" charset="0"/>
                <a:cs typeface="Times New Roman" pitchFamily="18" charset="0"/>
              </a:rPr>
              <a:t> du Laboratoire de biologie moléculaire à Cambridge en Grande Bretagne) </a:t>
            </a:r>
          </a:p>
          <a:p>
            <a:pPr algn="just">
              <a:lnSpc>
                <a:spcPct val="150000"/>
              </a:lnSpc>
              <a:buFont typeface="Wingdings" pitchFamily="2" charset="2"/>
              <a:buChar char="Ø"/>
            </a:pPr>
            <a:r>
              <a:rPr lang="fr-FR" sz="2000" dirty="0">
                <a:latin typeface="Times New Roman" pitchFamily="18" charset="0"/>
                <a:cs typeface="Times New Roman" pitchFamily="18" charset="0"/>
              </a:rPr>
              <a:t>L</a:t>
            </a:r>
            <a:r>
              <a:rPr lang="fr-FR" sz="2000" dirty="0" smtClean="0">
                <a:latin typeface="Times New Roman" pitchFamily="18" charset="0"/>
                <a:cs typeface="Times New Roman" pitchFamily="18" charset="0"/>
              </a:rPr>
              <a:t>a génomique a partir de 1990 (Ingold, 2002 ; </a:t>
            </a:r>
            <a:r>
              <a:rPr lang="fr-FR" sz="2000" dirty="0" err="1" smtClean="0">
                <a:latin typeface="Times New Roman" pitchFamily="18" charset="0"/>
                <a:cs typeface="Times New Roman" pitchFamily="18" charset="0"/>
              </a:rPr>
              <a:t>Haseltine</a:t>
            </a:r>
            <a:r>
              <a:rPr lang="fr-FR" sz="2000" dirty="0" smtClean="0">
                <a:latin typeface="Times New Roman" pitchFamily="18" charset="0"/>
                <a:cs typeface="Times New Roman" pitchFamily="18" charset="0"/>
              </a:rPr>
              <a:t>, 1998) , Le génie génétique et la transgénèse.</a:t>
            </a:r>
          </a:p>
          <a:p>
            <a:pPr algn="just">
              <a:lnSpc>
                <a:spcPct val="150000"/>
              </a:lnSpc>
            </a:pPr>
            <a:r>
              <a:rPr lang="fr-FR" sz="2000" dirty="0" smtClean="0">
                <a:latin typeface="Times New Roman" pitchFamily="18" charset="0"/>
                <a:cs typeface="Times New Roman" pitchFamily="18" charset="0"/>
              </a:rPr>
              <a:t>Tous ses avancement termine par la création de la grande découvert : </a:t>
            </a:r>
          </a:p>
          <a:p>
            <a:pPr algn="ctr">
              <a:lnSpc>
                <a:spcPct val="150000"/>
              </a:lnSpc>
            </a:pPr>
            <a:r>
              <a:rPr lang="fr-FR" sz="2000" b="1" dirty="0">
                <a:solidFill>
                  <a:srgbClr val="FF0000"/>
                </a:solidFill>
                <a:latin typeface="Times New Roman" pitchFamily="18" charset="0"/>
                <a:cs typeface="Times New Roman" pitchFamily="18" charset="0"/>
              </a:rPr>
              <a:t>L</a:t>
            </a:r>
            <a:r>
              <a:rPr lang="fr-FR" sz="2000" b="1" dirty="0" smtClean="0">
                <a:solidFill>
                  <a:srgbClr val="FF0000"/>
                </a:solidFill>
                <a:latin typeface="Times New Roman" pitchFamily="18" charset="0"/>
                <a:cs typeface="Times New Roman" pitchFamily="18" charset="0"/>
              </a:rPr>
              <a:t>es OGM (Organismes Génétiquement Modifié</a:t>
            </a:r>
            <a:r>
              <a:rPr lang="fr-FR" sz="2000" b="1" dirty="0">
                <a:solidFill>
                  <a:srgbClr val="FF0000"/>
                </a:solidFill>
                <a:latin typeface="Times New Roman" pitchFamily="18" charset="0"/>
                <a:cs typeface="Times New Roman" pitchFamily="18" charset="0"/>
              </a:rPr>
              <a:t>)</a:t>
            </a:r>
            <a:endParaRPr lang="fr-FR" sz="20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199"/>
            <a:ext cx="9144000" cy="5678478"/>
          </a:xfrm>
          <a:prstGeom prst="rect">
            <a:avLst/>
          </a:prstGeom>
        </p:spPr>
        <p:txBody>
          <a:bodyPr wrap="square">
            <a:spAutoFit/>
          </a:bodyPr>
          <a:lstStyle/>
          <a:p>
            <a:pPr>
              <a:lnSpc>
                <a:spcPct val="150000"/>
              </a:lnSpc>
            </a:pPr>
            <a:r>
              <a:rPr lang="fr-FR" sz="2200" b="1" dirty="0" smtClean="0">
                <a:latin typeface="Times New Roman" pitchFamily="18" charset="0"/>
                <a:cs typeface="Times New Roman" pitchFamily="18" charset="0"/>
              </a:rPr>
              <a:t>Affaire </a:t>
            </a:r>
            <a:r>
              <a:rPr lang="fr-FR" sz="2200" b="1" dirty="0" err="1" smtClean="0">
                <a:latin typeface="Times New Roman" pitchFamily="18" charset="0"/>
                <a:cs typeface="Times New Roman" pitchFamily="18" charset="0"/>
              </a:rPr>
              <a:t>Seralini</a:t>
            </a:r>
            <a:r>
              <a:rPr lang="fr-FR" sz="2200" b="1" dirty="0" smtClean="0">
                <a:latin typeface="Times New Roman" pitchFamily="18" charset="0"/>
                <a:cs typeface="Times New Roman" pitchFamily="18" charset="0"/>
              </a:rPr>
              <a:t> (2012) : </a:t>
            </a:r>
            <a:r>
              <a:rPr lang="fr-FR" sz="2200" dirty="0" smtClean="0">
                <a:latin typeface="Times New Roman" pitchFamily="18" charset="0"/>
                <a:cs typeface="Times New Roman" pitchFamily="18" charset="0"/>
              </a:rPr>
              <a:t>En septembre 2012, la revue américaine Food and </a:t>
            </a:r>
            <a:r>
              <a:rPr lang="fr-FR" sz="2200" dirty="0" err="1" smtClean="0">
                <a:latin typeface="Times New Roman" pitchFamily="18" charset="0"/>
                <a:cs typeface="Times New Roman" pitchFamily="18" charset="0"/>
              </a:rPr>
              <a:t>Chemical</a:t>
            </a:r>
            <a:r>
              <a:rPr lang="fr-FR" sz="2200" dirty="0" smtClean="0">
                <a:latin typeface="Times New Roman" pitchFamily="18" charset="0"/>
                <a:cs typeface="Times New Roman" pitchFamily="18" charset="0"/>
              </a:rPr>
              <a:t> </a:t>
            </a:r>
            <a:r>
              <a:rPr lang="fr-FR" sz="2200" dirty="0" err="1" smtClean="0">
                <a:latin typeface="Times New Roman" pitchFamily="18" charset="0"/>
                <a:cs typeface="Times New Roman" pitchFamily="18" charset="0"/>
              </a:rPr>
              <a:t>Toxicology</a:t>
            </a:r>
            <a:r>
              <a:rPr lang="fr-FR" sz="2200" dirty="0" smtClean="0">
                <a:latin typeface="Times New Roman" pitchFamily="18" charset="0"/>
                <a:cs typeface="Times New Roman" pitchFamily="18" charset="0"/>
              </a:rPr>
              <a:t> publie une étude dirigée par Gilles-Éric </a:t>
            </a:r>
            <a:r>
              <a:rPr lang="fr-FR" sz="2200" dirty="0" err="1" smtClean="0">
                <a:latin typeface="Times New Roman" pitchFamily="18" charset="0"/>
                <a:cs typeface="Times New Roman" pitchFamily="18" charset="0"/>
              </a:rPr>
              <a:t>Séralini</a:t>
            </a:r>
            <a:r>
              <a:rPr lang="fr-FR" sz="2200" dirty="0" smtClean="0">
                <a:latin typeface="Times New Roman" pitchFamily="18" charset="0"/>
                <a:cs typeface="Times New Roman" pitchFamily="18" charset="0"/>
              </a:rPr>
              <a:t> faisant état d'effets </a:t>
            </a:r>
            <a:r>
              <a:rPr lang="fr-FR" sz="2200" dirty="0" err="1" smtClean="0">
                <a:latin typeface="Times New Roman" pitchFamily="18" charset="0"/>
                <a:cs typeface="Times New Roman" pitchFamily="18" charset="0"/>
              </a:rPr>
              <a:t>tumorigènes</a:t>
            </a:r>
            <a:r>
              <a:rPr lang="fr-FR" sz="2200" dirty="0" smtClean="0">
                <a:latin typeface="Times New Roman" pitchFamily="18" charset="0"/>
                <a:cs typeface="Times New Roman" pitchFamily="18" charset="0"/>
              </a:rPr>
              <a:t> et toxiques du maïs génétiquement modifié NK 603 et de l'herbicide Roundup sur des rats nourris pendant deux ans avec ce dernier. Cette étude a eu un grand retentissement médiatique et a relancé la controverse sur les OGM. Les résultats de l'étude ont mobilisé la communauté scientifique qui les a rejetés dans sa grande majorité, rejet parfois opéré par des non spécialistes de la question, et pour certains liés à l'industrie. Moins d'un an après, en juillet 2013, l'EFSA (autorité européenne de sécurité des aliments) a publié les principes directeurs pour effectuer des études de toxicité de deux années sur les aliments entiers.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6740307"/>
          </a:xfrm>
          <a:prstGeom prst="rect">
            <a:avLst/>
          </a:prstGeom>
        </p:spPr>
        <p:txBody>
          <a:bodyPr wrap="square">
            <a:spAutoFit/>
          </a:bodyPr>
          <a:lstStyle/>
          <a:p>
            <a:pPr algn="ctr">
              <a:lnSpc>
                <a:spcPct val="150000"/>
              </a:lnSpc>
            </a:pPr>
            <a:r>
              <a:rPr lang="fr-FR" sz="2400" b="1" dirty="0" smtClean="0">
                <a:solidFill>
                  <a:schemeClr val="tx1">
                    <a:lumMod val="95000"/>
                    <a:lumOff val="5000"/>
                  </a:schemeClr>
                </a:solidFill>
                <a:latin typeface="Times New Roman" pitchFamily="18" charset="0"/>
                <a:cs typeface="Times New Roman" pitchFamily="18" charset="0"/>
              </a:rPr>
              <a:t>la Biodiversité </a:t>
            </a:r>
          </a:p>
          <a:p>
            <a:pPr>
              <a:lnSpc>
                <a:spcPct val="150000"/>
              </a:lnSpc>
            </a:pPr>
            <a:r>
              <a:rPr lang="fr-FR" sz="2200" b="1" dirty="0" smtClean="0">
                <a:solidFill>
                  <a:schemeClr val="tx1">
                    <a:lumMod val="95000"/>
                    <a:lumOff val="5000"/>
                  </a:schemeClr>
                </a:solidFill>
                <a:latin typeface="Times New Roman" pitchFamily="18" charset="0"/>
                <a:cs typeface="Times New Roman" pitchFamily="18" charset="0"/>
              </a:rPr>
              <a:t>La biodiversité: </a:t>
            </a:r>
            <a:r>
              <a:rPr lang="fr-FR" sz="2200" dirty="0" smtClean="0">
                <a:solidFill>
                  <a:schemeClr val="tx1">
                    <a:lumMod val="95000"/>
                    <a:lumOff val="5000"/>
                  </a:schemeClr>
                </a:solidFill>
                <a:latin typeface="Times New Roman" pitchFamily="18" charset="0"/>
                <a:cs typeface="Times New Roman" pitchFamily="18" charset="0"/>
              </a:rPr>
              <a:t>désigne la diversité des organismes vivants, qui s'apprécie en considérant la diversité des espèces, celle des gènes au sein de chaque espèce, ainsi que l'organisation et la répartition des écosystèmes. Pour cela, la biodiversité est subdivisée en trois niveaux : </a:t>
            </a:r>
          </a:p>
          <a:p>
            <a:pPr>
              <a:lnSpc>
                <a:spcPct val="150000"/>
              </a:lnSpc>
            </a:pPr>
            <a:r>
              <a:rPr lang="fr-FR" sz="2200" b="1" dirty="0" smtClean="0">
                <a:solidFill>
                  <a:schemeClr val="tx1">
                    <a:lumMod val="95000"/>
                    <a:lumOff val="5000"/>
                  </a:schemeClr>
                </a:solidFill>
                <a:latin typeface="Times New Roman" pitchFamily="18" charset="0"/>
                <a:cs typeface="Times New Roman" pitchFamily="18" charset="0"/>
              </a:rPr>
              <a:t>a- La diversité génétique: E</a:t>
            </a:r>
            <a:r>
              <a:rPr lang="fr-FR" sz="2200" dirty="0" smtClean="0">
                <a:solidFill>
                  <a:schemeClr val="tx1">
                    <a:lumMod val="95000"/>
                    <a:lumOff val="5000"/>
                  </a:schemeClr>
                </a:solidFill>
                <a:latin typeface="Times New Roman" pitchFamily="18" charset="0"/>
                <a:cs typeface="Times New Roman" pitchFamily="18" charset="0"/>
              </a:rPr>
              <a:t>st la variabilité des gènes au sein d’une même espèce ou d’une population. Elle est donc caractérisée par la différence de deux individus d’une même espèce ou sous-espèce (diversité </a:t>
            </a:r>
            <a:r>
              <a:rPr lang="fr-FR" sz="2200" dirty="0" err="1" smtClean="0">
                <a:solidFill>
                  <a:schemeClr val="tx1">
                    <a:lumMod val="95000"/>
                    <a:lumOff val="5000"/>
                  </a:schemeClr>
                </a:solidFill>
                <a:latin typeface="Times New Roman" pitchFamily="18" charset="0"/>
                <a:cs typeface="Times New Roman" pitchFamily="18" charset="0"/>
              </a:rPr>
              <a:t>intraspécifique</a:t>
            </a:r>
            <a:r>
              <a:rPr lang="fr-FR" sz="2200" dirty="0" smtClean="0">
                <a:solidFill>
                  <a:schemeClr val="tx1">
                    <a:lumMod val="95000"/>
                    <a:lumOff val="5000"/>
                  </a:schemeClr>
                </a:solidFill>
                <a:latin typeface="Times New Roman" pitchFamily="18" charset="0"/>
                <a:cs typeface="Times New Roman" pitchFamily="18" charset="0"/>
              </a:rPr>
              <a:t>) </a:t>
            </a:r>
          </a:p>
          <a:p>
            <a:pPr>
              <a:lnSpc>
                <a:spcPct val="150000"/>
              </a:lnSpc>
            </a:pPr>
            <a:r>
              <a:rPr lang="fr-FR" sz="2200" b="1" dirty="0" smtClean="0">
                <a:solidFill>
                  <a:schemeClr val="tx1">
                    <a:lumMod val="95000"/>
                    <a:lumOff val="5000"/>
                  </a:schemeClr>
                </a:solidFill>
                <a:latin typeface="Times New Roman" pitchFamily="18" charset="0"/>
                <a:cs typeface="Times New Roman" pitchFamily="18" charset="0"/>
              </a:rPr>
              <a:t>b- La diversité spécifique:</a:t>
            </a:r>
            <a:r>
              <a:rPr lang="fr-FR" sz="2200" dirty="0" smtClean="0">
                <a:solidFill>
                  <a:schemeClr val="tx1">
                    <a:lumMod val="95000"/>
                    <a:lumOff val="5000"/>
                  </a:schemeClr>
                </a:solidFill>
                <a:latin typeface="Times New Roman" pitchFamily="18" charset="0"/>
                <a:cs typeface="Times New Roman" pitchFamily="18" charset="0"/>
              </a:rPr>
              <a:t> Correspond à la diversité des espèces (diversité interspécifique). Ainsi, chaque groupe défini peut alors être caractérisé par le nombre des espèces qui le composent, voir taxinomie. Cependant, pour caractériser le nombre de plan d'organisation anatomique, il est préférable d'employer le terme de disparité.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85522"/>
          </a:xfrm>
          <a:prstGeom prst="rect">
            <a:avLst/>
          </a:prstGeom>
        </p:spPr>
        <p:txBody>
          <a:bodyPr wrap="square">
            <a:spAutoFit/>
          </a:bodyPr>
          <a:lstStyle/>
          <a:p>
            <a:pPr>
              <a:lnSpc>
                <a:spcPct val="150000"/>
              </a:lnSpc>
            </a:pPr>
            <a:r>
              <a:rPr lang="fr-FR" sz="2800" b="1" dirty="0" smtClean="0">
                <a:latin typeface="Times New Roman" pitchFamily="18" charset="0"/>
                <a:cs typeface="Times New Roman" pitchFamily="18" charset="0"/>
              </a:rPr>
              <a:t>C- La diversité </a:t>
            </a:r>
            <a:r>
              <a:rPr lang="fr-FR" sz="2800" b="1" dirty="0" err="1" smtClean="0">
                <a:latin typeface="Times New Roman" pitchFamily="18" charset="0"/>
                <a:cs typeface="Times New Roman" pitchFamily="18" charset="0"/>
              </a:rPr>
              <a:t>écosystémique</a:t>
            </a:r>
            <a:r>
              <a:rPr lang="fr-FR" sz="2800" b="1" dirty="0" smtClean="0">
                <a:latin typeface="Times New Roman" pitchFamily="18" charset="0"/>
                <a:cs typeface="Times New Roman" pitchFamily="18" charset="0"/>
              </a:rPr>
              <a:t> : </a:t>
            </a:r>
            <a:r>
              <a:rPr lang="fr-FR" sz="2800" dirty="0" smtClean="0">
                <a:latin typeface="Times New Roman" pitchFamily="18" charset="0"/>
                <a:cs typeface="Times New Roman" pitchFamily="18" charset="0"/>
              </a:rPr>
              <a:t>qui correspond à la diversité des écosystèmes présents sur Terre, des interactions des populations naturelles et de leurs environnements physiques. Selon les </a:t>
            </a:r>
            <a:r>
              <a:rPr lang="fr-FR" sz="2800" dirty="0" err="1" smtClean="0">
                <a:latin typeface="Times New Roman" pitchFamily="18" charset="0"/>
                <a:cs typeface="Times New Roman" pitchFamily="18" charset="0"/>
              </a:rPr>
              <a:t>Néo-Darwinistes</a:t>
            </a:r>
            <a:r>
              <a:rPr lang="fr-FR" sz="2800" dirty="0" smtClean="0">
                <a:latin typeface="Times New Roman" pitchFamily="18" charset="0"/>
                <a:cs typeface="Times New Roman" pitchFamily="18" charset="0"/>
              </a:rPr>
              <a:t>, le gène est l'unité fondamentale de la sélection naturelle, donc de l'évolution, et certains, comme E.O. Wilson, estiment que la seule biodiversité « utile » est la diversité génétique. Cependant, en pratique, quand on étudie la biodiversité sur le terrain, l'espèce est l'unité la plus accessible.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740307"/>
          </a:xfrm>
          <a:prstGeom prst="rect">
            <a:avLst/>
          </a:prstGeom>
        </p:spPr>
        <p:txBody>
          <a:bodyPr wrap="square">
            <a:spAutoFit/>
          </a:bodyPr>
          <a:lstStyle/>
          <a:p>
            <a:pPr algn="ctr">
              <a:lnSpc>
                <a:spcPct val="150000"/>
              </a:lnSpc>
            </a:pPr>
            <a:r>
              <a:rPr lang="fr-FR" sz="2400" b="1" dirty="0" smtClean="0">
                <a:latin typeface="Times New Roman" pitchFamily="18" charset="0"/>
                <a:cs typeface="Times New Roman" pitchFamily="18" charset="0"/>
              </a:rPr>
              <a:t>Qu’est ce qui est à l’origine de la biodiversité </a:t>
            </a:r>
          </a:p>
          <a:p>
            <a:pPr>
              <a:lnSpc>
                <a:spcPct val="150000"/>
              </a:lnSpc>
            </a:pPr>
            <a:r>
              <a:rPr lang="fr-FR" sz="2200" dirty="0" smtClean="0">
                <a:latin typeface="Times New Roman" pitchFamily="18" charset="0"/>
                <a:cs typeface="Times New Roman" pitchFamily="18" charset="0"/>
              </a:rPr>
              <a:t>Différents phénomènes ont eu un impact soit positif ou négatif sur la biodiversité : </a:t>
            </a:r>
          </a:p>
          <a:p>
            <a:pPr marL="457200" indent="-457200">
              <a:lnSpc>
                <a:spcPct val="150000"/>
              </a:lnSpc>
              <a:buAutoNum type="arabicPeriod"/>
            </a:pPr>
            <a:r>
              <a:rPr lang="fr-FR" sz="2200" b="1" dirty="0" smtClean="0">
                <a:latin typeface="Times New Roman" pitchFamily="18" charset="0"/>
                <a:cs typeface="Times New Roman" pitchFamily="18" charset="0"/>
              </a:rPr>
              <a:t>Les mutations : </a:t>
            </a:r>
            <a:r>
              <a:rPr lang="fr-FR" sz="2200" dirty="0" smtClean="0">
                <a:latin typeface="Times New Roman" pitchFamily="18" charset="0"/>
                <a:cs typeface="Times New Roman" pitchFamily="18" charset="0"/>
              </a:rPr>
              <a:t>Les mutations affectent l’ADN de chaque individu : il s’agit de modifications dans la séquence des éléments constitutifs de la molécule d’ADN mais, dans la plupart des cas ces mutations ont peu de conséquences sur l’individu. On en connaît surtout les effets graves (maladies génétiques). </a:t>
            </a:r>
          </a:p>
          <a:p>
            <a:pPr marL="457200" indent="-457200">
              <a:lnSpc>
                <a:spcPct val="150000"/>
              </a:lnSpc>
              <a:buAutoNum type="arabicPeriod"/>
            </a:pPr>
            <a:endParaRPr lang="fr-FR" sz="2200" dirty="0" smtClean="0">
              <a:latin typeface="Times New Roman" pitchFamily="18" charset="0"/>
              <a:cs typeface="Times New Roman" pitchFamily="18" charset="0"/>
            </a:endParaRPr>
          </a:p>
          <a:p>
            <a:pPr marL="457200" indent="-457200">
              <a:lnSpc>
                <a:spcPct val="150000"/>
              </a:lnSpc>
              <a:buAutoNum type="arabicPeriod"/>
            </a:pPr>
            <a:endParaRPr lang="fr-FR" sz="2200" dirty="0" smtClean="0">
              <a:latin typeface="Times New Roman" pitchFamily="18" charset="0"/>
              <a:cs typeface="Times New Roman" pitchFamily="18" charset="0"/>
            </a:endParaRPr>
          </a:p>
          <a:p>
            <a:pPr marL="457200" indent="-457200">
              <a:lnSpc>
                <a:spcPct val="150000"/>
              </a:lnSpc>
              <a:buAutoNum type="arabicPeriod"/>
            </a:pPr>
            <a:endParaRPr lang="fr-FR" sz="2200" dirty="0" smtClean="0">
              <a:latin typeface="Times New Roman" pitchFamily="18" charset="0"/>
              <a:cs typeface="Times New Roman" pitchFamily="18" charset="0"/>
            </a:endParaRPr>
          </a:p>
          <a:p>
            <a:pPr marL="457200" indent="-457200">
              <a:lnSpc>
                <a:spcPct val="150000"/>
              </a:lnSpc>
              <a:buAutoNum type="arabicPeriod"/>
            </a:pPr>
            <a:endParaRPr lang="fr-FR" sz="2200" dirty="0" smtClean="0">
              <a:latin typeface="Times New Roman" pitchFamily="18" charset="0"/>
              <a:cs typeface="Times New Roman" pitchFamily="18" charset="0"/>
            </a:endParaRPr>
          </a:p>
          <a:p>
            <a:pPr marL="457200" indent="-457200">
              <a:lnSpc>
                <a:spcPct val="150000"/>
              </a:lnSpc>
            </a:pPr>
            <a:r>
              <a:rPr lang="fr-FR" sz="2200" dirty="0" smtClean="0">
                <a:latin typeface="Times New Roman" pitchFamily="18" charset="0"/>
                <a:cs typeface="Times New Roman" pitchFamily="18" charset="0"/>
              </a:rPr>
              <a:t> Mutation chez la Perruche                         Mutation : la clémentine sans pépins </a:t>
            </a:r>
          </a:p>
        </p:txBody>
      </p:sp>
      <p:pic>
        <p:nvPicPr>
          <p:cNvPr id="16386" name="Picture 2"/>
          <p:cNvPicPr>
            <a:picLocks noChangeAspect="1" noChangeArrowheads="1"/>
          </p:cNvPicPr>
          <p:nvPr/>
        </p:nvPicPr>
        <p:blipFill>
          <a:blip r:embed="rId2"/>
          <a:srcRect/>
          <a:stretch>
            <a:fillRect/>
          </a:stretch>
        </p:blipFill>
        <p:spPr bwMode="auto">
          <a:xfrm>
            <a:off x="4714876" y="3571877"/>
            <a:ext cx="3857620" cy="2643348"/>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98695" y="3643314"/>
            <a:ext cx="3258859" cy="2609808"/>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25523"/>
          </a:xfrm>
          <a:prstGeom prst="rect">
            <a:avLst/>
          </a:prstGeom>
        </p:spPr>
        <p:txBody>
          <a:bodyPr wrap="square">
            <a:spAutoFit/>
          </a:bodyPr>
          <a:lstStyle/>
          <a:p>
            <a:pPr>
              <a:lnSpc>
                <a:spcPct val="150000"/>
              </a:lnSpc>
            </a:pPr>
            <a:r>
              <a:rPr lang="fr-FR" sz="2200" b="1" dirty="0" smtClean="0">
                <a:latin typeface="Times New Roman" pitchFamily="18" charset="0"/>
                <a:cs typeface="Times New Roman" pitchFamily="18" charset="0"/>
              </a:rPr>
              <a:t>2. La sélection naturelle : </a:t>
            </a:r>
          </a:p>
          <a:p>
            <a:pPr>
              <a:lnSpc>
                <a:spcPct val="150000"/>
              </a:lnSpc>
            </a:pPr>
            <a:r>
              <a:rPr lang="fr-FR" sz="2200" b="1" dirty="0" smtClean="0">
                <a:latin typeface="Times New Roman" pitchFamily="18" charset="0"/>
                <a:cs typeface="Times New Roman" pitchFamily="18" charset="0"/>
              </a:rPr>
              <a:t>L</a:t>
            </a:r>
            <a:r>
              <a:rPr lang="fr-FR" sz="2200" dirty="0" smtClean="0">
                <a:latin typeface="Times New Roman" pitchFamily="18" charset="0"/>
                <a:cs typeface="Times New Roman" pitchFamily="18" charset="0"/>
              </a:rPr>
              <a:t>a sélection naturelle est l'un des mécanismes moteur de l'évolution des espèces. On peut la définir comme étant l'avantage reproductif procuré par les conditions de l'environnement aux individus ayant un caractère avantageux vis-à-vis de cet environnement et leur assurant une descendance plus importante que les individus n'ayant pas ce caractère. On peut aussi la définir comme un tri qui s’opère naturellement au sein d’une espèce. Elle se traduit par la reproduction des organismes qui ont les caractéristiques leur permettant de mieux survivre dans leur milieu. </a:t>
            </a:r>
          </a:p>
          <a:p>
            <a:pPr>
              <a:lnSpc>
                <a:spcPct val="150000"/>
              </a:lnSpc>
            </a:pPr>
            <a:r>
              <a:rPr lang="fr-FR" sz="2200" dirty="0" smtClean="0">
                <a:latin typeface="Times New Roman" pitchFamily="18" charset="0"/>
                <a:cs typeface="Times New Roman" pitchFamily="18" charset="0"/>
              </a:rPr>
              <a:t>Il en résulte qu'au fil des générations, ce mécanisme explique l'adaptation des espèces à leur environnement. </a:t>
            </a:r>
          </a:p>
          <a:p>
            <a:pPr>
              <a:lnSpc>
                <a:spcPct val="150000"/>
              </a:lnSpc>
            </a:pPr>
            <a:r>
              <a:rPr lang="fr-FR" sz="2200" dirty="0" smtClean="0">
                <a:latin typeface="Times New Roman" pitchFamily="18" charset="0"/>
                <a:cs typeface="Times New Roman" pitchFamily="18" charset="0"/>
              </a:rPr>
              <a:t>Exemple : la phalène du bouleau</a:t>
            </a:r>
            <a:endParaRPr lang="fr-FR" sz="22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4662815"/>
          </a:xfrm>
          <a:prstGeom prst="rect">
            <a:avLst/>
          </a:prstGeom>
        </p:spPr>
        <p:txBody>
          <a:bodyPr wrap="square">
            <a:spAutoFit/>
          </a:bodyPr>
          <a:lstStyle/>
          <a:p>
            <a:pPr>
              <a:lnSpc>
                <a:spcPct val="150000"/>
              </a:lnSpc>
            </a:pPr>
            <a:r>
              <a:rPr lang="fr-FR" sz="2200" b="1" dirty="0" smtClean="0">
                <a:latin typeface="Times New Roman" pitchFamily="18" charset="0"/>
                <a:cs typeface="Times New Roman" pitchFamily="18" charset="0"/>
              </a:rPr>
              <a:t>3- La dérive génétique : </a:t>
            </a:r>
            <a:r>
              <a:rPr lang="fr-FR" sz="2200" dirty="0" smtClean="0">
                <a:latin typeface="Times New Roman" pitchFamily="18" charset="0"/>
                <a:cs typeface="Times New Roman" pitchFamily="18" charset="0"/>
              </a:rPr>
              <a:t>est l'évolution d'une population ou d'une espèce causée par des phénomènes aléatoires, impossible à prévoir. Du point de vue génétique, c'est la modification de la fréquence d'un allèle, ou d'un génotype, au sein d'une population, indépendamment des mutations, de la sélection naturelle et des migrations. La dérive génétique est causée par des phénomènes aléatoires et imprévisibles, comme, le hasard des rencontres des spermatozoïdes et des ovules, dans le cas d'une reproduction sexuée. </a:t>
            </a:r>
          </a:p>
          <a:p>
            <a:pPr>
              <a:lnSpc>
                <a:spcPct val="150000"/>
              </a:lnSpc>
            </a:pPr>
            <a:r>
              <a:rPr lang="fr-FR" sz="2200" b="1" dirty="0" smtClean="0">
                <a:latin typeface="Times New Roman" pitchFamily="18" charset="0"/>
                <a:cs typeface="Times New Roman" pitchFamily="18" charset="0"/>
              </a:rPr>
              <a:t>Exemple : </a:t>
            </a:r>
          </a:p>
          <a:p>
            <a:pPr>
              <a:lnSpc>
                <a:spcPct val="150000"/>
              </a:lnSpc>
            </a:pPr>
            <a:endParaRPr lang="fr-FR" sz="2200"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2"/>
          <a:srcRect/>
          <a:stretch>
            <a:fillRect/>
          </a:stretch>
        </p:blipFill>
        <p:spPr bwMode="auto">
          <a:xfrm>
            <a:off x="2714612" y="3571876"/>
            <a:ext cx="6286544" cy="2694233"/>
          </a:xfrm>
          <a:prstGeom prst="rect">
            <a:avLst/>
          </a:prstGeom>
          <a:noFill/>
          <a:ln w="9525">
            <a:noFill/>
            <a:miter lim="800000"/>
            <a:headEnd/>
            <a:tailEnd/>
          </a:ln>
          <a:effectLst/>
        </p:spPr>
      </p:pic>
      <p:sp>
        <p:nvSpPr>
          <p:cNvPr id="6" name="Rectangle 5"/>
          <p:cNvSpPr/>
          <p:nvPr/>
        </p:nvSpPr>
        <p:spPr>
          <a:xfrm>
            <a:off x="0" y="4000504"/>
            <a:ext cx="2643174" cy="1107996"/>
          </a:xfrm>
          <a:prstGeom prst="rect">
            <a:avLst/>
          </a:prstGeom>
        </p:spPr>
        <p:txBody>
          <a:bodyPr wrap="square">
            <a:spAutoFit/>
          </a:bodyPr>
          <a:lstStyle/>
          <a:p>
            <a:r>
              <a:rPr lang="fr-FR" sz="2200" dirty="0" smtClean="0">
                <a:latin typeface="Times New Roman" pitchFamily="18" charset="0"/>
                <a:cs typeface="Times New Roman" pitchFamily="18" charset="0"/>
              </a:rPr>
              <a:t>Changement de la composition </a:t>
            </a:r>
            <a:r>
              <a:rPr lang="fr-FR" sz="2200" dirty="0" err="1" smtClean="0">
                <a:latin typeface="Times New Roman" pitchFamily="18" charset="0"/>
                <a:cs typeface="Times New Roman" pitchFamily="18" charset="0"/>
              </a:rPr>
              <a:t>allélique</a:t>
            </a:r>
            <a:r>
              <a:rPr lang="fr-FR" sz="2200" dirty="0" smtClean="0">
                <a:latin typeface="Times New Roman" pitchFamily="18" charset="0"/>
                <a:cs typeface="Times New Roman" pitchFamily="18" charset="0"/>
              </a:rPr>
              <a:t> (la couleur des fleurs) </a:t>
            </a:r>
            <a:endParaRPr lang="fr-FR" sz="2200" dirty="0">
              <a:latin typeface="Times New Roman" pitchFamily="18" charset="0"/>
              <a:cs typeface="Times New Roman" pitchFamily="18" charset="0"/>
            </a:endParaRPr>
          </a:p>
        </p:txBody>
      </p:sp>
      <p:sp>
        <p:nvSpPr>
          <p:cNvPr id="7" name="ZoneTexte 6"/>
          <p:cNvSpPr txBox="1"/>
          <p:nvPr/>
        </p:nvSpPr>
        <p:spPr>
          <a:xfrm>
            <a:off x="2928926" y="6143644"/>
            <a:ext cx="6000792" cy="430887"/>
          </a:xfrm>
          <a:prstGeom prst="rect">
            <a:avLst/>
          </a:prstGeom>
          <a:noFill/>
        </p:spPr>
        <p:txBody>
          <a:bodyPr wrap="square" rtlCol="0">
            <a:spAutoFit/>
          </a:bodyPr>
          <a:lstStyle/>
          <a:p>
            <a:r>
              <a:rPr lang="fr-FR" sz="2200" b="1" dirty="0" smtClean="0">
                <a:latin typeface="Times New Roman" pitchFamily="18" charset="0"/>
                <a:cs typeface="Times New Roman" pitchFamily="18" charset="0"/>
              </a:rPr>
              <a:t>Modification aléatoire de la diversité des allèles </a:t>
            </a:r>
            <a:endParaRPr lang="fr-FR" sz="2200" b="1"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65947"/>
          </a:xfrm>
          <a:prstGeom prst="rect">
            <a:avLst/>
          </a:prstGeom>
        </p:spPr>
        <p:txBody>
          <a:bodyPr wrap="square">
            <a:spAutoFit/>
          </a:bodyPr>
          <a:lstStyle/>
          <a:p>
            <a:pPr>
              <a:lnSpc>
                <a:spcPct val="150000"/>
              </a:lnSpc>
            </a:pPr>
            <a:r>
              <a:rPr lang="fr-FR" sz="2400" b="1" dirty="0" smtClean="0">
                <a:latin typeface="Times New Roman" pitchFamily="18" charset="0"/>
                <a:cs typeface="Times New Roman" pitchFamily="18" charset="0"/>
              </a:rPr>
              <a:t>4. Le flux génétique : </a:t>
            </a:r>
            <a:r>
              <a:rPr lang="fr-FR" sz="2400" dirty="0" smtClean="0">
                <a:latin typeface="Times New Roman" pitchFamily="18" charset="0"/>
                <a:cs typeface="Times New Roman" pitchFamily="18" charset="0"/>
              </a:rPr>
              <a:t>Le flux génétique, aussi nommé flux de gènes ou migration des gènes, correspondent à l'échange de gènes ou de leurs allèles entre différentes populations apparentées en raison de la migration d'individus fertiles ou de leurs gamètes </a:t>
            </a:r>
          </a:p>
          <a:p>
            <a:pPr>
              <a:lnSpc>
                <a:spcPct val="150000"/>
              </a:lnSpc>
              <a:buFont typeface="Wingdings" pitchFamily="2" charset="2"/>
              <a:buChar char="Ø"/>
            </a:pPr>
            <a:r>
              <a:rPr lang="fr-FR" sz="2400" dirty="0" smtClean="0">
                <a:latin typeface="Times New Roman" pitchFamily="18" charset="0"/>
                <a:cs typeface="Times New Roman" pitchFamily="18" charset="0"/>
              </a:rPr>
              <a:t> Les flux géniques ont généralement lieu au sein d’une même espèce </a:t>
            </a:r>
          </a:p>
          <a:p>
            <a:pPr>
              <a:lnSpc>
                <a:spcPct val="150000"/>
              </a:lnSpc>
              <a:buFont typeface="Wingdings" pitchFamily="2" charset="2"/>
              <a:buChar char="Ø"/>
            </a:pPr>
            <a:r>
              <a:rPr lang="fr-FR" sz="2400" dirty="0" smtClean="0">
                <a:latin typeface="Times New Roman" pitchFamily="18" charset="0"/>
                <a:cs typeface="Times New Roman" pitchFamily="18" charset="0"/>
              </a:rPr>
              <a:t> Le flux génétique tend à réduire les différences génétiques entre les populations ; c'est-à-dire à homogénéiser les fréquences </a:t>
            </a:r>
            <a:r>
              <a:rPr lang="fr-FR" sz="2400" dirty="0" err="1" smtClean="0">
                <a:latin typeface="Times New Roman" pitchFamily="18" charset="0"/>
                <a:cs typeface="Times New Roman" pitchFamily="18" charset="0"/>
              </a:rPr>
              <a:t>alléliques</a:t>
            </a:r>
            <a:r>
              <a:rPr lang="fr-FR" sz="2400" dirty="0" smtClean="0">
                <a:latin typeface="Times New Roman" pitchFamily="18" charset="0"/>
                <a:cs typeface="Times New Roman" pitchFamily="18" charset="0"/>
              </a:rPr>
              <a:t> entre les populations. </a:t>
            </a:r>
          </a:p>
          <a:p>
            <a:pPr>
              <a:lnSpc>
                <a:spcPct val="150000"/>
              </a:lnSpc>
              <a:buFont typeface="Wingdings" pitchFamily="2" charset="2"/>
              <a:buChar char="Ø"/>
            </a:pPr>
            <a:r>
              <a:rPr lang="fr-FR" sz="2400" dirty="0" smtClean="0">
                <a:latin typeface="Times New Roman" pitchFamily="18" charset="0"/>
                <a:cs typeface="Times New Roman" pitchFamily="18" charset="0"/>
              </a:rPr>
              <a:t> Le flux génétique est à l’origine des contaminations des cultures OGM et non OGM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94140"/>
          </a:xfrm>
          <a:prstGeom prst="rect">
            <a:avLst/>
          </a:prstGeom>
        </p:spPr>
        <p:txBody>
          <a:bodyPr wrap="square">
            <a:spAutoFit/>
          </a:bodyPr>
          <a:lstStyle/>
          <a:p>
            <a:pPr algn="ctr">
              <a:lnSpc>
                <a:spcPct val="150000"/>
              </a:lnSpc>
            </a:pPr>
            <a:r>
              <a:rPr lang="fr-FR" sz="2200" b="1" dirty="0" smtClean="0">
                <a:latin typeface="Times New Roman" pitchFamily="18" charset="0"/>
                <a:cs typeface="Times New Roman" pitchFamily="18" charset="0"/>
              </a:rPr>
              <a:t>Biodiversité et biotechnologies ? </a:t>
            </a:r>
          </a:p>
          <a:p>
            <a:pPr algn="just">
              <a:lnSpc>
                <a:spcPct val="150000"/>
              </a:lnSpc>
            </a:pPr>
            <a:r>
              <a:rPr lang="fr-FR" sz="2200" dirty="0" smtClean="0">
                <a:latin typeface="Times New Roman" pitchFamily="18" charset="0"/>
                <a:cs typeface="Times New Roman" pitchFamily="18" charset="0"/>
              </a:rPr>
              <a:t>L'une des questions les plus fréquemment posées concerne l'impact du développement rapide des biotechnologies sur la diversité biologique mondiale. Etant des techniques puissantes, les biotechnologies restent, avant tout, des outils que l'homme utilise à son gré. Elles peuvent être, de ce fait, considérées comme une 'arme à double tranchant' où on note, simultanément, des apports positifs jouant en faveur de l'augmentation et la conservation de la diversité biologique et des aspects négatifs tendant à l'anéantir. </a:t>
            </a:r>
          </a:p>
          <a:p>
            <a:pPr algn="just">
              <a:lnSpc>
                <a:spcPct val="150000"/>
              </a:lnSpc>
            </a:pPr>
            <a:r>
              <a:rPr lang="fr-FR" sz="2200" dirty="0" smtClean="0">
                <a:latin typeface="Times New Roman" pitchFamily="18" charset="0"/>
                <a:cs typeface="Times New Roman" pitchFamily="18" charset="0"/>
              </a:rPr>
              <a:t>En termes de biodiversité, les plantes génétiquement modifiées suscitent deux grandes questions : </a:t>
            </a:r>
          </a:p>
          <a:p>
            <a:pPr algn="just">
              <a:lnSpc>
                <a:spcPct val="150000"/>
              </a:lnSpc>
            </a:pPr>
            <a:r>
              <a:rPr lang="fr-FR" sz="2200" dirty="0" smtClean="0">
                <a:latin typeface="Times New Roman" pitchFamily="18" charset="0"/>
                <a:cs typeface="Times New Roman" pitchFamily="18" charset="0"/>
              </a:rPr>
              <a:t>- En tant que sources de pollen, quel est leur impact sur les plantes environnantes, cultivées et sauvages ? </a:t>
            </a:r>
          </a:p>
          <a:p>
            <a:pPr algn="just">
              <a:lnSpc>
                <a:spcPct val="150000"/>
              </a:lnSpc>
            </a:pPr>
            <a:r>
              <a:rPr lang="fr-FR" sz="2200" dirty="0" smtClean="0">
                <a:latin typeface="Times New Roman" pitchFamily="18" charset="0"/>
                <a:cs typeface="Times New Roman" pitchFamily="18" charset="0"/>
              </a:rPr>
              <a:t>- Plus globalement, quel est leur impact sur les écosystèmes ?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78184"/>
          </a:xfrm>
          <a:prstGeom prst="rect">
            <a:avLst/>
          </a:prstGeom>
        </p:spPr>
        <p:txBody>
          <a:bodyPr wrap="square">
            <a:spAutoFit/>
          </a:bodyPr>
          <a:lstStyle/>
          <a:p>
            <a:pPr>
              <a:lnSpc>
                <a:spcPct val="150000"/>
              </a:lnSpc>
            </a:pPr>
            <a:r>
              <a:rPr lang="fr-FR" sz="2800" dirty="0" smtClean="0">
                <a:latin typeface="Times New Roman" pitchFamily="18" charset="0"/>
                <a:cs typeface="Times New Roman" pitchFamily="18" charset="0"/>
              </a:rPr>
              <a:t>L’impact des </a:t>
            </a:r>
            <a:r>
              <a:rPr lang="fr-FR" sz="2800" dirty="0" err="1" smtClean="0">
                <a:latin typeface="Times New Roman" pitchFamily="18" charset="0"/>
                <a:cs typeface="Times New Roman" pitchFamily="18" charset="0"/>
              </a:rPr>
              <a:t>OGMs</a:t>
            </a:r>
            <a:r>
              <a:rPr lang="fr-FR" sz="2800" dirty="0" smtClean="0">
                <a:latin typeface="Times New Roman" pitchFamily="18" charset="0"/>
                <a:cs typeface="Times New Roman" pitchFamily="18" charset="0"/>
              </a:rPr>
              <a:t> sur la biodiversité est un sujet complexe et il ne peut être évalué qu’au cas par cas. En effet, certaines plantes ont une reproduction ne nécessitant pas de transport de pollen car le pollen féconde les ovules de la même plante (plantes autogames). Par contre chez les plantes à fécondation croisée (allogames), la reproduction se fait entre le pollen d’une plante et les ovules d’une autre plante. Le pollen des plantes GM pourrait féconder des espèces sexuellement compatibles et entraîner un impact sur l’environnement travers la production d’hybrides et leurs descendances </a:t>
            </a:r>
            <a:endParaRPr lang="fr-FR" sz="28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673943"/>
          </a:xfrm>
          <a:prstGeom prst="rect">
            <a:avLst/>
          </a:prstGeom>
        </p:spPr>
        <p:txBody>
          <a:bodyPr wrap="square">
            <a:spAutoFit/>
          </a:bodyPr>
          <a:lstStyle/>
          <a:p>
            <a:pPr>
              <a:lnSpc>
                <a:spcPct val="150000"/>
              </a:lnSpc>
            </a:pPr>
            <a:r>
              <a:rPr lang="fr-FR" sz="2400" dirty="0" smtClean="0">
                <a:latin typeface="Times New Roman" pitchFamily="18" charset="0"/>
                <a:cs typeface="Times New Roman" pitchFamily="18" charset="0"/>
              </a:rPr>
              <a:t>La vrai question n’est pas de savoir si les </a:t>
            </a:r>
            <a:r>
              <a:rPr lang="fr-FR" sz="2400" dirty="0" err="1" smtClean="0">
                <a:latin typeface="Times New Roman" pitchFamily="18" charset="0"/>
                <a:cs typeface="Times New Roman" pitchFamily="18" charset="0"/>
              </a:rPr>
              <a:t>OGMs</a:t>
            </a:r>
            <a:r>
              <a:rPr lang="fr-FR" sz="2400" dirty="0" smtClean="0">
                <a:latin typeface="Times New Roman" pitchFamily="18" charset="0"/>
                <a:cs typeface="Times New Roman" pitchFamily="18" charset="0"/>
              </a:rPr>
              <a:t> affectent la biodiversité ou pas, mais plutôt s’ils posent plus de risques à la biodiversité que les cultures conventionnelles aussi bien quantitativement que qualitativement. L’évaluation des effets des cultures GM sur la biodiversité devrait donc inclure une comparaison entre les bénéfices et risques potentiels des deux types de cultures. Plusieurs scénarios prédisent des dommages irréversibles et catastrophiques sur la biodiversité comme conséquences de l’utilisation des plantes transgéniques. D’autres arguent tout à fait le contraire. En général, on pense que l’agriculture moderne, appuyée par l’amélioration des plantes et l’industrie semencière a causé une érosion génétique ou la perte de plusieurs populations de cultures maintenues par les producteurs.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347892"/>
          </a:xfrm>
          <a:prstGeom prst="rect">
            <a:avLst/>
          </a:prstGeom>
        </p:spPr>
        <p:txBody>
          <a:bodyPr wrap="square">
            <a:spAutoFit/>
          </a:bodyPr>
          <a:lstStyle/>
          <a:p>
            <a:pPr algn="just">
              <a:lnSpc>
                <a:spcPct val="150000"/>
              </a:lnSpc>
            </a:pPr>
            <a:r>
              <a:rPr lang="fr-FR" sz="2400" b="1" dirty="0" smtClean="0">
                <a:solidFill>
                  <a:srgbClr val="FF0000"/>
                </a:solidFill>
                <a:latin typeface="Times New Roman" pitchFamily="18" charset="0"/>
                <a:cs typeface="Times New Roman" pitchFamily="18" charset="0"/>
              </a:rPr>
              <a:t>ADN recombiné ou recombinant : </a:t>
            </a:r>
            <a:r>
              <a:rPr lang="fr-FR" sz="2300" dirty="0" smtClean="0">
                <a:latin typeface="Times New Roman" pitchFamily="18" charset="0"/>
                <a:cs typeface="Times New Roman" pitchFamily="18" charset="0"/>
              </a:rPr>
              <a:t>est une molécule d'acide désoxyribonucléique crée en laboratoire composée de séquences nucléotidiques provenant de plusieurs sources créant ainsi des séquences qui n'existent pas dans les organismes vivants.</a:t>
            </a:r>
          </a:p>
          <a:p>
            <a:pPr algn="just">
              <a:lnSpc>
                <a:spcPct val="150000"/>
              </a:lnSpc>
            </a:pPr>
            <a:endParaRPr lang="fr-FR" sz="400" dirty="0" smtClean="0">
              <a:latin typeface="Times New Roman" pitchFamily="18" charset="0"/>
              <a:cs typeface="Times New Roman" pitchFamily="18" charset="0"/>
            </a:endParaRPr>
          </a:p>
          <a:p>
            <a:pPr algn="just">
              <a:lnSpc>
                <a:spcPct val="150000"/>
              </a:lnSpc>
            </a:pPr>
            <a:r>
              <a:rPr lang="fr-FR" sz="2000" dirty="0" smtClean="0">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Anticorps monoclonaux : </a:t>
            </a:r>
            <a:r>
              <a:rPr lang="fr-FR" sz="2300" dirty="0" smtClean="0">
                <a:latin typeface="Times New Roman" pitchFamily="18" charset="0"/>
                <a:cs typeface="Times New Roman" pitchFamily="18" charset="0"/>
              </a:rPr>
              <a:t>Un anticorps monoclonal est un anticorps qui a été fabriqué par une seule et même cellule, clonée en plusieurs milliers de cellules identiques (à l’échelle industrielle). A la différence des anticorps jusque-là produits qui étaient des mélanges d'anticorps proches mais différents. </a:t>
            </a:r>
          </a:p>
          <a:p>
            <a:pPr>
              <a:lnSpc>
                <a:spcPct val="150000"/>
              </a:lnSpc>
            </a:pPr>
            <a:endParaRPr lang="fr-FR" sz="300" dirty="0" smtClean="0">
              <a:latin typeface="Times New Roman" pitchFamily="18" charset="0"/>
              <a:cs typeface="Times New Roman" pitchFamily="18" charset="0"/>
            </a:endParaRPr>
          </a:p>
          <a:p>
            <a:pPr>
              <a:lnSpc>
                <a:spcPct val="150000"/>
              </a:lnSpc>
            </a:pPr>
            <a:r>
              <a:rPr lang="fr-FR" sz="2400" b="1" dirty="0" smtClean="0">
                <a:solidFill>
                  <a:srgbClr val="FF0000"/>
                </a:solidFill>
                <a:latin typeface="Times New Roman" pitchFamily="18" charset="0"/>
                <a:cs typeface="Times New Roman" pitchFamily="18" charset="0"/>
              </a:rPr>
              <a:t>Transgénèse </a:t>
            </a:r>
            <a:r>
              <a:rPr lang="fr-FR" sz="2300" b="1" dirty="0" smtClean="0">
                <a:solidFill>
                  <a:srgbClr val="FF0000"/>
                </a:solidFill>
                <a:latin typeface="Times New Roman" pitchFamily="18" charset="0"/>
                <a:cs typeface="Times New Roman" pitchFamily="18" charset="0"/>
              </a:rPr>
              <a:t>:</a:t>
            </a:r>
            <a:r>
              <a:rPr lang="fr-FR" sz="2300" b="1" dirty="0">
                <a:solidFill>
                  <a:srgbClr val="FF0000"/>
                </a:solidFill>
                <a:latin typeface="Times New Roman" pitchFamily="18" charset="0"/>
                <a:cs typeface="Times New Roman" pitchFamily="18" charset="0"/>
              </a:rPr>
              <a:t> </a:t>
            </a:r>
            <a:r>
              <a:rPr lang="fr-FR" sz="2300" dirty="0" smtClean="0">
                <a:latin typeface="Times New Roman" pitchFamily="18" charset="0"/>
                <a:cs typeface="Times New Roman" pitchFamily="18" charset="0"/>
              </a:rPr>
              <a:t>Est le fait d'implanter ou intégrer un ou plusieurs gènes dans un organisme vivant</a:t>
            </a:r>
            <a:endParaRPr lang="fr-FR" sz="23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185522"/>
          </a:xfrm>
          <a:prstGeom prst="rect">
            <a:avLst/>
          </a:prstGeom>
        </p:spPr>
        <p:txBody>
          <a:bodyPr wrap="square">
            <a:spAutoFit/>
          </a:bodyPr>
          <a:lstStyle/>
          <a:p>
            <a:pPr>
              <a:lnSpc>
                <a:spcPct val="150000"/>
              </a:lnSpc>
            </a:pPr>
            <a:r>
              <a:rPr lang="fr-FR" sz="2800" dirty="0" smtClean="0">
                <a:latin typeface="Times New Roman" pitchFamily="18" charset="0"/>
                <a:cs typeface="Times New Roman" pitchFamily="18" charset="0"/>
              </a:rPr>
              <a:t>Quant à la biotechnologie moderne, d’aucuns pensent qu’elle va accélérer cette tendance et conduire même à une plus grande érosion génétique. Face à ces arguments, il y en a qui disent que des outils de biotechnologie moderne comme la </a:t>
            </a:r>
            <a:r>
              <a:rPr lang="fr-FR" sz="2800" dirty="0" err="1" smtClean="0">
                <a:latin typeface="Times New Roman" pitchFamily="18" charset="0"/>
                <a:cs typeface="Times New Roman" pitchFamily="18" charset="0"/>
              </a:rPr>
              <a:t>cryopréservation</a:t>
            </a:r>
            <a:r>
              <a:rPr lang="fr-FR" sz="2800" dirty="0" smtClean="0">
                <a:latin typeface="Times New Roman" pitchFamily="18" charset="0"/>
                <a:cs typeface="Times New Roman" pitchFamily="18" charset="0"/>
              </a:rPr>
              <a:t> va contribuer à la conservation ex-situ de la biodiversité. Mais au fait, la perte de biodiversité à cause de la destruction des forêts tropicales n’est-elle pas plus importante la perte de diversité génétique due à l’érosion génétique ?</a:t>
            </a:r>
            <a:endParaRPr lang="fr-FR" sz="2800"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939"/>
            <a:ext cx="9144000" cy="6555641"/>
          </a:xfrm>
          <a:prstGeom prst="rect">
            <a:avLst/>
          </a:prstGeom>
        </p:spPr>
        <p:txBody>
          <a:bodyPr wrap="square">
            <a:spAutoFit/>
          </a:bodyPr>
          <a:lstStyle/>
          <a:p>
            <a:pPr>
              <a:lnSpc>
                <a:spcPct val="150000"/>
              </a:lnSpc>
            </a:pPr>
            <a:r>
              <a:rPr lang="fr-FR" sz="2000" dirty="0" smtClean="0">
                <a:latin typeface="Times New Roman" pitchFamily="18" charset="0"/>
                <a:cs typeface="Times New Roman" pitchFamily="18" charset="0"/>
              </a:rPr>
              <a:t>La biodiversité est en premier lieu menacée par la destruction d’habitats naturels </a:t>
            </a:r>
          </a:p>
          <a:p>
            <a:pPr>
              <a:lnSpc>
                <a:spcPct val="150000"/>
              </a:lnSpc>
            </a:pPr>
            <a:r>
              <a:rPr lang="fr-FR" sz="2000" dirty="0" smtClean="0">
                <a:latin typeface="Times New Roman" pitchFamily="18" charset="0"/>
                <a:cs typeface="Times New Roman" pitchFamily="18" charset="0"/>
              </a:rPr>
              <a:t>(selon la Convention de la Biodiversité), la première source de cette destruction est l’expansion de la surface utilisée dans l’agriculture (selon la FAO). Notre agriculture se caractérise par de grandes zones de cultures et la prédominance de juste quelques cultures et un petit nombre de variétés qui nécessitent plusieurs interventions de l’homme pour exprimer </a:t>
            </a:r>
            <a:r>
              <a:rPr lang="fr-FR" sz="2000" dirty="0" err="1" smtClean="0">
                <a:latin typeface="Times New Roman" pitchFamily="18" charset="0"/>
                <a:cs typeface="Times New Roman" pitchFamily="18" charset="0"/>
              </a:rPr>
              <a:t>leu.r</a:t>
            </a:r>
            <a:r>
              <a:rPr lang="fr-FR" sz="2000" dirty="0" smtClean="0">
                <a:latin typeface="Times New Roman" pitchFamily="18" charset="0"/>
                <a:cs typeface="Times New Roman" pitchFamily="18" charset="0"/>
              </a:rPr>
              <a:t> </a:t>
            </a:r>
            <a:r>
              <a:rPr lang="fr-FR" sz="2000" dirty="0" smtClean="0">
                <a:latin typeface="Times New Roman" pitchFamily="18" charset="0"/>
                <a:cs typeface="Times New Roman" pitchFamily="18" charset="0"/>
              </a:rPr>
              <a:t>potentiel (labour, utilisation de produits phytosanitaires, engrais minéraux etc. Ces grandes zones agricoles ne renforcent pas la biodiversité. Les plantes GM qui pourraient donner des rendements plus élevés par unité de surface contribueraient à lever la menace de perte d’habitat et contribueraient ainsi à une biodiversité plus durable ; </a:t>
            </a:r>
          </a:p>
          <a:p>
            <a:pPr>
              <a:lnSpc>
                <a:spcPct val="150000"/>
              </a:lnSpc>
            </a:pPr>
            <a:r>
              <a:rPr lang="fr-FR" sz="2000" dirty="0" smtClean="0">
                <a:latin typeface="Times New Roman" pitchFamily="18" charset="0"/>
                <a:cs typeface="Times New Roman" pitchFamily="18" charset="0"/>
              </a:rPr>
              <a:t> L’utilisation des plantes génétiquement modifiées ne constitue pas en tant que tel une </a:t>
            </a:r>
          </a:p>
          <a:p>
            <a:pPr>
              <a:lnSpc>
                <a:spcPct val="150000"/>
              </a:lnSpc>
            </a:pPr>
            <a:r>
              <a:rPr lang="fr-FR" sz="2000" dirty="0" smtClean="0">
                <a:latin typeface="Times New Roman" pitchFamily="18" charset="0"/>
                <a:cs typeface="Times New Roman" pitchFamily="18" charset="0"/>
              </a:rPr>
              <a:t>menace pour la biodiversité : </a:t>
            </a:r>
          </a:p>
          <a:p>
            <a:pPr>
              <a:lnSpc>
                <a:spcPct val="150000"/>
              </a:lnSpc>
            </a:pPr>
            <a:r>
              <a:rPr lang="fr-FR" sz="2000" dirty="0" smtClean="0">
                <a:latin typeface="Times New Roman" pitchFamily="18" charset="0"/>
                <a:cs typeface="Times New Roman" pitchFamily="18" charset="0"/>
              </a:rPr>
              <a:t>- L’utilisation doit être soumise à une évaluation scientifique rigoureuse des risques </a:t>
            </a:r>
          </a:p>
          <a:p>
            <a:pPr>
              <a:lnSpc>
                <a:spcPct val="150000"/>
              </a:lnSpc>
            </a:pPr>
            <a:r>
              <a:rPr lang="fr-FR" sz="2000" dirty="0" smtClean="0">
                <a:latin typeface="Times New Roman" pitchFamily="18" charset="0"/>
                <a:cs typeface="Times New Roman" pitchFamily="18" charset="0"/>
              </a:rPr>
              <a:t>potentiels, selon les principes agréés dans le Protocole sur la biosécurité. </a:t>
            </a:r>
            <a:endParaRPr lang="fr-FR"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
            <a:ext cx="9144000" cy="769441"/>
          </a:xfrm>
          <a:prstGeom prst="rect">
            <a:avLst/>
          </a:prstGeom>
        </p:spPr>
        <p:txBody>
          <a:bodyPr wrap="square">
            <a:spAutoFit/>
          </a:bodyPr>
          <a:lstStyle/>
          <a:p>
            <a:r>
              <a:rPr lang="fr-FR" sz="2200" dirty="0" smtClean="0">
                <a:latin typeface="Times New Roman" pitchFamily="18" charset="0"/>
                <a:cs typeface="Times New Roman" pitchFamily="18" charset="0"/>
              </a:rPr>
              <a:t>Exemple : Comparaison entre les biotechnologies traditionnelles et les biotechnologies de 3ème génération </a:t>
            </a:r>
            <a:endParaRPr lang="fr-FR" sz="2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928662" y="897399"/>
            <a:ext cx="7715304" cy="549682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42844" y="428604"/>
            <a:ext cx="8773749" cy="628652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493812"/>
          </a:xfrm>
          <a:prstGeom prst="rect">
            <a:avLst/>
          </a:prstGeom>
        </p:spPr>
        <p:txBody>
          <a:bodyPr wrap="square">
            <a:spAutoFit/>
          </a:bodyPr>
          <a:lstStyle/>
          <a:p>
            <a:pPr algn="ctr">
              <a:lnSpc>
                <a:spcPct val="150000"/>
              </a:lnSpc>
            </a:pPr>
            <a:r>
              <a:rPr lang="fr-FR" sz="2400" b="1" dirty="0" smtClean="0">
                <a:solidFill>
                  <a:srgbClr val="FF0000"/>
                </a:solidFill>
                <a:latin typeface="Times New Roman" pitchFamily="18" charset="0"/>
                <a:cs typeface="Times New Roman" pitchFamily="18" charset="0"/>
              </a:rPr>
              <a:t>Applications de la biotechnologie</a:t>
            </a:r>
          </a:p>
          <a:p>
            <a:pPr marL="342900" indent="-342900" algn="just">
              <a:lnSpc>
                <a:spcPct val="150000"/>
              </a:lnSpc>
              <a:buAutoNum type="arabicParenR"/>
            </a:pPr>
            <a:r>
              <a:rPr lang="fr-FR" sz="2200" b="1" dirty="0" smtClean="0">
                <a:latin typeface="Times New Roman" pitchFamily="18" charset="0"/>
                <a:cs typeface="Times New Roman" pitchFamily="18" charset="0"/>
              </a:rPr>
              <a:t>Biotechnologie et OGM : </a:t>
            </a:r>
          </a:p>
          <a:p>
            <a:pPr marL="342900" indent="-342900" algn="just">
              <a:lnSpc>
                <a:spcPct val="150000"/>
              </a:lnSpc>
            </a:pPr>
            <a:r>
              <a:rPr lang="fr-FR" sz="2400" b="1" dirty="0" smtClean="0">
                <a:solidFill>
                  <a:srgbClr val="FF0000"/>
                </a:solidFill>
                <a:latin typeface="Times New Roman" pitchFamily="18" charset="0"/>
                <a:cs typeface="Times New Roman" pitchFamily="18" charset="0"/>
              </a:rPr>
              <a:t>Un OGM (Organisme Génétiquement Modifié) </a:t>
            </a:r>
            <a:r>
              <a:rPr lang="fr-FR" sz="2400" dirty="0" smtClean="0">
                <a:latin typeface="Times New Roman" pitchFamily="18" charset="0"/>
                <a:cs typeface="Times New Roman" pitchFamily="18" charset="0"/>
              </a:rPr>
              <a:t>est défini par la          </a:t>
            </a:r>
          </a:p>
          <a:p>
            <a:pPr marL="342900" indent="-342900" algn="just">
              <a:lnSpc>
                <a:spcPct val="150000"/>
              </a:lnSpc>
            </a:pPr>
            <a:r>
              <a:rPr lang="fr-FR" sz="2400" dirty="0" smtClean="0">
                <a:latin typeface="Times New Roman" pitchFamily="18" charset="0"/>
                <a:cs typeface="Times New Roman" pitchFamily="18" charset="0"/>
              </a:rPr>
              <a:t>réglementation européenne comme étant : "Un organisme dont le </a:t>
            </a:r>
          </a:p>
          <a:p>
            <a:pPr marL="342900" indent="-342900" algn="just">
              <a:lnSpc>
                <a:spcPct val="150000"/>
              </a:lnSpc>
            </a:pPr>
            <a:r>
              <a:rPr lang="fr-FR" sz="2400" dirty="0" smtClean="0">
                <a:latin typeface="Times New Roman" pitchFamily="18" charset="0"/>
                <a:cs typeface="Times New Roman" pitchFamily="18" charset="0"/>
              </a:rPr>
              <a:t>matériel génétique a été modifié d'une manière qui ne s'effectue pas  </a:t>
            </a:r>
          </a:p>
          <a:p>
            <a:pPr marL="342900" indent="-342900" algn="just">
              <a:lnSpc>
                <a:spcPct val="150000"/>
              </a:lnSpc>
            </a:pPr>
            <a:r>
              <a:rPr lang="fr-FR" sz="2400" dirty="0" smtClean="0">
                <a:latin typeface="Times New Roman" pitchFamily="18" charset="0"/>
                <a:cs typeface="Times New Roman" pitchFamily="18" charset="0"/>
              </a:rPr>
              <a:t>naturellement par multiplication et/ou par recombinaison naturelle". </a:t>
            </a:r>
          </a:p>
          <a:p>
            <a:pPr marL="342900" indent="-342900" algn="just">
              <a:lnSpc>
                <a:spcPct val="150000"/>
              </a:lnSpc>
            </a:pPr>
            <a:r>
              <a:rPr lang="fr-FR" sz="2400" dirty="0" smtClean="0">
                <a:latin typeface="Times New Roman" pitchFamily="18" charset="0"/>
                <a:cs typeface="Times New Roman" pitchFamily="18" charset="0"/>
              </a:rPr>
              <a:t>La modification du matériel génétique peut être réalisée sur l’ensemble </a:t>
            </a:r>
          </a:p>
          <a:p>
            <a:pPr marL="342900" indent="-342900" algn="just">
              <a:lnSpc>
                <a:spcPct val="150000"/>
              </a:lnSpc>
            </a:pPr>
            <a:r>
              <a:rPr lang="fr-FR" sz="2400" dirty="0" smtClean="0">
                <a:latin typeface="Times New Roman" pitchFamily="18" charset="0"/>
                <a:cs typeface="Times New Roman" pitchFamily="18" charset="0"/>
              </a:rPr>
              <a:t>des êtres vivants, à savoir : Microorganismes, Végétaux , Animaux</a:t>
            </a:r>
          </a:p>
          <a:p>
            <a:pPr marL="342900" indent="-342900" algn="just">
              <a:lnSpc>
                <a:spcPct val="150000"/>
              </a:lnSpc>
            </a:pPr>
            <a:endParaRPr lang="fr-FR" sz="2200" dirty="0" smtClean="0">
              <a:latin typeface="Times New Roman" pitchFamily="18" charset="0"/>
              <a:cs typeface="Times New Roman" pitchFamily="18" charset="0"/>
            </a:endParaRPr>
          </a:p>
          <a:p>
            <a:pPr marL="342900" indent="-342900" algn="just">
              <a:lnSpc>
                <a:spcPct val="150000"/>
              </a:lnSpc>
            </a:pPr>
            <a:endParaRPr lang="fr-FR" sz="22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24256</TotalTime>
  <Words>6183</Words>
  <Application>Microsoft Office PowerPoint</Application>
  <PresentationFormat>Affichage à l'écran (4:3)</PresentationFormat>
  <Paragraphs>262</Paragraphs>
  <Slides>61</Slides>
  <Notes>2</Notes>
  <HiddenSlides>0</HiddenSlides>
  <MMClips>0</MMClips>
  <ScaleCrop>false</ScaleCrop>
  <HeadingPairs>
    <vt:vector size="4" baseType="variant">
      <vt:variant>
        <vt:lpstr>Thème</vt:lpstr>
      </vt:variant>
      <vt:variant>
        <vt:i4>1</vt:i4>
      </vt:variant>
      <vt:variant>
        <vt:lpstr>Titres des diapositives</vt:lpstr>
      </vt:variant>
      <vt:variant>
        <vt:i4>61</vt:i4>
      </vt:variant>
    </vt:vector>
  </HeadingPairs>
  <TitlesOfParts>
    <vt:vector size="6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Mechter</dc:creator>
  <cp:lastModifiedBy>Mechter</cp:lastModifiedBy>
  <cp:revision>40</cp:revision>
  <dcterms:created xsi:type="dcterms:W3CDTF">2021-04-18T08:33:42Z</dcterms:created>
  <dcterms:modified xsi:type="dcterms:W3CDTF">2021-05-24T06:51:28Z</dcterms:modified>
</cp:coreProperties>
</file>