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331" r:id="rId3"/>
    <p:sldId id="329" r:id="rId4"/>
    <p:sldId id="258" r:id="rId5"/>
    <p:sldId id="349" r:id="rId6"/>
    <p:sldId id="350" r:id="rId7"/>
    <p:sldId id="351" r:id="rId8"/>
    <p:sldId id="352" r:id="rId9"/>
    <p:sldId id="336" r:id="rId10"/>
    <p:sldId id="337" r:id="rId11"/>
    <p:sldId id="364" r:id="rId12"/>
    <p:sldId id="347" r:id="rId13"/>
    <p:sldId id="348" r:id="rId14"/>
    <p:sldId id="338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824284"/>
    <a:srgbClr val="80388E"/>
    <a:srgbClr val="824475"/>
    <a:srgbClr val="79428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8D230F3-CF80-4859-8CE7-A43EE81993B5}" styleName="Style léger 1 - Accentuation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 snapVertSplitter="1" vertBarState="minimized" horzBarState="maximized">
    <p:restoredLeft sz="15324" autoAdjust="0"/>
    <p:restoredTop sz="94709" autoAdjust="0"/>
  </p:normalViewPr>
  <p:slideViewPr>
    <p:cSldViewPr>
      <p:cViewPr varScale="1">
        <p:scale>
          <a:sx n="109" d="100"/>
          <a:sy n="109" d="100"/>
        </p:scale>
        <p:origin x="-62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3DC3C9-8E96-45D6-88A9-30711F961A1B}" type="datetimeFigureOut">
              <a:rPr lang="fr-FR" smtClean="0"/>
              <a:pPr/>
              <a:t>23/01/2021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F1A225-C5AF-4EE0-8003-78F38266332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B1C0F-0F45-4C77-B760-61ABE1EC1C89}" type="datetimeFigureOut">
              <a:rPr lang="fr-FR" smtClean="0"/>
              <a:pPr/>
              <a:t>23/01/2021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AA983-3A7B-44DD-A6E3-D30D29069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B1C0F-0F45-4C77-B760-61ABE1EC1C89}" type="datetimeFigureOut">
              <a:rPr lang="fr-FR" smtClean="0"/>
              <a:pPr/>
              <a:t>23/01/2021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AA983-3A7B-44DD-A6E3-D30D29069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B1C0F-0F45-4C77-B760-61ABE1EC1C89}" type="datetimeFigureOut">
              <a:rPr lang="fr-FR" smtClean="0"/>
              <a:pPr/>
              <a:t>23/01/2021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AA983-3A7B-44DD-A6E3-D30D29069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B1C0F-0F45-4C77-B760-61ABE1EC1C89}" type="datetimeFigureOut">
              <a:rPr lang="fr-FR" smtClean="0"/>
              <a:pPr/>
              <a:t>23/01/2021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AA983-3A7B-44DD-A6E3-D30D29069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B1C0F-0F45-4C77-B760-61ABE1EC1C89}" type="datetimeFigureOut">
              <a:rPr lang="fr-FR" smtClean="0"/>
              <a:pPr/>
              <a:t>23/01/2021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AA983-3A7B-44DD-A6E3-D30D29069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B1C0F-0F45-4C77-B760-61ABE1EC1C89}" type="datetimeFigureOut">
              <a:rPr lang="fr-FR" smtClean="0"/>
              <a:pPr/>
              <a:t>23/01/2021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AA983-3A7B-44DD-A6E3-D30D29069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B1C0F-0F45-4C77-B760-61ABE1EC1C89}" type="datetimeFigureOut">
              <a:rPr lang="fr-FR" smtClean="0"/>
              <a:pPr/>
              <a:t>23/01/2021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AA983-3A7B-44DD-A6E3-D30D29069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B1C0F-0F45-4C77-B760-61ABE1EC1C89}" type="datetimeFigureOut">
              <a:rPr lang="fr-FR" smtClean="0"/>
              <a:pPr/>
              <a:t>23/01/2021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AA983-3A7B-44DD-A6E3-D30D29069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B1C0F-0F45-4C77-B760-61ABE1EC1C89}" type="datetimeFigureOut">
              <a:rPr lang="fr-FR" smtClean="0"/>
              <a:pPr/>
              <a:t>23/01/2021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AA983-3A7B-44DD-A6E3-D30D29069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B1C0F-0F45-4C77-B760-61ABE1EC1C89}" type="datetimeFigureOut">
              <a:rPr lang="fr-FR" smtClean="0"/>
              <a:pPr/>
              <a:t>23/01/2021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AA983-3A7B-44DD-A6E3-D30D29069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B1C0F-0F45-4C77-B760-61ABE1EC1C89}" type="datetimeFigureOut">
              <a:rPr lang="fr-FR" smtClean="0"/>
              <a:pPr/>
              <a:t>23/01/2021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AA983-3A7B-44DD-A6E3-D30D29069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B1C0F-0F45-4C77-B760-61ABE1EC1C89}" type="datetimeFigureOut">
              <a:rPr lang="fr-FR" smtClean="0"/>
              <a:pPr/>
              <a:t>23/01/2021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AA983-3A7B-44DD-A6E3-D30D29069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71670" y="2240813"/>
            <a:ext cx="508222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FF0000"/>
                </a:solidFill>
              </a:rPr>
              <a:t>Chapitre 1 </a:t>
            </a:r>
          </a:p>
          <a:p>
            <a:pPr algn="ctr"/>
            <a:r>
              <a:rPr lang="fr-FR" sz="2400" b="1" dirty="0" smtClean="0">
                <a:solidFill>
                  <a:srgbClr val="FF0000"/>
                </a:solidFill>
              </a:rPr>
              <a:t>Technologie de Fabrication des Huiles</a:t>
            </a:r>
            <a:endParaRPr lang="fr-FR" sz="2400" b="1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358082" y="714356"/>
            <a:ext cx="10572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Pr. IDOUI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429256" y="285728"/>
            <a:ext cx="33575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b="1" dirty="0" smtClean="0">
                <a:solidFill>
                  <a:srgbClr val="0070C0"/>
                </a:solidFill>
              </a:rPr>
              <a:t>LICENCE: TAA et CQ</a:t>
            </a:r>
          </a:p>
          <a:p>
            <a:pPr algn="r"/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543175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86525" y="5143500"/>
            <a:ext cx="265747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00034" y="428605"/>
            <a:ext cx="80082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/>
            <a:r>
              <a:rPr lang="fr-FR" b="1" dirty="0" smtClean="0">
                <a:solidFill>
                  <a:srgbClr val="FF0000"/>
                </a:solidFill>
              </a:rPr>
              <a:t>a2. L’Hydrogénation partielle ou totale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214282" y="1026367"/>
            <a:ext cx="87868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itchFamily="2" charset="2"/>
              <a:buChar char="ü"/>
            </a:pPr>
            <a:r>
              <a:rPr lang="fr-FR" sz="1600" b="1" dirty="0" smtClean="0"/>
              <a:t>Elle a pour but, la </a:t>
            </a:r>
            <a:r>
              <a:rPr lang="fr-FR" sz="1600" b="1" dirty="0" smtClean="0">
                <a:solidFill>
                  <a:srgbClr val="FF0000"/>
                </a:solidFill>
              </a:rPr>
              <a:t>préparation</a:t>
            </a:r>
            <a:r>
              <a:rPr lang="fr-FR" sz="1600" b="1" dirty="0" smtClean="0"/>
              <a:t> de </a:t>
            </a:r>
            <a:r>
              <a:rPr lang="fr-FR" sz="1600" b="1" dirty="0" smtClean="0">
                <a:solidFill>
                  <a:srgbClr val="FF0000"/>
                </a:solidFill>
              </a:rPr>
              <a:t>bases grasses solides </a:t>
            </a:r>
            <a:r>
              <a:rPr lang="fr-FR" sz="1600" b="1" dirty="0" smtClean="0"/>
              <a:t>pour la fabrication de </a:t>
            </a:r>
            <a:r>
              <a:rPr lang="fr-FR" sz="1600" b="1" dirty="0" smtClean="0">
                <a:solidFill>
                  <a:srgbClr val="FF0000"/>
                </a:solidFill>
              </a:rPr>
              <a:t>margarines</a:t>
            </a:r>
            <a:r>
              <a:rPr lang="fr-FR" sz="1600" b="1" dirty="0" smtClean="0"/>
              <a:t> ou de </a:t>
            </a:r>
            <a:r>
              <a:rPr lang="fr-FR" sz="1600" b="1" dirty="0" smtClean="0">
                <a:solidFill>
                  <a:srgbClr val="FF0000"/>
                </a:solidFill>
              </a:rPr>
              <a:t>graisse émulsifiables</a:t>
            </a:r>
            <a:r>
              <a:rPr lang="fr-FR" sz="1600" b="1" dirty="0" smtClean="0"/>
              <a:t>; il s’agit </a:t>
            </a:r>
            <a:r>
              <a:rPr lang="fr-FR" sz="1600" b="1" dirty="0" smtClean="0">
                <a:solidFill>
                  <a:srgbClr val="FF0000"/>
                </a:solidFill>
              </a:rPr>
              <a:t>d’élever le PF </a:t>
            </a:r>
            <a:r>
              <a:rPr lang="fr-FR" sz="1600" b="1" dirty="0" smtClean="0"/>
              <a:t>de manière à obtenir des </a:t>
            </a:r>
            <a:r>
              <a:rPr lang="fr-FR" sz="1600" b="1" dirty="0" smtClean="0">
                <a:solidFill>
                  <a:srgbClr val="FF0000"/>
                </a:solidFill>
              </a:rPr>
              <a:t>lipides possédant</a:t>
            </a:r>
            <a:r>
              <a:rPr lang="fr-FR" sz="1600" b="1" dirty="0" smtClean="0"/>
              <a:t>, à la </a:t>
            </a:r>
            <a:r>
              <a:rPr lang="fr-FR" sz="1600" b="1" dirty="0" smtClean="0">
                <a:solidFill>
                  <a:srgbClr val="FF0000"/>
                </a:solidFill>
              </a:rPr>
              <a:t>T° ambiante</a:t>
            </a:r>
            <a:r>
              <a:rPr lang="fr-FR" sz="1600" b="1" dirty="0" smtClean="0"/>
              <a:t>, la </a:t>
            </a:r>
            <a:r>
              <a:rPr lang="fr-FR" sz="1600" b="1" dirty="0" smtClean="0">
                <a:solidFill>
                  <a:srgbClr val="FF0000"/>
                </a:solidFill>
              </a:rPr>
              <a:t>consistance voulue</a:t>
            </a:r>
            <a:r>
              <a:rPr lang="fr-FR" sz="1600" b="1" dirty="0" smtClean="0"/>
              <a:t>; cet effet est du principalement aux formes </a:t>
            </a:r>
            <a:r>
              <a:rPr lang="fr-FR" sz="1600" b="1" dirty="0" smtClean="0">
                <a:solidFill>
                  <a:srgbClr val="FF0000"/>
                </a:solidFill>
              </a:rPr>
              <a:t>Trans</a:t>
            </a:r>
            <a:r>
              <a:rPr lang="fr-FR" sz="1600" b="1" dirty="0" smtClean="0"/>
              <a:t>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285720" y="2256060"/>
            <a:ext cx="878687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itchFamily="2" charset="2"/>
              <a:buChar char="ü"/>
            </a:pPr>
            <a:r>
              <a:rPr lang="fr-FR" sz="1600" b="1" dirty="0" smtClean="0"/>
              <a:t>Lorsqu’elle  est </a:t>
            </a:r>
            <a:r>
              <a:rPr lang="fr-FR" sz="1600" b="1" dirty="0" smtClean="0">
                <a:solidFill>
                  <a:srgbClr val="FF0000"/>
                </a:solidFill>
              </a:rPr>
              <a:t>totale</a:t>
            </a:r>
            <a:r>
              <a:rPr lang="fr-FR" sz="1600" b="1" dirty="0" smtClean="0"/>
              <a:t>, elle </a:t>
            </a:r>
            <a:r>
              <a:rPr lang="fr-FR" sz="1600" b="1" dirty="0" smtClean="0">
                <a:solidFill>
                  <a:srgbClr val="FF0000"/>
                </a:solidFill>
              </a:rPr>
              <a:t>ne créé </a:t>
            </a:r>
            <a:r>
              <a:rPr lang="fr-FR" sz="1600" b="1" dirty="0" smtClean="0"/>
              <a:t>aucun </a:t>
            </a:r>
            <a:r>
              <a:rPr lang="fr-FR" sz="1600" b="1" dirty="0" smtClean="0">
                <a:solidFill>
                  <a:srgbClr val="FF0000"/>
                </a:solidFill>
              </a:rPr>
              <a:t>isomère</a:t>
            </a:r>
            <a:r>
              <a:rPr lang="fr-FR" sz="1600" b="1" dirty="0" smtClean="0"/>
              <a:t> déjà cités.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fr-FR" sz="1600" b="1" dirty="0" smtClean="0"/>
              <a:t>Celle </a:t>
            </a:r>
            <a:r>
              <a:rPr lang="fr-FR" sz="1600" b="1" dirty="0" smtClean="0">
                <a:solidFill>
                  <a:srgbClr val="FF0000"/>
                </a:solidFill>
              </a:rPr>
              <a:t>partielle,</a:t>
            </a:r>
            <a:r>
              <a:rPr lang="fr-FR" sz="1600" b="1" dirty="0" smtClean="0"/>
              <a:t> créé au contraire des isomères:</a:t>
            </a:r>
          </a:p>
          <a:p>
            <a:pPr marL="342900" indent="-342900" algn="just"/>
            <a:endParaRPr lang="fr-FR" sz="1600" b="1" dirty="0" smtClean="0"/>
          </a:p>
          <a:p>
            <a:pPr marL="342900" indent="-342900" algn="just"/>
            <a:r>
              <a:rPr lang="fr-FR" sz="1600" b="1" dirty="0" smtClean="0">
                <a:solidFill>
                  <a:srgbClr val="0070C0"/>
                </a:solidFill>
              </a:rPr>
              <a:t>Ex.</a:t>
            </a:r>
            <a:r>
              <a:rPr lang="fr-FR" sz="1600" b="1" dirty="0" smtClean="0"/>
              <a:t> </a:t>
            </a:r>
            <a:r>
              <a:rPr lang="fr-FR" sz="1600" b="1" dirty="0" smtClean="0">
                <a:solidFill>
                  <a:srgbClr val="0070C0"/>
                </a:solidFill>
              </a:rPr>
              <a:t>L’H. partielle </a:t>
            </a:r>
            <a:r>
              <a:rPr lang="fr-FR" sz="1600" b="1" dirty="0" smtClean="0"/>
              <a:t>de </a:t>
            </a:r>
            <a:r>
              <a:rPr lang="fr-FR" sz="1600" b="1" dirty="0" smtClean="0">
                <a:solidFill>
                  <a:srgbClr val="FF0000"/>
                </a:solidFill>
              </a:rPr>
              <a:t>l’Huile de soja </a:t>
            </a:r>
            <a:r>
              <a:rPr lang="fr-FR" sz="1600" b="1" dirty="0" smtClean="0"/>
              <a:t>jusqu’à un </a:t>
            </a:r>
            <a:r>
              <a:rPr lang="fr-FR" sz="1600" b="1" dirty="0" smtClean="0">
                <a:solidFill>
                  <a:srgbClr val="FF0000"/>
                </a:solidFill>
              </a:rPr>
              <a:t>indice d’iode de 40</a:t>
            </a:r>
            <a:r>
              <a:rPr lang="fr-FR" sz="1600" b="1" dirty="0" smtClean="0"/>
              <a:t>, entraine la formation (cas de bases des margarines habituelles: il est souhaitable de limiter la formation de ces isomères):</a:t>
            </a:r>
          </a:p>
          <a:p>
            <a:pPr marL="342900" indent="-342900" algn="just"/>
            <a:endParaRPr lang="fr-FR" sz="1600" b="1" dirty="0" smtClean="0"/>
          </a:p>
          <a:p>
            <a:pPr marL="1257300" lvl="2" indent="-342900" algn="just">
              <a:buFont typeface="Wingdings" pitchFamily="2" charset="2"/>
              <a:buChar char="Ø"/>
            </a:pPr>
            <a:r>
              <a:rPr lang="fr-FR" sz="1600" b="1" dirty="0" smtClean="0"/>
              <a:t> isomères de </a:t>
            </a:r>
            <a:r>
              <a:rPr lang="fr-FR" sz="1600" b="1" dirty="0" smtClean="0">
                <a:solidFill>
                  <a:srgbClr val="FF0000"/>
                </a:solidFill>
              </a:rPr>
              <a:t>position</a:t>
            </a:r>
            <a:r>
              <a:rPr lang="fr-FR" sz="1600" b="1" dirty="0" smtClean="0"/>
              <a:t> 70%</a:t>
            </a:r>
          </a:p>
          <a:p>
            <a:pPr marL="1257300" lvl="2" indent="-342900" algn="just">
              <a:buFont typeface="Wingdings" pitchFamily="2" charset="2"/>
              <a:buChar char="Ø"/>
            </a:pPr>
            <a:r>
              <a:rPr lang="fr-FR" sz="1600" b="1" dirty="0" smtClean="0"/>
              <a:t>Isomères de </a:t>
            </a:r>
            <a:r>
              <a:rPr lang="fr-FR" sz="1600" b="1" dirty="0" smtClean="0">
                <a:solidFill>
                  <a:srgbClr val="FF0000"/>
                </a:solidFill>
              </a:rPr>
              <a:t>conjugaison</a:t>
            </a:r>
            <a:r>
              <a:rPr lang="fr-FR" sz="1600" b="1" dirty="0" smtClean="0"/>
              <a:t> 2%</a:t>
            </a:r>
          </a:p>
          <a:p>
            <a:pPr marL="1257300" lvl="2" indent="-342900" algn="just">
              <a:buFont typeface="Wingdings" pitchFamily="2" charset="2"/>
              <a:buChar char="Ø"/>
            </a:pPr>
            <a:r>
              <a:rPr lang="fr-FR" sz="1600" b="1" dirty="0" smtClean="0"/>
              <a:t>Stéréo-isomères </a:t>
            </a:r>
            <a:r>
              <a:rPr lang="fr-FR" sz="1600" b="1" dirty="0" smtClean="0">
                <a:solidFill>
                  <a:srgbClr val="FF0000"/>
                </a:solidFill>
              </a:rPr>
              <a:t>Trans</a:t>
            </a:r>
            <a:r>
              <a:rPr lang="fr-FR" sz="1600" b="1" dirty="0" smtClean="0"/>
              <a:t>  40%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214282" y="4915927"/>
            <a:ext cx="8786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itchFamily="2" charset="2"/>
              <a:buChar char="ü"/>
            </a:pPr>
            <a:r>
              <a:rPr lang="fr-FR" sz="1600" b="1" dirty="0" smtClean="0"/>
              <a:t>Après </a:t>
            </a:r>
            <a:r>
              <a:rPr lang="fr-FR" sz="1600" b="1" dirty="0" smtClean="0">
                <a:solidFill>
                  <a:srgbClr val="FF0000"/>
                </a:solidFill>
              </a:rPr>
              <a:t>hydrogénation</a:t>
            </a:r>
            <a:r>
              <a:rPr lang="fr-FR" sz="1600" b="1" dirty="0" smtClean="0"/>
              <a:t>, l’huile est </a:t>
            </a:r>
            <a:r>
              <a:rPr lang="fr-FR" sz="1600" b="1" dirty="0" smtClean="0">
                <a:solidFill>
                  <a:srgbClr val="FF0000"/>
                </a:solidFill>
              </a:rPr>
              <a:t>centrifugée</a:t>
            </a:r>
            <a:r>
              <a:rPr lang="fr-FR" sz="1600" b="1" dirty="0" smtClean="0"/>
              <a:t> puis </a:t>
            </a:r>
            <a:r>
              <a:rPr lang="fr-FR" sz="1600" b="1" dirty="0" smtClean="0">
                <a:solidFill>
                  <a:srgbClr val="FF0000"/>
                </a:solidFill>
              </a:rPr>
              <a:t>filtrée</a:t>
            </a:r>
            <a:r>
              <a:rPr lang="fr-FR" sz="1600" b="1" dirty="0" smtClean="0"/>
              <a:t>, on la débarrasse ainsi des particules très fines du </a:t>
            </a:r>
            <a:r>
              <a:rPr lang="fr-FR" sz="1600" b="1" dirty="0" smtClean="0">
                <a:solidFill>
                  <a:srgbClr val="FF0000"/>
                </a:solidFill>
              </a:rPr>
              <a:t>catalyseur</a:t>
            </a:r>
            <a:r>
              <a:rPr lang="fr-FR" sz="1600" b="1" dirty="0" smtClean="0"/>
              <a:t>, l’huile est ensuite </a:t>
            </a:r>
            <a:r>
              <a:rPr lang="fr-FR" sz="1600" b="1" dirty="0" smtClean="0">
                <a:solidFill>
                  <a:srgbClr val="FF0000"/>
                </a:solidFill>
              </a:rPr>
              <a:t>raffinée et décolorée</a:t>
            </a:r>
            <a:r>
              <a:rPr lang="fr-FR" sz="1600" b="1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571480"/>
            <a:ext cx="835824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/>
            <a:r>
              <a:rPr lang="fr-FR" b="1" dirty="0" smtClean="0">
                <a:solidFill>
                  <a:srgbClr val="FF0000"/>
                </a:solidFill>
              </a:rPr>
              <a:t>b. La </a:t>
            </a:r>
            <a:r>
              <a:rPr lang="fr-FR" b="1" dirty="0" err="1" smtClean="0">
                <a:solidFill>
                  <a:srgbClr val="FF0000"/>
                </a:solidFill>
              </a:rPr>
              <a:t>Transestérification</a:t>
            </a:r>
            <a:endParaRPr lang="fr-FR" b="1" dirty="0" smtClean="0">
              <a:solidFill>
                <a:srgbClr val="FF0000"/>
              </a:solidFill>
            </a:endParaRPr>
          </a:p>
          <a:p>
            <a:pPr marL="342900" indent="-342900" algn="ctr"/>
            <a:endParaRPr lang="fr-FR" sz="1000" b="1" dirty="0" smtClean="0">
              <a:solidFill>
                <a:srgbClr val="FF0000"/>
              </a:solidFill>
            </a:endParaRPr>
          </a:p>
          <a:p>
            <a:pPr marL="342900" indent="-342900" algn="just">
              <a:buFont typeface="Wingdings" pitchFamily="2" charset="2"/>
              <a:buChar char="ü"/>
            </a:pPr>
            <a:r>
              <a:rPr lang="fr-FR" sz="1600" b="1" dirty="0" smtClean="0"/>
              <a:t>Dans des conditions appropriées de T° et de milieu (en l’absence d’H2O) et en présence de catalyseur, les Chaines d’AG des TG peuvent s’échanger les unes avec les autres, soit à l’intérieur d’un même TG (</a:t>
            </a:r>
            <a:r>
              <a:rPr lang="fr-FR" sz="1600" b="1" dirty="0" err="1" smtClean="0">
                <a:solidFill>
                  <a:srgbClr val="FF0000"/>
                </a:solidFill>
              </a:rPr>
              <a:t>trans</a:t>
            </a:r>
            <a:r>
              <a:rPr lang="fr-FR" sz="1600" b="1" dirty="0" smtClean="0">
                <a:solidFill>
                  <a:srgbClr val="FF0000"/>
                </a:solidFill>
              </a:rPr>
              <a:t> estérification intramoléculaire</a:t>
            </a:r>
            <a:r>
              <a:rPr lang="fr-FR" sz="1600" b="1" dirty="0" smtClean="0"/>
              <a:t>), soit entre </a:t>
            </a:r>
            <a:r>
              <a:rPr lang="fr-FR" sz="1600" b="1" dirty="0" smtClean="0">
                <a:solidFill>
                  <a:srgbClr val="FF0000"/>
                </a:solidFill>
              </a:rPr>
              <a:t>AG</a:t>
            </a:r>
            <a:r>
              <a:rPr lang="fr-FR" sz="1600" b="1" dirty="0" smtClean="0"/>
              <a:t> de </a:t>
            </a:r>
            <a:r>
              <a:rPr lang="fr-FR" sz="1600" b="1" dirty="0" smtClean="0">
                <a:solidFill>
                  <a:srgbClr val="FF0000"/>
                </a:solidFill>
              </a:rPr>
              <a:t>TG</a:t>
            </a:r>
            <a:r>
              <a:rPr lang="fr-FR" sz="1600" b="1" dirty="0" smtClean="0"/>
              <a:t> différents (</a:t>
            </a:r>
            <a:r>
              <a:rPr lang="fr-FR" sz="1600" b="1" dirty="0" smtClean="0">
                <a:solidFill>
                  <a:srgbClr val="FF0000"/>
                </a:solidFill>
              </a:rPr>
              <a:t>T.E intermoléculaire</a:t>
            </a:r>
            <a:r>
              <a:rPr lang="fr-FR" sz="1600" b="1" dirty="0" smtClean="0"/>
              <a:t>). En pratique, dans les traitement des H et des graisses, la </a:t>
            </a:r>
            <a:r>
              <a:rPr lang="fr-FR" sz="1600" b="1" dirty="0" smtClean="0">
                <a:solidFill>
                  <a:srgbClr val="FF0000"/>
                </a:solidFill>
              </a:rPr>
              <a:t>TE</a:t>
            </a:r>
            <a:r>
              <a:rPr lang="fr-FR" sz="1600" b="1" dirty="0" smtClean="0"/>
              <a:t> et à la fois </a:t>
            </a:r>
            <a:r>
              <a:rPr lang="fr-FR" sz="1600" b="1" dirty="0" smtClean="0">
                <a:solidFill>
                  <a:srgbClr val="FF0000"/>
                </a:solidFill>
              </a:rPr>
              <a:t>intra et intermoléculaire</a:t>
            </a:r>
            <a:r>
              <a:rPr lang="fr-FR" sz="1600" b="1" dirty="0" smtClean="0"/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142844" y="2389054"/>
            <a:ext cx="835824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itchFamily="2" charset="2"/>
              <a:buChar char="ü"/>
            </a:pPr>
            <a:r>
              <a:rPr lang="fr-FR" sz="1600" b="1" dirty="0" smtClean="0"/>
              <a:t>Lors de la réaction, la r</a:t>
            </a:r>
            <a:r>
              <a:rPr lang="fr-FR" sz="1600" b="1" dirty="0" smtClean="0">
                <a:solidFill>
                  <a:srgbClr val="FF0000"/>
                </a:solidFill>
              </a:rPr>
              <a:t>edistribution </a:t>
            </a:r>
            <a:r>
              <a:rPr lang="fr-FR" sz="1600" b="1" dirty="0" smtClean="0"/>
              <a:t>des </a:t>
            </a:r>
            <a:r>
              <a:rPr lang="fr-FR" sz="1600" b="1" dirty="0" smtClean="0">
                <a:solidFill>
                  <a:srgbClr val="FF0000"/>
                </a:solidFill>
              </a:rPr>
              <a:t>AG</a:t>
            </a:r>
            <a:r>
              <a:rPr lang="fr-FR" sz="1600" b="1" dirty="0" smtClean="0"/>
              <a:t> sur les </a:t>
            </a:r>
            <a:r>
              <a:rPr lang="fr-FR" sz="1600" b="1" dirty="0" smtClean="0">
                <a:solidFill>
                  <a:srgbClr val="FF0000"/>
                </a:solidFill>
              </a:rPr>
              <a:t>3 carbones </a:t>
            </a:r>
            <a:r>
              <a:rPr lang="fr-FR" sz="1600" b="1" dirty="0" smtClean="0"/>
              <a:t>du </a:t>
            </a:r>
            <a:r>
              <a:rPr lang="fr-FR" sz="1600" b="1" dirty="0" smtClean="0">
                <a:solidFill>
                  <a:srgbClr val="FF0000"/>
                </a:solidFill>
              </a:rPr>
              <a:t>glycérol</a:t>
            </a:r>
            <a:r>
              <a:rPr lang="fr-FR" sz="1600" b="1" dirty="0" smtClean="0"/>
              <a:t>, se fait selon une </a:t>
            </a:r>
            <a:r>
              <a:rPr lang="fr-FR" sz="1600" b="1" dirty="0" smtClean="0">
                <a:solidFill>
                  <a:srgbClr val="FF0000"/>
                </a:solidFill>
              </a:rPr>
              <a:t>Loi statistique </a:t>
            </a:r>
            <a:r>
              <a:rPr lang="fr-FR" sz="1600" b="1" dirty="0" smtClean="0"/>
              <a:t>(</a:t>
            </a:r>
            <a:r>
              <a:rPr lang="fr-FR" sz="1600" b="1" dirty="0" smtClean="0">
                <a:solidFill>
                  <a:srgbClr val="0070C0"/>
                </a:solidFill>
              </a:rPr>
              <a:t>combinaison de n élément n à n</a:t>
            </a:r>
            <a:r>
              <a:rPr lang="fr-FR" sz="1600" b="1" dirty="0" smtClean="0"/>
              <a:t>), de telle sorte qu’il est possible de prévoir par le calcul la </a:t>
            </a:r>
            <a:r>
              <a:rPr lang="fr-FR" sz="1600" b="1" dirty="0" smtClean="0">
                <a:solidFill>
                  <a:srgbClr val="FF0000"/>
                </a:solidFill>
              </a:rPr>
              <a:t>composition en divers TG </a:t>
            </a:r>
            <a:r>
              <a:rPr lang="fr-FR" sz="1600" b="1" dirty="0" smtClean="0"/>
              <a:t>du </a:t>
            </a:r>
            <a:r>
              <a:rPr lang="fr-FR" sz="1600" b="1" dirty="0" smtClean="0">
                <a:solidFill>
                  <a:srgbClr val="FF0000"/>
                </a:solidFill>
              </a:rPr>
              <a:t>mélange final en équilibre</a:t>
            </a:r>
            <a:r>
              <a:rPr lang="fr-FR" sz="1600" b="1" dirty="0" smtClean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295244" y="3312383"/>
            <a:ext cx="835824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/>
            <a:r>
              <a:rPr lang="fr-FR" sz="1600" b="1" dirty="0" smtClean="0">
                <a:solidFill>
                  <a:srgbClr val="FF0000"/>
                </a:solidFill>
              </a:rPr>
              <a:t>Ex: T.E intermoléculaire </a:t>
            </a:r>
            <a:r>
              <a:rPr lang="fr-FR" sz="1600" b="1" dirty="0" smtClean="0"/>
              <a:t>d’un </a:t>
            </a:r>
            <a:r>
              <a:rPr lang="fr-FR" sz="1600" b="1" dirty="0" smtClean="0">
                <a:solidFill>
                  <a:srgbClr val="FF0000"/>
                </a:solidFill>
              </a:rPr>
              <a:t>TG</a:t>
            </a:r>
            <a:r>
              <a:rPr lang="fr-FR" sz="1600" b="1" dirty="0" smtClean="0"/>
              <a:t> comportant </a:t>
            </a:r>
            <a:r>
              <a:rPr lang="fr-FR" sz="1600" b="1" dirty="0" smtClean="0">
                <a:solidFill>
                  <a:srgbClr val="FF0000"/>
                </a:solidFill>
              </a:rPr>
              <a:t>3 AG saturé </a:t>
            </a:r>
            <a:r>
              <a:rPr lang="fr-FR" sz="1600" b="1" dirty="0" smtClean="0"/>
              <a:t>(</a:t>
            </a:r>
            <a:r>
              <a:rPr lang="fr-FR" sz="1600" b="1" dirty="0" smtClean="0">
                <a:solidFill>
                  <a:srgbClr val="0070C0"/>
                </a:solidFill>
              </a:rPr>
              <a:t>SSS</a:t>
            </a:r>
            <a:r>
              <a:rPr lang="fr-FR" sz="1600" b="1" dirty="0" smtClean="0"/>
              <a:t>) avec un </a:t>
            </a:r>
            <a:r>
              <a:rPr lang="fr-FR" sz="1600" b="1" dirty="0" smtClean="0">
                <a:solidFill>
                  <a:srgbClr val="FF0000"/>
                </a:solidFill>
              </a:rPr>
              <a:t>TG </a:t>
            </a:r>
            <a:r>
              <a:rPr lang="fr-FR" sz="1600" b="1" dirty="0" smtClean="0"/>
              <a:t>comportant </a:t>
            </a:r>
            <a:r>
              <a:rPr lang="fr-FR" sz="1600" b="1" dirty="0" smtClean="0">
                <a:solidFill>
                  <a:srgbClr val="FF0000"/>
                </a:solidFill>
              </a:rPr>
              <a:t>3 AG non saturé</a:t>
            </a:r>
            <a:r>
              <a:rPr lang="fr-FR" sz="1600" b="1" dirty="0" smtClean="0"/>
              <a:t> (</a:t>
            </a:r>
            <a:r>
              <a:rPr lang="fr-FR" sz="1600" b="1" dirty="0" smtClean="0">
                <a:solidFill>
                  <a:srgbClr val="0070C0"/>
                </a:solidFill>
              </a:rPr>
              <a:t>NNN</a:t>
            </a:r>
            <a:r>
              <a:rPr lang="fr-FR" sz="1600" b="1" dirty="0" smtClean="0"/>
              <a:t>). Pris en quantité équimoléculaire, donne le mélange suivant (en fraction moléculaire): 8 combinaison possible, chacune avec une probabilité de 100/8 = 12.5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357290" y="4714884"/>
            <a:ext cx="571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    S</a:t>
            </a:r>
          </a:p>
          <a:p>
            <a:r>
              <a:rPr lang="fr-FR" dirty="0" smtClean="0"/>
              <a:t>    S</a:t>
            </a:r>
          </a:p>
          <a:p>
            <a:r>
              <a:rPr lang="fr-FR" dirty="0" smtClean="0"/>
              <a:t>    S</a:t>
            </a:r>
            <a:endParaRPr lang="fr-FR" dirty="0"/>
          </a:p>
        </p:txBody>
      </p:sp>
      <p:grpSp>
        <p:nvGrpSpPr>
          <p:cNvPr id="17" name="Groupe 16"/>
          <p:cNvGrpSpPr/>
          <p:nvPr/>
        </p:nvGrpSpPr>
        <p:grpSpPr>
          <a:xfrm>
            <a:off x="1289421" y="4840342"/>
            <a:ext cx="308310" cy="643734"/>
            <a:chOff x="356365" y="4714884"/>
            <a:chExt cx="308310" cy="643734"/>
          </a:xfrm>
        </p:grpSpPr>
        <p:cxnSp>
          <p:nvCxnSpPr>
            <p:cNvPr id="7" name="Connecteur droit 6"/>
            <p:cNvCxnSpPr/>
            <p:nvPr/>
          </p:nvCxnSpPr>
          <p:spPr>
            <a:xfrm rot="5400000">
              <a:off x="35688" y="5036354"/>
              <a:ext cx="642941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Connecteur droit 12"/>
            <p:cNvCxnSpPr/>
            <p:nvPr/>
          </p:nvCxnSpPr>
          <p:spPr>
            <a:xfrm>
              <a:off x="357158" y="4714884"/>
              <a:ext cx="285752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Connecteur droit 13"/>
            <p:cNvCxnSpPr/>
            <p:nvPr/>
          </p:nvCxnSpPr>
          <p:spPr>
            <a:xfrm>
              <a:off x="378923" y="5051302"/>
              <a:ext cx="285752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Connecteur droit 14"/>
            <p:cNvCxnSpPr/>
            <p:nvPr/>
          </p:nvCxnSpPr>
          <p:spPr>
            <a:xfrm>
              <a:off x="378923" y="5346279"/>
              <a:ext cx="285752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6" name="ZoneTexte 15"/>
          <p:cNvSpPr txBox="1"/>
          <p:nvPr/>
        </p:nvSpPr>
        <p:spPr>
          <a:xfrm>
            <a:off x="2500298" y="4718482"/>
            <a:ext cx="571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    N</a:t>
            </a:r>
          </a:p>
          <a:p>
            <a:r>
              <a:rPr lang="fr-FR" dirty="0" smtClean="0"/>
              <a:t>    N</a:t>
            </a:r>
          </a:p>
          <a:p>
            <a:r>
              <a:rPr lang="fr-FR" dirty="0" smtClean="0"/>
              <a:t>    N</a:t>
            </a:r>
            <a:endParaRPr lang="fr-FR" dirty="0"/>
          </a:p>
        </p:txBody>
      </p:sp>
      <p:grpSp>
        <p:nvGrpSpPr>
          <p:cNvPr id="18" name="Groupe 17"/>
          <p:cNvGrpSpPr/>
          <p:nvPr/>
        </p:nvGrpSpPr>
        <p:grpSpPr>
          <a:xfrm>
            <a:off x="2428860" y="4855994"/>
            <a:ext cx="308310" cy="643734"/>
            <a:chOff x="356365" y="4714884"/>
            <a:chExt cx="308310" cy="643734"/>
          </a:xfrm>
        </p:grpSpPr>
        <p:cxnSp>
          <p:nvCxnSpPr>
            <p:cNvPr id="19" name="Connecteur droit 18"/>
            <p:cNvCxnSpPr/>
            <p:nvPr/>
          </p:nvCxnSpPr>
          <p:spPr>
            <a:xfrm rot="5400000">
              <a:off x="35688" y="5036354"/>
              <a:ext cx="642941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Connecteur droit 19"/>
            <p:cNvCxnSpPr/>
            <p:nvPr/>
          </p:nvCxnSpPr>
          <p:spPr>
            <a:xfrm>
              <a:off x="357158" y="4714884"/>
              <a:ext cx="285752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Connecteur droit 20"/>
            <p:cNvCxnSpPr/>
            <p:nvPr/>
          </p:nvCxnSpPr>
          <p:spPr>
            <a:xfrm>
              <a:off x="378923" y="5051302"/>
              <a:ext cx="285752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Connecteur droit 21"/>
            <p:cNvCxnSpPr/>
            <p:nvPr/>
          </p:nvCxnSpPr>
          <p:spPr>
            <a:xfrm>
              <a:off x="378923" y="5346279"/>
              <a:ext cx="285752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3" name="Rectangle 22"/>
          <p:cNvSpPr/>
          <p:nvPr/>
        </p:nvSpPr>
        <p:spPr>
          <a:xfrm>
            <a:off x="1857356" y="4929198"/>
            <a:ext cx="3571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+</a:t>
            </a:r>
            <a:endParaRPr lang="fr-FR" dirty="0"/>
          </a:p>
        </p:txBody>
      </p:sp>
      <p:sp>
        <p:nvSpPr>
          <p:cNvPr id="24" name="Flèche droite 23"/>
          <p:cNvSpPr/>
          <p:nvPr/>
        </p:nvSpPr>
        <p:spPr>
          <a:xfrm>
            <a:off x="3643306" y="5072074"/>
            <a:ext cx="571504" cy="14287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ZoneTexte 24"/>
          <p:cNvSpPr txBox="1"/>
          <p:nvPr/>
        </p:nvSpPr>
        <p:spPr>
          <a:xfrm>
            <a:off x="4572000" y="4429132"/>
            <a:ext cx="150019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SSS: 12.5%</a:t>
            </a:r>
          </a:p>
          <a:p>
            <a:r>
              <a:rPr lang="fr-FR" sz="1600" b="1" dirty="0" smtClean="0"/>
              <a:t>SNS:12.5%</a:t>
            </a:r>
          </a:p>
          <a:p>
            <a:r>
              <a:rPr lang="fr-FR" sz="1600" b="1" dirty="0" smtClean="0"/>
              <a:t>NSN: 12.5%</a:t>
            </a:r>
          </a:p>
          <a:p>
            <a:r>
              <a:rPr lang="fr-FR" sz="1600" b="1" dirty="0" smtClean="0"/>
              <a:t>NNN:12.5%</a:t>
            </a:r>
          </a:p>
          <a:p>
            <a:r>
              <a:rPr lang="fr-FR" sz="1600" b="1" dirty="0" smtClean="0"/>
              <a:t>NSS:25%</a:t>
            </a:r>
          </a:p>
          <a:p>
            <a:r>
              <a:rPr lang="fr-FR" sz="1600" b="1" dirty="0" smtClean="0"/>
              <a:t>SNN: 25%</a:t>
            </a:r>
            <a:endParaRPr lang="fr-FR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571472" y="357166"/>
            <a:ext cx="92869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285720" y="357166"/>
            <a:ext cx="835824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/>
            <a:r>
              <a:rPr lang="fr-FR" sz="1600" b="1" dirty="0" smtClean="0">
                <a:solidFill>
                  <a:srgbClr val="FF0000"/>
                </a:solidFill>
              </a:rPr>
              <a:t>Ex 2. T.E beurre de caco </a:t>
            </a:r>
            <a:r>
              <a:rPr lang="fr-FR" sz="1600" b="1" dirty="0" smtClean="0"/>
              <a:t>(avant TE, le TG (</a:t>
            </a:r>
            <a:r>
              <a:rPr lang="fr-FR" sz="1600" b="1" dirty="0" smtClean="0">
                <a:solidFill>
                  <a:srgbClr val="0070C0"/>
                </a:solidFill>
              </a:rPr>
              <a:t>SNS</a:t>
            </a:r>
            <a:r>
              <a:rPr lang="fr-FR" sz="1600" b="1" dirty="0" smtClean="0"/>
              <a:t>) est: </a:t>
            </a:r>
            <a:r>
              <a:rPr lang="fr-FR" sz="1600" b="1" dirty="0" err="1" smtClean="0"/>
              <a:t>palmityl</a:t>
            </a:r>
            <a:r>
              <a:rPr lang="fr-FR" sz="1600" b="1" dirty="0" smtClean="0"/>
              <a:t>-1, </a:t>
            </a:r>
            <a:r>
              <a:rPr lang="fr-FR" sz="1600" b="1" dirty="0" err="1" smtClean="0"/>
              <a:t>oléyl</a:t>
            </a:r>
            <a:r>
              <a:rPr lang="fr-FR" sz="1600" b="1" dirty="0" smtClean="0"/>
              <a:t>-2, </a:t>
            </a:r>
            <a:r>
              <a:rPr lang="fr-FR" sz="1600" b="1" dirty="0" err="1" smtClean="0"/>
              <a:t>stéaryl</a:t>
            </a:r>
            <a:r>
              <a:rPr lang="fr-FR" sz="1600" b="1" dirty="0" smtClean="0"/>
              <a:t>-3 glycérol</a:t>
            </a:r>
          </a:p>
          <a:p>
            <a:pPr marL="342900" indent="-342900" algn="just"/>
            <a:r>
              <a:rPr lang="fr-FR" sz="1600" b="1" dirty="0" smtClean="0">
                <a:solidFill>
                  <a:srgbClr val="FF0000"/>
                </a:solidFill>
              </a:rPr>
              <a:t>          T.E de l’</a:t>
            </a:r>
            <a:r>
              <a:rPr lang="fr-FR" sz="1600" b="1" dirty="0" err="1" smtClean="0">
                <a:solidFill>
                  <a:srgbClr val="FF0000"/>
                </a:solidFill>
              </a:rPr>
              <a:t>H.Soja</a:t>
            </a:r>
            <a:r>
              <a:rPr lang="fr-FR" sz="1600" b="1" dirty="0" smtClean="0">
                <a:solidFill>
                  <a:srgbClr val="FF0000"/>
                </a:solidFill>
              </a:rPr>
              <a:t> </a:t>
            </a:r>
            <a:r>
              <a:rPr lang="fr-FR" sz="1600" b="1" dirty="0" smtClean="0"/>
              <a:t>(l’AG </a:t>
            </a:r>
            <a:r>
              <a:rPr lang="fr-FR" sz="1600" b="1" dirty="0" smtClean="0">
                <a:solidFill>
                  <a:srgbClr val="0070C0"/>
                </a:solidFill>
              </a:rPr>
              <a:t>S</a:t>
            </a:r>
            <a:r>
              <a:rPr lang="fr-FR" sz="1600" b="1" dirty="0" smtClean="0"/>
              <a:t> est l’</a:t>
            </a:r>
            <a:r>
              <a:rPr lang="fr-FR" sz="1600" b="1" dirty="0" err="1" smtClean="0"/>
              <a:t>ac.palmitique</a:t>
            </a:r>
            <a:r>
              <a:rPr lang="fr-FR" sz="1600" b="1" dirty="0" smtClean="0"/>
              <a:t>, les AG </a:t>
            </a:r>
            <a:r>
              <a:rPr lang="fr-FR" sz="1600" b="1" dirty="0" smtClean="0">
                <a:solidFill>
                  <a:srgbClr val="0070C0"/>
                </a:solidFill>
              </a:rPr>
              <a:t>N</a:t>
            </a:r>
            <a:r>
              <a:rPr lang="fr-FR" sz="1600" b="1" dirty="0" smtClean="0"/>
              <a:t> sont </a:t>
            </a:r>
            <a:r>
              <a:rPr lang="fr-FR" sz="1600" b="1" dirty="0" err="1" smtClean="0"/>
              <a:t>Ac.linoléique</a:t>
            </a:r>
            <a:r>
              <a:rPr lang="fr-FR" sz="1600" b="1" dirty="0" smtClean="0"/>
              <a:t> et </a:t>
            </a:r>
            <a:r>
              <a:rPr lang="fr-FR" sz="1600" b="1" dirty="0" err="1" smtClean="0"/>
              <a:t>Ac.linolénique</a:t>
            </a:r>
            <a:r>
              <a:rPr lang="fr-FR" sz="1600" b="1" dirty="0" smtClean="0"/>
              <a:t>)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571472" y="1357298"/>
          <a:ext cx="7510944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7540"/>
                <a:gridCol w="964228"/>
                <a:gridCol w="928694"/>
                <a:gridCol w="857256"/>
                <a:gridCol w="1000132"/>
                <a:gridCol w="1071570"/>
                <a:gridCol w="1081524"/>
              </a:tblGrid>
              <a:tr h="370840">
                <a:tc gridSpan="7"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chemeClr val="tx1"/>
                          </a:solidFill>
                        </a:rPr>
                        <a:t>Moles pour cent</a:t>
                      </a:r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SSS</a:t>
                      </a:r>
                      <a:endParaRPr lang="fr-FR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SSN</a:t>
                      </a:r>
                      <a:endParaRPr lang="fr-FR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SNS</a:t>
                      </a:r>
                      <a:endParaRPr lang="fr-FR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SNN</a:t>
                      </a:r>
                      <a:endParaRPr lang="fr-FR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NSN</a:t>
                      </a:r>
                      <a:endParaRPr lang="fr-FR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NNN</a:t>
                      </a:r>
                      <a:endParaRPr lang="fr-FR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0070C0"/>
                          </a:solidFill>
                        </a:rPr>
                        <a:t>Beurre de Caco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70C0"/>
                          </a:solidFill>
                        </a:rPr>
                        <a:t>2.2</a:t>
                      </a:r>
                      <a:endParaRPr lang="fr-FR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70C0"/>
                          </a:solidFill>
                        </a:rPr>
                        <a:t>4.1</a:t>
                      </a:r>
                      <a:endParaRPr lang="fr-FR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70C0"/>
                          </a:solidFill>
                        </a:rPr>
                        <a:t>74.2</a:t>
                      </a:r>
                      <a:endParaRPr lang="fr-FR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70C0"/>
                          </a:solidFill>
                        </a:rPr>
                        <a:t>8.6</a:t>
                      </a:r>
                      <a:endParaRPr lang="fr-FR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70C0"/>
                          </a:solidFill>
                        </a:rPr>
                        <a:t>0.1</a:t>
                      </a:r>
                      <a:endParaRPr lang="fr-FR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70C0"/>
                          </a:solidFill>
                        </a:rPr>
                        <a:t>0.6</a:t>
                      </a:r>
                      <a:endParaRPr lang="fr-FR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b="1" dirty="0" smtClean="0">
                          <a:solidFill>
                            <a:srgbClr val="FF0000"/>
                          </a:solidFill>
                        </a:rPr>
                        <a:t>Dito après TE</a:t>
                      </a:r>
                      <a:endParaRPr lang="fr-FR" sz="16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18.8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28.1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14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20.9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10.4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7.8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err="1" smtClean="0">
                          <a:solidFill>
                            <a:srgbClr val="0070C0"/>
                          </a:solidFill>
                        </a:rPr>
                        <a:t>H.Soja</a:t>
                      </a:r>
                      <a:endParaRPr lang="fr-FR" sz="1600" b="1" dirty="0" smtClean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70C0"/>
                          </a:solidFill>
                        </a:rPr>
                        <a:t>-</a:t>
                      </a:r>
                      <a:endParaRPr lang="fr-FR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70C0"/>
                          </a:solidFill>
                        </a:rPr>
                        <a:t>1</a:t>
                      </a:r>
                      <a:endParaRPr lang="fr-FR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70C0"/>
                          </a:solidFill>
                        </a:rPr>
                        <a:t>4</a:t>
                      </a:r>
                      <a:endParaRPr lang="fr-FR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70C0"/>
                          </a:solidFill>
                        </a:rPr>
                        <a:t>35</a:t>
                      </a:r>
                      <a:endParaRPr lang="fr-FR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70C0"/>
                          </a:solidFill>
                        </a:rPr>
                        <a:t>3</a:t>
                      </a:r>
                      <a:endParaRPr lang="fr-FR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70C0"/>
                          </a:solidFill>
                        </a:rPr>
                        <a:t>57</a:t>
                      </a:r>
                      <a:endParaRPr lang="fr-FR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</a:rPr>
                        <a:t>Dito après 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0.4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4.4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2.2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22.6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11.3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59.2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14282" y="4137732"/>
            <a:ext cx="835824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/>
            <a:r>
              <a:rPr lang="fr-FR" b="1" dirty="0" smtClean="0">
                <a:solidFill>
                  <a:srgbClr val="FF0000"/>
                </a:solidFill>
              </a:rPr>
              <a:t>La T.E dirigée</a:t>
            </a:r>
          </a:p>
          <a:p>
            <a:pPr marL="342900" indent="-342900" algn="ctr"/>
            <a:endParaRPr lang="fr-FR" b="1" dirty="0" smtClean="0">
              <a:solidFill>
                <a:srgbClr val="FF0000"/>
              </a:solidFill>
            </a:endParaRPr>
          </a:p>
          <a:p>
            <a:pPr marL="342900" indent="-342900" algn="just"/>
            <a:r>
              <a:rPr lang="fr-FR" sz="1600" b="1" dirty="0" smtClean="0"/>
              <a:t>Après TE, en opérant à une T° relativement basse, on provoque la </a:t>
            </a:r>
            <a:r>
              <a:rPr lang="fr-FR" sz="1600" b="1" dirty="0" smtClean="0">
                <a:solidFill>
                  <a:srgbClr val="FF0000"/>
                </a:solidFill>
              </a:rPr>
              <a:t>cristallisation de TG </a:t>
            </a:r>
            <a:r>
              <a:rPr lang="fr-FR" sz="1600" b="1" dirty="0" smtClean="0"/>
              <a:t>à </a:t>
            </a:r>
            <a:r>
              <a:rPr lang="fr-FR" sz="1600" b="1" dirty="0" smtClean="0">
                <a:solidFill>
                  <a:srgbClr val="FF0000"/>
                </a:solidFill>
              </a:rPr>
              <a:t>PF élevé </a:t>
            </a:r>
            <a:r>
              <a:rPr lang="fr-FR" sz="1600" b="1" dirty="0" smtClean="0"/>
              <a:t>(à enlever par filtration), l’équilibre est ainsi déplacée, et on obtient un mélange de </a:t>
            </a:r>
            <a:r>
              <a:rPr lang="fr-FR" sz="1600" b="1" dirty="0" smtClean="0">
                <a:solidFill>
                  <a:srgbClr val="FF0000"/>
                </a:solidFill>
              </a:rPr>
              <a:t>TG</a:t>
            </a:r>
            <a:r>
              <a:rPr lang="fr-FR" sz="1600" b="1" dirty="0" smtClean="0"/>
              <a:t> présentant une </a:t>
            </a:r>
            <a:r>
              <a:rPr lang="fr-FR" sz="1600" b="1" dirty="0" smtClean="0">
                <a:solidFill>
                  <a:srgbClr val="FF0000"/>
                </a:solidFill>
              </a:rPr>
              <a:t>zone de fusion à une T° plus basse </a:t>
            </a:r>
            <a:r>
              <a:rPr lang="fr-FR" sz="1600" b="1" dirty="0" smtClean="0"/>
              <a:t>et la </a:t>
            </a:r>
            <a:r>
              <a:rPr lang="fr-FR" sz="1600" b="1" dirty="0" smtClean="0">
                <a:solidFill>
                  <a:srgbClr val="FF0000"/>
                </a:solidFill>
              </a:rPr>
              <a:t>consistance recherchée</a:t>
            </a:r>
            <a:r>
              <a:rPr lang="fr-FR" sz="1600" b="1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8596" y="428604"/>
            <a:ext cx="835824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/>
            <a:r>
              <a:rPr lang="fr-FR" b="1" dirty="0" smtClean="0">
                <a:solidFill>
                  <a:srgbClr val="FF0000"/>
                </a:solidFill>
              </a:rPr>
              <a:t>La T.E. non dirigée</a:t>
            </a:r>
          </a:p>
          <a:p>
            <a:pPr marL="342900" indent="-342900" algn="ctr"/>
            <a:r>
              <a:rPr lang="fr-FR" b="1" dirty="0" smtClean="0">
                <a:solidFill>
                  <a:srgbClr val="FF0000"/>
                </a:solidFill>
              </a:rPr>
              <a:t> </a:t>
            </a:r>
          </a:p>
          <a:p>
            <a:pPr marL="342900" indent="-342900" algn="just"/>
            <a:r>
              <a:rPr lang="fr-FR" sz="1600" b="1" dirty="0" smtClean="0"/>
              <a:t>Lorsqu’elle </a:t>
            </a:r>
            <a:r>
              <a:rPr lang="fr-FR" sz="1600" b="1" dirty="0" smtClean="0">
                <a:solidFill>
                  <a:srgbClr val="FF0000"/>
                </a:solidFill>
              </a:rPr>
              <a:t>n’est pas dirigée</a:t>
            </a:r>
            <a:r>
              <a:rPr lang="fr-FR" sz="1600" b="1" dirty="0" smtClean="0"/>
              <a:t>, elle a 2 buts principales:</a:t>
            </a:r>
          </a:p>
          <a:p>
            <a:pPr marL="342900" indent="-342900" algn="just"/>
            <a:endParaRPr lang="fr-FR" sz="1600" b="1" dirty="0" smtClean="0"/>
          </a:p>
          <a:p>
            <a:pPr marL="342900" indent="-342900" algn="just">
              <a:buAutoNum type="arabicPeriod"/>
            </a:pPr>
            <a:r>
              <a:rPr lang="fr-FR" sz="1400" b="1" dirty="0" smtClean="0">
                <a:solidFill>
                  <a:srgbClr val="FF0000"/>
                </a:solidFill>
              </a:rPr>
              <a:t>Modification</a:t>
            </a:r>
            <a:r>
              <a:rPr lang="fr-FR" sz="1400" b="1" dirty="0" smtClean="0"/>
              <a:t> de la </a:t>
            </a:r>
            <a:r>
              <a:rPr lang="fr-FR" sz="1400" b="1" dirty="0" smtClean="0">
                <a:solidFill>
                  <a:srgbClr val="FF0000"/>
                </a:solidFill>
              </a:rPr>
              <a:t>teneur en TG solides </a:t>
            </a:r>
            <a:r>
              <a:rPr lang="fr-FR" sz="1400" b="1" dirty="0" smtClean="0"/>
              <a:t>de certaines graisses, et par conséquent de leur </a:t>
            </a:r>
            <a:r>
              <a:rPr lang="fr-FR" sz="1400" b="1" dirty="0" smtClean="0">
                <a:solidFill>
                  <a:srgbClr val="FF0000"/>
                </a:solidFill>
              </a:rPr>
              <a:t>consistance</a:t>
            </a:r>
            <a:r>
              <a:rPr lang="fr-FR" sz="1400" b="1" dirty="0" smtClean="0"/>
              <a:t> aux </a:t>
            </a:r>
            <a:r>
              <a:rPr lang="fr-FR" sz="1400" b="1" dirty="0" smtClean="0">
                <a:solidFill>
                  <a:srgbClr val="FF0000"/>
                </a:solidFill>
              </a:rPr>
              <a:t>différentes T°</a:t>
            </a:r>
          </a:p>
        </p:txBody>
      </p:sp>
      <p:grpSp>
        <p:nvGrpSpPr>
          <p:cNvPr id="27" name="Groupe 26"/>
          <p:cNvGrpSpPr/>
          <p:nvPr/>
        </p:nvGrpSpPr>
        <p:grpSpPr>
          <a:xfrm>
            <a:off x="5663618" y="2437621"/>
            <a:ext cx="3051786" cy="2920205"/>
            <a:chOff x="5663618" y="2437621"/>
            <a:chExt cx="3051786" cy="2920205"/>
          </a:xfrm>
        </p:grpSpPr>
        <p:grpSp>
          <p:nvGrpSpPr>
            <p:cNvPr id="25" name="Groupe 24"/>
            <p:cNvGrpSpPr/>
            <p:nvPr/>
          </p:nvGrpSpPr>
          <p:grpSpPr>
            <a:xfrm>
              <a:off x="5663618" y="2437621"/>
              <a:ext cx="2908910" cy="2420139"/>
              <a:chOff x="5234990" y="1857364"/>
              <a:chExt cx="2908910" cy="2420139"/>
            </a:xfrm>
          </p:grpSpPr>
          <p:cxnSp>
            <p:nvCxnSpPr>
              <p:cNvPr id="4" name="Connecteur droit avec flèche 3"/>
              <p:cNvCxnSpPr/>
              <p:nvPr/>
            </p:nvCxnSpPr>
            <p:spPr>
              <a:xfrm rot="5400000" flipH="1" flipV="1">
                <a:off x="4642644" y="3000372"/>
                <a:ext cx="1858182" cy="794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" name="Connecteur droit avec flèche 10"/>
              <p:cNvCxnSpPr/>
              <p:nvPr/>
            </p:nvCxnSpPr>
            <p:spPr>
              <a:xfrm>
                <a:off x="5572132" y="3929066"/>
                <a:ext cx="2571768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8" name="Forme libre 17"/>
              <p:cNvSpPr/>
              <p:nvPr/>
            </p:nvSpPr>
            <p:spPr>
              <a:xfrm>
                <a:off x="5573486" y="2532635"/>
                <a:ext cx="1167210" cy="1512583"/>
              </a:xfrm>
              <a:custGeom>
                <a:avLst/>
                <a:gdLst>
                  <a:gd name="connsiteX0" fmla="*/ 1158240 w 1167210"/>
                  <a:gd name="connsiteY0" fmla="*/ 1394931 h 1512583"/>
                  <a:gd name="connsiteX1" fmla="*/ 1140823 w 1167210"/>
                  <a:gd name="connsiteY1" fmla="*/ 1064005 h 1512583"/>
                  <a:gd name="connsiteX2" fmla="*/ 1132114 w 1167210"/>
                  <a:gd name="connsiteY2" fmla="*/ 1003045 h 1512583"/>
                  <a:gd name="connsiteX3" fmla="*/ 1114697 w 1167210"/>
                  <a:gd name="connsiteY3" fmla="*/ 837582 h 1512583"/>
                  <a:gd name="connsiteX4" fmla="*/ 1105988 w 1167210"/>
                  <a:gd name="connsiteY4" fmla="*/ 663411 h 1512583"/>
                  <a:gd name="connsiteX5" fmla="*/ 1097280 w 1167210"/>
                  <a:gd name="connsiteY5" fmla="*/ 637285 h 1512583"/>
                  <a:gd name="connsiteX6" fmla="*/ 1088571 w 1167210"/>
                  <a:gd name="connsiteY6" fmla="*/ 567616 h 1512583"/>
                  <a:gd name="connsiteX7" fmla="*/ 1071154 w 1167210"/>
                  <a:gd name="connsiteY7" fmla="*/ 515365 h 1512583"/>
                  <a:gd name="connsiteX8" fmla="*/ 1062445 w 1167210"/>
                  <a:gd name="connsiteY8" fmla="*/ 480531 h 1512583"/>
                  <a:gd name="connsiteX9" fmla="*/ 1027611 w 1167210"/>
                  <a:gd name="connsiteY9" fmla="*/ 428279 h 1512583"/>
                  <a:gd name="connsiteX10" fmla="*/ 1001485 w 1167210"/>
                  <a:gd name="connsiteY10" fmla="*/ 376028 h 1512583"/>
                  <a:gd name="connsiteX11" fmla="*/ 966651 w 1167210"/>
                  <a:gd name="connsiteY11" fmla="*/ 323776 h 1512583"/>
                  <a:gd name="connsiteX12" fmla="*/ 957943 w 1167210"/>
                  <a:gd name="connsiteY12" fmla="*/ 297651 h 1512583"/>
                  <a:gd name="connsiteX13" fmla="*/ 923108 w 1167210"/>
                  <a:gd name="connsiteY13" fmla="*/ 245399 h 1512583"/>
                  <a:gd name="connsiteX14" fmla="*/ 914400 w 1167210"/>
                  <a:gd name="connsiteY14" fmla="*/ 219274 h 1512583"/>
                  <a:gd name="connsiteX15" fmla="*/ 870857 w 1167210"/>
                  <a:gd name="connsiteY15" fmla="*/ 184439 h 1512583"/>
                  <a:gd name="connsiteX16" fmla="*/ 853440 w 1167210"/>
                  <a:gd name="connsiteY16" fmla="*/ 158314 h 1512583"/>
                  <a:gd name="connsiteX17" fmla="*/ 783771 w 1167210"/>
                  <a:gd name="connsiteY17" fmla="*/ 106062 h 1512583"/>
                  <a:gd name="connsiteX18" fmla="*/ 757645 w 1167210"/>
                  <a:gd name="connsiteY18" fmla="*/ 88645 h 1512583"/>
                  <a:gd name="connsiteX19" fmla="*/ 705394 w 1167210"/>
                  <a:gd name="connsiteY19" fmla="*/ 71228 h 1512583"/>
                  <a:gd name="connsiteX20" fmla="*/ 635725 w 1167210"/>
                  <a:gd name="connsiteY20" fmla="*/ 53811 h 1512583"/>
                  <a:gd name="connsiteX21" fmla="*/ 513805 w 1167210"/>
                  <a:gd name="connsiteY21" fmla="*/ 45102 h 1512583"/>
                  <a:gd name="connsiteX22" fmla="*/ 452845 w 1167210"/>
                  <a:gd name="connsiteY22" fmla="*/ 36394 h 1512583"/>
                  <a:gd name="connsiteX23" fmla="*/ 243840 w 1167210"/>
                  <a:gd name="connsiteY23" fmla="*/ 27685 h 1512583"/>
                  <a:gd name="connsiteX24" fmla="*/ 113211 w 1167210"/>
                  <a:gd name="connsiteY24" fmla="*/ 10268 h 1512583"/>
                  <a:gd name="connsiteX25" fmla="*/ 60960 w 1167210"/>
                  <a:gd name="connsiteY25" fmla="*/ 1559 h 1512583"/>
                  <a:gd name="connsiteX26" fmla="*/ 0 w 1167210"/>
                  <a:gd name="connsiteY26" fmla="*/ 1559 h 15125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1167210" h="1512583">
                    <a:moveTo>
                      <a:pt x="1158240" y="1394931"/>
                    </a:moveTo>
                    <a:cubicBezTo>
                      <a:pt x="1135688" y="1146867"/>
                      <a:pt x="1167210" y="1512583"/>
                      <a:pt x="1140823" y="1064005"/>
                    </a:cubicBezTo>
                    <a:cubicBezTo>
                      <a:pt x="1139618" y="1043514"/>
                      <a:pt x="1134060" y="1023479"/>
                      <a:pt x="1132114" y="1003045"/>
                    </a:cubicBezTo>
                    <a:cubicBezTo>
                      <a:pt x="1116136" y="835289"/>
                      <a:pt x="1133652" y="932365"/>
                      <a:pt x="1114697" y="837582"/>
                    </a:cubicBezTo>
                    <a:cubicBezTo>
                      <a:pt x="1111794" y="779525"/>
                      <a:pt x="1111024" y="721322"/>
                      <a:pt x="1105988" y="663411"/>
                    </a:cubicBezTo>
                    <a:cubicBezTo>
                      <a:pt x="1105193" y="654266"/>
                      <a:pt x="1098922" y="646317"/>
                      <a:pt x="1097280" y="637285"/>
                    </a:cubicBezTo>
                    <a:cubicBezTo>
                      <a:pt x="1093093" y="614259"/>
                      <a:pt x="1093475" y="590500"/>
                      <a:pt x="1088571" y="567616"/>
                    </a:cubicBezTo>
                    <a:cubicBezTo>
                      <a:pt x="1084724" y="549664"/>
                      <a:pt x="1075607" y="533176"/>
                      <a:pt x="1071154" y="515365"/>
                    </a:cubicBezTo>
                    <a:cubicBezTo>
                      <a:pt x="1068251" y="503754"/>
                      <a:pt x="1067798" y="491236"/>
                      <a:pt x="1062445" y="480531"/>
                    </a:cubicBezTo>
                    <a:cubicBezTo>
                      <a:pt x="1053084" y="461808"/>
                      <a:pt x="1027611" y="428279"/>
                      <a:pt x="1027611" y="428279"/>
                    </a:cubicBezTo>
                    <a:cubicBezTo>
                      <a:pt x="1005723" y="362611"/>
                      <a:pt x="1035250" y="443558"/>
                      <a:pt x="1001485" y="376028"/>
                    </a:cubicBezTo>
                    <a:cubicBezTo>
                      <a:pt x="976277" y="325613"/>
                      <a:pt x="1016180" y="373305"/>
                      <a:pt x="966651" y="323776"/>
                    </a:cubicBezTo>
                    <a:cubicBezTo>
                      <a:pt x="963748" y="315068"/>
                      <a:pt x="962401" y="305675"/>
                      <a:pt x="957943" y="297651"/>
                    </a:cubicBezTo>
                    <a:cubicBezTo>
                      <a:pt x="947777" y="279352"/>
                      <a:pt x="923108" y="245399"/>
                      <a:pt x="923108" y="245399"/>
                    </a:cubicBezTo>
                    <a:cubicBezTo>
                      <a:pt x="920205" y="236691"/>
                      <a:pt x="919123" y="227145"/>
                      <a:pt x="914400" y="219274"/>
                    </a:cubicBezTo>
                    <a:cubicBezTo>
                      <a:pt x="906126" y="205484"/>
                      <a:pt x="882726" y="192351"/>
                      <a:pt x="870857" y="184439"/>
                    </a:cubicBezTo>
                    <a:cubicBezTo>
                      <a:pt x="865051" y="175731"/>
                      <a:pt x="859978" y="166487"/>
                      <a:pt x="853440" y="158314"/>
                    </a:cubicBezTo>
                    <a:cubicBezTo>
                      <a:pt x="835026" y="135297"/>
                      <a:pt x="807660" y="121987"/>
                      <a:pt x="783771" y="106062"/>
                    </a:cubicBezTo>
                    <a:cubicBezTo>
                      <a:pt x="775062" y="100256"/>
                      <a:pt x="767574" y="91955"/>
                      <a:pt x="757645" y="88645"/>
                    </a:cubicBezTo>
                    <a:lnTo>
                      <a:pt x="705394" y="71228"/>
                    </a:lnTo>
                    <a:cubicBezTo>
                      <a:pt x="678758" y="62349"/>
                      <a:pt x="666449" y="57045"/>
                      <a:pt x="635725" y="53811"/>
                    </a:cubicBezTo>
                    <a:cubicBezTo>
                      <a:pt x="595205" y="49546"/>
                      <a:pt x="554365" y="48965"/>
                      <a:pt x="513805" y="45102"/>
                    </a:cubicBezTo>
                    <a:cubicBezTo>
                      <a:pt x="493371" y="43156"/>
                      <a:pt x="473329" y="37716"/>
                      <a:pt x="452845" y="36394"/>
                    </a:cubicBezTo>
                    <a:cubicBezTo>
                      <a:pt x="383261" y="31905"/>
                      <a:pt x="313508" y="30588"/>
                      <a:pt x="243840" y="27685"/>
                    </a:cubicBezTo>
                    <a:cubicBezTo>
                      <a:pt x="190382" y="21002"/>
                      <a:pt x="165258" y="18275"/>
                      <a:pt x="113211" y="10268"/>
                    </a:cubicBezTo>
                    <a:cubicBezTo>
                      <a:pt x="95759" y="7583"/>
                      <a:pt x="78565" y="2913"/>
                      <a:pt x="60960" y="1559"/>
                    </a:cubicBezTo>
                    <a:cubicBezTo>
                      <a:pt x="40700" y="0"/>
                      <a:pt x="20320" y="1559"/>
                      <a:pt x="0" y="1559"/>
                    </a:cubicBezTo>
                  </a:path>
                </a:pathLst>
              </a:custGeom>
              <a:ln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9" name="Forme libre 18"/>
              <p:cNvSpPr/>
              <p:nvPr/>
            </p:nvSpPr>
            <p:spPr>
              <a:xfrm>
                <a:off x="5564777" y="3100251"/>
                <a:ext cx="1680754" cy="827315"/>
              </a:xfrm>
              <a:custGeom>
                <a:avLst/>
                <a:gdLst>
                  <a:gd name="connsiteX0" fmla="*/ 0 w 1680754"/>
                  <a:gd name="connsiteY0" fmla="*/ 0 h 827315"/>
                  <a:gd name="connsiteX1" fmla="*/ 766354 w 1680754"/>
                  <a:gd name="connsiteY1" fmla="*/ 8709 h 827315"/>
                  <a:gd name="connsiteX2" fmla="*/ 827314 w 1680754"/>
                  <a:gd name="connsiteY2" fmla="*/ 34835 h 827315"/>
                  <a:gd name="connsiteX3" fmla="*/ 896983 w 1680754"/>
                  <a:gd name="connsiteY3" fmla="*/ 52252 h 827315"/>
                  <a:gd name="connsiteX4" fmla="*/ 1010194 w 1680754"/>
                  <a:gd name="connsiteY4" fmla="*/ 87086 h 827315"/>
                  <a:gd name="connsiteX5" fmla="*/ 1045029 w 1680754"/>
                  <a:gd name="connsiteY5" fmla="*/ 95795 h 827315"/>
                  <a:gd name="connsiteX6" fmla="*/ 1071154 w 1680754"/>
                  <a:gd name="connsiteY6" fmla="*/ 104503 h 827315"/>
                  <a:gd name="connsiteX7" fmla="*/ 1175657 w 1680754"/>
                  <a:gd name="connsiteY7" fmla="*/ 121920 h 827315"/>
                  <a:gd name="connsiteX8" fmla="*/ 1227909 w 1680754"/>
                  <a:gd name="connsiteY8" fmla="*/ 156755 h 827315"/>
                  <a:gd name="connsiteX9" fmla="*/ 1280160 w 1680754"/>
                  <a:gd name="connsiteY9" fmla="*/ 174172 h 827315"/>
                  <a:gd name="connsiteX10" fmla="*/ 1332412 w 1680754"/>
                  <a:gd name="connsiteY10" fmla="*/ 209006 h 827315"/>
                  <a:gd name="connsiteX11" fmla="*/ 1367246 w 1680754"/>
                  <a:gd name="connsiteY11" fmla="*/ 226423 h 827315"/>
                  <a:gd name="connsiteX12" fmla="*/ 1393372 w 1680754"/>
                  <a:gd name="connsiteY12" fmla="*/ 252549 h 827315"/>
                  <a:gd name="connsiteX13" fmla="*/ 1419497 w 1680754"/>
                  <a:gd name="connsiteY13" fmla="*/ 261258 h 827315"/>
                  <a:gd name="connsiteX14" fmla="*/ 1471749 w 1680754"/>
                  <a:gd name="connsiteY14" fmla="*/ 287383 h 827315"/>
                  <a:gd name="connsiteX15" fmla="*/ 1489166 w 1680754"/>
                  <a:gd name="connsiteY15" fmla="*/ 313509 h 827315"/>
                  <a:gd name="connsiteX16" fmla="*/ 1515292 w 1680754"/>
                  <a:gd name="connsiteY16" fmla="*/ 322218 h 827315"/>
                  <a:gd name="connsiteX17" fmla="*/ 1524000 w 1680754"/>
                  <a:gd name="connsiteY17" fmla="*/ 348343 h 827315"/>
                  <a:gd name="connsiteX18" fmla="*/ 1541417 w 1680754"/>
                  <a:gd name="connsiteY18" fmla="*/ 374469 h 827315"/>
                  <a:gd name="connsiteX19" fmla="*/ 1558834 w 1680754"/>
                  <a:gd name="connsiteY19" fmla="*/ 426720 h 827315"/>
                  <a:gd name="connsiteX20" fmla="*/ 1567543 w 1680754"/>
                  <a:gd name="connsiteY20" fmla="*/ 452846 h 827315"/>
                  <a:gd name="connsiteX21" fmla="*/ 1576252 w 1680754"/>
                  <a:gd name="connsiteY21" fmla="*/ 487680 h 827315"/>
                  <a:gd name="connsiteX22" fmla="*/ 1602377 w 1680754"/>
                  <a:gd name="connsiteY22" fmla="*/ 513806 h 827315"/>
                  <a:gd name="connsiteX23" fmla="*/ 1611086 w 1680754"/>
                  <a:gd name="connsiteY23" fmla="*/ 548640 h 827315"/>
                  <a:gd name="connsiteX24" fmla="*/ 1619794 w 1680754"/>
                  <a:gd name="connsiteY24" fmla="*/ 592183 h 827315"/>
                  <a:gd name="connsiteX25" fmla="*/ 1637212 w 1680754"/>
                  <a:gd name="connsiteY25" fmla="*/ 644435 h 827315"/>
                  <a:gd name="connsiteX26" fmla="*/ 1645920 w 1680754"/>
                  <a:gd name="connsiteY26" fmla="*/ 670560 h 827315"/>
                  <a:gd name="connsiteX27" fmla="*/ 1663337 w 1680754"/>
                  <a:gd name="connsiteY27" fmla="*/ 766355 h 827315"/>
                  <a:gd name="connsiteX28" fmla="*/ 1680754 w 1680754"/>
                  <a:gd name="connsiteY28" fmla="*/ 827315 h 8273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1680754" h="827315">
                    <a:moveTo>
                      <a:pt x="0" y="0"/>
                    </a:moveTo>
                    <a:lnTo>
                      <a:pt x="766354" y="8709"/>
                    </a:lnTo>
                    <a:cubicBezTo>
                      <a:pt x="782646" y="9067"/>
                      <a:pt x="815593" y="30928"/>
                      <a:pt x="827314" y="34835"/>
                    </a:cubicBezTo>
                    <a:cubicBezTo>
                      <a:pt x="850023" y="42405"/>
                      <a:pt x="873854" y="46084"/>
                      <a:pt x="896983" y="52252"/>
                    </a:cubicBezTo>
                    <a:cubicBezTo>
                      <a:pt x="1013884" y="83425"/>
                      <a:pt x="904632" y="55417"/>
                      <a:pt x="1010194" y="87086"/>
                    </a:cubicBezTo>
                    <a:cubicBezTo>
                      <a:pt x="1021658" y="90525"/>
                      <a:pt x="1033520" y="92507"/>
                      <a:pt x="1045029" y="95795"/>
                    </a:cubicBezTo>
                    <a:cubicBezTo>
                      <a:pt x="1053855" y="98317"/>
                      <a:pt x="1062153" y="102703"/>
                      <a:pt x="1071154" y="104503"/>
                    </a:cubicBezTo>
                    <a:cubicBezTo>
                      <a:pt x="1105783" y="111429"/>
                      <a:pt x="1175657" y="121920"/>
                      <a:pt x="1175657" y="121920"/>
                    </a:cubicBezTo>
                    <a:cubicBezTo>
                      <a:pt x="1193074" y="133532"/>
                      <a:pt x="1208050" y="150135"/>
                      <a:pt x="1227909" y="156755"/>
                    </a:cubicBezTo>
                    <a:cubicBezTo>
                      <a:pt x="1245326" y="162561"/>
                      <a:pt x="1264884" y="163988"/>
                      <a:pt x="1280160" y="174172"/>
                    </a:cubicBezTo>
                    <a:cubicBezTo>
                      <a:pt x="1297577" y="185783"/>
                      <a:pt x="1313689" y="199645"/>
                      <a:pt x="1332412" y="209006"/>
                    </a:cubicBezTo>
                    <a:cubicBezTo>
                      <a:pt x="1344023" y="214812"/>
                      <a:pt x="1356682" y="218877"/>
                      <a:pt x="1367246" y="226423"/>
                    </a:cubicBezTo>
                    <a:cubicBezTo>
                      <a:pt x="1377268" y="233581"/>
                      <a:pt x="1383125" y="245717"/>
                      <a:pt x="1393372" y="252549"/>
                    </a:cubicBezTo>
                    <a:cubicBezTo>
                      <a:pt x="1401010" y="257641"/>
                      <a:pt x="1411287" y="257153"/>
                      <a:pt x="1419497" y="261258"/>
                    </a:cubicBezTo>
                    <a:cubicBezTo>
                      <a:pt x="1487013" y="295017"/>
                      <a:pt x="1406091" y="265499"/>
                      <a:pt x="1471749" y="287383"/>
                    </a:cubicBezTo>
                    <a:cubicBezTo>
                      <a:pt x="1477555" y="296092"/>
                      <a:pt x="1480993" y="306971"/>
                      <a:pt x="1489166" y="313509"/>
                    </a:cubicBezTo>
                    <a:cubicBezTo>
                      <a:pt x="1496334" y="319244"/>
                      <a:pt x="1508801" y="315727"/>
                      <a:pt x="1515292" y="322218"/>
                    </a:cubicBezTo>
                    <a:cubicBezTo>
                      <a:pt x="1521783" y="328709"/>
                      <a:pt x="1519895" y="340133"/>
                      <a:pt x="1524000" y="348343"/>
                    </a:cubicBezTo>
                    <a:cubicBezTo>
                      <a:pt x="1528681" y="357705"/>
                      <a:pt x="1537166" y="364905"/>
                      <a:pt x="1541417" y="374469"/>
                    </a:cubicBezTo>
                    <a:cubicBezTo>
                      <a:pt x="1548873" y="391246"/>
                      <a:pt x="1553028" y="409303"/>
                      <a:pt x="1558834" y="426720"/>
                    </a:cubicBezTo>
                    <a:cubicBezTo>
                      <a:pt x="1561737" y="435429"/>
                      <a:pt x="1565316" y="443940"/>
                      <a:pt x="1567543" y="452846"/>
                    </a:cubicBezTo>
                    <a:cubicBezTo>
                      <a:pt x="1570446" y="464457"/>
                      <a:pt x="1570314" y="477288"/>
                      <a:pt x="1576252" y="487680"/>
                    </a:cubicBezTo>
                    <a:cubicBezTo>
                      <a:pt x="1582362" y="498373"/>
                      <a:pt x="1593669" y="505097"/>
                      <a:pt x="1602377" y="513806"/>
                    </a:cubicBezTo>
                    <a:cubicBezTo>
                      <a:pt x="1605280" y="525417"/>
                      <a:pt x="1608490" y="536956"/>
                      <a:pt x="1611086" y="548640"/>
                    </a:cubicBezTo>
                    <a:cubicBezTo>
                      <a:pt x="1614297" y="563089"/>
                      <a:pt x="1615899" y="577903"/>
                      <a:pt x="1619794" y="592183"/>
                    </a:cubicBezTo>
                    <a:cubicBezTo>
                      <a:pt x="1624625" y="609896"/>
                      <a:pt x="1631406" y="627018"/>
                      <a:pt x="1637212" y="644435"/>
                    </a:cubicBezTo>
                    <a:lnTo>
                      <a:pt x="1645920" y="670560"/>
                    </a:lnTo>
                    <a:cubicBezTo>
                      <a:pt x="1668056" y="825506"/>
                      <a:pt x="1642809" y="663712"/>
                      <a:pt x="1663337" y="766355"/>
                    </a:cubicBezTo>
                    <a:cubicBezTo>
                      <a:pt x="1675066" y="825001"/>
                      <a:pt x="1659016" y="805574"/>
                      <a:pt x="1680754" y="827315"/>
                    </a:cubicBezTo>
                  </a:path>
                </a:pathLst>
              </a:cu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" name="ZoneTexte 19"/>
              <p:cNvSpPr txBox="1"/>
              <p:nvPr/>
            </p:nvSpPr>
            <p:spPr>
              <a:xfrm>
                <a:off x="6215074" y="2406843"/>
                <a:ext cx="92869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400" b="1" dirty="0" smtClean="0"/>
                  <a:t>Avant TE</a:t>
                </a:r>
                <a:endParaRPr lang="fr-FR" sz="1400" b="1" dirty="0"/>
              </a:p>
            </p:txBody>
          </p:sp>
          <p:sp>
            <p:nvSpPr>
              <p:cNvPr id="21" name="ZoneTexte 20"/>
              <p:cNvSpPr txBox="1"/>
              <p:nvPr/>
            </p:nvSpPr>
            <p:spPr>
              <a:xfrm>
                <a:off x="7072330" y="3335537"/>
                <a:ext cx="92869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400" b="1" dirty="0" smtClean="0"/>
                  <a:t>Après TE</a:t>
                </a:r>
                <a:endParaRPr lang="fr-FR" sz="1400" b="1" dirty="0"/>
              </a:p>
            </p:txBody>
          </p:sp>
          <p:sp>
            <p:nvSpPr>
              <p:cNvPr id="22" name="ZoneTexte 21"/>
              <p:cNvSpPr txBox="1"/>
              <p:nvPr/>
            </p:nvSpPr>
            <p:spPr>
              <a:xfrm>
                <a:off x="5572132" y="4000504"/>
                <a:ext cx="242889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200" b="1" dirty="0" smtClean="0"/>
                  <a:t>10                        40         50       °C</a:t>
                </a:r>
                <a:endParaRPr lang="fr-FR" sz="1200" b="1" dirty="0"/>
              </a:p>
            </p:txBody>
          </p:sp>
          <p:sp>
            <p:nvSpPr>
              <p:cNvPr id="23" name="ZoneTexte 22"/>
              <p:cNvSpPr txBox="1"/>
              <p:nvPr/>
            </p:nvSpPr>
            <p:spPr>
              <a:xfrm>
                <a:off x="5643570" y="1857364"/>
                <a:ext cx="192882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200" b="1" dirty="0" smtClean="0"/>
                  <a:t>Indice teneur en solides</a:t>
                </a:r>
                <a:endParaRPr lang="fr-FR" sz="1200" b="1" dirty="0"/>
              </a:p>
            </p:txBody>
          </p:sp>
          <p:sp>
            <p:nvSpPr>
              <p:cNvPr id="24" name="ZoneTexte 23"/>
              <p:cNvSpPr txBox="1"/>
              <p:nvPr/>
            </p:nvSpPr>
            <p:spPr>
              <a:xfrm rot="16200000">
                <a:off x="4730547" y="2433245"/>
                <a:ext cx="128588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200" b="1" dirty="0" smtClean="0"/>
                  <a:t>50                 100  </a:t>
                </a:r>
                <a:endParaRPr lang="fr-FR" sz="1200" b="1" dirty="0"/>
              </a:p>
            </p:txBody>
          </p:sp>
        </p:grpSp>
        <p:sp>
          <p:nvSpPr>
            <p:cNvPr id="26" name="ZoneTexte 25"/>
            <p:cNvSpPr txBox="1"/>
            <p:nvPr/>
          </p:nvSpPr>
          <p:spPr>
            <a:xfrm>
              <a:off x="5929322" y="4896161"/>
              <a:ext cx="278608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200" b="1" dirty="0" smtClean="0"/>
                <a:t>Relation entre </a:t>
              </a:r>
              <a:r>
                <a:rPr lang="fr-FR" sz="1200" b="1" dirty="0" smtClean="0">
                  <a:solidFill>
                    <a:srgbClr val="FF0000"/>
                  </a:solidFill>
                </a:rPr>
                <a:t>Indice teneur </a:t>
              </a:r>
              <a:r>
                <a:rPr lang="fr-FR" sz="1200" b="1" dirty="0" smtClean="0"/>
                <a:t>en </a:t>
              </a:r>
              <a:r>
                <a:rPr lang="fr-FR" sz="1200" b="1" dirty="0" smtClean="0">
                  <a:solidFill>
                    <a:srgbClr val="FF0000"/>
                  </a:solidFill>
                </a:rPr>
                <a:t>solides</a:t>
              </a:r>
              <a:r>
                <a:rPr lang="fr-FR" sz="1200" b="1" dirty="0" smtClean="0"/>
                <a:t> et </a:t>
              </a:r>
              <a:r>
                <a:rPr lang="fr-FR" sz="1200" b="1" dirty="0" smtClean="0">
                  <a:solidFill>
                    <a:srgbClr val="FF0000"/>
                  </a:solidFill>
                </a:rPr>
                <a:t>T°</a:t>
              </a:r>
              <a:r>
                <a:rPr lang="fr-FR" sz="1200" b="1" dirty="0" smtClean="0"/>
                <a:t> (beurre de cacao)</a:t>
              </a:r>
              <a:endParaRPr lang="fr-FR" sz="1200" b="1" dirty="0"/>
            </a:p>
          </p:txBody>
        </p:sp>
      </p:grpSp>
      <p:sp>
        <p:nvSpPr>
          <p:cNvPr id="28" name="ZoneTexte 27"/>
          <p:cNvSpPr txBox="1"/>
          <p:nvPr/>
        </p:nvSpPr>
        <p:spPr>
          <a:xfrm>
            <a:off x="357158" y="2357430"/>
            <a:ext cx="4429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29" name="ZoneTexte 28"/>
          <p:cNvSpPr txBox="1"/>
          <p:nvPr/>
        </p:nvSpPr>
        <p:spPr>
          <a:xfrm>
            <a:off x="428596" y="3000372"/>
            <a:ext cx="507209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fr-FR" sz="1400" b="1" dirty="0" smtClean="0">
                <a:solidFill>
                  <a:srgbClr val="FF0000"/>
                </a:solidFill>
              </a:rPr>
              <a:t>Avant TE</a:t>
            </a:r>
            <a:r>
              <a:rPr lang="fr-FR" sz="1400" b="1" dirty="0" smtClean="0"/>
              <a:t>, la </a:t>
            </a:r>
            <a:r>
              <a:rPr lang="fr-FR" sz="1400" b="1" dirty="0" smtClean="0">
                <a:solidFill>
                  <a:srgbClr val="FF0000"/>
                </a:solidFill>
              </a:rPr>
              <a:t>zone de fusion</a:t>
            </a:r>
            <a:r>
              <a:rPr lang="fr-FR" sz="1400" b="1" dirty="0" smtClean="0"/>
              <a:t>, due principalement au </a:t>
            </a:r>
            <a:r>
              <a:rPr lang="fr-FR" sz="1400" b="1" dirty="0" err="1" smtClean="0"/>
              <a:t>palmity</a:t>
            </a:r>
            <a:r>
              <a:rPr lang="fr-FR" sz="1400" b="1" dirty="0" smtClean="0"/>
              <a:t>-1, </a:t>
            </a:r>
            <a:r>
              <a:rPr lang="fr-FR" sz="1400" b="1" dirty="0" err="1" smtClean="0"/>
              <a:t>oléyl</a:t>
            </a:r>
            <a:r>
              <a:rPr lang="fr-FR" sz="1400" b="1" dirty="0" smtClean="0"/>
              <a:t>-2,</a:t>
            </a:r>
            <a:r>
              <a:rPr lang="fr-FR" sz="1400" b="1" dirty="0" err="1" smtClean="0"/>
              <a:t>stéaryl</a:t>
            </a:r>
            <a:r>
              <a:rPr lang="fr-FR" sz="1400" b="1" dirty="0" smtClean="0"/>
              <a:t>-3 glycérol, </a:t>
            </a:r>
            <a:r>
              <a:rPr lang="fr-FR" sz="1400" b="1" dirty="0" smtClean="0">
                <a:solidFill>
                  <a:srgbClr val="FF0000"/>
                </a:solidFill>
              </a:rPr>
              <a:t>est très courte</a:t>
            </a:r>
            <a:r>
              <a:rPr lang="fr-FR" sz="1400" b="1" dirty="0" smtClean="0"/>
              <a:t>.</a:t>
            </a:r>
          </a:p>
          <a:p>
            <a:endParaRPr lang="fr-FR" sz="1400" b="1" dirty="0" smtClean="0"/>
          </a:p>
          <a:p>
            <a:pPr>
              <a:buFont typeface="Wingdings" pitchFamily="2" charset="2"/>
              <a:buChar char="ü"/>
            </a:pPr>
            <a:r>
              <a:rPr lang="fr-FR" sz="1400" b="1" dirty="0" smtClean="0">
                <a:solidFill>
                  <a:srgbClr val="FF0000"/>
                </a:solidFill>
              </a:rPr>
              <a:t>Après TE</a:t>
            </a:r>
            <a:r>
              <a:rPr lang="fr-FR" sz="1400" b="1" dirty="0" smtClean="0"/>
              <a:t>, la </a:t>
            </a:r>
            <a:r>
              <a:rPr lang="fr-FR" sz="1400" b="1" dirty="0" smtClean="0">
                <a:solidFill>
                  <a:srgbClr val="FF0000"/>
                </a:solidFill>
              </a:rPr>
              <a:t>zone de fusion </a:t>
            </a:r>
            <a:r>
              <a:rPr lang="fr-FR" sz="1400" b="1" dirty="0" smtClean="0"/>
              <a:t>est plus </a:t>
            </a:r>
            <a:r>
              <a:rPr lang="fr-FR" sz="1400" b="1" dirty="0" smtClean="0">
                <a:solidFill>
                  <a:srgbClr val="FF0000"/>
                </a:solidFill>
              </a:rPr>
              <a:t>longue</a:t>
            </a:r>
          </a:p>
          <a:p>
            <a:endParaRPr lang="fr-FR" sz="1400" b="1" dirty="0" smtClean="0"/>
          </a:p>
          <a:p>
            <a:pPr algn="just"/>
            <a:r>
              <a:rPr lang="fr-FR" sz="1400" b="1" dirty="0" smtClean="0">
                <a:solidFill>
                  <a:srgbClr val="FF0000"/>
                </a:solidFill>
              </a:rPr>
              <a:t>NB.</a:t>
            </a:r>
            <a:r>
              <a:rPr lang="fr-FR" sz="1400" b="1" dirty="0" smtClean="0"/>
              <a:t> Les </a:t>
            </a:r>
            <a:r>
              <a:rPr lang="fr-FR" sz="1400" b="1" dirty="0" smtClean="0">
                <a:solidFill>
                  <a:srgbClr val="FF0000"/>
                </a:solidFill>
              </a:rPr>
              <a:t>taches blanches </a:t>
            </a:r>
            <a:r>
              <a:rPr lang="fr-FR" sz="1400" b="1" dirty="0" smtClean="0"/>
              <a:t>(fleur ou bloom) qui apparaissent sur le </a:t>
            </a:r>
            <a:r>
              <a:rPr lang="fr-FR" sz="1400" b="1" dirty="0" smtClean="0">
                <a:solidFill>
                  <a:srgbClr val="FF0000"/>
                </a:solidFill>
              </a:rPr>
              <a:t>chocolat</a:t>
            </a:r>
            <a:r>
              <a:rPr lang="fr-FR" sz="1400" b="1" dirty="0" smtClean="0"/>
              <a:t> lors du vieillissement sont dues aux </a:t>
            </a:r>
            <a:r>
              <a:rPr lang="fr-FR" sz="1400" b="1" dirty="0" smtClean="0">
                <a:solidFill>
                  <a:srgbClr val="FF0000"/>
                </a:solidFill>
              </a:rPr>
              <a:t>glycérides liquides </a:t>
            </a:r>
            <a:r>
              <a:rPr lang="fr-FR" sz="1400" b="1" dirty="0" smtClean="0"/>
              <a:t>qui </a:t>
            </a:r>
            <a:r>
              <a:rPr lang="fr-FR" sz="1400" b="1" dirty="0" smtClean="0">
                <a:solidFill>
                  <a:srgbClr val="FF0000"/>
                </a:solidFill>
              </a:rPr>
              <a:t>migrent</a:t>
            </a:r>
            <a:r>
              <a:rPr lang="fr-FR" sz="1400" b="1" dirty="0" smtClean="0"/>
              <a:t> à la surface et cristallisent. </a:t>
            </a:r>
            <a:endParaRPr lang="fr-FR" sz="1400" b="1" dirty="0"/>
          </a:p>
        </p:txBody>
      </p:sp>
      <p:sp>
        <p:nvSpPr>
          <p:cNvPr id="30" name="ZoneTexte 29"/>
          <p:cNvSpPr txBox="1"/>
          <p:nvPr/>
        </p:nvSpPr>
        <p:spPr>
          <a:xfrm>
            <a:off x="785786" y="5643578"/>
            <a:ext cx="77153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>
                <a:solidFill>
                  <a:srgbClr val="FF0000"/>
                </a:solidFill>
              </a:rPr>
              <a:t>2. La préparation </a:t>
            </a:r>
            <a:r>
              <a:rPr lang="fr-FR" sz="1400" b="1" dirty="0" smtClean="0"/>
              <a:t>de graisses solides, riches en </a:t>
            </a:r>
            <a:r>
              <a:rPr lang="fr-FR" sz="1400" b="1" dirty="0" err="1" smtClean="0">
                <a:solidFill>
                  <a:srgbClr val="FF0000"/>
                </a:solidFill>
              </a:rPr>
              <a:t>Ac</a:t>
            </a:r>
            <a:r>
              <a:rPr lang="fr-FR" sz="1400" b="1" dirty="0" smtClean="0">
                <a:solidFill>
                  <a:srgbClr val="FF0000"/>
                </a:solidFill>
              </a:rPr>
              <a:t>. Linoléique</a:t>
            </a:r>
            <a:r>
              <a:rPr lang="fr-FR" sz="1400" b="1" dirty="0" smtClean="0"/>
              <a:t>, pour la fabrication de </a:t>
            </a:r>
            <a:r>
              <a:rPr lang="fr-FR" sz="1400" b="1" dirty="0" smtClean="0">
                <a:solidFill>
                  <a:srgbClr val="FF0000"/>
                </a:solidFill>
              </a:rPr>
              <a:t>margarines</a:t>
            </a:r>
            <a:endParaRPr lang="fr-FR" sz="1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00166" y="214290"/>
            <a:ext cx="6000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/>
            <a:r>
              <a:rPr lang="fr-FR" b="1" dirty="0" smtClean="0">
                <a:solidFill>
                  <a:srgbClr val="FF0000"/>
                </a:solidFill>
              </a:rPr>
              <a:t>3. Evaluation de la consistance (Rhéologie des corps gras) 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428596" y="714356"/>
            <a:ext cx="814393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b="1" dirty="0" smtClean="0">
                <a:solidFill>
                  <a:srgbClr val="FF0000"/>
                </a:solidFill>
              </a:rPr>
              <a:t>1</a:t>
            </a:r>
            <a:r>
              <a:rPr lang="fr-FR" sz="1400" b="1" dirty="0" smtClean="0"/>
              <a:t>. Effectuer des mesures à l’aide </a:t>
            </a:r>
            <a:r>
              <a:rPr lang="fr-FR" sz="1400" b="1" dirty="0" smtClean="0">
                <a:solidFill>
                  <a:srgbClr val="FF0000"/>
                </a:solidFill>
              </a:rPr>
              <a:t>des instruments spécialement </a:t>
            </a:r>
            <a:r>
              <a:rPr lang="fr-FR" sz="1400" b="1" dirty="0" smtClean="0"/>
              <a:t>conçus à cette fin: </a:t>
            </a:r>
            <a:r>
              <a:rPr lang="fr-FR" sz="1400" b="1" dirty="0" smtClean="0">
                <a:solidFill>
                  <a:srgbClr val="FF0000"/>
                </a:solidFill>
              </a:rPr>
              <a:t>pénétromètres</a:t>
            </a:r>
            <a:r>
              <a:rPr lang="fr-FR" sz="1400" b="1" dirty="0" smtClean="0"/>
              <a:t>, </a:t>
            </a:r>
            <a:r>
              <a:rPr lang="fr-FR" sz="1400" b="1" dirty="0" smtClean="0">
                <a:solidFill>
                  <a:srgbClr val="FF0000"/>
                </a:solidFill>
              </a:rPr>
              <a:t>extrudeuses</a:t>
            </a:r>
            <a:r>
              <a:rPr lang="fr-FR" sz="1400" b="1" dirty="0" smtClean="0"/>
              <a:t>,…Ces mesures, faites aux </a:t>
            </a:r>
            <a:r>
              <a:rPr lang="fr-FR" sz="1400" b="1" dirty="0" smtClean="0">
                <a:solidFill>
                  <a:srgbClr val="FF0000"/>
                </a:solidFill>
              </a:rPr>
              <a:t>différentes T</a:t>
            </a:r>
            <a:r>
              <a:rPr lang="fr-FR" sz="1400" b="1" dirty="0" smtClean="0"/>
              <a:t>°, renseignent sur la </a:t>
            </a:r>
            <a:r>
              <a:rPr lang="fr-FR" sz="1400" b="1" dirty="0" smtClean="0">
                <a:solidFill>
                  <a:srgbClr val="FF0000"/>
                </a:solidFill>
              </a:rPr>
              <a:t>résistance à la mastication</a:t>
            </a:r>
            <a:r>
              <a:rPr lang="fr-FR" sz="1400" b="1" dirty="0" smtClean="0"/>
              <a:t>, </a:t>
            </a:r>
            <a:r>
              <a:rPr lang="fr-FR" sz="1400" b="1" dirty="0" smtClean="0">
                <a:solidFill>
                  <a:srgbClr val="FF0000"/>
                </a:solidFill>
              </a:rPr>
              <a:t>l’aptitude à l’étalement</a:t>
            </a:r>
            <a:r>
              <a:rPr lang="fr-FR" sz="1400" b="1" dirty="0" smtClean="0"/>
              <a:t>,…..</a:t>
            </a:r>
            <a:endParaRPr lang="fr-FR" sz="1400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428596" y="1571612"/>
            <a:ext cx="8143932" cy="121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b="1" dirty="0" smtClean="0">
                <a:solidFill>
                  <a:srgbClr val="FF0000"/>
                </a:solidFill>
              </a:rPr>
              <a:t>2</a:t>
            </a:r>
            <a:r>
              <a:rPr lang="fr-FR" sz="1400" b="1" dirty="0" smtClean="0"/>
              <a:t>. Un autre groupe </a:t>
            </a:r>
            <a:r>
              <a:rPr lang="fr-FR" sz="1400" b="1" dirty="0" smtClean="0"/>
              <a:t>de </a:t>
            </a:r>
            <a:r>
              <a:rPr lang="fr-FR" sz="1400" b="1" dirty="0" smtClean="0">
                <a:solidFill>
                  <a:srgbClr val="FF0000"/>
                </a:solidFill>
              </a:rPr>
              <a:t>méthodes</a:t>
            </a:r>
            <a:r>
              <a:rPr lang="fr-FR" sz="1400" b="1" dirty="0" smtClean="0"/>
              <a:t> est fondé sur la </a:t>
            </a:r>
            <a:r>
              <a:rPr lang="fr-FR" sz="1400" b="1" dirty="0" smtClean="0">
                <a:solidFill>
                  <a:srgbClr val="FF0000"/>
                </a:solidFill>
              </a:rPr>
              <a:t>relation</a:t>
            </a:r>
            <a:r>
              <a:rPr lang="fr-FR" sz="1400" b="1" dirty="0" smtClean="0"/>
              <a:t> entre la </a:t>
            </a:r>
            <a:r>
              <a:rPr lang="fr-FR" sz="1400" b="1" dirty="0" smtClean="0">
                <a:solidFill>
                  <a:srgbClr val="FF0000"/>
                </a:solidFill>
              </a:rPr>
              <a:t>consistance</a:t>
            </a:r>
            <a:r>
              <a:rPr lang="fr-FR" sz="1400" b="1" dirty="0" smtClean="0"/>
              <a:t> et la </a:t>
            </a:r>
            <a:r>
              <a:rPr lang="fr-FR" sz="1400" b="1" dirty="0" smtClean="0">
                <a:solidFill>
                  <a:srgbClr val="FF0000"/>
                </a:solidFill>
              </a:rPr>
              <a:t>proportion</a:t>
            </a:r>
            <a:r>
              <a:rPr lang="fr-FR" sz="1400" b="1" dirty="0" smtClean="0"/>
              <a:t> de </a:t>
            </a:r>
            <a:r>
              <a:rPr lang="fr-FR" sz="1400" b="1" dirty="0" smtClean="0">
                <a:solidFill>
                  <a:srgbClr val="FF0000"/>
                </a:solidFill>
              </a:rPr>
              <a:t>TG</a:t>
            </a:r>
            <a:r>
              <a:rPr lang="fr-FR" sz="1400" b="1" dirty="0" smtClean="0"/>
              <a:t> se trouvant respectivement à l’état </a:t>
            </a:r>
            <a:r>
              <a:rPr lang="fr-FR" sz="1400" b="1" dirty="0" smtClean="0">
                <a:solidFill>
                  <a:srgbClr val="FF0000"/>
                </a:solidFill>
              </a:rPr>
              <a:t>solide</a:t>
            </a:r>
            <a:r>
              <a:rPr lang="fr-FR" sz="1400" b="1" dirty="0" smtClean="0"/>
              <a:t> (cristaux) et à l’état </a:t>
            </a:r>
            <a:r>
              <a:rPr lang="fr-FR" sz="1400" b="1" dirty="0" smtClean="0">
                <a:solidFill>
                  <a:srgbClr val="FF0000"/>
                </a:solidFill>
              </a:rPr>
              <a:t>liquide</a:t>
            </a:r>
            <a:r>
              <a:rPr lang="fr-FR" sz="1400" b="1" dirty="0" smtClean="0"/>
              <a:t>.</a:t>
            </a:r>
          </a:p>
          <a:p>
            <a:pPr algn="just"/>
            <a:endParaRPr lang="fr-FR" sz="800" b="1" dirty="0" smtClean="0"/>
          </a:p>
          <a:p>
            <a:pPr algn="ctr"/>
            <a:r>
              <a:rPr lang="fr-FR" sz="1400" b="1" dirty="0" smtClean="0"/>
              <a:t>On définit ainsi </a:t>
            </a:r>
            <a:r>
              <a:rPr lang="fr-FR" sz="1400" b="1" dirty="0" smtClean="0">
                <a:solidFill>
                  <a:srgbClr val="FF0000"/>
                </a:solidFill>
              </a:rPr>
              <a:t>l’Indice de Fermeté = % de solides/ % de liquides</a:t>
            </a:r>
          </a:p>
          <a:p>
            <a:pPr algn="ctr"/>
            <a:endParaRPr lang="fr-FR" sz="800" b="1" dirty="0" smtClean="0">
              <a:solidFill>
                <a:srgbClr val="FF0000"/>
              </a:solidFill>
            </a:endParaRPr>
          </a:p>
          <a:p>
            <a:r>
              <a:rPr lang="fr-FR" sz="1400" b="1" dirty="0" smtClean="0"/>
              <a:t>Ce rapport est déterminé expérimentalement par une ou plusieurs techniques</a:t>
            </a:r>
            <a:endParaRPr lang="fr-FR" sz="1400" b="1" dirty="0" smtClean="0"/>
          </a:p>
        </p:txBody>
      </p:sp>
      <p:sp>
        <p:nvSpPr>
          <p:cNvPr id="5" name="ZoneTexte 4"/>
          <p:cNvSpPr txBox="1"/>
          <p:nvPr/>
        </p:nvSpPr>
        <p:spPr>
          <a:xfrm>
            <a:off x="428596" y="2857496"/>
            <a:ext cx="835824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b="1" dirty="0" smtClean="0">
                <a:solidFill>
                  <a:srgbClr val="FF0000"/>
                </a:solidFill>
              </a:rPr>
              <a:t>a. Résonance magnétique nucléaire (RMN)</a:t>
            </a:r>
          </a:p>
          <a:p>
            <a:pPr algn="just"/>
            <a:r>
              <a:rPr lang="fr-FR" sz="1400" b="1" dirty="0" smtClean="0"/>
              <a:t>Permet de </a:t>
            </a:r>
            <a:r>
              <a:rPr lang="fr-FR" sz="1400" b="1" dirty="0" smtClean="0">
                <a:solidFill>
                  <a:srgbClr val="FF0000"/>
                </a:solidFill>
              </a:rPr>
              <a:t>distinguer</a:t>
            </a:r>
            <a:r>
              <a:rPr lang="fr-FR" sz="1400" b="1" dirty="0" smtClean="0"/>
              <a:t> les </a:t>
            </a:r>
            <a:r>
              <a:rPr lang="fr-FR" sz="1400" b="1" dirty="0" smtClean="0">
                <a:solidFill>
                  <a:srgbClr val="FF0000"/>
                </a:solidFill>
              </a:rPr>
              <a:t>TG solides </a:t>
            </a:r>
            <a:r>
              <a:rPr lang="fr-FR" sz="1400" b="1" dirty="0" smtClean="0"/>
              <a:t>de ceux </a:t>
            </a:r>
            <a:r>
              <a:rPr lang="fr-FR" sz="1400" b="1" dirty="0" smtClean="0">
                <a:solidFill>
                  <a:srgbClr val="FF0000"/>
                </a:solidFill>
              </a:rPr>
              <a:t>liquides</a:t>
            </a:r>
            <a:r>
              <a:rPr lang="fr-FR" sz="1400" b="1" dirty="0" smtClean="0"/>
              <a:t> par le fait que, dans un </a:t>
            </a:r>
            <a:r>
              <a:rPr lang="fr-FR" sz="1400" b="1" dirty="0" smtClean="0">
                <a:solidFill>
                  <a:srgbClr val="FF0000"/>
                </a:solidFill>
              </a:rPr>
              <a:t>champs magnétique </a:t>
            </a:r>
            <a:r>
              <a:rPr lang="fr-FR" sz="1400" b="1" dirty="0" smtClean="0"/>
              <a:t>particulier,, les </a:t>
            </a:r>
            <a:r>
              <a:rPr lang="fr-FR" sz="1400" b="1" dirty="0" smtClean="0">
                <a:solidFill>
                  <a:srgbClr val="FF0000"/>
                </a:solidFill>
              </a:rPr>
              <a:t>protons</a:t>
            </a:r>
            <a:r>
              <a:rPr lang="fr-FR" sz="1400" b="1" dirty="0" smtClean="0"/>
              <a:t> des premiers </a:t>
            </a:r>
            <a:r>
              <a:rPr lang="fr-FR" sz="1400" b="1" dirty="0" smtClean="0">
                <a:solidFill>
                  <a:srgbClr val="FF0000"/>
                </a:solidFill>
              </a:rPr>
              <a:t>sont gênés </a:t>
            </a:r>
            <a:r>
              <a:rPr lang="fr-FR" sz="1400" b="1" dirty="0" smtClean="0"/>
              <a:t>dans leur </a:t>
            </a:r>
            <a:r>
              <a:rPr lang="fr-FR" sz="1400" b="1" dirty="0" smtClean="0">
                <a:solidFill>
                  <a:srgbClr val="FF0000"/>
                </a:solidFill>
              </a:rPr>
              <a:t>résonance</a:t>
            </a:r>
            <a:r>
              <a:rPr lang="fr-FR" sz="1400" b="1" dirty="0" smtClean="0"/>
              <a:t>, tandis que ceux des </a:t>
            </a:r>
            <a:r>
              <a:rPr lang="fr-FR" sz="1400" b="1" dirty="0" smtClean="0">
                <a:solidFill>
                  <a:srgbClr val="FF0000"/>
                </a:solidFill>
              </a:rPr>
              <a:t>seconds</a:t>
            </a:r>
            <a:r>
              <a:rPr lang="fr-FR" sz="1400" b="1" dirty="0" smtClean="0"/>
              <a:t> donnent un </a:t>
            </a:r>
            <a:r>
              <a:rPr lang="fr-FR" sz="1400" b="1" dirty="0" smtClean="0">
                <a:solidFill>
                  <a:srgbClr val="FF0000"/>
                </a:solidFill>
              </a:rPr>
              <a:t>signal intense</a:t>
            </a:r>
          </a:p>
        </p:txBody>
      </p:sp>
      <p:grpSp>
        <p:nvGrpSpPr>
          <p:cNvPr id="34" name="Groupe 33"/>
          <p:cNvGrpSpPr/>
          <p:nvPr/>
        </p:nvGrpSpPr>
        <p:grpSpPr>
          <a:xfrm>
            <a:off x="3929058" y="3857628"/>
            <a:ext cx="4643470" cy="1785950"/>
            <a:chOff x="3643306" y="4429132"/>
            <a:chExt cx="4643470" cy="1785950"/>
          </a:xfrm>
        </p:grpSpPr>
        <p:sp>
          <p:nvSpPr>
            <p:cNvPr id="30" name="Forme libre 29"/>
            <p:cNvSpPr/>
            <p:nvPr/>
          </p:nvSpPr>
          <p:spPr>
            <a:xfrm>
              <a:off x="6305006" y="5481929"/>
              <a:ext cx="1163422" cy="351881"/>
            </a:xfrm>
            <a:custGeom>
              <a:avLst/>
              <a:gdLst>
                <a:gd name="connsiteX0" fmla="*/ 0 w 1163422"/>
                <a:gd name="connsiteY0" fmla="*/ 169934 h 351881"/>
                <a:gd name="connsiteX1" fmla="*/ 26125 w 1163422"/>
                <a:gd name="connsiteY1" fmla="*/ 100265 h 351881"/>
                <a:gd name="connsiteX2" fmla="*/ 52251 w 1163422"/>
                <a:gd name="connsiteY2" fmla="*/ 91557 h 351881"/>
                <a:gd name="connsiteX3" fmla="*/ 78377 w 1163422"/>
                <a:gd name="connsiteY3" fmla="*/ 74140 h 351881"/>
                <a:gd name="connsiteX4" fmla="*/ 130628 w 1163422"/>
                <a:gd name="connsiteY4" fmla="*/ 56722 h 351881"/>
                <a:gd name="connsiteX5" fmla="*/ 156754 w 1163422"/>
                <a:gd name="connsiteY5" fmla="*/ 39305 h 351881"/>
                <a:gd name="connsiteX6" fmla="*/ 200297 w 1163422"/>
                <a:gd name="connsiteY6" fmla="*/ 30597 h 351881"/>
                <a:gd name="connsiteX7" fmla="*/ 444137 w 1163422"/>
                <a:gd name="connsiteY7" fmla="*/ 21888 h 351881"/>
                <a:gd name="connsiteX8" fmla="*/ 609600 w 1163422"/>
                <a:gd name="connsiteY8" fmla="*/ 21888 h 351881"/>
                <a:gd name="connsiteX9" fmla="*/ 661851 w 1163422"/>
                <a:gd name="connsiteY9" fmla="*/ 39305 h 351881"/>
                <a:gd name="connsiteX10" fmla="*/ 714103 w 1163422"/>
                <a:gd name="connsiteY10" fmla="*/ 56722 h 351881"/>
                <a:gd name="connsiteX11" fmla="*/ 775063 w 1163422"/>
                <a:gd name="connsiteY11" fmla="*/ 74140 h 351881"/>
                <a:gd name="connsiteX12" fmla="*/ 827314 w 1163422"/>
                <a:gd name="connsiteY12" fmla="*/ 108974 h 351881"/>
                <a:gd name="connsiteX13" fmla="*/ 853440 w 1163422"/>
                <a:gd name="connsiteY13" fmla="*/ 126391 h 351881"/>
                <a:gd name="connsiteX14" fmla="*/ 949234 w 1163422"/>
                <a:gd name="connsiteY14" fmla="*/ 161225 h 351881"/>
                <a:gd name="connsiteX15" fmla="*/ 1001485 w 1163422"/>
                <a:gd name="connsiteY15" fmla="*/ 178642 h 351881"/>
                <a:gd name="connsiteX16" fmla="*/ 1079863 w 1163422"/>
                <a:gd name="connsiteY16" fmla="*/ 239602 h 351881"/>
                <a:gd name="connsiteX17" fmla="*/ 1097280 w 1163422"/>
                <a:gd name="connsiteY17" fmla="*/ 265728 h 351881"/>
                <a:gd name="connsiteX18" fmla="*/ 1123405 w 1163422"/>
                <a:gd name="connsiteY18" fmla="*/ 291854 h 351881"/>
                <a:gd name="connsiteX19" fmla="*/ 1140823 w 1163422"/>
                <a:gd name="connsiteY19" fmla="*/ 326688 h 3518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163422" h="351881">
                  <a:moveTo>
                    <a:pt x="0" y="169934"/>
                  </a:moveTo>
                  <a:cubicBezTo>
                    <a:pt x="4720" y="146331"/>
                    <a:pt x="4769" y="117350"/>
                    <a:pt x="26125" y="100265"/>
                  </a:cubicBezTo>
                  <a:cubicBezTo>
                    <a:pt x="33293" y="94531"/>
                    <a:pt x="43542" y="94460"/>
                    <a:pt x="52251" y="91557"/>
                  </a:cubicBezTo>
                  <a:cubicBezTo>
                    <a:pt x="60960" y="85751"/>
                    <a:pt x="68813" y="78391"/>
                    <a:pt x="78377" y="74140"/>
                  </a:cubicBezTo>
                  <a:cubicBezTo>
                    <a:pt x="95154" y="66683"/>
                    <a:pt x="115352" y="66906"/>
                    <a:pt x="130628" y="56722"/>
                  </a:cubicBezTo>
                  <a:cubicBezTo>
                    <a:pt x="139337" y="50916"/>
                    <a:pt x="146954" y="42980"/>
                    <a:pt x="156754" y="39305"/>
                  </a:cubicBezTo>
                  <a:cubicBezTo>
                    <a:pt x="170613" y="34108"/>
                    <a:pt x="185522" y="31492"/>
                    <a:pt x="200297" y="30597"/>
                  </a:cubicBezTo>
                  <a:cubicBezTo>
                    <a:pt x="281480" y="25677"/>
                    <a:pt x="362857" y="24791"/>
                    <a:pt x="444137" y="21888"/>
                  </a:cubicBezTo>
                  <a:cubicBezTo>
                    <a:pt x="509805" y="0"/>
                    <a:pt x="484455" y="4823"/>
                    <a:pt x="609600" y="21888"/>
                  </a:cubicBezTo>
                  <a:cubicBezTo>
                    <a:pt x="627791" y="24369"/>
                    <a:pt x="644434" y="33499"/>
                    <a:pt x="661851" y="39305"/>
                  </a:cubicBezTo>
                  <a:lnTo>
                    <a:pt x="714103" y="56722"/>
                  </a:lnTo>
                  <a:cubicBezTo>
                    <a:pt x="722303" y="58772"/>
                    <a:pt x="764841" y="68461"/>
                    <a:pt x="775063" y="74140"/>
                  </a:cubicBezTo>
                  <a:cubicBezTo>
                    <a:pt x="793361" y="84306"/>
                    <a:pt x="809897" y="97363"/>
                    <a:pt x="827314" y="108974"/>
                  </a:cubicBezTo>
                  <a:lnTo>
                    <a:pt x="853440" y="126391"/>
                  </a:lnTo>
                  <a:cubicBezTo>
                    <a:pt x="902756" y="159268"/>
                    <a:pt x="861924" y="136280"/>
                    <a:pt x="949234" y="161225"/>
                  </a:cubicBezTo>
                  <a:cubicBezTo>
                    <a:pt x="966887" y="166269"/>
                    <a:pt x="1001485" y="178642"/>
                    <a:pt x="1001485" y="178642"/>
                  </a:cubicBezTo>
                  <a:cubicBezTo>
                    <a:pt x="1054208" y="231365"/>
                    <a:pt x="1026669" y="213006"/>
                    <a:pt x="1079863" y="239602"/>
                  </a:cubicBezTo>
                  <a:cubicBezTo>
                    <a:pt x="1085669" y="248311"/>
                    <a:pt x="1090580" y="257687"/>
                    <a:pt x="1097280" y="265728"/>
                  </a:cubicBezTo>
                  <a:cubicBezTo>
                    <a:pt x="1105164" y="275189"/>
                    <a:pt x="1116574" y="281607"/>
                    <a:pt x="1123405" y="291854"/>
                  </a:cubicBezTo>
                  <a:cubicBezTo>
                    <a:pt x="1163422" y="351881"/>
                    <a:pt x="1112202" y="298070"/>
                    <a:pt x="1140823" y="326688"/>
                  </a:cubicBez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1" name="Forme libre 30"/>
            <p:cNvSpPr/>
            <p:nvPr/>
          </p:nvSpPr>
          <p:spPr>
            <a:xfrm>
              <a:off x="6618514" y="4891237"/>
              <a:ext cx="566626" cy="888274"/>
            </a:xfrm>
            <a:custGeom>
              <a:avLst/>
              <a:gdLst>
                <a:gd name="connsiteX0" fmla="*/ 0 w 566626"/>
                <a:gd name="connsiteY0" fmla="*/ 888274 h 888274"/>
                <a:gd name="connsiteX1" fmla="*/ 8709 w 566626"/>
                <a:gd name="connsiteY1" fmla="*/ 757646 h 888274"/>
                <a:gd name="connsiteX2" fmla="*/ 17417 w 566626"/>
                <a:gd name="connsiteY2" fmla="*/ 731520 h 888274"/>
                <a:gd name="connsiteX3" fmla="*/ 26126 w 566626"/>
                <a:gd name="connsiteY3" fmla="*/ 679269 h 888274"/>
                <a:gd name="connsiteX4" fmla="*/ 34835 w 566626"/>
                <a:gd name="connsiteY4" fmla="*/ 653143 h 888274"/>
                <a:gd name="connsiteX5" fmla="*/ 52252 w 566626"/>
                <a:gd name="connsiteY5" fmla="*/ 574766 h 888274"/>
                <a:gd name="connsiteX6" fmla="*/ 69669 w 566626"/>
                <a:gd name="connsiteY6" fmla="*/ 522514 h 888274"/>
                <a:gd name="connsiteX7" fmla="*/ 78377 w 566626"/>
                <a:gd name="connsiteY7" fmla="*/ 470263 h 888274"/>
                <a:gd name="connsiteX8" fmla="*/ 87086 w 566626"/>
                <a:gd name="connsiteY8" fmla="*/ 383177 h 888274"/>
                <a:gd name="connsiteX9" fmla="*/ 104503 w 566626"/>
                <a:gd name="connsiteY9" fmla="*/ 330926 h 888274"/>
                <a:gd name="connsiteX10" fmla="*/ 130629 w 566626"/>
                <a:gd name="connsiteY10" fmla="*/ 252549 h 888274"/>
                <a:gd name="connsiteX11" fmla="*/ 139337 w 566626"/>
                <a:gd name="connsiteY11" fmla="*/ 226423 h 888274"/>
                <a:gd name="connsiteX12" fmla="*/ 148046 w 566626"/>
                <a:gd name="connsiteY12" fmla="*/ 191589 h 888274"/>
                <a:gd name="connsiteX13" fmla="*/ 165463 w 566626"/>
                <a:gd name="connsiteY13" fmla="*/ 174171 h 888274"/>
                <a:gd name="connsiteX14" fmla="*/ 174172 w 566626"/>
                <a:gd name="connsiteY14" fmla="*/ 148046 h 888274"/>
                <a:gd name="connsiteX15" fmla="*/ 217715 w 566626"/>
                <a:gd name="connsiteY15" fmla="*/ 104503 h 888274"/>
                <a:gd name="connsiteX16" fmla="*/ 235132 w 566626"/>
                <a:gd name="connsiteY16" fmla="*/ 78377 h 888274"/>
                <a:gd name="connsiteX17" fmla="*/ 252549 w 566626"/>
                <a:gd name="connsiteY17" fmla="*/ 17417 h 888274"/>
                <a:gd name="connsiteX18" fmla="*/ 278675 w 566626"/>
                <a:gd name="connsiteY18" fmla="*/ 0 h 888274"/>
                <a:gd name="connsiteX19" fmla="*/ 339635 w 566626"/>
                <a:gd name="connsiteY19" fmla="*/ 8709 h 888274"/>
                <a:gd name="connsiteX20" fmla="*/ 365760 w 566626"/>
                <a:gd name="connsiteY20" fmla="*/ 60960 h 888274"/>
                <a:gd name="connsiteX21" fmla="*/ 400595 w 566626"/>
                <a:gd name="connsiteY21" fmla="*/ 121920 h 888274"/>
                <a:gd name="connsiteX22" fmla="*/ 426720 w 566626"/>
                <a:gd name="connsiteY22" fmla="*/ 209006 h 888274"/>
                <a:gd name="connsiteX23" fmla="*/ 435429 w 566626"/>
                <a:gd name="connsiteY23" fmla="*/ 235131 h 888274"/>
                <a:gd name="connsiteX24" fmla="*/ 452846 w 566626"/>
                <a:gd name="connsiteY24" fmla="*/ 383177 h 888274"/>
                <a:gd name="connsiteX25" fmla="*/ 470263 w 566626"/>
                <a:gd name="connsiteY25" fmla="*/ 452846 h 888274"/>
                <a:gd name="connsiteX26" fmla="*/ 487680 w 566626"/>
                <a:gd name="connsiteY26" fmla="*/ 487680 h 888274"/>
                <a:gd name="connsiteX27" fmla="*/ 496389 w 566626"/>
                <a:gd name="connsiteY27" fmla="*/ 531223 h 888274"/>
                <a:gd name="connsiteX28" fmla="*/ 505097 w 566626"/>
                <a:gd name="connsiteY28" fmla="*/ 557349 h 888274"/>
                <a:gd name="connsiteX29" fmla="*/ 513806 w 566626"/>
                <a:gd name="connsiteY29" fmla="*/ 592183 h 888274"/>
                <a:gd name="connsiteX30" fmla="*/ 522515 w 566626"/>
                <a:gd name="connsiteY30" fmla="*/ 618309 h 888274"/>
                <a:gd name="connsiteX31" fmla="*/ 548640 w 566626"/>
                <a:gd name="connsiteY31" fmla="*/ 740229 h 888274"/>
                <a:gd name="connsiteX32" fmla="*/ 557349 w 566626"/>
                <a:gd name="connsiteY32" fmla="*/ 775063 h 888274"/>
                <a:gd name="connsiteX33" fmla="*/ 566057 w 566626"/>
                <a:gd name="connsiteY33" fmla="*/ 827314 h 888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566626" h="888274">
                  <a:moveTo>
                    <a:pt x="0" y="888274"/>
                  </a:moveTo>
                  <a:cubicBezTo>
                    <a:pt x="2903" y="844731"/>
                    <a:pt x="3890" y="801018"/>
                    <a:pt x="8709" y="757646"/>
                  </a:cubicBezTo>
                  <a:cubicBezTo>
                    <a:pt x="9723" y="748522"/>
                    <a:pt x="15426" y="740481"/>
                    <a:pt x="17417" y="731520"/>
                  </a:cubicBezTo>
                  <a:cubicBezTo>
                    <a:pt x="21247" y="714283"/>
                    <a:pt x="22295" y="696506"/>
                    <a:pt x="26126" y="679269"/>
                  </a:cubicBezTo>
                  <a:cubicBezTo>
                    <a:pt x="28117" y="670308"/>
                    <a:pt x="32609" y="662049"/>
                    <a:pt x="34835" y="653143"/>
                  </a:cubicBezTo>
                  <a:cubicBezTo>
                    <a:pt x="47272" y="603396"/>
                    <a:pt x="38836" y="619487"/>
                    <a:pt x="52252" y="574766"/>
                  </a:cubicBezTo>
                  <a:cubicBezTo>
                    <a:pt x="57528" y="557181"/>
                    <a:pt x="69669" y="522514"/>
                    <a:pt x="69669" y="522514"/>
                  </a:cubicBezTo>
                  <a:cubicBezTo>
                    <a:pt x="72572" y="505097"/>
                    <a:pt x="76187" y="487784"/>
                    <a:pt x="78377" y="470263"/>
                  </a:cubicBezTo>
                  <a:cubicBezTo>
                    <a:pt x="81995" y="441315"/>
                    <a:pt x="81710" y="411851"/>
                    <a:pt x="87086" y="383177"/>
                  </a:cubicBezTo>
                  <a:cubicBezTo>
                    <a:pt x="90469" y="365132"/>
                    <a:pt x="101485" y="349035"/>
                    <a:pt x="104503" y="330926"/>
                  </a:cubicBezTo>
                  <a:cubicBezTo>
                    <a:pt x="114933" y="268350"/>
                    <a:pt x="103417" y="293366"/>
                    <a:pt x="130629" y="252549"/>
                  </a:cubicBezTo>
                  <a:cubicBezTo>
                    <a:pt x="133532" y="243840"/>
                    <a:pt x="136815" y="235249"/>
                    <a:pt x="139337" y="226423"/>
                  </a:cubicBezTo>
                  <a:cubicBezTo>
                    <a:pt x="142625" y="214915"/>
                    <a:pt x="142693" y="202294"/>
                    <a:pt x="148046" y="191589"/>
                  </a:cubicBezTo>
                  <a:cubicBezTo>
                    <a:pt x="151718" y="184245"/>
                    <a:pt x="159657" y="179977"/>
                    <a:pt x="165463" y="174171"/>
                  </a:cubicBezTo>
                  <a:cubicBezTo>
                    <a:pt x="168366" y="165463"/>
                    <a:pt x="168664" y="155390"/>
                    <a:pt x="174172" y="148046"/>
                  </a:cubicBezTo>
                  <a:cubicBezTo>
                    <a:pt x="186488" y="131625"/>
                    <a:pt x="206329" y="121582"/>
                    <a:pt x="217715" y="104503"/>
                  </a:cubicBezTo>
                  <a:lnTo>
                    <a:pt x="235132" y="78377"/>
                  </a:lnTo>
                  <a:cubicBezTo>
                    <a:pt x="235702" y="76098"/>
                    <a:pt x="248005" y="23097"/>
                    <a:pt x="252549" y="17417"/>
                  </a:cubicBezTo>
                  <a:cubicBezTo>
                    <a:pt x="259087" y="9244"/>
                    <a:pt x="269966" y="5806"/>
                    <a:pt x="278675" y="0"/>
                  </a:cubicBezTo>
                  <a:cubicBezTo>
                    <a:pt x="298995" y="2903"/>
                    <a:pt x="320878" y="373"/>
                    <a:pt x="339635" y="8709"/>
                  </a:cubicBezTo>
                  <a:cubicBezTo>
                    <a:pt x="355680" y="15840"/>
                    <a:pt x="359412" y="48263"/>
                    <a:pt x="365760" y="60960"/>
                  </a:cubicBezTo>
                  <a:cubicBezTo>
                    <a:pt x="397182" y="123807"/>
                    <a:pt x="370057" y="45576"/>
                    <a:pt x="400595" y="121920"/>
                  </a:cubicBezTo>
                  <a:cubicBezTo>
                    <a:pt x="421294" y="173666"/>
                    <a:pt x="413887" y="164091"/>
                    <a:pt x="426720" y="209006"/>
                  </a:cubicBezTo>
                  <a:cubicBezTo>
                    <a:pt x="429242" y="217832"/>
                    <a:pt x="432526" y="226423"/>
                    <a:pt x="435429" y="235131"/>
                  </a:cubicBezTo>
                  <a:cubicBezTo>
                    <a:pt x="436947" y="248794"/>
                    <a:pt x="449578" y="365750"/>
                    <a:pt x="452846" y="383177"/>
                  </a:cubicBezTo>
                  <a:cubicBezTo>
                    <a:pt x="457257" y="406705"/>
                    <a:pt x="459558" y="431435"/>
                    <a:pt x="470263" y="452846"/>
                  </a:cubicBezTo>
                  <a:lnTo>
                    <a:pt x="487680" y="487680"/>
                  </a:lnTo>
                  <a:cubicBezTo>
                    <a:pt x="490583" y="502194"/>
                    <a:pt x="492799" y="516863"/>
                    <a:pt x="496389" y="531223"/>
                  </a:cubicBezTo>
                  <a:cubicBezTo>
                    <a:pt x="498615" y="540129"/>
                    <a:pt x="502575" y="548523"/>
                    <a:pt x="505097" y="557349"/>
                  </a:cubicBezTo>
                  <a:cubicBezTo>
                    <a:pt x="508385" y="568857"/>
                    <a:pt x="510518" y="580675"/>
                    <a:pt x="513806" y="592183"/>
                  </a:cubicBezTo>
                  <a:cubicBezTo>
                    <a:pt x="516328" y="601010"/>
                    <a:pt x="519993" y="609482"/>
                    <a:pt x="522515" y="618309"/>
                  </a:cubicBezTo>
                  <a:cubicBezTo>
                    <a:pt x="538495" y="674238"/>
                    <a:pt x="528648" y="660267"/>
                    <a:pt x="548640" y="740229"/>
                  </a:cubicBezTo>
                  <a:cubicBezTo>
                    <a:pt x="551543" y="751840"/>
                    <a:pt x="554753" y="763379"/>
                    <a:pt x="557349" y="775063"/>
                  </a:cubicBezTo>
                  <a:cubicBezTo>
                    <a:pt x="566626" y="816811"/>
                    <a:pt x="566057" y="804714"/>
                    <a:pt x="566057" y="827314"/>
                  </a:cubicBezTo>
                </a:path>
              </a:pathLst>
            </a:cu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grpSp>
          <p:nvGrpSpPr>
            <p:cNvPr id="33" name="Groupe 32"/>
            <p:cNvGrpSpPr/>
            <p:nvPr/>
          </p:nvGrpSpPr>
          <p:grpSpPr>
            <a:xfrm>
              <a:off x="3643306" y="4429132"/>
              <a:ext cx="4643470" cy="1785950"/>
              <a:chOff x="3571868" y="4500570"/>
              <a:chExt cx="4643470" cy="1785950"/>
            </a:xfrm>
          </p:grpSpPr>
          <p:sp>
            <p:nvSpPr>
              <p:cNvPr id="13" name="ZoneTexte 12"/>
              <p:cNvSpPr txBox="1"/>
              <p:nvPr/>
            </p:nvSpPr>
            <p:spPr>
              <a:xfrm>
                <a:off x="6929454" y="4714884"/>
                <a:ext cx="928694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100" b="1" dirty="0" smtClean="0"/>
                  <a:t>TG liquides</a:t>
                </a:r>
                <a:endParaRPr lang="fr-FR" sz="1100" b="1" dirty="0"/>
              </a:p>
            </p:txBody>
          </p:sp>
          <p:sp>
            <p:nvSpPr>
              <p:cNvPr id="14" name="ZoneTexte 13"/>
              <p:cNvSpPr txBox="1"/>
              <p:nvPr/>
            </p:nvSpPr>
            <p:spPr>
              <a:xfrm>
                <a:off x="7286644" y="5429264"/>
                <a:ext cx="928694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100" b="1" dirty="0" smtClean="0"/>
                  <a:t>TG Solides</a:t>
                </a:r>
                <a:endParaRPr lang="fr-FR" sz="1100" b="1" dirty="0"/>
              </a:p>
            </p:txBody>
          </p:sp>
          <p:grpSp>
            <p:nvGrpSpPr>
              <p:cNvPr id="21" name="Groupe 20"/>
              <p:cNvGrpSpPr/>
              <p:nvPr/>
            </p:nvGrpSpPr>
            <p:grpSpPr>
              <a:xfrm>
                <a:off x="5821883" y="4643445"/>
                <a:ext cx="1964827" cy="1603544"/>
                <a:chOff x="5821883" y="4643445"/>
                <a:chExt cx="1964827" cy="1603544"/>
              </a:xfrm>
            </p:grpSpPr>
            <p:cxnSp>
              <p:nvCxnSpPr>
                <p:cNvPr id="9" name="Connecteur droit avec flèche 8"/>
                <p:cNvCxnSpPr/>
                <p:nvPr/>
              </p:nvCxnSpPr>
              <p:spPr>
                <a:xfrm rot="5400000" flipH="1" flipV="1">
                  <a:off x="5536413" y="5321313"/>
                  <a:ext cx="1214446" cy="1588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Connecteur droit avec flèche 9"/>
                <p:cNvCxnSpPr/>
                <p:nvPr/>
              </p:nvCxnSpPr>
              <p:spPr>
                <a:xfrm flipV="1">
                  <a:off x="6143636" y="5929330"/>
                  <a:ext cx="1643074" cy="8753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5" name="ZoneTexte 14"/>
                <p:cNvSpPr txBox="1"/>
                <p:nvPr/>
              </p:nvSpPr>
              <p:spPr>
                <a:xfrm>
                  <a:off x="7143768" y="6000768"/>
                  <a:ext cx="571504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sz="1000" b="1" dirty="0" smtClean="0"/>
                    <a:t>Gauss</a:t>
                  </a:r>
                  <a:endParaRPr lang="fr-FR" sz="1000" b="1" dirty="0"/>
                </a:p>
              </p:txBody>
            </p:sp>
            <p:sp>
              <p:nvSpPr>
                <p:cNvPr id="17" name="ZoneTexte 16"/>
                <p:cNvSpPr txBox="1"/>
                <p:nvPr/>
              </p:nvSpPr>
              <p:spPr>
                <a:xfrm rot="16200000">
                  <a:off x="5302051" y="5163277"/>
                  <a:ext cx="1285885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sz="1000" b="1" dirty="0" smtClean="0"/>
                    <a:t>Intensité du signal</a:t>
                  </a:r>
                  <a:endParaRPr lang="fr-FR" sz="1000" b="1" dirty="0"/>
                </a:p>
              </p:txBody>
            </p:sp>
          </p:grpSp>
          <p:grpSp>
            <p:nvGrpSpPr>
              <p:cNvPr id="22" name="Groupe 21"/>
              <p:cNvGrpSpPr/>
              <p:nvPr/>
            </p:nvGrpSpPr>
            <p:grpSpPr>
              <a:xfrm>
                <a:off x="3571868" y="4682976"/>
                <a:ext cx="1964827" cy="1603544"/>
                <a:chOff x="5821883" y="4643445"/>
                <a:chExt cx="1964827" cy="1603544"/>
              </a:xfrm>
            </p:grpSpPr>
            <p:cxnSp>
              <p:nvCxnSpPr>
                <p:cNvPr id="23" name="Connecteur droit avec flèche 22"/>
                <p:cNvCxnSpPr/>
                <p:nvPr/>
              </p:nvCxnSpPr>
              <p:spPr>
                <a:xfrm rot="5400000" flipH="1" flipV="1">
                  <a:off x="5536413" y="5321313"/>
                  <a:ext cx="1214446" cy="1588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Connecteur droit avec flèche 23"/>
                <p:cNvCxnSpPr/>
                <p:nvPr/>
              </p:nvCxnSpPr>
              <p:spPr>
                <a:xfrm flipV="1">
                  <a:off x="6143636" y="5929330"/>
                  <a:ext cx="1643074" cy="8753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25" name="ZoneTexte 24"/>
                <p:cNvSpPr txBox="1"/>
                <p:nvPr/>
              </p:nvSpPr>
              <p:spPr>
                <a:xfrm>
                  <a:off x="7143768" y="6000768"/>
                  <a:ext cx="571504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sz="1000" b="1" dirty="0" smtClean="0"/>
                    <a:t>Gauss</a:t>
                  </a:r>
                  <a:endParaRPr lang="fr-FR" sz="1000" b="1" dirty="0"/>
                </a:p>
              </p:txBody>
            </p:sp>
            <p:sp>
              <p:nvSpPr>
                <p:cNvPr id="26" name="ZoneTexte 25"/>
                <p:cNvSpPr txBox="1"/>
                <p:nvPr/>
              </p:nvSpPr>
              <p:spPr>
                <a:xfrm rot="16200000">
                  <a:off x="5302051" y="5163277"/>
                  <a:ext cx="1285885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sz="1000" b="1" dirty="0" smtClean="0"/>
                    <a:t>Intensité du signal</a:t>
                  </a:r>
                  <a:endParaRPr lang="fr-FR" sz="1000" b="1" dirty="0"/>
                </a:p>
              </p:txBody>
            </p:sp>
          </p:grpSp>
          <p:sp>
            <p:nvSpPr>
              <p:cNvPr id="29" name="Forme libre 28"/>
              <p:cNvSpPr/>
              <p:nvPr/>
            </p:nvSpPr>
            <p:spPr>
              <a:xfrm>
                <a:off x="4040777" y="4737484"/>
                <a:ext cx="1079863" cy="1120184"/>
              </a:xfrm>
              <a:custGeom>
                <a:avLst/>
                <a:gdLst>
                  <a:gd name="connsiteX0" fmla="*/ 0 w 1079863"/>
                  <a:gd name="connsiteY0" fmla="*/ 992756 h 1120184"/>
                  <a:gd name="connsiteX1" fmla="*/ 217714 w 1079863"/>
                  <a:gd name="connsiteY1" fmla="*/ 975339 h 1120184"/>
                  <a:gd name="connsiteX2" fmla="*/ 243840 w 1079863"/>
                  <a:gd name="connsiteY2" fmla="*/ 931796 h 1120184"/>
                  <a:gd name="connsiteX3" fmla="*/ 261257 w 1079863"/>
                  <a:gd name="connsiteY3" fmla="*/ 896962 h 1120184"/>
                  <a:gd name="connsiteX4" fmla="*/ 278674 w 1079863"/>
                  <a:gd name="connsiteY4" fmla="*/ 836002 h 1120184"/>
                  <a:gd name="connsiteX5" fmla="*/ 296092 w 1079863"/>
                  <a:gd name="connsiteY5" fmla="*/ 809876 h 1120184"/>
                  <a:gd name="connsiteX6" fmla="*/ 304800 w 1079863"/>
                  <a:gd name="connsiteY6" fmla="*/ 757625 h 1120184"/>
                  <a:gd name="connsiteX7" fmla="*/ 322217 w 1079863"/>
                  <a:gd name="connsiteY7" fmla="*/ 714082 h 1120184"/>
                  <a:gd name="connsiteX8" fmla="*/ 330926 w 1079863"/>
                  <a:gd name="connsiteY8" fmla="*/ 653122 h 1120184"/>
                  <a:gd name="connsiteX9" fmla="*/ 348343 w 1079863"/>
                  <a:gd name="connsiteY9" fmla="*/ 600870 h 1120184"/>
                  <a:gd name="connsiteX10" fmla="*/ 357052 w 1079863"/>
                  <a:gd name="connsiteY10" fmla="*/ 574745 h 1120184"/>
                  <a:gd name="connsiteX11" fmla="*/ 374469 w 1079863"/>
                  <a:gd name="connsiteY11" fmla="*/ 548619 h 1120184"/>
                  <a:gd name="connsiteX12" fmla="*/ 383177 w 1079863"/>
                  <a:gd name="connsiteY12" fmla="*/ 470242 h 1120184"/>
                  <a:gd name="connsiteX13" fmla="*/ 391886 w 1079863"/>
                  <a:gd name="connsiteY13" fmla="*/ 435407 h 1120184"/>
                  <a:gd name="connsiteX14" fmla="*/ 400594 w 1079863"/>
                  <a:gd name="connsiteY14" fmla="*/ 357030 h 1120184"/>
                  <a:gd name="connsiteX15" fmla="*/ 409303 w 1079863"/>
                  <a:gd name="connsiteY15" fmla="*/ 330905 h 1120184"/>
                  <a:gd name="connsiteX16" fmla="*/ 418012 w 1079863"/>
                  <a:gd name="connsiteY16" fmla="*/ 287362 h 1120184"/>
                  <a:gd name="connsiteX17" fmla="*/ 426720 w 1079863"/>
                  <a:gd name="connsiteY17" fmla="*/ 261236 h 1120184"/>
                  <a:gd name="connsiteX18" fmla="*/ 435429 w 1079863"/>
                  <a:gd name="connsiteY18" fmla="*/ 208985 h 1120184"/>
                  <a:gd name="connsiteX19" fmla="*/ 452846 w 1079863"/>
                  <a:gd name="connsiteY19" fmla="*/ 156733 h 1120184"/>
                  <a:gd name="connsiteX20" fmla="*/ 478972 w 1079863"/>
                  <a:gd name="connsiteY20" fmla="*/ 52230 h 1120184"/>
                  <a:gd name="connsiteX21" fmla="*/ 487680 w 1079863"/>
                  <a:gd name="connsiteY21" fmla="*/ 26105 h 1120184"/>
                  <a:gd name="connsiteX22" fmla="*/ 505097 w 1079863"/>
                  <a:gd name="connsiteY22" fmla="*/ 8687 h 1120184"/>
                  <a:gd name="connsiteX23" fmla="*/ 574766 w 1079863"/>
                  <a:gd name="connsiteY23" fmla="*/ 17396 h 1120184"/>
                  <a:gd name="connsiteX24" fmla="*/ 583474 w 1079863"/>
                  <a:gd name="connsiteY24" fmla="*/ 95773 h 1120184"/>
                  <a:gd name="connsiteX25" fmla="*/ 600892 w 1079863"/>
                  <a:gd name="connsiteY25" fmla="*/ 148025 h 1120184"/>
                  <a:gd name="connsiteX26" fmla="*/ 635726 w 1079863"/>
                  <a:gd name="connsiteY26" fmla="*/ 208985 h 1120184"/>
                  <a:gd name="connsiteX27" fmla="*/ 670560 w 1079863"/>
                  <a:gd name="connsiteY27" fmla="*/ 287362 h 1120184"/>
                  <a:gd name="connsiteX28" fmla="*/ 687977 w 1079863"/>
                  <a:gd name="connsiteY28" fmla="*/ 365739 h 1120184"/>
                  <a:gd name="connsiteX29" fmla="*/ 696686 w 1079863"/>
                  <a:gd name="connsiteY29" fmla="*/ 391865 h 1120184"/>
                  <a:gd name="connsiteX30" fmla="*/ 705394 w 1079863"/>
                  <a:gd name="connsiteY30" fmla="*/ 444116 h 1120184"/>
                  <a:gd name="connsiteX31" fmla="*/ 714103 w 1079863"/>
                  <a:gd name="connsiteY31" fmla="*/ 470242 h 1120184"/>
                  <a:gd name="connsiteX32" fmla="*/ 722812 w 1079863"/>
                  <a:gd name="connsiteY32" fmla="*/ 505076 h 1120184"/>
                  <a:gd name="connsiteX33" fmla="*/ 740229 w 1079863"/>
                  <a:gd name="connsiteY33" fmla="*/ 557327 h 1120184"/>
                  <a:gd name="connsiteX34" fmla="*/ 748937 w 1079863"/>
                  <a:gd name="connsiteY34" fmla="*/ 583453 h 1120184"/>
                  <a:gd name="connsiteX35" fmla="*/ 757646 w 1079863"/>
                  <a:gd name="connsiteY35" fmla="*/ 609579 h 1120184"/>
                  <a:gd name="connsiteX36" fmla="*/ 766354 w 1079863"/>
                  <a:gd name="connsiteY36" fmla="*/ 644413 h 1120184"/>
                  <a:gd name="connsiteX37" fmla="*/ 783772 w 1079863"/>
                  <a:gd name="connsiteY37" fmla="*/ 661830 h 1120184"/>
                  <a:gd name="connsiteX38" fmla="*/ 792480 w 1079863"/>
                  <a:gd name="connsiteY38" fmla="*/ 687956 h 1120184"/>
                  <a:gd name="connsiteX39" fmla="*/ 809897 w 1079863"/>
                  <a:gd name="connsiteY39" fmla="*/ 757625 h 1120184"/>
                  <a:gd name="connsiteX40" fmla="*/ 827314 w 1079863"/>
                  <a:gd name="connsiteY40" fmla="*/ 809876 h 1120184"/>
                  <a:gd name="connsiteX41" fmla="*/ 836023 w 1079863"/>
                  <a:gd name="connsiteY41" fmla="*/ 862127 h 1120184"/>
                  <a:gd name="connsiteX42" fmla="*/ 888274 w 1079863"/>
                  <a:gd name="connsiteY42" fmla="*/ 966630 h 1120184"/>
                  <a:gd name="connsiteX43" fmla="*/ 984069 w 1079863"/>
                  <a:gd name="connsiteY43" fmla="*/ 1010173 h 1120184"/>
                  <a:gd name="connsiteX44" fmla="*/ 1010194 w 1079863"/>
                  <a:gd name="connsiteY44" fmla="*/ 1018882 h 1120184"/>
                  <a:gd name="connsiteX45" fmla="*/ 1045029 w 1079863"/>
                  <a:gd name="connsiteY45" fmla="*/ 1062425 h 1120184"/>
                  <a:gd name="connsiteX46" fmla="*/ 1079863 w 1079863"/>
                  <a:gd name="connsiteY46" fmla="*/ 1114676 h 11201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</a:cxnLst>
                <a:rect l="l" t="t" r="r" b="b"/>
                <a:pathLst>
                  <a:path w="1079863" h="1120184">
                    <a:moveTo>
                      <a:pt x="0" y="992756"/>
                    </a:moveTo>
                    <a:cubicBezTo>
                      <a:pt x="72571" y="986950"/>
                      <a:pt x="145697" y="986008"/>
                      <a:pt x="217714" y="975339"/>
                    </a:cubicBezTo>
                    <a:cubicBezTo>
                      <a:pt x="235389" y="972721"/>
                      <a:pt x="239506" y="941910"/>
                      <a:pt x="243840" y="931796"/>
                    </a:cubicBezTo>
                    <a:cubicBezTo>
                      <a:pt x="248954" y="919864"/>
                      <a:pt x="256699" y="909117"/>
                      <a:pt x="261257" y="896962"/>
                    </a:cubicBezTo>
                    <a:cubicBezTo>
                      <a:pt x="269624" y="874651"/>
                      <a:pt x="268151" y="857047"/>
                      <a:pt x="278674" y="836002"/>
                    </a:cubicBezTo>
                    <a:cubicBezTo>
                      <a:pt x="283355" y="826640"/>
                      <a:pt x="290286" y="818585"/>
                      <a:pt x="296092" y="809876"/>
                    </a:cubicBezTo>
                    <a:cubicBezTo>
                      <a:pt x="298995" y="792459"/>
                      <a:pt x="300154" y="774660"/>
                      <a:pt x="304800" y="757625"/>
                    </a:cubicBezTo>
                    <a:cubicBezTo>
                      <a:pt x="308913" y="742543"/>
                      <a:pt x="318426" y="729248"/>
                      <a:pt x="322217" y="714082"/>
                    </a:cubicBezTo>
                    <a:cubicBezTo>
                      <a:pt x="327195" y="694169"/>
                      <a:pt x="326310" y="673123"/>
                      <a:pt x="330926" y="653122"/>
                    </a:cubicBezTo>
                    <a:cubicBezTo>
                      <a:pt x="335054" y="635233"/>
                      <a:pt x="342537" y="618287"/>
                      <a:pt x="348343" y="600870"/>
                    </a:cubicBezTo>
                    <a:cubicBezTo>
                      <a:pt x="351246" y="592162"/>
                      <a:pt x="351960" y="582383"/>
                      <a:pt x="357052" y="574745"/>
                    </a:cubicBezTo>
                    <a:lnTo>
                      <a:pt x="374469" y="548619"/>
                    </a:lnTo>
                    <a:cubicBezTo>
                      <a:pt x="377372" y="522493"/>
                      <a:pt x="379180" y="496223"/>
                      <a:pt x="383177" y="470242"/>
                    </a:cubicBezTo>
                    <a:cubicBezTo>
                      <a:pt x="384997" y="458412"/>
                      <a:pt x="390066" y="447237"/>
                      <a:pt x="391886" y="435407"/>
                    </a:cubicBezTo>
                    <a:cubicBezTo>
                      <a:pt x="395883" y="409426"/>
                      <a:pt x="396273" y="382959"/>
                      <a:pt x="400594" y="357030"/>
                    </a:cubicBezTo>
                    <a:cubicBezTo>
                      <a:pt x="402103" y="347975"/>
                      <a:pt x="407077" y="339810"/>
                      <a:pt x="409303" y="330905"/>
                    </a:cubicBezTo>
                    <a:cubicBezTo>
                      <a:pt x="412893" y="316545"/>
                      <a:pt x="414422" y="301722"/>
                      <a:pt x="418012" y="287362"/>
                    </a:cubicBezTo>
                    <a:cubicBezTo>
                      <a:pt x="420238" y="278456"/>
                      <a:pt x="424729" y="270197"/>
                      <a:pt x="426720" y="261236"/>
                    </a:cubicBezTo>
                    <a:cubicBezTo>
                      <a:pt x="430550" y="243999"/>
                      <a:pt x="431146" y="226115"/>
                      <a:pt x="435429" y="208985"/>
                    </a:cubicBezTo>
                    <a:cubicBezTo>
                      <a:pt x="439882" y="191174"/>
                      <a:pt x="452846" y="156733"/>
                      <a:pt x="452846" y="156733"/>
                    </a:cubicBezTo>
                    <a:cubicBezTo>
                      <a:pt x="464573" y="86369"/>
                      <a:pt x="455970" y="121237"/>
                      <a:pt x="478972" y="52230"/>
                    </a:cubicBezTo>
                    <a:cubicBezTo>
                      <a:pt x="481875" y="43522"/>
                      <a:pt x="481189" y="32596"/>
                      <a:pt x="487680" y="26105"/>
                    </a:cubicBezTo>
                    <a:lnTo>
                      <a:pt x="505097" y="8687"/>
                    </a:lnTo>
                    <a:cubicBezTo>
                      <a:pt x="528320" y="11590"/>
                      <a:pt x="559110" y="0"/>
                      <a:pt x="574766" y="17396"/>
                    </a:cubicBezTo>
                    <a:cubicBezTo>
                      <a:pt x="592351" y="36935"/>
                      <a:pt x="578319" y="69997"/>
                      <a:pt x="583474" y="95773"/>
                    </a:cubicBezTo>
                    <a:cubicBezTo>
                      <a:pt x="587075" y="113776"/>
                      <a:pt x="590708" y="132749"/>
                      <a:pt x="600892" y="148025"/>
                    </a:cubicBezTo>
                    <a:cubicBezTo>
                      <a:pt x="616604" y="171592"/>
                      <a:pt x="624676" y="181360"/>
                      <a:pt x="635726" y="208985"/>
                    </a:cubicBezTo>
                    <a:cubicBezTo>
                      <a:pt x="666816" y="286710"/>
                      <a:pt x="637052" y="237098"/>
                      <a:pt x="670560" y="287362"/>
                    </a:cubicBezTo>
                    <a:cubicBezTo>
                      <a:pt x="676544" y="317280"/>
                      <a:pt x="679781" y="337052"/>
                      <a:pt x="687977" y="365739"/>
                    </a:cubicBezTo>
                    <a:cubicBezTo>
                      <a:pt x="690499" y="374566"/>
                      <a:pt x="693783" y="383156"/>
                      <a:pt x="696686" y="391865"/>
                    </a:cubicBezTo>
                    <a:cubicBezTo>
                      <a:pt x="699589" y="409282"/>
                      <a:pt x="701564" y="426879"/>
                      <a:pt x="705394" y="444116"/>
                    </a:cubicBezTo>
                    <a:cubicBezTo>
                      <a:pt x="707385" y="453077"/>
                      <a:pt x="711581" y="461415"/>
                      <a:pt x="714103" y="470242"/>
                    </a:cubicBezTo>
                    <a:cubicBezTo>
                      <a:pt x="717391" y="481750"/>
                      <a:pt x="719373" y="493612"/>
                      <a:pt x="722812" y="505076"/>
                    </a:cubicBezTo>
                    <a:cubicBezTo>
                      <a:pt x="728088" y="522661"/>
                      <a:pt x="734423" y="539910"/>
                      <a:pt x="740229" y="557327"/>
                    </a:cubicBezTo>
                    <a:lnTo>
                      <a:pt x="748937" y="583453"/>
                    </a:lnTo>
                    <a:cubicBezTo>
                      <a:pt x="751840" y="592162"/>
                      <a:pt x="755420" y="600673"/>
                      <a:pt x="757646" y="609579"/>
                    </a:cubicBezTo>
                    <a:cubicBezTo>
                      <a:pt x="760549" y="621190"/>
                      <a:pt x="761001" y="633708"/>
                      <a:pt x="766354" y="644413"/>
                    </a:cubicBezTo>
                    <a:cubicBezTo>
                      <a:pt x="770026" y="651757"/>
                      <a:pt x="777966" y="656024"/>
                      <a:pt x="783772" y="661830"/>
                    </a:cubicBezTo>
                    <a:cubicBezTo>
                      <a:pt x="786675" y="670539"/>
                      <a:pt x="790065" y="679100"/>
                      <a:pt x="792480" y="687956"/>
                    </a:cubicBezTo>
                    <a:cubicBezTo>
                      <a:pt x="798778" y="711050"/>
                      <a:pt x="802327" y="734916"/>
                      <a:pt x="809897" y="757625"/>
                    </a:cubicBezTo>
                    <a:cubicBezTo>
                      <a:pt x="815703" y="775042"/>
                      <a:pt x="824296" y="791767"/>
                      <a:pt x="827314" y="809876"/>
                    </a:cubicBezTo>
                    <a:cubicBezTo>
                      <a:pt x="830217" y="827293"/>
                      <a:pt x="831740" y="844997"/>
                      <a:pt x="836023" y="862127"/>
                    </a:cubicBezTo>
                    <a:cubicBezTo>
                      <a:pt x="845467" y="899901"/>
                      <a:pt x="859894" y="938252"/>
                      <a:pt x="888274" y="966630"/>
                    </a:cubicBezTo>
                    <a:cubicBezTo>
                      <a:pt x="925166" y="1003520"/>
                      <a:pt x="897902" y="981450"/>
                      <a:pt x="984069" y="1010173"/>
                    </a:cubicBezTo>
                    <a:lnTo>
                      <a:pt x="1010194" y="1018882"/>
                    </a:lnTo>
                    <a:cubicBezTo>
                      <a:pt x="1024672" y="1033359"/>
                      <a:pt x="1036239" y="1042648"/>
                      <a:pt x="1045029" y="1062425"/>
                    </a:cubicBezTo>
                    <a:cubicBezTo>
                      <a:pt x="1070699" y="1120184"/>
                      <a:pt x="1042057" y="1114676"/>
                      <a:pt x="1079863" y="1114676"/>
                    </a:cubicBezTo>
                  </a:path>
                </a:pathLst>
              </a:custGeom>
              <a:ln>
                <a:solidFill>
                  <a:schemeClr val="accent1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2" name="ZoneTexte 31"/>
              <p:cNvSpPr txBox="1"/>
              <p:nvPr/>
            </p:nvSpPr>
            <p:spPr>
              <a:xfrm>
                <a:off x="4214810" y="4500570"/>
                <a:ext cx="1214446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100" b="1" dirty="0" smtClean="0"/>
                  <a:t>Mélange de TG</a:t>
                </a:r>
                <a:endParaRPr lang="fr-FR" sz="1100" b="1" dirty="0"/>
              </a:p>
            </p:txBody>
          </p:sp>
        </p:grpSp>
      </p:grpSp>
      <p:sp>
        <p:nvSpPr>
          <p:cNvPr id="35" name="ZoneTexte 34"/>
          <p:cNvSpPr txBox="1"/>
          <p:nvPr/>
        </p:nvSpPr>
        <p:spPr>
          <a:xfrm>
            <a:off x="428596" y="4000504"/>
            <a:ext cx="285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36" name="ZoneTexte 35"/>
          <p:cNvSpPr txBox="1"/>
          <p:nvPr/>
        </p:nvSpPr>
        <p:spPr>
          <a:xfrm>
            <a:off x="571472" y="5643578"/>
            <a:ext cx="3143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>
                <a:solidFill>
                  <a:srgbClr val="FF0000"/>
                </a:solidFill>
              </a:rPr>
              <a:t>b. Analyse thermique différentielle</a:t>
            </a:r>
          </a:p>
          <a:p>
            <a:r>
              <a:rPr lang="fr-FR" sz="1400" b="1" dirty="0" smtClean="0">
                <a:solidFill>
                  <a:srgbClr val="FF0000"/>
                </a:solidFill>
              </a:rPr>
              <a:t>c. Dilatométrie</a:t>
            </a:r>
            <a:endParaRPr lang="fr-FR" sz="1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42844" y="1071546"/>
            <a:ext cx="8642381" cy="397031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fr-BE" b="1" dirty="0" smtClean="0"/>
              <a:t>Les corps gras font partie d’un </a:t>
            </a:r>
            <a:r>
              <a:rPr lang="fr-BE" b="1" dirty="0" smtClean="0">
                <a:solidFill>
                  <a:srgbClr val="FF0000"/>
                </a:solidFill>
              </a:rPr>
              <a:t>ensemble complexe de composés organiques</a:t>
            </a:r>
            <a:r>
              <a:rPr lang="fr-BE" b="1" dirty="0" smtClean="0"/>
              <a:t>. Les lipides, présents dans les tissus animaux et végétaux sont souvent définis par leur </a:t>
            </a:r>
            <a:r>
              <a:rPr lang="fr-BE" b="1" dirty="0" smtClean="0">
                <a:solidFill>
                  <a:srgbClr val="FF0000"/>
                </a:solidFill>
              </a:rPr>
              <a:t>insolubilité</a:t>
            </a:r>
            <a:r>
              <a:rPr lang="fr-BE" b="1" dirty="0" smtClean="0"/>
              <a:t> dans </a:t>
            </a:r>
            <a:r>
              <a:rPr lang="fr-BE" b="1" dirty="0" smtClean="0">
                <a:solidFill>
                  <a:srgbClr val="FF0000"/>
                </a:solidFill>
              </a:rPr>
              <a:t>l’eau</a:t>
            </a:r>
            <a:r>
              <a:rPr lang="fr-BE" b="1" dirty="0" smtClean="0"/>
              <a:t> et leur </a:t>
            </a:r>
            <a:r>
              <a:rPr lang="fr-BE" b="1" dirty="0" smtClean="0">
                <a:solidFill>
                  <a:srgbClr val="FF0000"/>
                </a:solidFill>
              </a:rPr>
              <a:t>solubilité</a:t>
            </a:r>
            <a:r>
              <a:rPr lang="fr-BE" b="1" dirty="0" smtClean="0"/>
              <a:t> dans les </a:t>
            </a:r>
            <a:r>
              <a:rPr lang="fr-BE" b="1" dirty="0" smtClean="0">
                <a:solidFill>
                  <a:srgbClr val="FF0000"/>
                </a:solidFill>
              </a:rPr>
              <a:t>solvants organiques</a:t>
            </a:r>
            <a:r>
              <a:rPr lang="fr-BE" b="1" dirty="0" smtClean="0"/>
              <a:t>.</a:t>
            </a:r>
          </a:p>
          <a:p>
            <a:pPr algn="just">
              <a:buFont typeface="Wingdings" pitchFamily="2" charset="2"/>
              <a:buChar char="ü"/>
            </a:pPr>
            <a:r>
              <a:rPr lang="fr-BE" b="1" dirty="0" smtClean="0"/>
              <a:t>Si l’on se réfère à des définitions: «  </a:t>
            </a:r>
            <a:r>
              <a:rPr lang="fr-BE" b="1" dirty="0" smtClean="0">
                <a:solidFill>
                  <a:srgbClr val="0070C0"/>
                </a:solidFill>
              </a:rPr>
              <a:t>C’est une substance naturelle ou élaborée, d’origine animale ou végétale, contenant principalement des triglycérides </a:t>
            </a:r>
            <a:r>
              <a:rPr lang="fr-BE" b="1" dirty="0" smtClean="0"/>
              <a:t>»</a:t>
            </a:r>
          </a:p>
          <a:p>
            <a:pPr algn="just">
              <a:buFont typeface="Wingdings" pitchFamily="2" charset="2"/>
              <a:buChar char="ü"/>
            </a:pPr>
            <a:endParaRPr lang="fr-BE" b="1" dirty="0" smtClean="0"/>
          </a:p>
          <a:p>
            <a:pPr algn="just">
              <a:buFont typeface="Wingdings" pitchFamily="2" charset="2"/>
              <a:buChar char="ü"/>
            </a:pPr>
            <a:r>
              <a:rPr lang="fr-BE" b="1" dirty="0" smtClean="0"/>
              <a:t>Les lipides constituent un groupe plus </a:t>
            </a:r>
            <a:r>
              <a:rPr lang="fr-BE" b="1" dirty="0" smtClean="0">
                <a:solidFill>
                  <a:srgbClr val="FF0000"/>
                </a:solidFill>
              </a:rPr>
              <a:t>hétérogène</a:t>
            </a:r>
            <a:r>
              <a:rPr lang="fr-BE" b="1" dirty="0" smtClean="0"/>
              <a:t> que les glucides et les protéines, et sont classés généralement en:</a:t>
            </a:r>
          </a:p>
          <a:p>
            <a:pPr algn="just">
              <a:buFont typeface="Wingdings" pitchFamily="2" charset="2"/>
              <a:buChar char="ü"/>
            </a:pPr>
            <a:r>
              <a:rPr lang="fr-BE" b="1" dirty="0" smtClean="0"/>
              <a:t>Lipides </a:t>
            </a:r>
            <a:r>
              <a:rPr lang="fr-BE" b="1" dirty="0" smtClean="0">
                <a:solidFill>
                  <a:srgbClr val="FF0000"/>
                </a:solidFill>
              </a:rPr>
              <a:t>simple</a:t>
            </a:r>
            <a:r>
              <a:rPr lang="fr-BE" b="1" dirty="0" smtClean="0"/>
              <a:t>, constitués de C,H,O</a:t>
            </a:r>
          </a:p>
          <a:p>
            <a:pPr algn="just">
              <a:buFont typeface="Wingdings" pitchFamily="2" charset="2"/>
              <a:buChar char="ü"/>
            </a:pPr>
            <a:r>
              <a:rPr lang="fr-BE" b="1" dirty="0" smtClean="0"/>
              <a:t>Lipides </a:t>
            </a:r>
            <a:r>
              <a:rPr lang="fr-BE" b="1" dirty="0" smtClean="0">
                <a:solidFill>
                  <a:srgbClr val="FF0000"/>
                </a:solidFill>
              </a:rPr>
              <a:t>complexes</a:t>
            </a:r>
            <a:r>
              <a:rPr lang="fr-BE" b="1" dirty="0" smtClean="0"/>
              <a:t>, constitués de C,H,O,S,P,N</a:t>
            </a:r>
          </a:p>
          <a:p>
            <a:pPr algn="just">
              <a:buFont typeface="Wingdings" pitchFamily="2" charset="2"/>
              <a:buChar char="ü"/>
            </a:pPr>
            <a:endParaRPr lang="fr-BE" b="1" dirty="0" smtClean="0"/>
          </a:p>
          <a:p>
            <a:pPr algn="just">
              <a:buFont typeface="Wingdings" pitchFamily="2" charset="2"/>
              <a:buChar char="ü"/>
            </a:pPr>
            <a:r>
              <a:rPr lang="fr-BE" b="1" dirty="0" smtClean="0"/>
              <a:t>Les </a:t>
            </a:r>
            <a:r>
              <a:rPr lang="fr-BE" b="1" dirty="0" smtClean="0">
                <a:solidFill>
                  <a:srgbClr val="FF0000"/>
                </a:solidFill>
              </a:rPr>
              <a:t>corps gras</a:t>
            </a:r>
            <a:r>
              <a:rPr lang="fr-BE" b="1" dirty="0" smtClean="0"/>
              <a:t> sont sur le plan nutritionnel, les éléments ayant la </a:t>
            </a:r>
            <a:r>
              <a:rPr lang="fr-BE" b="1" dirty="0" smtClean="0">
                <a:solidFill>
                  <a:srgbClr val="FF0000"/>
                </a:solidFill>
              </a:rPr>
              <a:t>valeur énergétique </a:t>
            </a:r>
            <a:r>
              <a:rPr lang="fr-BE" b="1" dirty="0" smtClean="0"/>
              <a:t>la plus élevée (1 g = 9Kcal = 37.6 </a:t>
            </a:r>
            <a:r>
              <a:rPr lang="fr-BE" b="1" dirty="0" err="1" smtClean="0"/>
              <a:t>Kj</a:t>
            </a:r>
            <a:r>
              <a:rPr lang="fr-BE" b="1" dirty="0" smtClean="0"/>
              <a:t>)</a:t>
            </a:r>
          </a:p>
          <a:p>
            <a:pPr algn="just"/>
            <a:endParaRPr lang="fr-BE" b="1" dirty="0" smtClean="0"/>
          </a:p>
        </p:txBody>
      </p:sp>
      <p:sp>
        <p:nvSpPr>
          <p:cNvPr id="8" name="Rectangle 7"/>
          <p:cNvSpPr/>
          <p:nvPr/>
        </p:nvSpPr>
        <p:spPr>
          <a:xfrm>
            <a:off x="3857620" y="428604"/>
            <a:ext cx="12859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fr-BE" sz="1100" b="1" i="1" dirty="0" smtClean="0">
                <a:solidFill>
                  <a:srgbClr val="FF0000"/>
                </a:solidFill>
              </a:rPr>
              <a:t> </a:t>
            </a:r>
            <a:r>
              <a:rPr lang="fr-BE" b="1" dirty="0" smtClean="0">
                <a:solidFill>
                  <a:srgbClr val="FF0000"/>
                </a:solidFill>
              </a:rPr>
              <a:t>1 .Données</a:t>
            </a:r>
            <a:endParaRPr lang="fr-BE" b="1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4282" y="5429264"/>
            <a:ext cx="835824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BE" b="1" dirty="0" smtClean="0">
                <a:solidFill>
                  <a:srgbClr val="FF0000"/>
                </a:solidFill>
              </a:rPr>
              <a:t>Technologiquement</a:t>
            </a:r>
            <a:r>
              <a:rPr lang="fr-BE" b="1" dirty="0" smtClean="0"/>
              <a:t>, la </a:t>
            </a:r>
            <a:r>
              <a:rPr lang="fr-BE" b="1" dirty="0" smtClean="0">
                <a:solidFill>
                  <a:srgbClr val="FF0000"/>
                </a:solidFill>
              </a:rPr>
              <a:t>1</a:t>
            </a:r>
            <a:r>
              <a:rPr lang="fr-BE" b="1" baseline="30000" dirty="0" smtClean="0">
                <a:solidFill>
                  <a:srgbClr val="FF0000"/>
                </a:solidFill>
              </a:rPr>
              <a:t>ere</a:t>
            </a:r>
            <a:r>
              <a:rPr lang="fr-BE" b="1" dirty="0" smtClean="0">
                <a:solidFill>
                  <a:srgbClr val="FF0000"/>
                </a:solidFill>
              </a:rPr>
              <a:t> étape </a:t>
            </a:r>
            <a:r>
              <a:rPr lang="fr-BE" b="1" dirty="0" smtClean="0"/>
              <a:t>consistera à </a:t>
            </a:r>
            <a:r>
              <a:rPr lang="fr-BE" b="1" dirty="0" smtClean="0">
                <a:solidFill>
                  <a:srgbClr val="FF0000"/>
                </a:solidFill>
              </a:rPr>
              <a:t>extraire le corps gras </a:t>
            </a:r>
            <a:r>
              <a:rPr lang="fr-BE" b="1" dirty="0" smtClean="0"/>
              <a:t>(huiles,..) de son support, </a:t>
            </a:r>
            <a:r>
              <a:rPr lang="fr-BE" b="1" dirty="0" smtClean="0">
                <a:solidFill>
                  <a:srgbClr val="FF0000"/>
                </a:solidFill>
              </a:rPr>
              <a:t>végétal</a:t>
            </a:r>
            <a:r>
              <a:rPr lang="fr-BE" b="1" dirty="0" smtClean="0"/>
              <a:t> ou </a:t>
            </a:r>
            <a:r>
              <a:rPr lang="fr-BE" b="1" dirty="0" smtClean="0">
                <a:solidFill>
                  <a:srgbClr val="FF0000"/>
                </a:solidFill>
              </a:rPr>
              <a:t>animal,</a:t>
            </a:r>
            <a:r>
              <a:rPr lang="fr-BE" b="1" dirty="0" smtClean="0"/>
              <a:t> par la suite, procéder à sa </a:t>
            </a:r>
            <a:r>
              <a:rPr lang="fr-BE" b="1" dirty="0" smtClean="0">
                <a:solidFill>
                  <a:srgbClr val="FF0000"/>
                </a:solidFill>
              </a:rPr>
              <a:t>purification</a:t>
            </a:r>
            <a:r>
              <a:rPr lang="fr-BE" b="1" dirty="0" smtClean="0"/>
              <a:t> et/ ou (oui/non) sa </a:t>
            </a:r>
            <a:r>
              <a:rPr lang="fr-BE" b="1" dirty="0" smtClean="0">
                <a:solidFill>
                  <a:srgbClr val="FF0000"/>
                </a:solidFill>
              </a:rPr>
              <a:t>modification</a:t>
            </a:r>
            <a:r>
              <a:rPr lang="fr-BE" b="1" dirty="0" smtClean="0"/>
              <a:t> avant l’étape de </a:t>
            </a:r>
            <a:r>
              <a:rPr lang="fr-BE" b="1" dirty="0" smtClean="0">
                <a:solidFill>
                  <a:srgbClr val="FF0000"/>
                </a:solidFill>
              </a:rPr>
              <a:t>commercialisation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643042" y="142852"/>
            <a:ext cx="628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FF0000"/>
                </a:solidFill>
              </a:rPr>
              <a:t>2. Technologie de la préparation des graisse et huiles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42844" y="642918"/>
            <a:ext cx="85725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i="1" dirty="0" smtClean="0">
                <a:solidFill>
                  <a:srgbClr val="FF0000"/>
                </a:solidFill>
              </a:rPr>
              <a:t>2.1. Fonte pour l’obtention des graisses animales</a:t>
            </a:r>
          </a:p>
          <a:p>
            <a:pPr algn="ctr"/>
            <a:endParaRPr lang="fr-FR" b="1" i="1" dirty="0" smtClean="0">
              <a:solidFill>
                <a:srgbClr val="FF0000"/>
              </a:solidFill>
            </a:endParaRPr>
          </a:p>
          <a:p>
            <a:pPr algn="just">
              <a:buFont typeface="Wingdings" pitchFamily="2" charset="2"/>
              <a:buChar char="ü"/>
            </a:pPr>
            <a:r>
              <a:rPr lang="fr-FR" b="1" dirty="0" smtClean="0"/>
              <a:t>Les tissus </a:t>
            </a:r>
            <a:r>
              <a:rPr lang="fr-FR" b="1" dirty="0" smtClean="0">
                <a:solidFill>
                  <a:srgbClr val="FF0000"/>
                </a:solidFill>
              </a:rPr>
              <a:t>riches en graisses </a:t>
            </a:r>
            <a:r>
              <a:rPr lang="fr-FR" b="1" dirty="0" smtClean="0"/>
              <a:t>(</a:t>
            </a:r>
            <a:r>
              <a:rPr lang="fr-FR" b="1" dirty="0" smtClean="0">
                <a:solidFill>
                  <a:srgbClr val="FF0000"/>
                </a:solidFill>
              </a:rPr>
              <a:t>déchets</a:t>
            </a:r>
            <a:r>
              <a:rPr lang="fr-FR" b="1" dirty="0" smtClean="0"/>
              <a:t> d’abattage, de boucherie) sont </a:t>
            </a:r>
            <a:r>
              <a:rPr lang="fr-FR" b="1" dirty="0" smtClean="0">
                <a:solidFill>
                  <a:srgbClr val="FF0000"/>
                </a:solidFill>
              </a:rPr>
              <a:t>chauffés</a:t>
            </a:r>
            <a:r>
              <a:rPr lang="fr-FR" b="1" dirty="0" smtClean="0"/>
              <a:t>; la graisse fond, monte en surface, et est séparée par </a:t>
            </a:r>
            <a:r>
              <a:rPr lang="fr-FR" b="1" dirty="0" smtClean="0">
                <a:solidFill>
                  <a:srgbClr val="FF0000"/>
                </a:solidFill>
              </a:rPr>
              <a:t>centrifugation</a:t>
            </a:r>
            <a:r>
              <a:rPr lang="fr-FR" b="1" dirty="0" smtClean="0"/>
              <a:t>. </a:t>
            </a:r>
            <a:r>
              <a:rPr lang="fr-FR" sz="1600" b="1" dirty="0" smtClean="0"/>
              <a:t>Cette graisse s’appelle </a:t>
            </a:r>
            <a:r>
              <a:rPr lang="fr-FR" b="1" dirty="0" smtClean="0"/>
              <a:t>« </a:t>
            </a:r>
            <a:r>
              <a:rPr lang="fr-FR" b="1" dirty="0" smtClean="0">
                <a:solidFill>
                  <a:srgbClr val="FF0000"/>
                </a:solidFill>
              </a:rPr>
              <a:t>Oléo ».</a:t>
            </a:r>
          </a:p>
          <a:p>
            <a:pPr algn="just"/>
            <a:endParaRPr lang="fr-FR" b="1" dirty="0" smtClean="0">
              <a:solidFill>
                <a:srgbClr val="FF0000"/>
              </a:solidFill>
            </a:endParaRPr>
          </a:p>
          <a:p>
            <a:pPr algn="just">
              <a:buFont typeface="Wingdings" pitchFamily="2" charset="2"/>
              <a:buChar char="ü"/>
            </a:pPr>
            <a:r>
              <a:rPr lang="fr-FR" b="1" dirty="0" smtClean="0"/>
              <a:t>Le </a:t>
            </a:r>
            <a:r>
              <a:rPr lang="fr-FR" b="1" dirty="0" smtClean="0">
                <a:solidFill>
                  <a:srgbClr val="FF0000"/>
                </a:solidFill>
              </a:rPr>
              <a:t>chauffage</a:t>
            </a:r>
            <a:r>
              <a:rPr lang="fr-FR" b="1" dirty="0" smtClean="0"/>
              <a:t> est effectué soit à la </a:t>
            </a:r>
            <a:r>
              <a:rPr lang="fr-FR" b="1" dirty="0" smtClean="0">
                <a:solidFill>
                  <a:srgbClr val="FF0000"/>
                </a:solidFill>
              </a:rPr>
              <a:t>vapeur</a:t>
            </a:r>
            <a:r>
              <a:rPr lang="fr-FR" b="1" dirty="0" smtClean="0"/>
              <a:t>, soit à </a:t>
            </a:r>
            <a:r>
              <a:rPr lang="fr-FR" b="1" dirty="0" smtClean="0">
                <a:solidFill>
                  <a:srgbClr val="FF0000"/>
                </a:solidFill>
              </a:rPr>
              <a:t>sec sous vide</a:t>
            </a:r>
            <a:r>
              <a:rPr lang="fr-FR" b="1" dirty="0" smtClean="0"/>
              <a:t>. On opère à </a:t>
            </a:r>
            <a:r>
              <a:rPr lang="fr-FR" b="1" dirty="0" smtClean="0">
                <a:solidFill>
                  <a:srgbClr val="FF0000"/>
                </a:solidFill>
              </a:rPr>
              <a:t>T°</a:t>
            </a:r>
            <a:r>
              <a:rPr lang="fr-FR" b="1" dirty="0" smtClean="0"/>
              <a:t> relativement basse </a:t>
            </a:r>
            <a:r>
              <a:rPr lang="fr-FR" b="1" dirty="0" smtClean="0">
                <a:solidFill>
                  <a:srgbClr val="FF0000"/>
                </a:solidFill>
              </a:rPr>
              <a:t>(&lt; 80°C</a:t>
            </a:r>
            <a:r>
              <a:rPr lang="fr-FR" b="1" dirty="0" smtClean="0"/>
              <a:t>), en vue d’obtenir une graisse </a:t>
            </a:r>
            <a:r>
              <a:rPr lang="fr-FR" b="1" dirty="0" smtClean="0">
                <a:solidFill>
                  <a:srgbClr val="FF0000"/>
                </a:solidFill>
              </a:rPr>
              <a:t>peu colorée et sans odeur</a:t>
            </a:r>
          </a:p>
          <a:p>
            <a:pPr algn="just"/>
            <a:endParaRPr lang="fr-FR" b="1" i="1" dirty="0"/>
          </a:p>
        </p:txBody>
      </p:sp>
      <p:sp>
        <p:nvSpPr>
          <p:cNvPr id="9" name="Rectangle 8"/>
          <p:cNvSpPr/>
          <p:nvPr/>
        </p:nvSpPr>
        <p:spPr>
          <a:xfrm>
            <a:off x="142844" y="3103434"/>
            <a:ext cx="864399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b="1" i="1" dirty="0" smtClean="0">
                <a:solidFill>
                  <a:srgbClr val="FF0000"/>
                </a:solidFill>
              </a:rPr>
              <a:t>2.2. Obtention des huiles et graisses végétales</a:t>
            </a:r>
          </a:p>
          <a:p>
            <a:pPr algn="ctr"/>
            <a:endParaRPr lang="fr-FR" b="1" i="1" dirty="0" smtClean="0">
              <a:solidFill>
                <a:srgbClr val="FF0000"/>
              </a:solidFill>
            </a:endParaRPr>
          </a:p>
          <a:p>
            <a:pPr algn="just">
              <a:buFont typeface="Wingdings" pitchFamily="2" charset="2"/>
              <a:buChar char="ü"/>
            </a:pPr>
            <a:r>
              <a:rPr lang="fr-FR" b="1" dirty="0" smtClean="0"/>
              <a:t>L’</a:t>
            </a:r>
            <a:r>
              <a:rPr lang="fr-FR" b="1" dirty="0" smtClean="0">
                <a:solidFill>
                  <a:srgbClr val="FF0000"/>
                </a:solidFill>
              </a:rPr>
              <a:t>extraction</a:t>
            </a:r>
            <a:r>
              <a:rPr lang="fr-FR" b="1" dirty="0" smtClean="0"/>
              <a:t> de l’</a:t>
            </a:r>
            <a:r>
              <a:rPr lang="fr-FR" b="1" dirty="0" smtClean="0">
                <a:solidFill>
                  <a:srgbClr val="FF0000"/>
                </a:solidFill>
              </a:rPr>
              <a:t>huile</a:t>
            </a:r>
            <a:r>
              <a:rPr lang="fr-FR" b="1" dirty="0" smtClean="0"/>
              <a:t> ou </a:t>
            </a:r>
            <a:r>
              <a:rPr lang="fr-FR" b="1" dirty="0" smtClean="0">
                <a:solidFill>
                  <a:srgbClr val="FF0000"/>
                </a:solidFill>
              </a:rPr>
              <a:t>graisse</a:t>
            </a:r>
            <a:r>
              <a:rPr lang="fr-FR" b="1" dirty="0" smtClean="0"/>
              <a:t> à partir des </a:t>
            </a:r>
            <a:r>
              <a:rPr lang="fr-FR" b="1" dirty="0" smtClean="0">
                <a:solidFill>
                  <a:srgbClr val="FF0000"/>
                </a:solidFill>
              </a:rPr>
              <a:t>oléagineux</a:t>
            </a:r>
            <a:r>
              <a:rPr lang="fr-FR" b="1" dirty="0" smtClean="0"/>
              <a:t> ou autres </a:t>
            </a:r>
            <a:r>
              <a:rPr lang="fr-FR" b="1" dirty="0" smtClean="0">
                <a:solidFill>
                  <a:srgbClr val="FF0000"/>
                </a:solidFill>
              </a:rPr>
              <a:t>origines</a:t>
            </a:r>
            <a:r>
              <a:rPr lang="fr-FR" b="1" dirty="0" smtClean="0"/>
              <a:t>, est effectuée d’abord par </a:t>
            </a:r>
            <a:r>
              <a:rPr lang="fr-FR" b="1" dirty="0" smtClean="0">
                <a:solidFill>
                  <a:srgbClr val="FF0000"/>
                </a:solidFill>
              </a:rPr>
              <a:t>pression</a:t>
            </a:r>
            <a:r>
              <a:rPr lang="fr-FR" b="1" dirty="0" smtClean="0"/>
              <a:t>, ensuite le cas échéant par un </a:t>
            </a:r>
            <a:r>
              <a:rPr lang="fr-FR" b="1" dirty="0" smtClean="0">
                <a:solidFill>
                  <a:srgbClr val="FF0000"/>
                </a:solidFill>
              </a:rPr>
              <a:t>solvant</a:t>
            </a:r>
            <a:r>
              <a:rPr lang="fr-FR" b="1" dirty="0" smtClean="0"/>
              <a:t>.</a:t>
            </a:r>
          </a:p>
          <a:p>
            <a:pPr algn="just">
              <a:buFont typeface="Wingdings" pitchFamily="2" charset="2"/>
              <a:buChar char="ü"/>
            </a:pPr>
            <a:endParaRPr lang="fr-FR" b="1" dirty="0" smtClean="0"/>
          </a:p>
          <a:p>
            <a:pPr algn="just">
              <a:buFont typeface="Wingdings" pitchFamily="2" charset="2"/>
              <a:buChar char="ü"/>
            </a:pPr>
            <a:r>
              <a:rPr lang="fr-FR" b="1" dirty="0" smtClean="0"/>
              <a:t>En fonction des diverses matières </a:t>
            </a:r>
            <a:r>
              <a:rPr lang="fr-FR" b="1" dirty="0" smtClean="0">
                <a:solidFill>
                  <a:srgbClr val="FF0000"/>
                </a:solidFill>
              </a:rPr>
              <a:t>premières végétales</a:t>
            </a:r>
            <a:r>
              <a:rPr lang="fr-FR" b="1" dirty="0" smtClean="0"/>
              <a:t>, l’extraction est </a:t>
            </a:r>
            <a:r>
              <a:rPr lang="fr-FR" b="1" dirty="0" smtClean="0">
                <a:solidFill>
                  <a:srgbClr val="FF0000"/>
                </a:solidFill>
              </a:rPr>
              <a:t>précédée</a:t>
            </a:r>
            <a:r>
              <a:rPr lang="fr-FR" b="1" dirty="0" smtClean="0"/>
              <a:t> de traitements </a:t>
            </a:r>
            <a:r>
              <a:rPr lang="fr-FR" b="1" dirty="0" smtClean="0">
                <a:solidFill>
                  <a:srgbClr val="FF0000"/>
                </a:solidFill>
              </a:rPr>
              <a:t>mécaniques</a:t>
            </a:r>
            <a:r>
              <a:rPr lang="fr-FR" b="1" dirty="0" smtClean="0"/>
              <a:t> variées, pour l’élimination des matières étrangères d’une part, pour le décorticage et le broyage d’autre part.</a:t>
            </a:r>
            <a:endParaRPr lang="fr-FR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e 24"/>
          <p:cNvGrpSpPr/>
          <p:nvPr/>
        </p:nvGrpSpPr>
        <p:grpSpPr>
          <a:xfrm>
            <a:off x="214282" y="763769"/>
            <a:ext cx="8715436" cy="5022685"/>
            <a:chOff x="71406" y="214290"/>
            <a:chExt cx="8715436" cy="5022685"/>
          </a:xfrm>
        </p:grpSpPr>
        <p:sp>
          <p:nvSpPr>
            <p:cNvPr id="7" name="Rectangle 6"/>
            <p:cNvSpPr/>
            <p:nvPr/>
          </p:nvSpPr>
          <p:spPr>
            <a:xfrm>
              <a:off x="714348" y="214290"/>
              <a:ext cx="5643602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sz="1600" b="1" dirty="0" smtClean="0"/>
                <a:t>Matière </a:t>
              </a:r>
              <a:r>
                <a:rPr lang="fr-FR" sz="1600" b="1" dirty="0" smtClean="0">
                  <a:solidFill>
                    <a:srgbClr val="FF0000"/>
                  </a:solidFill>
                </a:rPr>
                <a:t>première</a:t>
              </a:r>
              <a:r>
                <a:rPr lang="fr-FR" sz="1600" b="1" dirty="0" smtClean="0"/>
                <a:t> </a:t>
              </a:r>
              <a:r>
                <a:rPr lang="fr-FR" sz="1600" b="1" dirty="0" smtClean="0">
                  <a:solidFill>
                    <a:srgbClr val="FF0000"/>
                  </a:solidFill>
                </a:rPr>
                <a:t>huileuse/graisseuse</a:t>
              </a:r>
              <a:r>
                <a:rPr lang="fr-FR" sz="1600" b="1" dirty="0" smtClean="0"/>
                <a:t> végétale (fruit, graine,….)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428596" y="1071546"/>
              <a:ext cx="2928958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sz="1400" b="1" dirty="0" smtClean="0"/>
                <a:t>Elimination des </a:t>
              </a:r>
              <a:r>
                <a:rPr lang="fr-FR" sz="1400" b="1" dirty="0" smtClean="0">
                  <a:solidFill>
                    <a:srgbClr val="FF0000"/>
                  </a:solidFill>
                </a:rPr>
                <a:t>matières étrangères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3929058" y="785794"/>
              <a:ext cx="4286280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buFont typeface="Wingdings" pitchFamily="2" charset="2"/>
                <a:buChar char="ü"/>
              </a:pPr>
              <a:r>
                <a:rPr lang="fr-FR" sz="1400" b="1" dirty="0" smtClean="0">
                  <a:solidFill>
                    <a:srgbClr val="FF0000"/>
                  </a:solidFill>
                </a:rPr>
                <a:t>Dépoussiérage</a:t>
              </a:r>
              <a:r>
                <a:rPr lang="fr-FR" sz="1400" b="1" dirty="0" smtClean="0"/>
                <a:t> / courant d’air</a:t>
              </a:r>
            </a:p>
            <a:p>
              <a:pPr>
                <a:buFont typeface="Wingdings" pitchFamily="2" charset="2"/>
                <a:buChar char="ü"/>
              </a:pPr>
              <a:r>
                <a:rPr lang="fr-FR" sz="1400" b="1" dirty="0" smtClean="0"/>
                <a:t>Passage sur un </a:t>
              </a:r>
              <a:r>
                <a:rPr lang="fr-FR" sz="1400" b="1" dirty="0" smtClean="0">
                  <a:solidFill>
                    <a:srgbClr val="FF0000"/>
                  </a:solidFill>
                </a:rPr>
                <a:t>tamis vibrant </a:t>
              </a:r>
              <a:r>
                <a:rPr lang="fr-FR" sz="1400" b="1" dirty="0" smtClean="0"/>
                <a:t>ou à travers des cribles</a:t>
              </a:r>
            </a:p>
            <a:p>
              <a:pPr>
                <a:buFont typeface="Wingdings" pitchFamily="2" charset="2"/>
                <a:buChar char="ü"/>
              </a:pPr>
              <a:r>
                <a:rPr lang="fr-FR" sz="1400" b="1" dirty="0" smtClean="0"/>
                <a:t> </a:t>
              </a:r>
              <a:r>
                <a:rPr lang="fr-FR" sz="1400" b="1" dirty="0" smtClean="0">
                  <a:solidFill>
                    <a:srgbClr val="FF0000"/>
                  </a:solidFill>
                </a:rPr>
                <a:t>Défeuillage</a:t>
              </a:r>
              <a:r>
                <a:rPr lang="fr-FR" sz="1400" b="1" dirty="0" smtClean="0"/>
                <a:t> (effeuilleuse)</a:t>
              </a:r>
            </a:p>
            <a:p>
              <a:pPr>
                <a:buFont typeface="Wingdings" pitchFamily="2" charset="2"/>
                <a:buChar char="ü"/>
              </a:pPr>
              <a:r>
                <a:rPr lang="fr-FR" sz="1400" b="1" dirty="0" smtClean="0">
                  <a:solidFill>
                    <a:srgbClr val="FF0000"/>
                  </a:solidFill>
                </a:rPr>
                <a:t> Triage </a:t>
              </a:r>
              <a:r>
                <a:rPr lang="fr-FR" sz="1400" b="1" dirty="0" smtClean="0"/>
                <a:t>par densité dans l’eau ou une saumure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428596" y="2357430"/>
              <a:ext cx="3071834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sz="1400" b="1" dirty="0" smtClean="0">
                  <a:solidFill>
                    <a:srgbClr val="FF0000"/>
                  </a:solidFill>
                </a:rPr>
                <a:t>Ecossage</a:t>
              </a:r>
              <a:r>
                <a:rPr lang="fr-FR" sz="1400" b="1" dirty="0" smtClean="0"/>
                <a:t>, </a:t>
              </a:r>
              <a:r>
                <a:rPr lang="fr-FR" sz="1400" b="1" dirty="0" smtClean="0">
                  <a:solidFill>
                    <a:srgbClr val="0070C0"/>
                  </a:solidFill>
                </a:rPr>
                <a:t>Décorticage</a:t>
              </a:r>
              <a:r>
                <a:rPr lang="fr-FR" sz="1400" b="1" dirty="0" smtClean="0"/>
                <a:t>, </a:t>
              </a:r>
              <a:r>
                <a:rPr lang="fr-FR" sz="1400" b="1" dirty="0" smtClean="0">
                  <a:solidFill>
                    <a:srgbClr val="FF0000"/>
                  </a:solidFill>
                </a:rPr>
                <a:t>Fragmentation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000496" y="2214554"/>
              <a:ext cx="2428892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buFont typeface="Wingdings" pitchFamily="2" charset="2"/>
                <a:buChar char="ü"/>
              </a:pPr>
              <a:r>
                <a:rPr lang="fr-FR" sz="1400" b="1" dirty="0" smtClean="0"/>
                <a:t>Abrasion</a:t>
              </a:r>
            </a:p>
            <a:p>
              <a:pPr>
                <a:buFont typeface="Wingdings" pitchFamily="2" charset="2"/>
                <a:buChar char="ü"/>
              </a:pPr>
              <a:r>
                <a:rPr lang="fr-FR" sz="1400" b="1" dirty="0" smtClean="0"/>
                <a:t>Passage entre des cylindres</a:t>
              </a:r>
            </a:p>
            <a:p>
              <a:pPr>
                <a:buFont typeface="Wingdings" pitchFamily="2" charset="2"/>
                <a:buChar char="ü"/>
              </a:pPr>
              <a:r>
                <a:rPr lang="fr-FR" sz="1400" b="1" dirty="0" smtClean="0"/>
                <a:t> Broyage /tamisage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43702" y="2285992"/>
              <a:ext cx="2143140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fr-FR" sz="1400" b="1" dirty="0" smtClean="0">
                  <a:solidFill>
                    <a:srgbClr val="0070C0"/>
                  </a:solidFill>
                </a:rPr>
                <a:t>Traitement à la vapeur avant ou après le broyage (70-130°C/ 15- 90mn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857224" y="3357562"/>
              <a:ext cx="1785950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sz="1400" b="1" dirty="0" smtClean="0">
                  <a:solidFill>
                    <a:srgbClr val="0070C0"/>
                  </a:solidFill>
                </a:rPr>
                <a:t>Obtention de l’huile 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000496" y="3143248"/>
              <a:ext cx="2428892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buFont typeface="Wingdings" pitchFamily="2" charset="2"/>
                <a:buChar char="ü"/>
              </a:pPr>
              <a:r>
                <a:rPr lang="fr-FR" sz="1400" b="1" dirty="0" smtClean="0">
                  <a:solidFill>
                    <a:srgbClr val="FF0000"/>
                  </a:solidFill>
                </a:rPr>
                <a:t>Centrifugation</a:t>
              </a:r>
            </a:p>
            <a:p>
              <a:pPr>
                <a:buFont typeface="Wingdings" pitchFamily="2" charset="2"/>
                <a:buChar char="ü"/>
              </a:pPr>
              <a:r>
                <a:rPr lang="fr-FR" sz="1400" b="1" dirty="0" smtClean="0">
                  <a:solidFill>
                    <a:srgbClr val="0070C0"/>
                  </a:solidFill>
                </a:rPr>
                <a:t>Décantation</a:t>
              </a:r>
            </a:p>
            <a:p>
              <a:pPr>
                <a:buFont typeface="Wingdings" pitchFamily="2" charset="2"/>
                <a:buChar char="ü"/>
              </a:pPr>
              <a:r>
                <a:rPr lang="fr-FR" sz="1400" b="1" dirty="0" smtClean="0">
                  <a:solidFill>
                    <a:srgbClr val="0070C0"/>
                  </a:solidFill>
                </a:rPr>
                <a:t> Autres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71406" y="4929198"/>
              <a:ext cx="1857388" cy="29238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fr-FR" sz="1300" b="1" dirty="0" smtClean="0">
                  <a:solidFill>
                    <a:srgbClr val="0070C0"/>
                  </a:solidFill>
                </a:rPr>
                <a:t>Consommation Directe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000232" y="4929198"/>
              <a:ext cx="2214578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sz="1400" b="1" dirty="0" smtClean="0">
                  <a:solidFill>
                    <a:srgbClr val="FF0000"/>
                  </a:solidFill>
                </a:rPr>
                <a:t>Traitement technologique</a:t>
              </a:r>
            </a:p>
          </p:txBody>
        </p:sp>
        <p:sp>
          <p:nvSpPr>
            <p:cNvPr id="17" name="Flèche vers le bas 16"/>
            <p:cNvSpPr/>
            <p:nvPr/>
          </p:nvSpPr>
          <p:spPr>
            <a:xfrm>
              <a:off x="1928794" y="571480"/>
              <a:ext cx="71438" cy="428628"/>
            </a:xfrm>
            <a:prstGeom prst="downArrow">
              <a:avLst/>
            </a:prstGeom>
            <a:solidFill>
              <a:schemeClr val="accent2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8" name="Flèche vers le bas 17"/>
            <p:cNvSpPr/>
            <p:nvPr/>
          </p:nvSpPr>
          <p:spPr>
            <a:xfrm>
              <a:off x="1928794" y="1643050"/>
              <a:ext cx="71438" cy="428628"/>
            </a:xfrm>
            <a:prstGeom prst="downArrow">
              <a:avLst/>
            </a:prstGeom>
            <a:solidFill>
              <a:schemeClr val="accent2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" name="Flèche vers le bas 18"/>
            <p:cNvSpPr/>
            <p:nvPr/>
          </p:nvSpPr>
          <p:spPr>
            <a:xfrm>
              <a:off x="1928794" y="2786058"/>
              <a:ext cx="71438" cy="428628"/>
            </a:xfrm>
            <a:prstGeom prst="downArrow">
              <a:avLst/>
            </a:prstGeom>
            <a:solidFill>
              <a:schemeClr val="accent2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" name="Flèche vers le bas 19"/>
            <p:cNvSpPr/>
            <p:nvPr/>
          </p:nvSpPr>
          <p:spPr>
            <a:xfrm>
              <a:off x="1857356" y="3786190"/>
              <a:ext cx="142876" cy="1000132"/>
            </a:xfrm>
            <a:prstGeom prst="downArrow">
              <a:avLst/>
            </a:prstGeom>
            <a:solidFill>
              <a:schemeClr val="accent2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1" name="Flèche droite 20"/>
            <p:cNvSpPr/>
            <p:nvPr/>
          </p:nvSpPr>
          <p:spPr>
            <a:xfrm>
              <a:off x="3428992" y="1214422"/>
              <a:ext cx="500066" cy="71438"/>
            </a:xfrm>
            <a:prstGeom prst="rightArrow">
              <a:avLst/>
            </a:prstGeom>
            <a:solidFill>
              <a:schemeClr val="accent2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2" name="Flèche droite 21"/>
            <p:cNvSpPr/>
            <p:nvPr/>
          </p:nvSpPr>
          <p:spPr>
            <a:xfrm>
              <a:off x="3428992" y="2500306"/>
              <a:ext cx="500066" cy="71438"/>
            </a:xfrm>
            <a:prstGeom prst="rightArrow">
              <a:avLst/>
            </a:prstGeom>
            <a:solidFill>
              <a:schemeClr val="accent2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3" name="Flèche droite 22"/>
            <p:cNvSpPr/>
            <p:nvPr/>
          </p:nvSpPr>
          <p:spPr>
            <a:xfrm>
              <a:off x="2786050" y="3429000"/>
              <a:ext cx="1071570" cy="71438"/>
            </a:xfrm>
            <a:prstGeom prst="rightArrow">
              <a:avLst/>
            </a:prstGeom>
            <a:solidFill>
              <a:schemeClr val="accent2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4" name="Flèche gauche 23"/>
            <p:cNvSpPr/>
            <p:nvPr/>
          </p:nvSpPr>
          <p:spPr>
            <a:xfrm>
              <a:off x="6357950" y="2643182"/>
              <a:ext cx="285752" cy="71438"/>
            </a:xfrm>
            <a:prstGeom prst="leftArrow">
              <a:avLst/>
            </a:prstGeom>
            <a:solidFill>
              <a:schemeClr val="accent2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6" name="Rectangle 25"/>
          <p:cNvSpPr/>
          <p:nvPr/>
        </p:nvSpPr>
        <p:spPr>
          <a:xfrm>
            <a:off x="5572132" y="5488560"/>
            <a:ext cx="26656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Purification/ Modification</a:t>
            </a:r>
            <a:endParaRPr lang="fr-FR" dirty="0"/>
          </a:p>
        </p:txBody>
      </p:sp>
      <p:sp>
        <p:nvSpPr>
          <p:cNvPr id="27" name="Flèche droite 26"/>
          <p:cNvSpPr/>
          <p:nvPr/>
        </p:nvSpPr>
        <p:spPr>
          <a:xfrm>
            <a:off x="4286248" y="5643578"/>
            <a:ext cx="1071570" cy="71438"/>
          </a:xfrm>
          <a:prstGeom prst="rightArrow">
            <a:avLst/>
          </a:prstGeom>
          <a:solidFill>
            <a:schemeClr val="accent2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714480" y="142852"/>
            <a:ext cx="5500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FF0000"/>
                </a:solidFill>
              </a:rPr>
              <a:t>2.2.1.Traitement de Purification des huiles végétales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42844" y="642918"/>
            <a:ext cx="8786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600" b="1" dirty="0" smtClean="0"/>
              <a:t>L’huile obtenu renferment encore environ 10 -15 % d’impuretés diverses dont on les débarrasse par une série de traitement de purification, effectués le plus souvent en continu:</a:t>
            </a:r>
            <a:endParaRPr lang="fr-FR" sz="1600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214282" y="1357298"/>
            <a:ext cx="8786874" cy="121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buAutoNum type="alphaLcPeriod"/>
            </a:pPr>
            <a:r>
              <a:rPr lang="fr-FR" sz="1600" b="1" dirty="0" smtClean="0">
                <a:solidFill>
                  <a:srgbClr val="FF0000"/>
                </a:solidFill>
              </a:rPr>
              <a:t>La Démucilagination</a:t>
            </a:r>
          </a:p>
          <a:p>
            <a:pPr marL="342900" indent="-342900" algn="ctr"/>
            <a:endParaRPr lang="fr-FR" sz="900" b="1" dirty="0" smtClean="0">
              <a:solidFill>
                <a:srgbClr val="FF0000"/>
              </a:solidFill>
            </a:endParaRPr>
          </a:p>
          <a:p>
            <a:pPr marL="342900" indent="-342900" algn="just">
              <a:buFont typeface="Wingdings" pitchFamily="2" charset="2"/>
              <a:buChar char="ü"/>
            </a:pPr>
            <a:r>
              <a:rPr lang="fr-FR" sz="1600" b="1" dirty="0" smtClean="0"/>
              <a:t>C’est un traitement </a:t>
            </a:r>
            <a:r>
              <a:rPr lang="fr-FR" sz="1600" b="1" dirty="0" smtClean="0">
                <a:solidFill>
                  <a:srgbClr val="FF0000"/>
                </a:solidFill>
              </a:rPr>
              <a:t>à l’eau chaude </a:t>
            </a:r>
            <a:r>
              <a:rPr lang="fr-FR" sz="1600" b="1" dirty="0" smtClean="0"/>
              <a:t>qui insolubilise les </a:t>
            </a:r>
            <a:r>
              <a:rPr lang="fr-FR" sz="1600" b="1" dirty="0" smtClean="0">
                <a:solidFill>
                  <a:srgbClr val="FF0000"/>
                </a:solidFill>
              </a:rPr>
              <a:t>phospholipides</a:t>
            </a:r>
            <a:r>
              <a:rPr lang="fr-FR" sz="1600" b="1" dirty="0" smtClean="0"/>
              <a:t> ainsi que diverses matières </a:t>
            </a:r>
            <a:r>
              <a:rPr lang="fr-FR" sz="1600" b="1" dirty="0" smtClean="0">
                <a:solidFill>
                  <a:srgbClr val="FF0000"/>
                </a:solidFill>
              </a:rPr>
              <a:t>colloïdales</a:t>
            </a:r>
            <a:r>
              <a:rPr lang="fr-FR" sz="1600" b="1" dirty="0" smtClean="0"/>
              <a:t> (polysaccharides, gommes, résines), les 2 phases sont ensuite séparées par </a:t>
            </a:r>
            <a:r>
              <a:rPr lang="fr-FR" sz="1600" b="1" dirty="0" smtClean="0">
                <a:solidFill>
                  <a:srgbClr val="FF0000"/>
                </a:solidFill>
              </a:rPr>
              <a:t>centrifugation</a:t>
            </a:r>
            <a:r>
              <a:rPr lang="fr-FR" sz="1600" b="1" dirty="0" smtClean="0"/>
              <a:t>.</a:t>
            </a:r>
            <a:endParaRPr lang="fr-FR" sz="1600" b="1" dirty="0"/>
          </a:p>
        </p:txBody>
      </p:sp>
      <p:sp>
        <p:nvSpPr>
          <p:cNvPr id="7" name="ZoneTexte 6"/>
          <p:cNvSpPr txBox="1"/>
          <p:nvPr/>
        </p:nvSpPr>
        <p:spPr>
          <a:xfrm>
            <a:off x="214282" y="2692312"/>
            <a:ext cx="8786874" cy="22006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fr-FR" sz="1600" b="1" dirty="0" smtClean="0">
                <a:solidFill>
                  <a:srgbClr val="FF0000"/>
                </a:solidFill>
              </a:rPr>
              <a:t>b. La Neutralisation (Raffinage)</a:t>
            </a:r>
          </a:p>
          <a:p>
            <a:pPr marL="342900" indent="-342900" algn="ctr"/>
            <a:endParaRPr lang="fr-FR" sz="900" b="1" dirty="0" smtClean="0">
              <a:solidFill>
                <a:srgbClr val="FF0000"/>
              </a:solidFill>
            </a:endParaRPr>
          </a:p>
          <a:p>
            <a:pPr marL="342900" indent="-342900" algn="just">
              <a:buFont typeface="Wingdings" pitchFamily="2" charset="2"/>
              <a:buChar char="ü"/>
            </a:pPr>
            <a:r>
              <a:rPr lang="fr-FR" sz="1600" b="1" dirty="0" smtClean="0"/>
              <a:t>C’est un traitement </a:t>
            </a:r>
            <a:r>
              <a:rPr lang="fr-FR" sz="1600" b="1" dirty="0" smtClean="0">
                <a:solidFill>
                  <a:srgbClr val="FF0000"/>
                </a:solidFill>
              </a:rPr>
              <a:t>d’élimination des AGL</a:t>
            </a:r>
            <a:r>
              <a:rPr lang="fr-FR" sz="1600" b="1" dirty="0" smtClean="0"/>
              <a:t>. L’huile est portée à </a:t>
            </a:r>
            <a:r>
              <a:rPr lang="fr-FR" sz="1600" b="1" dirty="0" smtClean="0">
                <a:solidFill>
                  <a:srgbClr val="FF0000"/>
                </a:solidFill>
              </a:rPr>
              <a:t>80-90°C</a:t>
            </a:r>
            <a:r>
              <a:rPr lang="fr-FR" sz="1600" b="1" dirty="0" smtClean="0"/>
              <a:t>, puis agitée avec du </a:t>
            </a:r>
            <a:r>
              <a:rPr lang="fr-FR" sz="1600" b="1" dirty="0" err="1" smtClean="0">
                <a:solidFill>
                  <a:srgbClr val="FF0000"/>
                </a:solidFill>
              </a:rPr>
              <a:t>NaOH</a:t>
            </a:r>
            <a:r>
              <a:rPr lang="fr-FR" sz="1600" b="1" dirty="0" smtClean="0"/>
              <a:t> ou </a:t>
            </a:r>
            <a:r>
              <a:rPr lang="fr-FR" sz="1600" b="1" dirty="0" smtClean="0">
                <a:solidFill>
                  <a:srgbClr val="FF0000"/>
                </a:solidFill>
              </a:rPr>
              <a:t>KOH</a:t>
            </a:r>
            <a:r>
              <a:rPr lang="fr-FR" sz="1600" b="1" dirty="0" smtClean="0"/>
              <a:t>, les </a:t>
            </a:r>
            <a:r>
              <a:rPr lang="fr-FR" sz="1600" b="1" dirty="0" smtClean="0">
                <a:solidFill>
                  <a:srgbClr val="FF0000"/>
                </a:solidFill>
              </a:rPr>
              <a:t>AGL </a:t>
            </a:r>
            <a:r>
              <a:rPr lang="fr-FR" sz="1600" b="1" dirty="0" smtClean="0"/>
              <a:t>responsables de l’acidité et de l’oxydabilité, passent dans la phase </a:t>
            </a:r>
            <a:r>
              <a:rPr lang="fr-FR" sz="1600" b="1" dirty="0" smtClean="0">
                <a:solidFill>
                  <a:srgbClr val="FF0000"/>
                </a:solidFill>
              </a:rPr>
              <a:t>aqueuse S/F </a:t>
            </a:r>
            <a:r>
              <a:rPr lang="fr-FR" sz="1600" b="1" dirty="0" smtClean="0"/>
              <a:t>se </a:t>
            </a:r>
            <a:r>
              <a:rPr lang="fr-FR" sz="1600" b="1" dirty="0" smtClean="0">
                <a:solidFill>
                  <a:srgbClr val="FF0000"/>
                </a:solidFill>
              </a:rPr>
              <a:t>savons</a:t>
            </a:r>
            <a:r>
              <a:rPr lang="fr-FR" sz="1600" b="1" dirty="0" smtClean="0"/>
              <a:t>, et sont éliminés lors de la </a:t>
            </a:r>
            <a:r>
              <a:rPr lang="fr-FR" sz="1600" b="1" dirty="0" smtClean="0">
                <a:solidFill>
                  <a:srgbClr val="FF0000"/>
                </a:solidFill>
              </a:rPr>
              <a:t>décantation</a:t>
            </a:r>
            <a:r>
              <a:rPr lang="fr-FR" sz="1600" b="1" dirty="0" smtClean="0"/>
              <a:t> ou la </a:t>
            </a:r>
            <a:r>
              <a:rPr lang="fr-FR" sz="1600" b="1" dirty="0" smtClean="0">
                <a:solidFill>
                  <a:srgbClr val="FF0000"/>
                </a:solidFill>
              </a:rPr>
              <a:t>centrifugation</a:t>
            </a:r>
            <a:r>
              <a:rPr lang="fr-FR" sz="1600" b="1" dirty="0" smtClean="0"/>
              <a:t> qui suit.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fr-FR" sz="1600" b="1" dirty="0" smtClean="0"/>
              <a:t>D’autres </a:t>
            </a:r>
            <a:r>
              <a:rPr lang="fr-FR" sz="1600" b="1" dirty="0" smtClean="0">
                <a:solidFill>
                  <a:srgbClr val="FF0000"/>
                </a:solidFill>
              </a:rPr>
              <a:t>impuretés</a:t>
            </a:r>
            <a:r>
              <a:rPr lang="fr-FR" sz="1600" b="1" dirty="0" smtClean="0"/>
              <a:t> (protéines, phospholipides, sels minéraux) sont éliminés par cette </a:t>
            </a:r>
            <a:r>
              <a:rPr lang="fr-FR" sz="1600" b="1" dirty="0" smtClean="0">
                <a:solidFill>
                  <a:srgbClr val="FF0000"/>
                </a:solidFill>
              </a:rPr>
              <a:t>aqueuse</a:t>
            </a:r>
            <a:r>
              <a:rPr lang="fr-FR" sz="1600" b="1" dirty="0" smtClean="0"/>
              <a:t> alcaline.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fr-FR" sz="1600" b="1" dirty="0" smtClean="0"/>
              <a:t>L’huile est ensuite </a:t>
            </a:r>
            <a:r>
              <a:rPr lang="fr-FR" sz="1600" b="1" dirty="0" smtClean="0">
                <a:solidFill>
                  <a:srgbClr val="FF0000"/>
                </a:solidFill>
              </a:rPr>
              <a:t>lavée</a:t>
            </a:r>
            <a:r>
              <a:rPr lang="fr-FR" sz="1600" b="1" dirty="0" smtClean="0"/>
              <a:t> à l’eau (éliminer les résidus alcali et le savon), puis </a:t>
            </a:r>
            <a:r>
              <a:rPr lang="fr-FR" sz="1600" b="1" dirty="0" smtClean="0">
                <a:solidFill>
                  <a:srgbClr val="FF0000"/>
                </a:solidFill>
              </a:rPr>
              <a:t>déshydratée</a:t>
            </a:r>
            <a:r>
              <a:rPr lang="fr-FR" sz="1600" b="1" dirty="0" smtClean="0"/>
              <a:t> sous vide (35torrs).</a:t>
            </a:r>
            <a:endParaRPr lang="fr-FR" sz="1600" b="1" dirty="0"/>
          </a:p>
        </p:txBody>
      </p:sp>
      <p:sp>
        <p:nvSpPr>
          <p:cNvPr id="8" name="ZoneTexte 7"/>
          <p:cNvSpPr txBox="1"/>
          <p:nvPr/>
        </p:nvSpPr>
        <p:spPr>
          <a:xfrm>
            <a:off x="142844" y="5137864"/>
            <a:ext cx="8786874" cy="121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fr-FR" sz="1600" b="1" dirty="0" smtClean="0">
                <a:solidFill>
                  <a:srgbClr val="FF0000"/>
                </a:solidFill>
              </a:rPr>
              <a:t>c. La Décoloration</a:t>
            </a:r>
          </a:p>
          <a:p>
            <a:pPr marL="342900" indent="-342900" algn="ctr"/>
            <a:endParaRPr lang="fr-FR" sz="900" b="1" dirty="0" smtClean="0">
              <a:solidFill>
                <a:srgbClr val="FF0000"/>
              </a:solidFill>
            </a:endParaRPr>
          </a:p>
          <a:p>
            <a:pPr marL="342900" indent="-342900" algn="just">
              <a:buFont typeface="Wingdings" pitchFamily="2" charset="2"/>
              <a:buChar char="ü"/>
            </a:pPr>
            <a:r>
              <a:rPr lang="fr-FR" sz="1600" b="1" dirty="0" smtClean="0"/>
              <a:t>Un traitement </a:t>
            </a:r>
            <a:r>
              <a:rPr lang="fr-FR" sz="1600" b="1" dirty="0" smtClean="0">
                <a:solidFill>
                  <a:srgbClr val="FF0000"/>
                </a:solidFill>
              </a:rPr>
              <a:t>d’élimination de la chlorophylle et des pigments caroténoïdes</a:t>
            </a:r>
            <a:r>
              <a:rPr lang="fr-FR" sz="1600" b="1" dirty="0" smtClean="0"/>
              <a:t>. L’huile est chauffée &gt; </a:t>
            </a:r>
            <a:r>
              <a:rPr lang="fr-FR" sz="1600" b="1" dirty="0" smtClean="0">
                <a:solidFill>
                  <a:srgbClr val="FF0000"/>
                </a:solidFill>
              </a:rPr>
              <a:t>100°C</a:t>
            </a:r>
            <a:r>
              <a:rPr lang="fr-FR" sz="1600" b="1" dirty="0" smtClean="0"/>
              <a:t>, est traitée par du </a:t>
            </a:r>
            <a:r>
              <a:rPr lang="fr-FR" sz="1600" b="1" dirty="0" smtClean="0">
                <a:solidFill>
                  <a:srgbClr val="FF0000"/>
                </a:solidFill>
              </a:rPr>
              <a:t>charbon activé ou autre adsorbant, </a:t>
            </a:r>
            <a:r>
              <a:rPr lang="fr-FR" sz="1600" b="1" dirty="0" smtClean="0"/>
              <a:t>puis filtrée; l’opération détruit les peroxydes et élimine en grande partie les traces de métaux.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142844" y="489734"/>
            <a:ext cx="8786874" cy="2939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fr-FR" sz="1600" b="1" dirty="0" smtClean="0">
                <a:solidFill>
                  <a:srgbClr val="FF0000"/>
                </a:solidFill>
              </a:rPr>
              <a:t>d. La Démargarination (Frigellisation ou </a:t>
            </a:r>
            <a:r>
              <a:rPr lang="fr-FR" sz="1600" b="1" dirty="0" err="1" smtClean="0">
                <a:solidFill>
                  <a:srgbClr val="FF0000"/>
                </a:solidFill>
              </a:rPr>
              <a:t>Winterisation</a:t>
            </a:r>
            <a:r>
              <a:rPr lang="fr-FR" sz="1600" b="1" dirty="0" smtClean="0">
                <a:solidFill>
                  <a:srgbClr val="FF0000"/>
                </a:solidFill>
              </a:rPr>
              <a:t> Ou Fractionnement)</a:t>
            </a:r>
          </a:p>
          <a:p>
            <a:pPr marL="342900" indent="-342900" algn="ctr"/>
            <a:endParaRPr lang="fr-FR" sz="900" b="1" dirty="0" smtClean="0">
              <a:solidFill>
                <a:srgbClr val="FF0000"/>
              </a:solidFill>
            </a:endParaRPr>
          </a:p>
          <a:p>
            <a:pPr marL="342900" indent="-342900" algn="just">
              <a:buFont typeface="Wingdings" pitchFamily="2" charset="2"/>
              <a:buChar char="ü"/>
            </a:pPr>
            <a:r>
              <a:rPr lang="fr-FR" sz="1600" b="1" dirty="0" smtClean="0"/>
              <a:t>Un traitement  qui consiste à </a:t>
            </a:r>
            <a:r>
              <a:rPr lang="fr-FR" sz="1600" b="1" dirty="0" smtClean="0">
                <a:solidFill>
                  <a:srgbClr val="FF0000"/>
                </a:solidFill>
              </a:rPr>
              <a:t>faire cristalliser à basse T°, </a:t>
            </a:r>
            <a:r>
              <a:rPr lang="fr-FR" sz="1600" b="1" dirty="0" smtClean="0"/>
              <a:t>et à éliminer par </a:t>
            </a:r>
            <a:r>
              <a:rPr lang="fr-FR" sz="1600" b="1" dirty="0" smtClean="0">
                <a:solidFill>
                  <a:srgbClr val="FF0000"/>
                </a:solidFill>
              </a:rPr>
              <a:t>filtration</a:t>
            </a:r>
            <a:r>
              <a:rPr lang="fr-FR" sz="1600" b="1" dirty="0" smtClean="0"/>
              <a:t> ou </a:t>
            </a:r>
            <a:r>
              <a:rPr lang="fr-FR" sz="1600" b="1" dirty="0" smtClean="0">
                <a:solidFill>
                  <a:srgbClr val="FF0000"/>
                </a:solidFill>
              </a:rPr>
              <a:t>concentration</a:t>
            </a:r>
            <a:r>
              <a:rPr lang="fr-FR" sz="1600" b="1" dirty="0" smtClean="0"/>
              <a:t>, des </a:t>
            </a:r>
            <a:r>
              <a:rPr lang="fr-FR" sz="1600" b="1" dirty="0" smtClean="0">
                <a:solidFill>
                  <a:srgbClr val="FF0000"/>
                </a:solidFill>
              </a:rPr>
              <a:t>TG</a:t>
            </a:r>
            <a:r>
              <a:rPr lang="fr-FR" sz="1600" b="1" dirty="0" smtClean="0"/>
              <a:t> à </a:t>
            </a:r>
            <a:r>
              <a:rPr lang="fr-FR" sz="1600" b="1" dirty="0" smtClean="0">
                <a:solidFill>
                  <a:srgbClr val="FF0000"/>
                </a:solidFill>
              </a:rPr>
              <a:t>point de fusion </a:t>
            </a:r>
            <a:r>
              <a:rPr lang="fr-FR" sz="1600" b="1" dirty="0" smtClean="0"/>
              <a:t>relativement </a:t>
            </a:r>
            <a:r>
              <a:rPr lang="fr-FR" sz="1600" b="1" dirty="0" smtClean="0">
                <a:solidFill>
                  <a:srgbClr val="FF0000"/>
                </a:solidFill>
              </a:rPr>
              <a:t>élevé</a:t>
            </a:r>
            <a:r>
              <a:rPr lang="fr-FR" sz="1600" b="1" dirty="0" smtClean="0"/>
              <a:t>, qui risqueraient de </a:t>
            </a:r>
            <a:r>
              <a:rPr lang="fr-FR" sz="1600" b="1" dirty="0" smtClean="0">
                <a:solidFill>
                  <a:srgbClr val="FF0000"/>
                </a:solidFill>
              </a:rPr>
              <a:t>cristalliser</a:t>
            </a:r>
            <a:r>
              <a:rPr lang="fr-FR" sz="1600" b="1" dirty="0" smtClean="0"/>
              <a:t> dans l’huile au cours de l’entreposage.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fr-FR" sz="1600" b="1" dirty="0" smtClean="0"/>
              <a:t>On traite ainsi certaines </a:t>
            </a:r>
            <a:r>
              <a:rPr lang="fr-FR" sz="1600" b="1" dirty="0" smtClean="0">
                <a:solidFill>
                  <a:srgbClr val="FF0000"/>
                </a:solidFill>
              </a:rPr>
              <a:t>H de tables </a:t>
            </a:r>
            <a:r>
              <a:rPr lang="fr-FR" sz="1600" b="1" dirty="0" smtClean="0"/>
              <a:t>(Tournesol, mais, soja,..),</a:t>
            </a:r>
            <a:r>
              <a:rPr lang="fr-FR" sz="1600" b="1" dirty="0" smtClean="0">
                <a:solidFill>
                  <a:srgbClr val="FF0000"/>
                </a:solidFill>
              </a:rPr>
              <a:t>l’H de palme</a:t>
            </a:r>
            <a:r>
              <a:rPr lang="fr-FR" sz="1600" b="1" dirty="0" smtClean="0"/>
              <a:t>, riche en </a:t>
            </a:r>
            <a:r>
              <a:rPr lang="fr-FR" sz="1600" b="1" dirty="0" smtClean="0">
                <a:solidFill>
                  <a:srgbClr val="FF0000"/>
                </a:solidFill>
              </a:rPr>
              <a:t>TG saturés</a:t>
            </a:r>
            <a:r>
              <a:rPr lang="fr-FR" sz="1600" b="1" dirty="0" smtClean="0"/>
              <a:t>, des </a:t>
            </a:r>
            <a:r>
              <a:rPr lang="fr-FR" sz="1600" b="1" dirty="0" smtClean="0">
                <a:solidFill>
                  <a:srgbClr val="FF0000"/>
                </a:solidFill>
              </a:rPr>
              <a:t>H destinées </a:t>
            </a:r>
            <a:r>
              <a:rPr lang="fr-FR" sz="1600" b="1" dirty="0" smtClean="0"/>
              <a:t>à la fabrication de </a:t>
            </a:r>
            <a:r>
              <a:rPr lang="fr-FR" sz="1600" b="1" dirty="0" smtClean="0">
                <a:solidFill>
                  <a:srgbClr val="FF0000"/>
                </a:solidFill>
              </a:rPr>
              <a:t>margarine</a:t>
            </a:r>
            <a:r>
              <a:rPr lang="fr-FR" sz="1600" b="1" dirty="0" smtClean="0"/>
              <a:t>, ou une cristallisation risquerait de casser l’émulsion.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fr-FR" sz="1600" b="1" dirty="0" smtClean="0"/>
              <a:t>Il permet de séparer des </a:t>
            </a:r>
            <a:r>
              <a:rPr lang="fr-FR" sz="1600" b="1" dirty="0" smtClean="0">
                <a:solidFill>
                  <a:srgbClr val="FF0000"/>
                </a:solidFill>
              </a:rPr>
              <a:t>fractions lipidiques </a:t>
            </a:r>
            <a:r>
              <a:rPr lang="fr-FR" sz="1600" b="1" dirty="0" smtClean="0"/>
              <a:t>de propriétés </a:t>
            </a:r>
            <a:r>
              <a:rPr lang="fr-FR" sz="1600" b="1" dirty="0" smtClean="0">
                <a:solidFill>
                  <a:srgbClr val="FF0000"/>
                </a:solidFill>
              </a:rPr>
              <a:t>physiques différentes</a:t>
            </a:r>
            <a:r>
              <a:rPr lang="fr-FR" sz="1600" b="1" dirty="0" smtClean="0"/>
              <a:t>: </a:t>
            </a:r>
            <a:r>
              <a:rPr lang="fr-FR" sz="1600" b="1" dirty="0" smtClean="0">
                <a:solidFill>
                  <a:srgbClr val="FF0000"/>
                </a:solidFill>
              </a:rPr>
              <a:t>Oléines</a:t>
            </a:r>
            <a:r>
              <a:rPr lang="fr-FR" sz="1600" b="1" dirty="0" smtClean="0"/>
              <a:t> (liquides) et </a:t>
            </a:r>
            <a:r>
              <a:rPr lang="fr-FR" sz="1600" b="1" dirty="0" smtClean="0">
                <a:solidFill>
                  <a:srgbClr val="FF0000"/>
                </a:solidFill>
              </a:rPr>
              <a:t>Stéarines</a:t>
            </a:r>
            <a:r>
              <a:rPr lang="fr-FR" sz="1600" b="1" dirty="0" smtClean="0"/>
              <a:t> (solides); on s’en sert aussi pour modifier le </a:t>
            </a:r>
            <a:r>
              <a:rPr lang="fr-FR" sz="1600" b="1" dirty="0" smtClean="0">
                <a:solidFill>
                  <a:srgbClr val="FF0000"/>
                </a:solidFill>
              </a:rPr>
              <a:t>rapport</a:t>
            </a:r>
            <a:r>
              <a:rPr lang="fr-FR" sz="1600" b="1" dirty="0" smtClean="0"/>
              <a:t> </a:t>
            </a:r>
            <a:r>
              <a:rPr lang="fr-FR" sz="1600" b="1" dirty="0" smtClean="0">
                <a:solidFill>
                  <a:srgbClr val="0070C0"/>
                </a:solidFill>
              </a:rPr>
              <a:t>liquides/solides</a:t>
            </a:r>
            <a:r>
              <a:rPr lang="fr-FR" sz="1600" b="1" dirty="0" smtClean="0"/>
              <a:t> d’un corps gras, et obtenir par là une </a:t>
            </a:r>
            <a:r>
              <a:rPr lang="fr-FR" sz="1600" b="1" dirty="0" smtClean="0">
                <a:solidFill>
                  <a:srgbClr val="0070C0"/>
                </a:solidFill>
              </a:rPr>
              <a:t>plasticité particulière (Ex. beurre, margarine)</a:t>
            </a:r>
            <a:r>
              <a:rPr lang="fr-FR" sz="1600" b="1" dirty="0" smtClean="0"/>
              <a:t>.</a:t>
            </a:r>
          </a:p>
          <a:p>
            <a:pPr marL="342900" indent="-342900" algn="just">
              <a:buFont typeface="Wingdings" pitchFamily="2" charset="2"/>
              <a:buChar char="ü"/>
            </a:pPr>
            <a:endParaRPr lang="fr-FR" sz="1600" b="1" dirty="0" smtClean="0"/>
          </a:p>
        </p:txBody>
      </p:sp>
      <p:sp>
        <p:nvSpPr>
          <p:cNvPr id="3" name="ZoneTexte 2"/>
          <p:cNvSpPr txBox="1"/>
          <p:nvPr/>
        </p:nvSpPr>
        <p:spPr>
          <a:xfrm>
            <a:off x="142844" y="3728728"/>
            <a:ext cx="8786874" cy="22006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fr-FR" sz="1600" b="1" dirty="0" smtClean="0">
                <a:solidFill>
                  <a:srgbClr val="FF0000"/>
                </a:solidFill>
              </a:rPr>
              <a:t>e. La Désodorisation</a:t>
            </a:r>
          </a:p>
          <a:p>
            <a:pPr marL="342900" indent="-342900" algn="ctr"/>
            <a:endParaRPr lang="fr-FR" sz="900" b="1" dirty="0" smtClean="0">
              <a:solidFill>
                <a:srgbClr val="FF0000"/>
              </a:solidFill>
            </a:endParaRPr>
          </a:p>
          <a:p>
            <a:pPr marL="342900" indent="-342900" algn="just">
              <a:buFont typeface="Wingdings" pitchFamily="2" charset="2"/>
              <a:buChar char="ü"/>
            </a:pPr>
            <a:r>
              <a:rPr lang="fr-FR" sz="1600" b="1" dirty="0" smtClean="0"/>
              <a:t>Elle est obtenue, en </a:t>
            </a:r>
            <a:r>
              <a:rPr lang="fr-FR" sz="1600" b="1" dirty="0" smtClean="0">
                <a:solidFill>
                  <a:srgbClr val="FF0000"/>
                </a:solidFill>
              </a:rPr>
              <a:t>éliminant</a:t>
            </a:r>
            <a:r>
              <a:rPr lang="fr-FR" sz="1600" b="1" dirty="0" smtClean="0"/>
              <a:t> par </a:t>
            </a:r>
            <a:r>
              <a:rPr lang="fr-FR" sz="1600" b="1" dirty="0" smtClean="0">
                <a:solidFill>
                  <a:srgbClr val="FF0000"/>
                </a:solidFill>
              </a:rPr>
              <a:t>distillation sous vide </a:t>
            </a:r>
            <a:r>
              <a:rPr lang="fr-FR" sz="1600" b="1" dirty="0" smtClean="0"/>
              <a:t>(2-9torrs), avec un léger entrainement par la vapeur d’eau, des </a:t>
            </a:r>
            <a:r>
              <a:rPr lang="fr-FR" sz="1600" b="1" dirty="0" smtClean="0">
                <a:solidFill>
                  <a:srgbClr val="FF0000"/>
                </a:solidFill>
              </a:rPr>
              <a:t>substances</a:t>
            </a:r>
            <a:r>
              <a:rPr lang="fr-FR" sz="1600" b="1" dirty="0" smtClean="0"/>
              <a:t> comme les </a:t>
            </a:r>
            <a:r>
              <a:rPr lang="fr-FR" sz="1600" b="1" dirty="0" smtClean="0">
                <a:solidFill>
                  <a:srgbClr val="FF0000"/>
                </a:solidFill>
              </a:rPr>
              <a:t>aldéhydes</a:t>
            </a:r>
            <a:r>
              <a:rPr lang="fr-FR" sz="1600" b="1" dirty="0" smtClean="0"/>
              <a:t> et les </a:t>
            </a:r>
            <a:r>
              <a:rPr lang="fr-FR" sz="1600" b="1" dirty="0" smtClean="0">
                <a:solidFill>
                  <a:srgbClr val="FF0000"/>
                </a:solidFill>
              </a:rPr>
              <a:t>cétones</a:t>
            </a:r>
            <a:r>
              <a:rPr lang="fr-FR" sz="1600" b="1" dirty="0" smtClean="0"/>
              <a:t>, souvent responsables d’odeurs désagréables, et les </a:t>
            </a:r>
            <a:r>
              <a:rPr lang="fr-FR" sz="1600" b="1" dirty="0" smtClean="0">
                <a:solidFill>
                  <a:srgbClr val="FF0000"/>
                </a:solidFill>
              </a:rPr>
              <a:t>AGL encore présents</a:t>
            </a:r>
            <a:r>
              <a:rPr lang="fr-FR" sz="1600" b="1" dirty="0" smtClean="0"/>
              <a:t>.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fr-FR" sz="1600" b="1" dirty="0" smtClean="0"/>
              <a:t>Elle est </a:t>
            </a:r>
            <a:r>
              <a:rPr lang="fr-FR" sz="1600" b="1" dirty="0" smtClean="0">
                <a:solidFill>
                  <a:srgbClr val="FF0000"/>
                </a:solidFill>
              </a:rPr>
              <a:t>nécessaire</a:t>
            </a:r>
            <a:r>
              <a:rPr lang="fr-FR" sz="1600" b="1" dirty="0" smtClean="0"/>
              <a:t> pour les </a:t>
            </a:r>
            <a:r>
              <a:rPr lang="fr-FR" sz="1600" b="1" dirty="0" smtClean="0">
                <a:solidFill>
                  <a:srgbClr val="FF0000"/>
                </a:solidFill>
              </a:rPr>
              <a:t>H de poissons </a:t>
            </a:r>
            <a:r>
              <a:rPr lang="fr-FR" sz="1600" b="1" dirty="0" smtClean="0"/>
              <a:t>(surtout)à, mais aussi pour +</a:t>
            </a:r>
            <a:r>
              <a:rPr lang="fr-FR" sz="1600" b="1" dirty="0" err="1" smtClean="0"/>
              <a:t>ieurs</a:t>
            </a:r>
            <a:r>
              <a:rPr lang="fr-FR" sz="1600" b="1" dirty="0" smtClean="0"/>
              <a:t> H des graines oléagineuses.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fr-FR" sz="1600" b="1" dirty="0" smtClean="0"/>
              <a:t>Après désodorisation, </a:t>
            </a:r>
            <a:r>
              <a:rPr lang="fr-FR" sz="1600" b="1" dirty="0" smtClean="0">
                <a:solidFill>
                  <a:srgbClr val="FF0000"/>
                </a:solidFill>
              </a:rPr>
              <a:t>l’H doit être séchée</a:t>
            </a:r>
            <a:r>
              <a:rPr lang="fr-FR" sz="1600" b="1" dirty="0" smtClean="0"/>
              <a:t>, afin d’éviter l’hydrolyse des TG, et placée à </a:t>
            </a:r>
            <a:r>
              <a:rPr lang="fr-FR" sz="1600" b="1" dirty="0" smtClean="0">
                <a:solidFill>
                  <a:srgbClr val="FF0000"/>
                </a:solidFill>
              </a:rPr>
              <a:t>l’abri de l’air.</a:t>
            </a:r>
            <a:endParaRPr lang="fr-FR" sz="1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14282" y="857232"/>
            <a:ext cx="8786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fr-FR" sz="1600" b="1" dirty="0" smtClean="0">
                <a:solidFill>
                  <a:srgbClr val="FF0000"/>
                </a:solidFill>
              </a:rPr>
              <a:t>Conclusion</a:t>
            </a:r>
            <a:endParaRPr lang="fr-FR" sz="900" b="1" dirty="0" smtClean="0">
              <a:solidFill>
                <a:srgbClr val="FF0000"/>
              </a:solidFill>
            </a:endParaRPr>
          </a:p>
          <a:p>
            <a:pPr marL="342900" indent="-342900" algn="just"/>
            <a:r>
              <a:rPr lang="fr-FR" sz="1600" b="1" dirty="0" smtClean="0"/>
              <a:t>Les traitements de purification permettent de </a:t>
            </a:r>
            <a:r>
              <a:rPr lang="fr-FR" sz="1600" b="1" dirty="0" smtClean="0">
                <a:solidFill>
                  <a:srgbClr val="FF0000"/>
                </a:solidFill>
              </a:rPr>
              <a:t>modifier</a:t>
            </a:r>
            <a:r>
              <a:rPr lang="fr-FR" sz="1600" b="1" dirty="0" smtClean="0"/>
              <a:t> la teneur moyenne en impuretés d’une huile.</a:t>
            </a:r>
          </a:p>
        </p:txBody>
      </p:sp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1500166" y="2000240"/>
          <a:ext cx="6096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H. Initiale </a:t>
                      </a: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(%)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70C0"/>
                          </a:solidFill>
                        </a:rPr>
                        <a:t>H. Finale </a:t>
                      </a: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(%)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Triglycérides</a:t>
                      </a:r>
                      <a:endParaRPr lang="fr-FR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85-89</a:t>
                      </a:r>
                      <a:endParaRPr lang="fr-FR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rgbClr val="0070C0"/>
                          </a:solidFill>
                        </a:rPr>
                        <a:t>98-99</a:t>
                      </a:r>
                      <a:endParaRPr lang="fr-FR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AGL</a:t>
                      </a:r>
                      <a:endParaRPr lang="fr-FR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Jusqu’à 5</a:t>
                      </a:r>
                      <a:endParaRPr lang="fr-FR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rgbClr val="0070C0"/>
                          </a:solidFill>
                        </a:rPr>
                        <a:t>&lt; 0.1</a:t>
                      </a:r>
                      <a:endParaRPr lang="fr-FR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Phospholipides</a:t>
                      </a:r>
                      <a:endParaRPr lang="fr-FR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Jusqu’à 3</a:t>
                      </a:r>
                      <a:endParaRPr lang="fr-FR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rgbClr val="0070C0"/>
                          </a:solidFill>
                        </a:rPr>
                        <a:t>&lt; 0.1</a:t>
                      </a:r>
                      <a:endParaRPr lang="fr-FR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Stérols</a:t>
                      </a:r>
                      <a:endParaRPr lang="fr-FR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Jusqu’à 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rgbClr val="0070C0"/>
                          </a:solidFill>
                        </a:rPr>
                        <a:t>&lt; 1</a:t>
                      </a:r>
                      <a:endParaRPr lang="fr-FR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Tocophérols</a:t>
                      </a:r>
                      <a:endParaRPr lang="fr-FR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0.14</a:t>
                      </a:r>
                      <a:endParaRPr lang="fr-FR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rgbClr val="0070C0"/>
                          </a:solidFill>
                        </a:rPr>
                        <a:t>0.09</a:t>
                      </a:r>
                      <a:endParaRPr lang="fr-FR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714480" y="142852"/>
            <a:ext cx="5500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FF0000"/>
                </a:solidFill>
              </a:rPr>
              <a:t>2.2.2.Traitement de Modification des huiles végétales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214282" y="785794"/>
            <a:ext cx="8786874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fr-FR" sz="1600" b="1" dirty="0" smtClean="0">
                <a:solidFill>
                  <a:srgbClr val="FF0000"/>
                </a:solidFill>
              </a:rPr>
              <a:t>3 traitements qui modifient la structure:</a:t>
            </a:r>
          </a:p>
          <a:p>
            <a:pPr marL="342900" indent="-342900" algn="ctr"/>
            <a:endParaRPr lang="fr-FR" sz="900" b="1" dirty="0" smtClean="0">
              <a:solidFill>
                <a:srgbClr val="FF0000"/>
              </a:solidFill>
            </a:endParaRPr>
          </a:p>
          <a:p>
            <a:pPr marL="342900" indent="-342900" algn="just">
              <a:buFont typeface="Wingdings" pitchFamily="2" charset="2"/>
              <a:buChar char="ü"/>
            </a:pPr>
            <a:r>
              <a:rPr lang="fr-FR" sz="1600" b="1" dirty="0" smtClean="0"/>
              <a:t>L’hydrogénation partielle ou totale (L’</a:t>
            </a:r>
            <a:r>
              <a:rPr lang="fr-FR" sz="1600" b="1" dirty="0" smtClean="0">
                <a:solidFill>
                  <a:srgbClr val="FF0000"/>
                </a:solidFill>
              </a:rPr>
              <a:t>H.P</a:t>
            </a:r>
            <a:r>
              <a:rPr lang="fr-FR" sz="1600" b="1" dirty="0" smtClean="0"/>
              <a:t> ou L’</a:t>
            </a:r>
            <a:r>
              <a:rPr lang="fr-FR" sz="1600" b="1" dirty="0" smtClean="0">
                <a:solidFill>
                  <a:srgbClr val="FF0000"/>
                </a:solidFill>
              </a:rPr>
              <a:t>H.T</a:t>
            </a:r>
            <a:r>
              <a:rPr lang="fr-FR" sz="1600" b="1" dirty="0" smtClean="0"/>
              <a:t>)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fr-FR" sz="1600" b="1" dirty="0" smtClean="0"/>
              <a:t>La </a:t>
            </a:r>
            <a:r>
              <a:rPr lang="fr-FR" sz="1600" b="1" dirty="0" err="1" smtClean="0"/>
              <a:t>trans</a:t>
            </a:r>
            <a:r>
              <a:rPr lang="fr-FR" sz="1600" b="1" dirty="0" smtClean="0"/>
              <a:t> estérification (</a:t>
            </a:r>
            <a:r>
              <a:rPr lang="fr-FR" sz="1600" b="1" dirty="0" smtClean="0">
                <a:solidFill>
                  <a:srgbClr val="FF0000"/>
                </a:solidFill>
              </a:rPr>
              <a:t>T.E</a:t>
            </a:r>
            <a:r>
              <a:rPr lang="fr-FR" sz="1600" b="1" dirty="0" smtClean="0"/>
              <a:t>)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fr-FR" sz="1600" b="1" dirty="0" smtClean="0"/>
              <a:t>Le fractionnement (déjà décrit)</a:t>
            </a:r>
          </a:p>
          <a:p>
            <a:pPr marL="342900" indent="-342900" algn="just"/>
            <a:r>
              <a:rPr lang="fr-FR" sz="1600" b="1" dirty="0" smtClean="0"/>
              <a:t>Seuls les 2 premiers entrainent des </a:t>
            </a:r>
            <a:r>
              <a:rPr lang="fr-FR" sz="1600" b="1" dirty="0" smtClean="0">
                <a:solidFill>
                  <a:srgbClr val="FF0000"/>
                </a:solidFill>
              </a:rPr>
              <a:t>modifications chimiques</a:t>
            </a:r>
            <a:r>
              <a:rPr lang="fr-FR" sz="1600" b="1" dirty="0" smtClean="0"/>
              <a:t>: l’hydrogénation </a:t>
            </a:r>
            <a:r>
              <a:rPr lang="fr-FR" sz="1600" b="1" dirty="0" smtClean="0">
                <a:solidFill>
                  <a:srgbClr val="FF0000"/>
                </a:solidFill>
              </a:rPr>
              <a:t>modifie</a:t>
            </a:r>
            <a:r>
              <a:rPr lang="fr-FR" sz="1600" b="1" dirty="0" smtClean="0"/>
              <a:t> </a:t>
            </a:r>
            <a:r>
              <a:rPr lang="fr-FR" sz="1600" b="1" dirty="0" smtClean="0">
                <a:solidFill>
                  <a:srgbClr val="FF0000"/>
                </a:solidFill>
              </a:rPr>
              <a:t>les AG </a:t>
            </a:r>
            <a:r>
              <a:rPr lang="fr-FR" sz="1600" b="1" dirty="0" smtClean="0"/>
              <a:t>et par</a:t>
            </a:r>
          </a:p>
          <a:p>
            <a:pPr marL="342900" indent="-342900" algn="just"/>
            <a:r>
              <a:rPr lang="fr-FR" sz="1600" b="1" dirty="0" smtClean="0"/>
              <a:t>conséquent </a:t>
            </a:r>
            <a:r>
              <a:rPr lang="fr-FR" sz="1600" b="1" dirty="0" smtClean="0">
                <a:solidFill>
                  <a:srgbClr val="FF0000"/>
                </a:solidFill>
              </a:rPr>
              <a:t>les TG</a:t>
            </a:r>
            <a:r>
              <a:rPr lang="fr-FR" sz="1600" b="1" dirty="0" smtClean="0"/>
              <a:t>, la T.E uniquement la structure des TG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214282" y="4000504"/>
            <a:ext cx="8786874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fr-FR" sz="1600" b="1" dirty="0" smtClean="0">
                <a:solidFill>
                  <a:srgbClr val="FF0000"/>
                </a:solidFill>
              </a:rPr>
              <a:t>a1. L’Hydrogénation Sélective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fr-FR" sz="1600" b="1" dirty="0" smtClean="0"/>
              <a:t>Pratiquer sur certaines H. végétales pour réduire la teneur en </a:t>
            </a:r>
            <a:r>
              <a:rPr lang="fr-FR" sz="1600" b="1" dirty="0" smtClean="0">
                <a:solidFill>
                  <a:srgbClr val="FF0000"/>
                </a:solidFill>
              </a:rPr>
              <a:t>C18 ∆ 9,12,15 </a:t>
            </a:r>
            <a:r>
              <a:rPr lang="fr-FR" sz="1600" b="1" dirty="0" smtClean="0"/>
              <a:t>et accroitre la stabilité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fr-FR" sz="1600" b="1" dirty="0" smtClean="0">
                <a:solidFill>
                  <a:srgbClr val="FF0000"/>
                </a:solidFill>
              </a:rPr>
              <a:t>Cette H</a:t>
            </a:r>
            <a:r>
              <a:rPr lang="fr-FR" sz="1600" b="1" dirty="0" smtClean="0"/>
              <a:t> donne naissance:</a:t>
            </a:r>
          </a:p>
          <a:p>
            <a:pPr marL="2628900" lvl="5" indent="-342900">
              <a:buFont typeface="Wingdings" pitchFamily="2" charset="2"/>
              <a:buChar char="Ø"/>
            </a:pPr>
            <a:r>
              <a:rPr lang="fr-FR" sz="1500" b="1" dirty="0" smtClean="0"/>
              <a:t>Des </a:t>
            </a:r>
            <a:r>
              <a:rPr lang="fr-FR" sz="1500" b="1" dirty="0" smtClean="0">
                <a:solidFill>
                  <a:srgbClr val="FF0000"/>
                </a:solidFill>
              </a:rPr>
              <a:t>isomères de position </a:t>
            </a:r>
            <a:r>
              <a:rPr lang="fr-FR" sz="1500" b="1" dirty="0" smtClean="0"/>
              <a:t>(40-50%) des </a:t>
            </a:r>
            <a:r>
              <a:rPr lang="fr-FR" sz="1500" b="1" dirty="0" err="1" smtClean="0">
                <a:solidFill>
                  <a:srgbClr val="FF0000"/>
                </a:solidFill>
              </a:rPr>
              <a:t>Ac</a:t>
            </a:r>
            <a:r>
              <a:rPr lang="fr-FR" sz="1500" b="1" dirty="0" smtClean="0">
                <a:solidFill>
                  <a:srgbClr val="FF0000"/>
                </a:solidFill>
              </a:rPr>
              <a:t>. oléique et linoléique</a:t>
            </a:r>
          </a:p>
          <a:p>
            <a:pPr marL="2628900" lvl="5" indent="-342900">
              <a:buFont typeface="Wingdings" pitchFamily="2" charset="2"/>
              <a:buChar char="Ø"/>
            </a:pPr>
            <a:r>
              <a:rPr lang="fr-FR" sz="1500" b="1" dirty="0" smtClean="0"/>
              <a:t>Des </a:t>
            </a:r>
            <a:r>
              <a:rPr lang="fr-FR" sz="1500" b="1" dirty="0" smtClean="0">
                <a:solidFill>
                  <a:srgbClr val="FF0000"/>
                </a:solidFill>
              </a:rPr>
              <a:t>isomères de conjugaison </a:t>
            </a:r>
            <a:r>
              <a:rPr lang="fr-FR" sz="1500" b="1" dirty="0" smtClean="0"/>
              <a:t>(= 2 %) des </a:t>
            </a:r>
            <a:r>
              <a:rPr lang="fr-FR" sz="1500" b="1" dirty="0" err="1" smtClean="0">
                <a:solidFill>
                  <a:srgbClr val="FF0000"/>
                </a:solidFill>
              </a:rPr>
              <a:t>Ac</a:t>
            </a:r>
            <a:r>
              <a:rPr lang="fr-FR" sz="1500" b="1" dirty="0" smtClean="0">
                <a:solidFill>
                  <a:srgbClr val="FF0000"/>
                </a:solidFill>
              </a:rPr>
              <a:t>. oléique et linoléique</a:t>
            </a:r>
          </a:p>
          <a:p>
            <a:pPr marL="2628900" lvl="5" indent="-342900">
              <a:buFont typeface="Wingdings" pitchFamily="2" charset="2"/>
              <a:buChar char="Ø"/>
            </a:pPr>
            <a:r>
              <a:rPr lang="fr-FR" sz="1500" b="1" dirty="0" smtClean="0"/>
              <a:t>Des </a:t>
            </a:r>
            <a:r>
              <a:rPr lang="fr-FR" sz="1600" b="1" dirty="0" smtClean="0">
                <a:solidFill>
                  <a:srgbClr val="FF0000"/>
                </a:solidFill>
              </a:rPr>
              <a:t>stéréo-isomères Trans </a:t>
            </a:r>
            <a:r>
              <a:rPr lang="fr-FR" sz="1600" b="1" dirty="0" smtClean="0"/>
              <a:t>(10-15%) des </a:t>
            </a:r>
            <a:r>
              <a:rPr lang="fr-FR" sz="1600" b="1" dirty="0" err="1" smtClean="0">
                <a:solidFill>
                  <a:srgbClr val="FF0000"/>
                </a:solidFill>
              </a:rPr>
              <a:t>Ac</a:t>
            </a:r>
            <a:r>
              <a:rPr lang="fr-FR" sz="1600" b="1" dirty="0" smtClean="0">
                <a:solidFill>
                  <a:srgbClr val="FF0000"/>
                </a:solidFill>
              </a:rPr>
              <a:t>. oléique et linoléique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fr-FR" sz="1600" b="1" dirty="0" smtClean="0"/>
              <a:t>Le passage de formes </a:t>
            </a:r>
            <a:r>
              <a:rPr lang="fr-FR" sz="1600" b="1" dirty="0" smtClean="0">
                <a:solidFill>
                  <a:srgbClr val="FF0000"/>
                </a:solidFill>
              </a:rPr>
              <a:t>Cis</a:t>
            </a:r>
            <a:r>
              <a:rPr lang="fr-FR" sz="1600" b="1" dirty="0" smtClean="0"/>
              <a:t>, aux formes </a:t>
            </a:r>
            <a:r>
              <a:rPr lang="fr-FR" sz="1600" b="1" dirty="0" smtClean="0">
                <a:solidFill>
                  <a:srgbClr val="FF0000"/>
                </a:solidFill>
              </a:rPr>
              <a:t>Trans</a:t>
            </a:r>
            <a:r>
              <a:rPr lang="fr-FR" sz="1600" b="1" dirty="0" smtClean="0"/>
              <a:t>, peut se produire aussi sous l’influence de la </a:t>
            </a:r>
            <a:r>
              <a:rPr lang="fr-FR" sz="1600" b="1" dirty="0" smtClean="0">
                <a:solidFill>
                  <a:srgbClr val="FF0000"/>
                </a:solidFill>
              </a:rPr>
              <a:t>chaleur</a:t>
            </a:r>
            <a:r>
              <a:rPr lang="fr-FR" sz="1600" b="1" dirty="0" smtClean="0"/>
              <a:t>, de </a:t>
            </a:r>
            <a:r>
              <a:rPr lang="fr-FR" sz="1600" b="1" dirty="0" smtClean="0">
                <a:solidFill>
                  <a:srgbClr val="FF0000"/>
                </a:solidFill>
              </a:rPr>
              <a:t>l’oxydation</a:t>
            </a:r>
            <a:r>
              <a:rPr lang="fr-FR" sz="1600" b="1" dirty="0" smtClean="0"/>
              <a:t> et de la </a:t>
            </a:r>
            <a:r>
              <a:rPr lang="fr-FR" sz="1600" b="1" dirty="0" smtClean="0">
                <a:solidFill>
                  <a:srgbClr val="FF0000"/>
                </a:solidFill>
              </a:rPr>
              <a:t>lumière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fr-FR" sz="1600" b="1" dirty="0" smtClean="0"/>
              <a:t>Elle est conduite en général à </a:t>
            </a:r>
            <a:r>
              <a:rPr lang="fr-FR" sz="1600" b="1" dirty="0" smtClean="0">
                <a:solidFill>
                  <a:srgbClr val="FF0000"/>
                </a:solidFill>
              </a:rPr>
              <a:t>T°&gt; 195°C, </a:t>
            </a:r>
            <a:r>
              <a:rPr lang="fr-FR" sz="1600" b="1" dirty="0" smtClean="0"/>
              <a:t>pendant un temps brefs </a:t>
            </a:r>
            <a:r>
              <a:rPr lang="fr-FR" sz="1600" b="1" dirty="0" smtClean="0">
                <a:solidFill>
                  <a:srgbClr val="FF0000"/>
                </a:solidFill>
              </a:rPr>
              <a:t>(30 min) </a:t>
            </a:r>
            <a:r>
              <a:rPr lang="fr-FR" sz="1600" b="1" dirty="0" smtClean="0"/>
              <a:t>et à une pression élevée </a:t>
            </a:r>
            <a:r>
              <a:rPr lang="fr-FR" sz="1600" b="1" dirty="0" smtClean="0">
                <a:solidFill>
                  <a:srgbClr val="FF0000"/>
                </a:solidFill>
              </a:rPr>
              <a:t>(8.000 torrs)</a:t>
            </a:r>
            <a:endParaRPr lang="fr-FR" sz="1600" b="1" dirty="0" smtClean="0"/>
          </a:p>
        </p:txBody>
      </p:sp>
      <p:sp>
        <p:nvSpPr>
          <p:cNvPr id="5" name="Rectangle 4"/>
          <p:cNvSpPr/>
          <p:nvPr/>
        </p:nvSpPr>
        <p:spPr>
          <a:xfrm>
            <a:off x="357158" y="2637534"/>
            <a:ext cx="835824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/>
            <a:r>
              <a:rPr lang="fr-FR" b="1" dirty="0" smtClean="0">
                <a:solidFill>
                  <a:srgbClr val="FF0000"/>
                </a:solidFill>
              </a:rPr>
              <a:t>a. L’Hydrogénation</a:t>
            </a:r>
          </a:p>
          <a:p>
            <a:pPr marL="342900" indent="-342900" algn="ctr"/>
            <a:endParaRPr lang="fr-FR" sz="1000" b="1" dirty="0" smtClean="0">
              <a:solidFill>
                <a:srgbClr val="FF0000"/>
              </a:solidFill>
            </a:endParaRPr>
          </a:p>
          <a:p>
            <a:pPr marL="342900" indent="-342900" algn="just"/>
            <a:r>
              <a:rPr lang="fr-FR" b="1" dirty="0" smtClean="0"/>
              <a:t>Elle consiste à </a:t>
            </a:r>
            <a:r>
              <a:rPr lang="fr-FR" b="1" dirty="0" smtClean="0">
                <a:solidFill>
                  <a:srgbClr val="FF0000"/>
                </a:solidFill>
              </a:rPr>
              <a:t>fixer l’</a:t>
            </a:r>
            <a:r>
              <a:rPr lang="fr-FR" b="1" dirty="0" err="1" smtClean="0">
                <a:solidFill>
                  <a:srgbClr val="FF0000"/>
                </a:solidFill>
              </a:rPr>
              <a:t>hydrogéne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fr-FR" b="1" dirty="0" smtClean="0"/>
              <a:t>au niveau des </a:t>
            </a:r>
            <a:r>
              <a:rPr lang="fr-FR" b="1" dirty="0" smtClean="0">
                <a:solidFill>
                  <a:srgbClr val="FF0000"/>
                </a:solidFill>
              </a:rPr>
              <a:t>doubles liaisons </a:t>
            </a:r>
            <a:r>
              <a:rPr lang="fr-FR" b="1" dirty="0" smtClean="0"/>
              <a:t>des AG instaurés (</a:t>
            </a:r>
            <a:r>
              <a:rPr lang="fr-FR" b="1" dirty="0" smtClean="0">
                <a:solidFill>
                  <a:srgbClr val="FF0000"/>
                </a:solidFill>
              </a:rPr>
              <a:t>AGI</a:t>
            </a:r>
            <a:r>
              <a:rPr lang="fr-FR" b="1" dirty="0" smtClean="0"/>
              <a:t>). Il existe 2 types dont les application sont différentes.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14282" y="642918"/>
            <a:ext cx="8786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/>
            <a:r>
              <a:rPr lang="fr-FR" sz="1600" b="1" dirty="0" smtClean="0"/>
              <a:t>Les transformations observées, ne sont pas uniquement une </a:t>
            </a:r>
            <a:r>
              <a:rPr lang="fr-FR" sz="1600" b="1" dirty="0" smtClean="0">
                <a:solidFill>
                  <a:srgbClr val="FF0000"/>
                </a:solidFill>
              </a:rPr>
              <a:t>simple addition </a:t>
            </a:r>
            <a:r>
              <a:rPr lang="fr-FR" sz="1600" b="1" dirty="0" smtClean="0"/>
              <a:t>de l’</a:t>
            </a:r>
            <a:r>
              <a:rPr lang="fr-FR" sz="1600" b="1" dirty="0" err="1" smtClean="0"/>
              <a:t>hydrogéne</a:t>
            </a:r>
            <a:r>
              <a:rPr lang="fr-FR" sz="1600" b="1" dirty="0" smtClean="0"/>
              <a:t> sur les </a:t>
            </a:r>
            <a:r>
              <a:rPr lang="fr-FR" sz="1600" b="1" dirty="0" smtClean="0">
                <a:solidFill>
                  <a:srgbClr val="FF0000"/>
                </a:solidFill>
              </a:rPr>
              <a:t>doubles</a:t>
            </a:r>
            <a:r>
              <a:rPr lang="fr-FR" sz="1600" b="1" dirty="0" smtClean="0"/>
              <a:t> liaisons</a:t>
            </a:r>
          </a:p>
        </p:txBody>
      </p:sp>
      <p:grpSp>
        <p:nvGrpSpPr>
          <p:cNvPr id="12" name="Groupe 11"/>
          <p:cNvGrpSpPr/>
          <p:nvPr/>
        </p:nvGrpSpPr>
        <p:grpSpPr>
          <a:xfrm>
            <a:off x="428596" y="2643183"/>
            <a:ext cx="2214578" cy="1200329"/>
            <a:chOff x="428596" y="2643182"/>
            <a:chExt cx="2214578" cy="1061495"/>
          </a:xfrm>
        </p:grpSpPr>
        <p:sp>
          <p:nvSpPr>
            <p:cNvPr id="4" name="ZoneTexte 3"/>
            <p:cNvSpPr txBox="1"/>
            <p:nvPr/>
          </p:nvSpPr>
          <p:spPr>
            <a:xfrm>
              <a:off x="428596" y="2643182"/>
              <a:ext cx="2214578" cy="10614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 algn="just"/>
              <a:r>
                <a:rPr lang="fr-FR" b="1" dirty="0" smtClean="0"/>
                <a:t>      H                    H</a:t>
              </a:r>
            </a:p>
            <a:p>
              <a:pPr marL="342900" indent="-342900" algn="just"/>
              <a:r>
                <a:rPr lang="fr-FR" b="1" dirty="0" smtClean="0"/>
                <a:t>               C =C</a:t>
              </a:r>
            </a:p>
            <a:p>
              <a:pPr marL="342900" indent="-342900" algn="just"/>
              <a:r>
                <a:rPr lang="fr-FR" b="1" dirty="0" smtClean="0"/>
                <a:t>      R1                  R2</a:t>
              </a:r>
            </a:p>
            <a:p>
              <a:pPr marL="342900" indent="-342900" algn="ctr"/>
              <a:endParaRPr lang="fr-FR" b="1" dirty="0" smtClean="0"/>
            </a:p>
          </p:txBody>
        </p:sp>
        <p:cxnSp>
          <p:nvCxnSpPr>
            <p:cNvPr id="6" name="Connecteur droit 5"/>
            <p:cNvCxnSpPr/>
            <p:nvPr/>
          </p:nvCxnSpPr>
          <p:spPr>
            <a:xfrm rot="10800000" flipV="1">
              <a:off x="1738841" y="2872776"/>
              <a:ext cx="233498" cy="10448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Connecteur droit 6"/>
            <p:cNvCxnSpPr/>
            <p:nvPr/>
          </p:nvCxnSpPr>
          <p:spPr>
            <a:xfrm rot="10800000" flipV="1">
              <a:off x="1099431" y="3162424"/>
              <a:ext cx="177712" cy="87842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Connecteur droit 7"/>
            <p:cNvCxnSpPr/>
            <p:nvPr/>
          </p:nvCxnSpPr>
          <p:spPr>
            <a:xfrm>
              <a:off x="1071538" y="2895883"/>
              <a:ext cx="204654" cy="115778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Connecteur droit 10"/>
            <p:cNvCxnSpPr/>
            <p:nvPr/>
          </p:nvCxnSpPr>
          <p:spPr>
            <a:xfrm>
              <a:off x="1752033" y="3141783"/>
              <a:ext cx="202888" cy="134714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5" name="Groupe 34"/>
          <p:cNvGrpSpPr/>
          <p:nvPr/>
        </p:nvGrpSpPr>
        <p:grpSpPr>
          <a:xfrm>
            <a:off x="3857620" y="1800044"/>
            <a:ext cx="2214578" cy="1200329"/>
            <a:chOff x="3857620" y="1857365"/>
            <a:chExt cx="2214578" cy="1200329"/>
          </a:xfrm>
        </p:grpSpPr>
        <p:sp>
          <p:nvSpPr>
            <p:cNvPr id="23" name="ZoneTexte 22"/>
            <p:cNvSpPr txBox="1"/>
            <p:nvPr/>
          </p:nvSpPr>
          <p:spPr>
            <a:xfrm>
              <a:off x="3857620" y="1857365"/>
              <a:ext cx="221457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 algn="just"/>
              <a:r>
                <a:rPr lang="fr-FR" b="1" dirty="0" smtClean="0"/>
                <a:t>      H                    H</a:t>
              </a:r>
            </a:p>
            <a:p>
              <a:pPr marL="342900" indent="-342900" algn="just"/>
              <a:r>
                <a:rPr lang="fr-FR" b="1" dirty="0" smtClean="0"/>
                <a:t>             C ……C</a:t>
              </a:r>
            </a:p>
            <a:p>
              <a:pPr marL="342900" indent="-342900" algn="just"/>
              <a:r>
                <a:rPr lang="fr-FR" b="1" dirty="0" smtClean="0"/>
                <a:t>      R1    Z     Y     R2</a:t>
              </a:r>
            </a:p>
            <a:p>
              <a:pPr marL="342900" indent="-342900" algn="ctr"/>
              <a:endParaRPr lang="fr-FR" b="1" dirty="0" smtClean="0"/>
            </a:p>
          </p:txBody>
        </p:sp>
        <p:cxnSp>
          <p:nvCxnSpPr>
            <p:cNvPr id="24" name="Connecteur droit 23"/>
            <p:cNvCxnSpPr/>
            <p:nvPr/>
          </p:nvCxnSpPr>
          <p:spPr>
            <a:xfrm rot="10800000">
              <a:off x="4786315" y="2285993"/>
              <a:ext cx="277045" cy="1767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Connecteur droit 27"/>
            <p:cNvCxnSpPr/>
            <p:nvPr/>
          </p:nvCxnSpPr>
          <p:spPr>
            <a:xfrm rot="10800000" flipV="1">
              <a:off x="5167865" y="2080387"/>
              <a:ext cx="233498" cy="118155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Connecteur droit 28"/>
            <p:cNvCxnSpPr/>
            <p:nvPr/>
          </p:nvCxnSpPr>
          <p:spPr>
            <a:xfrm>
              <a:off x="4439599" y="2062970"/>
              <a:ext cx="204654" cy="130921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Connecteur droit 29"/>
            <p:cNvCxnSpPr/>
            <p:nvPr/>
          </p:nvCxnSpPr>
          <p:spPr>
            <a:xfrm rot="10800000" flipV="1">
              <a:off x="4408295" y="2385323"/>
              <a:ext cx="177712" cy="99331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Connecteur droit 30"/>
            <p:cNvCxnSpPr/>
            <p:nvPr/>
          </p:nvCxnSpPr>
          <p:spPr>
            <a:xfrm>
              <a:off x="5278622" y="2350487"/>
              <a:ext cx="202888" cy="152333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Forme libre 31"/>
            <p:cNvSpPr/>
            <p:nvPr/>
          </p:nvSpPr>
          <p:spPr>
            <a:xfrm>
              <a:off x="4781006" y="2420983"/>
              <a:ext cx="52251" cy="113211"/>
            </a:xfrm>
            <a:custGeom>
              <a:avLst/>
              <a:gdLst>
                <a:gd name="connsiteX0" fmla="*/ 52251 w 52251"/>
                <a:gd name="connsiteY0" fmla="*/ 0 h 113211"/>
                <a:gd name="connsiteX1" fmla="*/ 26125 w 52251"/>
                <a:gd name="connsiteY1" fmla="*/ 17417 h 113211"/>
                <a:gd name="connsiteX2" fmla="*/ 17417 w 52251"/>
                <a:gd name="connsiteY2" fmla="*/ 60960 h 113211"/>
                <a:gd name="connsiteX3" fmla="*/ 0 w 52251"/>
                <a:gd name="connsiteY3" fmla="*/ 113211 h 113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2251" h="113211">
                  <a:moveTo>
                    <a:pt x="52251" y="0"/>
                  </a:moveTo>
                  <a:cubicBezTo>
                    <a:pt x="43542" y="5806"/>
                    <a:pt x="31318" y="8330"/>
                    <a:pt x="26125" y="17417"/>
                  </a:cubicBezTo>
                  <a:cubicBezTo>
                    <a:pt x="18781" y="30269"/>
                    <a:pt x="20628" y="46511"/>
                    <a:pt x="17417" y="60960"/>
                  </a:cubicBezTo>
                  <a:cubicBezTo>
                    <a:pt x="9191" y="97975"/>
                    <a:pt x="12944" y="87321"/>
                    <a:pt x="0" y="113211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3" name="Forme libre 32"/>
            <p:cNvSpPr/>
            <p:nvPr/>
          </p:nvSpPr>
          <p:spPr>
            <a:xfrm>
              <a:off x="5085806" y="2377440"/>
              <a:ext cx="78377" cy="139337"/>
            </a:xfrm>
            <a:custGeom>
              <a:avLst/>
              <a:gdLst>
                <a:gd name="connsiteX0" fmla="*/ 0 w 78377"/>
                <a:gd name="connsiteY0" fmla="*/ 0 h 139337"/>
                <a:gd name="connsiteX1" fmla="*/ 26125 w 78377"/>
                <a:gd name="connsiteY1" fmla="*/ 69669 h 139337"/>
                <a:gd name="connsiteX2" fmla="*/ 52251 w 78377"/>
                <a:gd name="connsiteY2" fmla="*/ 78377 h 139337"/>
                <a:gd name="connsiteX3" fmla="*/ 78377 w 78377"/>
                <a:gd name="connsiteY3" fmla="*/ 139337 h 139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377" h="139337">
                  <a:moveTo>
                    <a:pt x="0" y="0"/>
                  </a:moveTo>
                  <a:cubicBezTo>
                    <a:pt x="4720" y="23603"/>
                    <a:pt x="4769" y="52584"/>
                    <a:pt x="26125" y="69669"/>
                  </a:cubicBezTo>
                  <a:cubicBezTo>
                    <a:pt x="33293" y="75403"/>
                    <a:pt x="43542" y="75474"/>
                    <a:pt x="52251" y="78377"/>
                  </a:cubicBezTo>
                  <a:cubicBezTo>
                    <a:pt x="70966" y="134524"/>
                    <a:pt x="56685" y="117648"/>
                    <a:pt x="78377" y="139337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4" name="Forme libre 33"/>
            <p:cNvSpPr/>
            <p:nvPr/>
          </p:nvSpPr>
          <p:spPr>
            <a:xfrm>
              <a:off x="4859383" y="2656114"/>
              <a:ext cx="235131" cy="0"/>
            </a:xfrm>
            <a:custGeom>
              <a:avLst/>
              <a:gdLst>
                <a:gd name="connsiteX0" fmla="*/ 0 w 235131"/>
                <a:gd name="connsiteY0" fmla="*/ 0 h 0"/>
                <a:gd name="connsiteX1" fmla="*/ 235131 w 235131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35131">
                  <a:moveTo>
                    <a:pt x="0" y="0"/>
                  </a:moveTo>
                  <a:lnTo>
                    <a:pt x="235131" y="0"/>
                  </a:ln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49" name="Groupe 48"/>
          <p:cNvGrpSpPr/>
          <p:nvPr/>
        </p:nvGrpSpPr>
        <p:grpSpPr>
          <a:xfrm>
            <a:off x="3857620" y="2871613"/>
            <a:ext cx="2214578" cy="1200329"/>
            <a:chOff x="3857620" y="3085927"/>
            <a:chExt cx="2214578" cy="1200329"/>
          </a:xfrm>
        </p:grpSpPr>
        <p:sp>
          <p:nvSpPr>
            <p:cNvPr id="37" name="ZoneTexte 36"/>
            <p:cNvSpPr txBox="1"/>
            <p:nvPr/>
          </p:nvSpPr>
          <p:spPr>
            <a:xfrm>
              <a:off x="3857620" y="3085927"/>
              <a:ext cx="221457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 algn="just"/>
              <a:r>
                <a:rPr lang="fr-FR" b="1" dirty="0" smtClean="0"/>
                <a:t>      H                      H</a:t>
              </a:r>
            </a:p>
            <a:p>
              <a:pPr marL="342900" indent="-342900" algn="just"/>
              <a:r>
                <a:rPr lang="fr-FR" b="1" dirty="0" smtClean="0"/>
                <a:t>             C        C</a:t>
              </a:r>
            </a:p>
            <a:p>
              <a:pPr marL="342900" indent="-342900" algn="just"/>
              <a:r>
                <a:rPr lang="fr-FR" b="1" dirty="0" smtClean="0"/>
                <a:t>      R1       R        R2</a:t>
              </a:r>
            </a:p>
            <a:p>
              <a:pPr marL="342900" indent="-342900" algn="ctr"/>
              <a:endParaRPr lang="fr-FR" b="1" dirty="0" smtClean="0"/>
            </a:p>
          </p:txBody>
        </p:sp>
        <p:cxnSp>
          <p:nvCxnSpPr>
            <p:cNvPr id="38" name="Connecteur droit 37"/>
            <p:cNvCxnSpPr/>
            <p:nvPr/>
          </p:nvCxnSpPr>
          <p:spPr>
            <a:xfrm rot="10800000">
              <a:off x="4786315" y="3514555"/>
              <a:ext cx="277045" cy="1767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Connecteur droit 38"/>
            <p:cNvCxnSpPr/>
            <p:nvPr/>
          </p:nvCxnSpPr>
          <p:spPr>
            <a:xfrm rot="10800000" flipV="1">
              <a:off x="5295089" y="3343785"/>
              <a:ext cx="233498" cy="118155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Connecteur droit 39"/>
            <p:cNvCxnSpPr/>
            <p:nvPr/>
          </p:nvCxnSpPr>
          <p:spPr>
            <a:xfrm>
              <a:off x="4439599" y="3291532"/>
              <a:ext cx="204654" cy="130921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Connecteur droit 40"/>
            <p:cNvCxnSpPr/>
            <p:nvPr/>
          </p:nvCxnSpPr>
          <p:spPr>
            <a:xfrm rot="10800000" flipV="1">
              <a:off x="4408295" y="3613885"/>
              <a:ext cx="177712" cy="99331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Connecteur droit 41"/>
            <p:cNvCxnSpPr/>
            <p:nvPr/>
          </p:nvCxnSpPr>
          <p:spPr>
            <a:xfrm>
              <a:off x="5278622" y="3579049"/>
              <a:ext cx="202888" cy="152333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Connecteur droit 45"/>
            <p:cNvCxnSpPr/>
            <p:nvPr/>
          </p:nvCxnSpPr>
          <p:spPr>
            <a:xfrm rot="16200000" flipH="1">
              <a:off x="4704435" y="3653755"/>
              <a:ext cx="152333" cy="13145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8" name="Forme libre 47"/>
            <p:cNvSpPr/>
            <p:nvPr/>
          </p:nvSpPr>
          <p:spPr>
            <a:xfrm>
              <a:off x="5199515" y="3393440"/>
              <a:ext cx="45948" cy="56605"/>
            </a:xfrm>
            <a:custGeom>
              <a:avLst/>
              <a:gdLst>
                <a:gd name="connsiteX0" fmla="*/ 43045 w 45948"/>
                <a:gd name="connsiteY0" fmla="*/ 55154 h 56605"/>
                <a:gd name="connsiteX1" fmla="*/ 8211 w 45948"/>
                <a:gd name="connsiteY1" fmla="*/ 37737 h 56605"/>
                <a:gd name="connsiteX2" fmla="*/ 25628 w 45948"/>
                <a:gd name="connsiteY2" fmla="*/ 2903 h 56605"/>
                <a:gd name="connsiteX3" fmla="*/ 34336 w 45948"/>
                <a:gd name="connsiteY3" fmla="*/ 29029 h 56605"/>
                <a:gd name="connsiteX4" fmla="*/ 8211 w 45948"/>
                <a:gd name="connsiteY4" fmla="*/ 11611 h 56605"/>
                <a:gd name="connsiteX5" fmla="*/ 25628 w 45948"/>
                <a:gd name="connsiteY5" fmla="*/ 29029 h 56605"/>
                <a:gd name="connsiteX6" fmla="*/ 43045 w 45948"/>
                <a:gd name="connsiteY6" fmla="*/ 55154 h 566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948" h="56605">
                  <a:moveTo>
                    <a:pt x="43045" y="55154"/>
                  </a:moveTo>
                  <a:cubicBezTo>
                    <a:pt x="40142" y="56605"/>
                    <a:pt x="12316" y="50053"/>
                    <a:pt x="8211" y="37737"/>
                  </a:cubicBezTo>
                  <a:cubicBezTo>
                    <a:pt x="4106" y="25421"/>
                    <a:pt x="13312" y="7008"/>
                    <a:pt x="25628" y="2903"/>
                  </a:cubicBezTo>
                  <a:cubicBezTo>
                    <a:pt x="34337" y="0"/>
                    <a:pt x="42547" y="24924"/>
                    <a:pt x="34336" y="29029"/>
                  </a:cubicBezTo>
                  <a:cubicBezTo>
                    <a:pt x="24974" y="33709"/>
                    <a:pt x="18677" y="11611"/>
                    <a:pt x="8211" y="11611"/>
                  </a:cubicBezTo>
                  <a:cubicBezTo>
                    <a:pt x="0" y="11611"/>
                    <a:pt x="20702" y="22460"/>
                    <a:pt x="25628" y="29029"/>
                  </a:cubicBezTo>
                  <a:cubicBezTo>
                    <a:pt x="29522" y="34222"/>
                    <a:pt x="45948" y="53703"/>
                    <a:pt x="43045" y="55154"/>
                  </a:cubicBez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52" name="ZoneTexte 51"/>
          <p:cNvSpPr txBox="1"/>
          <p:nvPr/>
        </p:nvSpPr>
        <p:spPr>
          <a:xfrm>
            <a:off x="4010020" y="4300373"/>
            <a:ext cx="22145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/>
            <a:r>
              <a:rPr lang="fr-FR" b="1" dirty="0" smtClean="0"/>
              <a:t>      H                      H</a:t>
            </a:r>
          </a:p>
          <a:p>
            <a:pPr marL="342900" indent="-342900" algn="just"/>
            <a:r>
              <a:rPr lang="fr-FR" b="1" dirty="0" smtClean="0"/>
              <a:t>             C        C</a:t>
            </a:r>
          </a:p>
          <a:p>
            <a:pPr marL="342900" indent="-342900" algn="just"/>
            <a:r>
              <a:rPr lang="fr-FR" b="1" dirty="0" smtClean="0"/>
              <a:t>      R1                   R2</a:t>
            </a:r>
          </a:p>
          <a:p>
            <a:pPr marL="342900" indent="-342900" algn="ctr"/>
            <a:endParaRPr lang="fr-FR" b="1" dirty="0" smtClean="0"/>
          </a:p>
        </p:txBody>
      </p:sp>
      <p:cxnSp>
        <p:nvCxnSpPr>
          <p:cNvPr id="53" name="Connecteur droit 52"/>
          <p:cNvCxnSpPr/>
          <p:nvPr/>
        </p:nvCxnSpPr>
        <p:spPr>
          <a:xfrm rot="10800000" flipV="1">
            <a:off x="5456198" y="4545473"/>
            <a:ext cx="233498" cy="11815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4" name="Connecteur droit 53"/>
          <p:cNvCxnSpPr/>
          <p:nvPr/>
        </p:nvCxnSpPr>
        <p:spPr>
          <a:xfrm>
            <a:off x="4600708" y="4493220"/>
            <a:ext cx="204654" cy="13092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Connecteur droit 54"/>
          <p:cNvCxnSpPr/>
          <p:nvPr/>
        </p:nvCxnSpPr>
        <p:spPr>
          <a:xfrm rot="10800000" flipV="1">
            <a:off x="4569404" y="4815573"/>
            <a:ext cx="177712" cy="993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Connecteur droit 55"/>
          <p:cNvCxnSpPr/>
          <p:nvPr/>
        </p:nvCxnSpPr>
        <p:spPr>
          <a:xfrm>
            <a:off x="5439731" y="4780737"/>
            <a:ext cx="202888" cy="15233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8" name="Forme libre 57"/>
          <p:cNvSpPr/>
          <p:nvPr/>
        </p:nvSpPr>
        <p:spPr>
          <a:xfrm>
            <a:off x="5360624" y="4595128"/>
            <a:ext cx="45948" cy="56605"/>
          </a:xfrm>
          <a:custGeom>
            <a:avLst/>
            <a:gdLst>
              <a:gd name="connsiteX0" fmla="*/ 43045 w 45948"/>
              <a:gd name="connsiteY0" fmla="*/ 55154 h 56605"/>
              <a:gd name="connsiteX1" fmla="*/ 8211 w 45948"/>
              <a:gd name="connsiteY1" fmla="*/ 37737 h 56605"/>
              <a:gd name="connsiteX2" fmla="*/ 25628 w 45948"/>
              <a:gd name="connsiteY2" fmla="*/ 2903 h 56605"/>
              <a:gd name="connsiteX3" fmla="*/ 34336 w 45948"/>
              <a:gd name="connsiteY3" fmla="*/ 29029 h 56605"/>
              <a:gd name="connsiteX4" fmla="*/ 8211 w 45948"/>
              <a:gd name="connsiteY4" fmla="*/ 11611 h 56605"/>
              <a:gd name="connsiteX5" fmla="*/ 25628 w 45948"/>
              <a:gd name="connsiteY5" fmla="*/ 29029 h 56605"/>
              <a:gd name="connsiteX6" fmla="*/ 43045 w 45948"/>
              <a:gd name="connsiteY6" fmla="*/ 55154 h 56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948" h="56605">
                <a:moveTo>
                  <a:pt x="43045" y="55154"/>
                </a:moveTo>
                <a:cubicBezTo>
                  <a:pt x="40142" y="56605"/>
                  <a:pt x="12316" y="50053"/>
                  <a:pt x="8211" y="37737"/>
                </a:cubicBezTo>
                <a:cubicBezTo>
                  <a:pt x="4106" y="25421"/>
                  <a:pt x="13312" y="7008"/>
                  <a:pt x="25628" y="2903"/>
                </a:cubicBezTo>
                <a:cubicBezTo>
                  <a:pt x="34337" y="0"/>
                  <a:pt x="42547" y="24924"/>
                  <a:pt x="34336" y="29029"/>
                </a:cubicBezTo>
                <a:cubicBezTo>
                  <a:pt x="24974" y="33709"/>
                  <a:pt x="18677" y="11611"/>
                  <a:pt x="8211" y="11611"/>
                </a:cubicBezTo>
                <a:cubicBezTo>
                  <a:pt x="0" y="11611"/>
                  <a:pt x="20702" y="22460"/>
                  <a:pt x="25628" y="29029"/>
                </a:cubicBezTo>
                <a:cubicBezTo>
                  <a:pt x="29522" y="34222"/>
                  <a:pt x="45948" y="53703"/>
                  <a:pt x="43045" y="55154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9" name="Connecteur droit 58"/>
          <p:cNvCxnSpPr/>
          <p:nvPr/>
        </p:nvCxnSpPr>
        <p:spPr>
          <a:xfrm rot="10800000">
            <a:off x="4957081" y="4729001"/>
            <a:ext cx="277045" cy="176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0" name="Forme libre 59"/>
          <p:cNvSpPr/>
          <p:nvPr/>
        </p:nvSpPr>
        <p:spPr>
          <a:xfrm>
            <a:off x="4892467" y="4590766"/>
            <a:ext cx="45948" cy="56605"/>
          </a:xfrm>
          <a:custGeom>
            <a:avLst/>
            <a:gdLst>
              <a:gd name="connsiteX0" fmla="*/ 43045 w 45948"/>
              <a:gd name="connsiteY0" fmla="*/ 55154 h 56605"/>
              <a:gd name="connsiteX1" fmla="*/ 8211 w 45948"/>
              <a:gd name="connsiteY1" fmla="*/ 37737 h 56605"/>
              <a:gd name="connsiteX2" fmla="*/ 25628 w 45948"/>
              <a:gd name="connsiteY2" fmla="*/ 2903 h 56605"/>
              <a:gd name="connsiteX3" fmla="*/ 34336 w 45948"/>
              <a:gd name="connsiteY3" fmla="*/ 29029 h 56605"/>
              <a:gd name="connsiteX4" fmla="*/ 8211 w 45948"/>
              <a:gd name="connsiteY4" fmla="*/ 11611 h 56605"/>
              <a:gd name="connsiteX5" fmla="*/ 25628 w 45948"/>
              <a:gd name="connsiteY5" fmla="*/ 29029 h 56605"/>
              <a:gd name="connsiteX6" fmla="*/ 43045 w 45948"/>
              <a:gd name="connsiteY6" fmla="*/ 55154 h 56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948" h="56605">
                <a:moveTo>
                  <a:pt x="43045" y="55154"/>
                </a:moveTo>
                <a:cubicBezTo>
                  <a:pt x="40142" y="56605"/>
                  <a:pt x="12316" y="50053"/>
                  <a:pt x="8211" y="37737"/>
                </a:cubicBezTo>
                <a:cubicBezTo>
                  <a:pt x="4106" y="25421"/>
                  <a:pt x="13312" y="7008"/>
                  <a:pt x="25628" y="2903"/>
                </a:cubicBezTo>
                <a:cubicBezTo>
                  <a:pt x="34337" y="0"/>
                  <a:pt x="42547" y="24924"/>
                  <a:pt x="34336" y="29029"/>
                </a:cubicBezTo>
                <a:cubicBezTo>
                  <a:pt x="24974" y="33709"/>
                  <a:pt x="18677" y="11611"/>
                  <a:pt x="8211" y="11611"/>
                </a:cubicBezTo>
                <a:cubicBezTo>
                  <a:pt x="0" y="11611"/>
                  <a:pt x="20702" y="22460"/>
                  <a:pt x="25628" y="29029"/>
                </a:cubicBezTo>
                <a:cubicBezTo>
                  <a:pt x="29522" y="34222"/>
                  <a:pt x="45948" y="53703"/>
                  <a:pt x="43045" y="55154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1" name="ZoneTexte 60"/>
          <p:cNvSpPr txBox="1"/>
          <p:nvPr/>
        </p:nvSpPr>
        <p:spPr>
          <a:xfrm>
            <a:off x="6643702" y="2795582"/>
            <a:ext cx="22145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/>
            <a:r>
              <a:rPr lang="fr-FR" b="1" dirty="0" smtClean="0"/>
              <a:t>      H                    R2</a:t>
            </a:r>
          </a:p>
          <a:p>
            <a:pPr marL="342900" indent="-342900" algn="just"/>
            <a:r>
              <a:rPr lang="fr-FR" b="1" dirty="0" smtClean="0"/>
              <a:t>               C =C</a:t>
            </a:r>
          </a:p>
          <a:p>
            <a:pPr marL="342900" indent="-342900" algn="just"/>
            <a:r>
              <a:rPr lang="fr-FR" b="1" dirty="0" smtClean="0"/>
              <a:t>      R1                  H</a:t>
            </a:r>
          </a:p>
          <a:p>
            <a:pPr marL="342900" indent="-342900" algn="ctr"/>
            <a:endParaRPr lang="fr-FR" b="1" dirty="0" smtClean="0"/>
          </a:p>
        </p:txBody>
      </p:sp>
      <p:cxnSp>
        <p:nvCxnSpPr>
          <p:cNvPr id="62" name="Connecteur droit 61"/>
          <p:cNvCxnSpPr/>
          <p:nvPr/>
        </p:nvCxnSpPr>
        <p:spPr>
          <a:xfrm rot="10800000" flipV="1">
            <a:off x="7953947" y="2997885"/>
            <a:ext cx="233498" cy="11815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3" name="Connecteur droit 62"/>
          <p:cNvCxnSpPr/>
          <p:nvPr/>
        </p:nvCxnSpPr>
        <p:spPr>
          <a:xfrm>
            <a:off x="7967139" y="3302074"/>
            <a:ext cx="202888" cy="15233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Connecteur droit 63"/>
          <p:cNvCxnSpPr/>
          <p:nvPr/>
        </p:nvCxnSpPr>
        <p:spPr>
          <a:xfrm rot="10800000" flipV="1">
            <a:off x="7297119" y="3299289"/>
            <a:ext cx="177712" cy="993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5" name="Connecteur droit 64"/>
          <p:cNvCxnSpPr/>
          <p:nvPr/>
        </p:nvCxnSpPr>
        <p:spPr>
          <a:xfrm>
            <a:off x="7269226" y="2997886"/>
            <a:ext cx="204654" cy="13092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6" name="ZoneTexte 65"/>
          <p:cNvSpPr txBox="1"/>
          <p:nvPr/>
        </p:nvSpPr>
        <p:spPr>
          <a:xfrm>
            <a:off x="714348" y="3728869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Forme </a:t>
            </a:r>
            <a:r>
              <a:rPr lang="fr-FR" b="1" dirty="0" smtClean="0">
                <a:solidFill>
                  <a:srgbClr val="FF0000"/>
                </a:solidFill>
              </a:rPr>
              <a:t>Cis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67" name="ZoneTexte 66"/>
          <p:cNvSpPr txBox="1"/>
          <p:nvPr/>
        </p:nvSpPr>
        <p:spPr>
          <a:xfrm>
            <a:off x="7000892" y="3800307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Forme </a:t>
            </a:r>
            <a:r>
              <a:rPr lang="fr-FR" b="1" dirty="0" smtClean="0">
                <a:solidFill>
                  <a:srgbClr val="FF0000"/>
                </a:solidFill>
              </a:rPr>
              <a:t>Trans</a:t>
            </a:r>
            <a:endParaRPr lang="fr-FR" b="1" dirty="0">
              <a:solidFill>
                <a:srgbClr val="FF0000"/>
              </a:solidFill>
            </a:endParaRPr>
          </a:p>
        </p:txBody>
      </p:sp>
      <p:grpSp>
        <p:nvGrpSpPr>
          <p:cNvPr id="82" name="Groupe 81"/>
          <p:cNvGrpSpPr/>
          <p:nvPr/>
        </p:nvGrpSpPr>
        <p:grpSpPr>
          <a:xfrm>
            <a:off x="2428860" y="2442985"/>
            <a:ext cx="1653549" cy="1885281"/>
            <a:chOff x="2428860" y="2500306"/>
            <a:chExt cx="1653549" cy="1885281"/>
          </a:xfrm>
        </p:grpSpPr>
        <p:cxnSp>
          <p:nvCxnSpPr>
            <p:cNvPr id="69" name="Connecteur droit avec flèche 68"/>
            <p:cNvCxnSpPr/>
            <p:nvPr/>
          </p:nvCxnSpPr>
          <p:spPr>
            <a:xfrm flipV="1">
              <a:off x="2428860" y="2500306"/>
              <a:ext cx="1500198" cy="100013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4" name="Connecteur droit avec flèche 73"/>
            <p:cNvCxnSpPr/>
            <p:nvPr/>
          </p:nvCxnSpPr>
          <p:spPr>
            <a:xfrm flipV="1">
              <a:off x="2428860" y="3500438"/>
              <a:ext cx="1562112" cy="952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7" name="Connecteur droit avec flèche 76"/>
            <p:cNvCxnSpPr/>
            <p:nvPr/>
          </p:nvCxnSpPr>
          <p:spPr>
            <a:xfrm>
              <a:off x="2439335" y="3528331"/>
              <a:ext cx="1643074" cy="85725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3" name="ZoneTexte 82"/>
          <p:cNvSpPr txBox="1"/>
          <p:nvPr/>
        </p:nvSpPr>
        <p:spPr>
          <a:xfrm rot="19965390">
            <a:off x="2450379" y="2554294"/>
            <a:ext cx="12315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Catalyseur ZY</a:t>
            </a:r>
            <a:endParaRPr lang="fr-FR" sz="1400" b="1" dirty="0"/>
          </a:p>
        </p:txBody>
      </p:sp>
      <p:sp>
        <p:nvSpPr>
          <p:cNvPr id="84" name="ZoneTexte 83"/>
          <p:cNvSpPr txBox="1"/>
          <p:nvPr/>
        </p:nvSpPr>
        <p:spPr>
          <a:xfrm rot="1832642">
            <a:off x="2486196" y="3851899"/>
            <a:ext cx="12315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Lumière </a:t>
            </a:r>
            <a:endParaRPr lang="fr-FR" sz="1400" b="1" dirty="0"/>
          </a:p>
        </p:txBody>
      </p:sp>
      <p:sp>
        <p:nvSpPr>
          <p:cNvPr id="85" name="ZoneTexte 84"/>
          <p:cNvSpPr txBox="1"/>
          <p:nvPr/>
        </p:nvSpPr>
        <p:spPr>
          <a:xfrm>
            <a:off x="3071004" y="3157365"/>
            <a:ext cx="4833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R</a:t>
            </a:r>
            <a:endParaRPr lang="fr-FR" sz="1400" b="1" dirty="0"/>
          </a:p>
        </p:txBody>
      </p:sp>
      <p:sp>
        <p:nvSpPr>
          <p:cNvPr id="86" name="Forme libre 85"/>
          <p:cNvSpPr/>
          <p:nvPr/>
        </p:nvSpPr>
        <p:spPr>
          <a:xfrm>
            <a:off x="3286116" y="3235746"/>
            <a:ext cx="45948" cy="56605"/>
          </a:xfrm>
          <a:custGeom>
            <a:avLst/>
            <a:gdLst>
              <a:gd name="connsiteX0" fmla="*/ 43045 w 45948"/>
              <a:gd name="connsiteY0" fmla="*/ 55154 h 56605"/>
              <a:gd name="connsiteX1" fmla="*/ 8211 w 45948"/>
              <a:gd name="connsiteY1" fmla="*/ 37737 h 56605"/>
              <a:gd name="connsiteX2" fmla="*/ 25628 w 45948"/>
              <a:gd name="connsiteY2" fmla="*/ 2903 h 56605"/>
              <a:gd name="connsiteX3" fmla="*/ 34336 w 45948"/>
              <a:gd name="connsiteY3" fmla="*/ 29029 h 56605"/>
              <a:gd name="connsiteX4" fmla="*/ 8211 w 45948"/>
              <a:gd name="connsiteY4" fmla="*/ 11611 h 56605"/>
              <a:gd name="connsiteX5" fmla="*/ 25628 w 45948"/>
              <a:gd name="connsiteY5" fmla="*/ 29029 h 56605"/>
              <a:gd name="connsiteX6" fmla="*/ 43045 w 45948"/>
              <a:gd name="connsiteY6" fmla="*/ 55154 h 56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948" h="56605">
                <a:moveTo>
                  <a:pt x="43045" y="55154"/>
                </a:moveTo>
                <a:cubicBezTo>
                  <a:pt x="40142" y="56605"/>
                  <a:pt x="12316" y="50053"/>
                  <a:pt x="8211" y="37737"/>
                </a:cubicBezTo>
                <a:cubicBezTo>
                  <a:pt x="4106" y="25421"/>
                  <a:pt x="13312" y="7008"/>
                  <a:pt x="25628" y="2903"/>
                </a:cubicBezTo>
                <a:cubicBezTo>
                  <a:pt x="34337" y="0"/>
                  <a:pt x="42547" y="24924"/>
                  <a:pt x="34336" y="29029"/>
                </a:cubicBezTo>
                <a:cubicBezTo>
                  <a:pt x="24974" y="33709"/>
                  <a:pt x="18677" y="11611"/>
                  <a:pt x="8211" y="11611"/>
                </a:cubicBezTo>
                <a:cubicBezTo>
                  <a:pt x="0" y="11611"/>
                  <a:pt x="20702" y="22460"/>
                  <a:pt x="25628" y="29029"/>
                </a:cubicBezTo>
                <a:cubicBezTo>
                  <a:pt x="29522" y="34222"/>
                  <a:pt x="45948" y="53703"/>
                  <a:pt x="43045" y="55154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94" name="Groupe 93"/>
          <p:cNvGrpSpPr/>
          <p:nvPr/>
        </p:nvGrpSpPr>
        <p:grpSpPr>
          <a:xfrm>
            <a:off x="5786446" y="2371547"/>
            <a:ext cx="1285884" cy="2000264"/>
            <a:chOff x="5786446" y="2428868"/>
            <a:chExt cx="1285884" cy="2000264"/>
          </a:xfrm>
        </p:grpSpPr>
        <p:cxnSp>
          <p:nvCxnSpPr>
            <p:cNvPr id="88" name="Connecteur droit avec flèche 87"/>
            <p:cNvCxnSpPr/>
            <p:nvPr/>
          </p:nvCxnSpPr>
          <p:spPr>
            <a:xfrm>
              <a:off x="5857884" y="2428868"/>
              <a:ext cx="1071570" cy="50006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9" name="Connecteur droit avec flèche 88"/>
            <p:cNvCxnSpPr/>
            <p:nvPr/>
          </p:nvCxnSpPr>
          <p:spPr>
            <a:xfrm>
              <a:off x="5786446" y="3427412"/>
              <a:ext cx="107157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2" name="Connecteur droit avec flèche 91"/>
            <p:cNvCxnSpPr/>
            <p:nvPr/>
          </p:nvCxnSpPr>
          <p:spPr>
            <a:xfrm flipV="1">
              <a:off x="6010284" y="3786190"/>
              <a:ext cx="1062046" cy="64294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8" name="Groupe 77"/>
          <p:cNvGrpSpPr/>
          <p:nvPr/>
        </p:nvGrpSpPr>
        <p:grpSpPr>
          <a:xfrm>
            <a:off x="285720" y="4572008"/>
            <a:ext cx="8286808" cy="1595920"/>
            <a:chOff x="285720" y="4572008"/>
            <a:chExt cx="8286808" cy="1595920"/>
          </a:xfrm>
        </p:grpSpPr>
        <p:sp>
          <p:nvSpPr>
            <p:cNvPr id="57" name="ZoneTexte 56"/>
            <p:cNvSpPr txBox="1"/>
            <p:nvPr/>
          </p:nvSpPr>
          <p:spPr>
            <a:xfrm>
              <a:off x="285720" y="4572008"/>
              <a:ext cx="364333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 algn="just"/>
              <a:r>
                <a:rPr lang="fr-FR" sz="1400" b="1" dirty="0" smtClean="0"/>
                <a:t>On peut représenter l’hydrogénation par les équations:</a:t>
              </a:r>
            </a:p>
          </p:txBody>
        </p:sp>
        <p:sp>
          <p:nvSpPr>
            <p:cNvPr id="68" name="ZoneTexte 67"/>
            <p:cNvSpPr txBox="1"/>
            <p:nvPr/>
          </p:nvSpPr>
          <p:spPr>
            <a:xfrm>
              <a:off x="428596" y="5621553"/>
              <a:ext cx="12858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 algn="just"/>
              <a:r>
                <a:rPr lang="fr-FR" sz="1400" b="1" dirty="0" err="1" smtClean="0"/>
                <a:t>Ac</a:t>
              </a:r>
              <a:r>
                <a:rPr lang="fr-FR" sz="1400" b="1" dirty="0" smtClean="0"/>
                <a:t>. </a:t>
              </a:r>
              <a:r>
                <a:rPr lang="fr-FR" sz="1400" b="1" dirty="0" err="1" smtClean="0"/>
                <a:t>linolénique</a:t>
              </a:r>
              <a:endParaRPr lang="fr-FR" sz="1400" b="1" dirty="0" smtClean="0"/>
            </a:p>
          </p:txBody>
        </p:sp>
        <p:sp>
          <p:nvSpPr>
            <p:cNvPr id="70" name="ZoneTexte 69"/>
            <p:cNvSpPr txBox="1"/>
            <p:nvPr/>
          </p:nvSpPr>
          <p:spPr>
            <a:xfrm>
              <a:off x="2428860" y="5548986"/>
              <a:ext cx="157163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 algn="just"/>
              <a:r>
                <a:rPr lang="fr-FR" sz="1400" b="1" dirty="0" err="1" smtClean="0"/>
                <a:t>Ac</a:t>
              </a:r>
              <a:r>
                <a:rPr lang="fr-FR" sz="1400" b="1" dirty="0" smtClean="0"/>
                <a:t>. Linoléique</a:t>
              </a:r>
            </a:p>
            <a:p>
              <a:pPr marL="342900" indent="-342900" algn="just"/>
              <a:r>
                <a:rPr lang="fr-FR" sz="1400" b="1" dirty="0" err="1" smtClean="0"/>
                <a:t>Ac</a:t>
              </a:r>
              <a:r>
                <a:rPr lang="fr-FR" sz="1400" b="1" dirty="0" smtClean="0"/>
                <a:t>. Isolinoléiques</a:t>
              </a:r>
            </a:p>
          </p:txBody>
        </p:sp>
        <p:sp>
          <p:nvSpPr>
            <p:cNvPr id="71" name="ZoneTexte 70"/>
            <p:cNvSpPr txBox="1"/>
            <p:nvPr/>
          </p:nvSpPr>
          <p:spPr>
            <a:xfrm>
              <a:off x="4643438" y="5429264"/>
              <a:ext cx="214314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 algn="just"/>
              <a:r>
                <a:rPr lang="fr-FR" sz="1400" b="1" dirty="0" err="1" smtClean="0"/>
                <a:t>Ac</a:t>
              </a:r>
              <a:r>
                <a:rPr lang="fr-FR" sz="1400" b="1" dirty="0" smtClean="0"/>
                <a:t>. Oléique</a:t>
              </a:r>
            </a:p>
            <a:p>
              <a:pPr marL="342900" indent="-342900" algn="just"/>
              <a:r>
                <a:rPr lang="fr-FR" sz="1400" b="1" dirty="0" err="1" smtClean="0"/>
                <a:t>Ac</a:t>
              </a:r>
              <a:r>
                <a:rPr lang="fr-FR" sz="1400" b="1" dirty="0" smtClean="0"/>
                <a:t>. </a:t>
              </a:r>
              <a:r>
                <a:rPr lang="fr-FR" sz="1400" b="1" dirty="0" err="1" smtClean="0"/>
                <a:t>Isooléique</a:t>
              </a:r>
              <a:endParaRPr lang="fr-FR" sz="1400" b="1" dirty="0" smtClean="0"/>
            </a:p>
            <a:p>
              <a:pPr marL="342900" indent="-342900" algn="just"/>
              <a:r>
                <a:rPr lang="fr-FR" sz="1400" b="1" dirty="0" err="1" smtClean="0"/>
                <a:t>Ac.Elaîdique</a:t>
              </a:r>
              <a:r>
                <a:rPr lang="fr-FR" sz="1400" b="1" dirty="0" smtClean="0"/>
                <a:t> (forme </a:t>
              </a:r>
              <a:r>
                <a:rPr lang="fr-FR" sz="1400" b="1" dirty="0" err="1" smtClean="0"/>
                <a:t>trans</a:t>
              </a:r>
              <a:r>
                <a:rPr lang="fr-FR" sz="1400" b="1" dirty="0" smtClean="0"/>
                <a:t>)</a:t>
              </a:r>
            </a:p>
          </p:txBody>
        </p:sp>
        <p:sp>
          <p:nvSpPr>
            <p:cNvPr id="72" name="ZoneTexte 71"/>
            <p:cNvSpPr txBox="1"/>
            <p:nvPr/>
          </p:nvSpPr>
          <p:spPr>
            <a:xfrm>
              <a:off x="7358082" y="5550115"/>
              <a:ext cx="121444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 algn="just"/>
              <a:r>
                <a:rPr lang="fr-FR" sz="1400" b="1" dirty="0" err="1" smtClean="0"/>
                <a:t>Ac</a:t>
              </a:r>
              <a:r>
                <a:rPr lang="fr-FR" sz="1400" b="1" dirty="0" smtClean="0"/>
                <a:t>. Stéarique</a:t>
              </a:r>
            </a:p>
          </p:txBody>
        </p:sp>
        <p:sp>
          <p:nvSpPr>
            <p:cNvPr id="73" name="Flèche droite 72"/>
            <p:cNvSpPr/>
            <p:nvPr/>
          </p:nvSpPr>
          <p:spPr>
            <a:xfrm>
              <a:off x="1857356" y="5786454"/>
              <a:ext cx="428628" cy="45719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5" name="Flèche droite 74"/>
            <p:cNvSpPr/>
            <p:nvPr/>
          </p:nvSpPr>
          <p:spPr>
            <a:xfrm>
              <a:off x="4071934" y="5786454"/>
              <a:ext cx="428628" cy="45719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6" name="Flèche droite 75"/>
            <p:cNvSpPr/>
            <p:nvPr/>
          </p:nvSpPr>
          <p:spPr>
            <a:xfrm>
              <a:off x="6786578" y="5740735"/>
              <a:ext cx="428628" cy="45719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hème Office">
  <a:themeElements>
    <a:clrScheme name="Personnalisé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3424</TotalTime>
  <Words>2067</Words>
  <Application>Microsoft Office PowerPoint</Application>
  <PresentationFormat>Affichage à l'écran (4:3)</PresentationFormat>
  <Paragraphs>237</Paragraphs>
  <Slides>14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</vt:vector>
  </TitlesOfParts>
  <Company>Sweet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</dc:title>
  <dc:creator>bleuxp</dc:creator>
  <cp:lastModifiedBy>PC</cp:lastModifiedBy>
  <cp:revision>456</cp:revision>
  <dcterms:created xsi:type="dcterms:W3CDTF">2011-07-02T13:19:35Z</dcterms:created>
  <dcterms:modified xsi:type="dcterms:W3CDTF">2021-01-23T08:48:27Z</dcterms:modified>
</cp:coreProperties>
</file>