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47"/>
  </p:notesMasterIdLst>
  <p:sldIdLst>
    <p:sldId id="257" r:id="rId2"/>
    <p:sldId id="258" r:id="rId3"/>
    <p:sldId id="290" r:id="rId4"/>
    <p:sldId id="263" r:id="rId5"/>
    <p:sldId id="292" r:id="rId6"/>
    <p:sldId id="296" r:id="rId7"/>
    <p:sldId id="299" r:id="rId8"/>
    <p:sldId id="300" r:id="rId9"/>
    <p:sldId id="301" r:id="rId10"/>
    <p:sldId id="302" r:id="rId11"/>
    <p:sldId id="304" r:id="rId12"/>
    <p:sldId id="305" r:id="rId13"/>
    <p:sldId id="317" r:id="rId14"/>
    <p:sldId id="307" r:id="rId15"/>
    <p:sldId id="313" r:id="rId16"/>
    <p:sldId id="309" r:id="rId17"/>
    <p:sldId id="310" r:id="rId18"/>
    <p:sldId id="268" r:id="rId19"/>
    <p:sldId id="269" r:id="rId20"/>
    <p:sldId id="270" r:id="rId21"/>
    <p:sldId id="271" r:id="rId22"/>
    <p:sldId id="320" r:id="rId23"/>
    <p:sldId id="323" r:id="rId24"/>
    <p:sldId id="322" r:id="rId25"/>
    <p:sldId id="325" r:id="rId26"/>
    <p:sldId id="326" r:id="rId27"/>
    <p:sldId id="327" r:id="rId28"/>
    <p:sldId id="329" r:id="rId29"/>
    <p:sldId id="331" r:id="rId30"/>
    <p:sldId id="332" r:id="rId31"/>
    <p:sldId id="334" r:id="rId32"/>
    <p:sldId id="335" r:id="rId33"/>
    <p:sldId id="337" r:id="rId34"/>
    <p:sldId id="338" r:id="rId35"/>
    <p:sldId id="339" r:id="rId36"/>
    <p:sldId id="340" r:id="rId37"/>
    <p:sldId id="341" r:id="rId38"/>
    <p:sldId id="342" r:id="rId39"/>
    <p:sldId id="343" r:id="rId40"/>
    <p:sldId id="345" r:id="rId41"/>
    <p:sldId id="346" r:id="rId42"/>
    <p:sldId id="347" r:id="rId43"/>
    <p:sldId id="348" r:id="rId44"/>
    <p:sldId id="349" r:id="rId45"/>
    <p:sldId id="318" r:id="rId4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p:scale>
          <a:sx n="70" d="100"/>
          <a:sy n="70" d="100"/>
        </p:scale>
        <p:origin x="-126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5992035-514F-4A02-8C53-FB13AE78F1A4}" type="datetimeFigureOut">
              <a:rPr lang="fr-FR" smtClean="0"/>
              <a:pPr/>
              <a:t>11/12/2023</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A667C2-D1D9-4481-AB79-4E243C7C52EF}" type="slidenum">
              <a:rPr lang="fr-FR" smtClean="0"/>
              <a:pPr/>
              <a:t>‹N°›</a:t>
            </a:fld>
            <a:endParaRPr lang="fr-FR"/>
          </a:p>
        </p:txBody>
      </p:sp>
    </p:spTree>
    <p:extLst>
      <p:ext uri="{BB962C8B-B14F-4D97-AF65-F5344CB8AC3E}">
        <p14:creationId xmlns:p14="http://schemas.microsoft.com/office/powerpoint/2010/main" val="34301443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9" name="Sous-titr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Titr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fr-FR" smtClean="0"/>
              <a:t>Cliquez pour modifier le style du titre</a:t>
            </a:r>
            <a:endParaRPr kumimoji="0" lang="en-US"/>
          </a:p>
        </p:txBody>
      </p:sp>
      <p:cxnSp>
        <p:nvCxnSpPr>
          <p:cNvPr id="8" name="Connecteur droit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Ellipse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Espace réservé de la date 14"/>
          <p:cNvSpPr>
            <a:spLocks noGrp="1"/>
          </p:cNvSpPr>
          <p:nvPr>
            <p:ph type="dt" sz="half" idx="10"/>
          </p:nvPr>
        </p:nvSpPr>
        <p:spPr/>
        <p:txBody>
          <a:bodyPr/>
          <a:lstStyle/>
          <a:p>
            <a:fld id="{6D1F7E55-B054-4143-923D-233097DE7F8B}" type="datetime1">
              <a:rPr lang="fr-FR" smtClean="0"/>
              <a:pPr/>
              <a:t>11/12/2023</a:t>
            </a:fld>
            <a:endParaRPr lang="fr-FR"/>
          </a:p>
        </p:txBody>
      </p:sp>
      <p:sp>
        <p:nvSpPr>
          <p:cNvPr id="16" name="Espace réservé du numéro de diapositive 15"/>
          <p:cNvSpPr>
            <a:spLocks noGrp="1"/>
          </p:cNvSpPr>
          <p:nvPr>
            <p:ph type="sldNum" sz="quarter" idx="11"/>
          </p:nvPr>
        </p:nvSpPr>
        <p:spPr/>
        <p:txBody>
          <a:bodyPr/>
          <a:lstStyle/>
          <a:p>
            <a:fld id="{F25620A9-48DD-4EDC-B23A-0F7DF277145A}" type="slidenum">
              <a:rPr lang="fr-FR" smtClean="0"/>
              <a:pPr/>
              <a:t>‹N°›</a:t>
            </a:fld>
            <a:endParaRPr lang="fr-FR"/>
          </a:p>
        </p:txBody>
      </p:sp>
      <p:sp>
        <p:nvSpPr>
          <p:cNvPr id="17" name="Espace réservé du pied de page 16"/>
          <p:cNvSpPr>
            <a:spLocks noGrp="1"/>
          </p:cNvSpPr>
          <p:nvPr>
            <p:ph type="ftr" sz="quarter" idx="12"/>
          </p:nvPr>
        </p:nvSpPr>
        <p:spPr/>
        <p:txBody>
          <a:bodyPr/>
          <a:lstStyle/>
          <a:p>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A256D066-70AF-4A14-8F2E-E8116D9F7C21}" type="datetime1">
              <a:rPr lang="fr-FR" smtClean="0"/>
              <a:pPr/>
              <a:t>11/12/2023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25620A9-48DD-4EDC-B23A-0F7DF277145A}"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58AB6C34-D0A8-4859-A2B0-85B1991FBD10}" type="datetime1">
              <a:rPr lang="fr-FR" smtClean="0"/>
              <a:pPr/>
              <a:t>11/12/2023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25620A9-48DD-4EDC-B23A-0F7DF277145A}"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9" name="Espace réservé du contenu 8"/>
          <p:cNvSpPr>
            <a:spLocks noGrp="1"/>
          </p:cNvSpPr>
          <p:nvPr>
            <p:ph idx="1"/>
          </p:nvPr>
        </p:nvSpPr>
        <p:spPr>
          <a:xfrm>
            <a:off x="457200" y="1524000"/>
            <a:ext cx="82296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4" name="Espace réservé de la date 13"/>
          <p:cNvSpPr>
            <a:spLocks noGrp="1"/>
          </p:cNvSpPr>
          <p:nvPr>
            <p:ph type="dt" sz="half" idx="14"/>
          </p:nvPr>
        </p:nvSpPr>
        <p:spPr/>
        <p:txBody>
          <a:bodyPr/>
          <a:lstStyle/>
          <a:p>
            <a:fld id="{20E493EF-4FEB-4D38-AE75-BF57F1FC5370}" type="datetime1">
              <a:rPr lang="fr-FR" smtClean="0"/>
              <a:pPr/>
              <a:t>11/12/2023</a:t>
            </a:fld>
            <a:endParaRPr lang="fr-FR"/>
          </a:p>
        </p:txBody>
      </p:sp>
      <p:sp>
        <p:nvSpPr>
          <p:cNvPr id="15" name="Espace réservé du numéro de diapositive 14"/>
          <p:cNvSpPr>
            <a:spLocks noGrp="1"/>
          </p:cNvSpPr>
          <p:nvPr>
            <p:ph type="sldNum" sz="quarter" idx="15"/>
          </p:nvPr>
        </p:nvSpPr>
        <p:spPr/>
        <p:txBody>
          <a:bodyPr/>
          <a:lstStyle>
            <a:lvl1pPr algn="ctr">
              <a:defRPr/>
            </a:lvl1pPr>
          </a:lstStyle>
          <a:p>
            <a:fld id="{F25620A9-48DD-4EDC-B23A-0F7DF277145A}" type="slidenum">
              <a:rPr lang="fr-FR" smtClean="0"/>
              <a:pPr/>
              <a:t>‹N°›</a:t>
            </a:fld>
            <a:endParaRPr lang="fr-FR"/>
          </a:p>
        </p:txBody>
      </p:sp>
      <p:sp>
        <p:nvSpPr>
          <p:cNvPr id="16" name="Espace réservé du pied de page 15"/>
          <p:cNvSpPr>
            <a:spLocks noGrp="1"/>
          </p:cNvSpPr>
          <p:nvPr>
            <p:ph type="ftr" sz="quarter" idx="16"/>
          </p:nvPr>
        </p:nvSpPr>
        <p:spPr/>
        <p:txBody>
          <a:bodyPr/>
          <a:lstStyle/>
          <a:p>
            <a:endParaRPr lang="fr-FR"/>
          </a:p>
        </p:txBody>
      </p:sp>
      <p:sp>
        <p:nvSpPr>
          <p:cNvPr id="17" name="Titre 16"/>
          <p:cNvSpPr>
            <a:spLocks noGrp="1"/>
          </p:cNvSpPr>
          <p:nvPr>
            <p:ph type="title"/>
          </p:nvPr>
        </p:nvSpPr>
        <p:spPr/>
        <p:txBody>
          <a:bodyPr rtlCol="0" anchor="b" anchorCtr="0"/>
          <a:lstStyle/>
          <a:p>
            <a:r>
              <a:rPr kumimoji="0" lang="fr-FR" smtClean="0"/>
              <a:t>Cliquez pour modifier le style du titre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2023BFC2-490D-42F4-9E20-D1331FCB27DA}" type="datetime1">
              <a:rPr lang="fr-FR" smtClean="0"/>
              <a:pPr/>
              <a:t>11/12/2023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25620A9-48DD-4EDC-B23A-0F7DF277145A}" type="slidenum">
              <a:rPr lang="fr-FR" smtClean="0"/>
              <a:pPr/>
              <a:t>‹N°›</a:t>
            </a:fld>
            <a:endParaRPr lang="fr-FR"/>
          </a:p>
        </p:txBody>
      </p:sp>
      <p:sp>
        <p:nvSpPr>
          <p:cNvPr id="2" name="Titr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cxnSp>
        <p:nvCxnSpPr>
          <p:cNvPr id="7" name="Connecteur droit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5" name="Espace réservé de la date 4"/>
          <p:cNvSpPr>
            <a:spLocks noGrp="1"/>
          </p:cNvSpPr>
          <p:nvPr>
            <p:ph type="dt" sz="half" idx="10"/>
          </p:nvPr>
        </p:nvSpPr>
        <p:spPr/>
        <p:txBody>
          <a:bodyPr/>
          <a:lstStyle/>
          <a:p>
            <a:fld id="{055007D7-E18A-443B-B55C-009F0282B8C1}" type="datetime1">
              <a:rPr lang="fr-FR" smtClean="0"/>
              <a:pPr/>
              <a:t>11/12/2023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25620A9-48DD-4EDC-B23A-0F7DF277145A}" type="slidenum">
              <a:rPr lang="fr-FR" smtClean="0"/>
              <a:pPr/>
              <a:t>‹N°›</a:t>
            </a:fld>
            <a:endParaRPr lang="fr-FR"/>
          </a:p>
        </p:txBody>
      </p:sp>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11" name="Espace réservé du contenu 10"/>
          <p:cNvSpPr>
            <a:spLocks noGrp="1"/>
          </p:cNvSpPr>
          <p:nvPr>
            <p:ph sz="half" idx="1"/>
          </p:nvPr>
        </p:nvSpPr>
        <p:spPr>
          <a:xfrm>
            <a:off x="457200" y="1524000"/>
            <a:ext cx="4059936"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half" idx="2"/>
          </p:nvPr>
        </p:nvSpPr>
        <p:spPr>
          <a:xfrm>
            <a:off x="4648200" y="1524000"/>
            <a:ext cx="4059936"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9" name="Espace réservé du numéro de diapositive 8"/>
          <p:cNvSpPr>
            <a:spLocks noGrp="1"/>
          </p:cNvSpPr>
          <p:nvPr>
            <p:ph type="sldNum" sz="quarter" idx="12"/>
          </p:nvPr>
        </p:nvSpPr>
        <p:spPr/>
        <p:txBody>
          <a:bodyPr/>
          <a:lstStyle/>
          <a:p>
            <a:fld id="{F25620A9-48DD-4EDC-B23A-0F7DF277145A}" type="slidenum">
              <a:rPr lang="fr-FR" smtClean="0"/>
              <a:pPr/>
              <a:t>‹N°›</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7" name="Espace réservé de la date 6"/>
          <p:cNvSpPr>
            <a:spLocks noGrp="1"/>
          </p:cNvSpPr>
          <p:nvPr>
            <p:ph type="dt" sz="half" idx="10"/>
          </p:nvPr>
        </p:nvSpPr>
        <p:spPr/>
        <p:txBody>
          <a:bodyPr/>
          <a:lstStyle/>
          <a:p>
            <a:fld id="{94B5B982-2D8F-47CD-876F-A1FFCE8552D3}" type="datetime1">
              <a:rPr lang="fr-FR" smtClean="0"/>
              <a:pPr/>
              <a:t>11/12/2023</a:t>
            </a:fld>
            <a:endParaRPr lang="fr-FR"/>
          </a:p>
        </p:txBody>
      </p:sp>
      <p:sp>
        <p:nvSpPr>
          <p:cNvPr id="3" name="Espace réservé du texte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32" name="Espace réservé du contenu 31"/>
          <p:cNvSpPr>
            <a:spLocks noGrp="1"/>
          </p:cNvSpPr>
          <p:nvPr>
            <p:ph sz="half" idx="2"/>
          </p:nvPr>
        </p:nvSpPr>
        <p:spPr>
          <a:xfrm>
            <a:off x="457200" y="2201896"/>
            <a:ext cx="4038600" cy="3913632"/>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34" name="Espace réservé du contenu 33"/>
          <p:cNvSpPr>
            <a:spLocks noGrp="1"/>
          </p:cNvSpPr>
          <p:nvPr>
            <p:ph sz="quarter" idx="4"/>
          </p:nvPr>
        </p:nvSpPr>
        <p:spPr>
          <a:xfrm>
            <a:off x="4649788" y="2201896"/>
            <a:ext cx="4038600" cy="3913632"/>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 name="Titre 1"/>
          <p:cNvSpPr>
            <a:spLocks noGrp="1"/>
          </p:cNvSpPr>
          <p:nvPr>
            <p:ph type="title"/>
          </p:nvPr>
        </p:nvSpPr>
        <p:spPr>
          <a:xfrm>
            <a:off x="457200" y="155448"/>
            <a:ext cx="8229600" cy="1143000"/>
          </a:xfrm>
        </p:spPr>
        <p:txBody>
          <a:bodyPr anchor="b" anchorCtr="0"/>
          <a:lstStyle>
            <a:lvl1pPr>
              <a:defRPr/>
            </a:lvl1pPr>
          </a:lstStyle>
          <a:p>
            <a:r>
              <a:rPr kumimoji="0" lang="fr-FR" smtClean="0"/>
              <a:t>Cliquez pour modifier le style du titre</a:t>
            </a:r>
            <a:endParaRPr kumimoji="0" lang="en-US"/>
          </a:p>
        </p:txBody>
      </p:sp>
      <p:sp>
        <p:nvSpPr>
          <p:cNvPr id="12" name="Espace réservé du texte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cxnSp>
        <p:nvCxnSpPr>
          <p:cNvPr id="10" name="Connecteur droit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Connecteur droit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fld id="{F78F2B44-3658-4E0D-BA18-2AA44C4CC953}" type="datetime1">
              <a:rPr lang="fr-FR" smtClean="0"/>
              <a:pPr/>
              <a:t>11/12/2023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F25620A9-48DD-4EDC-B23A-0F7DF277145A}" type="slidenum">
              <a:rPr lang="fr-FR" smtClean="0"/>
              <a:pPr/>
              <a:t>‹N°›</a:t>
            </a:fld>
            <a:endParaRPr lang="fr-FR"/>
          </a:p>
        </p:txBody>
      </p:sp>
      <p:sp>
        <p:nvSpPr>
          <p:cNvPr id="2" name="Titre 1"/>
          <p:cNvSpPr>
            <a:spLocks noGrp="1"/>
          </p:cNvSpPr>
          <p:nvPr>
            <p:ph type="title"/>
          </p:nvPr>
        </p:nvSpPr>
        <p:spPr/>
        <p:txBody>
          <a:bodyPr/>
          <a:lstStyle/>
          <a:p>
            <a:r>
              <a:rPr kumimoji="0" lang="fr-FR" smtClean="0"/>
              <a:t>Cliquez pour modifier le style du titre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2E7F08A-8349-40B3-9D14-C5C2E3CB03DD}" type="datetime1">
              <a:rPr lang="fr-FR" smtClean="0"/>
              <a:pPr/>
              <a:t>11/12/2023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F25620A9-48DD-4EDC-B23A-0F7DF277145A}"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9" name="Espace réservé du contenu 28"/>
          <p:cNvSpPr>
            <a:spLocks noGrp="1"/>
          </p:cNvSpPr>
          <p:nvPr>
            <p:ph sz="quarter" idx="1"/>
          </p:nvPr>
        </p:nvSpPr>
        <p:spPr>
          <a:xfrm>
            <a:off x="457200" y="457200"/>
            <a:ext cx="6248400" cy="5715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3" name="Espace réservé du texte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31" name="Titr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fr-FR" smtClean="0"/>
              <a:t>Cliquez pour modifier le style du titre</a:t>
            </a:r>
            <a:endParaRPr kumimoji="0" lang="en-US"/>
          </a:p>
        </p:txBody>
      </p:sp>
      <p:sp>
        <p:nvSpPr>
          <p:cNvPr id="8" name="Espace réservé de la date 7"/>
          <p:cNvSpPr>
            <a:spLocks noGrp="1"/>
          </p:cNvSpPr>
          <p:nvPr>
            <p:ph type="dt" sz="half" idx="14"/>
          </p:nvPr>
        </p:nvSpPr>
        <p:spPr/>
        <p:txBody>
          <a:bodyPr/>
          <a:lstStyle/>
          <a:p>
            <a:fld id="{E1F08B20-4AA6-428C-A0AE-979103AE6E4B}" type="datetime1">
              <a:rPr lang="fr-FR" smtClean="0"/>
              <a:pPr/>
              <a:t>11/12/2023</a:t>
            </a:fld>
            <a:endParaRPr lang="fr-FR"/>
          </a:p>
        </p:txBody>
      </p:sp>
      <p:sp>
        <p:nvSpPr>
          <p:cNvPr id="9" name="Espace réservé du numéro de diapositive 8"/>
          <p:cNvSpPr>
            <a:spLocks noGrp="1"/>
          </p:cNvSpPr>
          <p:nvPr>
            <p:ph type="sldNum" sz="quarter" idx="15"/>
          </p:nvPr>
        </p:nvSpPr>
        <p:spPr/>
        <p:txBody>
          <a:bodyPr/>
          <a:lstStyle/>
          <a:p>
            <a:fld id="{F25620A9-48DD-4EDC-B23A-0F7DF277145A}" type="slidenum">
              <a:rPr lang="fr-FR" smtClean="0"/>
              <a:pPr/>
              <a:t>‹N°›</a:t>
            </a:fld>
            <a:endParaRPr lang="fr-FR"/>
          </a:p>
        </p:txBody>
      </p:sp>
      <p:sp>
        <p:nvSpPr>
          <p:cNvPr id="10" name="Espace réservé du pied de page 9"/>
          <p:cNvSpPr>
            <a:spLocks noGrp="1"/>
          </p:cNvSpPr>
          <p:nvPr>
            <p:ph type="ftr" sz="quarter" idx="16"/>
          </p:nvPr>
        </p:nvSpPr>
        <p:spPr/>
        <p:txBody>
          <a:bodyPr/>
          <a:lstStyle/>
          <a:p>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fr-FR" smtClean="0"/>
              <a:t>Cliquez sur l'icône pour ajouter une image</a:t>
            </a:r>
            <a:endParaRPr kumimoji="0" lang="en-US"/>
          </a:p>
        </p:txBody>
      </p:sp>
      <p:sp>
        <p:nvSpPr>
          <p:cNvPr id="4" name="Espace réservé du texte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8" name="Espace réservé de la date 7"/>
          <p:cNvSpPr>
            <a:spLocks noGrp="1"/>
          </p:cNvSpPr>
          <p:nvPr>
            <p:ph type="dt" sz="half" idx="10"/>
          </p:nvPr>
        </p:nvSpPr>
        <p:spPr/>
        <p:txBody>
          <a:bodyPr/>
          <a:lstStyle/>
          <a:p>
            <a:fld id="{0B4FAE1C-C15B-4856-91CE-248EBDF3574E}" type="datetime1">
              <a:rPr lang="fr-FR" smtClean="0"/>
              <a:pPr/>
              <a:t>11/12/2023</a:t>
            </a:fld>
            <a:endParaRPr lang="fr-FR"/>
          </a:p>
        </p:txBody>
      </p:sp>
      <p:sp>
        <p:nvSpPr>
          <p:cNvPr id="9" name="Espace réservé du numéro de diapositive 8"/>
          <p:cNvSpPr>
            <a:spLocks noGrp="1"/>
          </p:cNvSpPr>
          <p:nvPr>
            <p:ph type="sldNum" sz="quarter" idx="11"/>
          </p:nvPr>
        </p:nvSpPr>
        <p:spPr/>
        <p:txBody>
          <a:bodyPr/>
          <a:lstStyle/>
          <a:p>
            <a:fld id="{F25620A9-48DD-4EDC-B23A-0F7DF277145A}" type="slidenum">
              <a:rPr lang="fr-FR" smtClean="0"/>
              <a:pPr/>
              <a:t>‹N°›</a:t>
            </a:fld>
            <a:endParaRPr lang="fr-FR"/>
          </a:p>
        </p:txBody>
      </p:sp>
      <p:sp>
        <p:nvSpPr>
          <p:cNvPr id="10" name="Espace réservé du pied de page 9"/>
          <p:cNvSpPr>
            <a:spLocks noGrp="1"/>
          </p:cNvSpPr>
          <p:nvPr>
            <p:ph type="ftr" sz="quarter" idx="12"/>
          </p:nvPr>
        </p:nvSpPr>
        <p:spPr/>
        <p:txBody>
          <a:bodyPr/>
          <a:lstStyle/>
          <a:p>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Espace réservé du texte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24" name="Espace réservé de la date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134C2EF5-BBB5-430B-99DD-33C2A77DBD4C}" type="datetime1">
              <a:rPr lang="fr-FR" smtClean="0"/>
              <a:pPr/>
              <a:t>11/12/2023</a:t>
            </a:fld>
            <a:endParaRPr lang="fr-FR"/>
          </a:p>
        </p:txBody>
      </p:sp>
      <p:sp>
        <p:nvSpPr>
          <p:cNvPr id="10" name="Espace réservé du pied de page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fr-FR"/>
          </a:p>
        </p:txBody>
      </p:sp>
      <p:sp>
        <p:nvSpPr>
          <p:cNvPr id="22" name="Espace réservé du numéro de diapositive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F25620A9-48DD-4EDC-B23A-0F7DF277145A}" type="slidenum">
              <a:rPr lang="fr-FR" smtClean="0"/>
              <a:pPr/>
              <a:t>‹N°›</a:t>
            </a:fld>
            <a:endParaRPr lang="fr-FR"/>
          </a:p>
        </p:txBody>
      </p:sp>
      <p:sp>
        <p:nvSpPr>
          <p:cNvPr id="5" name="Espace réservé du titre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fr-FR" smtClean="0"/>
              <a:t>Cliquez pour modifier le style du titre</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475656" y="3933056"/>
            <a:ext cx="6182504" cy="1008112"/>
          </a:xfrm>
        </p:spPr>
        <p:txBody>
          <a:bodyPr>
            <a:normAutofit/>
          </a:bodyPr>
          <a:lstStyle/>
          <a:p>
            <a:r>
              <a:rPr lang="fr-FR" sz="3600" b="1" dirty="0" err="1" smtClean="0">
                <a:solidFill>
                  <a:schemeClr val="accent3">
                    <a:lumMod val="75000"/>
                  </a:schemeClr>
                </a:solidFill>
              </a:rPr>
              <a:t>Textbook</a:t>
            </a:r>
            <a:r>
              <a:rPr lang="fr-FR" sz="3600" b="1" dirty="0" smtClean="0">
                <a:solidFill>
                  <a:schemeClr val="accent3">
                    <a:lumMod val="75000"/>
                  </a:schemeClr>
                </a:solidFill>
              </a:rPr>
              <a:t> Evaluation</a:t>
            </a:r>
            <a:endParaRPr lang="fr-FR" sz="3600" b="1" dirty="0">
              <a:solidFill>
                <a:schemeClr val="accent3">
                  <a:lumMod val="75000"/>
                </a:schemeClr>
              </a:solidFill>
            </a:endParaRPr>
          </a:p>
        </p:txBody>
      </p:sp>
      <p:sp>
        <p:nvSpPr>
          <p:cNvPr id="2" name="Titre 1"/>
          <p:cNvSpPr>
            <a:spLocks noGrp="1"/>
          </p:cNvSpPr>
          <p:nvPr>
            <p:ph type="ctrTitle"/>
          </p:nvPr>
        </p:nvSpPr>
        <p:spPr>
          <a:xfrm>
            <a:off x="1331640" y="1628800"/>
            <a:ext cx="6768752" cy="1472184"/>
          </a:xfrm>
        </p:spPr>
        <p:txBody>
          <a:bodyPr/>
          <a:lstStyle/>
          <a:p>
            <a:r>
              <a:rPr lang="fr-FR" sz="4400" b="1" dirty="0" smtClean="0">
                <a:solidFill>
                  <a:schemeClr val="tx1"/>
                </a:solidFill>
              </a:rPr>
              <a:t>Syllabus Design</a:t>
            </a:r>
            <a:endParaRPr lang="fr-FR" sz="4400" b="1"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520" y="260648"/>
            <a:ext cx="8568952" cy="6264696"/>
          </a:xfrm>
        </p:spPr>
        <p:txBody>
          <a:bodyPr>
            <a:normAutofit fontScale="92500" lnSpcReduction="10000"/>
          </a:bodyPr>
          <a:lstStyle/>
          <a:p>
            <a:pPr>
              <a:lnSpc>
                <a:spcPct val="150000"/>
              </a:lnSpc>
              <a:buNone/>
            </a:pPr>
            <a:r>
              <a:rPr lang="en-US" dirty="0" smtClean="0"/>
              <a:t>	</a:t>
            </a:r>
            <a:r>
              <a:rPr lang="en-US" b="1" dirty="0" smtClean="0">
                <a:solidFill>
                  <a:schemeClr val="accent3">
                    <a:lumMod val="75000"/>
                  </a:schemeClr>
                </a:solidFill>
              </a:rPr>
              <a:t>Post-use evaluation or retrospective evaluation </a:t>
            </a:r>
            <a:r>
              <a:rPr lang="en-US" dirty="0" smtClean="0"/>
              <a:t>provides retrospective assessment of course books' performance and it can be useful for identifying the book's strengths and weaknesses which emerge over a period of continuous use. </a:t>
            </a:r>
          </a:p>
          <a:p>
            <a:pPr>
              <a:lnSpc>
                <a:spcPct val="150000"/>
              </a:lnSpc>
              <a:buNone/>
            </a:pPr>
            <a:r>
              <a:rPr lang="en-US" dirty="0" smtClean="0"/>
              <a:t>	it is considered to be more valuable in the sense that it can measure the actual effect of the materials on their users. Tomlinson (2003, p. 25) in this sense argues:</a:t>
            </a:r>
          </a:p>
          <a:p>
            <a:pPr>
              <a:lnSpc>
                <a:spcPct val="150000"/>
              </a:lnSpc>
              <a:buNone/>
            </a:pPr>
            <a:r>
              <a:rPr lang="en-US" dirty="0" smtClean="0"/>
              <a:t>	"</a:t>
            </a:r>
            <a:r>
              <a:rPr lang="en-US" i="1" dirty="0" smtClean="0"/>
              <a:t>it (post-use evaluation) can measure the actual outcome of the use of the materials and thus provide the data on which reliable decisions about the use, adaptation, or replacement of the materials can be made". </a:t>
            </a:r>
            <a:endParaRPr lang="fr-FR" i="1" dirty="0" smtClean="0"/>
          </a:p>
          <a:p>
            <a:pPr>
              <a:buNone/>
            </a:pPr>
            <a:endParaRPr lang="fr-FR" dirty="0"/>
          </a:p>
        </p:txBody>
      </p:sp>
      <p:sp>
        <p:nvSpPr>
          <p:cNvPr id="4" name="Espace réservé du numéro de diapositive 3"/>
          <p:cNvSpPr>
            <a:spLocks noGrp="1"/>
          </p:cNvSpPr>
          <p:nvPr>
            <p:ph type="sldNum" sz="quarter" idx="15"/>
          </p:nvPr>
        </p:nvSpPr>
        <p:spPr/>
        <p:txBody>
          <a:bodyPr/>
          <a:lstStyle/>
          <a:p>
            <a:fld id="{F25620A9-48DD-4EDC-B23A-0F7DF277145A}" type="slidenum">
              <a:rPr lang="fr-FR" smtClean="0"/>
              <a:pPr/>
              <a:t>10</a:t>
            </a:fld>
            <a:endParaRPr lang="fr-F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520" y="1052736"/>
            <a:ext cx="8640960" cy="5544616"/>
          </a:xfrm>
        </p:spPr>
        <p:txBody>
          <a:bodyPr>
            <a:normAutofit fontScale="92500" lnSpcReduction="10000"/>
          </a:bodyPr>
          <a:lstStyle/>
          <a:p>
            <a:r>
              <a:rPr lang="en-US" b="1" dirty="0" smtClean="0">
                <a:solidFill>
                  <a:schemeClr val="accent3">
                    <a:lumMod val="75000"/>
                  </a:schemeClr>
                </a:solidFill>
              </a:rPr>
              <a:t>The impressionistic method </a:t>
            </a:r>
            <a:r>
              <a:rPr lang="en-US" dirty="0" smtClean="0"/>
              <a:t>means attaining a general synopsis of the contents presented in the </a:t>
            </a:r>
            <a:r>
              <a:rPr lang="en-US" dirty="0" err="1" smtClean="0"/>
              <a:t>coursebook</a:t>
            </a:r>
            <a:r>
              <a:rPr lang="en-US" dirty="0" smtClean="0"/>
              <a:t> (</a:t>
            </a:r>
            <a:r>
              <a:rPr lang="en-US" dirty="0" err="1" smtClean="0"/>
              <a:t>Widodo</a:t>
            </a:r>
            <a:r>
              <a:rPr lang="en-US" dirty="0" smtClean="0"/>
              <a:t>, 2015) . It is based on general overview of the material's possibilities and its strengths and weaknesses noting significant features which stand out. </a:t>
            </a:r>
          </a:p>
          <a:p>
            <a:r>
              <a:rPr lang="en-US" dirty="0" smtClean="0"/>
              <a:t>This method, </a:t>
            </a:r>
            <a:r>
              <a:rPr lang="en-US" dirty="0" err="1" smtClean="0"/>
              <a:t>Cunningsworth</a:t>
            </a:r>
            <a:r>
              <a:rPr lang="en-US" dirty="0" smtClean="0"/>
              <a:t> (1998, p. 01) argues, is useful and particularly appropriate when doing a preliminary sift through a lot of course books before making a short list for more detailed analyses, and also when looking at new material that may be considered for adoption at a later date. </a:t>
            </a:r>
          </a:p>
          <a:p>
            <a:r>
              <a:rPr lang="en-US" dirty="0" smtClean="0"/>
              <a:t>This method has some shortcomings. It cannot identify any significant omissions in the course book or locate any important weaknesses, nor can it be relied on to give enough detailed to ensure a good match between what the course book contains and the requirements of the learning/teaching situation. </a:t>
            </a:r>
            <a:endParaRPr lang="fr-FR" dirty="0"/>
          </a:p>
        </p:txBody>
      </p:sp>
      <p:sp>
        <p:nvSpPr>
          <p:cNvPr id="2" name="Titre 1"/>
          <p:cNvSpPr>
            <a:spLocks noGrp="1"/>
          </p:cNvSpPr>
          <p:nvPr>
            <p:ph type="title"/>
          </p:nvPr>
        </p:nvSpPr>
        <p:spPr>
          <a:xfrm>
            <a:off x="457200" y="152400"/>
            <a:ext cx="8229600" cy="756320"/>
          </a:xfrm>
        </p:spPr>
        <p:txBody>
          <a:bodyPr>
            <a:normAutofit/>
          </a:bodyPr>
          <a:lstStyle/>
          <a:p>
            <a:pPr lvl="0"/>
            <a:r>
              <a:rPr lang="en-US" sz="3200" b="1" dirty="0" smtClean="0">
                <a:solidFill>
                  <a:schemeClr val="accent3">
                    <a:lumMod val="75000"/>
                  </a:schemeClr>
                </a:solidFill>
              </a:rPr>
              <a:t>Impressionistic </a:t>
            </a:r>
            <a:r>
              <a:rPr lang="en-US" sz="3200" b="1" dirty="0" smtClean="0">
                <a:solidFill>
                  <a:schemeClr val="accent3">
                    <a:lumMod val="75000"/>
                  </a:schemeClr>
                </a:solidFill>
              </a:rPr>
              <a:t> versus </a:t>
            </a:r>
            <a:r>
              <a:rPr lang="en-US" sz="3200" b="1" dirty="0" smtClean="0">
                <a:solidFill>
                  <a:schemeClr val="accent3">
                    <a:lumMod val="75000"/>
                  </a:schemeClr>
                </a:solidFill>
              </a:rPr>
              <a:t>in-depth evaluation </a:t>
            </a:r>
            <a:endParaRPr lang="fr-FR" sz="3200" dirty="0">
              <a:solidFill>
                <a:schemeClr val="accent3">
                  <a:lumMod val="75000"/>
                </a:schemeClr>
              </a:solidFill>
            </a:endParaRPr>
          </a:p>
        </p:txBody>
      </p:sp>
      <p:sp>
        <p:nvSpPr>
          <p:cNvPr id="4" name="Espace réservé du numéro de diapositive 3"/>
          <p:cNvSpPr>
            <a:spLocks noGrp="1"/>
          </p:cNvSpPr>
          <p:nvPr>
            <p:ph type="sldNum" sz="quarter" idx="15"/>
          </p:nvPr>
        </p:nvSpPr>
        <p:spPr/>
        <p:txBody>
          <a:bodyPr/>
          <a:lstStyle/>
          <a:p>
            <a:fld id="{F25620A9-48DD-4EDC-B23A-0F7DF277145A}" type="slidenum">
              <a:rPr lang="fr-FR" smtClean="0"/>
              <a:pPr/>
              <a:t>11</a:t>
            </a:fld>
            <a:endParaRPr lang="fr-F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520" y="260648"/>
            <a:ext cx="8640960" cy="6336704"/>
          </a:xfrm>
        </p:spPr>
        <p:txBody>
          <a:bodyPr>
            <a:normAutofit lnSpcReduction="10000"/>
          </a:bodyPr>
          <a:lstStyle/>
          <a:p>
            <a:pPr>
              <a:tabLst>
                <a:tab pos="457200" algn="l"/>
              </a:tabLst>
            </a:pPr>
            <a:r>
              <a:rPr lang="en-US" dirty="0" smtClean="0"/>
              <a:t>	</a:t>
            </a:r>
            <a:r>
              <a:rPr lang="en-US" b="1" dirty="0" smtClean="0">
                <a:solidFill>
                  <a:schemeClr val="accent3">
                    <a:lumMod val="75000"/>
                  </a:schemeClr>
                </a:solidFill>
              </a:rPr>
              <a:t>The in-depth method </a:t>
            </a:r>
            <a:r>
              <a:rPr lang="en-US" dirty="0" smtClean="0"/>
              <a:t>analyses features or sections. It considers the kind of language description, underlying assumptions about learning or values on which the materials are based or, in a broader sense, whether the materials (textbooks) seem likely to live up to the claims that are being made for them. </a:t>
            </a:r>
          </a:p>
          <a:p>
            <a:r>
              <a:rPr lang="en-US" dirty="0" smtClean="0"/>
              <a:t>unlike the impressionistic approach which enables evaluators to see what is prominent and obvious in a textbook, an approach such as the in-depth one enables them to examine how specific items are dealt with, particularly those which relate to students' learning needs, syllabus requirements, and how different aspects of language are dealt with.</a:t>
            </a:r>
          </a:p>
          <a:p>
            <a:r>
              <a:rPr lang="en-US" dirty="0" smtClean="0"/>
              <a:t> An example of the in-depth evaluation would be to select one or two chapters and look at the balance of skills and activities contained in each unit (</a:t>
            </a:r>
            <a:r>
              <a:rPr lang="en-US" dirty="0" err="1" smtClean="0"/>
              <a:t>Cunningsworth</a:t>
            </a:r>
            <a:r>
              <a:rPr lang="en-US" dirty="0" smtClean="0"/>
              <a:t>, 1998, p.  02). </a:t>
            </a:r>
            <a:endParaRPr lang="fr-FR" dirty="0"/>
          </a:p>
        </p:txBody>
      </p:sp>
      <p:sp>
        <p:nvSpPr>
          <p:cNvPr id="4" name="Espace réservé du numéro de diapositive 3"/>
          <p:cNvSpPr>
            <a:spLocks noGrp="1"/>
          </p:cNvSpPr>
          <p:nvPr>
            <p:ph type="sldNum" sz="quarter" idx="15"/>
          </p:nvPr>
        </p:nvSpPr>
        <p:spPr/>
        <p:txBody>
          <a:bodyPr/>
          <a:lstStyle/>
          <a:p>
            <a:fld id="{F25620A9-48DD-4EDC-B23A-0F7DF277145A}" type="slidenum">
              <a:rPr lang="fr-FR" smtClean="0"/>
              <a:pPr/>
              <a:t>12</a:t>
            </a:fld>
            <a:endParaRPr lang="fr-F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3528" y="404664"/>
            <a:ext cx="8568952" cy="6192688"/>
          </a:xfrm>
        </p:spPr>
        <p:txBody>
          <a:bodyPr>
            <a:normAutofit fontScale="92500"/>
          </a:bodyPr>
          <a:lstStyle/>
          <a:p>
            <a:pPr>
              <a:lnSpc>
                <a:spcPct val="150000"/>
              </a:lnSpc>
              <a:buNone/>
            </a:pPr>
            <a:r>
              <a:rPr lang="en-US" dirty="0" smtClean="0"/>
              <a:t>	many researchers suggested that it would be best for textbook evaluation schemes to adopt a "leveled" approach in evaluation in which a first level overview "impressionistic" evaluation should be first conducted followed by an in-depth evaluation. In this sense, </a:t>
            </a:r>
            <a:r>
              <a:rPr lang="en-US" dirty="0" err="1" smtClean="0"/>
              <a:t>Cunningsworth</a:t>
            </a:r>
            <a:r>
              <a:rPr lang="en-US" dirty="0" smtClean="0"/>
              <a:t> (1998, p. 2) states: "</a:t>
            </a:r>
            <a:r>
              <a:rPr lang="en-US" i="1" dirty="0" smtClean="0"/>
              <a:t>a combination of both approaches, involving an impressionistic overview of the whole and an in-depth examination of representative samples of the material will form a sound basis for evaluation and for the ensuing choice of the most suitable course book for adoption". </a:t>
            </a:r>
            <a:endParaRPr lang="fr-FR" i="1" dirty="0" smtClean="0"/>
          </a:p>
          <a:p>
            <a:pPr>
              <a:buNone/>
            </a:pPr>
            <a:endParaRPr lang="fr-FR" i="1" dirty="0"/>
          </a:p>
        </p:txBody>
      </p:sp>
      <p:sp>
        <p:nvSpPr>
          <p:cNvPr id="4" name="Espace réservé du numéro de diapositive 3"/>
          <p:cNvSpPr>
            <a:spLocks noGrp="1"/>
          </p:cNvSpPr>
          <p:nvPr>
            <p:ph type="sldNum" sz="quarter" idx="15"/>
          </p:nvPr>
        </p:nvSpPr>
        <p:spPr/>
        <p:txBody>
          <a:bodyPr/>
          <a:lstStyle/>
          <a:p>
            <a:fld id="{F25620A9-48DD-4EDC-B23A-0F7DF277145A}" type="slidenum">
              <a:rPr lang="fr-FR" smtClean="0"/>
              <a:pPr/>
              <a:t>13</a:t>
            </a:fld>
            <a:endParaRPr lang="fr-F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a:lnSpc>
                <a:spcPct val="150000"/>
              </a:lnSpc>
              <a:buNone/>
            </a:pPr>
            <a:r>
              <a:rPr lang="en-US" dirty="0" smtClean="0"/>
              <a:t>	Textbooks have been evaluated by different researchers using a variety of methods and focusing on different criteria.</a:t>
            </a:r>
            <a:endParaRPr lang="fr-FR" dirty="0" smtClean="0"/>
          </a:p>
          <a:p>
            <a:pPr>
              <a:lnSpc>
                <a:spcPct val="150000"/>
              </a:lnSpc>
              <a:buNone/>
            </a:pPr>
            <a:r>
              <a:rPr lang="en-US" dirty="0" smtClean="0"/>
              <a:t>	to begin with, </a:t>
            </a:r>
            <a:r>
              <a:rPr lang="en-US" dirty="0" err="1" smtClean="0"/>
              <a:t>Cunningsworth</a:t>
            </a:r>
            <a:r>
              <a:rPr lang="en-US" dirty="0" smtClean="0"/>
              <a:t> (1998, p. 15) has identified a set of guidelines which underlie many of the more specific criteria for evaluation. These are the following:</a:t>
            </a:r>
            <a:endParaRPr lang="fr-FR" dirty="0" smtClean="0"/>
          </a:p>
          <a:p>
            <a:pPr>
              <a:buNone/>
            </a:pPr>
            <a:endParaRPr lang="fr-FR" dirty="0"/>
          </a:p>
        </p:txBody>
      </p:sp>
      <p:sp>
        <p:nvSpPr>
          <p:cNvPr id="2" name="Titre 1"/>
          <p:cNvSpPr>
            <a:spLocks noGrp="1"/>
          </p:cNvSpPr>
          <p:nvPr>
            <p:ph type="title"/>
          </p:nvPr>
        </p:nvSpPr>
        <p:spPr>
          <a:xfrm>
            <a:off x="457200" y="152400"/>
            <a:ext cx="8229600" cy="828328"/>
          </a:xfrm>
        </p:spPr>
        <p:txBody>
          <a:bodyPr>
            <a:normAutofit/>
          </a:bodyPr>
          <a:lstStyle/>
          <a:p>
            <a:r>
              <a:rPr lang="en-US" sz="2800" b="1" dirty="0" smtClean="0">
                <a:solidFill>
                  <a:schemeClr val="accent3">
                    <a:lumMod val="75000"/>
                  </a:schemeClr>
                </a:solidFill>
              </a:rPr>
              <a:t>Guidelines for textbook evaluation </a:t>
            </a:r>
            <a:endParaRPr lang="fr-FR" sz="2800" dirty="0">
              <a:solidFill>
                <a:schemeClr val="accent3">
                  <a:lumMod val="75000"/>
                </a:schemeClr>
              </a:solidFill>
            </a:endParaRPr>
          </a:p>
        </p:txBody>
      </p:sp>
      <p:sp>
        <p:nvSpPr>
          <p:cNvPr id="4" name="Espace réservé du numéro de diapositive 3"/>
          <p:cNvSpPr>
            <a:spLocks noGrp="1"/>
          </p:cNvSpPr>
          <p:nvPr>
            <p:ph type="sldNum" sz="quarter" idx="15"/>
          </p:nvPr>
        </p:nvSpPr>
        <p:spPr/>
        <p:txBody>
          <a:bodyPr/>
          <a:lstStyle/>
          <a:p>
            <a:fld id="{F25620A9-48DD-4EDC-B23A-0F7DF277145A}" type="slidenum">
              <a:rPr lang="fr-FR" smtClean="0"/>
              <a:pPr/>
              <a:t>14</a:t>
            </a:fld>
            <a:endParaRPr lang="fr-F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251520" y="476672"/>
            <a:ext cx="8640960" cy="6048672"/>
          </a:xfrm>
        </p:spPr>
        <p:txBody>
          <a:bodyPr>
            <a:normAutofit/>
          </a:bodyPr>
          <a:lstStyle/>
          <a:p>
            <a:pPr marL="355600" lvl="1" indent="-177800">
              <a:lnSpc>
                <a:spcPct val="150000"/>
              </a:lnSpc>
            </a:pPr>
            <a:r>
              <a:rPr lang="en-US" b="1" dirty="0" smtClean="0"/>
              <a:t>Textbooks should correspond to learners' needs. </a:t>
            </a:r>
            <a:endParaRPr lang="en-US" b="1" dirty="0" smtClean="0"/>
          </a:p>
          <a:p>
            <a:pPr marL="355600" lvl="1" indent="-177800">
              <a:lnSpc>
                <a:spcPct val="150000"/>
              </a:lnSpc>
            </a:pPr>
            <a:r>
              <a:rPr lang="en-US" b="1" dirty="0" smtClean="0"/>
              <a:t>Textbooks </a:t>
            </a:r>
            <a:r>
              <a:rPr lang="en-US" b="1" dirty="0" smtClean="0"/>
              <a:t>should reflect the uses (present or future) which learners will make of the language</a:t>
            </a:r>
            <a:r>
              <a:rPr lang="en-US" dirty="0" smtClean="0"/>
              <a:t>. </a:t>
            </a:r>
            <a:endParaRPr lang="en-US" dirty="0" smtClean="0"/>
          </a:p>
          <a:p>
            <a:pPr marL="355600" lvl="1" indent="-177800">
              <a:lnSpc>
                <a:spcPct val="150000"/>
              </a:lnSpc>
            </a:pPr>
            <a:r>
              <a:rPr lang="en-US" b="1" dirty="0"/>
              <a:t>Textbooks should take account of students' needs as learners and should facilitate their learning processes, without dogmatically imposing a rigid "method".</a:t>
            </a:r>
            <a:r>
              <a:rPr lang="en-US" dirty="0"/>
              <a:t> </a:t>
            </a:r>
          </a:p>
          <a:p>
            <a:pPr marL="355600" lvl="1" indent="-177800">
              <a:lnSpc>
                <a:spcPct val="150000"/>
              </a:lnSpc>
            </a:pPr>
            <a:r>
              <a:rPr lang="en-US" b="1" dirty="0"/>
              <a:t>Textbooks should have a clear role as support for learning. Like teachers, they mediate between the target language and the learner. </a:t>
            </a:r>
            <a:endParaRPr lang="fr-FR" dirty="0"/>
          </a:p>
          <a:p>
            <a:pPr marL="0" lvl="1" indent="0">
              <a:buNone/>
            </a:pPr>
            <a:endParaRPr lang="fr-FR" dirty="0"/>
          </a:p>
        </p:txBody>
      </p:sp>
      <p:sp>
        <p:nvSpPr>
          <p:cNvPr id="3" name="Espace réservé du numéro de diapositive 2"/>
          <p:cNvSpPr>
            <a:spLocks noGrp="1"/>
          </p:cNvSpPr>
          <p:nvPr>
            <p:ph type="sldNum" sz="quarter" idx="15"/>
          </p:nvPr>
        </p:nvSpPr>
        <p:spPr/>
        <p:txBody>
          <a:bodyPr/>
          <a:lstStyle/>
          <a:p>
            <a:fld id="{F25620A9-48DD-4EDC-B23A-0F7DF277145A}" type="slidenum">
              <a:rPr lang="fr-FR" smtClean="0"/>
              <a:pPr/>
              <a:t>15</a:t>
            </a:fld>
            <a:endParaRPr lang="fr-F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520" y="404664"/>
            <a:ext cx="8640960" cy="5976664"/>
          </a:xfrm>
        </p:spPr>
        <p:txBody>
          <a:bodyPr>
            <a:normAutofit lnSpcReduction="10000"/>
          </a:bodyPr>
          <a:lstStyle/>
          <a:p>
            <a:pPr>
              <a:lnSpc>
                <a:spcPct val="150000"/>
              </a:lnSpc>
              <a:buNone/>
            </a:pPr>
            <a:r>
              <a:rPr lang="en-US" dirty="0" smtClean="0"/>
              <a:t>	In his article </a:t>
            </a:r>
            <a:r>
              <a:rPr lang="en-US" i="1" dirty="0" smtClean="0"/>
              <a:t>Developing Criteria for Textbook Evaluation</a:t>
            </a:r>
            <a:r>
              <a:rPr lang="en-US" dirty="0" smtClean="0"/>
              <a:t>, Williams (1983, p. 251) presents a scheme for textbook evaluation which can be used to draw up a checklist of items relevant to second (or foreign) language teaching. The framework he suggests for evaluation takes into consideration firstly a number of assumptions about second or foreign language teaching; and secondly linguistic, pedagogical, and technical criteria related to these assumptions. The assumptions on which the scheme is based are:</a:t>
            </a:r>
            <a:endParaRPr lang="fr-FR" dirty="0" smtClean="0"/>
          </a:p>
          <a:p>
            <a:pPr>
              <a:lnSpc>
                <a:spcPct val="150000"/>
              </a:lnSpc>
              <a:buNone/>
            </a:pPr>
            <a:endParaRPr lang="fr-FR" dirty="0"/>
          </a:p>
        </p:txBody>
      </p:sp>
      <p:sp>
        <p:nvSpPr>
          <p:cNvPr id="4" name="Espace réservé du numéro de diapositive 3"/>
          <p:cNvSpPr>
            <a:spLocks noGrp="1"/>
          </p:cNvSpPr>
          <p:nvPr>
            <p:ph type="sldNum" sz="quarter" idx="15"/>
          </p:nvPr>
        </p:nvSpPr>
        <p:spPr/>
        <p:txBody>
          <a:bodyPr/>
          <a:lstStyle/>
          <a:p>
            <a:fld id="{F25620A9-48DD-4EDC-B23A-0F7DF277145A}" type="slidenum">
              <a:rPr lang="fr-FR" smtClean="0"/>
              <a:pPr/>
              <a:t>16</a:t>
            </a:fld>
            <a:endParaRPr lang="fr-F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520" y="260648"/>
            <a:ext cx="8640960" cy="6480720"/>
          </a:xfrm>
        </p:spPr>
        <p:txBody>
          <a:bodyPr>
            <a:normAutofit fontScale="92500" lnSpcReduction="20000"/>
          </a:bodyPr>
          <a:lstStyle/>
          <a:p>
            <a:pPr lvl="0">
              <a:lnSpc>
                <a:spcPct val="150000"/>
              </a:lnSpc>
            </a:pPr>
            <a:r>
              <a:rPr lang="en-US" b="1" dirty="0" smtClean="0"/>
              <a:t>Up-to-date </a:t>
            </a:r>
            <a:r>
              <a:rPr lang="en-US" b="1" dirty="0" smtClean="0"/>
              <a:t>methodology</a:t>
            </a:r>
            <a:r>
              <a:rPr lang="en-US" dirty="0" smtClean="0"/>
              <a:t> </a:t>
            </a:r>
          </a:p>
          <a:p>
            <a:pPr lvl="0">
              <a:lnSpc>
                <a:spcPct val="150000"/>
              </a:lnSpc>
            </a:pPr>
            <a:r>
              <a:rPr lang="en-US" b="1" dirty="0" smtClean="0"/>
              <a:t>Guidance </a:t>
            </a:r>
            <a:r>
              <a:rPr lang="en-US" b="1" dirty="0" smtClean="0"/>
              <a:t>for non-native </a:t>
            </a:r>
            <a:r>
              <a:rPr lang="en-US" b="1" dirty="0" smtClean="0"/>
              <a:t>teachers</a:t>
            </a:r>
            <a:endParaRPr lang="en-US" dirty="0" smtClean="0"/>
          </a:p>
          <a:p>
            <a:pPr lvl="0">
              <a:lnSpc>
                <a:spcPct val="150000"/>
              </a:lnSpc>
            </a:pPr>
            <a:r>
              <a:rPr lang="en-US" b="1" dirty="0" smtClean="0"/>
              <a:t>Needs </a:t>
            </a:r>
            <a:r>
              <a:rPr lang="en-US" b="1" dirty="0" smtClean="0"/>
              <a:t>of second/foreign language </a:t>
            </a:r>
            <a:r>
              <a:rPr lang="en-US" b="1" dirty="0" smtClean="0"/>
              <a:t>learners</a:t>
            </a:r>
          </a:p>
          <a:p>
            <a:pPr lvl="0">
              <a:lnSpc>
                <a:spcPct val="150000"/>
              </a:lnSpc>
            </a:pPr>
            <a:r>
              <a:rPr lang="en-US" b="1" dirty="0" smtClean="0"/>
              <a:t>Relevance </a:t>
            </a:r>
            <a:r>
              <a:rPr lang="en-US" b="1" dirty="0" smtClean="0"/>
              <a:t>to the socio-cultural </a:t>
            </a:r>
            <a:r>
              <a:rPr lang="en-US" b="1" dirty="0" smtClean="0"/>
              <a:t>environment</a:t>
            </a:r>
          </a:p>
          <a:p>
            <a:pPr marL="0" indent="0">
              <a:lnSpc>
                <a:spcPct val="150000"/>
              </a:lnSpc>
              <a:buNone/>
            </a:pPr>
            <a:r>
              <a:rPr lang="en-US" dirty="0"/>
              <a:t>Based on these assumptions, Williams (1983, p. 252) argues that a textbook has to be assessed in terms of the following criteria:</a:t>
            </a:r>
            <a:endParaRPr lang="fr-FR" dirty="0"/>
          </a:p>
          <a:p>
            <a:pPr lvl="0">
              <a:lnSpc>
                <a:spcPct val="150000"/>
              </a:lnSpc>
            </a:pPr>
            <a:r>
              <a:rPr lang="en-US" b="1" dirty="0"/>
              <a:t>The completeness and appropriateness of the items presented;</a:t>
            </a:r>
            <a:endParaRPr lang="fr-FR" b="1" dirty="0"/>
          </a:p>
          <a:p>
            <a:pPr lvl="0">
              <a:lnSpc>
                <a:spcPct val="150000"/>
              </a:lnSpc>
            </a:pPr>
            <a:r>
              <a:rPr lang="en-US" b="1" dirty="0"/>
              <a:t>The activities suggested for practicing the items selected;</a:t>
            </a:r>
            <a:endParaRPr lang="fr-FR" b="1" dirty="0"/>
          </a:p>
          <a:p>
            <a:pPr lvl="0">
              <a:lnSpc>
                <a:spcPct val="150000"/>
              </a:lnSpc>
            </a:pPr>
            <a:r>
              <a:rPr lang="en-US" b="1" dirty="0"/>
              <a:t>The sequencing of vocabulary, particularly the functional load, rate</a:t>
            </a:r>
            <a:endParaRPr lang="fr-FR" b="1" dirty="0"/>
          </a:p>
          <a:p>
            <a:pPr lvl="0">
              <a:lnSpc>
                <a:spcPct val="150000"/>
              </a:lnSpc>
            </a:pPr>
            <a:r>
              <a:rPr lang="en-US" b="1" dirty="0"/>
              <a:t>The relevance of its contexts and situations. </a:t>
            </a:r>
            <a:endParaRPr lang="fr-FR" b="1" dirty="0"/>
          </a:p>
        </p:txBody>
      </p:sp>
      <p:sp>
        <p:nvSpPr>
          <p:cNvPr id="4" name="Espace réservé du numéro de diapositive 3"/>
          <p:cNvSpPr>
            <a:spLocks noGrp="1"/>
          </p:cNvSpPr>
          <p:nvPr>
            <p:ph type="sldNum" sz="quarter" idx="15"/>
          </p:nvPr>
        </p:nvSpPr>
        <p:spPr/>
        <p:txBody>
          <a:bodyPr/>
          <a:lstStyle/>
          <a:p>
            <a:fld id="{F25620A9-48DD-4EDC-B23A-0F7DF277145A}" type="slidenum">
              <a:rPr lang="fr-FR" smtClean="0"/>
              <a:pPr/>
              <a:t>17</a:t>
            </a:fld>
            <a:endParaRPr lang="fr-F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3528" y="1484784"/>
            <a:ext cx="8507288" cy="5040560"/>
          </a:xfrm>
        </p:spPr>
        <p:txBody>
          <a:bodyPr>
            <a:normAutofit fontScale="92500" lnSpcReduction="20000"/>
          </a:bodyPr>
          <a:lstStyle/>
          <a:p>
            <a:pPr marL="0" indent="0">
              <a:buNone/>
            </a:pPr>
            <a:r>
              <a:rPr lang="en-US" dirty="0" smtClean="0"/>
              <a:t>The evaluator is one of the most important factors in the evaluation process. </a:t>
            </a:r>
          </a:p>
          <a:p>
            <a:pPr marL="0" indent="0">
              <a:buNone/>
            </a:pPr>
            <a:r>
              <a:rPr lang="en-US" dirty="0" smtClean="0"/>
              <a:t>The evaluator can be an </a:t>
            </a:r>
            <a:r>
              <a:rPr lang="en-US" b="1" dirty="0" smtClean="0"/>
              <a:t>insider</a:t>
            </a:r>
            <a:r>
              <a:rPr lang="en-US" dirty="0" smtClean="0"/>
              <a:t> having some basic knowledge and more importantly experience about the material in hand, or an </a:t>
            </a:r>
            <a:r>
              <a:rPr lang="en-US" b="1" dirty="0" smtClean="0"/>
              <a:t>outsider</a:t>
            </a:r>
            <a:r>
              <a:rPr lang="en-US" dirty="0" smtClean="0"/>
              <a:t> having greater credibility and can offer valuable perspective. </a:t>
            </a:r>
          </a:p>
          <a:p>
            <a:pPr marL="0" indent="0">
              <a:buNone/>
            </a:pPr>
            <a:r>
              <a:rPr lang="en-US" dirty="0" smtClean="0"/>
              <a:t>The </a:t>
            </a:r>
            <a:r>
              <a:rPr lang="en-US" dirty="0" smtClean="0"/>
              <a:t>"evaluation" process used to be connected more with outsiders in the sense that it has been usually issued "</a:t>
            </a:r>
            <a:r>
              <a:rPr lang="en-US" dirty="0" smtClean="0">
                <a:solidFill>
                  <a:schemeClr val="accent3">
                    <a:lumMod val="75000"/>
                  </a:schemeClr>
                </a:solidFill>
              </a:rPr>
              <a:t>from above</a:t>
            </a:r>
            <a:r>
              <a:rPr lang="en-US" dirty="0" smtClean="0"/>
              <a:t>", and the insiders have to do the "donkey work" as Alderson and Scott (1992, p. 38) put it. In other words,  the evaluation processes were conducted by supervisors and administrators (outsiders) while teachers and students (insiders) were at best get informed that they will be observed or that they have to fill in a questionnaire. Recently, however, the importance of the active involvement of insiders as well as outsiders has been recognized. </a:t>
            </a:r>
            <a:endParaRPr lang="fr-FR" dirty="0" smtClean="0"/>
          </a:p>
          <a:p>
            <a:pPr marL="0" indent="0">
              <a:buNone/>
            </a:pPr>
            <a:endParaRPr lang="fr-FR" dirty="0"/>
          </a:p>
        </p:txBody>
      </p:sp>
      <p:sp>
        <p:nvSpPr>
          <p:cNvPr id="2" name="Titre 1"/>
          <p:cNvSpPr>
            <a:spLocks noGrp="1"/>
          </p:cNvSpPr>
          <p:nvPr>
            <p:ph type="title"/>
          </p:nvPr>
        </p:nvSpPr>
        <p:spPr>
          <a:xfrm>
            <a:off x="251520" y="152400"/>
            <a:ext cx="8435280" cy="1219200"/>
          </a:xfrm>
        </p:spPr>
        <p:txBody>
          <a:bodyPr>
            <a:normAutofit/>
          </a:bodyPr>
          <a:lstStyle/>
          <a:p>
            <a:r>
              <a:rPr lang="en-US" sz="2800" b="1" dirty="0" smtClean="0">
                <a:solidFill>
                  <a:schemeClr val="accent3">
                    <a:lumMod val="75000"/>
                  </a:schemeClr>
                </a:solidFill>
              </a:rPr>
              <a:t>Participants in the evaluation process (who is to be involved in the evaluation?)</a:t>
            </a:r>
            <a:endParaRPr lang="fr-FR" sz="2800" dirty="0">
              <a:solidFill>
                <a:schemeClr val="accent3">
                  <a:lumMod val="75000"/>
                </a:schemeClr>
              </a:solidFill>
            </a:endParaRPr>
          </a:p>
        </p:txBody>
      </p:sp>
      <p:sp>
        <p:nvSpPr>
          <p:cNvPr id="4" name="Espace réservé du numéro de diapositive 3"/>
          <p:cNvSpPr>
            <a:spLocks noGrp="1"/>
          </p:cNvSpPr>
          <p:nvPr>
            <p:ph type="sldNum" sz="quarter" idx="15"/>
          </p:nvPr>
        </p:nvSpPr>
        <p:spPr/>
        <p:txBody>
          <a:bodyPr/>
          <a:lstStyle/>
          <a:p>
            <a:fld id="{F25620A9-48DD-4EDC-B23A-0F7DF277145A}" type="slidenum">
              <a:rPr lang="fr-FR" smtClean="0"/>
              <a:pPr/>
              <a:t>18</a:t>
            </a:fld>
            <a:endParaRPr lang="fr-F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3528" y="476672"/>
            <a:ext cx="8568952" cy="6381328"/>
          </a:xfrm>
        </p:spPr>
        <p:txBody>
          <a:bodyPr>
            <a:normAutofit lnSpcReduction="10000"/>
          </a:bodyPr>
          <a:lstStyle/>
          <a:p>
            <a:pPr marL="361950" indent="-361950">
              <a:buFont typeface="Wingdings" pitchFamily="2" charset="2"/>
              <a:buChar char="q"/>
            </a:pPr>
            <a:r>
              <a:rPr lang="en-US" dirty="0" smtClean="0"/>
              <a:t>The insiders, being teachers or students, play a crucial role in the evaluation process. </a:t>
            </a:r>
          </a:p>
          <a:p>
            <a:pPr marL="361950" indent="-361950">
              <a:buFont typeface="Wingdings" pitchFamily="2" charset="2"/>
              <a:buChar char="q"/>
            </a:pPr>
            <a:r>
              <a:rPr lang="en-US" dirty="0" smtClean="0"/>
              <a:t>First, Teachers, having the advantage of being part of the teaching context and being aware of and fully involved with students, can provide insights about "how things work in real situations".  They can be a source for valuable information such as those about suitability of the textbooks to the teaching/learning context, and the students' development through using the textbooks. In addition, they can provide useful comments concerning the teacher's book. </a:t>
            </a:r>
          </a:p>
          <a:p>
            <a:pPr marL="361950" indent="-361950">
              <a:buFont typeface="Wingdings" pitchFamily="2" charset="2"/>
              <a:buChar char="q"/>
            </a:pPr>
            <a:r>
              <a:rPr lang="en-US" dirty="0" smtClean="0"/>
              <a:t>Students' reflections are also of crucial importance. Such information as the usefulness of the textbook, its contribution to their language development, and the effect it has on their motivation can be provided only by the students themselves.</a:t>
            </a:r>
            <a:endParaRPr lang="fr-FR" dirty="0" smtClean="0"/>
          </a:p>
          <a:p>
            <a:pPr>
              <a:buFont typeface="Wingdings" pitchFamily="2" charset="2"/>
              <a:buChar char="q"/>
            </a:pPr>
            <a:endParaRPr lang="fr-FR" dirty="0"/>
          </a:p>
        </p:txBody>
      </p:sp>
      <p:sp>
        <p:nvSpPr>
          <p:cNvPr id="4" name="Espace réservé du numéro de diapositive 3"/>
          <p:cNvSpPr>
            <a:spLocks noGrp="1"/>
          </p:cNvSpPr>
          <p:nvPr>
            <p:ph type="sldNum" sz="quarter" idx="15"/>
          </p:nvPr>
        </p:nvSpPr>
        <p:spPr/>
        <p:txBody>
          <a:bodyPr/>
          <a:lstStyle/>
          <a:p>
            <a:fld id="{F25620A9-48DD-4EDC-B23A-0F7DF277145A}" type="slidenum">
              <a:rPr lang="fr-FR" smtClean="0"/>
              <a:pPr/>
              <a:t>19</a:t>
            </a:fld>
            <a:endParaRPr lang="fr-F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520" y="836712"/>
            <a:ext cx="8682168" cy="5760640"/>
          </a:xfrm>
        </p:spPr>
        <p:txBody>
          <a:bodyPr>
            <a:normAutofit fontScale="70000" lnSpcReduction="20000"/>
          </a:bodyPr>
          <a:lstStyle/>
          <a:p>
            <a:pPr defTabSz="361950">
              <a:lnSpc>
                <a:spcPct val="170000"/>
              </a:lnSpc>
              <a:buClr>
                <a:schemeClr val="accent3">
                  <a:lumMod val="75000"/>
                </a:schemeClr>
              </a:buClr>
              <a:buFont typeface="Wingdings" pitchFamily="2" charset="2"/>
              <a:buChar char="q"/>
              <a:tabLst>
                <a:tab pos="266700" algn="l"/>
              </a:tabLst>
            </a:pPr>
            <a:r>
              <a:rPr lang="en-US" dirty="0" smtClean="0"/>
              <a:t>	 ‘evaluation’ is "the process of seeking to establish the value of something for some purpose" (Brown &amp; Rogers, 2002, p. 289) </a:t>
            </a:r>
          </a:p>
          <a:p>
            <a:pPr>
              <a:lnSpc>
                <a:spcPct val="170000"/>
              </a:lnSpc>
              <a:buFont typeface="Wingdings" pitchFamily="2" charset="2"/>
              <a:buChar char="q"/>
            </a:pPr>
            <a:r>
              <a:rPr lang="en-US" dirty="0" smtClean="0"/>
              <a:t>"the systematic attempt to gather information in order to make judgments or decisions“ (Lynch , 1996, p. 02) </a:t>
            </a:r>
          </a:p>
          <a:p>
            <a:pPr>
              <a:lnSpc>
                <a:spcPct val="170000"/>
              </a:lnSpc>
              <a:buFont typeface="Wingdings" pitchFamily="2" charset="2"/>
              <a:buChar char="q"/>
            </a:pPr>
            <a:r>
              <a:rPr lang="en-US" dirty="0"/>
              <a:t>Carter and </a:t>
            </a:r>
            <a:r>
              <a:rPr lang="en-US" dirty="0" err="1"/>
              <a:t>Nunan</a:t>
            </a:r>
            <a:r>
              <a:rPr lang="en-US" dirty="0"/>
              <a:t> (2001, p. 223) define textbook evaluation as "the process of measuring the value of learning materials (textbook). This can be predictive pre-use evaluation, ongoing whilst-use evaluation, or retrospective post-use evaluation". </a:t>
            </a:r>
          </a:p>
          <a:p>
            <a:pPr>
              <a:lnSpc>
                <a:spcPct val="170000"/>
              </a:lnSpc>
              <a:buFont typeface="Wingdings" pitchFamily="2" charset="2"/>
              <a:buChar char="q"/>
            </a:pPr>
            <a:r>
              <a:rPr lang="en-US" dirty="0"/>
              <a:t> Hutchinson and Waters (1987, p. 97) see textbook evaluation as an "analytical matching process: matching needs to available solutions". </a:t>
            </a:r>
            <a:r>
              <a:rPr lang="en-US" dirty="0" smtClean="0"/>
              <a:t> </a:t>
            </a:r>
          </a:p>
          <a:p>
            <a:pPr>
              <a:lnSpc>
                <a:spcPct val="170000"/>
              </a:lnSpc>
              <a:buFont typeface="Wingdings" pitchFamily="2" charset="2"/>
              <a:buChar char="q"/>
            </a:pPr>
            <a:r>
              <a:rPr lang="en-US" dirty="0" smtClean="0"/>
              <a:t>Harmer </a:t>
            </a:r>
            <a:r>
              <a:rPr lang="en-US" dirty="0" smtClean="0"/>
              <a:t>(2001, p. 301) defines the term "evaluation" comparing it with the term "assessment". He states that "the assessment of a course book is an out-of-class judgment as to how well a new book will perform in class. Course book evaluation, on the other hand, is a judgment on how well a book has performed in fact". </a:t>
            </a:r>
            <a:endParaRPr lang="fr-FR" dirty="0" smtClean="0"/>
          </a:p>
          <a:p>
            <a:pPr>
              <a:buNone/>
            </a:pPr>
            <a:endParaRPr lang="fr-FR" dirty="0"/>
          </a:p>
        </p:txBody>
      </p:sp>
      <p:sp>
        <p:nvSpPr>
          <p:cNvPr id="2" name="Titre 1"/>
          <p:cNvSpPr>
            <a:spLocks noGrp="1"/>
          </p:cNvSpPr>
          <p:nvPr>
            <p:ph type="title"/>
          </p:nvPr>
        </p:nvSpPr>
        <p:spPr>
          <a:xfrm>
            <a:off x="251520" y="152400"/>
            <a:ext cx="8435280" cy="612304"/>
          </a:xfrm>
        </p:spPr>
        <p:txBody>
          <a:bodyPr>
            <a:normAutofit/>
          </a:bodyPr>
          <a:lstStyle/>
          <a:p>
            <a:r>
              <a:rPr lang="en-US" sz="2800" b="1" dirty="0" smtClean="0">
                <a:solidFill>
                  <a:schemeClr val="accent3">
                    <a:lumMod val="75000"/>
                  </a:schemeClr>
                </a:solidFill>
              </a:rPr>
              <a:t>Definition</a:t>
            </a:r>
            <a:endParaRPr lang="fr-FR" sz="2800" dirty="0">
              <a:solidFill>
                <a:schemeClr val="accent3">
                  <a:lumMod val="75000"/>
                </a:schemeClr>
              </a:solidFill>
            </a:endParaRPr>
          </a:p>
        </p:txBody>
      </p:sp>
      <p:sp>
        <p:nvSpPr>
          <p:cNvPr id="4" name="Espace réservé du numéro de diapositive 3"/>
          <p:cNvSpPr>
            <a:spLocks noGrp="1"/>
          </p:cNvSpPr>
          <p:nvPr>
            <p:ph type="sldNum" sz="quarter" idx="15"/>
          </p:nvPr>
        </p:nvSpPr>
        <p:spPr/>
        <p:txBody>
          <a:bodyPr/>
          <a:lstStyle/>
          <a:p>
            <a:fld id="{F25620A9-48DD-4EDC-B23A-0F7DF277145A}" type="slidenum">
              <a:rPr lang="fr-FR" smtClean="0"/>
              <a:pPr/>
              <a:t>2</a:t>
            </a:fld>
            <a:endParaRPr lang="fr-F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520" y="332656"/>
            <a:ext cx="8589640" cy="6120680"/>
          </a:xfrm>
        </p:spPr>
        <p:txBody>
          <a:bodyPr>
            <a:normAutofit lnSpcReduction="10000"/>
          </a:bodyPr>
          <a:lstStyle/>
          <a:p>
            <a:r>
              <a:rPr lang="en-US" dirty="0" smtClean="0"/>
              <a:t> In fact, many theorists have emphasized the importance of including </a:t>
            </a:r>
            <a:r>
              <a:rPr lang="en-US" b="1" dirty="0" smtClean="0">
                <a:solidFill>
                  <a:schemeClr val="accent3">
                    <a:lumMod val="75000"/>
                  </a:schemeClr>
                </a:solidFill>
              </a:rPr>
              <a:t>both students and teachers</a:t>
            </a:r>
            <a:r>
              <a:rPr lang="en-US" dirty="0" smtClean="0"/>
              <a:t> in the evaluation process. McGrath (2002, p. 15) for instance, states that the evaluation process will be "</a:t>
            </a:r>
            <a:r>
              <a:rPr lang="en-US" i="1" dirty="0" smtClean="0"/>
              <a:t>most reliable when it draws on the experiences of several teachers and several groups of learners</a:t>
            </a:r>
            <a:r>
              <a:rPr lang="en-US" dirty="0" smtClean="0"/>
              <a:t>". Moreover, as </a:t>
            </a:r>
            <a:r>
              <a:rPr lang="en-US" dirty="0" err="1" smtClean="0"/>
              <a:t>Rubdy</a:t>
            </a:r>
            <a:r>
              <a:rPr lang="en-US" dirty="0" smtClean="0"/>
              <a:t> (cited in Tomlinson and </a:t>
            </a:r>
            <a:r>
              <a:rPr lang="en-US" dirty="0" err="1" smtClean="0"/>
              <a:t>Masuhara</a:t>
            </a:r>
            <a:r>
              <a:rPr lang="en-US" dirty="0" smtClean="0"/>
              <a:t>, 2010, p. 261) claims, opening up a dialogue with those individuals can lead to materials that are more relevant, motivating and effective. Likewise, Stillwell et. al. (cited in Tomlinson and </a:t>
            </a:r>
            <a:r>
              <a:rPr lang="en-US" dirty="0" err="1" smtClean="0"/>
              <a:t>Masuhara</a:t>
            </a:r>
            <a:r>
              <a:rPr lang="en-US" dirty="0" smtClean="0"/>
              <a:t>, 2010, p. 257) argue that "</a:t>
            </a:r>
            <a:r>
              <a:rPr lang="en-US" i="1" dirty="0" smtClean="0"/>
              <a:t>materials evaluation and development can be greatly facilitated by the efficient inclusion of teacher insight and student reflection</a:t>
            </a:r>
            <a:r>
              <a:rPr lang="en-US" dirty="0" smtClean="0"/>
              <a:t>". </a:t>
            </a:r>
            <a:r>
              <a:rPr lang="en-US" dirty="0" err="1" smtClean="0"/>
              <a:t>Cunningsworth</a:t>
            </a:r>
            <a:r>
              <a:rPr lang="en-US" dirty="0" smtClean="0"/>
              <a:t> (1998, p. 08) also stands in the same side arguing for the inclusion of students in the evaluation process. He states that: </a:t>
            </a:r>
            <a:endParaRPr lang="fr-FR" dirty="0" smtClean="0"/>
          </a:p>
          <a:p>
            <a:endParaRPr lang="fr-FR" dirty="0"/>
          </a:p>
        </p:txBody>
      </p:sp>
      <p:sp>
        <p:nvSpPr>
          <p:cNvPr id="4" name="Espace réservé du numéro de diapositive 3"/>
          <p:cNvSpPr>
            <a:spLocks noGrp="1"/>
          </p:cNvSpPr>
          <p:nvPr>
            <p:ph type="sldNum" sz="quarter" idx="15"/>
          </p:nvPr>
        </p:nvSpPr>
        <p:spPr/>
        <p:txBody>
          <a:bodyPr/>
          <a:lstStyle/>
          <a:p>
            <a:fld id="{F25620A9-48DD-4EDC-B23A-0F7DF277145A}" type="slidenum">
              <a:rPr lang="fr-FR" smtClean="0"/>
              <a:pPr/>
              <a:t>20</a:t>
            </a:fld>
            <a:endParaRPr lang="fr-F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3528" y="548680"/>
            <a:ext cx="8424936" cy="5904656"/>
          </a:xfrm>
        </p:spPr>
        <p:txBody>
          <a:bodyPr>
            <a:normAutofit/>
          </a:bodyPr>
          <a:lstStyle/>
          <a:p>
            <a:pPr>
              <a:lnSpc>
                <a:spcPct val="150000"/>
              </a:lnSpc>
              <a:buNone/>
            </a:pPr>
            <a:r>
              <a:rPr lang="en-US" i="1" dirty="0" smtClean="0"/>
              <a:t>	“Students' views on the usefulness of course books are also worth </a:t>
            </a:r>
            <a:r>
              <a:rPr lang="en-US" i="1" dirty="0" err="1" smtClean="0"/>
              <a:t>convassing</a:t>
            </a:r>
            <a:r>
              <a:rPr lang="en-US" i="1" dirty="0" smtClean="0"/>
              <a:t>. They may not be as articulate in the language of ELT as their teachers, but very often they know which books they like and which they do not like. Some students can go further than this and give very cogent reasons for their preferences. After all, they are the prime users of the material and with some prompting and carefully chosen questions they can provide very useful feedback.” </a:t>
            </a:r>
            <a:endParaRPr lang="fr-FR" i="1" dirty="0"/>
          </a:p>
        </p:txBody>
      </p:sp>
      <p:sp>
        <p:nvSpPr>
          <p:cNvPr id="4" name="Espace réservé du numéro de diapositive 3"/>
          <p:cNvSpPr>
            <a:spLocks noGrp="1"/>
          </p:cNvSpPr>
          <p:nvPr>
            <p:ph type="sldNum" sz="quarter" idx="15"/>
          </p:nvPr>
        </p:nvSpPr>
        <p:spPr/>
        <p:txBody>
          <a:bodyPr/>
          <a:lstStyle/>
          <a:p>
            <a:fld id="{F25620A9-48DD-4EDC-B23A-0F7DF277145A}" type="slidenum">
              <a:rPr lang="fr-FR" smtClean="0"/>
              <a:pPr/>
              <a:t>21</a:t>
            </a:fld>
            <a:endParaRPr lang="fr-F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520" y="1412776"/>
            <a:ext cx="8640960" cy="4968552"/>
          </a:xfrm>
        </p:spPr>
        <p:txBody>
          <a:bodyPr>
            <a:normAutofit/>
          </a:bodyPr>
          <a:lstStyle/>
          <a:p>
            <a:pPr>
              <a:lnSpc>
                <a:spcPct val="150000"/>
              </a:lnSpc>
              <a:buNone/>
            </a:pPr>
            <a:r>
              <a:rPr lang="en-US" dirty="0" smtClean="0"/>
              <a:t>	The method of the evaluation depends on the content. That is on what to be evaluated. In fact, there exist a variety of methods which can be used in textbook evaluation. The most useful of which </a:t>
            </a:r>
            <a:r>
              <a:rPr lang="en-US" dirty="0" smtClean="0"/>
              <a:t>is the checklist. </a:t>
            </a:r>
          </a:p>
          <a:p>
            <a:pPr>
              <a:lnSpc>
                <a:spcPct val="150000"/>
              </a:lnSpc>
              <a:buNone/>
            </a:pPr>
            <a:r>
              <a:rPr lang="en-US" dirty="0"/>
              <a:t>	</a:t>
            </a:r>
            <a:r>
              <a:rPr lang="fr-FR" dirty="0" smtClean="0"/>
              <a:t>The </a:t>
            </a:r>
            <a:r>
              <a:rPr lang="fr-FR" dirty="0" err="1"/>
              <a:t>checklist</a:t>
            </a:r>
            <a:r>
              <a:rPr lang="fr-FR" dirty="0"/>
              <a:t> </a:t>
            </a:r>
            <a:r>
              <a:rPr lang="fr-FR" dirty="0" err="1"/>
              <a:t>method</a:t>
            </a:r>
            <a:r>
              <a:rPr lang="fr-FR" dirty="0"/>
              <a:t> </a:t>
            </a:r>
            <a:r>
              <a:rPr lang="fr-FR" dirty="0" err="1"/>
              <a:t>is</a:t>
            </a:r>
            <a:r>
              <a:rPr lang="fr-FR" dirty="0"/>
              <a:t> the </a:t>
            </a:r>
            <a:r>
              <a:rPr lang="fr-FR" dirty="0" err="1"/>
              <a:t>method</a:t>
            </a:r>
            <a:r>
              <a:rPr lang="fr-FR" dirty="0"/>
              <a:t> </a:t>
            </a:r>
            <a:r>
              <a:rPr lang="fr-FR" dirty="0" err="1"/>
              <a:t>advocated</a:t>
            </a:r>
            <a:r>
              <a:rPr lang="fr-FR" dirty="0"/>
              <a:t> by </a:t>
            </a:r>
            <a:r>
              <a:rPr lang="fr-FR" dirty="0" err="1"/>
              <a:t>most</a:t>
            </a:r>
            <a:r>
              <a:rPr lang="fr-FR" dirty="0"/>
              <a:t> experts. </a:t>
            </a:r>
            <a:endParaRPr lang="fr-FR" dirty="0" smtClean="0"/>
          </a:p>
        </p:txBody>
      </p:sp>
      <p:sp>
        <p:nvSpPr>
          <p:cNvPr id="2" name="Titre 1"/>
          <p:cNvSpPr>
            <a:spLocks noGrp="1"/>
          </p:cNvSpPr>
          <p:nvPr>
            <p:ph type="title"/>
          </p:nvPr>
        </p:nvSpPr>
        <p:spPr>
          <a:xfrm>
            <a:off x="467544" y="404664"/>
            <a:ext cx="8229600" cy="756320"/>
          </a:xfrm>
        </p:spPr>
        <p:txBody>
          <a:bodyPr>
            <a:normAutofit/>
          </a:bodyPr>
          <a:lstStyle/>
          <a:p>
            <a:r>
              <a:rPr lang="en-US" sz="3600" b="1" dirty="0" smtClean="0">
                <a:solidFill>
                  <a:schemeClr val="accent3">
                    <a:lumMod val="75000"/>
                  </a:schemeClr>
                </a:solidFill>
              </a:rPr>
              <a:t>Method/instruments</a:t>
            </a:r>
            <a:endParaRPr lang="fr-FR" sz="3600" dirty="0">
              <a:solidFill>
                <a:schemeClr val="accent3">
                  <a:lumMod val="75000"/>
                </a:schemeClr>
              </a:solidFill>
            </a:endParaRPr>
          </a:p>
        </p:txBody>
      </p:sp>
      <p:sp>
        <p:nvSpPr>
          <p:cNvPr id="4" name="Espace réservé du numéro de diapositive 3"/>
          <p:cNvSpPr>
            <a:spLocks noGrp="1"/>
          </p:cNvSpPr>
          <p:nvPr>
            <p:ph type="sldNum" sz="quarter" idx="15"/>
          </p:nvPr>
        </p:nvSpPr>
        <p:spPr/>
        <p:txBody>
          <a:bodyPr/>
          <a:lstStyle/>
          <a:p>
            <a:fld id="{F25620A9-48DD-4EDC-B23A-0F7DF277145A}" type="slidenum">
              <a:rPr lang="fr-FR" smtClean="0"/>
              <a:pPr/>
              <a:t>22</a:t>
            </a:fld>
            <a:endParaRPr lang="fr-FR"/>
          </a:p>
        </p:txBody>
      </p:sp>
    </p:spTree>
    <p:extLst>
      <p:ext uri="{BB962C8B-B14F-4D97-AF65-F5344CB8AC3E}">
        <p14:creationId xmlns:p14="http://schemas.microsoft.com/office/powerpoint/2010/main" val="36018098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67544" y="620688"/>
            <a:ext cx="8229600" cy="5688632"/>
          </a:xfrm>
        </p:spPr>
        <p:txBody>
          <a:bodyPr>
            <a:normAutofit fontScale="70000" lnSpcReduction="20000"/>
          </a:bodyPr>
          <a:lstStyle/>
          <a:p>
            <a:pPr>
              <a:lnSpc>
                <a:spcPct val="150000"/>
              </a:lnSpc>
              <a:buFont typeface="Wingdings" pitchFamily="2" charset="2"/>
              <a:buChar char="q"/>
            </a:pPr>
            <a:r>
              <a:rPr lang="fr-FR" sz="3200" dirty="0"/>
              <a:t>A </a:t>
            </a:r>
            <a:r>
              <a:rPr lang="fr-FR" sz="3200" dirty="0" err="1"/>
              <a:t>checklist</a:t>
            </a:r>
            <a:r>
              <a:rPr lang="fr-FR" sz="3200" dirty="0"/>
              <a:t> </a:t>
            </a:r>
            <a:r>
              <a:rPr lang="fr-FR" sz="3200" dirty="0" err="1"/>
              <a:t>is</a:t>
            </a:r>
            <a:r>
              <a:rPr lang="fr-FR" sz="3200" dirty="0"/>
              <a:t> </a:t>
            </a:r>
            <a:r>
              <a:rPr lang="fr-FR" sz="3200" b="1" dirty="0"/>
              <a:t>a </a:t>
            </a:r>
            <a:r>
              <a:rPr lang="fr-FR" sz="3200" b="1" dirty="0" err="1"/>
              <a:t>list</a:t>
            </a:r>
            <a:r>
              <a:rPr lang="fr-FR" sz="3200" b="1" dirty="0"/>
              <a:t> of </a:t>
            </a:r>
            <a:r>
              <a:rPr lang="en-US" sz="3200" b="1" dirty="0"/>
              <a:t>evaluative criteria based on which the evaluator examines the most crucial features of a book.</a:t>
            </a:r>
            <a:r>
              <a:rPr lang="en-US" sz="3200" dirty="0"/>
              <a:t> </a:t>
            </a:r>
            <a:r>
              <a:rPr lang="fr-FR" sz="3200" dirty="0"/>
              <a:t>The </a:t>
            </a:r>
            <a:r>
              <a:rPr lang="fr-FR" sz="3200" dirty="0" err="1"/>
              <a:t>result</a:t>
            </a:r>
            <a:r>
              <a:rPr lang="fr-FR" sz="3200" dirty="0"/>
              <a:t> </a:t>
            </a:r>
            <a:r>
              <a:rPr lang="en-US" sz="3200" dirty="0"/>
              <a:t>of such evaluation will often be valid if the checklist is developed and rigorously tested for its validity. It will also result </a:t>
            </a:r>
            <a:r>
              <a:rPr lang="en-US" sz="3100" dirty="0"/>
              <a:t>in a reliable decision if the evaluator has </a:t>
            </a:r>
            <a:r>
              <a:rPr lang="fr-FR" sz="3100" dirty="0" err="1"/>
              <a:t>sufficient</a:t>
            </a:r>
            <a:r>
              <a:rPr lang="fr-FR" sz="3100" dirty="0"/>
              <a:t> </a:t>
            </a:r>
            <a:r>
              <a:rPr lang="fr-FR" sz="3100" dirty="0" err="1"/>
              <a:t>experience</a:t>
            </a:r>
            <a:r>
              <a:rPr lang="fr-FR" sz="3100" dirty="0"/>
              <a:t>.</a:t>
            </a:r>
          </a:p>
          <a:p>
            <a:pPr>
              <a:lnSpc>
                <a:spcPct val="150000"/>
              </a:lnSpc>
              <a:buFont typeface="Wingdings" pitchFamily="2" charset="2"/>
              <a:buChar char="q"/>
            </a:pPr>
            <a:r>
              <a:rPr lang="fr-FR" sz="3100" dirty="0" err="1" smtClean="0"/>
              <a:t>Its</a:t>
            </a:r>
            <a:r>
              <a:rPr lang="fr-FR" sz="3100" dirty="0" smtClean="0"/>
              <a:t> </a:t>
            </a:r>
            <a:r>
              <a:rPr lang="fr-FR" sz="3100" dirty="0" err="1"/>
              <a:t>function</a:t>
            </a:r>
            <a:r>
              <a:rPr lang="fr-FR" sz="3100" dirty="0"/>
              <a:t> </a:t>
            </a:r>
            <a:r>
              <a:rPr lang="fr-FR" sz="3100" dirty="0" err="1"/>
              <a:t>is</a:t>
            </a:r>
            <a:r>
              <a:rPr lang="fr-FR" sz="3100" dirty="0"/>
              <a:t> to compare and </a:t>
            </a:r>
            <a:r>
              <a:rPr lang="fr-FR" sz="3100" dirty="0" err="1"/>
              <a:t>contrast</a:t>
            </a:r>
            <a:r>
              <a:rPr lang="fr-FR" sz="3100" dirty="0"/>
              <a:t> the data in a </a:t>
            </a:r>
            <a:r>
              <a:rPr lang="fr-FR" sz="3100" dirty="0" err="1"/>
              <a:t>systematic</a:t>
            </a:r>
            <a:r>
              <a:rPr lang="fr-FR" sz="3100" dirty="0"/>
              <a:t> </a:t>
            </a:r>
            <a:r>
              <a:rPr lang="fr-FR" sz="3100" dirty="0" err="1"/>
              <a:t>way</a:t>
            </a:r>
            <a:r>
              <a:rPr lang="fr-FR" sz="3100" dirty="0"/>
              <a:t> by </a:t>
            </a:r>
            <a:r>
              <a:rPr lang="fr-FR" sz="3100" dirty="0" err="1"/>
              <a:t>checking</a:t>
            </a:r>
            <a:r>
              <a:rPr lang="fr-FR" sz="3100" dirty="0"/>
              <a:t> off a </a:t>
            </a:r>
            <a:r>
              <a:rPr lang="fr-FR" sz="3100" dirty="0" err="1"/>
              <a:t>list</a:t>
            </a:r>
            <a:r>
              <a:rPr lang="fr-FR" sz="3100" dirty="0"/>
              <a:t> of items. </a:t>
            </a:r>
            <a:r>
              <a:rPr lang="en-US" sz="3100" dirty="0" smtClean="0"/>
              <a:t> </a:t>
            </a:r>
          </a:p>
          <a:p>
            <a:pPr>
              <a:lnSpc>
                <a:spcPct val="150000"/>
              </a:lnSpc>
              <a:buFont typeface="Wingdings" pitchFamily="2" charset="2"/>
              <a:buChar char="q"/>
            </a:pPr>
            <a:r>
              <a:rPr lang="en-US" sz="3200" dirty="0" smtClean="0"/>
              <a:t>Checklists </a:t>
            </a:r>
            <a:r>
              <a:rPr lang="en-US" sz="3200" dirty="0"/>
              <a:t>commonly focus on the most significant domains to be considered in evaluating ELT books. The outcome therefore usually covers most of the constructs related to the issue of ELT book evaluation.</a:t>
            </a:r>
            <a:endParaRPr lang="fr-FR" sz="3200" dirty="0"/>
          </a:p>
          <a:p>
            <a:endParaRPr lang="fr-FR" dirty="0"/>
          </a:p>
        </p:txBody>
      </p:sp>
      <p:sp>
        <p:nvSpPr>
          <p:cNvPr id="3" name="Espace réservé du numéro de diapositive 2"/>
          <p:cNvSpPr>
            <a:spLocks noGrp="1"/>
          </p:cNvSpPr>
          <p:nvPr>
            <p:ph type="sldNum" sz="quarter" idx="15"/>
          </p:nvPr>
        </p:nvSpPr>
        <p:spPr/>
        <p:txBody>
          <a:bodyPr/>
          <a:lstStyle/>
          <a:p>
            <a:fld id="{F25620A9-48DD-4EDC-B23A-0F7DF277145A}" type="slidenum">
              <a:rPr lang="fr-FR" smtClean="0"/>
              <a:pPr/>
              <a:t>23</a:t>
            </a:fld>
            <a:endParaRPr lang="fr-FR"/>
          </a:p>
        </p:txBody>
      </p:sp>
    </p:spTree>
    <p:extLst>
      <p:ext uri="{BB962C8B-B14F-4D97-AF65-F5344CB8AC3E}">
        <p14:creationId xmlns:p14="http://schemas.microsoft.com/office/powerpoint/2010/main" val="27281279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520" y="1124744"/>
            <a:ext cx="8640960" cy="5544616"/>
          </a:xfrm>
        </p:spPr>
        <p:txBody>
          <a:bodyPr>
            <a:normAutofit fontScale="92500" lnSpcReduction="10000"/>
          </a:bodyPr>
          <a:lstStyle/>
          <a:p>
            <a:pPr>
              <a:buNone/>
            </a:pPr>
            <a:r>
              <a:rPr lang="fr-FR" dirty="0" smtClean="0"/>
              <a:t>	</a:t>
            </a:r>
            <a:r>
              <a:rPr lang="en-US" sz="2400" dirty="0" smtClean="0"/>
              <a:t>The </a:t>
            </a:r>
            <a:r>
              <a:rPr lang="en-US" sz="2400" dirty="0"/>
              <a:t>checklist is considered as one of the easy-to-use, time-effective, less training required and reliable instrument for textbook evaluation (Wilson, 2013)</a:t>
            </a:r>
            <a:r>
              <a:rPr lang="en-US" sz="3200" dirty="0"/>
              <a:t>	</a:t>
            </a:r>
          </a:p>
          <a:p>
            <a:pPr>
              <a:buNone/>
            </a:pPr>
            <a:r>
              <a:rPr lang="fr-FR" dirty="0" smtClean="0"/>
              <a:t>	It </a:t>
            </a:r>
            <a:r>
              <a:rPr lang="fr-FR" dirty="0" err="1" smtClean="0"/>
              <a:t>is</a:t>
            </a:r>
            <a:r>
              <a:rPr lang="fr-FR" dirty="0" smtClean="0"/>
              <a:t> </a:t>
            </a:r>
            <a:r>
              <a:rPr lang="fr-FR" dirty="0" err="1" smtClean="0"/>
              <a:t>argued</a:t>
            </a:r>
            <a:r>
              <a:rPr lang="fr-FR" dirty="0" smtClean="0"/>
              <a:t> </a:t>
            </a:r>
            <a:r>
              <a:rPr lang="fr-FR" dirty="0" err="1" smtClean="0"/>
              <a:t>that</a:t>
            </a:r>
            <a:r>
              <a:rPr lang="fr-FR" dirty="0" smtClean="0"/>
              <a:t> the </a:t>
            </a:r>
            <a:r>
              <a:rPr lang="fr-FR" dirty="0" err="1" smtClean="0"/>
              <a:t>checklist</a:t>
            </a:r>
            <a:r>
              <a:rPr lang="fr-FR" dirty="0" smtClean="0"/>
              <a:t> has </a:t>
            </a:r>
            <a:r>
              <a:rPr lang="fr-FR" dirty="0" err="1" smtClean="0"/>
              <a:t>at</a:t>
            </a:r>
            <a:r>
              <a:rPr lang="fr-FR" dirty="0" smtClean="0"/>
              <a:t> least four </a:t>
            </a:r>
            <a:r>
              <a:rPr lang="fr-FR" dirty="0" err="1" smtClean="0"/>
              <a:t>advantages</a:t>
            </a:r>
            <a:r>
              <a:rPr lang="fr-FR" dirty="0" smtClean="0"/>
              <a:t>. </a:t>
            </a:r>
          </a:p>
          <a:p>
            <a:pPr>
              <a:tabLst>
                <a:tab pos="266700" algn="l"/>
              </a:tabLst>
            </a:pPr>
            <a:r>
              <a:rPr lang="fr-FR" dirty="0" smtClean="0"/>
              <a:t>It </a:t>
            </a:r>
            <a:r>
              <a:rPr lang="fr-FR" dirty="0" err="1" smtClean="0"/>
              <a:t>is</a:t>
            </a:r>
            <a:r>
              <a:rPr lang="fr-FR" dirty="0" smtClean="0"/>
              <a:t> </a:t>
            </a:r>
            <a:r>
              <a:rPr lang="fr-FR" dirty="0" err="1" smtClean="0"/>
              <a:t>systematic</a:t>
            </a:r>
            <a:r>
              <a:rPr lang="fr-FR" dirty="0" smtClean="0"/>
              <a:t> </a:t>
            </a:r>
            <a:r>
              <a:rPr lang="fr-FR" dirty="0" err="1" smtClean="0"/>
              <a:t>which</a:t>
            </a:r>
            <a:r>
              <a:rPr lang="fr-FR" dirty="0" smtClean="0"/>
              <a:t> </a:t>
            </a:r>
            <a:r>
              <a:rPr lang="fr-FR" dirty="0" err="1" smtClean="0"/>
              <a:t>ensures</a:t>
            </a:r>
            <a:r>
              <a:rPr lang="fr-FR" dirty="0" smtClean="0"/>
              <a:t> </a:t>
            </a:r>
            <a:r>
              <a:rPr lang="fr-FR" dirty="0" err="1" smtClean="0"/>
              <a:t>that</a:t>
            </a:r>
            <a:r>
              <a:rPr lang="fr-FR" dirty="0" smtClean="0"/>
              <a:t> all </a:t>
            </a:r>
            <a:r>
              <a:rPr lang="fr-FR" dirty="0" err="1" smtClean="0"/>
              <a:t>elements</a:t>
            </a:r>
            <a:r>
              <a:rPr lang="fr-FR" dirty="0" smtClean="0"/>
              <a:t> </a:t>
            </a:r>
            <a:r>
              <a:rPr lang="fr-FR" dirty="0" err="1" smtClean="0"/>
              <a:t>that</a:t>
            </a:r>
            <a:r>
              <a:rPr lang="fr-FR" dirty="0" smtClean="0"/>
              <a:t> are </a:t>
            </a:r>
            <a:r>
              <a:rPr lang="fr-FR" dirty="0" err="1" smtClean="0"/>
              <a:t>deemed</a:t>
            </a:r>
            <a:r>
              <a:rPr lang="fr-FR" dirty="0" smtClean="0"/>
              <a:t> to </a:t>
            </a:r>
            <a:r>
              <a:rPr lang="fr-FR" dirty="0" err="1" smtClean="0"/>
              <a:t>be</a:t>
            </a:r>
            <a:r>
              <a:rPr lang="fr-FR" dirty="0" smtClean="0"/>
              <a:t> important are </a:t>
            </a:r>
            <a:r>
              <a:rPr lang="fr-FR" dirty="0" err="1" smtClean="0"/>
              <a:t>considered</a:t>
            </a:r>
            <a:r>
              <a:rPr lang="fr-FR" dirty="0" smtClean="0"/>
              <a:t>. </a:t>
            </a:r>
          </a:p>
          <a:p>
            <a:pPr>
              <a:tabLst>
                <a:tab pos="266700" algn="l"/>
              </a:tabLst>
            </a:pPr>
            <a:r>
              <a:rPr lang="fr-FR" dirty="0" smtClean="0"/>
              <a:t>It </a:t>
            </a:r>
            <a:r>
              <a:rPr lang="fr-FR" dirty="0" err="1" smtClean="0"/>
              <a:t>is</a:t>
            </a:r>
            <a:r>
              <a:rPr lang="fr-FR" dirty="0" smtClean="0"/>
              <a:t> </a:t>
            </a:r>
            <a:r>
              <a:rPr lang="fr-FR" dirty="0" err="1" smtClean="0"/>
              <a:t>cost</a:t>
            </a:r>
            <a:r>
              <a:rPr lang="fr-FR" dirty="0" smtClean="0"/>
              <a:t> effective </a:t>
            </a:r>
            <a:r>
              <a:rPr lang="fr-FR" dirty="0" err="1" smtClean="0"/>
              <a:t>which</a:t>
            </a:r>
            <a:r>
              <a:rPr lang="fr-FR" dirty="0" smtClean="0"/>
              <a:t> </a:t>
            </a:r>
            <a:r>
              <a:rPr lang="fr-FR" dirty="0" err="1" smtClean="0"/>
              <a:t>permits</a:t>
            </a:r>
            <a:r>
              <a:rPr lang="fr-FR" dirty="0" smtClean="0"/>
              <a:t> a good deal of information to </a:t>
            </a:r>
            <a:r>
              <a:rPr lang="fr-FR" dirty="0" err="1" smtClean="0"/>
              <a:t>be</a:t>
            </a:r>
            <a:r>
              <a:rPr lang="fr-FR" dirty="0" smtClean="0"/>
              <a:t> </a:t>
            </a:r>
            <a:r>
              <a:rPr lang="fr-FR" dirty="0" err="1" smtClean="0"/>
              <a:t>recorded</a:t>
            </a:r>
            <a:r>
              <a:rPr lang="fr-FR" dirty="0" smtClean="0"/>
              <a:t> in a </a:t>
            </a:r>
            <a:r>
              <a:rPr lang="fr-FR" dirty="0" err="1" smtClean="0"/>
              <a:t>relatively</a:t>
            </a:r>
            <a:r>
              <a:rPr lang="fr-FR" dirty="0" smtClean="0"/>
              <a:t> short </a:t>
            </a:r>
            <a:r>
              <a:rPr lang="fr-FR" dirty="0" err="1" smtClean="0"/>
              <a:t>space</a:t>
            </a:r>
            <a:r>
              <a:rPr lang="fr-FR" dirty="0" smtClean="0"/>
              <a:t> of time. </a:t>
            </a:r>
          </a:p>
          <a:p>
            <a:pPr>
              <a:tabLst>
                <a:tab pos="266700" algn="l"/>
              </a:tabLst>
            </a:pPr>
            <a:r>
              <a:rPr lang="fr-FR" dirty="0" smtClean="0"/>
              <a:t>The information </a:t>
            </a:r>
            <a:r>
              <a:rPr lang="fr-FR" dirty="0" err="1" smtClean="0"/>
              <a:t>is</a:t>
            </a:r>
            <a:r>
              <a:rPr lang="fr-FR" dirty="0" smtClean="0"/>
              <a:t> </a:t>
            </a:r>
            <a:r>
              <a:rPr lang="fr-FR" dirty="0" err="1" smtClean="0"/>
              <a:t>recorded</a:t>
            </a:r>
            <a:r>
              <a:rPr lang="fr-FR" dirty="0" smtClean="0"/>
              <a:t> in a </a:t>
            </a:r>
            <a:r>
              <a:rPr lang="fr-FR" dirty="0" err="1" smtClean="0"/>
              <a:t>convenient</a:t>
            </a:r>
            <a:r>
              <a:rPr lang="fr-FR" dirty="0" smtClean="0"/>
              <a:t> format </a:t>
            </a:r>
            <a:r>
              <a:rPr lang="fr-FR" dirty="0" err="1" smtClean="0"/>
              <a:t>which</a:t>
            </a:r>
            <a:r>
              <a:rPr lang="fr-FR" dirty="0" smtClean="0"/>
              <a:t> </a:t>
            </a:r>
            <a:r>
              <a:rPr lang="fr-FR" dirty="0" err="1" smtClean="0"/>
              <a:t>allows</a:t>
            </a:r>
            <a:r>
              <a:rPr lang="fr-FR" dirty="0" smtClean="0"/>
              <a:t> for </a:t>
            </a:r>
            <a:r>
              <a:rPr lang="fr-FR" dirty="0" err="1" smtClean="0"/>
              <a:t>easy</a:t>
            </a:r>
            <a:r>
              <a:rPr lang="fr-FR" dirty="0" smtClean="0"/>
              <a:t> </a:t>
            </a:r>
            <a:r>
              <a:rPr lang="fr-FR" dirty="0" err="1" smtClean="0"/>
              <a:t>comparison</a:t>
            </a:r>
            <a:r>
              <a:rPr lang="fr-FR" dirty="0" smtClean="0"/>
              <a:t> </a:t>
            </a:r>
            <a:r>
              <a:rPr lang="fr-FR" dirty="0" err="1" smtClean="0"/>
              <a:t>between</a:t>
            </a:r>
            <a:r>
              <a:rPr lang="fr-FR" dirty="0" smtClean="0"/>
              <a:t> </a:t>
            </a:r>
            <a:r>
              <a:rPr lang="fr-FR" dirty="0" err="1" smtClean="0"/>
              <a:t>competing</a:t>
            </a:r>
            <a:r>
              <a:rPr lang="fr-FR" dirty="0" smtClean="0"/>
              <a:t> sets of </a:t>
            </a:r>
            <a:r>
              <a:rPr lang="fr-FR" dirty="0" err="1" smtClean="0"/>
              <a:t>material</a:t>
            </a:r>
            <a:r>
              <a:rPr lang="fr-FR" dirty="0" smtClean="0"/>
              <a:t>. </a:t>
            </a:r>
          </a:p>
          <a:p>
            <a:pPr>
              <a:tabLst>
                <a:tab pos="266700" algn="l"/>
              </a:tabLst>
            </a:pPr>
            <a:r>
              <a:rPr lang="fr-FR" dirty="0" smtClean="0"/>
              <a:t>It </a:t>
            </a:r>
            <a:r>
              <a:rPr lang="fr-FR" dirty="0" err="1" smtClean="0"/>
              <a:t>is</a:t>
            </a:r>
            <a:r>
              <a:rPr lang="fr-FR" dirty="0" smtClean="0"/>
              <a:t> explicit and </a:t>
            </a:r>
            <a:r>
              <a:rPr lang="fr-FR" dirty="0" err="1" smtClean="0"/>
              <a:t>provides</a:t>
            </a:r>
            <a:r>
              <a:rPr lang="fr-FR" dirty="0" smtClean="0"/>
              <a:t> the </a:t>
            </a:r>
            <a:r>
              <a:rPr lang="fr-FR" dirty="0" err="1" smtClean="0"/>
              <a:t>categories</a:t>
            </a:r>
            <a:r>
              <a:rPr lang="fr-FR" dirty="0" smtClean="0"/>
              <a:t> </a:t>
            </a:r>
            <a:r>
              <a:rPr lang="fr-FR" dirty="0" err="1" smtClean="0"/>
              <a:t>that</a:t>
            </a:r>
            <a:r>
              <a:rPr lang="fr-FR" dirty="0" smtClean="0"/>
              <a:t> are </a:t>
            </a:r>
            <a:r>
              <a:rPr lang="fr-FR" dirty="0" err="1" smtClean="0"/>
              <a:t>well</a:t>
            </a:r>
            <a:r>
              <a:rPr lang="fr-FR" dirty="0" smtClean="0"/>
              <a:t> </a:t>
            </a:r>
            <a:r>
              <a:rPr lang="fr-FR" dirty="0" err="1" smtClean="0"/>
              <a:t>understood</a:t>
            </a:r>
            <a:r>
              <a:rPr lang="fr-FR" dirty="0" smtClean="0"/>
              <a:t> by all </a:t>
            </a:r>
            <a:r>
              <a:rPr lang="fr-FR" dirty="0" err="1" smtClean="0"/>
              <a:t>involved</a:t>
            </a:r>
            <a:r>
              <a:rPr lang="fr-FR" dirty="0" smtClean="0"/>
              <a:t> in the </a:t>
            </a:r>
            <a:r>
              <a:rPr lang="fr-FR" dirty="0" err="1" smtClean="0"/>
              <a:t>evaluation</a:t>
            </a:r>
            <a:r>
              <a:rPr lang="fr-FR" dirty="0" smtClean="0"/>
              <a:t> </a:t>
            </a:r>
            <a:r>
              <a:rPr lang="fr-FR" dirty="0" err="1" smtClean="0"/>
              <a:t>while</a:t>
            </a:r>
            <a:r>
              <a:rPr lang="fr-FR" dirty="0" smtClean="0"/>
              <a:t> </a:t>
            </a:r>
            <a:r>
              <a:rPr lang="fr-FR" dirty="0" err="1" smtClean="0"/>
              <a:t>offers</a:t>
            </a:r>
            <a:r>
              <a:rPr lang="fr-FR" dirty="0" smtClean="0"/>
              <a:t> a </a:t>
            </a:r>
            <a:r>
              <a:rPr lang="fr-FR" dirty="0" err="1" smtClean="0"/>
              <a:t>common</a:t>
            </a:r>
            <a:r>
              <a:rPr lang="fr-FR" dirty="0" smtClean="0"/>
              <a:t> </a:t>
            </a:r>
            <a:r>
              <a:rPr lang="fr-FR" dirty="0" err="1" smtClean="0"/>
              <a:t>framework</a:t>
            </a:r>
            <a:r>
              <a:rPr lang="fr-FR" dirty="0" smtClean="0"/>
              <a:t> for </a:t>
            </a:r>
            <a:r>
              <a:rPr lang="fr-FR" dirty="0" err="1" smtClean="0"/>
              <a:t>decision</a:t>
            </a:r>
            <a:r>
              <a:rPr lang="fr-FR" dirty="0" smtClean="0"/>
              <a:t> </a:t>
            </a:r>
            <a:r>
              <a:rPr lang="fr-FR" dirty="0" err="1" smtClean="0"/>
              <a:t>making</a:t>
            </a:r>
            <a:r>
              <a:rPr lang="fr-FR" dirty="0" smtClean="0"/>
              <a:t>.</a:t>
            </a:r>
            <a:endParaRPr lang="fr-FR" dirty="0"/>
          </a:p>
        </p:txBody>
      </p:sp>
      <p:sp>
        <p:nvSpPr>
          <p:cNvPr id="2" name="Titre 1"/>
          <p:cNvSpPr>
            <a:spLocks noGrp="1"/>
          </p:cNvSpPr>
          <p:nvPr>
            <p:ph type="title"/>
          </p:nvPr>
        </p:nvSpPr>
        <p:spPr>
          <a:xfrm>
            <a:off x="323528" y="152400"/>
            <a:ext cx="8363272" cy="828328"/>
          </a:xfrm>
        </p:spPr>
        <p:txBody>
          <a:bodyPr>
            <a:normAutofit/>
          </a:bodyPr>
          <a:lstStyle/>
          <a:p>
            <a:r>
              <a:rPr lang="fr-FR" sz="3200" dirty="0" err="1" smtClean="0">
                <a:solidFill>
                  <a:schemeClr val="accent3">
                    <a:lumMod val="75000"/>
                  </a:schemeClr>
                </a:solidFill>
              </a:rPr>
              <a:t>Advantages</a:t>
            </a:r>
            <a:r>
              <a:rPr lang="fr-FR" sz="3200" dirty="0" smtClean="0">
                <a:solidFill>
                  <a:schemeClr val="accent3">
                    <a:lumMod val="75000"/>
                  </a:schemeClr>
                </a:solidFill>
              </a:rPr>
              <a:t> of </a:t>
            </a:r>
            <a:r>
              <a:rPr lang="fr-FR" sz="3200" dirty="0" err="1" smtClean="0">
                <a:solidFill>
                  <a:schemeClr val="accent3">
                    <a:lumMod val="75000"/>
                  </a:schemeClr>
                </a:solidFill>
              </a:rPr>
              <a:t>checklists</a:t>
            </a:r>
            <a:endParaRPr lang="fr-FR" sz="3200" dirty="0">
              <a:solidFill>
                <a:schemeClr val="accent3">
                  <a:lumMod val="75000"/>
                </a:schemeClr>
              </a:solidFill>
            </a:endParaRPr>
          </a:p>
        </p:txBody>
      </p:sp>
      <p:sp>
        <p:nvSpPr>
          <p:cNvPr id="4" name="Espace réservé du numéro de diapositive 3"/>
          <p:cNvSpPr>
            <a:spLocks noGrp="1"/>
          </p:cNvSpPr>
          <p:nvPr>
            <p:ph type="sldNum" sz="quarter" idx="15"/>
          </p:nvPr>
        </p:nvSpPr>
        <p:spPr/>
        <p:txBody>
          <a:bodyPr/>
          <a:lstStyle/>
          <a:p>
            <a:fld id="{F25620A9-48DD-4EDC-B23A-0F7DF277145A}" type="slidenum">
              <a:rPr lang="fr-FR" smtClean="0"/>
              <a:pPr/>
              <a:t>24</a:t>
            </a:fld>
            <a:endParaRPr lang="fr-FR"/>
          </a:p>
        </p:txBody>
      </p:sp>
    </p:spTree>
    <p:extLst>
      <p:ext uri="{BB962C8B-B14F-4D97-AF65-F5344CB8AC3E}">
        <p14:creationId xmlns:p14="http://schemas.microsoft.com/office/powerpoint/2010/main" val="2882372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274638"/>
            <a:ext cx="7825680" cy="490066"/>
          </a:xfrm>
        </p:spPr>
        <p:txBody>
          <a:bodyPr>
            <a:normAutofit fontScale="90000"/>
          </a:bodyPr>
          <a:lstStyle/>
          <a:p>
            <a:r>
              <a:rPr lang="fr-FR" sz="3200" b="1" dirty="0" smtClean="0">
                <a:solidFill>
                  <a:schemeClr val="accent2">
                    <a:lumMod val="75000"/>
                  </a:schemeClr>
                </a:solidFill>
              </a:rPr>
              <a:t>Issues to </a:t>
            </a:r>
            <a:r>
              <a:rPr lang="fr-FR" sz="3200" b="1" dirty="0" err="1" smtClean="0">
                <a:solidFill>
                  <a:schemeClr val="accent2">
                    <a:lumMod val="75000"/>
                  </a:schemeClr>
                </a:solidFill>
              </a:rPr>
              <a:t>consider</a:t>
            </a:r>
            <a:endParaRPr lang="fr-FR" sz="3200" b="1" dirty="0">
              <a:solidFill>
                <a:schemeClr val="accent2">
                  <a:lumMod val="75000"/>
                </a:schemeClr>
              </a:solidFill>
            </a:endParaRPr>
          </a:p>
        </p:txBody>
      </p:sp>
      <p:sp>
        <p:nvSpPr>
          <p:cNvPr id="3" name="Espace réservé du contenu 2"/>
          <p:cNvSpPr>
            <a:spLocks noGrp="1"/>
          </p:cNvSpPr>
          <p:nvPr>
            <p:ph idx="1"/>
          </p:nvPr>
        </p:nvSpPr>
        <p:spPr>
          <a:xfrm>
            <a:off x="107504" y="836712"/>
            <a:ext cx="8784976" cy="5760640"/>
          </a:xfrm>
        </p:spPr>
        <p:txBody>
          <a:bodyPr>
            <a:normAutofit fontScale="92500" lnSpcReduction="20000"/>
          </a:bodyPr>
          <a:lstStyle/>
          <a:p>
            <a:pPr indent="-342900">
              <a:lnSpc>
                <a:spcPct val="150000"/>
              </a:lnSpc>
              <a:buFont typeface="Wingdings" pitchFamily="2" charset="2"/>
              <a:buChar char="q"/>
            </a:pPr>
            <a:r>
              <a:rPr lang="en-US" dirty="0" smtClean="0"/>
              <a:t>Checklists are useful instruments, but it is easy to develop an </a:t>
            </a:r>
            <a:r>
              <a:rPr lang="en-US" b="1" dirty="0" smtClean="0"/>
              <a:t>unreliable and invalid</a:t>
            </a:r>
            <a:r>
              <a:rPr lang="en-US" dirty="0" smtClean="0"/>
              <a:t> checklist. Many checklists are available in the literature without any empirical proof of their construct validity. </a:t>
            </a:r>
          </a:p>
          <a:p>
            <a:pPr indent="-342900">
              <a:lnSpc>
                <a:spcPct val="150000"/>
              </a:lnSpc>
              <a:buFont typeface="Wingdings" pitchFamily="2" charset="2"/>
              <a:buChar char="q"/>
            </a:pPr>
            <a:r>
              <a:rPr lang="en-US" dirty="0" smtClean="0"/>
              <a:t>Even when they are validated, some of them </a:t>
            </a:r>
            <a:r>
              <a:rPr lang="en-US" b="1" dirty="0" smtClean="0"/>
              <a:t>lack practicality</a:t>
            </a:r>
            <a:r>
              <a:rPr lang="en-US" dirty="0" smtClean="0"/>
              <a:t>. For example, there are items in some checklists that seek to elicit information on the load and distribution of the new vocabulary items. Obviously, it is very difficult to provide accurate information on how many times a word appears throughout a book unless the book comes with an accurate index or unless some specialized software is used.</a:t>
            </a:r>
            <a:endParaRPr lang="fr-FR" dirty="0"/>
          </a:p>
        </p:txBody>
      </p:sp>
    </p:spTree>
    <p:extLst>
      <p:ext uri="{BB962C8B-B14F-4D97-AF65-F5344CB8AC3E}">
        <p14:creationId xmlns:p14="http://schemas.microsoft.com/office/powerpoint/2010/main" val="16796507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9512" y="188640"/>
            <a:ext cx="8712968" cy="6480720"/>
          </a:xfrm>
        </p:spPr>
        <p:txBody>
          <a:bodyPr>
            <a:normAutofit fontScale="85000" lnSpcReduction="10000"/>
          </a:bodyPr>
          <a:lstStyle/>
          <a:p>
            <a:pPr indent="-342900">
              <a:lnSpc>
                <a:spcPct val="150000"/>
              </a:lnSpc>
              <a:buFont typeface="Wingdings" pitchFamily="2" charset="2"/>
              <a:buChar char="q"/>
            </a:pPr>
            <a:r>
              <a:rPr lang="en-US" dirty="0" smtClean="0"/>
              <a:t>Related to the issue of practicality is </a:t>
            </a:r>
            <a:r>
              <a:rPr lang="en-US" b="1" dirty="0" smtClean="0"/>
              <a:t>economy</a:t>
            </a:r>
            <a:r>
              <a:rPr lang="en-US" dirty="0" smtClean="0"/>
              <a:t>. Some checklists are too long. </a:t>
            </a:r>
            <a:r>
              <a:rPr lang="en-US" dirty="0" err="1" smtClean="0"/>
              <a:t>Skierso’s</a:t>
            </a:r>
            <a:r>
              <a:rPr lang="en-US" dirty="0" smtClean="0"/>
              <a:t> (1991) checklist, for example, exceeds 4000 running words and contains many domains. This may contribute to its construct validity but undermines its economy. </a:t>
            </a:r>
          </a:p>
          <a:p>
            <a:pPr indent="-342900">
              <a:lnSpc>
                <a:spcPct val="150000"/>
              </a:lnSpc>
              <a:buFont typeface="Wingdings" pitchFamily="2" charset="2"/>
              <a:buChar char="q"/>
            </a:pPr>
            <a:r>
              <a:rPr lang="en-US" dirty="0" smtClean="0"/>
              <a:t>Another disadvantage of some checklists is the use of </a:t>
            </a:r>
            <a:r>
              <a:rPr lang="en-US" b="1" dirty="0" smtClean="0"/>
              <a:t>technical jargon</a:t>
            </a:r>
            <a:r>
              <a:rPr lang="en-US" dirty="0" smtClean="0"/>
              <a:t> which may sound vague for the novice evaluator. To offer an example, in the vocabulary section of some of the available checklists (such as </a:t>
            </a:r>
            <a:r>
              <a:rPr lang="en-US" dirty="0" err="1" smtClean="0"/>
              <a:t>Mukundan</a:t>
            </a:r>
            <a:r>
              <a:rPr lang="en-US" dirty="0" smtClean="0"/>
              <a:t> &amp; </a:t>
            </a:r>
            <a:r>
              <a:rPr lang="en-US" dirty="0" err="1" smtClean="0"/>
              <a:t>Nimehchisalem</a:t>
            </a:r>
            <a:r>
              <a:rPr lang="en-US" dirty="0" smtClean="0"/>
              <a:t>, 2012), the term ‘recycle’ may confuse some evaluators. Rephrasing the term in a way that inexperienced evaluators would find it more comprehensible (i.e., ‘repeat’ instead of ‘recycle’) would facilitate </a:t>
            </a:r>
            <a:r>
              <a:rPr lang="fr-FR" dirty="0" err="1" smtClean="0"/>
              <a:t>working</a:t>
            </a:r>
            <a:r>
              <a:rPr lang="fr-FR" dirty="0" smtClean="0"/>
              <a:t> </a:t>
            </a:r>
            <a:r>
              <a:rPr lang="fr-FR" dirty="0" err="1" smtClean="0"/>
              <a:t>with</a:t>
            </a:r>
            <a:r>
              <a:rPr lang="fr-FR" dirty="0" smtClean="0"/>
              <a:t> the instrument.</a:t>
            </a:r>
            <a:endParaRPr lang="fr-FR" dirty="0"/>
          </a:p>
        </p:txBody>
      </p:sp>
    </p:spTree>
    <p:extLst>
      <p:ext uri="{BB962C8B-B14F-4D97-AF65-F5344CB8AC3E}">
        <p14:creationId xmlns:p14="http://schemas.microsoft.com/office/powerpoint/2010/main" val="15527492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9512" y="260648"/>
            <a:ext cx="8784976" cy="6140152"/>
          </a:xfrm>
        </p:spPr>
        <p:txBody>
          <a:bodyPr>
            <a:normAutofit/>
          </a:bodyPr>
          <a:lstStyle/>
          <a:p>
            <a:pPr indent="-342900">
              <a:lnSpc>
                <a:spcPct val="150000"/>
              </a:lnSpc>
              <a:buFont typeface="Wingdings" pitchFamily="2" charset="2"/>
              <a:buChar char="q"/>
            </a:pPr>
            <a:r>
              <a:rPr lang="en-US" dirty="0" smtClean="0"/>
              <a:t>A final noteworthy point which is often ignored in the development of some checklists is the </a:t>
            </a:r>
            <a:r>
              <a:rPr lang="en-US" b="1" dirty="0" smtClean="0"/>
              <a:t>methodological principles </a:t>
            </a:r>
            <a:r>
              <a:rPr lang="en-US" dirty="0" smtClean="0"/>
              <a:t>of instrument development. As an example, when a single item measures more than one dimension and violates the principle of </a:t>
            </a:r>
            <a:r>
              <a:rPr lang="en-US" dirty="0" err="1" smtClean="0"/>
              <a:t>unidimensionality</a:t>
            </a:r>
            <a:r>
              <a:rPr lang="en-US" dirty="0" smtClean="0"/>
              <a:t>, it can confuse the rater and reduce </a:t>
            </a:r>
            <a:r>
              <a:rPr lang="fr-FR" dirty="0" err="1" smtClean="0"/>
              <a:t>reliability</a:t>
            </a:r>
            <a:r>
              <a:rPr lang="fr-FR" dirty="0" smtClean="0"/>
              <a:t> of </a:t>
            </a:r>
            <a:r>
              <a:rPr lang="fr-FR" dirty="0" err="1" smtClean="0"/>
              <a:t>its</a:t>
            </a:r>
            <a:r>
              <a:rPr lang="fr-FR" dirty="0" smtClean="0"/>
              <a:t> </a:t>
            </a:r>
            <a:r>
              <a:rPr lang="fr-FR" dirty="0" err="1" smtClean="0"/>
              <a:t>outcome</a:t>
            </a:r>
            <a:r>
              <a:rPr lang="fr-FR" dirty="0" smtClean="0"/>
              <a:t>.</a:t>
            </a:r>
            <a:endParaRPr lang="fr-FR" dirty="0"/>
          </a:p>
        </p:txBody>
      </p:sp>
    </p:spTree>
    <p:extLst>
      <p:ext uri="{BB962C8B-B14F-4D97-AF65-F5344CB8AC3E}">
        <p14:creationId xmlns:p14="http://schemas.microsoft.com/office/powerpoint/2010/main" val="30522941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a:xfrm>
            <a:off x="251520" y="1772817"/>
            <a:ext cx="8352928" cy="1941936"/>
          </a:xfrm>
        </p:spPr>
        <p:txBody>
          <a:bodyPr>
            <a:normAutofit/>
          </a:bodyPr>
          <a:lstStyle/>
          <a:p>
            <a:pPr algn="ctr"/>
            <a:r>
              <a:rPr lang="fr-FR" sz="4000" b="1" dirty="0" smtClean="0">
                <a:solidFill>
                  <a:schemeClr val="accent2">
                    <a:lumMod val="75000"/>
                  </a:schemeClr>
                </a:solidFill>
              </a:rPr>
              <a:t/>
            </a:r>
            <a:br>
              <a:rPr lang="fr-FR" sz="4000" b="1" dirty="0" smtClean="0">
                <a:solidFill>
                  <a:schemeClr val="accent2">
                    <a:lumMod val="75000"/>
                  </a:schemeClr>
                </a:solidFill>
              </a:rPr>
            </a:br>
            <a:r>
              <a:rPr lang="en-US" sz="4000" b="1" dirty="0" smtClean="0">
                <a:solidFill>
                  <a:schemeClr val="accent2">
                    <a:lumMod val="75000"/>
                  </a:schemeClr>
                </a:solidFill>
              </a:rPr>
              <a:t>Various Models of Checklists</a:t>
            </a:r>
            <a:endParaRPr lang="fr-FR" sz="4000" b="1" dirty="0">
              <a:solidFill>
                <a:schemeClr val="accent2">
                  <a:lumMod val="75000"/>
                </a:schemeClr>
              </a:solidFill>
            </a:endParaRPr>
          </a:p>
        </p:txBody>
      </p:sp>
    </p:spTree>
    <p:extLst>
      <p:ext uri="{BB962C8B-B14F-4D97-AF65-F5344CB8AC3E}">
        <p14:creationId xmlns:p14="http://schemas.microsoft.com/office/powerpoint/2010/main" val="33179421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504" y="332656"/>
            <a:ext cx="8784976" cy="720080"/>
          </a:xfrm>
        </p:spPr>
        <p:txBody>
          <a:bodyPr>
            <a:normAutofit fontScale="90000"/>
          </a:bodyPr>
          <a:lstStyle/>
          <a:p>
            <a:r>
              <a:rPr lang="en-US" sz="2800" dirty="0" err="1" smtClean="0">
                <a:solidFill>
                  <a:schemeClr val="accent2">
                    <a:lumMod val="75000"/>
                  </a:schemeClr>
                </a:solidFill>
              </a:rPr>
              <a:t>Daoud</a:t>
            </a:r>
            <a:r>
              <a:rPr lang="en-US" sz="2800" dirty="0" smtClean="0">
                <a:solidFill>
                  <a:schemeClr val="accent2">
                    <a:lumMod val="75000"/>
                  </a:schemeClr>
                </a:solidFill>
              </a:rPr>
              <a:t> and </a:t>
            </a:r>
            <a:r>
              <a:rPr lang="en-US" sz="2800" dirty="0" err="1" smtClean="0">
                <a:solidFill>
                  <a:schemeClr val="accent2">
                    <a:lumMod val="75000"/>
                  </a:schemeClr>
                </a:solidFill>
              </a:rPr>
              <a:t>Celce</a:t>
            </a:r>
            <a:r>
              <a:rPr lang="en-US" sz="2800" dirty="0" smtClean="0">
                <a:solidFill>
                  <a:schemeClr val="accent2">
                    <a:lumMod val="75000"/>
                  </a:schemeClr>
                </a:solidFill>
              </a:rPr>
              <a:t>-Murcia ELT Textbook Evaluation Checklist (1979)</a:t>
            </a:r>
            <a:endParaRPr lang="fr-FR" sz="2800" dirty="0">
              <a:solidFill>
                <a:schemeClr val="accent2">
                  <a:lumMod val="75000"/>
                </a:schemeClr>
              </a:solidFill>
            </a:endParaRPr>
          </a:p>
        </p:txBody>
      </p:sp>
      <p:pic>
        <p:nvPicPr>
          <p:cNvPr id="4" name="Picture 2"/>
          <p:cNvPicPr>
            <a:picLocks noGrp="1" noChangeAspect="1" noChangeArrowheads="1"/>
          </p:cNvPicPr>
          <p:nvPr>
            <p:ph idx="1"/>
          </p:nvPr>
        </p:nvPicPr>
        <p:blipFill>
          <a:blip r:embed="rId2" cstate="print"/>
          <a:stretch>
            <a:fillRect/>
          </a:stretch>
        </p:blipFill>
        <p:spPr bwMode="auto">
          <a:xfrm>
            <a:off x="251520" y="1340768"/>
            <a:ext cx="7992888" cy="4040857"/>
          </a:xfrm>
          <a:prstGeom prst="rect">
            <a:avLst/>
          </a:prstGeom>
          <a:noFill/>
          <a:ln w="9525">
            <a:noFill/>
            <a:miter lim="800000"/>
            <a:headEnd/>
            <a:tailEnd/>
          </a:ln>
        </p:spPr>
      </p:pic>
    </p:spTree>
    <p:extLst>
      <p:ext uri="{BB962C8B-B14F-4D97-AF65-F5344CB8AC3E}">
        <p14:creationId xmlns:p14="http://schemas.microsoft.com/office/powerpoint/2010/main" val="40058167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251520" y="1052736"/>
            <a:ext cx="8568952" cy="5400600"/>
          </a:xfrm>
        </p:spPr>
        <p:txBody>
          <a:bodyPr>
            <a:normAutofit fontScale="92500"/>
          </a:bodyPr>
          <a:lstStyle/>
          <a:p>
            <a:r>
              <a:rPr lang="en-US" dirty="0" smtClean="0"/>
              <a:t>A major and frequent reason for evaluation is the intention to adopt new </a:t>
            </a:r>
            <a:r>
              <a:rPr lang="en-US" dirty="0" err="1" smtClean="0"/>
              <a:t>coursebooks</a:t>
            </a:r>
            <a:r>
              <a:rPr lang="en-US" dirty="0" smtClean="0"/>
              <a:t>.</a:t>
            </a:r>
          </a:p>
          <a:p>
            <a:r>
              <a:rPr lang="en-US" dirty="0" smtClean="0"/>
              <a:t>To identify particular strengths and weaknesses in </a:t>
            </a:r>
            <a:r>
              <a:rPr lang="en-US" dirty="0" err="1" smtClean="0"/>
              <a:t>coursebooks</a:t>
            </a:r>
            <a:r>
              <a:rPr lang="en-US" dirty="0" smtClean="0"/>
              <a:t> already in use, so that optimum use can be made of their strong points, whilst their weaker areas can be strengthened through adaptation or by substituting material from other books.</a:t>
            </a:r>
          </a:p>
          <a:p>
            <a:r>
              <a:rPr lang="en-US" dirty="0" smtClean="0"/>
              <a:t>Evaluation will involve elements of comparison, especially when </a:t>
            </a:r>
            <a:r>
              <a:rPr lang="en-US" dirty="0" err="1" smtClean="0"/>
              <a:t>coursebooks</a:t>
            </a:r>
            <a:r>
              <a:rPr lang="en-US" dirty="0" smtClean="0"/>
              <a:t> are in competition for adoption or where existing materials are being challenged by newly produced material. For comparative evaluation of this kind, a standard procedure and a common set of criteria, applied evenly to the different </a:t>
            </a:r>
            <a:r>
              <a:rPr lang="en-US" dirty="0" err="1" smtClean="0"/>
              <a:t>coursebooks</a:t>
            </a:r>
            <a:r>
              <a:rPr lang="en-US" dirty="0" smtClean="0"/>
              <a:t>, will be of great help in making the process more objective, leading to more reliable results.</a:t>
            </a:r>
          </a:p>
          <a:p>
            <a:pPr>
              <a:buNone/>
            </a:pPr>
            <a:endParaRPr lang="fr-FR" dirty="0"/>
          </a:p>
        </p:txBody>
      </p:sp>
      <p:sp>
        <p:nvSpPr>
          <p:cNvPr id="3" name="Espace réservé du numéro de diapositive 2"/>
          <p:cNvSpPr>
            <a:spLocks noGrp="1"/>
          </p:cNvSpPr>
          <p:nvPr>
            <p:ph type="sldNum" sz="quarter" idx="15"/>
          </p:nvPr>
        </p:nvSpPr>
        <p:spPr/>
        <p:txBody>
          <a:bodyPr/>
          <a:lstStyle/>
          <a:p>
            <a:fld id="{F25620A9-48DD-4EDC-B23A-0F7DF277145A}" type="slidenum">
              <a:rPr lang="fr-FR" smtClean="0"/>
              <a:pPr/>
              <a:t>3</a:t>
            </a:fld>
            <a:endParaRPr lang="fr-FR"/>
          </a:p>
        </p:txBody>
      </p:sp>
      <p:sp>
        <p:nvSpPr>
          <p:cNvPr id="4" name="Titre 3"/>
          <p:cNvSpPr>
            <a:spLocks noGrp="1"/>
          </p:cNvSpPr>
          <p:nvPr>
            <p:ph type="title"/>
          </p:nvPr>
        </p:nvSpPr>
        <p:spPr>
          <a:xfrm>
            <a:off x="251520" y="152400"/>
            <a:ext cx="8435280" cy="756320"/>
          </a:xfrm>
        </p:spPr>
        <p:txBody>
          <a:bodyPr>
            <a:normAutofit/>
          </a:bodyPr>
          <a:lstStyle/>
          <a:p>
            <a:r>
              <a:rPr lang="en-US" sz="3600" b="1" dirty="0" smtClean="0">
                <a:solidFill>
                  <a:schemeClr val="accent3">
                    <a:lumMod val="75000"/>
                  </a:schemeClr>
                </a:solidFill>
              </a:rPr>
              <a:t>Purposes of textbook evaluation</a:t>
            </a:r>
            <a:endParaRPr lang="fr-FR" sz="36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251520" y="188640"/>
            <a:ext cx="8064896" cy="6192688"/>
          </a:xfrm>
          <a:prstGeom prst="rect">
            <a:avLst/>
          </a:prstGeom>
          <a:noFill/>
          <a:ln w="9525">
            <a:noFill/>
            <a:miter lim="800000"/>
            <a:headEnd/>
            <a:tailEnd/>
          </a:ln>
        </p:spPr>
      </p:pic>
    </p:spTree>
    <p:extLst>
      <p:ext uri="{BB962C8B-B14F-4D97-AF65-F5344CB8AC3E}">
        <p14:creationId xmlns:p14="http://schemas.microsoft.com/office/powerpoint/2010/main" val="5060965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179512" y="2780928"/>
            <a:ext cx="8712968" cy="3636404"/>
          </a:xfrm>
          <a:prstGeom prst="rect">
            <a:avLst/>
          </a:prstGeom>
          <a:noFill/>
          <a:ln w="9525">
            <a:noFill/>
            <a:miter lim="800000"/>
            <a:headEnd/>
            <a:tailEnd/>
          </a:ln>
        </p:spPr>
      </p:pic>
      <p:pic>
        <p:nvPicPr>
          <p:cNvPr id="3" name="Picture 3"/>
          <p:cNvPicPr>
            <a:picLocks noChangeAspect="1" noChangeArrowheads="1"/>
          </p:cNvPicPr>
          <p:nvPr/>
        </p:nvPicPr>
        <p:blipFill>
          <a:blip r:embed="rId3" cstate="print"/>
          <a:srcRect/>
          <a:stretch>
            <a:fillRect/>
          </a:stretch>
        </p:blipFill>
        <p:spPr bwMode="auto">
          <a:xfrm>
            <a:off x="179512" y="1196752"/>
            <a:ext cx="8712968" cy="1584176"/>
          </a:xfrm>
          <a:prstGeom prst="rect">
            <a:avLst/>
          </a:prstGeom>
          <a:noFill/>
          <a:ln w="9525">
            <a:noFill/>
            <a:miter lim="800000"/>
            <a:headEnd/>
            <a:tailEnd/>
          </a:ln>
        </p:spPr>
      </p:pic>
      <p:pic>
        <p:nvPicPr>
          <p:cNvPr id="4" name="Picture 2"/>
          <p:cNvPicPr>
            <a:picLocks noChangeAspect="1" noChangeArrowheads="1"/>
          </p:cNvPicPr>
          <p:nvPr/>
        </p:nvPicPr>
        <p:blipFill>
          <a:blip r:embed="rId4" cstate="print"/>
          <a:srcRect/>
          <a:stretch>
            <a:fillRect/>
          </a:stretch>
        </p:blipFill>
        <p:spPr bwMode="auto">
          <a:xfrm>
            <a:off x="192911" y="188641"/>
            <a:ext cx="8496944" cy="1008111"/>
          </a:xfrm>
          <a:prstGeom prst="rect">
            <a:avLst/>
          </a:prstGeom>
          <a:noFill/>
          <a:ln w="9525">
            <a:noFill/>
            <a:miter lim="800000"/>
            <a:headEnd/>
            <a:tailEnd/>
          </a:ln>
        </p:spPr>
      </p:pic>
    </p:spTree>
    <p:extLst>
      <p:ext uri="{BB962C8B-B14F-4D97-AF65-F5344CB8AC3E}">
        <p14:creationId xmlns:p14="http://schemas.microsoft.com/office/powerpoint/2010/main" val="9657206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418654"/>
            <a:ext cx="7753672" cy="634082"/>
          </a:xfrm>
        </p:spPr>
        <p:txBody>
          <a:bodyPr>
            <a:noAutofit/>
          </a:bodyPr>
          <a:lstStyle/>
          <a:p>
            <a:r>
              <a:rPr lang="fr-FR" sz="3200" b="1" dirty="0" smtClean="0">
                <a:solidFill>
                  <a:schemeClr val="accent2">
                    <a:lumMod val="75000"/>
                  </a:schemeClr>
                </a:solidFill>
              </a:rPr>
              <a:t>Sheldon (1988) </a:t>
            </a:r>
            <a:endParaRPr lang="fr-FR" sz="3200" dirty="0">
              <a:solidFill>
                <a:schemeClr val="accent2">
                  <a:lumMod val="75000"/>
                </a:schemeClr>
              </a:solidFill>
            </a:endParaRPr>
          </a:p>
        </p:txBody>
      </p:sp>
      <p:sp>
        <p:nvSpPr>
          <p:cNvPr id="3" name="Espace réservé du contenu 2"/>
          <p:cNvSpPr>
            <a:spLocks noGrp="1"/>
          </p:cNvSpPr>
          <p:nvPr>
            <p:ph idx="1"/>
          </p:nvPr>
        </p:nvSpPr>
        <p:spPr>
          <a:xfrm>
            <a:off x="179512" y="1124744"/>
            <a:ext cx="8712968" cy="5348064"/>
          </a:xfrm>
        </p:spPr>
        <p:txBody>
          <a:bodyPr>
            <a:normAutofit/>
          </a:bodyPr>
          <a:lstStyle/>
          <a:p>
            <a:pPr marL="95250" indent="19050" defTabSz="273050">
              <a:lnSpc>
                <a:spcPct val="150000"/>
              </a:lnSpc>
              <a:buNone/>
            </a:pPr>
            <a:r>
              <a:rPr lang="en-US" sz="2000" dirty="0" smtClean="0"/>
              <a:t>The </a:t>
            </a:r>
            <a:r>
              <a:rPr lang="en-US" sz="2000" dirty="0" smtClean="0"/>
              <a:t>special features of </a:t>
            </a:r>
            <a:r>
              <a:rPr lang="en-US" sz="2000" dirty="0" smtClean="0"/>
              <a:t>this</a:t>
            </a:r>
            <a:r>
              <a:rPr lang="en-US" sz="2000" dirty="0" smtClean="0"/>
              <a:t> </a:t>
            </a:r>
            <a:r>
              <a:rPr lang="en-US" sz="2000" dirty="0" smtClean="0"/>
              <a:t>checklist are: (1) factual details (at the top of the checklist), (2) column comment for adding our comment about each factor, and (3) column for rating, which can be scored with pluses and minuses, or stars, etc.)</a:t>
            </a:r>
            <a:endParaRPr lang="fr-FR" sz="2000" dirty="0"/>
          </a:p>
        </p:txBody>
      </p:sp>
      <p:sp>
        <p:nvSpPr>
          <p:cNvPr id="4" name="Espace réservé du contenu 2"/>
          <p:cNvSpPr txBox="1">
            <a:spLocks/>
          </p:cNvSpPr>
          <p:nvPr/>
        </p:nvSpPr>
        <p:spPr>
          <a:xfrm>
            <a:off x="323528" y="3212976"/>
            <a:ext cx="8496944" cy="3384376"/>
          </a:xfrm>
          <a:prstGeom prst="rect">
            <a:avLst/>
          </a:prstGeom>
          <a:solidFill>
            <a:schemeClr val="bg2"/>
          </a:solidFill>
        </p:spPr>
        <p:txBody>
          <a:bodyPr vert="horz">
            <a:normAutofit fontScale="62500" lnSpcReduction="20000"/>
          </a:bodyPr>
          <a:lst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a:lstStyle>
          <a:p>
            <a:pPr marL="114300" indent="0">
              <a:buFont typeface="Wingdings 2"/>
              <a:buNone/>
            </a:pPr>
            <a:r>
              <a:rPr lang="fr-FR" dirty="0" smtClean="0"/>
              <a:t>FACTUAL DETAILS </a:t>
            </a:r>
          </a:p>
          <a:p>
            <a:r>
              <a:rPr lang="fr-FR" dirty="0" err="1" smtClean="0"/>
              <a:t>Title</a:t>
            </a:r>
            <a:r>
              <a:rPr lang="fr-FR" dirty="0" smtClean="0"/>
              <a:t>: ......................................................... </a:t>
            </a:r>
          </a:p>
          <a:p>
            <a:r>
              <a:rPr lang="fr-FR" dirty="0" err="1" smtClean="0"/>
              <a:t>Author</a:t>
            </a:r>
            <a:r>
              <a:rPr lang="fr-FR" dirty="0" smtClean="0"/>
              <a:t>(s): .................................................... </a:t>
            </a:r>
          </a:p>
          <a:p>
            <a:r>
              <a:rPr lang="fr-FR" dirty="0" smtClean="0"/>
              <a:t>Publisher:. ...................................... Price:. ...... </a:t>
            </a:r>
          </a:p>
          <a:p>
            <a:r>
              <a:rPr lang="fr-FR" dirty="0" smtClean="0"/>
              <a:t>ISBN: .......................................... No. of Pages: </a:t>
            </a:r>
          </a:p>
          <a:p>
            <a:r>
              <a:rPr lang="fr-FR" dirty="0" smtClean="0"/>
              <a:t>Components: SB/TB/WB/Tests/Cassettes/</a:t>
            </a:r>
            <a:r>
              <a:rPr lang="fr-FR" dirty="0" err="1" smtClean="0"/>
              <a:t>Video</a:t>
            </a:r>
            <a:r>
              <a:rPr lang="fr-FR" dirty="0" smtClean="0"/>
              <a:t>/CALL/</a:t>
            </a:r>
            <a:r>
              <a:rPr lang="fr-FR" dirty="0" err="1" smtClean="0"/>
              <a:t>Other</a:t>
            </a:r>
            <a:r>
              <a:rPr lang="fr-FR" dirty="0" smtClean="0"/>
              <a:t> ....... </a:t>
            </a:r>
          </a:p>
          <a:p>
            <a:r>
              <a:rPr lang="fr-FR" dirty="0" err="1" smtClean="0"/>
              <a:t>Level</a:t>
            </a:r>
            <a:r>
              <a:rPr lang="fr-FR" dirty="0" smtClean="0"/>
              <a:t>: .......................................... </a:t>
            </a:r>
            <a:r>
              <a:rPr lang="fr-FR" dirty="0" err="1" smtClean="0"/>
              <a:t>Physical</a:t>
            </a:r>
            <a:r>
              <a:rPr lang="fr-FR" dirty="0" smtClean="0"/>
              <a:t> size: ………………………….. </a:t>
            </a:r>
          </a:p>
          <a:p>
            <a:r>
              <a:rPr lang="fr-FR" dirty="0" err="1" smtClean="0"/>
              <a:t>Length</a:t>
            </a:r>
            <a:r>
              <a:rPr lang="fr-FR" dirty="0" smtClean="0"/>
              <a:t>: ........ </a:t>
            </a:r>
            <a:r>
              <a:rPr lang="fr-FR" dirty="0" err="1" smtClean="0"/>
              <a:t>Units</a:t>
            </a:r>
            <a:r>
              <a:rPr lang="fr-FR" dirty="0" smtClean="0"/>
              <a:t>. ........ </a:t>
            </a:r>
            <a:r>
              <a:rPr lang="fr-FR" dirty="0" err="1" smtClean="0"/>
              <a:t>Lessons</a:t>
            </a:r>
            <a:r>
              <a:rPr lang="fr-FR" dirty="0" smtClean="0"/>
              <a:t>/sections ......... </a:t>
            </a:r>
            <a:r>
              <a:rPr lang="fr-FR" dirty="0" err="1" smtClean="0"/>
              <a:t>Hours</a:t>
            </a:r>
            <a:r>
              <a:rPr lang="fr-FR" dirty="0" smtClean="0"/>
              <a:t> </a:t>
            </a:r>
          </a:p>
          <a:p>
            <a:r>
              <a:rPr lang="fr-FR" dirty="0" smtClean="0"/>
              <a:t>Target </a:t>
            </a:r>
            <a:r>
              <a:rPr lang="fr-FR" dirty="0" err="1" smtClean="0"/>
              <a:t>skills</a:t>
            </a:r>
            <a:r>
              <a:rPr lang="fr-FR" dirty="0" smtClean="0"/>
              <a:t>: ........................................... </a:t>
            </a:r>
          </a:p>
          <a:p>
            <a:r>
              <a:rPr lang="fr-FR" dirty="0" smtClean="0"/>
              <a:t>Target </a:t>
            </a:r>
            <a:r>
              <a:rPr lang="fr-FR" dirty="0" err="1" smtClean="0"/>
              <a:t>learners</a:t>
            </a:r>
            <a:r>
              <a:rPr lang="fr-FR" dirty="0" smtClean="0"/>
              <a:t>: ............................................... </a:t>
            </a:r>
          </a:p>
          <a:p>
            <a:r>
              <a:rPr lang="fr-FR" dirty="0" smtClean="0"/>
              <a:t>Target </a:t>
            </a:r>
            <a:r>
              <a:rPr lang="fr-FR" dirty="0" err="1" smtClean="0"/>
              <a:t>teachers</a:t>
            </a:r>
            <a:r>
              <a:rPr lang="fr-FR" dirty="0" smtClean="0"/>
              <a:t>: ............................................... </a:t>
            </a:r>
          </a:p>
          <a:p>
            <a:r>
              <a:rPr lang="en-US" dirty="0" smtClean="0"/>
              <a:t>ASSESSMENT (* Poor ** Fair *** Good **** Excellent) </a:t>
            </a:r>
            <a:endParaRPr lang="fr-FR" dirty="0"/>
          </a:p>
        </p:txBody>
      </p:sp>
    </p:spTree>
    <p:extLst>
      <p:ext uri="{BB962C8B-B14F-4D97-AF65-F5344CB8AC3E}">
        <p14:creationId xmlns:p14="http://schemas.microsoft.com/office/powerpoint/2010/main" val="24985866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0" y="260648"/>
            <a:ext cx="9144000" cy="6264696"/>
          </a:xfrm>
          <a:prstGeom prst="rect">
            <a:avLst/>
          </a:prstGeom>
          <a:noFill/>
          <a:ln w="9525">
            <a:noFill/>
            <a:miter lim="800000"/>
            <a:headEnd/>
            <a:tailEnd/>
          </a:ln>
        </p:spPr>
      </p:pic>
    </p:spTree>
    <p:extLst>
      <p:ext uri="{BB962C8B-B14F-4D97-AF65-F5344CB8AC3E}">
        <p14:creationId xmlns:p14="http://schemas.microsoft.com/office/powerpoint/2010/main" val="93624490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1" y="89979"/>
            <a:ext cx="8820472" cy="2808312"/>
          </a:xfrm>
          <a:prstGeom prst="rect">
            <a:avLst/>
          </a:prstGeom>
          <a:noFill/>
          <a:ln w="9525">
            <a:noFill/>
            <a:miter lim="800000"/>
            <a:headEnd/>
            <a:tailEnd/>
          </a:ln>
        </p:spPr>
      </p:pic>
      <p:pic>
        <p:nvPicPr>
          <p:cNvPr id="7171" name="Picture 3"/>
          <p:cNvPicPr>
            <a:picLocks noChangeAspect="1" noChangeArrowheads="1"/>
          </p:cNvPicPr>
          <p:nvPr/>
        </p:nvPicPr>
        <p:blipFill>
          <a:blip r:embed="rId3" cstate="print"/>
          <a:srcRect/>
          <a:stretch>
            <a:fillRect/>
          </a:stretch>
        </p:blipFill>
        <p:spPr bwMode="auto">
          <a:xfrm>
            <a:off x="0" y="2898291"/>
            <a:ext cx="8820471" cy="3843077"/>
          </a:xfrm>
          <a:prstGeom prst="rect">
            <a:avLst/>
          </a:prstGeom>
          <a:noFill/>
          <a:ln w="9525">
            <a:noFill/>
            <a:miter lim="800000"/>
            <a:headEnd/>
            <a:tailEnd/>
          </a:ln>
        </p:spPr>
      </p:pic>
    </p:spTree>
    <p:extLst>
      <p:ext uri="{BB962C8B-B14F-4D97-AF65-F5344CB8AC3E}">
        <p14:creationId xmlns:p14="http://schemas.microsoft.com/office/powerpoint/2010/main" val="85712616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0" y="260648"/>
            <a:ext cx="8820472" cy="6048672"/>
          </a:xfrm>
          <a:prstGeom prst="rect">
            <a:avLst/>
          </a:prstGeom>
          <a:noFill/>
          <a:ln w="9525">
            <a:noFill/>
            <a:miter lim="800000"/>
            <a:headEnd/>
            <a:tailEnd/>
          </a:ln>
        </p:spPr>
      </p:pic>
    </p:spTree>
    <p:extLst>
      <p:ext uri="{BB962C8B-B14F-4D97-AF65-F5344CB8AC3E}">
        <p14:creationId xmlns:p14="http://schemas.microsoft.com/office/powerpoint/2010/main" val="36419544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0" y="116632"/>
            <a:ext cx="9144000" cy="4104456"/>
          </a:xfrm>
          <a:prstGeom prst="rect">
            <a:avLst/>
          </a:prstGeom>
          <a:noFill/>
          <a:ln w="9525">
            <a:noFill/>
            <a:miter lim="800000"/>
            <a:headEnd/>
            <a:tailEnd/>
          </a:ln>
        </p:spPr>
      </p:pic>
      <p:pic>
        <p:nvPicPr>
          <p:cNvPr id="9219" name="Picture 3"/>
          <p:cNvPicPr>
            <a:picLocks noChangeAspect="1" noChangeArrowheads="1"/>
          </p:cNvPicPr>
          <p:nvPr/>
        </p:nvPicPr>
        <p:blipFill>
          <a:blip r:embed="rId3" cstate="print"/>
          <a:srcRect/>
          <a:stretch>
            <a:fillRect/>
          </a:stretch>
        </p:blipFill>
        <p:spPr bwMode="auto">
          <a:xfrm>
            <a:off x="0" y="4365104"/>
            <a:ext cx="9144000" cy="2160240"/>
          </a:xfrm>
          <a:prstGeom prst="rect">
            <a:avLst/>
          </a:prstGeom>
          <a:noFill/>
          <a:ln w="9525">
            <a:noFill/>
            <a:miter lim="800000"/>
            <a:headEnd/>
            <a:tailEnd/>
          </a:ln>
        </p:spPr>
      </p:pic>
    </p:spTree>
    <p:extLst>
      <p:ext uri="{BB962C8B-B14F-4D97-AF65-F5344CB8AC3E}">
        <p14:creationId xmlns:p14="http://schemas.microsoft.com/office/powerpoint/2010/main" val="22316660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srcRect/>
          <a:stretch>
            <a:fillRect/>
          </a:stretch>
        </p:blipFill>
        <p:spPr bwMode="auto">
          <a:xfrm>
            <a:off x="0" y="188640"/>
            <a:ext cx="8460432" cy="6480720"/>
          </a:xfrm>
          <a:prstGeom prst="rect">
            <a:avLst/>
          </a:prstGeom>
          <a:noFill/>
          <a:ln w="9525">
            <a:noFill/>
            <a:miter lim="800000"/>
            <a:headEnd/>
            <a:tailEnd/>
          </a:ln>
        </p:spPr>
      </p:pic>
    </p:spTree>
    <p:extLst>
      <p:ext uri="{BB962C8B-B14F-4D97-AF65-F5344CB8AC3E}">
        <p14:creationId xmlns:p14="http://schemas.microsoft.com/office/powerpoint/2010/main" val="42427282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srcRect/>
          <a:stretch>
            <a:fillRect/>
          </a:stretch>
        </p:blipFill>
        <p:spPr bwMode="auto">
          <a:xfrm>
            <a:off x="0" y="260648"/>
            <a:ext cx="8460432" cy="4392488"/>
          </a:xfrm>
          <a:prstGeom prst="rect">
            <a:avLst/>
          </a:prstGeom>
          <a:noFill/>
          <a:ln w="9525">
            <a:noFill/>
            <a:miter lim="800000"/>
            <a:headEnd/>
            <a:tailEnd/>
          </a:ln>
        </p:spPr>
      </p:pic>
      <p:pic>
        <p:nvPicPr>
          <p:cNvPr id="11267" name="Picture 3"/>
          <p:cNvPicPr>
            <a:picLocks noChangeAspect="1" noChangeArrowheads="1"/>
          </p:cNvPicPr>
          <p:nvPr/>
        </p:nvPicPr>
        <p:blipFill>
          <a:blip r:embed="rId3" cstate="print"/>
          <a:srcRect/>
          <a:stretch>
            <a:fillRect/>
          </a:stretch>
        </p:blipFill>
        <p:spPr bwMode="auto">
          <a:xfrm>
            <a:off x="0" y="4653136"/>
            <a:ext cx="8460432" cy="1800200"/>
          </a:xfrm>
          <a:prstGeom prst="rect">
            <a:avLst/>
          </a:prstGeom>
          <a:noFill/>
          <a:ln w="9525">
            <a:noFill/>
            <a:miter lim="800000"/>
            <a:headEnd/>
            <a:tailEnd/>
          </a:ln>
        </p:spPr>
      </p:pic>
    </p:spTree>
    <p:extLst>
      <p:ext uri="{BB962C8B-B14F-4D97-AF65-F5344CB8AC3E}">
        <p14:creationId xmlns:p14="http://schemas.microsoft.com/office/powerpoint/2010/main" val="32880616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srcRect/>
          <a:stretch>
            <a:fillRect/>
          </a:stretch>
        </p:blipFill>
        <p:spPr bwMode="auto">
          <a:xfrm>
            <a:off x="179512" y="260648"/>
            <a:ext cx="8280920" cy="5400600"/>
          </a:xfrm>
          <a:prstGeom prst="rect">
            <a:avLst/>
          </a:prstGeom>
          <a:noFill/>
          <a:ln w="9525">
            <a:noFill/>
            <a:miter lim="800000"/>
            <a:headEnd/>
            <a:tailEnd/>
          </a:ln>
        </p:spPr>
      </p:pic>
      <p:sp>
        <p:nvSpPr>
          <p:cNvPr id="6" name="Rectangle 5"/>
          <p:cNvSpPr/>
          <p:nvPr/>
        </p:nvSpPr>
        <p:spPr>
          <a:xfrm>
            <a:off x="395536" y="5661248"/>
            <a:ext cx="4471561" cy="369332"/>
          </a:xfrm>
          <a:prstGeom prst="rect">
            <a:avLst/>
          </a:prstGeom>
        </p:spPr>
        <p:txBody>
          <a:bodyPr wrap="square">
            <a:spAutoFit/>
          </a:bodyPr>
          <a:lstStyle/>
          <a:p>
            <a:r>
              <a:rPr lang="en-US" dirty="0" smtClean="0">
                <a:effectLst>
                  <a:outerShdw blurRad="38100" dist="38100" dir="2700000" algn="tl">
                    <a:srgbClr val="000000">
                      <a:alpha val="43137"/>
                    </a:srgbClr>
                  </a:outerShdw>
                </a:effectLst>
                <a:latin typeface="Times" pitchFamily="18" charset="0"/>
              </a:rPr>
              <a:t>1: poor 	2: fair 	3: good 	4: excellent </a:t>
            </a:r>
            <a:endParaRPr lang="fr-FR" dirty="0">
              <a:effectLst>
                <a:outerShdw blurRad="38100" dist="38100" dir="2700000" algn="tl">
                  <a:srgbClr val="000000">
                    <a:alpha val="43137"/>
                  </a:srgbClr>
                </a:outerShdw>
              </a:effectLst>
              <a:latin typeface="Times" pitchFamily="18" charset="0"/>
            </a:endParaRPr>
          </a:p>
        </p:txBody>
      </p:sp>
    </p:spTree>
    <p:extLst>
      <p:ext uri="{BB962C8B-B14F-4D97-AF65-F5344CB8AC3E}">
        <p14:creationId xmlns:p14="http://schemas.microsoft.com/office/powerpoint/2010/main" val="20808739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520" y="260648"/>
            <a:ext cx="8682168" cy="6597352"/>
          </a:xfrm>
        </p:spPr>
        <p:txBody>
          <a:bodyPr>
            <a:normAutofit fontScale="92500" lnSpcReduction="10000"/>
          </a:bodyPr>
          <a:lstStyle/>
          <a:p>
            <a:pPr defTabSz="361950">
              <a:lnSpc>
                <a:spcPct val="150000"/>
              </a:lnSpc>
            </a:pPr>
            <a:r>
              <a:rPr lang="en-US" dirty="0" smtClean="0"/>
              <a:t>	Another reason for textbook evaluation is the fact that it can be useful in </a:t>
            </a:r>
            <a:r>
              <a:rPr lang="en-US" dirty="0" smtClean="0">
                <a:effectLst>
                  <a:outerShdw blurRad="38100" dist="38100" dir="2700000" algn="tl">
                    <a:srgbClr val="000000">
                      <a:alpha val="43137"/>
                    </a:srgbClr>
                  </a:outerShdw>
                </a:effectLst>
              </a:rPr>
              <a:t>teacher development and professional growth</a:t>
            </a:r>
            <a:r>
              <a:rPr lang="en-US" dirty="0" smtClean="0"/>
              <a:t>. So, it can be a valuable component of teacher training programs for it serves the dual purpose of making student teachers aware of important features to look for in textbooks while familiarizing them with a wide range of published language instruction materials. </a:t>
            </a:r>
          </a:p>
          <a:p>
            <a:pPr defTabSz="361950">
              <a:lnSpc>
                <a:spcPct val="150000"/>
              </a:lnSpc>
            </a:pPr>
            <a:r>
              <a:rPr lang="en-US" dirty="0" smtClean="0"/>
              <a:t>textbook evaluation helps teachers move beyond impressionistic assessments and it helps them to acquire useful, accurate, systematic, and contextual insights into the overall nature of textbook material (</a:t>
            </a:r>
            <a:r>
              <a:rPr lang="en-US" dirty="0" err="1" smtClean="0"/>
              <a:t>Cunningsworth</a:t>
            </a:r>
            <a:r>
              <a:rPr lang="en-US" dirty="0" smtClean="0"/>
              <a:t>, 1998, p. 01) </a:t>
            </a:r>
            <a:endParaRPr lang="fr-FR" dirty="0" smtClean="0"/>
          </a:p>
          <a:p>
            <a:pPr>
              <a:buNone/>
            </a:pPr>
            <a:endParaRPr lang="fr-FR" dirty="0"/>
          </a:p>
        </p:txBody>
      </p:sp>
      <p:sp>
        <p:nvSpPr>
          <p:cNvPr id="4" name="Espace réservé du numéro de diapositive 3"/>
          <p:cNvSpPr>
            <a:spLocks noGrp="1"/>
          </p:cNvSpPr>
          <p:nvPr>
            <p:ph type="sldNum" sz="quarter" idx="15"/>
          </p:nvPr>
        </p:nvSpPr>
        <p:spPr/>
        <p:txBody>
          <a:bodyPr/>
          <a:lstStyle/>
          <a:p>
            <a:fld id="{F25620A9-48DD-4EDC-B23A-0F7DF277145A}" type="slidenum">
              <a:rPr lang="fr-FR" smtClean="0"/>
              <a:pPr/>
              <a:t>4</a:t>
            </a:fld>
            <a:endParaRPr lang="fr-F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srcRect/>
          <a:stretch>
            <a:fillRect/>
          </a:stretch>
        </p:blipFill>
        <p:spPr bwMode="auto">
          <a:xfrm>
            <a:off x="0" y="692696"/>
            <a:ext cx="8460432" cy="2304256"/>
          </a:xfrm>
          <a:prstGeom prst="rect">
            <a:avLst/>
          </a:prstGeom>
          <a:noFill/>
          <a:ln w="9525">
            <a:noFill/>
            <a:miter lim="800000"/>
            <a:headEnd/>
            <a:tailEnd/>
          </a:ln>
        </p:spPr>
      </p:pic>
      <p:pic>
        <p:nvPicPr>
          <p:cNvPr id="13315" name="Picture 3"/>
          <p:cNvPicPr>
            <a:picLocks noChangeAspect="1" noChangeArrowheads="1"/>
          </p:cNvPicPr>
          <p:nvPr/>
        </p:nvPicPr>
        <p:blipFill>
          <a:blip r:embed="rId3" cstate="print"/>
          <a:srcRect/>
          <a:stretch>
            <a:fillRect/>
          </a:stretch>
        </p:blipFill>
        <p:spPr bwMode="auto">
          <a:xfrm>
            <a:off x="0" y="2780928"/>
            <a:ext cx="8460432" cy="3744416"/>
          </a:xfrm>
          <a:prstGeom prst="rect">
            <a:avLst/>
          </a:prstGeom>
          <a:noFill/>
          <a:ln w="9525">
            <a:noFill/>
            <a:miter lim="800000"/>
            <a:headEnd/>
            <a:tailEnd/>
          </a:ln>
        </p:spPr>
      </p:pic>
      <p:sp>
        <p:nvSpPr>
          <p:cNvPr id="3" name="ZoneTexte 2"/>
          <p:cNvSpPr txBox="1"/>
          <p:nvPr/>
        </p:nvSpPr>
        <p:spPr>
          <a:xfrm>
            <a:off x="107504" y="188640"/>
            <a:ext cx="8136904" cy="369332"/>
          </a:xfrm>
          <a:prstGeom prst="rect">
            <a:avLst/>
          </a:prstGeom>
          <a:noFill/>
        </p:spPr>
        <p:txBody>
          <a:bodyPr wrap="square" rtlCol="0">
            <a:spAutoFit/>
          </a:bodyPr>
          <a:lstStyle/>
          <a:p>
            <a:r>
              <a:rPr lang="fr-FR" b="1" dirty="0" err="1">
                <a:solidFill>
                  <a:schemeClr val="accent2">
                    <a:lumMod val="75000"/>
                  </a:schemeClr>
                </a:solidFill>
              </a:rPr>
              <a:t>Cunningsworth</a:t>
            </a:r>
            <a:r>
              <a:rPr lang="fr-FR" b="1" dirty="0">
                <a:solidFill>
                  <a:schemeClr val="accent2">
                    <a:lumMod val="75000"/>
                  </a:schemeClr>
                </a:solidFill>
              </a:rPr>
              <a:t> (1995) </a:t>
            </a:r>
            <a:endParaRPr lang="fr-FR" dirty="0"/>
          </a:p>
        </p:txBody>
      </p:sp>
    </p:spTree>
    <p:extLst>
      <p:ext uri="{BB962C8B-B14F-4D97-AF65-F5344CB8AC3E}">
        <p14:creationId xmlns:p14="http://schemas.microsoft.com/office/powerpoint/2010/main" val="45256216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cstate="print"/>
          <a:srcRect/>
          <a:stretch>
            <a:fillRect/>
          </a:stretch>
        </p:blipFill>
        <p:spPr bwMode="auto">
          <a:xfrm>
            <a:off x="0" y="692697"/>
            <a:ext cx="8676456" cy="5040560"/>
          </a:xfrm>
          <a:prstGeom prst="rect">
            <a:avLst/>
          </a:prstGeom>
          <a:noFill/>
          <a:ln w="9525">
            <a:noFill/>
            <a:miter lim="800000"/>
            <a:headEnd/>
            <a:tailEnd/>
          </a:ln>
        </p:spPr>
      </p:pic>
    </p:spTree>
    <p:extLst>
      <p:ext uri="{BB962C8B-B14F-4D97-AF65-F5344CB8AC3E}">
        <p14:creationId xmlns:p14="http://schemas.microsoft.com/office/powerpoint/2010/main" val="311756569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cstate="print"/>
          <a:srcRect/>
          <a:stretch>
            <a:fillRect/>
          </a:stretch>
        </p:blipFill>
        <p:spPr bwMode="auto">
          <a:xfrm>
            <a:off x="0" y="188641"/>
            <a:ext cx="8460431" cy="4608512"/>
          </a:xfrm>
          <a:prstGeom prst="rect">
            <a:avLst/>
          </a:prstGeom>
          <a:noFill/>
          <a:ln w="9525">
            <a:noFill/>
            <a:miter lim="800000"/>
            <a:headEnd/>
            <a:tailEnd/>
          </a:ln>
        </p:spPr>
      </p:pic>
      <p:pic>
        <p:nvPicPr>
          <p:cNvPr id="15363" name="Picture 3"/>
          <p:cNvPicPr>
            <a:picLocks noChangeAspect="1" noChangeArrowheads="1"/>
          </p:cNvPicPr>
          <p:nvPr/>
        </p:nvPicPr>
        <p:blipFill>
          <a:blip r:embed="rId3" cstate="print"/>
          <a:srcRect/>
          <a:stretch>
            <a:fillRect/>
          </a:stretch>
        </p:blipFill>
        <p:spPr bwMode="auto">
          <a:xfrm>
            <a:off x="-1" y="4869160"/>
            <a:ext cx="8460431" cy="1872208"/>
          </a:xfrm>
          <a:prstGeom prst="rect">
            <a:avLst/>
          </a:prstGeom>
          <a:noFill/>
          <a:ln w="9525">
            <a:noFill/>
            <a:miter lim="800000"/>
            <a:headEnd/>
            <a:tailEnd/>
          </a:ln>
        </p:spPr>
      </p:pic>
    </p:spTree>
    <p:extLst>
      <p:ext uri="{BB962C8B-B14F-4D97-AF65-F5344CB8AC3E}">
        <p14:creationId xmlns:p14="http://schemas.microsoft.com/office/powerpoint/2010/main" val="12644360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cstate="print"/>
          <a:srcRect/>
          <a:stretch>
            <a:fillRect/>
          </a:stretch>
        </p:blipFill>
        <p:spPr bwMode="auto">
          <a:xfrm>
            <a:off x="0" y="332656"/>
            <a:ext cx="8532440" cy="6264696"/>
          </a:xfrm>
          <a:prstGeom prst="rect">
            <a:avLst/>
          </a:prstGeom>
          <a:noFill/>
          <a:ln w="9525">
            <a:noFill/>
            <a:miter lim="800000"/>
            <a:headEnd/>
            <a:tailEnd/>
          </a:ln>
        </p:spPr>
      </p:pic>
    </p:spTree>
    <p:extLst>
      <p:ext uri="{BB962C8B-B14F-4D97-AF65-F5344CB8AC3E}">
        <p14:creationId xmlns:p14="http://schemas.microsoft.com/office/powerpoint/2010/main" val="14778961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cstate="print"/>
          <a:srcRect/>
          <a:stretch>
            <a:fillRect/>
          </a:stretch>
        </p:blipFill>
        <p:spPr bwMode="auto">
          <a:xfrm>
            <a:off x="395536" y="1916832"/>
            <a:ext cx="7992888" cy="2412281"/>
          </a:xfrm>
          <a:prstGeom prst="rect">
            <a:avLst/>
          </a:prstGeom>
          <a:noFill/>
          <a:ln w="9525">
            <a:noFill/>
            <a:miter lim="800000"/>
            <a:headEnd/>
            <a:tailEnd/>
          </a:ln>
        </p:spPr>
      </p:pic>
    </p:spTree>
    <p:extLst>
      <p:ext uri="{BB962C8B-B14F-4D97-AF65-F5344CB8AC3E}">
        <p14:creationId xmlns:p14="http://schemas.microsoft.com/office/powerpoint/2010/main" val="36671392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57200" y="2132856"/>
            <a:ext cx="8229600" cy="3963144"/>
          </a:xfrm>
        </p:spPr>
        <p:txBody>
          <a:bodyPr>
            <a:normAutofit/>
          </a:bodyPr>
          <a:lstStyle/>
          <a:p>
            <a:pPr algn="ctr">
              <a:buNone/>
            </a:pPr>
            <a:r>
              <a:rPr lang="fr-FR" sz="4400" b="1" dirty="0" err="1" smtClean="0"/>
              <a:t>Any</a:t>
            </a:r>
            <a:r>
              <a:rPr lang="fr-FR" sz="4400" b="1" dirty="0" smtClean="0"/>
              <a:t> Questions?</a:t>
            </a:r>
            <a:endParaRPr lang="fr-FR" sz="4400" b="1" dirty="0"/>
          </a:p>
        </p:txBody>
      </p:sp>
      <p:sp>
        <p:nvSpPr>
          <p:cNvPr id="3" name="Espace réservé du numéro de diapositive 2"/>
          <p:cNvSpPr>
            <a:spLocks noGrp="1"/>
          </p:cNvSpPr>
          <p:nvPr>
            <p:ph type="sldNum" sz="quarter" idx="15"/>
          </p:nvPr>
        </p:nvSpPr>
        <p:spPr/>
        <p:txBody>
          <a:bodyPr/>
          <a:lstStyle/>
          <a:p>
            <a:fld id="{F25620A9-48DD-4EDC-B23A-0F7DF277145A}" type="slidenum">
              <a:rPr lang="fr-FR" smtClean="0"/>
              <a:pPr/>
              <a:t>45</a:t>
            </a:fld>
            <a:endParaRPr lang="fr-F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520" y="1124744"/>
            <a:ext cx="8640960" cy="5328592"/>
          </a:xfrm>
        </p:spPr>
        <p:txBody>
          <a:bodyPr/>
          <a:lstStyle/>
          <a:p>
            <a:pPr>
              <a:lnSpc>
                <a:spcPct val="150000"/>
              </a:lnSpc>
              <a:buNone/>
            </a:pPr>
            <a:r>
              <a:rPr lang="en-US" dirty="0" smtClean="0"/>
              <a:t>	Aiming at knowing the fundamental merits and drawbacks of textbooks, researchers and theorists have suggested a variety of approaches to textbook evaluation. The most-widely used ones are: for potential versus for suitability evaluation, predictive versus retrospective evaluation, and impressionistic versus in-depth evaluation.</a:t>
            </a:r>
            <a:endParaRPr lang="fr-FR" dirty="0" smtClean="0"/>
          </a:p>
          <a:p>
            <a:pPr>
              <a:buNone/>
            </a:pPr>
            <a:endParaRPr lang="fr-FR" dirty="0"/>
          </a:p>
        </p:txBody>
      </p:sp>
      <p:sp>
        <p:nvSpPr>
          <p:cNvPr id="2" name="Titre 1"/>
          <p:cNvSpPr>
            <a:spLocks noGrp="1"/>
          </p:cNvSpPr>
          <p:nvPr>
            <p:ph type="title"/>
          </p:nvPr>
        </p:nvSpPr>
        <p:spPr>
          <a:xfrm>
            <a:off x="457200" y="152400"/>
            <a:ext cx="8229600" cy="756320"/>
          </a:xfrm>
        </p:spPr>
        <p:txBody>
          <a:bodyPr>
            <a:normAutofit fontScale="90000"/>
          </a:bodyPr>
          <a:lstStyle/>
          <a:p>
            <a:r>
              <a:rPr lang="en-US" b="1" dirty="0" smtClean="0">
                <a:solidFill>
                  <a:schemeClr val="accent3">
                    <a:lumMod val="75000"/>
                  </a:schemeClr>
                </a:solidFill>
              </a:rPr>
              <a:t>Approaches to textbook evaluation</a:t>
            </a:r>
            <a:endParaRPr lang="fr-FR" dirty="0">
              <a:solidFill>
                <a:schemeClr val="accent3">
                  <a:lumMod val="75000"/>
                </a:schemeClr>
              </a:solidFill>
            </a:endParaRPr>
          </a:p>
        </p:txBody>
      </p:sp>
      <p:sp>
        <p:nvSpPr>
          <p:cNvPr id="4" name="Espace réservé du numéro de diapositive 3"/>
          <p:cNvSpPr>
            <a:spLocks noGrp="1"/>
          </p:cNvSpPr>
          <p:nvPr>
            <p:ph type="sldNum" sz="quarter" idx="15"/>
          </p:nvPr>
        </p:nvSpPr>
        <p:spPr/>
        <p:txBody>
          <a:bodyPr/>
          <a:lstStyle/>
          <a:p>
            <a:fld id="{F25620A9-48DD-4EDC-B23A-0F7DF277145A}" type="slidenum">
              <a:rPr lang="fr-FR" smtClean="0"/>
              <a:pPr/>
              <a:t>5</a:t>
            </a:fld>
            <a:endParaRPr lang="fr-F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520" y="980728"/>
            <a:ext cx="8640960" cy="5616624"/>
          </a:xfrm>
        </p:spPr>
        <p:txBody>
          <a:bodyPr>
            <a:normAutofit fontScale="92500" lnSpcReduction="20000"/>
          </a:bodyPr>
          <a:lstStyle/>
          <a:p>
            <a:pPr>
              <a:lnSpc>
                <a:spcPct val="150000"/>
              </a:lnSpc>
              <a:tabLst>
                <a:tab pos="457200" algn="l"/>
              </a:tabLst>
            </a:pPr>
            <a:r>
              <a:rPr lang="en-US" dirty="0" smtClean="0"/>
              <a:t>	Evaluating for </a:t>
            </a:r>
            <a:r>
              <a:rPr lang="en-US" dirty="0" smtClean="0">
                <a:solidFill>
                  <a:schemeClr val="accent3">
                    <a:lumMod val="75000"/>
                  </a:schemeClr>
                </a:solidFill>
                <a:effectLst>
                  <a:outerShdw blurRad="38100" dist="38100" dir="2700000" algn="tl">
                    <a:srgbClr val="000000">
                      <a:alpha val="43137"/>
                    </a:srgbClr>
                  </a:outerShdw>
                </a:effectLst>
              </a:rPr>
              <a:t>potential</a:t>
            </a:r>
            <a:r>
              <a:rPr lang="en-US" dirty="0" smtClean="0"/>
              <a:t> is when one evaluates a textbook in general, having </a:t>
            </a:r>
            <a:r>
              <a:rPr lang="en-US" dirty="0" smtClean="0">
                <a:effectLst>
                  <a:outerShdw blurRad="38100" dist="38100" dir="2700000" algn="tl">
                    <a:srgbClr val="000000">
                      <a:alpha val="43137"/>
                    </a:srgbClr>
                  </a:outerShdw>
                </a:effectLst>
              </a:rPr>
              <a:t>no predetermined use in mind</a:t>
            </a:r>
            <a:r>
              <a:rPr lang="en-US" dirty="0" smtClean="0"/>
              <a:t>. In other words, the textbook is evaluated without being matched to particular classes or learners. For instance, a new book could be evaluated to see what it might be good for and in what situations it could be expected to be successful.</a:t>
            </a:r>
          </a:p>
          <a:p>
            <a:pPr>
              <a:lnSpc>
                <a:spcPct val="150000"/>
              </a:lnSpc>
              <a:tabLst>
                <a:tab pos="361950" algn="l"/>
              </a:tabLst>
            </a:pPr>
            <a:r>
              <a:rPr lang="en-US" dirty="0" smtClean="0"/>
              <a:t>	Evaluating for </a:t>
            </a:r>
            <a:r>
              <a:rPr lang="en-US" dirty="0" smtClean="0">
                <a:solidFill>
                  <a:schemeClr val="accent3">
                    <a:lumMod val="75000"/>
                  </a:schemeClr>
                </a:solidFill>
                <a:effectLst>
                  <a:outerShdw blurRad="38100" dist="38100" dir="2700000" algn="tl">
                    <a:srgbClr val="000000">
                      <a:alpha val="43137"/>
                    </a:srgbClr>
                  </a:outerShdw>
                </a:effectLst>
              </a:rPr>
              <a:t>suitability</a:t>
            </a:r>
            <a:r>
              <a:rPr lang="en-US" dirty="0" smtClean="0"/>
              <a:t> is when the textbook evaluation is tackled against </a:t>
            </a:r>
            <a:r>
              <a:rPr lang="en-US" dirty="0" smtClean="0">
                <a:effectLst>
                  <a:outerShdw blurRad="38100" dist="38100" dir="2700000" algn="tl">
                    <a:srgbClr val="000000">
                      <a:alpha val="43137"/>
                    </a:srgbClr>
                  </a:outerShdw>
                </a:effectLst>
              </a:rPr>
              <a:t>a set of predetermined criteria</a:t>
            </a:r>
            <a:r>
              <a:rPr lang="en-US" dirty="0" smtClean="0"/>
              <a:t>. That is, it involves matching the textbook against a specific requirement including the learners' objectives, the learners' background, the resources available, and others.</a:t>
            </a:r>
            <a:endParaRPr lang="fr-FR" dirty="0" smtClean="0"/>
          </a:p>
        </p:txBody>
      </p:sp>
      <p:sp>
        <p:nvSpPr>
          <p:cNvPr id="2" name="Titre 1"/>
          <p:cNvSpPr>
            <a:spLocks noGrp="1"/>
          </p:cNvSpPr>
          <p:nvPr>
            <p:ph type="title"/>
          </p:nvPr>
        </p:nvSpPr>
        <p:spPr>
          <a:xfrm>
            <a:off x="457200" y="152400"/>
            <a:ext cx="8229600" cy="684312"/>
          </a:xfrm>
        </p:spPr>
        <p:txBody>
          <a:bodyPr>
            <a:normAutofit/>
          </a:bodyPr>
          <a:lstStyle/>
          <a:p>
            <a:pPr lvl="0"/>
            <a:r>
              <a:rPr lang="en-US" sz="3600" b="1" dirty="0" smtClean="0">
                <a:solidFill>
                  <a:schemeClr val="accent3">
                    <a:lumMod val="75000"/>
                  </a:schemeClr>
                </a:solidFill>
              </a:rPr>
              <a:t>For potential versus for suitability</a:t>
            </a:r>
            <a:endParaRPr lang="fr-FR" sz="3600" dirty="0">
              <a:solidFill>
                <a:schemeClr val="accent3">
                  <a:lumMod val="75000"/>
                </a:schemeClr>
              </a:solidFill>
            </a:endParaRPr>
          </a:p>
        </p:txBody>
      </p:sp>
      <p:sp>
        <p:nvSpPr>
          <p:cNvPr id="4" name="Espace réservé du numéro de diapositive 3"/>
          <p:cNvSpPr>
            <a:spLocks noGrp="1"/>
          </p:cNvSpPr>
          <p:nvPr>
            <p:ph type="sldNum" sz="quarter" idx="15"/>
          </p:nvPr>
        </p:nvSpPr>
        <p:spPr/>
        <p:txBody>
          <a:bodyPr/>
          <a:lstStyle/>
          <a:p>
            <a:fld id="{F25620A9-48DD-4EDC-B23A-0F7DF277145A}" type="slidenum">
              <a:rPr lang="fr-FR" smtClean="0"/>
              <a:pPr/>
              <a:t>6</a:t>
            </a:fld>
            <a:endParaRPr lang="fr-F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520" y="1412776"/>
            <a:ext cx="8640960" cy="5184576"/>
          </a:xfrm>
        </p:spPr>
        <p:txBody>
          <a:bodyPr>
            <a:normAutofit fontScale="92500" lnSpcReduction="20000"/>
          </a:bodyPr>
          <a:lstStyle/>
          <a:p>
            <a:pPr>
              <a:lnSpc>
                <a:spcPct val="150000"/>
              </a:lnSpc>
              <a:buNone/>
            </a:pPr>
            <a:r>
              <a:rPr lang="en-US" dirty="0" smtClean="0"/>
              <a:t>	Many scholars, such as Tomlinson (2003, p. 23) and </a:t>
            </a:r>
            <a:r>
              <a:rPr lang="en-US" dirty="0" err="1" smtClean="0"/>
              <a:t>Cunningsworth</a:t>
            </a:r>
            <a:r>
              <a:rPr lang="en-US" dirty="0" smtClean="0"/>
              <a:t> (1998, p. 14) have also expressed different opinions as to when a textbook evaluation process is to take place. In regard to this, three types of evaluation varying in purpose, formality, personnel, and timing have been defined. These are, as Carter and </a:t>
            </a:r>
            <a:r>
              <a:rPr lang="en-US" dirty="0" err="1" smtClean="0"/>
              <a:t>Nunan</a:t>
            </a:r>
            <a:r>
              <a:rPr lang="en-US" dirty="0" smtClean="0"/>
              <a:t> (2001, p. 223) state, "predictive pre-use evaluation, ongoing whilst-use evaluation, and retrospective post-use evaluation". The stage at which to undertake the evaluation depends on the circumstances and the purpose of the evaluation process itself.</a:t>
            </a:r>
            <a:endParaRPr lang="fr-FR" dirty="0"/>
          </a:p>
        </p:txBody>
      </p:sp>
      <p:sp>
        <p:nvSpPr>
          <p:cNvPr id="2" name="Titre 1"/>
          <p:cNvSpPr>
            <a:spLocks noGrp="1"/>
          </p:cNvSpPr>
          <p:nvPr>
            <p:ph type="title"/>
          </p:nvPr>
        </p:nvSpPr>
        <p:spPr>
          <a:xfrm>
            <a:off x="457200" y="152400"/>
            <a:ext cx="8229600" cy="972344"/>
          </a:xfrm>
        </p:spPr>
        <p:txBody>
          <a:bodyPr>
            <a:normAutofit/>
          </a:bodyPr>
          <a:lstStyle/>
          <a:p>
            <a:pPr lvl="0"/>
            <a:r>
              <a:rPr lang="en-US" sz="2800" b="1" dirty="0" smtClean="0">
                <a:solidFill>
                  <a:schemeClr val="accent3">
                    <a:lumMod val="75000"/>
                  </a:schemeClr>
                </a:solidFill>
              </a:rPr>
              <a:t>Predictive (pre-use), ongoing (whilst-use), and retrospective (post-use) evaluation </a:t>
            </a:r>
            <a:endParaRPr lang="fr-FR" sz="2800" dirty="0">
              <a:solidFill>
                <a:schemeClr val="accent3">
                  <a:lumMod val="75000"/>
                </a:schemeClr>
              </a:solidFill>
            </a:endParaRPr>
          </a:p>
        </p:txBody>
      </p:sp>
      <p:sp>
        <p:nvSpPr>
          <p:cNvPr id="4" name="Espace réservé du numéro de diapositive 3"/>
          <p:cNvSpPr>
            <a:spLocks noGrp="1"/>
          </p:cNvSpPr>
          <p:nvPr>
            <p:ph type="sldNum" sz="quarter" idx="15"/>
          </p:nvPr>
        </p:nvSpPr>
        <p:spPr/>
        <p:txBody>
          <a:bodyPr/>
          <a:lstStyle/>
          <a:p>
            <a:fld id="{F25620A9-48DD-4EDC-B23A-0F7DF277145A}" type="slidenum">
              <a:rPr lang="fr-FR" smtClean="0"/>
              <a:pPr/>
              <a:t>7</a:t>
            </a:fld>
            <a:endParaRPr lang="fr-F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520" y="404664"/>
            <a:ext cx="8640960" cy="6192688"/>
          </a:xfrm>
        </p:spPr>
        <p:txBody>
          <a:bodyPr>
            <a:normAutofit fontScale="92500" lnSpcReduction="10000"/>
          </a:bodyPr>
          <a:lstStyle/>
          <a:p>
            <a:pPr>
              <a:lnSpc>
                <a:spcPct val="150000"/>
              </a:lnSpc>
              <a:tabLst>
                <a:tab pos="361950" algn="l"/>
              </a:tabLst>
            </a:pPr>
            <a:r>
              <a:rPr lang="en-US" dirty="0" smtClean="0"/>
              <a:t>	</a:t>
            </a:r>
            <a:r>
              <a:rPr lang="en-US" b="1" dirty="0" smtClean="0">
                <a:solidFill>
                  <a:schemeClr val="accent3">
                    <a:lumMod val="75000"/>
                  </a:schemeClr>
                </a:solidFill>
              </a:rPr>
              <a:t>Pre-use or predictive evaluation</a:t>
            </a:r>
            <a:r>
              <a:rPr lang="en-US" dirty="0" smtClean="0"/>
              <a:t> involves "making decisions about the potential value of materials for their users"(Tomlinson, 2003, p. 23). Or in </a:t>
            </a:r>
            <a:r>
              <a:rPr lang="en-US" dirty="0" err="1" smtClean="0"/>
              <a:t>Cunningsworth's</a:t>
            </a:r>
            <a:r>
              <a:rPr lang="en-US" dirty="0" smtClean="0"/>
              <a:t> (1998, p. 14) words "looking at future or potential performance of the course book". </a:t>
            </a:r>
          </a:p>
          <a:p>
            <a:pPr>
              <a:lnSpc>
                <a:spcPct val="150000"/>
              </a:lnSpc>
              <a:tabLst>
                <a:tab pos="361950" algn="l"/>
              </a:tabLst>
            </a:pPr>
            <a:r>
              <a:rPr lang="en-US" dirty="0" smtClean="0"/>
              <a:t>	Such type of evaluation is often impressionistic. Therefore, some mistakes may appear while actually using the book. </a:t>
            </a:r>
          </a:p>
          <a:p>
            <a:pPr>
              <a:lnSpc>
                <a:spcPct val="150000"/>
              </a:lnSpc>
              <a:tabLst>
                <a:tab pos="361950" algn="l"/>
              </a:tabLst>
            </a:pPr>
            <a:r>
              <a:rPr lang="en-US" dirty="0" smtClean="0"/>
              <a:t>	However, as Tomlinson (ibid) argues, these mistakes can be reduced by making an evaluation criterion-referenced which can make the evaluation more principled, rigorous, and reliable.</a:t>
            </a:r>
            <a:endParaRPr lang="fr-FR" dirty="0" smtClean="0"/>
          </a:p>
          <a:p>
            <a:pPr>
              <a:buNone/>
            </a:pPr>
            <a:endParaRPr lang="fr-FR" dirty="0"/>
          </a:p>
        </p:txBody>
      </p:sp>
      <p:sp>
        <p:nvSpPr>
          <p:cNvPr id="4" name="Espace réservé du numéro de diapositive 3"/>
          <p:cNvSpPr>
            <a:spLocks noGrp="1"/>
          </p:cNvSpPr>
          <p:nvPr>
            <p:ph type="sldNum" sz="quarter" idx="15"/>
          </p:nvPr>
        </p:nvSpPr>
        <p:spPr/>
        <p:txBody>
          <a:bodyPr/>
          <a:lstStyle/>
          <a:p>
            <a:fld id="{F25620A9-48DD-4EDC-B23A-0F7DF277145A}" type="slidenum">
              <a:rPr lang="fr-FR" smtClean="0"/>
              <a:pPr/>
              <a:t>8</a:t>
            </a:fld>
            <a:endParaRPr lang="fr-F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520" y="404664"/>
            <a:ext cx="8640960" cy="6120680"/>
          </a:xfrm>
        </p:spPr>
        <p:txBody>
          <a:bodyPr>
            <a:normAutofit fontScale="92500" lnSpcReduction="10000"/>
          </a:bodyPr>
          <a:lstStyle/>
          <a:p>
            <a:pPr>
              <a:lnSpc>
                <a:spcPct val="150000"/>
              </a:lnSpc>
              <a:tabLst>
                <a:tab pos="361950" algn="l"/>
              </a:tabLst>
            </a:pPr>
            <a:r>
              <a:rPr lang="en-US" dirty="0" smtClean="0"/>
              <a:t>	</a:t>
            </a:r>
            <a:r>
              <a:rPr lang="en-US" b="1" dirty="0" smtClean="0">
                <a:solidFill>
                  <a:schemeClr val="accent3">
                    <a:lumMod val="75000"/>
                  </a:schemeClr>
                </a:solidFill>
              </a:rPr>
              <a:t>Ongoing whilst-use evaluation </a:t>
            </a:r>
            <a:r>
              <a:rPr lang="en-US" dirty="0" smtClean="0"/>
              <a:t>is the evaluation of the textbook whilst it is in use. </a:t>
            </a:r>
          </a:p>
          <a:p>
            <a:pPr>
              <a:lnSpc>
                <a:spcPct val="150000"/>
              </a:lnSpc>
              <a:tabLst>
                <a:tab pos="361950" algn="l"/>
              </a:tabLst>
            </a:pPr>
            <a:r>
              <a:rPr lang="en-US" dirty="0" smtClean="0"/>
              <a:t>	It involves  measuring the value of the textbooks whilst using them or whilst observing them as being used(Tomlinson, 2003, p. 24). </a:t>
            </a:r>
          </a:p>
          <a:p>
            <a:pPr>
              <a:lnSpc>
                <a:spcPct val="150000"/>
              </a:lnSpc>
              <a:tabLst>
                <a:tab pos="361950" algn="l"/>
              </a:tabLst>
            </a:pPr>
            <a:r>
              <a:rPr lang="en-US" dirty="0" smtClean="0"/>
              <a:t>	It throws up a good deal of information about the textbook under scrutiny, hence, can be used to improve or to modify the existing one. </a:t>
            </a:r>
          </a:p>
          <a:p>
            <a:pPr>
              <a:lnSpc>
                <a:spcPct val="150000"/>
              </a:lnSpc>
              <a:tabLst>
                <a:tab pos="361950" algn="l"/>
              </a:tabLst>
            </a:pPr>
            <a:r>
              <a:rPr lang="en-US" dirty="0" smtClean="0"/>
              <a:t>	Compared with pre-use evaluation, whilst-use evaluation is considered to be more reliable since it makes measurements rather than predictions. </a:t>
            </a:r>
            <a:endParaRPr lang="fr-FR" dirty="0" smtClean="0"/>
          </a:p>
          <a:p>
            <a:pPr>
              <a:lnSpc>
                <a:spcPct val="150000"/>
              </a:lnSpc>
              <a:tabLst>
                <a:tab pos="361950" algn="l"/>
              </a:tabLst>
            </a:pPr>
            <a:endParaRPr lang="fr-FR" dirty="0"/>
          </a:p>
        </p:txBody>
      </p:sp>
      <p:sp>
        <p:nvSpPr>
          <p:cNvPr id="4" name="Espace réservé du numéro de diapositive 3"/>
          <p:cNvSpPr>
            <a:spLocks noGrp="1"/>
          </p:cNvSpPr>
          <p:nvPr>
            <p:ph type="sldNum" sz="quarter" idx="15"/>
          </p:nvPr>
        </p:nvSpPr>
        <p:spPr/>
        <p:txBody>
          <a:bodyPr/>
          <a:lstStyle/>
          <a:p>
            <a:fld id="{F25620A9-48DD-4EDC-B23A-0F7DF277145A}" type="slidenum">
              <a:rPr lang="fr-FR" smtClean="0"/>
              <a:pPr/>
              <a:t>9</a:t>
            </a:fld>
            <a:endParaRPr lang="fr-F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ier">
  <a:themeElements>
    <a:clrScheme name="Personnalisé 1">
      <a:dk1>
        <a:sysClr val="windowText" lastClr="000000"/>
      </a:dk1>
      <a:lt1>
        <a:srgbClr val="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i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i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327</TotalTime>
  <Words>1531</Words>
  <Application>Microsoft Office PowerPoint</Application>
  <PresentationFormat>Affichage à l'écran (4:3)</PresentationFormat>
  <Paragraphs>127</Paragraphs>
  <Slides>45</Slides>
  <Notes>0</Notes>
  <HiddenSlides>0</HiddenSlides>
  <MMClips>0</MMClips>
  <ScaleCrop>false</ScaleCrop>
  <HeadingPairs>
    <vt:vector size="4" baseType="variant">
      <vt:variant>
        <vt:lpstr>Thème</vt:lpstr>
      </vt:variant>
      <vt:variant>
        <vt:i4>1</vt:i4>
      </vt:variant>
      <vt:variant>
        <vt:lpstr>Titres des diapositives</vt:lpstr>
      </vt:variant>
      <vt:variant>
        <vt:i4>45</vt:i4>
      </vt:variant>
    </vt:vector>
  </HeadingPairs>
  <TitlesOfParts>
    <vt:vector size="46" baseType="lpstr">
      <vt:lpstr>Papier</vt:lpstr>
      <vt:lpstr>Syllabus Design</vt:lpstr>
      <vt:lpstr>Definition</vt:lpstr>
      <vt:lpstr>Purposes of textbook evaluation</vt:lpstr>
      <vt:lpstr>Présentation PowerPoint</vt:lpstr>
      <vt:lpstr>Approaches to textbook evaluation</vt:lpstr>
      <vt:lpstr>For potential versus for suitability</vt:lpstr>
      <vt:lpstr>Predictive (pre-use), ongoing (whilst-use), and retrospective (post-use) evaluation </vt:lpstr>
      <vt:lpstr>Présentation PowerPoint</vt:lpstr>
      <vt:lpstr>Présentation PowerPoint</vt:lpstr>
      <vt:lpstr>Présentation PowerPoint</vt:lpstr>
      <vt:lpstr>Impressionistic  versus in-depth evaluation </vt:lpstr>
      <vt:lpstr>Présentation PowerPoint</vt:lpstr>
      <vt:lpstr>Présentation PowerPoint</vt:lpstr>
      <vt:lpstr>Guidelines for textbook evaluation </vt:lpstr>
      <vt:lpstr>Présentation PowerPoint</vt:lpstr>
      <vt:lpstr>Présentation PowerPoint</vt:lpstr>
      <vt:lpstr>Présentation PowerPoint</vt:lpstr>
      <vt:lpstr>Participants in the evaluation process (who is to be involved in the evaluation?)</vt:lpstr>
      <vt:lpstr>Présentation PowerPoint</vt:lpstr>
      <vt:lpstr>Présentation PowerPoint</vt:lpstr>
      <vt:lpstr>Présentation PowerPoint</vt:lpstr>
      <vt:lpstr>Method/instruments</vt:lpstr>
      <vt:lpstr>Présentation PowerPoint</vt:lpstr>
      <vt:lpstr>Advantages of checklists</vt:lpstr>
      <vt:lpstr>Issues to consider</vt:lpstr>
      <vt:lpstr>Présentation PowerPoint</vt:lpstr>
      <vt:lpstr>Présentation PowerPoint</vt:lpstr>
      <vt:lpstr> Various Models of Checklists</vt:lpstr>
      <vt:lpstr>Daoud and Celce-Murcia ELT Textbook Evaluation Checklist (1979)</vt:lpstr>
      <vt:lpstr>Présentation PowerPoint</vt:lpstr>
      <vt:lpstr>Présentation PowerPoint</vt:lpstr>
      <vt:lpstr>Sheldon (1988)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Syllabus Design</dc:title>
  <dc:creator>HP</dc:creator>
  <cp:lastModifiedBy>IDEAPAD</cp:lastModifiedBy>
  <cp:revision>22</cp:revision>
  <dcterms:created xsi:type="dcterms:W3CDTF">2022-11-03T20:42:34Z</dcterms:created>
  <dcterms:modified xsi:type="dcterms:W3CDTF">2023-12-11T18:18:25Z</dcterms:modified>
</cp:coreProperties>
</file>