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380" r:id="rId3"/>
    <p:sldId id="382" r:id="rId4"/>
    <p:sldId id="381" r:id="rId5"/>
    <p:sldId id="379" r:id="rId6"/>
    <p:sldId id="383" r:id="rId7"/>
    <p:sldId id="257" r:id="rId8"/>
    <p:sldId id="377" r:id="rId9"/>
    <p:sldId id="385" r:id="rId10"/>
    <p:sldId id="386" r:id="rId11"/>
    <p:sldId id="384" r:id="rId12"/>
    <p:sldId id="275" r:id="rId13"/>
    <p:sldId id="262" r:id="rId14"/>
    <p:sldId id="265" r:id="rId15"/>
    <p:sldId id="267" r:id="rId16"/>
    <p:sldId id="277" r:id="rId17"/>
    <p:sldId id="281" r:id="rId18"/>
    <p:sldId id="313" r:id="rId19"/>
    <p:sldId id="314" r:id="rId20"/>
    <p:sldId id="283" r:id="rId21"/>
    <p:sldId id="282" r:id="rId22"/>
    <p:sldId id="387" r:id="rId23"/>
    <p:sldId id="284" r:id="rId24"/>
    <p:sldId id="388" r:id="rId25"/>
    <p:sldId id="285" r:id="rId26"/>
    <p:sldId id="288" r:id="rId27"/>
    <p:sldId id="287" r:id="rId28"/>
    <p:sldId id="289" r:id="rId29"/>
    <p:sldId id="389" r:id="rId30"/>
    <p:sldId id="391" r:id="rId31"/>
    <p:sldId id="291" r:id="rId32"/>
    <p:sldId id="296" r:id="rId33"/>
    <p:sldId id="297" r:id="rId34"/>
    <p:sldId id="292" r:id="rId35"/>
    <p:sldId id="295" r:id="rId36"/>
    <p:sldId id="298" r:id="rId37"/>
    <p:sldId id="299" r:id="rId38"/>
    <p:sldId id="300" r:id="rId39"/>
    <p:sldId id="306" r:id="rId40"/>
    <p:sldId id="392" r:id="rId41"/>
    <p:sldId id="322" r:id="rId42"/>
    <p:sldId id="324" r:id="rId43"/>
    <p:sldId id="325" r:id="rId44"/>
    <p:sldId id="326" r:id="rId45"/>
    <p:sldId id="327" r:id="rId46"/>
    <p:sldId id="329" r:id="rId47"/>
    <p:sldId id="332" r:id="rId48"/>
    <p:sldId id="331" r:id="rId49"/>
    <p:sldId id="334" r:id="rId50"/>
    <p:sldId id="336" r:id="rId51"/>
    <p:sldId id="393" r:id="rId52"/>
    <p:sldId id="395" r:id="rId53"/>
    <p:sldId id="394" r:id="rId54"/>
    <p:sldId id="354" r:id="rId55"/>
    <p:sldId id="360" r:id="rId56"/>
    <p:sldId id="362" r:id="rId57"/>
    <p:sldId id="355" r:id="rId58"/>
    <p:sldId id="356" r:id="rId59"/>
    <p:sldId id="357" r:id="rId60"/>
    <p:sldId id="358" r:id="rId61"/>
    <p:sldId id="364" r:id="rId62"/>
    <p:sldId id="398" r:id="rId63"/>
    <p:sldId id="361" r:id="rId64"/>
    <p:sldId id="363" r:id="rId65"/>
    <p:sldId id="397" r:id="rId66"/>
    <p:sldId id="400" r:id="rId67"/>
    <p:sldId id="369" r:id="rId68"/>
    <p:sldId id="373" r:id="rId69"/>
    <p:sldId id="374" r:id="rId7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2" d="100"/>
          <a:sy n="62" d="100"/>
        </p:scale>
        <p:origin x="-1596" y="-210"/>
      </p:cViewPr>
      <p:guideLst>
        <p:guide orient="horz" pos="2160"/>
        <p:guide pos="2880"/>
      </p:guideLst>
    </p:cSldViewPr>
  </p:slideViewPr>
  <p:notesTextViewPr>
    <p:cViewPr>
      <p:scale>
        <a:sx n="100" d="100"/>
        <a:sy n="100" d="100"/>
      </p:scale>
      <p:origin x="0" y="0"/>
    </p:cViewPr>
  </p:notesTextViewPr>
  <p:sorterViewPr>
    <p:cViewPr>
      <p:scale>
        <a:sx n="91" d="100"/>
        <a:sy n="91" d="100"/>
      </p:scale>
      <p:origin x="0" y="1233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D12DFE-F200-4B70-85A7-BB73F73473B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4AF3FECA-871E-43F1-A709-B2CE35C2B3E6}">
      <dgm:prSet phldrT="[Texte]"/>
      <dgm:spPr/>
      <dgm:t>
        <a:bodyPr/>
        <a:lstStyle/>
        <a:p>
          <a:r>
            <a:rPr lang="fr-FR" b="1" dirty="0" smtClean="0">
              <a:latin typeface="Times New Roman" pitchFamily="18" charset="0"/>
              <a:cs typeface="Times New Roman" pitchFamily="18" charset="0"/>
            </a:rPr>
            <a:t>nucléotides</a:t>
          </a:r>
          <a:endParaRPr lang="fr-FR" dirty="0">
            <a:latin typeface="Times New Roman" pitchFamily="18" charset="0"/>
            <a:cs typeface="Times New Roman" pitchFamily="18" charset="0"/>
          </a:endParaRPr>
        </a:p>
      </dgm:t>
    </dgm:pt>
    <dgm:pt modelId="{D9482823-D1B8-472D-B4A3-D7B4FCE580C0}" type="parTrans" cxnId="{84F37A98-26BC-40BC-9E9F-37C93D44F16E}">
      <dgm:prSet/>
      <dgm:spPr/>
      <dgm:t>
        <a:bodyPr/>
        <a:lstStyle/>
        <a:p>
          <a:endParaRPr lang="fr-FR">
            <a:latin typeface="Times New Roman" pitchFamily="18" charset="0"/>
            <a:cs typeface="Times New Roman" pitchFamily="18" charset="0"/>
          </a:endParaRPr>
        </a:p>
      </dgm:t>
    </dgm:pt>
    <dgm:pt modelId="{A4F84B0B-B402-4F0D-A1D1-4C6B5BD45051}" type="sibTrans" cxnId="{84F37A98-26BC-40BC-9E9F-37C93D44F16E}">
      <dgm:prSet/>
      <dgm:spPr/>
      <dgm:t>
        <a:bodyPr/>
        <a:lstStyle/>
        <a:p>
          <a:endParaRPr lang="fr-FR">
            <a:latin typeface="Times New Roman" pitchFamily="18" charset="0"/>
            <a:cs typeface="Times New Roman" pitchFamily="18" charset="0"/>
          </a:endParaRPr>
        </a:p>
      </dgm:t>
    </dgm:pt>
    <dgm:pt modelId="{8B6800E7-833F-4C08-A63A-16244E58A1A9}">
      <dgm:prSet phldrT="[Texte]"/>
      <dgm:spPr/>
      <dgm:t>
        <a:bodyPr/>
        <a:lstStyle/>
        <a:p>
          <a:r>
            <a:rPr lang="fr-FR" dirty="0" smtClean="0">
              <a:latin typeface="Times New Roman" pitchFamily="18" charset="0"/>
              <a:cs typeface="Times New Roman" pitchFamily="18" charset="0"/>
            </a:rPr>
            <a:t> puriques</a:t>
          </a:r>
          <a:endParaRPr lang="fr-FR" dirty="0">
            <a:latin typeface="Times New Roman" pitchFamily="18" charset="0"/>
            <a:cs typeface="Times New Roman" pitchFamily="18" charset="0"/>
          </a:endParaRPr>
        </a:p>
      </dgm:t>
    </dgm:pt>
    <dgm:pt modelId="{0DE46BFC-20E6-40BB-B922-1101F71B1011}" type="parTrans" cxnId="{09F43CEE-D59F-40D2-AE95-66F144F03BBA}">
      <dgm:prSet/>
      <dgm:spPr/>
      <dgm:t>
        <a:bodyPr/>
        <a:lstStyle/>
        <a:p>
          <a:endParaRPr lang="fr-FR">
            <a:latin typeface="Times New Roman" pitchFamily="18" charset="0"/>
            <a:cs typeface="Times New Roman" pitchFamily="18" charset="0"/>
          </a:endParaRPr>
        </a:p>
      </dgm:t>
    </dgm:pt>
    <dgm:pt modelId="{BF3DBF1E-3669-438D-AC3C-03F25FE7536B}" type="sibTrans" cxnId="{09F43CEE-D59F-40D2-AE95-66F144F03BBA}">
      <dgm:prSet/>
      <dgm:spPr/>
      <dgm:t>
        <a:bodyPr/>
        <a:lstStyle/>
        <a:p>
          <a:endParaRPr lang="fr-FR">
            <a:latin typeface="Times New Roman" pitchFamily="18" charset="0"/>
            <a:cs typeface="Times New Roman" pitchFamily="18" charset="0"/>
          </a:endParaRPr>
        </a:p>
      </dgm:t>
    </dgm:pt>
    <dgm:pt modelId="{24CD0A02-32FD-409F-A0DE-F9EF219BE95E}">
      <dgm:prSet phldrT="[Texte]"/>
      <dgm:spPr/>
      <dgm:t>
        <a:bodyPr/>
        <a:lstStyle/>
        <a:p>
          <a:r>
            <a:rPr lang="fr-FR" dirty="0" smtClean="0">
              <a:latin typeface="Times New Roman" pitchFamily="18" charset="0"/>
              <a:cs typeface="Times New Roman" pitchFamily="18" charset="0"/>
            </a:rPr>
            <a:t>Pyrimidiques</a:t>
          </a:r>
          <a:endParaRPr lang="fr-FR" dirty="0">
            <a:latin typeface="Times New Roman" pitchFamily="18" charset="0"/>
            <a:cs typeface="Times New Roman" pitchFamily="18" charset="0"/>
          </a:endParaRPr>
        </a:p>
      </dgm:t>
    </dgm:pt>
    <dgm:pt modelId="{0EC0805C-D711-48E8-9F71-9037A7540314}" type="parTrans" cxnId="{78BC39BE-BDF1-4497-ACEE-A7C1E5914BCD}">
      <dgm:prSet/>
      <dgm:spPr/>
      <dgm:t>
        <a:bodyPr/>
        <a:lstStyle/>
        <a:p>
          <a:endParaRPr lang="fr-FR">
            <a:latin typeface="Times New Roman" pitchFamily="18" charset="0"/>
            <a:cs typeface="Times New Roman" pitchFamily="18" charset="0"/>
          </a:endParaRPr>
        </a:p>
      </dgm:t>
    </dgm:pt>
    <dgm:pt modelId="{839A84CD-F86A-4DD6-9CFF-FD470B665042}" type="sibTrans" cxnId="{78BC39BE-BDF1-4497-ACEE-A7C1E5914BCD}">
      <dgm:prSet/>
      <dgm:spPr/>
      <dgm:t>
        <a:bodyPr/>
        <a:lstStyle/>
        <a:p>
          <a:endParaRPr lang="fr-FR">
            <a:latin typeface="Times New Roman" pitchFamily="18" charset="0"/>
            <a:cs typeface="Times New Roman" pitchFamily="18" charset="0"/>
          </a:endParaRPr>
        </a:p>
      </dgm:t>
    </dgm:pt>
    <dgm:pt modelId="{A94C4AC3-ABD5-4ACD-9419-9BC4B237B112}" type="pres">
      <dgm:prSet presAssocID="{4AD12DFE-F200-4B70-85A7-BB73F73473B5}" presName="diagram" presStyleCnt="0">
        <dgm:presLayoutVars>
          <dgm:chPref val="1"/>
          <dgm:dir/>
          <dgm:animOne val="branch"/>
          <dgm:animLvl val="lvl"/>
          <dgm:resizeHandles val="exact"/>
        </dgm:presLayoutVars>
      </dgm:prSet>
      <dgm:spPr/>
      <dgm:t>
        <a:bodyPr/>
        <a:lstStyle/>
        <a:p>
          <a:endParaRPr lang="fr-FR"/>
        </a:p>
      </dgm:t>
    </dgm:pt>
    <dgm:pt modelId="{EF040627-040B-4AA2-AAAA-1D0FE05DB80D}" type="pres">
      <dgm:prSet presAssocID="{4AF3FECA-871E-43F1-A709-B2CE35C2B3E6}" presName="root1" presStyleCnt="0"/>
      <dgm:spPr/>
    </dgm:pt>
    <dgm:pt modelId="{D8B84189-4238-46A1-9404-12AB8DC72D1A}" type="pres">
      <dgm:prSet presAssocID="{4AF3FECA-871E-43F1-A709-B2CE35C2B3E6}" presName="LevelOneTextNode" presStyleLbl="node0" presStyleIdx="0" presStyleCnt="1" custLinFactNeighborY="-5696">
        <dgm:presLayoutVars>
          <dgm:chPref val="3"/>
        </dgm:presLayoutVars>
      </dgm:prSet>
      <dgm:spPr/>
      <dgm:t>
        <a:bodyPr/>
        <a:lstStyle/>
        <a:p>
          <a:endParaRPr lang="fr-FR"/>
        </a:p>
      </dgm:t>
    </dgm:pt>
    <dgm:pt modelId="{4378DC2B-7355-4D62-AABB-BA058F24B27F}" type="pres">
      <dgm:prSet presAssocID="{4AF3FECA-871E-43F1-A709-B2CE35C2B3E6}" presName="level2hierChild" presStyleCnt="0"/>
      <dgm:spPr/>
    </dgm:pt>
    <dgm:pt modelId="{C735B590-9A3F-4016-B007-E0B03E88B841}" type="pres">
      <dgm:prSet presAssocID="{0DE46BFC-20E6-40BB-B922-1101F71B1011}" presName="conn2-1" presStyleLbl="parChTrans1D2" presStyleIdx="0" presStyleCnt="2"/>
      <dgm:spPr/>
      <dgm:t>
        <a:bodyPr/>
        <a:lstStyle/>
        <a:p>
          <a:endParaRPr lang="fr-FR"/>
        </a:p>
      </dgm:t>
    </dgm:pt>
    <dgm:pt modelId="{25D5CC7B-B0FE-4E1E-AFB3-BF37D5A58E94}" type="pres">
      <dgm:prSet presAssocID="{0DE46BFC-20E6-40BB-B922-1101F71B1011}" presName="connTx" presStyleLbl="parChTrans1D2" presStyleIdx="0" presStyleCnt="2"/>
      <dgm:spPr/>
      <dgm:t>
        <a:bodyPr/>
        <a:lstStyle/>
        <a:p>
          <a:endParaRPr lang="fr-FR"/>
        </a:p>
      </dgm:t>
    </dgm:pt>
    <dgm:pt modelId="{6FAD0799-5243-4DE6-9673-7BCCAC72A1F6}" type="pres">
      <dgm:prSet presAssocID="{8B6800E7-833F-4C08-A63A-16244E58A1A9}" presName="root2" presStyleCnt="0"/>
      <dgm:spPr/>
    </dgm:pt>
    <dgm:pt modelId="{349FCF6E-8E51-4616-BB9B-37AB3692CB98}" type="pres">
      <dgm:prSet presAssocID="{8B6800E7-833F-4C08-A63A-16244E58A1A9}" presName="LevelTwoTextNode" presStyleLbl="node2" presStyleIdx="0" presStyleCnt="2" custLinFactNeighborX="-235">
        <dgm:presLayoutVars>
          <dgm:chPref val="3"/>
        </dgm:presLayoutVars>
      </dgm:prSet>
      <dgm:spPr/>
      <dgm:t>
        <a:bodyPr/>
        <a:lstStyle/>
        <a:p>
          <a:endParaRPr lang="fr-FR"/>
        </a:p>
      </dgm:t>
    </dgm:pt>
    <dgm:pt modelId="{34EAB51F-DA23-41DF-8D21-9E3693DD1AA7}" type="pres">
      <dgm:prSet presAssocID="{8B6800E7-833F-4C08-A63A-16244E58A1A9}" presName="level3hierChild" presStyleCnt="0"/>
      <dgm:spPr/>
    </dgm:pt>
    <dgm:pt modelId="{1CF38F1F-FC64-4254-8AA4-F2C93626699D}" type="pres">
      <dgm:prSet presAssocID="{0EC0805C-D711-48E8-9F71-9037A7540314}" presName="conn2-1" presStyleLbl="parChTrans1D2" presStyleIdx="1" presStyleCnt="2"/>
      <dgm:spPr/>
      <dgm:t>
        <a:bodyPr/>
        <a:lstStyle/>
        <a:p>
          <a:endParaRPr lang="fr-FR"/>
        </a:p>
      </dgm:t>
    </dgm:pt>
    <dgm:pt modelId="{30282F25-DB55-4C17-84E1-61CD479A30C3}" type="pres">
      <dgm:prSet presAssocID="{0EC0805C-D711-48E8-9F71-9037A7540314}" presName="connTx" presStyleLbl="parChTrans1D2" presStyleIdx="1" presStyleCnt="2"/>
      <dgm:spPr/>
      <dgm:t>
        <a:bodyPr/>
        <a:lstStyle/>
        <a:p>
          <a:endParaRPr lang="fr-FR"/>
        </a:p>
      </dgm:t>
    </dgm:pt>
    <dgm:pt modelId="{E145EA92-4E72-4EC7-BCC3-4077105244EE}" type="pres">
      <dgm:prSet presAssocID="{24CD0A02-32FD-409F-A0DE-F9EF219BE95E}" presName="root2" presStyleCnt="0"/>
      <dgm:spPr/>
    </dgm:pt>
    <dgm:pt modelId="{84D6423C-6B72-4967-ABFA-F4C8079595C4}" type="pres">
      <dgm:prSet presAssocID="{24CD0A02-32FD-409F-A0DE-F9EF219BE95E}" presName="LevelTwoTextNode" presStyleLbl="node2" presStyleIdx="1" presStyleCnt="2">
        <dgm:presLayoutVars>
          <dgm:chPref val="3"/>
        </dgm:presLayoutVars>
      </dgm:prSet>
      <dgm:spPr/>
      <dgm:t>
        <a:bodyPr/>
        <a:lstStyle/>
        <a:p>
          <a:endParaRPr lang="fr-FR"/>
        </a:p>
      </dgm:t>
    </dgm:pt>
    <dgm:pt modelId="{BBBB0588-3384-47A9-BA47-25ABD0FD5DED}" type="pres">
      <dgm:prSet presAssocID="{24CD0A02-32FD-409F-A0DE-F9EF219BE95E}" presName="level3hierChild" presStyleCnt="0"/>
      <dgm:spPr/>
    </dgm:pt>
  </dgm:ptLst>
  <dgm:cxnLst>
    <dgm:cxn modelId="{3CE936F0-1751-4B8E-AB3D-A358B013436D}" type="presOf" srcId="{0DE46BFC-20E6-40BB-B922-1101F71B1011}" destId="{C735B590-9A3F-4016-B007-E0B03E88B841}" srcOrd="0" destOrd="0" presId="urn:microsoft.com/office/officeart/2005/8/layout/hierarchy2"/>
    <dgm:cxn modelId="{78BC39BE-BDF1-4497-ACEE-A7C1E5914BCD}" srcId="{4AF3FECA-871E-43F1-A709-B2CE35C2B3E6}" destId="{24CD0A02-32FD-409F-A0DE-F9EF219BE95E}" srcOrd="1" destOrd="0" parTransId="{0EC0805C-D711-48E8-9F71-9037A7540314}" sibTransId="{839A84CD-F86A-4DD6-9CFF-FD470B665042}"/>
    <dgm:cxn modelId="{09F43CEE-D59F-40D2-AE95-66F144F03BBA}" srcId="{4AF3FECA-871E-43F1-A709-B2CE35C2B3E6}" destId="{8B6800E7-833F-4C08-A63A-16244E58A1A9}" srcOrd="0" destOrd="0" parTransId="{0DE46BFC-20E6-40BB-B922-1101F71B1011}" sibTransId="{BF3DBF1E-3669-438D-AC3C-03F25FE7536B}"/>
    <dgm:cxn modelId="{803BB244-C5D1-418C-8240-1D27E2BCB809}" type="presOf" srcId="{24CD0A02-32FD-409F-A0DE-F9EF219BE95E}" destId="{84D6423C-6B72-4967-ABFA-F4C8079595C4}" srcOrd="0" destOrd="0" presId="urn:microsoft.com/office/officeart/2005/8/layout/hierarchy2"/>
    <dgm:cxn modelId="{84F37A98-26BC-40BC-9E9F-37C93D44F16E}" srcId="{4AD12DFE-F200-4B70-85A7-BB73F73473B5}" destId="{4AF3FECA-871E-43F1-A709-B2CE35C2B3E6}" srcOrd="0" destOrd="0" parTransId="{D9482823-D1B8-472D-B4A3-D7B4FCE580C0}" sibTransId="{A4F84B0B-B402-4F0D-A1D1-4C6B5BD45051}"/>
    <dgm:cxn modelId="{93F02299-1A1E-4EE4-8E7D-520A26A19752}" type="presOf" srcId="{0DE46BFC-20E6-40BB-B922-1101F71B1011}" destId="{25D5CC7B-B0FE-4E1E-AFB3-BF37D5A58E94}" srcOrd="1" destOrd="0" presId="urn:microsoft.com/office/officeart/2005/8/layout/hierarchy2"/>
    <dgm:cxn modelId="{23019767-E823-4935-8AD5-2F8EA061BAE6}" type="presOf" srcId="{8B6800E7-833F-4C08-A63A-16244E58A1A9}" destId="{349FCF6E-8E51-4616-BB9B-37AB3692CB98}" srcOrd="0" destOrd="0" presId="urn:microsoft.com/office/officeart/2005/8/layout/hierarchy2"/>
    <dgm:cxn modelId="{2760CB2A-74A9-422E-BBD9-AFBE6B84DD9B}" type="presOf" srcId="{4AF3FECA-871E-43F1-A709-B2CE35C2B3E6}" destId="{D8B84189-4238-46A1-9404-12AB8DC72D1A}" srcOrd="0" destOrd="0" presId="urn:microsoft.com/office/officeart/2005/8/layout/hierarchy2"/>
    <dgm:cxn modelId="{1BF0154D-E21D-41E9-9CE2-39FFE580A603}" type="presOf" srcId="{0EC0805C-D711-48E8-9F71-9037A7540314}" destId="{30282F25-DB55-4C17-84E1-61CD479A30C3}" srcOrd="1" destOrd="0" presId="urn:microsoft.com/office/officeart/2005/8/layout/hierarchy2"/>
    <dgm:cxn modelId="{AE3ED803-14FD-48AD-8160-3494068A3E18}" type="presOf" srcId="{0EC0805C-D711-48E8-9F71-9037A7540314}" destId="{1CF38F1F-FC64-4254-8AA4-F2C93626699D}" srcOrd="0" destOrd="0" presId="urn:microsoft.com/office/officeart/2005/8/layout/hierarchy2"/>
    <dgm:cxn modelId="{18F0A82C-C97D-4ED2-A64E-C5321C75DDA1}" type="presOf" srcId="{4AD12DFE-F200-4B70-85A7-BB73F73473B5}" destId="{A94C4AC3-ABD5-4ACD-9419-9BC4B237B112}" srcOrd="0" destOrd="0" presId="urn:microsoft.com/office/officeart/2005/8/layout/hierarchy2"/>
    <dgm:cxn modelId="{A008A4AB-E7C7-4E4F-97D6-08F7F6A7DED7}" type="presParOf" srcId="{A94C4AC3-ABD5-4ACD-9419-9BC4B237B112}" destId="{EF040627-040B-4AA2-AAAA-1D0FE05DB80D}" srcOrd="0" destOrd="0" presId="urn:microsoft.com/office/officeart/2005/8/layout/hierarchy2"/>
    <dgm:cxn modelId="{93C059AC-7512-4214-B540-955123D41EA7}" type="presParOf" srcId="{EF040627-040B-4AA2-AAAA-1D0FE05DB80D}" destId="{D8B84189-4238-46A1-9404-12AB8DC72D1A}" srcOrd="0" destOrd="0" presId="urn:microsoft.com/office/officeart/2005/8/layout/hierarchy2"/>
    <dgm:cxn modelId="{AFEC4FA6-06A9-4058-B29D-13A6C42D6768}" type="presParOf" srcId="{EF040627-040B-4AA2-AAAA-1D0FE05DB80D}" destId="{4378DC2B-7355-4D62-AABB-BA058F24B27F}" srcOrd="1" destOrd="0" presId="urn:microsoft.com/office/officeart/2005/8/layout/hierarchy2"/>
    <dgm:cxn modelId="{23B5C10C-992D-49BA-BB01-4821375BE6D0}" type="presParOf" srcId="{4378DC2B-7355-4D62-AABB-BA058F24B27F}" destId="{C735B590-9A3F-4016-B007-E0B03E88B841}" srcOrd="0" destOrd="0" presId="urn:microsoft.com/office/officeart/2005/8/layout/hierarchy2"/>
    <dgm:cxn modelId="{7E902950-F3DD-431E-98F5-FAB0926CB263}" type="presParOf" srcId="{C735B590-9A3F-4016-B007-E0B03E88B841}" destId="{25D5CC7B-B0FE-4E1E-AFB3-BF37D5A58E94}" srcOrd="0" destOrd="0" presId="urn:microsoft.com/office/officeart/2005/8/layout/hierarchy2"/>
    <dgm:cxn modelId="{916CB879-AF67-477A-AF75-31FB16C76ACE}" type="presParOf" srcId="{4378DC2B-7355-4D62-AABB-BA058F24B27F}" destId="{6FAD0799-5243-4DE6-9673-7BCCAC72A1F6}" srcOrd="1" destOrd="0" presId="urn:microsoft.com/office/officeart/2005/8/layout/hierarchy2"/>
    <dgm:cxn modelId="{621D044D-7C8A-470A-85C0-3720EC0E14A9}" type="presParOf" srcId="{6FAD0799-5243-4DE6-9673-7BCCAC72A1F6}" destId="{349FCF6E-8E51-4616-BB9B-37AB3692CB98}" srcOrd="0" destOrd="0" presId="urn:microsoft.com/office/officeart/2005/8/layout/hierarchy2"/>
    <dgm:cxn modelId="{84F5D7CB-5127-4DDB-91A2-0F86175AB203}" type="presParOf" srcId="{6FAD0799-5243-4DE6-9673-7BCCAC72A1F6}" destId="{34EAB51F-DA23-41DF-8D21-9E3693DD1AA7}" srcOrd="1" destOrd="0" presId="urn:microsoft.com/office/officeart/2005/8/layout/hierarchy2"/>
    <dgm:cxn modelId="{680F15AD-41FD-4011-97BA-EC878000B4D9}" type="presParOf" srcId="{4378DC2B-7355-4D62-AABB-BA058F24B27F}" destId="{1CF38F1F-FC64-4254-8AA4-F2C93626699D}" srcOrd="2" destOrd="0" presId="urn:microsoft.com/office/officeart/2005/8/layout/hierarchy2"/>
    <dgm:cxn modelId="{8C0FCA05-F3CC-45F9-A0B9-512070A478AD}" type="presParOf" srcId="{1CF38F1F-FC64-4254-8AA4-F2C93626699D}" destId="{30282F25-DB55-4C17-84E1-61CD479A30C3}" srcOrd="0" destOrd="0" presId="urn:microsoft.com/office/officeart/2005/8/layout/hierarchy2"/>
    <dgm:cxn modelId="{38EDDEBB-CA82-4EAB-A408-975F8D199299}" type="presParOf" srcId="{4378DC2B-7355-4D62-AABB-BA058F24B27F}" destId="{E145EA92-4E72-4EC7-BCC3-4077105244EE}" srcOrd="3" destOrd="0" presId="urn:microsoft.com/office/officeart/2005/8/layout/hierarchy2"/>
    <dgm:cxn modelId="{C9F2A369-6A14-4161-9A02-9F783257A245}" type="presParOf" srcId="{E145EA92-4E72-4EC7-BCC3-4077105244EE}" destId="{84D6423C-6B72-4967-ABFA-F4C8079595C4}" srcOrd="0" destOrd="0" presId="urn:microsoft.com/office/officeart/2005/8/layout/hierarchy2"/>
    <dgm:cxn modelId="{F3F0914C-4084-436A-97F0-BE8933807873}" type="presParOf" srcId="{E145EA92-4E72-4EC7-BCC3-4077105244EE}" destId="{BBBB0588-3384-47A9-BA47-25ABD0FD5DED}"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A6C3F9-D374-4368-BF18-1B9E9ACB727C}"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fr-FR"/>
        </a:p>
      </dgm:t>
    </dgm:pt>
    <dgm:pt modelId="{D10AA776-670A-47D7-B99D-BE7067ACBAF8}">
      <dgm:prSet phldrT="[Texte]" custT="1"/>
      <dgm:spPr/>
      <dgm:t>
        <a:bodyPr/>
        <a:lstStyle/>
        <a:p>
          <a:pPr algn="ctr"/>
          <a:r>
            <a:rPr kumimoji="0" lang="fr-FR" sz="2000" b="1" i="0" u="none" strike="noStrike" cap="none" normalizeH="0" baseline="0" dirty="0" smtClean="0">
              <a:ln/>
              <a:effectLst/>
              <a:latin typeface="Times New Roman" pitchFamily="18" charset="0"/>
              <a:cs typeface="Times New Roman" pitchFamily="18" charset="0"/>
            </a:rPr>
            <a:t>Les polysaccharides microbiens </a:t>
          </a:r>
          <a:endParaRPr lang="fr-FR" sz="2000" b="1" dirty="0"/>
        </a:p>
      </dgm:t>
    </dgm:pt>
    <dgm:pt modelId="{1A541B79-9816-4A88-9D38-F4D3B66195E6}" type="parTrans" cxnId="{007BFA1A-2C58-43AE-898A-7047F186C7F6}">
      <dgm:prSet/>
      <dgm:spPr/>
      <dgm:t>
        <a:bodyPr/>
        <a:lstStyle/>
        <a:p>
          <a:pPr algn="ctr"/>
          <a:endParaRPr lang="fr-FR" b="1">
            <a:solidFill>
              <a:schemeClr val="bg1"/>
            </a:solidFill>
          </a:endParaRPr>
        </a:p>
      </dgm:t>
    </dgm:pt>
    <dgm:pt modelId="{EF0C3EE5-3E38-404C-8576-F6F4D624D6B2}" type="sibTrans" cxnId="{007BFA1A-2C58-43AE-898A-7047F186C7F6}">
      <dgm:prSet/>
      <dgm:spPr/>
      <dgm:t>
        <a:bodyPr/>
        <a:lstStyle/>
        <a:p>
          <a:pPr algn="ctr"/>
          <a:endParaRPr lang="fr-FR" b="1">
            <a:solidFill>
              <a:schemeClr val="bg1"/>
            </a:solidFill>
          </a:endParaRPr>
        </a:p>
      </dgm:t>
    </dgm:pt>
    <dgm:pt modelId="{88E3313B-75BD-4584-83A3-F10CEF3D6C71}">
      <dgm:prSet phldrT="[Texte]" custT="1"/>
      <dgm:spPr/>
      <dgm:t>
        <a:bodyPr/>
        <a:lstStyle/>
        <a:p>
          <a:pPr algn="ctr"/>
          <a:r>
            <a:rPr kumimoji="0" lang="fr-FR" sz="2000" b="1" i="0" u="none" strike="noStrike" cap="none" normalizeH="0" baseline="0" smtClean="0">
              <a:ln/>
              <a:effectLst/>
              <a:latin typeface="Times New Roman" pitchFamily="18" charset="0"/>
              <a:cs typeface="Times New Roman" pitchFamily="18" charset="0"/>
            </a:rPr>
            <a:t>polysaccharide capsulaire (CPS) </a:t>
          </a:r>
          <a:endParaRPr lang="fr-FR" sz="2000" b="1" dirty="0"/>
        </a:p>
      </dgm:t>
    </dgm:pt>
    <dgm:pt modelId="{724CAAD6-BCAE-455B-8FFB-40ED2F67E8F2}" type="parTrans" cxnId="{E94B232A-271F-43D6-88A5-AA7FCFC0CA41}">
      <dgm:prSet/>
      <dgm:spPr/>
      <dgm:t>
        <a:bodyPr/>
        <a:lstStyle/>
        <a:p>
          <a:pPr algn="ctr"/>
          <a:endParaRPr lang="fr-FR" b="1">
            <a:solidFill>
              <a:schemeClr val="bg1"/>
            </a:solidFill>
          </a:endParaRPr>
        </a:p>
      </dgm:t>
    </dgm:pt>
    <dgm:pt modelId="{0E67E2C7-914A-48B1-AD0D-2F9A3D694DAC}" type="sibTrans" cxnId="{E94B232A-271F-43D6-88A5-AA7FCFC0CA41}">
      <dgm:prSet/>
      <dgm:spPr/>
      <dgm:t>
        <a:bodyPr/>
        <a:lstStyle/>
        <a:p>
          <a:pPr algn="ctr"/>
          <a:endParaRPr lang="fr-FR" b="1">
            <a:solidFill>
              <a:schemeClr val="bg1"/>
            </a:solidFill>
          </a:endParaRPr>
        </a:p>
      </dgm:t>
    </dgm:pt>
    <dgm:pt modelId="{18C1DCA9-8175-4969-90C9-189BA642D25E}">
      <dgm:prSet phldrT="[Texte]" custT="1"/>
      <dgm:spPr/>
      <dgm:t>
        <a:bodyPr/>
        <a:lstStyle/>
        <a:p>
          <a:pPr algn="ctr"/>
          <a:r>
            <a:rPr kumimoji="0" lang="fr-FR" sz="2000" b="1" i="0" u="none" strike="noStrike" cap="none" normalizeH="0" baseline="0" smtClean="0">
              <a:ln/>
              <a:effectLst/>
              <a:latin typeface="Times New Roman" pitchFamily="18" charset="0"/>
              <a:cs typeface="Times New Roman" pitchFamily="18" charset="0"/>
            </a:rPr>
            <a:t>Exopolysaccharide (EPS)</a:t>
          </a:r>
          <a:endParaRPr lang="fr-FR" sz="2000" b="1" dirty="0"/>
        </a:p>
      </dgm:t>
    </dgm:pt>
    <dgm:pt modelId="{96BFD36A-072C-4F02-BF55-70207EE8D7A5}" type="parTrans" cxnId="{3B97B6F7-1328-4820-968E-38B86D063652}">
      <dgm:prSet/>
      <dgm:spPr/>
      <dgm:t>
        <a:bodyPr/>
        <a:lstStyle/>
        <a:p>
          <a:pPr algn="ctr"/>
          <a:endParaRPr lang="fr-FR" b="1">
            <a:solidFill>
              <a:schemeClr val="bg1"/>
            </a:solidFill>
          </a:endParaRPr>
        </a:p>
      </dgm:t>
    </dgm:pt>
    <dgm:pt modelId="{183BC0B1-C523-440F-B490-E69F4F4D0E01}" type="sibTrans" cxnId="{3B97B6F7-1328-4820-968E-38B86D063652}">
      <dgm:prSet/>
      <dgm:spPr/>
      <dgm:t>
        <a:bodyPr/>
        <a:lstStyle/>
        <a:p>
          <a:pPr algn="ctr"/>
          <a:endParaRPr lang="fr-FR" b="1">
            <a:solidFill>
              <a:schemeClr val="bg1"/>
            </a:solidFill>
          </a:endParaRPr>
        </a:p>
      </dgm:t>
    </dgm:pt>
    <dgm:pt modelId="{F90B2C08-A6DE-42BA-B688-38EC05DB8C91}">
      <dgm:prSet phldrT="[Texte]" custT="1"/>
      <dgm:spPr/>
      <dgm:t>
        <a:bodyPr/>
        <a:lstStyle/>
        <a:p>
          <a:pPr algn="ctr"/>
          <a:r>
            <a:rPr lang="fr-FR" sz="2000" b="1" dirty="0" smtClean="0">
              <a:latin typeface="Times New Roman" pitchFamily="18" charset="0"/>
              <a:cs typeface="Times New Roman" pitchFamily="18" charset="0"/>
            </a:rPr>
            <a:t>polysaccharides de paroi cellulaire</a:t>
          </a:r>
          <a:endParaRPr lang="fr-FR" sz="2000" b="1" dirty="0"/>
        </a:p>
      </dgm:t>
    </dgm:pt>
    <dgm:pt modelId="{9AA537F0-AA7E-416F-83A2-DD1FB2795C03}" type="parTrans" cxnId="{DE82BA9D-84E6-445F-BCF6-46B33AB3E91E}">
      <dgm:prSet/>
      <dgm:spPr/>
      <dgm:t>
        <a:bodyPr/>
        <a:lstStyle/>
        <a:p>
          <a:endParaRPr lang="fr-FR"/>
        </a:p>
      </dgm:t>
    </dgm:pt>
    <dgm:pt modelId="{D5E4C911-BE5F-4127-913B-4F6E1FC8BB80}" type="sibTrans" cxnId="{DE82BA9D-84E6-445F-BCF6-46B33AB3E91E}">
      <dgm:prSet/>
      <dgm:spPr/>
      <dgm:t>
        <a:bodyPr/>
        <a:lstStyle/>
        <a:p>
          <a:endParaRPr lang="fr-FR"/>
        </a:p>
      </dgm:t>
    </dgm:pt>
    <dgm:pt modelId="{919C5971-995A-4FB9-A82C-315F460D5107}">
      <dgm:prSet phldrT="[Texte]" custT="1"/>
      <dgm:spPr/>
      <dgm:t>
        <a:bodyPr/>
        <a:lstStyle/>
        <a:p>
          <a:pPr algn="ctr"/>
          <a:r>
            <a:rPr lang="fr-FR" sz="2000" b="1" smtClean="0">
              <a:latin typeface="Times New Roman" pitchFamily="18" charset="0"/>
              <a:cs typeface="Times New Roman" pitchFamily="18" charset="0"/>
            </a:rPr>
            <a:t>polysaccharides intracellulaires </a:t>
          </a:r>
          <a:endParaRPr lang="fr-FR" sz="2000" b="1" dirty="0"/>
        </a:p>
      </dgm:t>
    </dgm:pt>
    <dgm:pt modelId="{86753F7B-0B12-4467-B318-2B7541B0516E}" type="parTrans" cxnId="{56CC2760-DA8C-40D1-B7F3-DD39A11DBDD9}">
      <dgm:prSet/>
      <dgm:spPr/>
      <dgm:t>
        <a:bodyPr/>
        <a:lstStyle/>
        <a:p>
          <a:endParaRPr lang="fr-FR"/>
        </a:p>
      </dgm:t>
    </dgm:pt>
    <dgm:pt modelId="{66084BC3-3D18-4E2D-AA36-133E81F3463A}" type="sibTrans" cxnId="{56CC2760-DA8C-40D1-B7F3-DD39A11DBDD9}">
      <dgm:prSet/>
      <dgm:spPr/>
      <dgm:t>
        <a:bodyPr/>
        <a:lstStyle/>
        <a:p>
          <a:endParaRPr lang="fr-FR"/>
        </a:p>
      </dgm:t>
    </dgm:pt>
    <dgm:pt modelId="{3F3A94E2-520C-43E9-9D50-B6873963727C}" type="pres">
      <dgm:prSet presAssocID="{97A6C3F9-D374-4368-BF18-1B9E9ACB727C}" presName="diagram" presStyleCnt="0">
        <dgm:presLayoutVars>
          <dgm:chPref val="1"/>
          <dgm:dir/>
          <dgm:animOne val="branch"/>
          <dgm:animLvl val="lvl"/>
          <dgm:resizeHandles val="exact"/>
        </dgm:presLayoutVars>
      </dgm:prSet>
      <dgm:spPr/>
      <dgm:t>
        <a:bodyPr/>
        <a:lstStyle/>
        <a:p>
          <a:endParaRPr lang="fr-FR"/>
        </a:p>
      </dgm:t>
    </dgm:pt>
    <dgm:pt modelId="{C666F5DA-A0C9-4BF5-B58A-A34444F72B9A}" type="pres">
      <dgm:prSet presAssocID="{D10AA776-670A-47D7-B99D-BE7067ACBAF8}" presName="root1" presStyleCnt="0"/>
      <dgm:spPr/>
      <dgm:t>
        <a:bodyPr/>
        <a:lstStyle/>
        <a:p>
          <a:endParaRPr lang="fr-FR"/>
        </a:p>
      </dgm:t>
    </dgm:pt>
    <dgm:pt modelId="{6076050E-8B28-4825-8121-DBFB17E83F54}" type="pres">
      <dgm:prSet presAssocID="{D10AA776-670A-47D7-B99D-BE7067ACBAF8}" presName="LevelOneTextNode" presStyleLbl="node0" presStyleIdx="0" presStyleCnt="1" custScaleX="175301" custScaleY="133419" custLinFactNeighborX="-5141" custLinFactNeighborY="-10282">
        <dgm:presLayoutVars>
          <dgm:chPref val="3"/>
        </dgm:presLayoutVars>
      </dgm:prSet>
      <dgm:spPr/>
      <dgm:t>
        <a:bodyPr/>
        <a:lstStyle/>
        <a:p>
          <a:endParaRPr lang="fr-FR"/>
        </a:p>
      </dgm:t>
    </dgm:pt>
    <dgm:pt modelId="{CA9ADF2D-A559-4E80-9B8B-1AE484E77624}" type="pres">
      <dgm:prSet presAssocID="{D10AA776-670A-47D7-B99D-BE7067ACBAF8}" presName="level2hierChild" presStyleCnt="0"/>
      <dgm:spPr/>
      <dgm:t>
        <a:bodyPr/>
        <a:lstStyle/>
        <a:p>
          <a:endParaRPr lang="fr-FR"/>
        </a:p>
      </dgm:t>
    </dgm:pt>
    <dgm:pt modelId="{D4BE7531-CF62-4C61-B6E6-A2B7C777334A}" type="pres">
      <dgm:prSet presAssocID="{724CAAD6-BCAE-455B-8FFB-40ED2F67E8F2}" presName="conn2-1" presStyleLbl="parChTrans1D2" presStyleIdx="0" presStyleCnt="4"/>
      <dgm:spPr/>
      <dgm:t>
        <a:bodyPr/>
        <a:lstStyle/>
        <a:p>
          <a:endParaRPr lang="fr-FR"/>
        </a:p>
      </dgm:t>
    </dgm:pt>
    <dgm:pt modelId="{79DF65E4-33A6-402C-9DFD-C6D07B008E03}" type="pres">
      <dgm:prSet presAssocID="{724CAAD6-BCAE-455B-8FFB-40ED2F67E8F2}" presName="connTx" presStyleLbl="parChTrans1D2" presStyleIdx="0" presStyleCnt="4"/>
      <dgm:spPr/>
      <dgm:t>
        <a:bodyPr/>
        <a:lstStyle/>
        <a:p>
          <a:endParaRPr lang="fr-FR"/>
        </a:p>
      </dgm:t>
    </dgm:pt>
    <dgm:pt modelId="{D5AC7FF8-5286-40C8-8C20-43117DEC86AB}" type="pres">
      <dgm:prSet presAssocID="{88E3313B-75BD-4584-83A3-F10CEF3D6C71}" presName="root2" presStyleCnt="0"/>
      <dgm:spPr/>
      <dgm:t>
        <a:bodyPr/>
        <a:lstStyle/>
        <a:p>
          <a:endParaRPr lang="fr-FR"/>
        </a:p>
      </dgm:t>
    </dgm:pt>
    <dgm:pt modelId="{1C14ED96-4815-40DB-8A14-7E9867495D18}" type="pres">
      <dgm:prSet presAssocID="{88E3313B-75BD-4584-83A3-F10CEF3D6C71}" presName="LevelTwoTextNode" presStyleLbl="node2" presStyleIdx="0" presStyleCnt="4" custScaleX="239077" custLinFactNeighborY="-8735">
        <dgm:presLayoutVars>
          <dgm:chPref val="3"/>
        </dgm:presLayoutVars>
      </dgm:prSet>
      <dgm:spPr/>
      <dgm:t>
        <a:bodyPr/>
        <a:lstStyle/>
        <a:p>
          <a:endParaRPr lang="fr-FR"/>
        </a:p>
      </dgm:t>
    </dgm:pt>
    <dgm:pt modelId="{8E4727E4-0197-44AF-B6D5-FAE572ED2A4C}" type="pres">
      <dgm:prSet presAssocID="{88E3313B-75BD-4584-83A3-F10CEF3D6C71}" presName="level3hierChild" presStyleCnt="0"/>
      <dgm:spPr/>
      <dgm:t>
        <a:bodyPr/>
        <a:lstStyle/>
        <a:p>
          <a:endParaRPr lang="fr-FR"/>
        </a:p>
      </dgm:t>
    </dgm:pt>
    <dgm:pt modelId="{73E37804-5FD3-45D3-9C61-156F54EC8BEB}" type="pres">
      <dgm:prSet presAssocID="{96BFD36A-072C-4F02-BF55-70207EE8D7A5}" presName="conn2-1" presStyleLbl="parChTrans1D2" presStyleIdx="1" presStyleCnt="4"/>
      <dgm:spPr/>
      <dgm:t>
        <a:bodyPr/>
        <a:lstStyle/>
        <a:p>
          <a:endParaRPr lang="fr-FR"/>
        </a:p>
      </dgm:t>
    </dgm:pt>
    <dgm:pt modelId="{1873D04B-C6B5-41F4-8B06-EF8F7BFEF158}" type="pres">
      <dgm:prSet presAssocID="{96BFD36A-072C-4F02-BF55-70207EE8D7A5}" presName="connTx" presStyleLbl="parChTrans1D2" presStyleIdx="1" presStyleCnt="4"/>
      <dgm:spPr/>
      <dgm:t>
        <a:bodyPr/>
        <a:lstStyle/>
        <a:p>
          <a:endParaRPr lang="fr-FR"/>
        </a:p>
      </dgm:t>
    </dgm:pt>
    <dgm:pt modelId="{AE538335-0883-4AB2-913F-20B163F16968}" type="pres">
      <dgm:prSet presAssocID="{18C1DCA9-8175-4969-90C9-189BA642D25E}" presName="root2" presStyleCnt="0"/>
      <dgm:spPr/>
      <dgm:t>
        <a:bodyPr/>
        <a:lstStyle/>
        <a:p>
          <a:endParaRPr lang="fr-FR"/>
        </a:p>
      </dgm:t>
    </dgm:pt>
    <dgm:pt modelId="{3E9F88DB-F52B-401C-8317-6E1CB22343E1}" type="pres">
      <dgm:prSet presAssocID="{18C1DCA9-8175-4969-90C9-189BA642D25E}" presName="LevelTwoTextNode" presStyleLbl="node2" presStyleIdx="1" presStyleCnt="4" custScaleX="239077" custLinFactNeighborY="-2605">
        <dgm:presLayoutVars>
          <dgm:chPref val="3"/>
        </dgm:presLayoutVars>
      </dgm:prSet>
      <dgm:spPr/>
      <dgm:t>
        <a:bodyPr/>
        <a:lstStyle/>
        <a:p>
          <a:endParaRPr lang="fr-FR"/>
        </a:p>
      </dgm:t>
    </dgm:pt>
    <dgm:pt modelId="{73A65481-E4CB-413F-BF9E-20D4662321CE}" type="pres">
      <dgm:prSet presAssocID="{18C1DCA9-8175-4969-90C9-189BA642D25E}" presName="level3hierChild" presStyleCnt="0"/>
      <dgm:spPr/>
      <dgm:t>
        <a:bodyPr/>
        <a:lstStyle/>
        <a:p>
          <a:endParaRPr lang="fr-FR"/>
        </a:p>
      </dgm:t>
    </dgm:pt>
    <dgm:pt modelId="{9C7CC617-8753-49C7-838E-A4BC3BA19D1D}" type="pres">
      <dgm:prSet presAssocID="{9AA537F0-AA7E-416F-83A2-DD1FB2795C03}" presName="conn2-1" presStyleLbl="parChTrans1D2" presStyleIdx="2" presStyleCnt="4"/>
      <dgm:spPr/>
      <dgm:t>
        <a:bodyPr/>
        <a:lstStyle/>
        <a:p>
          <a:endParaRPr lang="fr-FR"/>
        </a:p>
      </dgm:t>
    </dgm:pt>
    <dgm:pt modelId="{AA1F72A1-3775-4263-B8A9-03644F9771E9}" type="pres">
      <dgm:prSet presAssocID="{9AA537F0-AA7E-416F-83A2-DD1FB2795C03}" presName="connTx" presStyleLbl="parChTrans1D2" presStyleIdx="2" presStyleCnt="4"/>
      <dgm:spPr/>
      <dgm:t>
        <a:bodyPr/>
        <a:lstStyle/>
        <a:p>
          <a:endParaRPr lang="fr-FR"/>
        </a:p>
      </dgm:t>
    </dgm:pt>
    <dgm:pt modelId="{EBB92774-DA88-4E86-A3B5-541C7530BDFE}" type="pres">
      <dgm:prSet presAssocID="{F90B2C08-A6DE-42BA-B688-38EC05DB8C91}" presName="root2" presStyleCnt="0"/>
      <dgm:spPr/>
      <dgm:t>
        <a:bodyPr/>
        <a:lstStyle/>
        <a:p>
          <a:endParaRPr lang="fr-FR"/>
        </a:p>
      </dgm:t>
    </dgm:pt>
    <dgm:pt modelId="{B905E9C5-16DF-4AD2-8B8B-9EA6B063C5CF}" type="pres">
      <dgm:prSet presAssocID="{F90B2C08-A6DE-42BA-B688-38EC05DB8C91}" presName="LevelTwoTextNode" presStyleLbl="node2" presStyleIdx="2" presStyleCnt="4" custScaleX="239077">
        <dgm:presLayoutVars>
          <dgm:chPref val="3"/>
        </dgm:presLayoutVars>
      </dgm:prSet>
      <dgm:spPr/>
      <dgm:t>
        <a:bodyPr/>
        <a:lstStyle/>
        <a:p>
          <a:endParaRPr lang="fr-FR"/>
        </a:p>
      </dgm:t>
    </dgm:pt>
    <dgm:pt modelId="{47EA0F64-2842-43EF-99C5-3F30A4AAF9F4}" type="pres">
      <dgm:prSet presAssocID="{F90B2C08-A6DE-42BA-B688-38EC05DB8C91}" presName="level3hierChild" presStyleCnt="0"/>
      <dgm:spPr/>
      <dgm:t>
        <a:bodyPr/>
        <a:lstStyle/>
        <a:p>
          <a:endParaRPr lang="fr-FR"/>
        </a:p>
      </dgm:t>
    </dgm:pt>
    <dgm:pt modelId="{7784563F-89A8-4C64-8798-DF1CAE4D12A6}" type="pres">
      <dgm:prSet presAssocID="{86753F7B-0B12-4467-B318-2B7541B0516E}" presName="conn2-1" presStyleLbl="parChTrans1D2" presStyleIdx="3" presStyleCnt="4"/>
      <dgm:spPr/>
      <dgm:t>
        <a:bodyPr/>
        <a:lstStyle/>
        <a:p>
          <a:endParaRPr lang="fr-FR"/>
        </a:p>
      </dgm:t>
    </dgm:pt>
    <dgm:pt modelId="{C6AB5455-678A-44C7-AB1E-DE91FB17206B}" type="pres">
      <dgm:prSet presAssocID="{86753F7B-0B12-4467-B318-2B7541B0516E}" presName="connTx" presStyleLbl="parChTrans1D2" presStyleIdx="3" presStyleCnt="4"/>
      <dgm:spPr/>
      <dgm:t>
        <a:bodyPr/>
        <a:lstStyle/>
        <a:p>
          <a:endParaRPr lang="fr-FR"/>
        </a:p>
      </dgm:t>
    </dgm:pt>
    <dgm:pt modelId="{45364DE1-072C-4E14-B9BE-ECA34EACF680}" type="pres">
      <dgm:prSet presAssocID="{919C5971-995A-4FB9-A82C-315F460D5107}" presName="root2" presStyleCnt="0"/>
      <dgm:spPr/>
      <dgm:t>
        <a:bodyPr/>
        <a:lstStyle/>
        <a:p>
          <a:endParaRPr lang="fr-FR"/>
        </a:p>
      </dgm:t>
    </dgm:pt>
    <dgm:pt modelId="{EE1F3AE9-85E1-4DFD-9318-6F698E992A3A}" type="pres">
      <dgm:prSet presAssocID="{919C5971-995A-4FB9-A82C-315F460D5107}" presName="LevelTwoTextNode" presStyleLbl="node2" presStyleIdx="3" presStyleCnt="4" custScaleX="239077">
        <dgm:presLayoutVars>
          <dgm:chPref val="3"/>
        </dgm:presLayoutVars>
      </dgm:prSet>
      <dgm:spPr/>
      <dgm:t>
        <a:bodyPr/>
        <a:lstStyle/>
        <a:p>
          <a:endParaRPr lang="fr-FR"/>
        </a:p>
      </dgm:t>
    </dgm:pt>
    <dgm:pt modelId="{207AA322-A427-485B-9729-474BA2A4E1E4}" type="pres">
      <dgm:prSet presAssocID="{919C5971-995A-4FB9-A82C-315F460D5107}" presName="level3hierChild" presStyleCnt="0"/>
      <dgm:spPr/>
      <dgm:t>
        <a:bodyPr/>
        <a:lstStyle/>
        <a:p>
          <a:endParaRPr lang="fr-FR"/>
        </a:p>
      </dgm:t>
    </dgm:pt>
  </dgm:ptLst>
  <dgm:cxnLst>
    <dgm:cxn modelId="{D6D3DEC1-1A51-4C70-B0F5-4076B25064B9}" type="presOf" srcId="{88E3313B-75BD-4584-83A3-F10CEF3D6C71}" destId="{1C14ED96-4815-40DB-8A14-7E9867495D18}" srcOrd="0" destOrd="0" presId="urn:microsoft.com/office/officeart/2005/8/layout/hierarchy2"/>
    <dgm:cxn modelId="{4D1AC300-5716-4509-A3A8-823596A274E2}" type="presOf" srcId="{D10AA776-670A-47D7-B99D-BE7067ACBAF8}" destId="{6076050E-8B28-4825-8121-DBFB17E83F54}" srcOrd="0" destOrd="0" presId="urn:microsoft.com/office/officeart/2005/8/layout/hierarchy2"/>
    <dgm:cxn modelId="{90ABAD92-41FD-4D21-8841-C7215B97FED6}" type="presOf" srcId="{96BFD36A-072C-4F02-BF55-70207EE8D7A5}" destId="{73E37804-5FD3-45D3-9C61-156F54EC8BEB}" srcOrd="0" destOrd="0" presId="urn:microsoft.com/office/officeart/2005/8/layout/hierarchy2"/>
    <dgm:cxn modelId="{5894580E-82F5-4282-B4BD-BC1E33DA88C6}" type="presOf" srcId="{919C5971-995A-4FB9-A82C-315F460D5107}" destId="{EE1F3AE9-85E1-4DFD-9318-6F698E992A3A}" srcOrd="0" destOrd="0" presId="urn:microsoft.com/office/officeart/2005/8/layout/hierarchy2"/>
    <dgm:cxn modelId="{C5122FA2-4F35-4693-8195-224273853C2E}" type="presOf" srcId="{18C1DCA9-8175-4969-90C9-189BA642D25E}" destId="{3E9F88DB-F52B-401C-8317-6E1CB22343E1}" srcOrd="0" destOrd="0" presId="urn:microsoft.com/office/officeart/2005/8/layout/hierarchy2"/>
    <dgm:cxn modelId="{5E2E23C5-CD02-4382-A975-9C0AD30711A5}" type="presOf" srcId="{724CAAD6-BCAE-455B-8FFB-40ED2F67E8F2}" destId="{79DF65E4-33A6-402C-9DFD-C6D07B008E03}" srcOrd="1" destOrd="0" presId="urn:microsoft.com/office/officeart/2005/8/layout/hierarchy2"/>
    <dgm:cxn modelId="{D6E6C3D7-02C3-4C76-B1C0-BC2FE090A8C0}" type="presOf" srcId="{96BFD36A-072C-4F02-BF55-70207EE8D7A5}" destId="{1873D04B-C6B5-41F4-8B06-EF8F7BFEF158}" srcOrd="1" destOrd="0" presId="urn:microsoft.com/office/officeart/2005/8/layout/hierarchy2"/>
    <dgm:cxn modelId="{9C991225-31AA-4B49-ABA4-34A5587118F1}" type="presOf" srcId="{86753F7B-0B12-4467-B318-2B7541B0516E}" destId="{C6AB5455-678A-44C7-AB1E-DE91FB17206B}" srcOrd="1" destOrd="0" presId="urn:microsoft.com/office/officeart/2005/8/layout/hierarchy2"/>
    <dgm:cxn modelId="{2D26FAAA-F775-446C-8065-685098F1C512}" type="presOf" srcId="{9AA537F0-AA7E-416F-83A2-DD1FB2795C03}" destId="{9C7CC617-8753-49C7-838E-A4BC3BA19D1D}" srcOrd="0" destOrd="0" presId="urn:microsoft.com/office/officeart/2005/8/layout/hierarchy2"/>
    <dgm:cxn modelId="{E94B232A-271F-43D6-88A5-AA7FCFC0CA41}" srcId="{D10AA776-670A-47D7-B99D-BE7067ACBAF8}" destId="{88E3313B-75BD-4584-83A3-F10CEF3D6C71}" srcOrd="0" destOrd="0" parTransId="{724CAAD6-BCAE-455B-8FFB-40ED2F67E8F2}" sibTransId="{0E67E2C7-914A-48B1-AD0D-2F9A3D694DAC}"/>
    <dgm:cxn modelId="{B4D4CB95-6FFF-4600-973A-BA85CDC71211}" type="presOf" srcId="{F90B2C08-A6DE-42BA-B688-38EC05DB8C91}" destId="{B905E9C5-16DF-4AD2-8B8B-9EA6B063C5CF}" srcOrd="0" destOrd="0" presId="urn:microsoft.com/office/officeart/2005/8/layout/hierarchy2"/>
    <dgm:cxn modelId="{73C4721E-93C3-47A1-AF79-7CF06103DD10}" type="presOf" srcId="{724CAAD6-BCAE-455B-8FFB-40ED2F67E8F2}" destId="{D4BE7531-CF62-4C61-B6E6-A2B7C777334A}" srcOrd="0" destOrd="0" presId="urn:microsoft.com/office/officeart/2005/8/layout/hierarchy2"/>
    <dgm:cxn modelId="{BBD16F73-486E-4866-BD41-941EC3064A05}" type="presOf" srcId="{9AA537F0-AA7E-416F-83A2-DD1FB2795C03}" destId="{AA1F72A1-3775-4263-B8A9-03644F9771E9}" srcOrd="1" destOrd="0" presId="urn:microsoft.com/office/officeart/2005/8/layout/hierarchy2"/>
    <dgm:cxn modelId="{007BFA1A-2C58-43AE-898A-7047F186C7F6}" srcId="{97A6C3F9-D374-4368-BF18-1B9E9ACB727C}" destId="{D10AA776-670A-47D7-B99D-BE7067ACBAF8}" srcOrd="0" destOrd="0" parTransId="{1A541B79-9816-4A88-9D38-F4D3B66195E6}" sibTransId="{EF0C3EE5-3E38-404C-8576-F6F4D624D6B2}"/>
    <dgm:cxn modelId="{248D60B2-66D2-40C7-A4CB-0805F92F9B48}" type="presOf" srcId="{86753F7B-0B12-4467-B318-2B7541B0516E}" destId="{7784563F-89A8-4C64-8798-DF1CAE4D12A6}" srcOrd="0" destOrd="0" presId="urn:microsoft.com/office/officeart/2005/8/layout/hierarchy2"/>
    <dgm:cxn modelId="{3B97B6F7-1328-4820-968E-38B86D063652}" srcId="{D10AA776-670A-47D7-B99D-BE7067ACBAF8}" destId="{18C1DCA9-8175-4969-90C9-189BA642D25E}" srcOrd="1" destOrd="0" parTransId="{96BFD36A-072C-4F02-BF55-70207EE8D7A5}" sibTransId="{183BC0B1-C523-440F-B490-E69F4F4D0E01}"/>
    <dgm:cxn modelId="{015898EC-C9AC-4D32-B7B4-07844241D96C}" type="presOf" srcId="{97A6C3F9-D374-4368-BF18-1B9E9ACB727C}" destId="{3F3A94E2-520C-43E9-9D50-B6873963727C}" srcOrd="0" destOrd="0" presId="urn:microsoft.com/office/officeart/2005/8/layout/hierarchy2"/>
    <dgm:cxn modelId="{DE82BA9D-84E6-445F-BCF6-46B33AB3E91E}" srcId="{D10AA776-670A-47D7-B99D-BE7067ACBAF8}" destId="{F90B2C08-A6DE-42BA-B688-38EC05DB8C91}" srcOrd="2" destOrd="0" parTransId="{9AA537F0-AA7E-416F-83A2-DD1FB2795C03}" sibTransId="{D5E4C911-BE5F-4127-913B-4F6E1FC8BB80}"/>
    <dgm:cxn modelId="{56CC2760-DA8C-40D1-B7F3-DD39A11DBDD9}" srcId="{D10AA776-670A-47D7-B99D-BE7067ACBAF8}" destId="{919C5971-995A-4FB9-A82C-315F460D5107}" srcOrd="3" destOrd="0" parTransId="{86753F7B-0B12-4467-B318-2B7541B0516E}" sibTransId="{66084BC3-3D18-4E2D-AA36-133E81F3463A}"/>
    <dgm:cxn modelId="{C48C633B-C6AF-4FD4-BD65-5E9E0521F29B}" type="presParOf" srcId="{3F3A94E2-520C-43E9-9D50-B6873963727C}" destId="{C666F5DA-A0C9-4BF5-B58A-A34444F72B9A}" srcOrd="0" destOrd="0" presId="urn:microsoft.com/office/officeart/2005/8/layout/hierarchy2"/>
    <dgm:cxn modelId="{B018057F-9067-4D2F-86B1-9978657B6AE2}" type="presParOf" srcId="{C666F5DA-A0C9-4BF5-B58A-A34444F72B9A}" destId="{6076050E-8B28-4825-8121-DBFB17E83F54}" srcOrd="0" destOrd="0" presId="urn:microsoft.com/office/officeart/2005/8/layout/hierarchy2"/>
    <dgm:cxn modelId="{BA4EAA28-580E-49A6-BDDB-BA1FE43D863A}" type="presParOf" srcId="{C666F5DA-A0C9-4BF5-B58A-A34444F72B9A}" destId="{CA9ADF2D-A559-4E80-9B8B-1AE484E77624}" srcOrd="1" destOrd="0" presId="urn:microsoft.com/office/officeart/2005/8/layout/hierarchy2"/>
    <dgm:cxn modelId="{C134E31A-D4E7-400E-A896-9597B18075CC}" type="presParOf" srcId="{CA9ADF2D-A559-4E80-9B8B-1AE484E77624}" destId="{D4BE7531-CF62-4C61-B6E6-A2B7C777334A}" srcOrd="0" destOrd="0" presId="urn:microsoft.com/office/officeart/2005/8/layout/hierarchy2"/>
    <dgm:cxn modelId="{F3ADAC5D-3F7C-4957-8EE2-B17F2E673852}" type="presParOf" srcId="{D4BE7531-CF62-4C61-B6E6-A2B7C777334A}" destId="{79DF65E4-33A6-402C-9DFD-C6D07B008E03}" srcOrd="0" destOrd="0" presId="urn:microsoft.com/office/officeart/2005/8/layout/hierarchy2"/>
    <dgm:cxn modelId="{3C7E477A-8C0A-41F0-B3D7-AFD5D4C72935}" type="presParOf" srcId="{CA9ADF2D-A559-4E80-9B8B-1AE484E77624}" destId="{D5AC7FF8-5286-40C8-8C20-43117DEC86AB}" srcOrd="1" destOrd="0" presId="urn:microsoft.com/office/officeart/2005/8/layout/hierarchy2"/>
    <dgm:cxn modelId="{7C0D14A6-2A9A-4DE7-BCDE-56A2F8FD0D86}" type="presParOf" srcId="{D5AC7FF8-5286-40C8-8C20-43117DEC86AB}" destId="{1C14ED96-4815-40DB-8A14-7E9867495D18}" srcOrd="0" destOrd="0" presId="urn:microsoft.com/office/officeart/2005/8/layout/hierarchy2"/>
    <dgm:cxn modelId="{7E7CCAAE-7E4A-477C-9B69-3440D63213AA}" type="presParOf" srcId="{D5AC7FF8-5286-40C8-8C20-43117DEC86AB}" destId="{8E4727E4-0197-44AF-B6D5-FAE572ED2A4C}" srcOrd="1" destOrd="0" presId="urn:microsoft.com/office/officeart/2005/8/layout/hierarchy2"/>
    <dgm:cxn modelId="{AC56AF4A-B850-4A9E-9347-C265DAAB28B5}" type="presParOf" srcId="{CA9ADF2D-A559-4E80-9B8B-1AE484E77624}" destId="{73E37804-5FD3-45D3-9C61-156F54EC8BEB}" srcOrd="2" destOrd="0" presId="urn:microsoft.com/office/officeart/2005/8/layout/hierarchy2"/>
    <dgm:cxn modelId="{C3E6E233-C2B1-463C-9CE8-1F6AC6A97B01}" type="presParOf" srcId="{73E37804-5FD3-45D3-9C61-156F54EC8BEB}" destId="{1873D04B-C6B5-41F4-8B06-EF8F7BFEF158}" srcOrd="0" destOrd="0" presId="urn:microsoft.com/office/officeart/2005/8/layout/hierarchy2"/>
    <dgm:cxn modelId="{B3DE98E7-AF88-46D2-A0F3-A31D7E8E7C44}" type="presParOf" srcId="{CA9ADF2D-A559-4E80-9B8B-1AE484E77624}" destId="{AE538335-0883-4AB2-913F-20B163F16968}" srcOrd="3" destOrd="0" presId="urn:microsoft.com/office/officeart/2005/8/layout/hierarchy2"/>
    <dgm:cxn modelId="{2865B7D9-FEA5-4C09-A0F0-9B23C2666A65}" type="presParOf" srcId="{AE538335-0883-4AB2-913F-20B163F16968}" destId="{3E9F88DB-F52B-401C-8317-6E1CB22343E1}" srcOrd="0" destOrd="0" presId="urn:microsoft.com/office/officeart/2005/8/layout/hierarchy2"/>
    <dgm:cxn modelId="{9703A258-AC59-4938-A36B-389AE4E89A7F}" type="presParOf" srcId="{AE538335-0883-4AB2-913F-20B163F16968}" destId="{73A65481-E4CB-413F-BF9E-20D4662321CE}" srcOrd="1" destOrd="0" presId="urn:microsoft.com/office/officeart/2005/8/layout/hierarchy2"/>
    <dgm:cxn modelId="{A10567CA-9A10-4CAA-90E5-6C922C0B56A8}" type="presParOf" srcId="{CA9ADF2D-A559-4E80-9B8B-1AE484E77624}" destId="{9C7CC617-8753-49C7-838E-A4BC3BA19D1D}" srcOrd="4" destOrd="0" presId="urn:microsoft.com/office/officeart/2005/8/layout/hierarchy2"/>
    <dgm:cxn modelId="{2D6096B2-0D66-4165-B387-0C25DE884D84}" type="presParOf" srcId="{9C7CC617-8753-49C7-838E-A4BC3BA19D1D}" destId="{AA1F72A1-3775-4263-B8A9-03644F9771E9}" srcOrd="0" destOrd="0" presId="urn:microsoft.com/office/officeart/2005/8/layout/hierarchy2"/>
    <dgm:cxn modelId="{9263C9C0-E26C-432B-A114-F2E994CD3758}" type="presParOf" srcId="{CA9ADF2D-A559-4E80-9B8B-1AE484E77624}" destId="{EBB92774-DA88-4E86-A3B5-541C7530BDFE}" srcOrd="5" destOrd="0" presId="urn:microsoft.com/office/officeart/2005/8/layout/hierarchy2"/>
    <dgm:cxn modelId="{DB958893-944B-4F09-A29F-F93BD1F60FD2}" type="presParOf" srcId="{EBB92774-DA88-4E86-A3B5-541C7530BDFE}" destId="{B905E9C5-16DF-4AD2-8B8B-9EA6B063C5CF}" srcOrd="0" destOrd="0" presId="urn:microsoft.com/office/officeart/2005/8/layout/hierarchy2"/>
    <dgm:cxn modelId="{39359BF6-2564-4F4E-BE66-BAE0C557E302}" type="presParOf" srcId="{EBB92774-DA88-4E86-A3B5-541C7530BDFE}" destId="{47EA0F64-2842-43EF-99C5-3F30A4AAF9F4}" srcOrd="1" destOrd="0" presId="urn:microsoft.com/office/officeart/2005/8/layout/hierarchy2"/>
    <dgm:cxn modelId="{E7D5E201-4EB2-41CE-958C-CF001AF18A72}" type="presParOf" srcId="{CA9ADF2D-A559-4E80-9B8B-1AE484E77624}" destId="{7784563F-89A8-4C64-8798-DF1CAE4D12A6}" srcOrd="6" destOrd="0" presId="urn:microsoft.com/office/officeart/2005/8/layout/hierarchy2"/>
    <dgm:cxn modelId="{8921B454-931B-4107-A7CA-B266EBE7C37C}" type="presParOf" srcId="{7784563F-89A8-4C64-8798-DF1CAE4D12A6}" destId="{C6AB5455-678A-44C7-AB1E-DE91FB17206B}" srcOrd="0" destOrd="0" presId="urn:microsoft.com/office/officeart/2005/8/layout/hierarchy2"/>
    <dgm:cxn modelId="{75A8EE6E-91E5-46F1-BE8E-F816A40647A2}" type="presParOf" srcId="{CA9ADF2D-A559-4E80-9B8B-1AE484E77624}" destId="{45364DE1-072C-4E14-B9BE-ECA34EACF680}" srcOrd="7" destOrd="0" presId="urn:microsoft.com/office/officeart/2005/8/layout/hierarchy2"/>
    <dgm:cxn modelId="{4F883350-9F7F-4F4E-A993-CBC3CCC7C921}" type="presParOf" srcId="{45364DE1-072C-4E14-B9BE-ECA34EACF680}" destId="{EE1F3AE9-85E1-4DFD-9318-6F698E992A3A}" srcOrd="0" destOrd="0" presId="urn:microsoft.com/office/officeart/2005/8/layout/hierarchy2"/>
    <dgm:cxn modelId="{579A92BC-3849-4FA4-9746-DB7E56096663}" type="presParOf" srcId="{45364DE1-072C-4E14-B9BE-ECA34EACF680}" destId="{207AA322-A427-485B-9729-474BA2A4E1E4}"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B84189-4238-46A1-9404-12AB8DC72D1A}">
      <dsp:nvSpPr>
        <dsp:cNvPr id="0" name=""/>
        <dsp:cNvSpPr/>
      </dsp:nvSpPr>
      <dsp:spPr>
        <a:xfrm>
          <a:off x="590146" y="520835"/>
          <a:ext cx="2008348" cy="10041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FR" sz="2800" b="1" kern="1200" dirty="0" smtClean="0">
              <a:latin typeface="Times New Roman" pitchFamily="18" charset="0"/>
              <a:cs typeface="Times New Roman" pitchFamily="18" charset="0"/>
            </a:rPr>
            <a:t>nucléotides</a:t>
          </a:r>
          <a:endParaRPr lang="fr-FR" sz="2800" kern="1200" dirty="0">
            <a:latin typeface="Times New Roman" pitchFamily="18" charset="0"/>
            <a:cs typeface="Times New Roman" pitchFamily="18" charset="0"/>
          </a:endParaRPr>
        </a:p>
      </dsp:txBody>
      <dsp:txXfrm>
        <a:off x="590146" y="520835"/>
        <a:ext cx="2008348" cy="1004174"/>
      </dsp:txXfrm>
    </dsp:sp>
    <dsp:sp modelId="{C735B590-9A3F-4016-B007-E0B03E88B841}">
      <dsp:nvSpPr>
        <dsp:cNvPr id="0" name=""/>
        <dsp:cNvSpPr/>
      </dsp:nvSpPr>
      <dsp:spPr>
        <a:xfrm rot="19624495">
          <a:off x="2521633" y="720985"/>
          <a:ext cx="957060" cy="83671"/>
        </a:xfrm>
        <a:custGeom>
          <a:avLst/>
          <a:gdLst/>
          <a:ahLst/>
          <a:cxnLst/>
          <a:rect l="0" t="0" r="0" b="0"/>
          <a:pathLst>
            <a:path>
              <a:moveTo>
                <a:pt x="0" y="41835"/>
              </a:moveTo>
              <a:lnTo>
                <a:pt x="957060"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Times New Roman" pitchFamily="18" charset="0"/>
            <a:cs typeface="Times New Roman" pitchFamily="18" charset="0"/>
          </a:endParaRPr>
        </a:p>
      </dsp:txBody>
      <dsp:txXfrm rot="19624495">
        <a:off x="2976237" y="738894"/>
        <a:ext cx="47853" cy="47853"/>
      </dsp:txXfrm>
    </dsp:sp>
    <dsp:sp modelId="{349FCF6E-8E51-4616-BB9B-37AB3692CB98}">
      <dsp:nvSpPr>
        <dsp:cNvPr id="0" name=""/>
        <dsp:cNvSpPr/>
      </dsp:nvSpPr>
      <dsp:spPr>
        <a:xfrm>
          <a:off x="3401833" y="632"/>
          <a:ext cx="2008348" cy="10041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FR" sz="2800" kern="1200" dirty="0" smtClean="0">
              <a:latin typeface="Times New Roman" pitchFamily="18" charset="0"/>
              <a:cs typeface="Times New Roman" pitchFamily="18" charset="0"/>
            </a:rPr>
            <a:t> puriques</a:t>
          </a:r>
          <a:endParaRPr lang="fr-FR" sz="2800" kern="1200" dirty="0">
            <a:latin typeface="Times New Roman" pitchFamily="18" charset="0"/>
            <a:cs typeface="Times New Roman" pitchFamily="18" charset="0"/>
          </a:endParaRPr>
        </a:p>
      </dsp:txBody>
      <dsp:txXfrm>
        <a:off x="3401833" y="632"/>
        <a:ext cx="2008348" cy="1004174"/>
      </dsp:txXfrm>
    </dsp:sp>
    <dsp:sp modelId="{1CF38F1F-FC64-4254-8AA4-F2C93626699D}">
      <dsp:nvSpPr>
        <dsp:cNvPr id="0" name=""/>
        <dsp:cNvSpPr/>
      </dsp:nvSpPr>
      <dsp:spPr>
        <a:xfrm rot="2298418">
          <a:off x="2488287" y="1298385"/>
          <a:ext cx="1023752" cy="83671"/>
        </a:xfrm>
        <a:custGeom>
          <a:avLst/>
          <a:gdLst/>
          <a:ahLst/>
          <a:cxnLst/>
          <a:rect l="0" t="0" r="0" b="0"/>
          <a:pathLst>
            <a:path>
              <a:moveTo>
                <a:pt x="0" y="41835"/>
              </a:moveTo>
              <a:lnTo>
                <a:pt x="1023752"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Times New Roman" pitchFamily="18" charset="0"/>
            <a:cs typeface="Times New Roman" pitchFamily="18" charset="0"/>
          </a:endParaRPr>
        </a:p>
      </dsp:txBody>
      <dsp:txXfrm rot="2298418">
        <a:off x="2974570" y="1314627"/>
        <a:ext cx="51187" cy="51187"/>
      </dsp:txXfrm>
    </dsp:sp>
    <dsp:sp modelId="{84D6423C-6B72-4967-ABFA-F4C8079595C4}">
      <dsp:nvSpPr>
        <dsp:cNvPr id="0" name=""/>
        <dsp:cNvSpPr/>
      </dsp:nvSpPr>
      <dsp:spPr>
        <a:xfrm>
          <a:off x="3401833" y="1155433"/>
          <a:ext cx="2008348" cy="10041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FR" sz="2800" kern="1200" dirty="0" smtClean="0">
              <a:latin typeface="Times New Roman" pitchFamily="18" charset="0"/>
              <a:cs typeface="Times New Roman" pitchFamily="18" charset="0"/>
            </a:rPr>
            <a:t>Pyrimidiques</a:t>
          </a:r>
          <a:endParaRPr lang="fr-FR" sz="2800" kern="1200" dirty="0">
            <a:latin typeface="Times New Roman" pitchFamily="18" charset="0"/>
            <a:cs typeface="Times New Roman" pitchFamily="18" charset="0"/>
          </a:endParaRPr>
        </a:p>
      </dsp:txBody>
      <dsp:txXfrm>
        <a:off x="3401833" y="1155433"/>
        <a:ext cx="2008348" cy="100417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76050E-8B28-4825-8121-DBFB17E83F54}">
      <dsp:nvSpPr>
        <dsp:cNvPr id="0" name=""/>
        <dsp:cNvSpPr/>
      </dsp:nvSpPr>
      <dsp:spPr>
        <a:xfrm>
          <a:off x="1014" y="907887"/>
          <a:ext cx="3325148" cy="1280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0" lang="fr-FR" sz="2400" b="1" i="0" u="none" strike="noStrike" kern="1200" cap="none" normalizeH="0" baseline="0" dirty="0" smtClean="0">
              <a:ln>
                <a:noFill/>
              </a:ln>
              <a:solidFill>
                <a:schemeClr val="bg1"/>
              </a:solidFill>
              <a:effectLst/>
              <a:latin typeface="Times New Roman" pitchFamily="18" charset="0"/>
              <a:cs typeface="Times New Roman" pitchFamily="18" charset="0"/>
            </a:rPr>
            <a:t>Les polysaccharides microbiens </a:t>
          </a:r>
          <a:endParaRPr lang="fr-FR" sz="2400" b="1" kern="1200" dirty="0">
            <a:solidFill>
              <a:schemeClr val="bg1"/>
            </a:solidFill>
          </a:endParaRPr>
        </a:p>
      </dsp:txBody>
      <dsp:txXfrm>
        <a:off x="1014" y="907887"/>
        <a:ext cx="3325148" cy="1280568"/>
      </dsp:txXfrm>
    </dsp:sp>
    <dsp:sp modelId="{D4BE7531-CF62-4C61-B6E6-A2B7C777334A}">
      <dsp:nvSpPr>
        <dsp:cNvPr id="0" name=""/>
        <dsp:cNvSpPr/>
      </dsp:nvSpPr>
      <dsp:spPr>
        <a:xfrm rot="19222642">
          <a:off x="3173385" y="1086858"/>
          <a:ext cx="1330008" cy="74443"/>
        </a:xfrm>
        <a:custGeom>
          <a:avLst/>
          <a:gdLst/>
          <a:ahLst/>
          <a:cxnLst/>
          <a:rect l="0" t="0" r="0" b="0"/>
          <a:pathLst>
            <a:path>
              <a:moveTo>
                <a:pt x="0" y="37221"/>
              </a:moveTo>
              <a:lnTo>
                <a:pt x="1330008" y="372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b="1" kern="1200">
            <a:solidFill>
              <a:schemeClr val="bg1"/>
            </a:solidFill>
          </a:endParaRPr>
        </a:p>
      </dsp:txBody>
      <dsp:txXfrm rot="19222642">
        <a:off x="3805140" y="1090829"/>
        <a:ext cx="66500" cy="66500"/>
      </dsp:txXfrm>
    </dsp:sp>
    <dsp:sp modelId="{1C14ED96-4815-40DB-8A14-7E9867495D18}">
      <dsp:nvSpPr>
        <dsp:cNvPr id="0" name=""/>
        <dsp:cNvSpPr/>
      </dsp:nvSpPr>
      <dsp:spPr>
        <a:xfrm>
          <a:off x="4350617" y="59703"/>
          <a:ext cx="2561136" cy="1280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0" lang="fr-FR" sz="2400" b="1" i="0" u="none" strike="noStrike" kern="1200" cap="none" normalizeH="0" baseline="0" dirty="0" smtClean="0">
              <a:ln>
                <a:noFill/>
              </a:ln>
              <a:solidFill>
                <a:schemeClr val="bg1"/>
              </a:solidFill>
              <a:effectLst/>
              <a:latin typeface="Times New Roman" pitchFamily="18" charset="0"/>
              <a:cs typeface="Times New Roman" pitchFamily="18" charset="0"/>
            </a:rPr>
            <a:t>polysaccharide capsulaire (CPS) </a:t>
          </a:r>
          <a:endParaRPr lang="fr-FR" sz="2400" b="1" kern="1200" dirty="0">
            <a:solidFill>
              <a:schemeClr val="bg1"/>
            </a:solidFill>
          </a:endParaRPr>
        </a:p>
      </dsp:txBody>
      <dsp:txXfrm>
        <a:off x="4350617" y="59703"/>
        <a:ext cx="2561136" cy="1280568"/>
      </dsp:txXfrm>
    </dsp:sp>
    <dsp:sp modelId="{73E37804-5FD3-45D3-9C61-156F54EC8BEB}">
      <dsp:nvSpPr>
        <dsp:cNvPr id="0" name=""/>
        <dsp:cNvSpPr/>
      </dsp:nvSpPr>
      <dsp:spPr>
        <a:xfrm rot="2067446">
          <a:off x="3217167" y="1862434"/>
          <a:ext cx="1242445" cy="74443"/>
        </a:xfrm>
        <a:custGeom>
          <a:avLst/>
          <a:gdLst/>
          <a:ahLst/>
          <a:cxnLst/>
          <a:rect l="0" t="0" r="0" b="0"/>
          <a:pathLst>
            <a:path>
              <a:moveTo>
                <a:pt x="0" y="37221"/>
              </a:moveTo>
              <a:lnTo>
                <a:pt x="1242445" y="372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b="1" kern="1200">
            <a:solidFill>
              <a:schemeClr val="bg1"/>
            </a:solidFill>
          </a:endParaRPr>
        </a:p>
      </dsp:txBody>
      <dsp:txXfrm rot="2067446">
        <a:off x="3807329" y="1868594"/>
        <a:ext cx="62122" cy="62122"/>
      </dsp:txXfrm>
    </dsp:sp>
    <dsp:sp modelId="{3E9F88DB-F52B-401C-8317-6E1CB22343E1}">
      <dsp:nvSpPr>
        <dsp:cNvPr id="0" name=""/>
        <dsp:cNvSpPr/>
      </dsp:nvSpPr>
      <dsp:spPr>
        <a:xfrm>
          <a:off x="4350617" y="1610855"/>
          <a:ext cx="2561136" cy="1280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0" lang="fr-FR" sz="2400" b="1" i="0" u="none" strike="noStrike" kern="1200" cap="none" normalizeH="0" baseline="0" dirty="0" err="1" smtClean="0">
              <a:ln>
                <a:noFill/>
              </a:ln>
              <a:solidFill>
                <a:schemeClr val="bg1"/>
              </a:solidFill>
              <a:effectLst/>
              <a:latin typeface="Times New Roman" pitchFamily="18" charset="0"/>
              <a:cs typeface="Times New Roman" pitchFamily="18" charset="0"/>
            </a:rPr>
            <a:t>Exopolysaccharide</a:t>
          </a:r>
          <a:r>
            <a:rPr kumimoji="0" lang="fr-FR" sz="2400" b="1" i="0" u="none" strike="noStrike" kern="1200" cap="none" normalizeH="0" baseline="0" dirty="0" smtClean="0">
              <a:ln>
                <a:noFill/>
              </a:ln>
              <a:solidFill>
                <a:schemeClr val="bg1"/>
              </a:solidFill>
              <a:effectLst/>
              <a:latin typeface="Times New Roman" pitchFamily="18" charset="0"/>
              <a:cs typeface="Times New Roman" pitchFamily="18" charset="0"/>
            </a:rPr>
            <a:t> (EPS)</a:t>
          </a:r>
          <a:endParaRPr lang="fr-FR" sz="2400" b="1" kern="1200" dirty="0">
            <a:solidFill>
              <a:schemeClr val="bg1"/>
            </a:solidFill>
          </a:endParaRPr>
        </a:p>
      </dsp:txBody>
      <dsp:txXfrm>
        <a:off x="4350617" y="1610855"/>
        <a:ext cx="2561136" cy="12805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5BD8D-0DBF-4333-BFB9-5CFED338FF66}" type="datetimeFigureOut">
              <a:rPr lang="fr-FR" smtClean="0"/>
              <a:pPr/>
              <a:t>14/01/2020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DF2A2F-AF8C-48D5-8F64-6E2272A7653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14/01/2020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14/01/2020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14/01/2020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14/01/2020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14/01/2020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14/01/2020</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14/01/2020</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14/01/2020</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14/01/2020</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14/01/2020</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14/01/2020</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14/01/2020</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0688"/>
            <a:ext cx="9144000" cy="6001643"/>
          </a:xfrm>
          <a:prstGeom prst="rect">
            <a:avLst/>
          </a:prstGeom>
        </p:spPr>
        <p:txBody>
          <a:bodyPr wrap="square">
            <a:spAutoFit/>
          </a:bodyPr>
          <a:lstStyle/>
          <a:p>
            <a:r>
              <a:rPr lang="fr-FR" sz="3200" b="1" dirty="0" smtClean="0">
                <a:latin typeface="Times New Roman" pitchFamily="18" charset="0"/>
                <a:cs typeface="Times New Roman" pitchFamily="18" charset="0"/>
              </a:rPr>
              <a:t>V. Anabolisme et production de biomasse et de métabolites  </a:t>
            </a:r>
          </a:p>
          <a:p>
            <a:endParaRPr lang="fr-FR" sz="3200" dirty="0" smtClean="0">
              <a:latin typeface="Times New Roman" pitchFamily="18" charset="0"/>
              <a:cs typeface="Times New Roman" pitchFamily="18" charset="0"/>
            </a:endParaRPr>
          </a:p>
          <a:p>
            <a:pPr marL="539750">
              <a:buFont typeface="Wingdings" pitchFamily="2" charset="2"/>
              <a:buChar char="Ø"/>
            </a:pPr>
            <a:r>
              <a:rPr lang="fr-FR" sz="3200" dirty="0" smtClean="0">
                <a:latin typeface="Times New Roman" pitchFamily="18" charset="0"/>
                <a:cs typeface="Times New Roman" pitchFamily="18" charset="0"/>
              </a:rPr>
              <a:t> Production de biomasse</a:t>
            </a:r>
          </a:p>
          <a:p>
            <a:pPr marL="539750">
              <a:buFont typeface="Wingdings" pitchFamily="2" charset="2"/>
              <a:buChar char="Ø"/>
            </a:pPr>
            <a:r>
              <a:rPr lang="fr-FR" sz="3200" dirty="0" smtClean="0">
                <a:latin typeface="Times New Roman" pitchFamily="18" charset="0"/>
                <a:cs typeface="Times New Roman" pitchFamily="18" charset="0"/>
              </a:rPr>
              <a:t> Production des acides aminés</a:t>
            </a:r>
          </a:p>
          <a:p>
            <a:pPr marL="539750">
              <a:buFont typeface="Wingdings" pitchFamily="2" charset="2"/>
              <a:buChar char="Ø"/>
            </a:pPr>
            <a:r>
              <a:rPr lang="fr-FR" sz="3200" dirty="0" smtClean="0">
                <a:latin typeface="Times New Roman" pitchFamily="18" charset="0"/>
                <a:cs typeface="Times New Roman" pitchFamily="18" charset="0"/>
              </a:rPr>
              <a:t> Production de lipides</a:t>
            </a:r>
          </a:p>
          <a:p>
            <a:pPr marL="539750">
              <a:buFont typeface="Wingdings" pitchFamily="2" charset="2"/>
              <a:buChar char="Ø"/>
            </a:pPr>
            <a:r>
              <a:rPr lang="fr-FR" sz="3200" dirty="0" smtClean="0">
                <a:latin typeface="Times New Roman" pitchFamily="18" charset="0"/>
                <a:cs typeface="Times New Roman" pitchFamily="18" charset="0"/>
              </a:rPr>
              <a:t> Production de nucléotides</a:t>
            </a:r>
          </a:p>
          <a:p>
            <a:pPr marL="539750">
              <a:buFont typeface="Wingdings" pitchFamily="2" charset="2"/>
              <a:buChar char="Ø"/>
            </a:pPr>
            <a:r>
              <a:rPr lang="fr-FR" sz="3200" dirty="0" smtClean="0">
                <a:latin typeface="Times New Roman" pitchFamily="18" charset="0"/>
                <a:cs typeface="Times New Roman" pitchFamily="18" charset="0"/>
              </a:rPr>
              <a:t> Production d'antibiotiques</a:t>
            </a:r>
          </a:p>
          <a:p>
            <a:pPr marL="539750">
              <a:buFont typeface="Wingdings" pitchFamily="2" charset="2"/>
              <a:buChar char="Ø"/>
            </a:pPr>
            <a:r>
              <a:rPr lang="fr-FR" sz="3200" dirty="0" smtClean="0">
                <a:latin typeface="Times New Roman" pitchFamily="18" charset="0"/>
                <a:cs typeface="Times New Roman" pitchFamily="18" charset="0"/>
              </a:rPr>
              <a:t> Production d'hormones </a:t>
            </a:r>
          </a:p>
          <a:p>
            <a:pPr marL="539750">
              <a:buFont typeface="Wingdings" pitchFamily="2" charset="2"/>
              <a:buChar char="Ø"/>
            </a:pPr>
            <a:r>
              <a:rPr lang="fr-FR" sz="3200" dirty="0" smtClean="0">
                <a:latin typeface="Times New Roman" pitchFamily="18" charset="0"/>
                <a:cs typeface="Times New Roman" pitchFamily="18" charset="0"/>
              </a:rPr>
              <a:t> Production de toxines</a:t>
            </a:r>
          </a:p>
          <a:p>
            <a:pPr marL="539750">
              <a:buFont typeface="Wingdings" pitchFamily="2" charset="2"/>
              <a:buChar char="Ø"/>
            </a:pPr>
            <a:r>
              <a:rPr lang="fr-FR" sz="3200" dirty="0" smtClean="0">
                <a:latin typeface="Times New Roman" pitchFamily="18" charset="0"/>
                <a:cs typeface="Times New Roman" pitchFamily="18" charset="0"/>
              </a:rPr>
              <a:t> Production de polysaccharides</a:t>
            </a:r>
          </a:p>
          <a:p>
            <a:pPr marL="539750">
              <a:buFont typeface="Wingdings" pitchFamily="2" charset="2"/>
              <a:buChar char="Ø"/>
            </a:pPr>
            <a:r>
              <a:rPr lang="fr-FR" sz="3200" dirty="0" smtClean="0">
                <a:latin typeface="Times New Roman" pitchFamily="18" charset="0"/>
                <a:cs typeface="Times New Roman" pitchFamily="18" charset="0"/>
              </a:rPr>
              <a:t> Production d'enzymes </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939933" y="830980"/>
            <a:ext cx="5204099" cy="6027019"/>
          </a:xfrm>
          <a:prstGeom prst="rect">
            <a:avLst/>
          </a:prstGeom>
          <a:noFill/>
          <a:ln w="9525">
            <a:noFill/>
            <a:miter lim="800000"/>
            <a:headEnd/>
            <a:tailEnd/>
          </a:ln>
          <a:effectLst/>
        </p:spPr>
      </p:pic>
      <p:sp>
        <p:nvSpPr>
          <p:cNvPr id="4" name="Rectangle 3"/>
          <p:cNvSpPr/>
          <p:nvPr/>
        </p:nvSpPr>
        <p:spPr>
          <a:xfrm>
            <a:off x="3714744" y="3214686"/>
            <a:ext cx="2500330" cy="3000396"/>
          </a:xfrm>
          <a:prstGeom prst="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pic>
        <p:nvPicPr>
          <p:cNvPr id="5" name="Picture 2"/>
          <p:cNvPicPr>
            <a:picLocks noChangeAspect="1" noChangeArrowheads="1"/>
          </p:cNvPicPr>
          <p:nvPr/>
        </p:nvPicPr>
        <p:blipFill>
          <a:blip r:embed="rId3"/>
          <a:srcRect l="4913" t="5759" r="5021"/>
          <a:stretch>
            <a:fillRect/>
          </a:stretch>
        </p:blipFill>
        <p:spPr bwMode="auto">
          <a:xfrm>
            <a:off x="0" y="1071546"/>
            <a:ext cx="4286248" cy="1890705"/>
          </a:xfrm>
          <a:prstGeom prst="rect">
            <a:avLst/>
          </a:prstGeom>
          <a:noFill/>
          <a:ln w="9525">
            <a:noFill/>
            <a:miter lim="800000"/>
            <a:headEnd/>
            <a:tailEnd/>
          </a:ln>
          <a:effectLst/>
        </p:spPr>
      </p:pic>
      <p:sp>
        <p:nvSpPr>
          <p:cNvPr id="6" name="ZoneTexte 5"/>
          <p:cNvSpPr txBox="1"/>
          <p:nvPr/>
        </p:nvSpPr>
        <p:spPr>
          <a:xfrm>
            <a:off x="0" y="71414"/>
            <a:ext cx="9144000" cy="461665"/>
          </a:xfrm>
          <a:prstGeom prst="rect">
            <a:avLst/>
          </a:prstGeom>
          <a:noFill/>
        </p:spPr>
        <p:txBody>
          <a:bodyPr wrap="square" rtlCol="0">
            <a:spAutoFit/>
          </a:bodyPr>
          <a:lstStyle/>
          <a:p>
            <a:pPr algn="ctr"/>
            <a:r>
              <a:rPr lang="fr-FR" sz="2400" b="1" dirty="0" smtClean="0">
                <a:latin typeface="Times New Roman" pitchFamily="18" charset="0"/>
                <a:cs typeface="Times New Roman" pitchFamily="18" charset="0"/>
              </a:rPr>
              <a:t>Cycle d’acide citrique</a:t>
            </a:r>
            <a:endParaRPr lang="fr-FR" sz="2400" b="1" dirty="0">
              <a:latin typeface="Times New Roman" pitchFamily="18" charset="0"/>
              <a:cs typeface="Times New Roman" pitchFamily="18" charset="0"/>
            </a:endParaRPr>
          </a:p>
        </p:txBody>
      </p:sp>
      <p:sp>
        <p:nvSpPr>
          <p:cNvPr id="7" name="Rectangle 6"/>
          <p:cNvSpPr/>
          <p:nvPr/>
        </p:nvSpPr>
        <p:spPr>
          <a:xfrm>
            <a:off x="5500694" y="4071942"/>
            <a:ext cx="714380" cy="428628"/>
          </a:xfrm>
          <a:prstGeom prst="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8" name="Rectangle 7"/>
          <p:cNvSpPr/>
          <p:nvPr/>
        </p:nvSpPr>
        <p:spPr>
          <a:xfrm>
            <a:off x="7072330" y="4714884"/>
            <a:ext cx="2000264" cy="2071702"/>
          </a:xfrm>
          <a:prstGeom prst="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9" name="Rectangle 8"/>
          <p:cNvSpPr/>
          <p:nvPr/>
        </p:nvSpPr>
        <p:spPr>
          <a:xfrm>
            <a:off x="7072330" y="5500702"/>
            <a:ext cx="928694" cy="428628"/>
          </a:xfrm>
          <a:prstGeom prst="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5047"/>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La forme d’azote la plus facilement utilisée est la forme ammoniacale, soit par animation directe ou par </a:t>
            </a:r>
            <a:r>
              <a:rPr lang="fr-FR" sz="2200" dirty="0" err="1" smtClean="0">
                <a:latin typeface="Times New Roman" pitchFamily="18" charset="0"/>
                <a:cs typeface="Times New Roman" pitchFamily="18" charset="0"/>
              </a:rPr>
              <a:t>transamination</a:t>
            </a:r>
            <a:endParaRPr lang="fr-FR" sz="2200" dirty="0" smtClean="0">
              <a:latin typeface="Times New Roman" pitchFamily="18" charset="0"/>
              <a:cs typeface="Times New Roman" pitchFamily="18" charset="0"/>
            </a:endParaRPr>
          </a:p>
        </p:txBody>
      </p:sp>
      <p:sp>
        <p:nvSpPr>
          <p:cNvPr id="3" name="Rectangle 2"/>
          <p:cNvSpPr/>
          <p:nvPr/>
        </p:nvSpPr>
        <p:spPr>
          <a:xfrm>
            <a:off x="0" y="181253"/>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Introduction des groupement amine </a:t>
            </a:r>
            <a:endParaRPr lang="fr-FR" sz="2400" b="1" dirty="0"/>
          </a:p>
        </p:txBody>
      </p:sp>
      <p:pic>
        <p:nvPicPr>
          <p:cNvPr id="5" name="Picture 4"/>
          <p:cNvPicPr>
            <a:picLocks noChangeAspect="1" noChangeArrowheads="1"/>
          </p:cNvPicPr>
          <p:nvPr/>
        </p:nvPicPr>
        <p:blipFill>
          <a:blip r:embed="rId2"/>
          <a:srcRect l="4695" r="3758"/>
          <a:stretch>
            <a:fillRect/>
          </a:stretch>
        </p:blipFill>
        <p:spPr bwMode="auto">
          <a:xfrm>
            <a:off x="357158" y="2124799"/>
            <a:ext cx="6871036" cy="3875969"/>
          </a:xfrm>
          <a:prstGeom prst="rect">
            <a:avLst/>
          </a:prstGeom>
          <a:noFill/>
          <a:ln w="9525">
            <a:noFill/>
            <a:miter lim="800000"/>
            <a:headEnd/>
            <a:tailEnd/>
          </a:ln>
          <a:effectLst/>
        </p:spPr>
      </p:pic>
      <p:sp>
        <p:nvSpPr>
          <p:cNvPr id="12" name="Rectangle 11"/>
          <p:cNvSpPr/>
          <p:nvPr/>
        </p:nvSpPr>
        <p:spPr>
          <a:xfrm>
            <a:off x="6286512" y="2428868"/>
            <a:ext cx="2857488" cy="6429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200" dirty="0" smtClean="0">
                <a:latin typeface="Times New Roman" pitchFamily="18" charset="0"/>
                <a:cs typeface="Times New Roman" pitchFamily="18" charset="0"/>
              </a:rPr>
              <a:t>En présence d’une forte concentration de NH</a:t>
            </a:r>
            <a:r>
              <a:rPr lang="fr-FR" sz="2200" baseline="-25000" dirty="0" smtClean="0">
                <a:latin typeface="Times New Roman" pitchFamily="18" charset="0"/>
                <a:cs typeface="Times New Roman" pitchFamily="18" charset="0"/>
              </a:rPr>
              <a:t>3</a:t>
            </a:r>
            <a:r>
              <a:rPr lang="fr-FR" sz="2200" dirty="0" smtClean="0">
                <a:latin typeface="Times New Roman" pitchFamily="18" charset="0"/>
                <a:cs typeface="Times New Roman" pitchFamily="18" charset="0"/>
              </a:rPr>
              <a:t> </a:t>
            </a:r>
            <a:endParaRPr lang="fr-FR" sz="2200" dirty="0">
              <a:latin typeface="Times New Roman" pitchFamily="18" charset="0"/>
              <a:cs typeface="Times New Roman" pitchFamily="18" charset="0"/>
            </a:endParaRPr>
          </a:p>
        </p:txBody>
      </p:sp>
      <p:cxnSp>
        <p:nvCxnSpPr>
          <p:cNvPr id="16" name="Connecteur droit avec flèche 15"/>
          <p:cNvCxnSpPr>
            <a:endCxn id="12" idx="1"/>
          </p:cNvCxnSpPr>
          <p:nvPr/>
        </p:nvCxnSpPr>
        <p:spPr>
          <a:xfrm>
            <a:off x="5643570" y="2750339"/>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419996" y="3929066"/>
            <a:ext cx="1724036" cy="13573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200" dirty="0" smtClean="0">
                <a:latin typeface="Times New Roman" pitchFamily="18" charset="0"/>
                <a:cs typeface="Times New Roman" pitchFamily="18" charset="0"/>
              </a:rPr>
              <a:t>En présence d’une faible  concentration de NH</a:t>
            </a:r>
            <a:r>
              <a:rPr lang="fr-FR" sz="2200" baseline="-25000" dirty="0" smtClean="0">
                <a:latin typeface="Times New Roman" pitchFamily="18" charset="0"/>
                <a:cs typeface="Times New Roman" pitchFamily="18" charset="0"/>
              </a:rPr>
              <a:t>3</a:t>
            </a:r>
            <a:r>
              <a:rPr lang="fr-FR" sz="2200" dirty="0" smtClean="0">
                <a:latin typeface="Times New Roman" pitchFamily="18" charset="0"/>
                <a:cs typeface="Times New Roman" pitchFamily="18" charset="0"/>
              </a:rPr>
              <a:t> </a:t>
            </a:r>
            <a:endParaRPr lang="fr-FR" sz="2200" dirty="0">
              <a:latin typeface="Times New Roman" pitchFamily="18" charset="0"/>
              <a:cs typeface="Times New Roman" pitchFamily="18" charset="0"/>
            </a:endParaRPr>
          </a:p>
        </p:txBody>
      </p:sp>
      <p:sp>
        <p:nvSpPr>
          <p:cNvPr id="21" name="Accolade fermante 20"/>
          <p:cNvSpPr/>
          <p:nvPr/>
        </p:nvSpPr>
        <p:spPr>
          <a:xfrm>
            <a:off x="6929454" y="3357562"/>
            <a:ext cx="571504" cy="25003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6" y="242808"/>
            <a:ext cx="9144000" cy="400110"/>
          </a:xfrm>
          <a:prstGeom prst="rect">
            <a:avLst/>
          </a:prstGeom>
        </p:spPr>
        <p:txBody>
          <a:bodyPr wrap="square">
            <a:spAutoFit/>
          </a:bodyPr>
          <a:lstStyle/>
          <a:p>
            <a:r>
              <a:rPr lang="fr-FR" sz="2000" dirty="0" smtClean="0">
                <a:latin typeface="Times New Roman" pitchFamily="18" charset="0"/>
                <a:cs typeface="Times New Roman" pitchFamily="18" charset="0"/>
              </a:rPr>
              <a:t>L’azote gazeux les ions nitrites et nitrates sont tout d’abord réduits en ions ammonium </a:t>
            </a:r>
            <a:endParaRPr lang="fr-FR" sz="2000" dirty="0">
              <a:latin typeface="Times New Roman" pitchFamily="18" charset="0"/>
              <a:cs typeface="Times New Roman" pitchFamily="18" charset="0"/>
            </a:endParaRPr>
          </a:p>
        </p:txBody>
      </p:sp>
      <p:sp>
        <p:nvSpPr>
          <p:cNvPr id="8" name="Rectangle 7"/>
          <p:cNvSpPr/>
          <p:nvPr/>
        </p:nvSpPr>
        <p:spPr>
          <a:xfrm>
            <a:off x="0" y="6007262"/>
            <a:ext cx="9144000" cy="707886"/>
          </a:xfrm>
          <a:prstGeom prst="rect">
            <a:avLst/>
          </a:prstGeom>
        </p:spPr>
        <p:txBody>
          <a:bodyPr wrap="square">
            <a:spAutoFit/>
          </a:bodyPr>
          <a:lstStyle/>
          <a:p>
            <a:pPr algn="just"/>
            <a:r>
              <a:rPr lang="fr-FR" sz="2000" dirty="0" smtClean="0">
                <a:latin typeface="Times New Roman" pitchFamily="18" charset="0"/>
                <a:cs typeface="Times New Roman" pitchFamily="18" charset="0"/>
              </a:rPr>
              <a:t>Les nitrates et les nitrites sont utilisés sous forme d’ammonium grâce à l’existence des réductases correspondantes. </a:t>
            </a:r>
            <a:endParaRPr lang="fr-FR" sz="2000" dirty="0">
              <a:latin typeface="Times New Roman" pitchFamily="18" charset="0"/>
              <a:cs typeface="Times New Roman" pitchFamily="18" charset="0"/>
            </a:endParaRPr>
          </a:p>
        </p:txBody>
      </p:sp>
      <p:sp>
        <p:nvSpPr>
          <p:cNvPr id="9" name="Rectangle 8"/>
          <p:cNvSpPr/>
          <p:nvPr/>
        </p:nvSpPr>
        <p:spPr>
          <a:xfrm>
            <a:off x="0" y="4708859"/>
            <a:ext cx="9144000" cy="1015663"/>
          </a:xfrm>
          <a:prstGeom prst="rect">
            <a:avLst/>
          </a:prstGeom>
        </p:spPr>
        <p:txBody>
          <a:bodyPr wrap="square">
            <a:spAutoFit/>
          </a:bodyPr>
          <a:lstStyle/>
          <a:p>
            <a:pPr algn="just"/>
            <a:r>
              <a:rPr lang="fr-FR" sz="2000" dirty="0" smtClean="0">
                <a:latin typeface="Times New Roman" pitchFamily="18" charset="0"/>
                <a:cs typeface="Times New Roman" pitchFamily="18" charset="0"/>
              </a:rPr>
              <a:t>L’utilisation de l’azote moléculaire (N2) n’est possible que chez un nombre limité de microorganismes (</a:t>
            </a:r>
            <a:r>
              <a:rPr lang="fr-FR" sz="2000" i="1" dirty="0" smtClean="0">
                <a:latin typeface="Times New Roman" pitchFamily="18" charset="0"/>
                <a:cs typeface="Times New Roman" pitchFamily="18" charset="0"/>
              </a:rPr>
              <a:t>Azotobacter, Achromobacter, </a:t>
            </a:r>
            <a:r>
              <a:rPr lang="fr-FR" sz="2000" i="1" dirty="0" err="1" smtClean="0">
                <a:latin typeface="Times New Roman" pitchFamily="18" charset="0"/>
                <a:cs typeface="Times New Roman" pitchFamily="18" charset="0"/>
              </a:rPr>
              <a:t>Klebsiella</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Bacillus</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Enterobacter</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Actinomyces</a:t>
            </a:r>
            <a:r>
              <a:rPr lang="fr-FR" sz="2000" i="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certains </a:t>
            </a:r>
            <a:r>
              <a:rPr lang="fr-FR" sz="2000" i="1" dirty="0" err="1" smtClean="0">
                <a:latin typeface="Times New Roman" pitchFamily="18" charset="0"/>
                <a:cs typeface="Times New Roman" pitchFamily="18" charset="0"/>
              </a:rPr>
              <a:t>Clostridium</a:t>
            </a:r>
            <a:r>
              <a:rPr lang="fr-FR" sz="2000" i="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bactéries photosynthétiques, Cyanophycées…), </a:t>
            </a:r>
            <a:endParaRPr lang="fr-FR" sz="2000" dirty="0">
              <a:latin typeface="Times New Roman" pitchFamily="18" charset="0"/>
              <a:cs typeface="Times New Roman" pitchFamily="18" charset="0"/>
            </a:endParaRPr>
          </a:p>
        </p:txBody>
      </p:sp>
      <p:grpSp>
        <p:nvGrpSpPr>
          <p:cNvPr id="28" name="Groupe 27"/>
          <p:cNvGrpSpPr/>
          <p:nvPr/>
        </p:nvGrpSpPr>
        <p:grpSpPr>
          <a:xfrm>
            <a:off x="833412" y="928670"/>
            <a:ext cx="7524802" cy="3357586"/>
            <a:chOff x="833412" y="3214686"/>
            <a:chExt cx="7524802" cy="3357586"/>
          </a:xfrm>
        </p:grpSpPr>
        <p:cxnSp>
          <p:nvCxnSpPr>
            <p:cNvPr id="34" name="Connecteur en arc 33"/>
            <p:cNvCxnSpPr>
              <a:stCxn id="17" idx="1"/>
              <a:endCxn id="14" idx="1"/>
            </p:cNvCxnSpPr>
            <p:nvPr/>
          </p:nvCxnSpPr>
          <p:spPr>
            <a:xfrm rot="10800000">
              <a:off x="5691196" y="3500438"/>
              <a:ext cx="1588" cy="785818"/>
            </a:xfrm>
            <a:prstGeom prst="curvedConnector3">
              <a:avLst>
                <a:gd name="adj1" fmla="val 14395466"/>
              </a:avLst>
            </a:prstGeom>
            <a:ln>
              <a:tailEnd type="arrow"/>
            </a:ln>
          </p:spPr>
          <p:style>
            <a:lnRef idx="1">
              <a:schemeClr val="accent1"/>
            </a:lnRef>
            <a:fillRef idx="0">
              <a:schemeClr val="accent1"/>
            </a:fillRef>
            <a:effectRef idx="0">
              <a:schemeClr val="accent1"/>
            </a:effectRef>
            <a:fontRef idx="minor">
              <a:schemeClr val="tx1"/>
            </a:fontRef>
          </p:style>
        </p:cxnSp>
        <p:grpSp>
          <p:nvGrpSpPr>
            <p:cNvPr id="72" name="Groupe 71"/>
            <p:cNvGrpSpPr/>
            <p:nvPr/>
          </p:nvGrpSpPr>
          <p:grpSpPr>
            <a:xfrm>
              <a:off x="833412" y="3214686"/>
              <a:ext cx="7524802" cy="3357586"/>
              <a:chOff x="642910" y="3429000"/>
              <a:chExt cx="7524802" cy="3357586"/>
            </a:xfrm>
          </p:grpSpPr>
          <p:sp>
            <p:nvSpPr>
              <p:cNvPr id="10" name="Rectangle 9"/>
              <p:cNvSpPr/>
              <p:nvPr/>
            </p:nvSpPr>
            <p:spPr>
              <a:xfrm>
                <a:off x="642910" y="4429132"/>
                <a:ext cx="916788" cy="571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200" dirty="0" smtClean="0">
                    <a:latin typeface="Times New Roman" pitchFamily="18" charset="0"/>
                    <a:cs typeface="Times New Roman" pitchFamily="18" charset="0"/>
                  </a:rPr>
                  <a:t>NO</a:t>
                </a:r>
                <a:r>
                  <a:rPr lang="fr-FR" sz="2200" baseline="-25000" dirty="0" smtClean="0">
                    <a:latin typeface="Times New Roman" pitchFamily="18" charset="0"/>
                    <a:cs typeface="Times New Roman" pitchFamily="18" charset="0"/>
                  </a:rPr>
                  <a:t>2</a:t>
                </a:r>
                <a:r>
                  <a:rPr lang="fr-FR" sz="2200" baseline="50000" dirty="0" smtClean="0">
                    <a:latin typeface="Times New Roman" pitchFamily="18" charset="0"/>
                    <a:cs typeface="Times New Roman" pitchFamily="18" charset="0"/>
                  </a:rPr>
                  <a:t>-</a:t>
                </a:r>
                <a:endParaRPr lang="fr-FR" sz="2200" baseline="50000" dirty="0">
                  <a:latin typeface="Times New Roman" pitchFamily="18" charset="0"/>
                  <a:cs typeface="Times New Roman" pitchFamily="18" charset="0"/>
                </a:endParaRPr>
              </a:p>
            </p:txBody>
          </p:sp>
          <p:sp>
            <p:nvSpPr>
              <p:cNvPr id="11" name="Rectangle 10"/>
              <p:cNvSpPr/>
              <p:nvPr/>
            </p:nvSpPr>
            <p:spPr>
              <a:xfrm>
                <a:off x="642910" y="5072074"/>
                <a:ext cx="916788" cy="571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200" dirty="0" smtClean="0">
                    <a:latin typeface="Times New Roman" pitchFamily="18" charset="0"/>
                    <a:cs typeface="Times New Roman" pitchFamily="18" charset="0"/>
                  </a:rPr>
                  <a:t>NO</a:t>
                </a:r>
                <a:r>
                  <a:rPr lang="fr-FR" sz="2200" baseline="-25000" dirty="0" smtClean="0">
                    <a:latin typeface="Times New Roman" pitchFamily="18" charset="0"/>
                    <a:cs typeface="Times New Roman" pitchFamily="18" charset="0"/>
                  </a:rPr>
                  <a:t>3</a:t>
                </a:r>
                <a:r>
                  <a:rPr lang="fr-FR" sz="2200" baseline="50000" dirty="0" smtClean="0">
                    <a:latin typeface="Times New Roman" pitchFamily="18" charset="0"/>
                    <a:cs typeface="Times New Roman" pitchFamily="18" charset="0"/>
                  </a:rPr>
                  <a:t>-</a:t>
                </a:r>
                <a:endParaRPr lang="fr-FR" sz="2200" baseline="50000" dirty="0">
                  <a:latin typeface="Times New Roman" pitchFamily="18" charset="0"/>
                  <a:cs typeface="Times New Roman" pitchFamily="18" charset="0"/>
                </a:endParaRPr>
              </a:p>
            </p:txBody>
          </p:sp>
          <p:sp>
            <p:nvSpPr>
              <p:cNvPr id="12" name="Rectangle 11"/>
              <p:cNvSpPr/>
              <p:nvPr/>
            </p:nvSpPr>
            <p:spPr>
              <a:xfrm>
                <a:off x="642910" y="5715016"/>
                <a:ext cx="916788" cy="571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200" dirty="0" smtClean="0">
                    <a:latin typeface="Times New Roman" pitchFamily="18" charset="0"/>
                    <a:cs typeface="Times New Roman" pitchFamily="18" charset="0"/>
                  </a:rPr>
                  <a:t>N</a:t>
                </a:r>
                <a:r>
                  <a:rPr lang="fr-FR" sz="2200" baseline="-25000" dirty="0" smtClean="0">
                    <a:latin typeface="Times New Roman" pitchFamily="18" charset="0"/>
                    <a:cs typeface="Times New Roman" pitchFamily="18" charset="0"/>
                  </a:rPr>
                  <a:t>2</a:t>
                </a:r>
                <a:endParaRPr lang="fr-FR" sz="2200" baseline="30000" dirty="0">
                  <a:latin typeface="Times New Roman" pitchFamily="18" charset="0"/>
                  <a:cs typeface="Times New Roman" pitchFamily="18" charset="0"/>
                </a:endParaRPr>
              </a:p>
            </p:txBody>
          </p:sp>
          <p:sp>
            <p:nvSpPr>
              <p:cNvPr id="13" name="Rectangle 12"/>
              <p:cNvSpPr/>
              <p:nvPr/>
            </p:nvSpPr>
            <p:spPr>
              <a:xfrm>
                <a:off x="2357422" y="5072074"/>
                <a:ext cx="916788" cy="571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200" dirty="0" smtClean="0">
                    <a:latin typeface="Times New Roman" pitchFamily="18" charset="0"/>
                    <a:cs typeface="Times New Roman" pitchFamily="18" charset="0"/>
                  </a:rPr>
                  <a:t>NH</a:t>
                </a:r>
                <a:r>
                  <a:rPr lang="fr-FR" sz="2200" baseline="-25000" dirty="0" smtClean="0">
                    <a:latin typeface="Times New Roman" pitchFamily="18" charset="0"/>
                    <a:cs typeface="Times New Roman" pitchFamily="18" charset="0"/>
                  </a:rPr>
                  <a:t>4</a:t>
                </a:r>
                <a:r>
                  <a:rPr lang="fr-FR" sz="2200" baseline="30000" dirty="0" smtClean="0">
                    <a:latin typeface="Times New Roman" pitchFamily="18" charset="0"/>
                    <a:cs typeface="Times New Roman" pitchFamily="18" charset="0"/>
                  </a:rPr>
                  <a:t>+</a:t>
                </a:r>
                <a:endParaRPr lang="fr-FR" sz="2200" baseline="30000" dirty="0">
                  <a:latin typeface="Times New Roman" pitchFamily="18" charset="0"/>
                  <a:cs typeface="Times New Roman" pitchFamily="18" charset="0"/>
                </a:endParaRPr>
              </a:p>
            </p:txBody>
          </p:sp>
          <p:sp>
            <p:nvSpPr>
              <p:cNvPr id="14" name="Rectangle 13"/>
              <p:cNvSpPr/>
              <p:nvPr/>
            </p:nvSpPr>
            <p:spPr>
              <a:xfrm>
                <a:off x="5500694" y="3429000"/>
                <a:ext cx="1500198" cy="571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200" dirty="0" smtClean="0">
                    <a:latin typeface="Times New Roman" pitchFamily="18" charset="0"/>
                    <a:cs typeface="Times New Roman" pitchFamily="18" charset="0"/>
                  </a:rPr>
                  <a:t>Glutamine </a:t>
                </a:r>
                <a:endParaRPr lang="fr-FR" sz="2200" baseline="30000" dirty="0">
                  <a:latin typeface="Times New Roman" pitchFamily="18" charset="0"/>
                  <a:cs typeface="Times New Roman" pitchFamily="18" charset="0"/>
                </a:endParaRPr>
              </a:p>
            </p:txBody>
          </p:sp>
          <p:sp>
            <p:nvSpPr>
              <p:cNvPr id="17" name="Rectangle 16"/>
              <p:cNvSpPr/>
              <p:nvPr/>
            </p:nvSpPr>
            <p:spPr>
              <a:xfrm>
                <a:off x="5500694" y="4214818"/>
                <a:ext cx="1500198" cy="571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200" dirty="0" smtClean="0">
                    <a:latin typeface="Times New Roman" pitchFamily="18" charset="0"/>
                    <a:cs typeface="Times New Roman" pitchFamily="18" charset="0"/>
                  </a:rPr>
                  <a:t>Glutamate</a:t>
                </a:r>
                <a:endParaRPr lang="fr-FR" sz="2200" baseline="30000" dirty="0">
                  <a:latin typeface="Times New Roman" pitchFamily="18" charset="0"/>
                  <a:cs typeface="Times New Roman" pitchFamily="18" charset="0"/>
                </a:endParaRPr>
              </a:p>
            </p:txBody>
          </p:sp>
          <p:sp>
            <p:nvSpPr>
              <p:cNvPr id="18" name="Rectangle 17"/>
              <p:cNvSpPr/>
              <p:nvPr/>
            </p:nvSpPr>
            <p:spPr>
              <a:xfrm>
                <a:off x="5500693" y="4929198"/>
                <a:ext cx="2667019" cy="571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200" dirty="0" smtClean="0">
                    <a:latin typeface="Times New Roman" pitchFamily="18" charset="0"/>
                    <a:cs typeface="Times New Roman" pitchFamily="18" charset="0"/>
                  </a:rPr>
                  <a:t>Alpha-</a:t>
                </a:r>
                <a:r>
                  <a:rPr lang="fr-FR" sz="2200" dirty="0" err="1" smtClean="0">
                    <a:latin typeface="Times New Roman" pitchFamily="18" charset="0"/>
                    <a:cs typeface="Times New Roman" pitchFamily="18" charset="0"/>
                  </a:rPr>
                  <a:t>cétoglutarate</a:t>
                </a:r>
                <a:r>
                  <a:rPr lang="fr-FR" sz="2200" dirty="0" smtClean="0">
                    <a:latin typeface="Times New Roman" pitchFamily="18" charset="0"/>
                    <a:cs typeface="Times New Roman" pitchFamily="18" charset="0"/>
                  </a:rPr>
                  <a:t>  </a:t>
                </a:r>
                <a:endParaRPr lang="fr-FR" sz="2200" baseline="30000" dirty="0">
                  <a:latin typeface="Times New Roman" pitchFamily="18" charset="0"/>
                  <a:cs typeface="Times New Roman" pitchFamily="18" charset="0"/>
                </a:endParaRPr>
              </a:p>
            </p:txBody>
          </p:sp>
          <p:sp>
            <p:nvSpPr>
              <p:cNvPr id="19" name="Rectangle 18"/>
              <p:cNvSpPr/>
              <p:nvPr/>
            </p:nvSpPr>
            <p:spPr>
              <a:xfrm>
                <a:off x="5500694" y="5572140"/>
                <a:ext cx="1500198" cy="571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200" dirty="0" smtClean="0">
                    <a:latin typeface="Times New Roman" pitchFamily="18" charset="0"/>
                    <a:cs typeface="Times New Roman" pitchFamily="18" charset="0"/>
                  </a:rPr>
                  <a:t>Alanine  </a:t>
                </a:r>
                <a:endParaRPr lang="fr-FR" sz="2200" baseline="30000" dirty="0">
                  <a:latin typeface="Times New Roman" pitchFamily="18" charset="0"/>
                  <a:cs typeface="Times New Roman" pitchFamily="18" charset="0"/>
                </a:endParaRPr>
              </a:p>
            </p:txBody>
          </p:sp>
          <p:sp>
            <p:nvSpPr>
              <p:cNvPr id="20" name="Rectangle 19"/>
              <p:cNvSpPr/>
              <p:nvPr/>
            </p:nvSpPr>
            <p:spPr>
              <a:xfrm>
                <a:off x="5500694" y="6215082"/>
                <a:ext cx="1500198" cy="571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200" dirty="0" smtClean="0">
                    <a:latin typeface="Times New Roman" pitchFamily="18" charset="0"/>
                    <a:cs typeface="Times New Roman" pitchFamily="18" charset="0"/>
                  </a:rPr>
                  <a:t>Pyruvate </a:t>
                </a:r>
                <a:endParaRPr lang="fr-FR" sz="2200" baseline="30000" dirty="0">
                  <a:latin typeface="Times New Roman" pitchFamily="18" charset="0"/>
                  <a:cs typeface="Times New Roman" pitchFamily="18" charset="0"/>
                </a:endParaRPr>
              </a:p>
            </p:txBody>
          </p:sp>
          <p:cxnSp>
            <p:nvCxnSpPr>
              <p:cNvPr id="22" name="Connecteur droit avec flèche 21"/>
              <p:cNvCxnSpPr>
                <a:stCxn id="10" idx="3"/>
                <a:endCxn id="13" idx="1"/>
              </p:cNvCxnSpPr>
              <p:nvPr/>
            </p:nvCxnSpPr>
            <p:spPr>
              <a:xfrm>
                <a:off x="1559698" y="4714884"/>
                <a:ext cx="797724"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11" idx="3"/>
                <a:endCxn id="13" idx="1"/>
              </p:cNvCxnSpPr>
              <p:nvPr/>
            </p:nvCxnSpPr>
            <p:spPr>
              <a:xfrm>
                <a:off x="1559698" y="5357826"/>
                <a:ext cx="79772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12" idx="3"/>
                <a:endCxn id="13" idx="1"/>
              </p:cNvCxnSpPr>
              <p:nvPr/>
            </p:nvCxnSpPr>
            <p:spPr>
              <a:xfrm flipV="1">
                <a:off x="1559698" y="5357826"/>
                <a:ext cx="797724"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13" idx="3"/>
                <a:endCxn id="14" idx="1"/>
              </p:cNvCxnSpPr>
              <p:nvPr/>
            </p:nvCxnSpPr>
            <p:spPr>
              <a:xfrm flipV="1">
                <a:off x="3274210" y="3714752"/>
                <a:ext cx="2226484" cy="1643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stCxn id="13" idx="3"/>
              </p:cNvCxnSpPr>
              <p:nvPr/>
            </p:nvCxnSpPr>
            <p:spPr>
              <a:xfrm flipV="1">
                <a:off x="3274210" y="4857760"/>
                <a:ext cx="1726418"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a:stCxn id="13" idx="3"/>
              </p:cNvCxnSpPr>
              <p:nvPr/>
            </p:nvCxnSpPr>
            <p:spPr>
              <a:xfrm>
                <a:off x="3274210" y="5357826"/>
                <a:ext cx="1654980"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onnecteur en arc 48"/>
              <p:cNvCxnSpPr>
                <a:stCxn id="20" idx="1"/>
                <a:endCxn id="19" idx="1"/>
              </p:cNvCxnSpPr>
              <p:nvPr/>
            </p:nvCxnSpPr>
            <p:spPr>
              <a:xfrm rot="10800000">
                <a:off x="5500694" y="5857892"/>
                <a:ext cx="1588" cy="642942"/>
              </a:xfrm>
              <a:prstGeom prst="curvedConnector3">
                <a:avLst>
                  <a:gd name="adj1" fmla="val 3358943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Connecteur en arc 70"/>
              <p:cNvCxnSpPr/>
              <p:nvPr/>
            </p:nvCxnSpPr>
            <p:spPr>
              <a:xfrm rot="10800000">
                <a:off x="5499106" y="4572008"/>
                <a:ext cx="1588" cy="642942"/>
              </a:xfrm>
              <a:prstGeom prst="curvedConnector3">
                <a:avLst>
                  <a:gd name="adj1" fmla="val 33589431"/>
                </a:avLst>
              </a:prstGeom>
              <a:ln>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36354"/>
          <a:stretch>
            <a:fillRect/>
          </a:stretch>
        </p:blipFill>
        <p:spPr bwMode="auto">
          <a:xfrm>
            <a:off x="3201949" y="2345122"/>
            <a:ext cx="3403913" cy="1428760"/>
          </a:xfrm>
          <a:prstGeom prst="rect">
            <a:avLst/>
          </a:prstGeom>
          <a:noFill/>
          <a:ln w="9525">
            <a:noFill/>
            <a:miter lim="800000"/>
            <a:headEnd/>
            <a:tailEnd/>
          </a:ln>
        </p:spPr>
      </p:pic>
      <p:sp>
        <p:nvSpPr>
          <p:cNvPr id="2" name="Rectangle 1"/>
          <p:cNvSpPr/>
          <p:nvPr/>
        </p:nvSpPr>
        <p:spPr>
          <a:xfrm>
            <a:off x="-32" y="450958"/>
            <a:ext cx="9144032" cy="646331"/>
          </a:xfrm>
          <a:prstGeom prst="rect">
            <a:avLst/>
          </a:prstGeom>
          <a:ln>
            <a:solidFill>
              <a:schemeClr val="accent1"/>
            </a:solidFill>
          </a:ln>
        </p:spPr>
        <p:txBody>
          <a:bodyPr wrap="square">
            <a:spAutoFit/>
          </a:bodyPr>
          <a:lstStyle/>
          <a:p>
            <a:r>
              <a:rPr lang="fr-FR" dirty="0" smtClean="0">
                <a:latin typeface="Times New Roman" pitchFamily="18" charset="0"/>
                <a:cs typeface="Times New Roman" pitchFamily="18" charset="0"/>
              </a:rPr>
              <a:t>Aditif alimentaire (gout sucré) , Aliment </a:t>
            </a:r>
            <a:r>
              <a:rPr lang="fr-FR" dirty="0" err="1" smtClean="0">
                <a:latin typeface="Times New Roman" pitchFamily="18" charset="0"/>
                <a:cs typeface="Times New Roman" pitchFamily="18" charset="0"/>
              </a:rPr>
              <a:t>entérale</a:t>
            </a:r>
            <a:r>
              <a:rPr lang="fr-FR" dirty="0" smtClean="0">
                <a:latin typeface="Times New Roman" pitchFamily="18" charset="0"/>
                <a:cs typeface="Times New Roman" pitchFamily="18" charset="0"/>
              </a:rPr>
              <a:t> et parentérale (médecine), matière première pour la synthèse de l’aspartame et détergeant et dans le traitement des eaux.</a:t>
            </a:r>
          </a:p>
        </p:txBody>
      </p:sp>
      <p:sp>
        <p:nvSpPr>
          <p:cNvPr id="3" name="ZoneTexte 2"/>
          <p:cNvSpPr txBox="1"/>
          <p:nvPr/>
        </p:nvSpPr>
        <p:spPr>
          <a:xfrm>
            <a:off x="-32" y="1086606"/>
            <a:ext cx="9144032" cy="1323439"/>
          </a:xfrm>
          <a:prstGeom prst="rect">
            <a:avLst/>
          </a:prstGeom>
          <a:noFill/>
        </p:spPr>
        <p:txBody>
          <a:bodyPr wrap="square" rtlCol="0">
            <a:spAutoFit/>
          </a:bodyPr>
          <a:lstStyle/>
          <a:p>
            <a:r>
              <a:rPr lang="fr-FR" sz="2000" dirty="0" smtClean="0">
                <a:latin typeface="Times New Roman" pitchFamily="18" charset="0"/>
                <a:cs typeface="Times New Roman" pitchFamily="18" charset="0"/>
              </a:rPr>
              <a:t>1960 la production de l’</a:t>
            </a:r>
            <a:r>
              <a:rPr lang="fr-FR" sz="2000" dirty="0" err="1" smtClean="0">
                <a:latin typeface="Times New Roman" pitchFamily="18" charset="0"/>
                <a:cs typeface="Times New Roman" pitchFamily="18" charset="0"/>
              </a:rPr>
              <a:t>aspartate</a:t>
            </a:r>
            <a:r>
              <a:rPr lang="fr-FR" sz="2000" dirty="0" smtClean="0">
                <a:latin typeface="Times New Roman" pitchFamily="18" charset="0"/>
                <a:cs typeface="Times New Roman" pitchFamily="18" charset="0"/>
              </a:rPr>
              <a:t>  a commencé sur un réacteur discontinu en utilisant </a:t>
            </a:r>
            <a:r>
              <a:rPr lang="fr-FR" sz="2000" i="1" dirty="0" smtClean="0">
                <a:latin typeface="Times New Roman" pitchFamily="18" charset="0"/>
                <a:cs typeface="Times New Roman" pitchFamily="18" charset="0"/>
              </a:rPr>
              <a:t>E.coli</a:t>
            </a:r>
            <a:r>
              <a:rPr lang="fr-FR" sz="2000" dirty="0" smtClean="0">
                <a:latin typeface="Times New Roman" pitchFamily="18" charset="0"/>
                <a:cs typeface="Times New Roman" pitchFamily="18" charset="0"/>
              </a:rPr>
              <a:t> ayant une </a:t>
            </a:r>
            <a:r>
              <a:rPr lang="fr-FR" sz="2000" dirty="0" err="1" smtClean="0">
                <a:latin typeface="Times New Roman" pitchFamily="18" charset="0"/>
                <a:cs typeface="Times New Roman" pitchFamily="18" charset="0"/>
              </a:rPr>
              <a:t>Aspartase</a:t>
            </a:r>
            <a:r>
              <a:rPr lang="fr-FR" sz="2000" dirty="0" smtClean="0">
                <a:latin typeface="Times New Roman" pitchFamily="18" charset="0"/>
                <a:cs typeface="Times New Roman" pitchFamily="18" charset="0"/>
              </a:rPr>
              <a:t> à haute activité, en condensant le fumarate et l’ammoniac. En1973 immobilisation sur un gel d’</a:t>
            </a:r>
            <a:r>
              <a:rPr lang="fr-FR" sz="2000" dirty="0" err="1" smtClean="0">
                <a:latin typeface="Times New Roman" pitchFamily="18" charset="0"/>
                <a:cs typeface="Times New Roman" pitchFamily="18" charset="0"/>
              </a:rPr>
              <a:t>acrylamide</a:t>
            </a:r>
            <a:r>
              <a:rPr lang="fr-FR" sz="2000" dirty="0" smtClean="0">
                <a:latin typeface="Times New Roman" pitchFamily="18" charset="0"/>
                <a:cs typeface="Times New Roman" pitchFamily="18" charset="0"/>
              </a:rPr>
              <a:t>, 1978 sur  des colonne de </a:t>
            </a:r>
            <a:r>
              <a:rPr lang="az-Cyrl-AZ" sz="2000" dirty="0" smtClean="0">
                <a:latin typeface="Times New Roman" pitchFamily="18" charset="0"/>
                <a:cs typeface="Times New Roman" pitchFamily="18" charset="0"/>
              </a:rPr>
              <a:t>к</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carragenane</a:t>
            </a:r>
            <a:r>
              <a:rPr lang="fr-FR" sz="2000" dirty="0" smtClean="0">
                <a:latin typeface="Times New Roman" pitchFamily="18" charset="0"/>
                <a:cs typeface="Times New Roman" pitchFamily="18" charset="0"/>
              </a:rPr>
              <a:t>  </a:t>
            </a:r>
          </a:p>
        </p:txBody>
      </p:sp>
      <p:sp>
        <p:nvSpPr>
          <p:cNvPr id="10" name="Rectangle 9"/>
          <p:cNvSpPr/>
          <p:nvPr/>
        </p:nvSpPr>
        <p:spPr>
          <a:xfrm>
            <a:off x="0" y="-24"/>
            <a:ext cx="9144000" cy="461665"/>
          </a:xfrm>
          <a:prstGeom prst="rect">
            <a:avLst/>
          </a:prstGeom>
        </p:spPr>
        <p:txBody>
          <a:bodyPr wrap="square">
            <a:spAutoFit/>
          </a:bodyPr>
          <a:lstStyle/>
          <a:p>
            <a:pPr lvl="0" algn="ctr">
              <a:spcBef>
                <a:spcPct val="0"/>
              </a:spcBef>
              <a:defRPr/>
            </a:pPr>
            <a:r>
              <a:rPr lang="fr-FR" sz="2400" b="1" dirty="0" smtClean="0">
                <a:latin typeface="Times New Roman" pitchFamily="18" charset="0"/>
                <a:cs typeface="Times New Roman" pitchFamily="18" charset="0"/>
              </a:rPr>
              <a:t>Production de L-</a:t>
            </a:r>
            <a:r>
              <a:rPr lang="fr-FR" sz="2400" b="1" dirty="0" err="1" smtClean="0">
                <a:latin typeface="Times New Roman" pitchFamily="18" charset="0"/>
                <a:cs typeface="Times New Roman" pitchFamily="18" charset="0"/>
              </a:rPr>
              <a:t>aspartate</a:t>
            </a:r>
            <a:endParaRPr lang="fr-FR" sz="2400" b="1" dirty="0">
              <a:latin typeface="Times New Roman" pitchFamily="18" charset="0"/>
              <a:cs typeface="Times New Roman" pitchFamily="18" charset="0"/>
            </a:endParaRPr>
          </a:p>
        </p:txBody>
      </p:sp>
      <p:pic>
        <p:nvPicPr>
          <p:cNvPr id="15" name="Picture 2"/>
          <p:cNvPicPr>
            <a:picLocks noChangeAspect="1" noChangeArrowheads="1"/>
          </p:cNvPicPr>
          <p:nvPr/>
        </p:nvPicPr>
        <p:blipFill>
          <a:blip r:embed="rId3" cstate="print"/>
          <a:srcRect t="6709" b="7176"/>
          <a:stretch>
            <a:fillRect/>
          </a:stretch>
        </p:blipFill>
        <p:spPr bwMode="auto">
          <a:xfrm>
            <a:off x="5143504" y="4994884"/>
            <a:ext cx="4000496" cy="1863139"/>
          </a:xfrm>
          <a:prstGeom prst="rect">
            <a:avLst/>
          </a:prstGeom>
          <a:noFill/>
          <a:ln w="9525">
            <a:noFill/>
            <a:miter lim="800000"/>
            <a:headEnd/>
            <a:tailEnd/>
          </a:ln>
        </p:spPr>
      </p:pic>
      <p:pic>
        <p:nvPicPr>
          <p:cNvPr id="16" name="Picture 2"/>
          <p:cNvPicPr>
            <a:picLocks noChangeAspect="1" noChangeArrowheads="1"/>
          </p:cNvPicPr>
          <p:nvPr/>
        </p:nvPicPr>
        <p:blipFill>
          <a:blip r:embed="rId2" cstate="print"/>
          <a:srcRect l="-225"/>
          <a:stretch>
            <a:fillRect/>
          </a:stretch>
        </p:blipFill>
        <p:spPr bwMode="auto">
          <a:xfrm>
            <a:off x="-32" y="5214950"/>
            <a:ext cx="5000660" cy="1332937"/>
          </a:xfrm>
          <a:prstGeom prst="rect">
            <a:avLst/>
          </a:prstGeom>
          <a:noFill/>
          <a:ln w="9525">
            <a:noFill/>
            <a:miter lim="800000"/>
            <a:headEnd/>
            <a:tailEnd/>
          </a:ln>
        </p:spPr>
      </p:pic>
      <p:sp>
        <p:nvSpPr>
          <p:cNvPr id="17" name="ZoneTexte 16"/>
          <p:cNvSpPr txBox="1"/>
          <p:nvPr/>
        </p:nvSpPr>
        <p:spPr>
          <a:xfrm>
            <a:off x="-32" y="3708959"/>
            <a:ext cx="9144032" cy="707886"/>
          </a:xfrm>
          <a:prstGeom prst="rect">
            <a:avLst/>
          </a:prstGeom>
          <a:noFill/>
        </p:spPr>
        <p:txBody>
          <a:bodyPr wrap="square" rtlCol="0">
            <a:spAutoFit/>
          </a:bodyPr>
          <a:lstStyle/>
          <a:p>
            <a:pPr algn="just"/>
            <a:r>
              <a:rPr lang="fr-FR" sz="2000" dirty="0" smtClean="0">
                <a:latin typeface="Times New Roman" pitchFamily="18" charset="0"/>
                <a:cs typeface="Times New Roman" pitchFamily="18" charset="0"/>
              </a:rPr>
              <a:t>Un autre système de production enzymatique utilise </a:t>
            </a:r>
            <a:r>
              <a:rPr lang="fr-FR" sz="2000" b="1" i="1" dirty="0" err="1" smtClean="0">
                <a:solidFill>
                  <a:srgbClr val="FF0000"/>
                </a:solidFill>
                <a:latin typeface="Times New Roman" pitchFamily="18" charset="0"/>
                <a:cs typeface="Times New Roman" pitchFamily="18" charset="0"/>
              </a:rPr>
              <a:t>Brevibacterium</a:t>
            </a:r>
            <a:r>
              <a:rPr lang="fr-FR" sz="2000" b="1" i="1" dirty="0" smtClean="0">
                <a:solidFill>
                  <a:srgbClr val="FF0000"/>
                </a:solidFill>
                <a:latin typeface="Times New Roman" pitchFamily="18" charset="0"/>
                <a:cs typeface="Times New Roman" pitchFamily="18" charset="0"/>
              </a:rPr>
              <a:t> flavum </a:t>
            </a:r>
            <a:r>
              <a:rPr lang="fr-FR" sz="2000" dirty="0" smtClean="0">
                <a:latin typeface="Times New Roman" pitchFamily="18" charset="0"/>
                <a:cs typeface="Times New Roman" pitchFamily="18" charset="0"/>
              </a:rPr>
              <a:t>non immobilisé dans un réacteur  ayant une membrane d’ultrafiltration.</a:t>
            </a:r>
          </a:p>
        </p:txBody>
      </p:sp>
      <p:sp>
        <p:nvSpPr>
          <p:cNvPr id="18" name="Rectangle 17"/>
          <p:cNvSpPr/>
          <p:nvPr/>
        </p:nvSpPr>
        <p:spPr>
          <a:xfrm>
            <a:off x="-32" y="4351922"/>
            <a:ext cx="9144032" cy="707886"/>
          </a:xfrm>
          <a:prstGeom prst="rect">
            <a:avLst/>
          </a:prstGeom>
        </p:spPr>
        <p:txBody>
          <a:bodyPr wrap="square">
            <a:spAutoFit/>
          </a:bodyPr>
          <a:lstStyle/>
          <a:p>
            <a:r>
              <a:rPr lang="fr-FR" sz="2000" dirty="0" smtClean="0">
                <a:latin typeface="Times New Roman" pitchFamily="18" charset="0"/>
                <a:cs typeface="Times New Roman" pitchFamily="18" charset="0"/>
              </a:rPr>
              <a:t>L’acide malique, matière première, est converti dans la cellule en fumarate par une </a:t>
            </a:r>
            <a:r>
              <a:rPr lang="fr-FR" sz="2000" dirty="0" err="1" smtClean="0">
                <a:latin typeface="Times New Roman" pitchFamily="18" charset="0"/>
                <a:cs typeface="Times New Roman" pitchFamily="18" charset="0"/>
              </a:rPr>
              <a:t>malate</a:t>
            </a:r>
            <a:r>
              <a:rPr lang="fr-FR" sz="2000" dirty="0" smtClean="0">
                <a:latin typeface="Times New Roman" pitchFamily="18" charset="0"/>
                <a:cs typeface="Times New Roman" pitchFamily="18" charset="0"/>
              </a:rPr>
              <a:t> isomérase est l’</a:t>
            </a:r>
            <a:r>
              <a:rPr lang="fr-FR" sz="2000" dirty="0" err="1" smtClean="0">
                <a:latin typeface="Times New Roman" pitchFamily="18" charset="0"/>
                <a:cs typeface="Times New Roman" pitchFamily="18" charset="0"/>
              </a:rPr>
              <a:t>aspartase</a:t>
            </a:r>
            <a:r>
              <a:rPr lang="fr-FR" sz="2000" dirty="0" smtClean="0">
                <a:latin typeface="Times New Roman" pitchFamily="18" charset="0"/>
                <a:cs typeface="Times New Roman" pitchFamily="18" charset="0"/>
              </a:rPr>
              <a:t> le transforme en L-</a:t>
            </a:r>
            <a:r>
              <a:rPr lang="fr-FR" sz="2000" dirty="0" err="1" smtClean="0">
                <a:latin typeface="Times New Roman" pitchFamily="18" charset="0"/>
                <a:cs typeface="Times New Roman" pitchFamily="18" charset="0"/>
              </a:rPr>
              <a:t>aspartate</a:t>
            </a:r>
            <a:r>
              <a:rPr lang="fr-FR" sz="2000" dirty="0" smtClean="0">
                <a:latin typeface="Times New Roman" pitchFamily="18" charset="0"/>
                <a:cs typeface="Times New Roman" pitchFamily="18" charset="0"/>
              </a:rPr>
              <a:t> </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Grp="1" noChangeAspect="1" noChangeArrowheads="1"/>
          </p:cNvPicPr>
          <p:nvPr>
            <p:ph sz="half" idx="2"/>
          </p:nvPr>
        </p:nvPicPr>
        <p:blipFill>
          <a:blip r:embed="rId2" cstate="print"/>
          <a:srcRect b="29395"/>
          <a:stretch>
            <a:fillRect/>
          </a:stretch>
        </p:blipFill>
        <p:spPr bwMode="auto">
          <a:xfrm>
            <a:off x="2257244" y="1602390"/>
            <a:ext cx="4275502" cy="3429024"/>
          </a:xfrm>
          <a:prstGeom prst="rect">
            <a:avLst/>
          </a:prstGeom>
          <a:noFill/>
          <a:ln w="9525">
            <a:noFill/>
            <a:miter lim="800000"/>
            <a:headEnd/>
            <a:tailEnd/>
          </a:ln>
        </p:spPr>
      </p:pic>
      <p:sp>
        <p:nvSpPr>
          <p:cNvPr id="6" name="Rectangle 5"/>
          <p:cNvSpPr/>
          <p:nvPr/>
        </p:nvSpPr>
        <p:spPr>
          <a:xfrm>
            <a:off x="35495" y="357166"/>
            <a:ext cx="9119455"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A partir de l’</a:t>
            </a:r>
            <a:r>
              <a:rPr lang="fr-FR" sz="2200" dirty="0" err="1" smtClean="0">
                <a:latin typeface="Times New Roman" pitchFamily="18" charset="0"/>
                <a:cs typeface="Times New Roman" pitchFamily="18" charset="0"/>
              </a:rPr>
              <a:t>aspartate</a:t>
            </a:r>
            <a:r>
              <a:rPr lang="fr-FR" sz="2200" dirty="0" smtClean="0">
                <a:latin typeface="Times New Roman" pitchFamily="18" charset="0"/>
                <a:cs typeface="Times New Roman" pitchFamily="18" charset="0"/>
              </a:rPr>
              <a:t>, s’ouvrent les voies de la biosynthèse de la </a:t>
            </a:r>
            <a:r>
              <a:rPr lang="fr-FR" sz="2200" b="1" dirty="0" smtClean="0">
                <a:solidFill>
                  <a:srgbClr val="FF0000"/>
                </a:solidFill>
                <a:latin typeface="Times New Roman" pitchFamily="18" charset="0"/>
                <a:cs typeface="Times New Roman" pitchFamily="18" charset="0"/>
              </a:rPr>
              <a:t>lysine</a:t>
            </a:r>
            <a:r>
              <a:rPr lang="fr-FR" sz="2200" dirty="0" smtClean="0">
                <a:latin typeface="Times New Roman" pitchFamily="18" charset="0"/>
                <a:cs typeface="Times New Roman" pitchFamily="18" charset="0"/>
              </a:rPr>
              <a:t> (bactéries), de </a:t>
            </a:r>
            <a:r>
              <a:rPr lang="fr-FR" sz="2200" b="1" dirty="0" smtClean="0">
                <a:solidFill>
                  <a:srgbClr val="FF0000"/>
                </a:solidFill>
                <a:latin typeface="Times New Roman" pitchFamily="18" charset="0"/>
                <a:cs typeface="Times New Roman" pitchFamily="18" charset="0"/>
              </a:rPr>
              <a:t>la méthionine</a:t>
            </a:r>
            <a:r>
              <a:rPr lang="fr-FR" sz="2200" dirty="0" smtClean="0">
                <a:latin typeface="Times New Roman" pitchFamily="18" charset="0"/>
                <a:cs typeface="Times New Roman" pitchFamily="18" charset="0"/>
              </a:rPr>
              <a:t>, de la </a:t>
            </a:r>
            <a:r>
              <a:rPr lang="fr-FR" sz="2200" b="1" dirty="0" smtClean="0">
                <a:solidFill>
                  <a:srgbClr val="FF0000"/>
                </a:solidFill>
                <a:latin typeface="Times New Roman" pitchFamily="18" charset="0"/>
                <a:cs typeface="Times New Roman" pitchFamily="18" charset="0"/>
              </a:rPr>
              <a:t>thréonine</a:t>
            </a:r>
            <a:r>
              <a:rPr lang="fr-FR" sz="2200" dirty="0" smtClean="0">
                <a:latin typeface="Times New Roman" pitchFamily="18" charset="0"/>
                <a:cs typeface="Times New Roman" pitchFamily="18" charset="0"/>
              </a:rPr>
              <a:t> et de </a:t>
            </a:r>
            <a:r>
              <a:rPr lang="fr-FR" sz="2200" b="1" dirty="0" smtClean="0">
                <a:solidFill>
                  <a:srgbClr val="FF0000"/>
                </a:solidFill>
                <a:latin typeface="Times New Roman" pitchFamily="18" charset="0"/>
                <a:cs typeface="Times New Roman" pitchFamily="18" charset="0"/>
              </a:rPr>
              <a:t>l’isoleucine</a:t>
            </a:r>
            <a:r>
              <a:rPr lang="fr-FR" sz="2200" dirty="0" smtClean="0">
                <a:latin typeface="Times New Roman" pitchFamily="18" charset="0"/>
                <a:cs typeface="Times New Roman" pitchFamily="18" charset="0"/>
              </a:rPr>
              <a:t>.</a:t>
            </a:r>
          </a:p>
        </p:txBody>
      </p:sp>
      <p:sp>
        <p:nvSpPr>
          <p:cNvPr id="4" name="Rectangle 3"/>
          <p:cNvSpPr/>
          <p:nvPr/>
        </p:nvSpPr>
        <p:spPr>
          <a:xfrm>
            <a:off x="0" y="5507196"/>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Les bactéries ayant une forte activité </a:t>
            </a:r>
            <a:r>
              <a:rPr lang="fr-FR" sz="2200" dirty="0" err="1" smtClean="0">
                <a:latin typeface="Times New Roman" pitchFamily="18" charset="0"/>
                <a:cs typeface="Times New Roman" pitchFamily="18" charset="0"/>
              </a:rPr>
              <a:t>malate</a:t>
            </a:r>
            <a:r>
              <a:rPr lang="fr-FR" sz="2200" dirty="0" smtClean="0">
                <a:latin typeface="Times New Roman" pitchFamily="18" charset="0"/>
                <a:cs typeface="Times New Roman" pitchFamily="18" charset="0"/>
              </a:rPr>
              <a:t> isomérase et l’</a:t>
            </a:r>
            <a:r>
              <a:rPr lang="fr-FR" sz="2200" dirty="0" err="1" smtClean="0">
                <a:latin typeface="Times New Roman" pitchFamily="18" charset="0"/>
                <a:cs typeface="Times New Roman" pitchFamily="18" charset="0"/>
              </a:rPr>
              <a:t>aspartase</a:t>
            </a:r>
            <a:r>
              <a:rPr lang="fr-FR" sz="2200" dirty="0" smtClean="0">
                <a:latin typeface="Times New Roman" pitchFamily="18" charset="0"/>
                <a:cs typeface="Times New Roman" pitchFamily="18" charset="0"/>
              </a:rPr>
              <a:t> sont obtenues par transformation</a:t>
            </a:r>
            <a:endParaRPr lang="fr-FR" sz="2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1480"/>
            <a:ext cx="4572000" cy="1631216"/>
          </a:xfrm>
          <a:prstGeom prst="rect">
            <a:avLst/>
          </a:prstGeom>
          <a:ln>
            <a:solidFill>
              <a:schemeClr val="accent1"/>
            </a:solidFill>
          </a:ln>
        </p:spPr>
        <p:txBody>
          <a:bodyPr wrap="square">
            <a:spAutoFit/>
          </a:bodyPr>
          <a:lstStyle/>
          <a:p>
            <a:pPr>
              <a:buFont typeface="Wingdings" pitchFamily="2" charset="2"/>
              <a:buChar char="v"/>
            </a:pPr>
            <a:r>
              <a:rPr lang="fr-FR" sz="2000" dirty="0" smtClean="0">
                <a:latin typeface="Times New Roman" pitchFamily="18" charset="0"/>
                <a:cs typeface="Times New Roman" pitchFamily="18" charset="0"/>
              </a:rPr>
              <a:t> Production mondial 500t </a:t>
            </a:r>
          </a:p>
          <a:p>
            <a:pPr>
              <a:buFont typeface="Wingdings" pitchFamily="2" charset="2"/>
              <a:buChar char="v"/>
            </a:pPr>
            <a:r>
              <a:rPr lang="fr-FR" sz="2000" dirty="0" smtClean="0">
                <a:latin typeface="Times New Roman" pitchFamily="18" charset="0"/>
                <a:cs typeface="Times New Roman" pitchFamily="18" charset="0"/>
              </a:rPr>
              <a:t> Aditif alimentaire (gout sucré) </a:t>
            </a:r>
          </a:p>
          <a:p>
            <a:pPr>
              <a:buFont typeface="Wingdings" pitchFamily="2" charset="2"/>
              <a:buChar char="v"/>
            </a:pPr>
            <a:r>
              <a:rPr lang="fr-FR" sz="2000" dirty="0" smtClean="0">
                <a:latin typeface="Times New Roman" pitchFamily="18" charset="0"/>
                <a:cs typeface="Times New Roman" pitchFamily="18" charset="0"/>
              </a:rPr>
              <a:t> Aliment </a:t>
            </a:r>
            <a:r>
              <a:rPr lang="fr-FR" sz="2000" dirty="0" err="1" smtClean="0">
                <a:latin typeface="Times New Roman" pitchFamily="18" charset="0"/>
                <a:cs typeface="Times New Roman" pitchFamily="18" charset="0"/>
              </a:rPr>
              <a:t>entérale</a:t>
            </a:r>
            <a:r>
              <a:rPr lang="fr-FR" sz="2000" dirty="0" smtClean="0">
                <a:latin typeface="Times New Roman" pitchFamily="18" charset="0"/>
                <a:cs typeface="Times New Roman" pitchFamily="18" charset="0"/>
              </a:rPr>
              <a:t> et parentérale (médecine)</a:t>
            </a:r>
          </a:p>
          <a:p>
            <a:pPr>
              <a:buFont typeface="Wingdings" pitchFamily="2" charset="2"/>
              <a:buChar char="v"/>
            </a:pPr>
            <a:r>
              <a:rPr lang="fr-FR" sz="2000" dirty="0" smtClean="0">
                <a:latin typeface="Times New Roman" pitchFamily="18" charset="0"/>
                <a:cs typeface="Times New Roman" pitchFamily="18" charset="0"/>
              </a:rPr>
              <a:t> Bactériostatique</a:t>
            </a:r>
          </a:p>
        </p:txBody>
      </p:sp>
      <p:pic>
        <p:nvPicPr>
          <p:cNvPr id="2050" name="Picture 2"/>
          <p:cNvPicPr>
            <a:picLocks noGrp="1" noChangeAspect="1" noChangeArrowheads="1"/>
          </p:cNvPicPr>
          <p:nvPr>
            <p:ph sz="half" idx="2"/>
          </p:nvPr>
        </p:nvPicPr>
        <p:blipFill>
          <a:blip r:embed="rId2" cstate="print"/>
          <a:srcRect l="3566" t="7178" b="28215"/>
          <a:stretch>
            <a:fillRect/>
          </a:stretch>
        </p:blipFill>
        <p:spPr bwMode="auto">
          <a:xfrm>
            <a:off x="-32" y="3557626"/>
            <a:ext cx="4320480" cy="1800200"/>
          </a:xfrm>
          <a:prstGeom prst="rect">
            <a:avLst/>
          </a:prstGeom>
          <a:noFill/>
          <a:ln w="9525">
            <a:solidFill>
              <a:schemeClr val="accent1"/>
            </a:solidFill>
            <a:miter lim="800000"/>
            <a:headEnd/>
            <a:tailEnd/>
          </a:ln>
        </p:spPr>
      </p:pic>
      <p:sp>
        <p:nvSpPr>
          <p:cNvPr id="7" name="Rectangle 6"/>
          <p:cNvSpPr/>
          <p:nvPr/>
        </p:nvSpPr>
        <p:spPr>
          <a:xfrm>
            <a:off x="0" y="2341899"/>
            <a:ext cx="4572000" cy="1015663"/>
          </a:xfrm>
          <a:prstGeom prst="rect">
            <a:avLst/>
          </a:prstGeom>
        </p:spPr>
        <p:txBody>
          <a:bodyPr wrap="square">
            <a:spAutoFit/>
          </a:bodyPr>
          <a:lstStyle/>
          <a:p>
            <a:r>
              <a:rPr lang="fr-FR" sz="2000" dirty="0" smtClean="0">
                <a:latin typeface="Times New Roman" pitchFamily="18" charset="0"/>
                <a:cs typeface="Times New Roman" pitchFamily="18" charset="0"/>
              </a:rPr>
              <a:t>Produit par une </a:t>
            </a:r>
            <a:r>
              <a:rPr lang="fr-FR" sz="2000" b="1" dirty="0" smtClean="0">
                <a:solidFill>
                  <a:srgbClr val="FF0000"/>
                </a:solidFill>
                <a:latin typeface="Times New Roman" pitchFamily="18" charset="0"/>
                <a:cs typeface="Times New Roman" pitchFamily="18" charset="0"/>
              </a:rPr>
              <a:t>méthode enzymatique </a:t>
            </a:r>
          </a:p>
          <a:p>
            <a:r>
              <a:rPr lang="fr-FR" sz="2000" dirty="0" smtClean="0">
                <a:latin typeface="Times New Roman" pitchFamily="18" charset="0"/>
                <a:cs typeface="Times New Roman" pitchFamily="18" charset="0"/>
              </a:rPr>
              <a:t>à partir de L- </a:t>
            </a:r>
            <a:r>
              <a:rPr lang="fr-FR" sz="2000" dirty="0" err="1" smtClean="0">
                <a:latin typeface="Times New Roman" pitchFamily="18" charset="0"/>
                <a:cs typeface="Times New Roman" pitchFamily="18" charset="0"/>
              </a:rPr>
              <a:t>aspartate</a:t>
            </a:r>
            <a:r>
              <a:rPr lang="fr-FR" sz="2000" dirty="0" smtClean="0">
                <a:latin typeface="Times New Roman" pitchFamily="18" charset="0"/>
                <a:cs typeface="Times New Roman" pitchFamily="18" charset="0"/>
              </a:rPr>
              <a:t> par une </a:t>
            </a:r>
            <a:r>
              <a:rPr lang="fr-FR" sz="2000" dirty="0" err="1" smtClean="0">
                <a:latin typeface="Times New Roman" pitchFamily="18" charset="0"/>
                <a:cs typeface="Times New Roman" pitchFamily="18" charset="0"/>
              </a:rPr>
              <a:t>aspartate</a:t>
            </a:r>
            <a:r>
              <a:rPr lang="fr-FR" sz="2000" dirty="0" smtClean="0">
                <a:latin typeface="Times New Roman" pitchFamily="18" charset="0"/>
                <a:cs typeface="Times New Roman" pitchFamily="18" charset="0"/>
              </a:rPr>
              <a:t>-décarboxylase</a:t>
            </a:r>
          </a:p>
        </p:txBody>
      </p:sp>
      <p:sp>
        <p:nvSpPr>
          <p:cNvPr id="10" name="Rectangle 9"/>
          <p:cNvSpPr/>
          <p:nvPr/>
        </p:nvSpPr>
        <p:spPr>
          <a:xfrm>
            <a:off x="-36512" y="5500702"/>
            <a:ext cx="4683432" cy="1323439"/>
          </a:xfrm>
          <a:prstGeom prst="rect">
            <a:avLst/>
          </a:prstGeom>
        </p:spPr>
        <p:txBody>
          <a:bodyPr wrap="square">
            <a:spAutoFit/>
          </a:bodyPr>
          <a:lstStyle/>
          <a:p>
            <a:pPr algn="just"/>
            <a:r>
              <a:rPr lang="fr-FR" sz="2000" dirty="0" smtClean="0">
                <a:latin typeface="Times New Roman" pitchFamily="18" charset="0"/>
                <a:cs typeface="Times New Roman" pitchFamily="18" charset="0"/>
              </a:rPr>
              <a:t>L’alanine est ainsi produit par une immobilisation enzymatique de la fumarase d’</a:t>
            </a:r>
            <a:r>
              <a:rPr lang="fr-FR" sz="2000" i="1" dirty="0" smtClean="0">
                <a:latin typeface="Times New Roman" pitchFamily="18" charset="0"/>
                <a:cs typeface="Times New Roman" pitchFamily="18" charset="0"/>
              </a:rPr>
              <a:t>E.coli</a:t>
            </a:r>
            <a:r>
              <a:rPr lang="fr-FR" sz="2000" dirty="0" smtClean="0">
                <a:latin typeface="Times New Roman" pitchFamily="18" charset="0"/>
                <a:cs typeface="Times New Roman" pitchFamily="18" charset="0"/>
              </a:rPr>
              <a:t>  et  </a:t>
            </a:r>
            <a:r>
              <a:rPr lang="fr-FR" sz="2000" dirty="0" err="1" smtClean="0">
                <a:latin typeface="Times New Roman" pitchFamily="18" charset="0"/>
                <a:cs typeface="Times New Roman" pitchFamily="18" charset="0"/>
              </a:rPr>
              <a:t>aspartate</a:t>
            </a:r>
            <a:r>
              <a:rPr lang="fr-FR"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β</a:t>
            </a:r>
            <a:r>
              <a:rPr lang="fr-FR" sz="2000" dirty="0" smtClean="0">
                <a:latin typeface="Times New Roman" pitchFamily="18" charset="0"/>
                <a:cs typeface="Times New Roman" pitchFamily="18" charset="0"/>
              </a:rPr>
              <a:t>-décarboxylase produite par </a:t>
            </a:r>
            <a:r>
              <a:rPr lang="fr-FR" sz="2000" i="1" dirty="0" smtClean="0">
                <a:latin typeface="Times New Roman" pitchFamily="18" charset="0"/>
                <a:cs typeface="Times New Roman" pitchFamily="18" charset="0"/>
              </a:rPr>
              <a:t>Pseudomonas </a:t>
            </a:r>
            <a:r>
              <a:rPr lang="fr-FR" sz="2000" i="1" dirty="0" err="1" smtClean="0">
                <a:latin typeface="Times New Roman" pitchFamily="18" charset="0"/>
                <a:cs typeface="Times New Roman" pitchFamily="18" charset="0"/>
              </a:rPr>
              <a:t>dacunhea</a:t>
            </a:r>
            <a:endParaRPr lang="fr-FR" sz="2000" i="1" dirty="0">
              <a:latin typeface="Times New Roman" pitchFamily="18" charset="0"/>
              <a:cs typeface="Times New Roman" pitchFamily="18" charset="0"/>
            </a:endParaRPr>
          </a:p>
        </p:txBody>
      </p:sp>
      <p:sp>
        <p:nvSpPr>
          <p:cNvPr id="9" name="Rectangle 8"/>
          <p:cNvSpPr/>
          <p:nvPr/>
        </p:nvSpPr>
        <p:spPr>
          <a:xfrm>
            <a:off x="0" y="7141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L-alanine</a:t>
            </a:r>
            <a:endParaRPr lang="fr-FR" sz="2400" dirty="0"/>
          </a:p>
        </p:txBody>
      </p:sp>
      <p:sp>
        <p:nvSpPr>
          <p:cNvPr id="11" name="Rectangle 10"/>
          <p:cNvSpPr/>
          <p:nvPr/>
        </p:nvSpPr>
        <p:spPr>
          <a:xfrm>
            <a:off x="4643438" y="3214686"/>
            <a:ext cx="4500594" cy="1323439"/>
          </a:xfrm>
          <a:prstGeom prst="rect">
            <a:avLst/>
          </a:prstGeom>
        </p:spPr>
        <p:txBody>
          <a:bodyPr wrap="square">
            <a:spAutoFit/>
          </a:bodyPr>
          <a:lstStyle/>
          <a:p>
            <a:pPr algn="just"/>
            <a:r>
              <a:rPr lang="fr-FR" sz="2000" dirty="0" smtClean="0">
                <a:latin typeface="Times New Roman" pitchFamily="18" charset="0"/>
                <a:cs typeface="Times New Roman" pitchFamily="18" charset="0"/>
              </a:rPr>
              <a:t>La production par fermentation est difficile car la plupart des bactéries ont une </a:t>
            </a:r>
            <a:r>
              <a:rPr lang="fr-FR" sz="2000" b="1" dirty="0" smtClean="0">
                <a:solidFill>
                  <a:srgbClr val="FF0000"/>
                </a:solidFill>
                <a:latin typeface="Times New Roman" pitchFamily="18" charset="0"/>
                <a:cs typeface="Times New Roman" pitchFamily="18" charset="0"/>
              </a:rPr>
              <a:t>alanine </a:t>
            </a:r>
            <a:r>
              <a:rPr lang="fr-FR" sz="2000" b="1" dirty="0" err="1" smtClean="0">
                <a:solidFill>
                  <a:srgbClr val="FF0000"/>
                </a:solidFill>
                <a:latin typeface="Times New Roman" pitchFamily="18" charset="0"/>
                <a:cs typeface="Times New Roman" pitchFamily="18" charset="0"/>
              </a:rPr>
              <a:t>racimase</a:t>
            </a:r>
            <a:r>
              <a:rPr lang="fr-FR" sz="2000" b="1" dirty="0" smtClean="0">
                <a:solidFill>
                  <a:srgbClr val="FF0000"/>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qui le converti en D-alanine.</a:t>
            </a:r>
          </a:p>
        </p:txBody>
      </p:sp>
      <p:sp>
        <p:nvSpPr>
          <p:cNvPr id="12" name="Rectangle 11"/>
          <p:cNvSpPr/>
          <p:nvPr/>
        </p:nvSpPr>
        <p:spPr>
          <a:xfrm>
            <a:off x="4643438" y="632752"/>
            <a:ext cx="4496603" cy="1938992"/>
          </a:xfrm>
          <a:prstGeom prst="rect">
            <a:avLst/>
          </a:prstGeom>
        </p:spPr>
        <p:txBody>
          <a:bodyPr wrap="square">
            <a:spAutoFit/>
          </a:bodyPr>
          <a:lstStyle/>
          <a:p>
            <a:pPr algn="just"/>
            <a:r>
              <a:rPr lang="fr-FR" sz="2000" dirty="0" smtClean="0">
                <a:latin typeface="Times New Roman" pitchFamily="18" charset="0"/>
                <a:cs typeface="Times New Roman" pitchFamily="18" charset="0"/>
              </a:rPr>
              <a:t>La production par fermentation est réalisée par des souches déficientes en alanine </a:t>
            </a:r>
            <a:r>
              <a:rPr lang="fr-FR" sz="2000" dirty="0" err="1" smtClean="0">
                <a:latin typeface="Times New Roman" pitchFamily="18" charset="0"/>
                <a:cs typeface="Times New Roman" pitchFamily="18" charset="0"/>
              </a:rPr>
              <a:t>racemase</a:t>
            </a:r>
            <a:r>
              <a:rPr lang="fr-FR" sz="2000" dirty="0" smtClean="0">
                <a:latin typeface="Times New Roman" pitchFamily="18" charset="0"/>
                <a:cs typeface="Times New Roman" pitchFamily="18" charset="0"/>
              </a:rPr>
              <a:t> comme: </a:t>
            </a:r>
          </a:p>
          <a:p>
            <a:pPr lvl="1" algn="just">
              <a:buFont typeface="Wingdings" pitchFamily="2" charset="2"/>
              <a:buChar char="Ø"/>
            </a:pPr>
            <a:r>
              <a:rPr lang="fr-FR" sz="2000" i="1" dirty="0" err="1" smtClean="0">
                <a:latin typeface="Times New Roman" pitchFamily="18" charset="0"/>
                <a:cs typeface="Times New Roman" pitchFamily="18" charset="0"/>
              </a:rPr>
              <a:t>Corynebacterium</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glutamicum</a:t>
            </a:r>
            <a:r>
              <a:rPr lang="fr-FR" sz="2000" i="1" dirty="0" smtClean="0">
                <a:latin typeface="Times New Roman" pitchFamily="18" charset="0"/>
                <a:cs typeface="Times New Roman" pitchFamily="18" charset="0"/>
              </a:rPr>
              <a:t>,</a:t>
            </a:r>
          </a:p>
          <a:p>
            <a:pPr lvl="1" algn="just">
              <a:buFont typeface="Wingdings" pitchFamily="2" charset="2"/>
              <a:buChar char="Ø"/>
            </a:pPr>
            <a:r>
              <a:rPr lang="fr-FR" sz="2000" i="1" dirty="0" err="1" smtClean="0">
                <a:latin typeface="Times New Roman" pitchFamily="18" charset="0"/>
                <a:cs typeface="Times New Roman" pitchFamily="18" charset="0"/>
              </a:rPr>
              <a:t>Brevibactrium</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flavum</a:t>
            </a:r>
            <a:r>
              <a:rPr lang="fr-FR" sz="2000" i="1" dirty="0" smtClean="0">
                <a:latin typeface="Times New Roman" pitchFamily="18" charset="0"/>
                <a:cs typeface="Times New Roman" pitchFamily="18" charset="0"/>
              </a:rPr>
              <a:t> </a:t>
            </a:r>
          </a:p>
          <a:p>
            <a:pPr lvl="1" algn="just">
              <a:buFont typeface="Wingdings" pitchFamily="2" charset="2"/>
              <a:buChar char="Ø"/>
            </a:pPr>
            <a:r>
              <a:rPr lang="fr-FR" sz="2000" i="1" dirty="0" err="1" smtClean="0">
                <a:latin typeface="Times New Roman" pitchFamily="18" charset="0"/>
                <a:cs typeface="Times New Roman" pitchFamily="18" charset="0"/>
              </a:rPr>
              <a:t>Arthrobacter</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oxydans</a:t>
            </a:r>
            <a:endParaRPr lang="fr-FR" sz="2000" dirty="0" smtClean="0">
              <a:latin typeface="Times New Roman" pitchFamily="18" charset="0"/>
              <a:cs typeface="Times New Roman" pitchFamily="18" charset="0"/>
            </a:endParaRPr>
          </a:p>
        </p:txBody>
      </p:sp>
      <p:pic>
        <p:nvPicPr>
          <p:cNvPr id="13" name="Picture 2"/>
          <p:cNvPicPr>
            <a:picLocks noGrp="1" noChangeAspect="1" noChangeArrowheads="1"/>
          </p:cNvPicPr>
          <p:nvPr>
            <p:ph sz="half" idx="2"/>
          </p:nvPr>
        </p:nvPicPr>
        <p:blipFill>
          <a:blip r:embed="rId2" cstate="print"/>
          <a:srcRect l="29078" t="17433" r="35843" b="64620"/>
          <a:stretch>
            <a:fillRect/>
          </a:stretch>
        </p:blipFill>
        <p:spPr bwMode="auto">
          <a:xfrm>
            <a:off x="6000760" y="5549333"/>
            <a:ext cx="1571636" cy="500066"/>
          </a:xfrm>
          <a:prstGeom prst="rect">
            <a:avLst/>
          </a:prstGeom>
          <a:noFill/>
          <a:ln w="9525">
            <a:noFill/>
            <a:miter lim="800000"/>
            <a:headEnd/>
            <a:tailEnd/>
          </a:ln>
        </p:spPr>
      </p:pic>
      <p:pic>
        <p:nvPicPr>
          <p:cNvPr id="2052" name="Picture 4"/>
          <p:cNvPicPr>
            <a:picLocks noChangeAspect="1" noChangeArrowheads="1"/>
          </p:cNvPicPr>
          <p:nvPr/>
        </p:nvPicPr>
        <p:blipFill>
          <a:blip r:embed="rId3"/>
          <a:srcRect/>
          <a:stretch>
            <a:fillRect/>
          </a:stretch>
        </p:blipFill>
        <p:spPr bwMode="auto">
          <a:xfrm>
            <a:off x="4895854" y="5143512"/>
            <a:ext cx="1033468" cy="1311709"/>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t="14019"/>
          <a:stretch>
            <a:fillRect/>
          </a:stretch>
        </p:blipFill>
        <p:spPr bwMode="auto">
          <a:xfrm>
            <a:off x="7508299" y="5143512"/>
            <a:ext cx="1564295" cy="1308318"/>
          </a:xfrm>
          <a:prstGeom prst="rect">
            <a:avLst/>
          </a:prstGeom>
          <a:noFill/>
          <a:ln w="9525">
            <a:noFill/>
            <a:miter lim="800000"/>
            <a:headEnd/>
            <a:tailEnd/>
          </a:ln>
          <a:effectLst/>
        </p:spPr>
      </p:pic>
      <p:sp>
        <p:nvSpPr>
          <p:cNvPr id="18" name="Rectangle 17"/>
          <p:cNvSpPr/>
          <p:nvPr/>
        </p:nvSpPr>
        <p:spPr>
          <a:xfrm>
            <a:off x="6072198" y="5445423"/>
            <a:ext cx="1643074" cy="707886"/>
          </a:xfrm>
          <a:prstGeom prst="rect">
            <a:avLst/>
          </a:prstGeom>
        </p:spPr>
        <p:txBody>
          <a:bodyPr wrap="square">
            <a:spAutoFit/>
          </a:bodyPr>
          <a:lstStyle/>
          <a:p>
            <a:r>
              <a:rPr lang="fr-FR" sz="2000" b="1" dirty="0" smtClean="0">
                <a:solidFill>
                  <a:srgbClr val="FF0000"/>
                </a:solidFill>
                <a:latin typeface="Times New Roman" pitchFamily="18" charset="0"/>
                <a:cs typeface="Times New Roman" pitchFamily="18" charset="0"/>
              </a:rPr>
              <a:t>alanine </a:t>
            </a:r>
            <a:r>
              <a:rPr lang="fr-FR" sz="2000" b="1" dirty="0" err="1" smtClean="0">
                <a:solidFill>
                  <a:srgbClr val="FF0000"/>
                </a:solidFill>
                <a:latin typeface="Times New Roman" pitchFamily="18" charset="0"/>
                <a:cs typeface="Times New Roman" pitchFamily="18" charset="0"/>
              </a:rPr>
              <a:t>racimase</a:t>
            </a:r>
            <a:r>
              <a:rPr lang="fr-FR" sz="2000" b="1" dirty="0" smtClean="0">
                <a:solidFill>
                  <a:srgbClr val="FF0000"/>
                </a:solidFill>
                <a:latin typeface="Times New Roman" pitchFamily="18" charset="0"/>
                <a:cs typeface="Times New Roman" pitchFamily="18" charset="0"/>
              </a:rPr>
              <a:t> </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1" grpId="0"/>
      <p:bldP spid="12"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l="22304" t="3456" r="12231" b="10036"/>
          <a:stretch>
            <a:fillRect/>
          </a:stretch>
        </p:blipFill>
        <p:spPr bwMode="auto">
          <a:xfrm>
            <a:off x="107504" y="2764981"/>
            <a:ext cx="8964488" cy="4093019"/>
          </a:xfrm>
          <a:prstGeom prst="rect">
            <a:avLst/>
          </a:prstGeom>
          <a:noFill/>
          <a:ln w="9525">
            <a:noFill/>
            <a:miter lim="800000"/>
            <a:headEnd/>
            <a:tailEnd/>
          </a:ln>
          <a:effectLst/>
        </p:spPr>
      </p:pic>
      <p:sp>
        <p:nvSpPr>
          <p:cNvPr id="2" name="ZoneTexte 1"/>
          <p:cNvSpPr txBox="1"/>
          <p:nvPr/>
        </p:nvSpPr>
        <p:spPr>
          <a:xfrm>
            <a:off x="0" y="-27384"/>
            <a:ext cx="9144000" cy="646331"/>
          </a:xfrm>
          <a:prstGeom prst="rect">
            <a:avLst/>
          </a:prstGeom>
          <a:noFill/>
        </p:spPr>
        <p:txBody>
          <a:bodyPr wrap="square" rtlCol="0">
            <a:spAutoFit/>
          </a:bodyPr>
          <a:lstStyle/>
          <a:p>
            <a:pPr algn="ctr"/>
            <a:r>
              <a:rPr lang="fr-FR" sz="3600" dirty="0" smtClean="0">
                <a:latin typeface="Times New Roman" pitchFamily="18" charset="0"/>
                <a:cs typeface="Times New Roman" pitchFamily="18" charset="0"/>
              </a:rPr>
              <a:t>Production de L-lysine</a:t>
            </a:r>
            <a:endParaRPr lang="fr-FR" sz="3600" dirty="0">
              <a:latin typeface="Times New Roman" pitchFamily="18" charset="0"/>
              <a:cs typeface="Times New Roman" pitchFamily="18" charset="0"/>
            </a:endParaRPr>
          </a:p>
        </p:txBody>
      </p:sp>
      <p:sp>
        <p:nvSpPr>
          <p:cNvPr id="4" name="Rectangle 3"/>
          <p:cNvSpPr/>
          <p:nvPr/>
        </p:nvSpPr>
        <p:spPr>
          <a:xfrm>
            <a:off x="0" y="541129"/>
            <a:ext cx="9144000" cy="707886"/>
          </a:xfrm>
          <a:prstGeom prst="rect">
            <a:avLst/>
          </a:prstGeom>
          <a:ln>
            <a:solidFill>
              <a:schemeClr val="bg1"/>
            </a:solidFill>
          </a:ln>
        </p:spPr>
        <p:txBody>
          <a:bodyPr wrap="square">
            <a:spAutoFit/>
          </a:bodyPr>
          <a:lstStyle/>
          <a:p>
            <a:pPr>
              <a:buFont typeface="Wingdings" pitchFamily="2" charset="2"/>
              <a:buChar char="v"/>
            </a:pPr>
            <a:r>
              <a:rPr lang="fr-FR" sz="2000" dirty="0" smtClean="0">
                <a:latin typeface="Times New Roman" pitchFamily="18" charset="0"/>
                <a:cs typeface="Times New Roman" pitchFamily="18" charset="0"/>
              </a:rPr>
              <a:t> Production mondial 500 000t . Acide aminé essentiel pour les poulet et les pourceaux donc aditif pour les aliments fabriqués à partir des grains et soja pauvre en lysine. </a:t>
            </a:r>
          </a:p>
        </p:txBody>
      </p:sp>
      <p:sp>
        <p:nvSpPr>
          <p:cNvPr id="8" name="Flèche droite à entaille 7"/>
          <p:cNvSpPr/>
          <p:nvPr/>
        </p:nvSpPr>
        <p:spPr>
          <a:xfrm rot="677596">
            <a:off x="5380361" y="5276464"/>
            <a:ext cx="504056" cy="216024"/>
          </a:xfrm>
          <a:prstGeom prst="notched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à entaille 8"/>
          <p:cNvSpPr/>
          <p:nvPr/>
        </p:nvSpPr>
        <p:spPr>
          <a:xfrm rot="2979909">
            <a:off x="2538289" y="5225618"/>
            <a:ext cx="1485812" cy="235809"/>
          </a:xfrm>
          <a:prstGeom prst="notched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0" y="1500174"/>
            <a:ext cx="9144000" cy="369332"/>
          </a:xfrm>
          <a:prstGeom prst="rect">
            <a:avLst/>
          </a:prstGeom>
        </p:spPr>
        <p:txBody>
          <a:bodyPr wrap="square">
            <a:spAutoFit/>
          </a:bodyPr>
          <a:lstStyle/>
          <a:p>
            <a:r>
              <a:rPr lang="fr-FR" dirty="0" smtClean="0">
                <a:latin typeface="Times New Roman" pitchFamily="18" charset="0"/>
                <a:cs typeface="Times New Roman" pitchFamily="18" charset="0"/>
              </a:rPr>
              <a:t>Chez les bactéries, La lysine est synthétisée à partir </a:t>
            </a:r>
            <a:r>
              <a:rPr lang="fr-FR" dirty="0" smtClean="0">
                <a:solidFill>
                  <a:srgbClr val="FF0000"/>
                </a:solidFill>
                <a:latin typeface="Times New Roman" pitchFamily="18" charset="0"/>
                <a:cs typeface="Times New Roman" pitchFamily="18" charset="0"/>
              </a:rPr>
              <a:t>de </a:t>
            </a:r>
            <a:r>
              <a:rPr lang="fr-FR" b="1" dirty="0" smtClean="0">
                <a:solidFill>
                  <a:srgbClr val="FF0000"/>
                </a:solidFill>
                <a:latin typeface="Times New Roman" pitchFamily="18" charset="0"/>
                <a:cs typeface="Times New Roman" pitchFamily="18" charset="0"/>
              </a:rPr>
              <a:t>l’acide aspartique.</a:t>
            </a:r>
            <a:endParaRPr lang="fr-FR" dirty="0" smtClean="0">
              <a:latin typeface="Times New Roman" pitchFamily="18" charset="0"/>
              <a:cs typeface="Times New Roman" pitchFamily="18" charset="0"/>
            </a:endParaRPr>
          </a:p>
        </p:txBody>
      </p:sp>
      <p:sp>
        <p:nvSpPr>
          <p:cNvPr id="11" name="Rectangle 10"/>
          <p:cNvSpPr/>
          <p:nvPr/>
        </p:nvSpPr>
        <p:spPr>
          <a:xfrm>
            <a:off x="0" y="1928802"/>
            <a:ext cx="9144000" cy="646331"/>
          </a:xfrm>
          <a:prstGeom prst="rect">
            <a:avLst/>
          </a:prstGeom>
        </p:spPr>
        <p:txBody>
          <a:bodyPr wrap="square">
            <a:spAutoFit/>
          </a:bodyPr>
          <a:lstStyle/>
          <a:p>
            <a:r>
              <a:rPr lang="fr-FR" dirty="0" smtClean="0">
                <a:latin typeface="Times New Roman" pitchFamily="18" charset="0"/>
                <a:cs typeface="Times New Roman" pitchFamily="18" charset="0"/>
              </a:rPr>
              <a:t>Chez la levure et les moisissures, elle est formée à partir de </a:t>
            </a:r>
            <a:r>
              <a:rPr lang="el-GR" b="1" dirty="0" smtClean="0">
                <a:solidFill>
                  <a:srgbClr val="FF0000"/>
                </a:solidFill>
                <a:latin typeface="Times New Roman" pitchFamily="18" charset="0"/>
                <a:cs typeface="Times New Roman" pitchFamily="18" charset="0"/>
              </a:rPr>
              <a:t>α</a:t>
            </a:r>
            <a:r>
              <a:rPr lang="fr-FR" b="1" dirty="0" smtClean="0">
                <a:solidFill>
                  <a:srgbClr val="FF0000"/>
                </a:solidFill>
                <a:latin typeface="Times New Roman" pitchFamily="18" charset="0"/>
                <a:cs typeface="Times New Roman" pitchFamily="18" charset="0"/>
              </a:rPr>
              <a:t>-</a:t>
            </a:r>
            <a:r>
              <a:rPr lang="fr-FR" b="1" dirty="0" err="1" smtClean="0">
                <a:solidFill>
                  <a:srgbClr val="FF0000"/>
                </a:solidFill>
                <a:latin typeface="Times New Roman" pitchFamily="18" charset="0"/>
                <a:cs typeface="Times New Roman" pitchFamily="18" charset="0"/>
              </a:rPr>
              <a:t>cétoglutarate</a:t>
            </a:r>
            <a:r>
              <a:rPr lang="fr-FR" b="1" dirty="0" smtClean="0">
                <a:solidFill>
                  <a:srgbClr val="FF0000"/>
                </a:solidFill>
                <a:latin typeface="Times New Roman" pitchFamily="18" charset="0"/>
                <a:cs typeface="Times New Roman" pitchFamily="18" charset="0"/>
              </a:rPr>
              <a:t> </a:t>
            </a:r>
            <a:r>
              <a:rPr lang="fr-FR" dirty="0" smtClean="0">
                <a:latin typeface="Times New Roman" pitchFamily="18" charset="0"/>
                <a:cs typeface="Times New Roman" pitchFamily="18" charset="0"/>
              </a:rPr>
              <a:t>par une voie totalement différente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214282" y="2285992"/>
            <a:ext cx="3500462" cy="4437113"/>
            <a:chOff x="214282" y="1706531"/>
            <a:chExt cx="3500462" cy="4437113"/>
          </a:xfrm>
        </p:grpSpPr>
        <p:pic>
          <p:nvPicPr>
            <p:cNvPr id="2" name="Picture 3"/>
            <p:cNvPicPr>
              <a:picLocks noChangeAspect="1" noChangeArrowheads="1"/>
            </p:cNvPicPr>
            <p:nvPr/>
          </p:nvPicPr>
          <p:blipFill>
            <a:blip r:embed="rId2" cstate="print"/>
            <a:srcRect l="31431" t="3456" r="43006" b="10036"/>
            <a:stretch>
              <a:fillRect/>
            </a:stretch>
          </p:blipFill>
          <p:spPr bwMode="auto">
            <a:xfrm>
              <a:off x="214282" y="1706531"/>
              <a:ext cx="3500462" cy="4437113"/>
            </a:xfrm>
            <a:prstGeom prst="rect">
              <a:avLst/>
            </a:prstGeom>
            <a:noFill/>
            <a:ln w="9525">
              <a:noFill/>
              <a:miter lim="800000"/>
              <a:headEnd/>
              <a:tailEnd/>
            </a:ln>
            <a:effectLst/>
          </p:spPr>
        </p:pic>
        <p:sp>
          <p:nvSpPr>
            <p:cNvPr id="4" name="Flèche droite à entaille 3"/>
            <p:cNvSpPr/>
            <p:nvPr/>
          </p:nvSpPr>
          <p:spPr>
            <a:xfrm rot="6565287" flipV="1">
              <a:off x="254077" y="4580071"/>
              <a:ext cx="1417591" cy="148861"/>
            </a:xfrm>
            <a:prstGeom prst="notched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Rectangle 6"/>
          <p:cNvSpPr/>
          <p:nvPr/>
        </p:nvSpPr>
        <p:spPr>
          <a:xfrm>
            <a:off x="0" y="1150325"/>
            <a:ext cx="9144000" cy="400110"/>
          </a:xfrm>
          <a:prstGeom prst="rect">
            <a:avLst/>
          </a:prstGeom>
        </p:spPr>
        <p:txBody>
          <a:bodyPr wrap="square">
            <a:spAutoFit/>
          </a:bodyPr>
          <a:lstStyle/>
          <a:p>
            <a:pPr>
              <a:buFont typeface="Wingdings" pitchFamily="2" charset="2"/>
              <a:buChar char="v"/>
            </a:pPr>
            <a:r>
              <a:rPr lang="fr-FR" sz="2000" dirty="0" smtClean="0">
                <a:latin typeface="Times New Roman" pitchFamily="18" charset="0"/>
                <a:cs typeface="Times New Roman" pitchFamily="18" charset="0"/>
              </a:rPr>
              <a:t> utilisé à des fins médicinales et dans la cosmétique</a:t>
            </a:r>
          </a:p>
        </p:txBody>
      </p:sp>
      <p:sp>
        <p:nvSpPr>
          <p:cNvPr id="8" name="Rectangle 7"/>
          <p:cNvSpPr/>
          <p:nvPr/>
        </p:nvSpPr>
        <p:spPr>
          <a:xfrm>
            <a:off x="0" y="428604"/>
            <a:ext cx="9144000" cy="707886"/>
          </a:xfrm>
          <a:prstGeom prst="rect">
            <a:avLst/>
          </a:prstGeom>
        </p:spPr>
        <p:txBody>
          <a:bodyPr wrap="square">
            <a:spAutoFit/>
          </a:bodyPr>
          <a:lstStyle/>
          <a:p>
            <a:pPr>
              <a:buFont typeface="Wingdings" pitchFamily="2" charset="2"/>
              <a:buChar char="v"/>
            </a:pPr>
            <a:r>
              <a:rPr lang="fr-FR" sz="2000" dirty="0" smtClean="0">
                <a:latin typeface="Times New Roman" pitchFamily="18" charset="0"/>
                <a:cs typeface="Times New Roman" pitchFamily="18" charset="0"/>
              </a:rPr>
              <a:t> Acide aminé essentiel pour les poulet et les pourceaux donc aditif pour les aliments fabriqués à partir des grains et soja pauvre en lysine. </a:t>
            </a:r>
          </a:p>
        </p:txBody>
      </p:sp>
      <p:sp>
        <p:nvSpPr>
          <p:cNvPr id="9" name="Rectangle 8"/>
          <p:cNvSpPr/>
          <p:nvPr/>
        </p:nvSpPr>
        <p:spPr>
          <a:xfrm>
            <a:off x="0" y="-2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Production de L-thréonine</a:t>
            </a:r>
            <a:endParaRPr lang="fr-FR" sz="2400" b="1" dirty="0">
              <a:latin typeface="Times New Roman" pitchFamily="18" charset="0"/>
              <a:cs typeface="Times New Roman" pitchFamily="18" charset="0"/>
            </a:endParaRPr>
          </a:p>
        </p:txBody>
      </p:sp>
      <p:sp>
        <p:nvSpPr>
          <p:cNvPr id="10" name="ZoneTexte 9"/>
          <p:cNvSpPr txBox="1"/>
          <p:nvPr/>
        </p:nvSpPr>
        <p:spPr>
          <a:xfrm>
            <a:off x="0" y="1564270"/>
            <a:ext cx="9144000" cy="707886"/>
          </a:xfrm>
          <a:prstGeom prst="rect">
            <a:avLst/>
          </a:prstGeom>
          <a:noFill/>
        </p:spPr>
        <p:txBody>
          <a:bodyPr wrap="square" rtlCol="0">
            <a:spAutoFit/>
          </a:bodyPr>
          <a:lstStyle/>
          <a:p>
            <a:pPr algn="just"/>
            <a:r>
              <a:rPr lang="fr-FR" sz="2000" dirty="0" smtClean="0">
                <a:latin typeface="Times New Roman" pitchFamily="18" charset="0"/>
                <a:cs typeface="Times New Roman" pitchFamily="18" charset="0"/>
              </a:rPr>
              <a:t>Les bactéries utilisées sont </a:t>
            </a:r>
            <a:r>
              <a:rPr lang="fr-FR" sz="2000" i="1" dirty="0" smtClean="0">
                <a:latin typeface="Times New Roman" pitchFamily="18" charset="0"/>
                <a:cs typeface="Times New Roman" pitchFamily="18" charset="0"/>
              </a:rPr>
              <a:t>E.coli, </a:t>
            </a:r>
            <a:r>
              <a:rPr lang="fr-FR" sz="2000" i="1" dirty="0" err="1" smtClean="0">
                <a:latin typeface="Times New Roman" pitchFamily="18" charset="0"/>
                <a:cs typeface="Times New Roman" pitchFamily="18" charset="0"/>
              </a:rPr>
              <a:t>micrococcus</a:t>
            </a:r>
            <a:r>
              <a:rPr lang="fr-FR" sz="2000" i="1" dirty="0" smtClean="0">
                <a:latin typeface="Times New Roman" pitchFamily="18" charset="0"/>
                <a:cs typeface="Times New Roman" pitchFamily="18" charset="0"/>
              </a:rPr>
              <a:t> glutamicum, Brevibacterium lactofermentum, B. flavum, Serratia marcescens et </a:t>
            </a:r>
            <a:r>
              <a:rPr lang="fr-FR" sz="2000" i="1" dirty="0" err="1" smtClean="0">
                <a:latin typeface="Times New Roman" pitchFamily="18" charset="0"/>
                <a:cs typeface="Times New Roman" pitchFamily="18" charset="0"/>
              </a:rPr>
              <a:t>Proteus</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rettgri</a:t>
            </a:r>
            <a:r>
              <a:rPr lang="fr-FR" sz="2000" i="1" dirty="0" smtClean="0">
                <a:latin typeface="Times New Roman" pitchFamily="18" charset="0"/>
                <a:cs typeface="Times New Roman" pitchFamily="18" charset="0"/>
              </a:rPr>
              <a:t> </a:t>
            </a:r>
            <a:endParaRPr lang="fr-FR" sz="2000" i="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srcRect/>
          <a:stretch>
            <a:fillRect/>
          </a:stretch>
        </p:blipFill>
        <p:spPr bwMode="auto">
          <a:xfrm>
            <a:off x="3768896" y="2535146"/>
            <a:ext cx="5303698" cy="39290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50" y="883379"/>
            <a:ext cx="9071992" cy="400110"/>
          </a:xfrm>
          <a:prstGeom prst="rect">
            <a:avLst/>
          </a:prstGeom>
          <a:noFill/>
          <a:ln>
            <a:noFill/>
          </a:ln>
        </p:spPr>
        <p:txBody>
          <a:bodyPr wrap="square">
            <a:spAutoFit/>
          </a:bodyPr>
          <a:lstStyle/>
          <a:p>
            <a:pPr>
              <a:buFont typeface="Wingdings" pitchFamily="2" charset="2"/>
              <a:buChar char="v"/>
            </a:pPr>
            <a:r>
              <a:rPr lang="fr-FR" sz="2000" dirty="0" smtClean="0">
                <a:latin typeface="Times New Roman" pitchFamily="18" charset="0"/>
                <a:cs typeface="Times New Roman" pitchFamily="18" charset="0"/>
              </a:rPr>
              <a:t>Exhausteur de goût et constituant des préparations de médicaments </a:t>
            </a:r>
          </a:p>
        </p:txBody>
      </p:sp>
      <p:sp>
        <p:nvSpPr>
          <p:cNvPr id="5" name="ZoneTexte 4"/>
          <p:cNvSpPr txBox="1"/>
          <p:nvPr/>
        </p:nvSpPr>
        <p:spPr>
          <a:xfrm>
            <a:off x="0" y="3442385"/>
            <a:ext cx="9144000" cy="707886"/>
          </a:xfrm>
          <a:prstGeom prst="rect">
            <a:avLst/>
          </a:prstGeom>
          <a:noFill/>
        </p:spPr>
        <p:txBody>
          <a:bodyPr wrap="square" rtlCol="0">
            <a:spAutoFit/>
          </a:bodyPr>
          <a:lstStyle/>
          <a:p>
            <a:r>
              <a:rPr lang="fr-FR" sz="2000" dirty="0" smtClean="0">
                <a:latin typeface="Times New Roman" pitchFamily="18" charset="0"/>
                <a:cs typeface="Times New Roman" pitchFamily="18" charset="0"/>
              </a:rPr>
              <a:t>Faite en aérobiose par </a:t>
            </a:r>
            <a:r>
              <a:rPr lang="fr-FR" sz="2000" dirty="0" err="1" smtClean="0">
                <a:latin typeface="Times New Roman" pitchFamily="18" charset="0"/>
                <a:cs typeface="Times New Roman" pitchFamily="18" charset="0"/>
              </a:rPr>
              <a:t>micrococcus</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glutamicum</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Corynebacterium</a:t>
            </a:r>
            <a:r>
              <a:rPr lang="fr-FR" sz="2000" dirty="0" smtClean="0">
                <a:latin typeface="Times New Roman" pitchFamily="18" charset="0"/>
                <a:cs typeface="Times New Roman" pitchFamily="18" charset="0"/>
              </a:rPr>
              <a:t> ) ayant une forte activité glutamate déshydrogénase.</a:t>
            </a:r>
            <a:endParaRPr lang="fr-FR" sz="2000" dirty="0">
              <a:latin typeface="Times New Roman" pitchFamily="18" charset="0"/>
              <a:cs typeface="Times New Roman" pitchFamily="18" charset="0"/>
            </a:endParaRPr>
          </a:p>
        </p:txBody>
      </p:sp>
      <p:sp>
        <p:nvSpPr>
          <p:cNvPr id="7" name="ZoneTexte 6"/>
          <p:cNvSpPr txBox="1"/>
          <p:nvPr/>
        </p:nvSpPr>
        <p:spPr>
          <a:xfrm>
            <a:off x="0" y="2384199"/>
            <a:ext cx="9144001" cy="707886"/>
          </a:xfrm>
          <a:prstGeom prst="rect">
            <a:avLst/>
          </a:prstGeom>
          <a:noFill/>
        </p:spPr>
        <p:txBody>
          <a:bodyPr wrap="square" rtlCol="0">
            <a:spAutoFit/>
          </a:bodyPr>
          <a:lstStyle/>
          <a:p>
            <a:r>
              <a:rPr lang="fr-FR" sz="2000" dirty="0" smtClean="0">
                <a:latin typeface="Times New Roman" pitchFamily="18" charset="0"/>
                <a:cs typeface="Times New Roman" pitchFamily="18" charset="0"/>
              </a:rPr>
              <a:t>La source de carbone la plus utilisées est le glucose de l’amidon de blé et de pomme de terre, les déchets de mélasse.</a:t>
            </a:r>
          </a:p>
        </p:txBody>
      </p:sp>
      <p:sp>
        <p:nvSpPr>
          <p:cNvPr id="9" name="Rectangle 8"/>
          <p:cNvSpPr/>
          <p:nvPr/>
        </p:nvSpPr>
        <p:spPr>
          <a:xfrm>
            <a:off x="0" y="1633789"/>
            <a:ext cx="9144000" cy="400110"/>
          </a:xfrm>
          <a:prstGeom prst="rect">
            <a:avLst/>
          </a:prstGeom>
        </p:spPr>
        <p:txBody>
          <a:bodyPr wrap="square">
            <a:spAutoFit/>
          </a:bodyPr>
          <a:lstStyle/>
          <a:p>
            <a:pPr marL="342900" indent="-342900">
              <a:buFont typeface="Wingdings" pitchFamily="2" charset="2"/>
              <a:buChar char="v"/>
            </a:pPr>
            <a:r>
              <a:rPr lang="fr-FR" sz="2000" dirty="0" smtClean="0">
                <a:latin typeface="Times New Roman" pitchFamily="18" charset="0"/>
                <a:cs typeface="Times New Roman" pitchFamily="18" charset="0"/>
              </a:rPr>
              <a:t>Ses ester sont utilisés comme détergeant </a:t>
            </a:r>
            <a:endParaRPr lang="fr-FR" sz="2000" dirty="0"/>
          </a:p>
        </p:txBody>
      </p:sp>
      <p:sp>
        <p:nvSpPr>
          <p:cNvPr id="10" name="ZoneTexte 9"/>
          <p:cNvSpPr txBox="1"/>
          <p:nvPr/>
        </p:nvSpPr>
        <p:spPr>
          <a:xfrm>
            <a:off x="-32" y="4500570"/>
            <a:ext cx="9144000" cy="1938992"/>
          </a:xfrm>
          <a:prstGeom prst="rect">
            <a:avLst/>
          </a:prstGeom>
          <a:noFill/>
        </p:spPr>
        <p:txBody>
          <a:bodyPr wrap="square" rtlCol="0">
            <a:spAutoFit/>
          </a:bodyPr>
          <a:lstStyle/>
          <a:p>
            <a:r>
              <a:rPr lang="fr-FR" sz="2000" dirty="0" smtClean="0">
                <a:latin typeface="Times New Roman" pitchFamily="18" charset="0"/>
                <a:cs typeface="Times New Roman" pitchFamily="18" charset="0"/>
              </a:rPr>
              <a:t>D’ autres souches que </a:t>
            </a:r>
            <a:r>
              <a:rPr lang="fr-FR" sz="2000" dirty="0" err="1" smtClean="0">
                <a:latin typeface="Times New Roman" pitchFamily="18" charset="0"/>
                <a:cs typeface="Times New Roman" pitchFamily="18" charset="0"/>
              </a:rPr>
              <a:t>micrococcus</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glutamicum</a:t>
            </a:r>
            <a:r>
              <a:rPr lang="fr-FR" sz="2000" dirty="0" smtClean="0">
                <a:latin typeface="Times New Roman" pitchFamily="18" charset="0"/>
                <a:cs typeface="Times New Roman" pitchFamily="18" charset="0"/>
              </a:rPr>
              <a:t>, Gram +, non sporulant, immobiles, auxotrophes à la biotine ont été rapportées pour la production de L-glutamate:</a:t>
            </a:r>
          </a:p>
          <a:p>
            <a:r>
              <a:rPr lang="fr-FR" sz="2000" i="1" dirty="0" smtClean="0">
                <a:latin typeface="Times New Roman" pitchFamily="18" charset="0"/>
                <a:cs typeface="Times New Roman" pitchFamily="18" charset="0"/>
              </a:rPr>
              <a:t>Brevibacterium flavum, </a:t>
            </a:r>
          </a:p>
          <a:p>
            <a:r>
              <a:rPr lang="fr-FR" sz="2000" i="1" dirty="0" smtClean="0">
                <a:latin typeface="Times New Roman" pitchFamily="18" charset="0"/>
                <a:cs typeface="Times New Roman" pitchFamily="18" charset="0"/>
              </a:rPr>
              <a:t>B. lactofermentum, </a:t>
            </a:r>
          </a:p>
          <a:p>
            <a:r>
              <a:rPr lang="fr-FR" sz="2000" i="1" dirty="0" smtClean="0">
                <a:latin typeface="Times New Roman" pitchFamily="18" charset="0"/>
                <a:cs typeface="Times New Roman" pitchFamily="18" charset="0"/>
              </a:rPr>
              <a:t>B. </a:t>
            </a:r>
            <a:r>
              <a:rPr lang="fr-FR" sz="2000" i="1" dirty="0" err="1" smtClean="0">
                <a:latin typeface="Times New Roman" pitchFamily="18" charset="0"/>
                <a:cs typeface="Times New Roman" pitchFamily="18" charset="0"/>
              </a:rPr>
              <a:t>thiogenetalis</a:t>
            </a:r>
            <a:r>
              <a:rPr lang="fr-FR" sz="2000" i="1" dirty="0" smtClean="0">
                <a:latin typeface="Times New Roman" pitchFamily="18" charset="0"/>
                <a:cs typeface="Times New Roman" pitchFamily="18" charset="0"/>
              </a:rPr>
              <a:t>,</a:t>
            </a:r>
          </a:p>
          <a:p>
            <a:r>
              <a:rPr lang="fr-FR" sz="2000" i="1" dirty="0" err="1" smtClean="0">
                <a:latin typeface="Times New Roman" pitchFamily="18" charset="0"/>
                <a:cs typeface="Times New Roman" pitchFamily="18" charset="0"/>
              </a:rPr>
              <a:t>Micobacterium</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ammoniaphilum</a:t>
            </a:r>
            <a:r>
              <a:rPr lang="fr-FR" sz="2000" i="1" dirty="0" smtClean="0">
                <a:latin typeface="Times New Roman" pitchFamily="18" charset="0"/>
                <a:cs typeface="Times New Roman" pitchFamily="18" charset="0"/>
              </a:rPr>
              <a:t> </a:t>
            </a:r>
          </a:p>
        </p:txBody>
      </p:sp>
      <p:sp>
        <p:nvSpPr>
          <p:cNvPr id="12" name="Rectangle 11"/>
          <p:cNvSpPr/>
          <p:nvPr/>
        </p:nvSpPr>
        <p:spPr>
          <a:xfrm>
            <a:off x="0" y="71414"/>
            <a:ext cx="9144000" cy="461665"/>
          </a:xfrm>
          <a:prstGeom prst="rect">
            <a:avLst/>
          </a:prstGeom>
        </p:spPr>
        <p:txBody>
          <a:bodyPr wrap="square">
            <a:spAutoFit/>
          </a:bodyPr>
          <a:lstStyle/>
          <a:p>
            <a:pPr lvl="0" algn="ctr">
              <a:spcBef>
                <a:spcPct val="0"/>
              </a:spcBef>
              <a:defRPr/>
            </a:pPr>
            <a:r>
              <a:rPr lang="fr-FR" sz="2400" b="1" dirty="0" smtClean="0">
                <a:latin typeface="Times New Roman" pitchFamily="18" charset="0"/>
                <a:cs typeface="Times New Roman" pitchFamily="18" charset="0"/>
              </a:rPr>
              <a:t>Production de L-glutamate</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ésultat de recherche d'images"/>
          <p:cNvPicPr>
            <a:picLocks noChangeAspect="1" noChangeArrowheads="1"/>
          </p:cNvPicPr>
          <p:nvPr/>
        </p:nvPicPr>
        <p:blipFill>
          <a:blip r:embed="rId2" cstate="print"/>
          <a:srcRect/>
          <a:stretch>
            <a:fillRect/>
          </a:stretch>
        </p:blipFill>
        <p:spPr bwMode="auto">
          <a:xfrm>
            <a:off x="142844" y="1247245"/>
            <a:ext cx="4613282" cy="4579080"/>
          </a:xfrm>
          <a:prstGeom prst="rect">
            <a:avLst/>
          </a:prstGeom>
          <a:noFill/>
        </p:spPr>
      </p:pic>
      <p:sp>
        <p:nvSpPr>
          <p:cNvPr id="6" name="ZoneTexte 5"/>
          <p:cNvSpPr txBox="1"/>
          <p:nvPr/>
        </p:nvSpPr>
        <p:spPr>
          <a:xfrm>
            <a:off x="7102153" y="2439193"/>
            <a:ext cx="1135824" cy="369332"/>
          </a:xfrm>
          <a:prstGeom prst="rect">
            <a:avLst/>
          </a:prstGeom>
          <a:noFill/>
        </p:spPr>
        <p:txBody>
          <a:bodyPr wrap="none" rtlCol="0">
            <a:spAutoFit/>
          </a:bodyPr>
          <a:lstStyle/>
          <a:p>
            <a:r>
              <a:rPr lang="fr-FR" dirty="0" smtClean="0"/>
              <a:t>glutamate</a:t>
            </a:r>
            <a:endParaRPr lang="fr-FR" dirty="0"/>
          </a:p>
        </p:txBody>
      </p:sp>
      <p:sp>
        <p:nvSpPr>
          <p:cNvPr id="7" name="ZoneTexte 6"/>
          <p:cNvSpPr txBox="1"/>
          <p:nvPr/>
        </p:nvSpPr>
        <p:spPr>
          <a:xfrm>
            <a:off x="6407540" y="3005965"/>
            <a:ext cx="2525050" cy="369332"/>
          </a:xfrm>
          <a:prstGeom prst="rect">
            <a:avLst/>
          </a:prstGeom>
          <a:noFill/>
        </p:spPr>
        <p:txBody>
          <a:bodyPr wrap="none" rtlCol="0">
            <a:spAutoFit/>
          </a:bodyPr>
          <a:lstStyle/>
          <a:p>
            <a:r>
              <a:rPr lang="fr-FR" dirty="0" smtClean="0"/>
              <a:t>Glutamate </a:t>
            </a:r>
            <a:r>
              <a:rPr lang="fr-FR" dirty="0" err="1" smtClean="0"/>
              <a:t>semialdehyde</a:t>
            </a:r>
            <a:endParaRPr lang="fr-FR" dirty="0"/>
          </a:p>
        </p:txBody>
      </p:sp>
      <p:sp>
        <p:nvSpPr>
          <p:cNvPr id="8" name="ZoneTexte 7"/>
          <p:cNvSpPr txBox="1"/>
          <p:nvPr/>
        </p:nvSpPr>
        <p:spPr>
          <a:xfrm>
            <a:off x="6479548" y="4023369"/>
            <a:ext cx="847796" cy="369332"/>
          </a:xfrm>
          <a:prstGeom prst="rect">
            <a:avLst/>
          </a:prstGeom>
          <a:noFill/>
        </p:spPr>
        <p:txBody>
          <a:bodyPr wrap="none" rtlCol="0">
            <a:spAutoFit/>
          </a:bodyPr>
          <a:lstStyle/>
          <a:p>
            <a:r>
              <a:rPr lang="fr-FR" dirty="0" smtClean="0"/>
              <a:t>proline</a:t>
            </a:r>
            <a:endParaRPr lang="fr-FR" dirty="0"/>
          </a:p>
        </p:txBody>
      </p:sp>
      <p:sp>
        <p:nvSpPr>
          <p:cNvPr id="9" name="ZoneTexte 8"/>
          <p:cNvSpPr txBox="1"/>
          <p:nvPr/>
        </p:nvSpPr>
        <p:spPr>
          <a:xfrm>
            <a:off x="7144921" y="3528605"/>
            <a:ext cx="1050288" cy="369332"/>
          </a:xfrm>
          <a:prstGeom prst="rect">
            <a:avLst/>
          </a:prstGeom>
          <a:noFill/>
        </p:spPr>
        <p:txBody>
          <a:bodyPr wrap="none" rtlCol="0">
            <a:spAutoFit/>
          </a:bodyPr>
          <a:lstStyle/>
          <a:p>
            <a:r>
              <a:rPr lang="fr-FR" dirty="0" smtClean="0"/>
              <a:t>ornithine</a:t>
            </a:r>
            <a:endParaRPr lang="fr-FR" dirty="0"/>
          </a:p>
        </p:txBody>
      </p:sp>
      <p:sp>
        <p:nvSpPr>
          <p:cNvPr id="10" name="ZoneTexte 9"/>
          <p:cNvSpPr txBox="1"/>
          <p:nvPr/>
        </p:nvSpPr>
        <p:spPr>
          <a:xfrm>
            <a:off x="7164959" y="4230101"/>
            <a:ext cx="1010213" cy="369332"/>
          </a:xfrm>
          <a:prstGeom prst="rect">
            <a:avLst/>
          </a:prstGeom>
          <a:noFill/>
        </p:spPr>
        <p:txBody>
          <a:bodyPr wrap="none" rtlCol="0">
            <a:spAutoFit/>
          </a:bodyPr>
          <a:lstStyle/>
          <a:p>
            <a:r>
              <a:rPr lang="fr-FR" dirty="0" err="1" smtClean="0"/>
              <a:t>citrulline</a:t>
            </a:r>
            <a:endParaRPr lang="fr-FR" dirty="0"/>
          </a:p>
        </p:txBody>
      </p:sp>
      <p:sp>
        <p:nvSpPr>
          <p:cNvPr id="11" name="ZoneTexte 10"/>
          <p:cNvSpPr txBox="1"/>
          <p:nvPr/>
        </p:nvSpPr>
        <p:spPr>
          <a:xfrm>
            <a:off x="7185766" y="5022189"/>
            <a:ext cx="968598" cy="369332"/>
          </a:xfrm>
          <a:prstGeom prst="rect">
            <a:avLst/>
          </a:prstGeom>
          <a:noFill/>
        </p:spPr>
        <p:txBody>
          <a:bodyPr wrap="none" rtlCol="0">
            <a:spAutoFit/>
          </a:bodyPr>
          <a:lstStyle/>
          <a:p>
            <a:r>
              <a:rPr lang="fr-FR" dirty="0" smtClean="0"/>
              <a:t>Arginine</a:t>
            </a:r>
            <a:endParaRPr lang="fr-FR" dirty="0"/>
          </a:p>
        </p:txBody>
      </p:sp>
      <p:cxnSp>
        <p:nvCxnSpPr>
          <p:cNvPr id="12" name="Connecteur droit avec flèche 11"/>
          <p:cNvCxnSpPr>
            <a:endCxn id="6" idx="1"/>
          </p:cNvCxnSpPr>
          <p:nvPr/>
        </p:nvCxnSpPr>
        <p:spPr>
          <a:xfrm flipV="1">
            <a:off x="4612110" y="2623859"/>
            <a:ext cx="2490043" cy="13995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6" idx="2"/>
            <a:endCxn id="7" idx="0"/>
          </p:cNvCxnSpPr>
          <p:nvPr/>
        </p:nvCxnSpPr>
        <p:spPr>
          <a:xfrm>
            <a:off x="7670065" y="2808525"/>
            <a:ext cx="0" cy="197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7" idx="2"/>
            <a:endCxn id="9" idx="0"/>
          </p:cNvCxnSpPr>
          <p:nvPr/>
        </p:nvCxnSpPr>
        <p:spPr>
          <a:xfrm>
            <a:off x="7670065" y="3375297"/>
            <a:ext cx="0" cy="1533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endCxn id="8" idx="0"/>
          </p:cNvCxnSpPr>
          <p:nvPr/>
        </p:nvCxnSpPr>
        <p:spPr>
          <a:xfrm flipH="1">
            <a:off x="6903446" y="3375297"/>
            <a:ext cx="815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9" idx="2"/>
            <a:endCxn id="10" idx="0"/>
          </p:cNvCxnSpPr>
          <p:nvPr/>
        </p:nvCxnSpPr>
        <p:spPr>
          <a:xfrm>
            <a:off x="7670065" y="3897937"/>
            <a:ext cx="1" cy="3321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10" idx="2"/>
            <a:endCxn id="11" idx="0"/>
          </p:cNvCxnSpPr>
          <p:nvPr/>
        </p:nvCxnSpPr>
        <p:spPr>
          <a:xfrm flipH="1">
            <a:off x="7670065" y="4599433"/>
            <a:ext cx="1"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Ellipse 17"/>
          <p:cNvSpPr/>
          <p:nvPr/>
        </p:nvSpPr>
        <p:spPr>
          <a:xfrm>
            <a:off x="2883918" y="4350454"/>
            <a:ext cx="881093" cy="3553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rot="19857390">
            <a:off x="4530018" y="2927886"/>
            <a:ext cx="2612703" cy="338554"/>
          </a:xfrm>
          <a:prstGeom prst="rect">
            <a:avLst/>
          </a:prstGeom>
        </p:spPr>
        <p:txBody>
          <a:bodyPr wrap="none">
            <a:spAutoFit/>
          </a:bodyPr>
          <a:lstStyle/>
          <a:p>
            <a:r>
              <a:rPr lang="fr-FR" sz="1600" b="1" dirty="0" smtClean="0">
                <a:solidFill>
                  <a:srgbClr val="FF0000"/>
                </a:solidFill>
                <a:latin typeface="Times New Roman" pitchFamily="18" charset="0"/>
                <a:cs typeface="Times New Roman" pitchFamily="18" charset="0"/>
              </a:rPr>
              <a:t>Glutamate déshydrogénase </a:t>
            </a:r>
            <a:endParaRPr lang="fr-FR" sz="1600" b="1" dirty="0">
              <a:solidFill>
                <a:srgbClr val="FF0000"/>
              </a:solidFill>
            </a:endParaRPr>
          </a:p>
        </p:txBody>
      </p:sp>
      <p:sp>
        <p:nvSpPr>
          <p:cNvPr id="22" name="ZoneTexte 21"/>
          <p:cNvSpPr txBox="1"/>
          <p:nvPr/>
        </p:nvSpPr>
        <p:spPr>
          <a:xfrm>
            <a:off x="4756126" y="3913676"/>
            <a:ext cx="4176464" cy="936104"/>
          </a:xfrm>
          <a:prstGeom prst="rect">
            <a:avLst/>
          </a:prstGeom>
          <a:noFill/>
          <a:ln>
            <a:solidFill>
              <a:srgbClr val="00B0F0"/>
            </a:solidFill>
          </a:ln>
        </p:spPr>
        <p:txBody>
          <a:bodyPr wrap="square" rtlCol="0">
            <a:spAutoFit/>
          </a:bodyPr>
          <a:lstStyle/>
          <a:p>
            <a:r>
              <a:rPr lang="fr-FR" dirty="0" smtClean="0">
                <a:latin typeface="Times New Roman" pitchFamily="18" charset="0"/>
                <a:cs typeface="Times New Roman" pitchFamily="18" charset="0"/>
              </a:rPr>
              <a:t>Auparavant en limite la [biotine], on ajouté la pénicilline, ou en utilisé des mutant de métabolisme de glycérol  </a:t>
            </a:r>
            <a:endParaRPr lang="fr-FR" dirty="0">
              <a:latin typeface="Times New Roman" pitchFamily="18" charset="0"/>
              <a:cs typeface="Times New Roman" pitchFamily="18" charset="0"/>
            </a:endParaRPr>
          </a:p>
        </p:txBody>
      </p:sp>
      <p:sp>
        <p:nvSpPr>
          <p:cNvPr id="23" name="ZoneTexte 22"/>
          <p:cNvSpPr txBox="1"/>
          <p:nvPr/>
        </p:nvSpPr>
        <p:spPr>
          <a:xfrm>
            <a:off x="4144566" y="4934562"/>
            <a:ext cx="4860032" cy="923330"/>
          </a:xfrm>
          <a:prstGeom prst="rect">
            <a:avLst/>
          </a:prstGeom>
          <a:noFill/>
          <a:ln>
            <a:solidFill>
              <a:srgbClr val="00B0F0"/>
            </a:solidFill>
          </a:ln>
        </p:spPr>
        <p:txBody>
          <a:bodyPr wrap="square" rtlCol="0">
            <a:spAutoFit/>
          </a:bodyPr>
          <a:lstStyle/>
          <a:p>
            <a:r>
              <a:rPr lang="fr-FR" dirty="0" smtClean="0">
                <a:latin typeface="Times New Roman" pitchFamily="18" charset="0"/>
                <a:cs typeface="Times New Roman" pitchFamily="18" charset="0"/>
              </a:rPr>
              <a:t>On découvert récemment que la présence de détergeant, une faible [biotine] et la pénicilline limite l’action de </a:t>
            </a:r>
            <a:r>
              <a:rPr lang="el-GR" dirty="0" smtClean="0">
                <a:latin typeface="Times New Roman" pitchFamily="18" charset="0"/>
                <a:cs typeface="Times New Roman" pitchFamily="18" charset="0"/>
              </a:rPr>
              <a:t>α</a:t>
            </a:r>
            <a:r>
              <a:rPr lang="fr-FR" dirty="0" smtClean="0">
                <a:latin typeface="Times New Roman" pitchFamily="18" charset="0"/>
                <a:cs typeface="Times New Roman" pitchFamily="18" charset="0"/>
              </a:rPr>
              <a:t>-cétoglutarate déshydrogénase </a:t>
            </a:r>
            <a:endParaRPr lang="fr-FR" dirty="0">
              <a:latin typeface="Times New Roman" pitchFamily="18" charset="0"/>
              <a:cs typeface="Times New Roman" pitchFamily="18" charset="0"/>
            </a:endParaRPr>
          </a:p>
        </p:txBody>
      </p:sp>
      <p:sp>
        <p:nvSpPr>
          <p:cNvPr id="24" name="ZoneTexte 23"/>
          <p:cNvSpPr txBox="1"/>
          <p:nvPr/>
        </p:nvSpPr>
        <p:spPr>
          <a:xfrm>
            <a:off x="4108054" y="1033356"/>
            <a:ext cx="4860032" cy="1200329"/>
          </a:xfrm>
          <a:prstGeom prst="rect">
            <a:avLst/>
          </a:prstGeom>
          <a:noFill/>
          <a:ln>
            <a:solidFill>
              <a:srgbClr val="00B0F0"/>
            </a:solidFill>
          </a:ln>
        </p:spPr>
        <p:txBody>
          <a:bodyPr wrap="square" rtlCol="0">
            <a:spAutoFit/>
          </a:bodyPr>
          <a:lstStyle/>
          <a:p>
            <a:r>
              <a:rPr lang="fr-FR" dirty="0" smtClean="0">
                <a:latin typeface="Times New Roman" pitchFamily="18" charset="0"/>
                <a:cs typeface="Times New Roman" pitchFamily="18" charset="0"/>
              </a:rPr>
              <a:t>Des souches mutantes des gènes de ce complexe enzymatique </a:t>
            </a:r>
            <a:r>
              <a:rPr lang="el-GR" dirty="0" smtClean="0">
                <a:latin typeface="Times New Roman" pitchFamily="18" charset="0"/>
                <a:cs typeface="Times New Roman" pitchFamily="18" charset="0"/>
              </a:rPr>
              <a:t>α</a:t>
            </a:r>
            <a:r>
              <a:rPr lang="fr-FR" dirty="0" smtClean="0">
                <a:latin typeface="Times New Roman" pitchFamily="18" charset="0"/>
                <a:cs typeface="Times New Roman" pitchFamily="18" charset="0"/>
              </a:rPr>
              <a:t>-cétoglutarate déshydrogénase produisent beaucoup plus de glutamate que les souche cultivées dans les conditions citées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197160"/>
            <a:ext cx="9144000" cy="1446550"/>
          </a:xfrm>
          <a:prstGeom prst="rect">
            <a:avLst/>
          </a:prstGeom>
        </p:spPr>
        <p:txBody>
          <a:bodyPr wrap="square">
            <a:spAutoFit/>
          </a:bodyPr>
          <a:lstStyle/>
          <a:p>
            <a:r>
              <a:rPr lang="fr-FR" sz="2200" dirty="0" smtClean="0">
                <a:latin typeface="Times New Roman" pitchFamily="18" charset="0"/>
                <a:cs typeface="Times New Roman" pitchFamily="18" charset="0"/>
              </a:rPr>
              <a:t>Pour obtenir de bonnes productions de biomasse, il est nécessaire de se placer dans des conditions où le rendement énergétique est le meilleur, c'est-à-dire lorsqu’il ya oxydation complète du substrat par l’oxygène de l’air et que toute l’énergie potentielle est libérée et utilisée pour les synthèses. </a:t>
            </a:r>
          </a:p>
        </p:txBody>
      </p:sp>
      <p:sp>
        <p:nvSpPr>
          <p:cNvPr id="14" name="Rectangle 13"/>
          <p:cNvSpPr/>
          <p:nvPr/>
        </p:nvSpPr>
        <p:spPr>
          <a:xfrm>
            <a:off x="0" y="-2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Production de biomasse et de protéines</a:t>
            </a:r>
            <a:endParaRPr lang="fr-FR" sz="2400" b="1" dirty="0">
              <a:latin typeface="Times New Roman" pitchFamily="18" charset="0"/>
              <a:cs typeface="Times New Roman" pitchFamily="18" charset="0"/>
            </a:endParaRPr>
          </a:p>
        </p:txBody>
      </p:sp>
      <p:sp>
        <p:nvSpPr>
          <p:cNvPr id="15" name="Rectangle 14"/>
          <p:cNvSpPr/>
          <p:nvPr/>
        </p:nvSpPr>
        <p:spPr>
          <a:xfrm>
            <a:off x="0" y="749368"/>
            <a:ext cx="9144000" cy="1107996"/>
          </a:xfrm>
          <a:prstGeom prst="rect">
            <a:avLst/>
          </a:prstGeom>
        </p:spPr>
        <p:txBody>
          <a:bodyPr wrap="square">
            <a:spAutoFit/>
          </a:bodyPr>
          <a:lstStyle/>
          <a:p>
            <a:r>
              <a:rPr lang="fr-FR" sz="2200" dirty="0" smtClean="0">
                <a:latin typeface="Times New Roman" pitchFamily="18" charset="0"/>
                <a:cs typeface="Times New Roman" pitchFamily="18" charset="0"/>
              </a:rPr>
              <a:t>La </a:t>
            </a:r>
            <a:r>
              <a:rPr lang="fr-FR" sz="2200" b="1" dirty="0" smtClean="0">
                <a:latin typeface="Times New Roman" pitchFamily="18" charset="0"/>
                <a:cs typeface="Times New Roman" pitchFamily="18" charset="0"/>
              </a:rPr>
              <a:t>biomasse</a:t>
            </a:r>
            <a:r>
              <a:rPr lang="fr-FR" sz="2200" dirty="0" smtClean="0">
                <a:latin typeface="Times New Roman" pitchFamily="18" charset="0"/>
                <a:cs typeface="Times New Roman" pitchFamily="18" charset="0"/>
              </a:rPr>
              <a:t> est le terme qui désigne la quantité (masse) totale d'organismes vivants dans un biotope ou un lieu déterminé à un moment donné, qu'il s'agisse de plantes, d'animaux, de champignons ou de microbes.</a:t>
            </a:r>
            <a:endParaRPr lang="fr-FR" sz="22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srcRect t="4756" b="8659"/>
          <a:stretch>
            <a:fillRect/>
          </a:stretch>
        </p:blipFill>
        <p:spPr bwMode="auto">
          <a:xfrm>
            <a:off x="4714876" y="2071678"/>
            <a:ext cx="3381382" cy="2857520"/>
          </a:xfrm>
          <a:prstGeom prst="rect">
            <a:avLst/>
          </a:prstGeom>
          <a:noFill/>
          <a:ln w="9525">
            <a:noFill/>
            <a:miter lim="800000"/>
            <a:headEnd/>
            <a:tailEnd/>
          </a:ln>
          <a:effectLst/>
        </p:spPr>
      </p:pic>
      <p:pic>
        <p:nvPicPr>
          <p:cNvPr id="1029" name="Picture 5" descr="Image associÃ©e"/>
          <p:cNvPicPr>
            <a:picLocks noChangeAspect="1" noChangeArrowheads="1"/>
          </p:cNvPicPr>
          <p:nvPr/>
        </p:nvPicPr>
        <p:blipFill>
          <a:blip r:embed="rId3"/>
          <a:srcRect/>
          <a:stretch>
            <a:fillRect/>
          </a:stretch>
        </p:blipFill>
        <p:spPr bwMode="auto">
          <a:xfrm>
            <a:off x="738189" y="2143116"/>
            <a:ext cx="3619497" cy="27678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l="22304" t="3456" r="12231" b="10036"/>
          <a:stretch>
            <a:fillRect/>
          </a:stretch>
        </p:blipFill>
        <p:spPr bwMode="auto">
          <a:xfrm>
            <a:off x="107504" y="764704"/>
            <a:ext cx="8964488" cy="4797152"/>
          </a:xfrm>
          <a:prstGeom prst="rect">
            <a:avLst/>
          </a:prstGeom>
          <a:noFill/>
          <a:ln w="9525">
            <a:noFill/>
            <a:miter lim="800000"/>
            <a:headEnd/>
            <a:tailEnd/>
          </a:ln>
          <a:effectLst/>
        </p:spPr>
      </p:pic>
      <p:sp>
        <p:nvSpPr>
          <p:cNvPr id="3" name="Rectangle 2"/>
          <p:cNvSpPr/>
          <p:nvPr/>
        </p:nvSpPr>
        <p:spPr>
          <a:xfrm>
            <a:off x="5940152" y="3284984"/>
            <a:ext cx="230425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0" y="-27384"/>
            <a:ext cx="9144000" cy="646331"/>
          </a:xfrm>
          <a:prstGeom prst="rect">
            <a:avLst/>
          </a:prstGeom>
          <a:noFill/>
        </p:spPr>
        <p:txBody>
          <a:bodyPr wrap="square" rtlCol="0">
            <a:spAutoFit/>
          </a:bodyPr>
          <a:lstStyle/>
          <a:p>
            <a:pPr algn="ctr"/>
            <a:r>
              <a:rPr lang="fr-FR" sz="3600" dirty="0" smtClean="0">
                <a:latin typeface="Times New Roman" pitchFamily="18" charset="0"/>
                <a:cs typeface="Times New Roman" pitchFamily="18" charset="0"/>
              </a:rPr>
              <a:t>Production d’acides aminés aromatiques</a:t>
            </a:r>
            <a:endParaRPr lang="fr-FR" sz="3600" dirty="0">
              <a:latin typeface="Times New Roman" pitchFamily="18" charset="0"/>
              <a:cs typeface="Times New Roman" pitchFamily="18" charset="0"/>
            </a:endParaRPr>
          </a:p>
        </p:txBody>
      </p:sp>
      <p:sp>
        <p:nvSpPr>
          <p:cNvPr id="5" name="Rectangle 4"/>
          <p:cNvSpPr/>
          <p:nvPr/>
        </p:nvSpPr>
        <p:spPr>
          <a:xfrm>
            <a:off x="0" y="6007262"/>
            <a:ext cx="9144000" cy="707886"/>
          </a:xfrm>
          <a:prstGeom prst="rect">
            <a:avLst/>
          </a:prstGeom>
        </p:spPr>
        <p:txBody>
          <a:bodyPr wrap="square">
            <a:spAutoFit/>
          </a:bodyPr>
          <a:lstStyle/>
          <a:p>
            <a:pPr lvl="0" algn="justLow" eaLnBrk="0" fontAlgn="base" hangingPunct="0">
              <a:spcBef>
                <a:spcPct val="0"/>
              </a:spcBef>
              <a:spcAft>
                <a:spcPct val="0"/>
              </a:spcAft>
            </a:pPr>
            <a:r>
              <a:rPr lang="fr-FR" sz="2000" b="1" dirty="0" smtClean="0">
                <a:latin typeface="Times New Roman" pitchFamily="18" charset="0"/>
                <a:ea typeface="Times New Roman" pitchFamily="18" charset="0"/>
                <a:cs typeface="Times New Roman" pitchFamily="18" charset="0"/>
              </a:rPr>
              <a:t>Le L-tryptophane </a:t>
            </a:r>
            <a:r>
              <a:rPr lang="fr-FR" sz="2000" dirty="0" smtClean="0">
                <a:latin typeface="Times New Roman" pitchFamily="18" charset="0"/>
                <a:ea typeface="Times New Roman" pitchFamily="18" charset="0"/>
                <a:cs typeface="Times New Roman" pitchFamily="18" charset="0"/>
              </a:rPr>
              <a:t>peut être obtenu à partir d’acide indole pyruvique et de cystéine ou de serine par diverses souches comme </a:t>
            </a:r>
            <a:r>
              <a:rPr lang="fr-FR" sz="2000" i="1" dirty="0" smtClean="0">
                <a:latin typeface="Times New Roman" pitchFamily="18" charset="0"/>
                <a:ea typeface="Times New Roman" pitchFamily="18" charset="0"/>
                <a:cs typeface="Times New Roman" pitchFamily="18" charset="0"/>
              </a:rPr>
              <a:t>Claviceps </a:t>
            </a:r>
            <a:r>
              <a:rPr lang="fr-FR" sz="2000" i="1" dirty="0" err="1" smtClean="0">
                <a:latin typeface="Times New Roman" pitchFamily="18" charset="0"/>
                <a:ea typeface="Times New Roman" pitchFamily="18" charset="0"/>
                <a:cs typeface="Times New Roman" pitchFamily="18" charset="0"/>
              </a:rPr>
              <a:t>purpurea</a:t>
            </a:r>
            <a:r>
              <a:rPr lang="fr-FR" sz="2000" dirty="0" smtClean="0">
                <a:latin typeface="Times New Roman" pitchFamily="18" charset="0"/>
                <a:ea typeface="Times New Roman" pitchFamily="18" charset="0"/>
                <a:cs typeface="Times New Roman" pitchFamily="18" charset="0"/>
              </a:rPr>
              <a:t> ou </a:t>
            </a:r>
            <a:r>
              <a:rPr lang="fr-FR" sz="2000" i="1" dirty="0" smtClean="0">
                <a:latin typeface="Times New Roman" pitchFamily="18" charset="0"/>
                <a:ea typeface="Times New Roman" pitchFamily="18" charset="0"/>
                <a:cs typeface="Times New Roman" pitchFamily="18" charset="0"/>
              </a:rPr>
              <a:t>E. coli</a:t>
            </a:r>
            <a:r>
              <a:rPr lang="fr-FR" sz="2000" dirty="0" smtClean="0">
                <a:latin typeface="Times New Roman" pitchFamily="18" charset="0"/>
                <a:ea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t="20178"/>
          <a:stretch>
            <a:fillRect/>
          </a:stretch>
        </p:blipFill>
        <p:spPr bwMode="auto">
          <a:xfrm>
            <a:off x="0" y="1285860"/>
            <a:ext cx="9144000" cy="5517232"/>
          </a:xfrm>
          <a:prstGeom prst="rect">
            <a:avLst/>
          </a:prstGeom>
          <a:noFill/>
          <a:ln w="9525">
            <a:noFill/>
            <a:miter lim="800000"/>
            <a:headEnd/>
            <a:tailEnd/>
          </a:ln>
        </p:spPr>
      </p:pic>
      <p:sp>
        <p:nvSpPr>
          <p:cNvPr id="1025" name="Rectangle 1"/>
          <p:cNvSpPr>
            <a:spLocks noChangeArrowheads="1"/>
          </p:cNvSpPr>
          <p:nvPr/>
        </p:nvSpPr>
        <p:spPr bwMode="auto">
          <a:xfrm>
            <a:off x="0" y="13847"/>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Low"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La L phénylalanine </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peut être produite soit:</a:t>
            </a:r>
          </a:p>
        </p:txBody>
      </p:sp>
      <p:sp>
        <p:nvSpPr>
          <p:cNvPr id="3" name="Rectangle 2"/>
          <p:cNvSpPr/>
          <p:nvPr/>
        </p:nvSpPr>
        <p:spPr>
          <a:xfrm>
            <a:off x="5214942" y="2071678"/>
            <a:ext cx="3929058" cy="1323439"/>
          </a:xfrm>
          <a:prstGeom prst="rect">
            <a:avLst/>
          </a:prstGeom>
          <a:solidFill>
            <a:schemeClr val="bg1"/>
          </a:solidFill>
        </p:spPr>
        <p:txBody>
          <a:bodyPr wrap="square">
            <a:spAutoFit/>
          </a:bodyPr>
          <a:lstStyle/>
          <a:p>
            <a:pPr lvl="0" algn="justLow" eaLnBrk="0" fontAlgn="base" hangingPunct="0">
              <a:spcBef>
                <a:spcPct val="0"/>
              </a:spcBef>
              <a:spcAft>
                <a:spcPct val="0"/>
              </a:spcAft>
            </a:pPr>
            <a:r>
              <a:rPr lang="fr-FR" sz="2000" b="1" dirty="0" smtClean="0">
                <a:solidFill>
                  <a:srgbClr val="0070C0"/>
                </a:solidFill>
                <a:latin typeface="Times New Roman" pitchFamily="18" charset="0"/>
                <a:ea typeface="Times New Roman" pitchFamily="18" charset="0"/>
                <a:cs typeface="Times New Roman" pitchFamily="18" charset="0"/>
              </a:rPr>
              <a:t>La L-tyrosine</a:t>
            </a:r>
            <a:r>
              <a:rPr lang="fr-FR" sz="2000" dirty="0" smtClean="0">
                <a:solidFill>
                  <a:srgbClr val="0070C0"/>
                </a:solidFill>
                <a:latin typeface="Times New Roman" pitchFamily="18" charset="0"/>
                <a:ea typeface="Times New Roman" pitchFamily="18" charset="0"/>
                <a:cs typeface="Times New Roman" pitchFamily="18" charset="0"/>
              </a:rPr>
              <a:t> </a:t>
            </a:r>
            <a:r>
              <a:rPr lang="fr-FR" sz="2000" dirty="0" smtClean="0">
                <a:latin typeface="Times New Roman" pitchFamily="18" charset="0"/>
                <a:ea typeface="Times New Roman" pitchFamily="18" charset="0"/>
                <a:cs typeface="Times New Roman" pitchFamily="18" charset="0"/>
              </a:rPr>
              <a:t>peut être produite par des mutants </a:t>
            </a:r>
            <a:r>
              <a:rPr lang="fr-FR" sz="2000" i="1" dirty="0" smtClean="0">
                <a:latin typeface="Times New Roman" pitchFamily="18" charset="0"/>
                <a:ea typeface="Times New Roman" pitchFamily="18" charset="0"/>
                <a:cs typeface="Times New Roman" pitchFamily="18" charset="0"/>
              </a:rPr>
              <a:t>d’E. coli</a:t>
            </a:r>
            <a:r>
              <a:rPr lang="fr-FR" sz="2000" dirty="0" smtClean="0">
                <a:latin typeface="Times New Roman" pitchFamily="18" charset="0"/>
                <a:ea typeface="Times New Roman" pitchFamily="18" charset="0"/>
                <a:cs typeface="Times New Roman" pitchFamily="18" charset="0"/>
              </a:rPr>
              <a:t>  ou de </a:t>
            </a:r>
            <a:r>
              <a:rPr lang="fr-FR" sz="2000" i="1" dirty="0" err="1" smtClean="0">
                <a:latin typeface="Times New Roman" pitchFamily="18" charset="0"/>
                <a:ea typeface="Times New Roman" pitchFamily="18" charset="0"/>
                <a:cs typeface="Times New Roman" pitchFamily="18" charset="0"/>
              </a:rPr>
              <a:t>Micrococcus</a:t>
            </a:r>
            <a:r>
              <a:rPr lang="fr-FR" sz="2000" i="1" dirty="0" smtClean="0">
                <a:latin typeface="Times New Roman" pitchFamily="18" charset="0"/>
                <a:ea typeface="Times New Roman" pitchFamily="18" charset="0"/>
                <a:cs typeface="Times New Roman" pitchFamily="18" charset="0"/>
              </a:rPr>
              <a:t> </a:t>
            </a:r>
            <a:r>
              <a:rPr lang="fr-FR" sz="2000" i="1" dirty="0" err="1" smtClean="0">
                <a:latin typeface="Times New Roman" pitchFamily="18" charset="0"/>
                <a:ea typeface="Times New Roman" pitchFamily="18" charset="0"/>
                <a:cs typeface="Times New Roman" pitchFamily="18" charset="0"/>
              </a:rPr>
              <a:t>glutamicus</a:t>
            </a:r>
            <a:r>
              <a:rPr lang="fr-FR" sz="2000" i="1" dirty="0" smtClean="0">
                <a:latin typeface="Times New Roman" pitchFamily="18" charset="0"/>
                <a:ea typeface="Times New Roman" pitchFamily="18" charset="0"/>
                <a:cs typeface="Times New Roman" pitchFamily="18" charset="0"/>
              </a:rPr>
              <a:t>,</a:t>
            </a:r>
            <a:r>
              <a:rPr lang="fr-FR" sz="2000" dirty="0" smtClean="0">
                <a:latin typeface="Times New Roman" pitchFamily="18" charset="0"/>
                <a:ea typeface="Times New Roman" pitchFamily="18" charset="0"/>
                <a:cs typeface="Times New Roman" pitchFamily="18" charset="0"/>
              </a:rPr>
              <a:t> auxotrophes pour la phénylalanine. </a:t>
            </a:r>
            <a:endParaRPr lang="fr-FR" sz="2000" dirty="0" smtClean="0">
              <a:latin typeface="Times New Roman" pitchFamily="18" charset="0"/>
              <a:cs typeface="Times New Roman" pitchFamily="18" charset="0"/>
            </a:endParaRPr>
          </a:p>
        </p:txBody>
      </p:sp>
      <p:sp>
        <p:nvSpPr>
          <p:cNvPr id="5" name="Rectangle 4"/>
          <p:cNvSpPr/>
          <p:nvPr/>
        </p:nvSpPr>
        <p:spPr>
          <a:xfrm>
            <a:off x="5357818" y="3534321"/>
            <a:ext cx="3786182" cy="1323439"/>
          </a:xfrm>
          <a:prstGeom prst="rect">
            <a:avLst/>
          </a:prstGeom>
        </p:spPr>
        <p:txBody>
          <a:bodyPr wrap="square">
            <a:spAutoFit/>
          </a:bodyPr>
          <a:lstStyle/>
          <a:p>
            <a:r>
              <a:rPr lang="fr-FR" sz="2000" dirty="0" smtClean="0">
                <a:latin typeface="Times New Roman" pitchFamily="18" charset="0"/>
                <a:ea typeface="Times New Roman" pitchFamily="18" charset="0"/>
                <a:cs typeface="Times New Roman" pitchFamily="18" charset="0"/>
              </a:rPr>
              <a:t>Certains mutants </a:t>
            </a:r>
            <a:r>
              <a:rPr lang="fr-FR" sz="2000" i="1" dirty="0" smtClean="0">
                <a:latin typeface="Times New Roman" pitchFamily="18" charset="0"/>
                <a:ea typeface="Times New Roman" pitchFamily="18" charset="0"/>
                <a:cs typeface="Times New Roman" pitchFamily="18" charset="0"/>
              </a:rPr>
              <a:t>d’</a:t>
            </a:r>
            <a:r>
              <a:rPr lang="fr-FR" sz="2000" i="1" dirty="0" err="1" smtClean="0">
                <a:latin typeface="Times New Roman" pitchFamily="18" charset="0"/>
                <a:ea typeface="Times New Roman" pitchFamily="18" charset="0"/>
                <a:cs typeface="Times New Roman" pitchFamily="18" charset="0"/>
              </a:rPr>
              <a:t>E.coli</a:t>
            </a:r>
            <a:r>
              <a:rPr lang="fr-FR" sz="2000" dirty="0" smtClean="0">
                <a:latin typeface="Times New Roman" pitchFamily="18" charset="0"/>
                <a:ea typeface="Times New Roman" pitchFamily="18" charset="0"/>
                <a:cs typeface="Times New Roman" pitchFamily="18" charset="0"/>
              </a:rPr>
              <a:t> ont la capacité de synthétiser à la fois la phénylalanine, la tyrosine et le tryptophane.</a:t>
            </a:r>
            <a:endParaRPr lang="fr-FR" sz="2000" dirty="0"/>
          </a:p>
        </p:txBody>
      </p:sp>
      <p:sp>
        <p:nvSpPr>
          <p:cNvPr id="6" name="Rectangle 5"/>
          <p:cNvSpPr/>
          <p:nvPr/>
        </p:nvSpPr>
        <p:spPr>
          <a:xfrm>
            <a:off x="0" y="857232"/>
            <a:ext cx="9144000" cy="369332"/>
          </a:xfrm>
          <a:prstGeom prst="rect">
            <a:avLst/>
          </a:prstGeom>
        </p:spPr>
        <p:txBody>
          <a:bodyPr wrap="square">
            <a:spAutoFit/>
          </a:bodyPr>
          <a:lstStyle/>
          <a:p>
            <a:r>
              <a:rPr lang="fr-FR" dirty="0" smtClean="0">
                <a:latin typeface="Times New Roman" pitchFamily="18" charset="0"/>
                <a:ea typeface="Times New Roman" pitchFamily="18" charset="0"/>
                <a:cs typeface="Times New Roman" pitchFamily="18" charset="0"/>
              </a:rPr>
              <a:t>par son accumulation chez les mutants auxotrophes pour la tyrosine chez </a:t>
            </a:r>
            <a:r>
              <a:rPr lang="fr-FR" i="1" dirty="0" err="1" smtClean="0">
                <a:latin typeface="Times New Roman" pitchFamily="18" charset="0"/>
                <a:ea typeface="Times New Roman" pitchFamily="18" charset="0"/>
                <a:cs typeface="Times New Roman" pitchFamily="18" charset="0"/>
              </a:rPr>
              <a:t>E.coli</a:t>
            </a:r>
            <a:r>
              <a:rPr lang="fr-FR" dirty="0" smtClean="0">
                <a:latin typeface="Times New Roman" pitchFamily="18" charset="0"/>
                <a:ea typeface="Times New Roman" pitchFamily="18" charset="0"/>
                <a:cs typeface="Times New Roman" pitchFamily="18" charset="0"/>
              </a:rPr>
              <a:t>.</a:t>
            </a:r>
            <a:endParaRPr lang="fr-FR" dirty="0"/>
          </a:p>
        </p:txBody>
      </p:sp>
      <p:sp>
        <p:nvSpPr>
          <p:cNvPr id="7" name="Rectangle 6"/>
          <p:cNvSpPr/>
          <p:nvPr/>
        </p:nvSpPr>
        <p:spPr>
          <a:xfrm>
            <a:off x="0" y="428604"/>
            <a:ext cx="4487126" cy="369332"/>
          </a:xfrm>
          <a:prstGeom prst="rect">
            <a:avLst/>
          </a:prstGeom>
        </p:spPr>
        <p:txBody>
          <a:bodyPr wrap="none">
            <a:spAutoFit/>
          </a:bodyPr>
          <a:lstStyle/>
          <a:p>
            <a:pPr lvl="0" algn="justLow" eaLnBrk="0" fontAlgn="base" hangingPunct="0">
              <a:spcBef>
                <a:spcPct val="0"/>
              </a:spcBef>
              <a:spcAft>
                <a:spcPct val="0"/>
              </a:spcAft>
            </a:pPr>
            <a:r>
              <a:rPr lang="fr-FR" dirty="0" smtClean="0">
                <a:latin typeface="Times New Roman" pitchFamily="18" charset="0"/>
                <a:ea typeface="Times New Roman" pitchFamily="18" charset="0"/>
                <a:cs typeface="Times New Roman" pitchFamily="18" charset="0"/>
              </a:rPr>
              <a:t>directement à partir d’acide </a:t>
            </a:r>
            <a:r>
              <a:rPr lang="fr-FR" dirty="0" err="1" smtClean="0">
                <a:latin typeface="Times New Roman" pitchFamily="18" charset="0"/>
                <a:ea typeface="Times New Roman" pitchFamily="18" charset="0"/>
                <a:cs typeface="Times New Roman" pitchFamily="18" charset="0"/>
              </a:rPr>
              <a:t>phenyl</a:t>
            </a:r>
            <a:r>
              <a:rPr lang="fr-FR" dirty="0" smtClean="0">
                <a:latin typeface="Times New Roman" pitchFamily="18" charset="0"/>
                <a:ea typeface="Times New Roman" pitchFamily="18" charset="0"/>
                <a:cs typeface="Times New Roman" pitchFamily="18" charset="0"/>
              </a:rPr>
              <a:t>-pyruvique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56124"/>
            <a:ext cx="9144000" cy="1785104"/>
          </a:xfrm>
          <a:prstGeom prst="rect">
            <a:avLst/>
          </a:prstGeom>
        </p:spPr>
        <p:txBody>
          <a:bodyPr wrap="square">
            <a:spAutoFit/>
          </a:bodyPr>
          <a:lstStyle/>
          <a:p>
            <a:r>
              <a:rPr lang="fr-FR" sz="2200" dirty="0" smtClean="0">
                <a:latin typeface="Times New Roman" pitchFamily="18" charset="0"/>
                <a:cs typeface="Times New Roman" pitchFamily="18" charset="0"/>
              </a:rPr>
              <a:t>La composition en lipides et en acides gras est une caractéristique qui dépend, outre de l’espèce et de la souche, du stade physiologique de croissance et surtout des conditions de culture : paramètres physiques (température, aération) ou chimiques (constituants du milieu, rapport C/N) qui peuvent modifier des activités biologiques </a:t>
            </a:r>
            <a:endParaRPr lang="fr-FR" sz="2200" dirty="0">
              <a:latin typeface="Times New Roman" pitchFamily="18" charset="0"/>
              <a:cs typeface="Times New Roman" pitchFamily="18" charset="0"/>
            </a:endParaRPr>
          </a:p>
        </p:txBody>
      </p:sp>
      <p:sp>
        <p:nvSpPr>
          <p:cNvPr id="5" name="Rectangle 4"/>
          <p:cNvSpPr/>
          <p:nvPr/>
        </p:nvSpPr>
        <p:spPr>
          <a:xfrm>
            <a:off x="0" y="2360126"/>
            <a:ext cx="9144000" cy="1107996"/>
          </a:xfrm>
          <a:prstGeom prst="rect">
            <a:avLst/>
          </a:prstGeom>
        </p:spPr>
        <p:txBody>
          <a:bodyPr wrap="square">
            <a:spAutoFit/>
          </a:bodyPr>
          <a:lstStyle/>
          <a:p>
            <a:r>
              <a:rPr lang="fr-FR" sz="2200" dirty="0" smtClean="0">
                <a:latin typeface="Times New Roman" pitchFamily="18" charset="0"/>
                <a:cs typeface="Times New Roman" pitchFamily="18" charset="0"/>
              </a:rPr>
              <a:t>Il peut y avoir aussi présence de stérols (en particulier chez les organismes eucaryotes) mais aussi des glycolipides, des </a:t>
            </a:r>
            <a:r>
              <a:rPr lang="fr-FR" sz="2200" dirty="0" err="1" smtClean="0">
                <a:latin typeface="Times New Roman" pitchFamily="18" charset="0"/>
                <a:cs typeface="Times New Roman" pitchFamily="18" charset="0"/>
              </a:rPr>
              <a:t>phosphoglycérides</a:t>
            </a:r>
            <a:r>
              <a:rPr lang="fr-FR" sz="2200" dirty="0" smtClean="0">
                <a:latin typeface="Times New Roman" pitchFamily="18" charset="0"/>
                <a:cs typeface="Times New Roman" pitchFamily="18" charset="0"/>
              </a:rPr>
              <a:t>, des alkyl-1-</a:t>
            </a:r>
            <a:r>
              <a:rPr lang="fr-FR" sz="2200" dirty="0" err="1" smtClean="0">
                <a:latin typeface="Times New Roman" pitchFamily="18" charset="0"/>
                <a:cs typeface="Times New Roman" pitchFamily="18" charset="0"/>
              </a:rPr>
              <a:t>ényléthers</a:t>
            </a:r>
            <a:r>
              <a:rPr lang="fr-FR" sz="2200" dirty="0" smtClean="0">
                <a:latin typeface="Times New Roman" pitchFamily="18" charset="0"/>
                <a:cs typeface="Times New Roman" pitchFamily="18" charset="0"/>
              </a:rPr>
              <a:t>, parfois des alkyls éthers… </a:t>
            </a:r>
          </a:p>
        </p:txBody>
      </p:sp>
      <p:sp>
        <p:nvSpPr>
          <p:cNvPr id="6" name="Rectangle 5"/>
          <p:cNvSpPr/>
          <p:nvPr/>
        </p:nvSpPr>
        <p:spPr>
          <a:xfrm>
            <a:off x="0" y="813857"/>
            <a:ext cx="9144000" cy="539378"/>
          </a:xfrm>
          <a:prstGeom prst="rect">
            <a:avLst/>
          </a:prstGeom>
        </p:spPr>
        <p:txBody>
          <a:bodyPr wrap="square">
            <a:spAutoFit/>
          </a:bodyPr>
          <a:lstStyle/>
          <a:p>
            <a:pPr>
              <a:lnSpc>
                <a:spcPct val="150000"/>
              </a:lnSpc>
            </a:pPr>
            <a:r>
              <a:rPr lang="fr-FR" sz="2200" dirty="0" smtClean="0">
                <a:latin typeface="Times New Roman" pitchFamily="18" charset="0"/>
                <a:cs typeface="Times New Roman" pitchFamily="18" charset="0"/>
              </a:rPr>
              <a:t>Sont d’important constituant de la membrane plasmique et de la paroi.</a:t>
            </a:r>
          </a:p>
        </p:txBody>
      </p:sp>
      <p:sp>
        <p:nvSpPr>
          <p:cNvPr id="7" name="Rectangle 6"/>
          <p:cNvSpPr/>
          <p:nvPr/>
        </p:nvSpPr>
        <p:spPr>
          <a:xfrm>
            <a:off x="0" y="1641237"/>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Les lipides microbiens sont constitués essentiellement de glycérides. </a:t>
            </a:r>
          </a:p>
        </p:txBody>
      </p:sp>
      <p:sp>
        <p:nvSpPr>
          <p:cNvPr id="8" name="ZoneTexte 7"/>
          <p:cNvSpPr txBox="1"/>
          <p:nvPr/>
        </p:nvSpPr>
        <p:spPr>
          <a:xfrm>
            <a:off x="0" y="64190"/>
            <a:ext cx="9144000" cy="461665"/>
          </a:xfrm>
          <a:prstGeom prst="rect">
            <a:avLst/>
          </a:prstGeom>
          <a:noFill/>
        </p:spPr>
        <p:txBody>
          <a:bodyPr wrap="square" rtlCol="0">
            <a:spAutoFit/>
          </a:bodyPr>
          <a:lstStyle/>
          <a:p>
            <a:pPr algn="ctr"/>
            <a:r>
              <a:rPr lang="fr-FR" sz="2400" b="1" dirty="0" smtClean="0">
                <a:latin typeface="Times New Roman" pitchFamily="18" charset="0"/>
                <a:cs typeface="Times New Roman" pitchFamily="18" charset="0"/>
              </a:rPr>
              <a:t>Biosynthèse et production de lipides</a:t>
            </a:r>
            <a:endParaRPr lang="fr-FR" sz="2400" b="1" dirty="0">
              <a:latin typeface="Times New Roman" pitchFamily="18" charset="0"/>
              <a:cs typeface="Times New Roman" pitchFamily="18" charset="0"/>
            </a:endParaRPr>
          </a:p>
        </p:txBody>
      </p:sp>
      <p:sp>
        <p:nvSpPr>
          <p:cNvPr id="9" name="Rectangle 8"/>
          <p:cNvSpPr/>
          <p:nvPr/>
        </p:nvSpPr>
        <p:spPr>
          <a:xfrm>
            <a:off x="0" y="5829232"/>
            <a:ext cx="9144000" cy="600164"/>
          </a:xfrm>
          <a:prstGeom prst="rect">
            <a:avLst/>
          </a:prstGeom>
        </p:spPr>
        <p:txBody>
          <a:bodyPr wrap="square">
            <a:spAutoFit/>
          </a:bodyPr>
          <a:lstStyle/>
          <a:p>
            <a:pPr>
              <a:lnSpc>
                <a:spcPct val="150000"/>
              </a:lnSpc>
            </a:pPr>
            <a:r>
              <a:rPr lang="fr-FR" sz="2200" dirty="0" smtClean="0">
                <a:latin typeface="Times New Roman" pitchFamily="18" charset="0"/>
                <a:cs typeface="Times New Roman" pitchFamily="18" charset="0"/>
              </a:rPr>
              <a:t>Servent de réserves énergétiques</a:t>
            </a:r>
            <a:endParaRPr lang="fr-FR" sz="2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6512" y="677496"/>
            <a:ext cx="9144000" cy="1047210"/>
          </a:xfrm>
          <a:prstGeom prst="rect">
            <a:avLst/>
          </a:prstGeom>
          <a:noFill/>
        </p:spPr>
        <p:txBody>
          <a:bodyPr wrap="square" rtlCol="0">
            <a:spAutoFit/>
          </a:bodyPr>
          <a:lstStyle/>
          <a:p>
            <a:pPr>
              <a:lnSpc>
                <a:spcPct val="150000"/>
              </a:lnSpc>
            </a:pPr>
            <a:r>
              <a:rPr lang="fr-FR" sz="2200" dirty="0" smtClean="0">
                <a:latin typeface="Times New Roman" pitchFamily="18" charset="0"/>
                <a:cs typeface="Times New Roman" pitchFamily="18" charset="0"/>
              </a:rPr>
              <a:t>Les lipides bactérien sont dominés essentiellement par les acides gras à longue chaines (C</a:t>
            </a:r>
            <a:r>
              <a:rPr lang="fr-FR" sz="2200" baseline="-25000" dirty="0" smtClean="0">
                <a:latin typeface="Times New Roman" pitchFamily="18" charset="0"/>
                <a:cs typeface="Times New Roman" pitchFamily="18" charset="0"/>
              </a:rPr>
              <a:t>14</a:t>
            </a:r>
            <a:r>
              <a:rPr lang="fr-FR" sz="2200" dirty="0" smtClean="0">
                <a:latin typeface="Times New Roman" pitchFamily="18" charset="0"/>
                <a:cs typeface="Times New Roman" pitchFamily="18" charset="0"/>
              </a:rPr>
              <a:t>-C</a:t>
            </a:r>
            <a:r>
              <a:rPr lang="fr-FR" sz="2200" baseline="-25000" dirty="0" smtClean="0">
                <a:latin typeface="Times New Roman" pitchFamily="18" charset="0"/>
                <a:cs typeface="Times New Roman" pitchFamily="18" charset="0"/>
              </a:rPr>
              <a:t>18</a:t>
            </a:r>
            <a:r>
              <a:rPr lang="fr-FR" sz="2200" dirty="0" smtClean="0">
                <a:latin typeface="Times New Roman" pitchFamily="18" charset="0"/>
                <a:cs typeface="Times New Roman" pitchFamily="18" charset="0"/>
              </a:rPr>
              <a:t>) saturés ou mono-insaturés </a:t>
            </a:r>
          </a:p>
        </p:txBody>
      </p:sp>
      <p:sp>
        <p:nvSpPr>
          <p:cNvPr id="5" name="Rectangle 4"/>
          <p:cNvSpPr/>
          <p:nvPr/>
        </p:nvSpPr>
        <p:spPr>
          <a:xfrm>
            <a:off x="0" y="4666291"/>
            <a:ext cx="9144000" cy="1047210"/>
          </a:xfrm>
          <a:prstGeom prst="rect">
            <a:avLst/>
          </a:prstGeom>
        </p:spPr>
        <p:txBody>
          <a:bodyPr wrap="square">
            <a:spAutoFit/>
          </a:bodyPr>
          <a:lstStyle/>
          <a:p>
            <a:pPr>
              <a:lnSpc>
                <a:spcPct val="150000"/>
              </a:lnSpc>
            </a:pPr>
            <a:r>
              <a:rPr lang="fr-FR" sz="2200" dirty="0" smtClean="0">
                <a:latin typeface="Times New Roman" pitchFamily="18" charset="0"/>
                <a:cs typeface="Times New Roman" pitchFamily="18" charset="0"/>
              </a:rPr>
              <a:t>Le </a:t>
            </a:r>
            <a:r>
              <a:rPr lang="fr-FR" sz="2200" dirty="0" err="1" smtClean="0">
                <a:latin typeface="Times New Roman" pitchFamily="18" charset="0"/>
                <a:cs typeface="Times New Roman" pitchFamily="18" charset="0"/>
              </a:rPr>
              <a:t>phosphatidylglycérol</a:t>
            </a:r>
            <a:r>
              <a:rPr lang="fr-FR" sz="2200" dirty="0" smtClean="0">
                <a:latin typeface="Times New Roman" pitchFamily="18" charset="0"/>
                <a:cs typeface="Times New Roman" pitchFamily="18" charset="0"/>
              </a:rPr>
              <a:t>, la </a:t>
            </a:r>
            <a:r>
              <a:rPr lang="fr-FR" sz="2200" dirty="0" err="1" smtClean="0">
                <a:latin typeface="Times New Roman" pitchFamily="18" charset="0"/>
                <a:cs typeface="Times New Roman" pitchFamily="18" charset="0"/>
              </a:rPr>
              <a:t>phosphatiduléthanolamine</a:t>
            </a:r>
            <a:r>
              <a:rPr lang="fr-FR" sz="2200" dirty="0" smtClean="0">
                <a:latin typeface="Times New Roman" pitchFamily="18" charset="0"/>
                <a:cs typeface="Times New Roman" pitchFamily="18" charset="0"/>
              </a:rPr>
              <a:t> et rarement le </a:t>
            </a:r>
            <a:r>
              <a:rPr lang="fr-FR" sz="2200" dirty="0" err="1" smtClean="0">
                <a:latin typeface="Times New Roman" pitchFamily="18" charset="0"/>
                <a:cs typeface="Times New Roman" pitchFamily="18" charset="0"/>
              </a:rPr>
              <a:t>phosphatidylinositol</a:t>
            </a:r>
            <a:r>
              <a:rPr lang="fr-FR" sz="2200" dirty="0" smtClean="0">
                <a:latin typeface="Times New Roman" pitchFamily="18" charset="0"/>
                <a:cs typeface="Times New Roman" pitchFamily="18" charset="0"/>
              </a:rPr>
              <a:t> sont retrouvés</a:t>
            </a:r>
            <a:endParaRPr lang="fr-FR" sz="2200" dirty="0">
              <a:latin typeface="Times New Roman" pitchFamily="18" charset="0"/>
              <a:cs typeface="Times New Roman" pitchFamily="18" charset="0"/>
            </a:endParaRPr>
          </a:p>
        </p:txBody>
      </p:sp>
      <p:sp>
        <p:nvSpPr>
          <p:cNvPr id="6" name="Rectangle 5"/>
          <p:cNvSpPr/>
          <p:nvPr/>
        </p:nvSpPr>
        <p:spPr>
          <a:xfrm>
            <a:off x="-1" y="3911082"/>
            <a:ext cx="9144000" cy="539378"/>
          </a:xfrm>
          <a:prstGeom prst="rect">
            <a:avLst/>
          </a:prstGeom>
        </p:spPr>
        <p:txBody>
          <a:bodyPr wrap="square">
            <a:spAutoFit/>
          </a:bodyPr>
          <a:lstStyle/>
          <a:p>
            <a:pPr>
              <a:lnSpc>
                <a:spcPct val="150000"/>
              </a:lnSpc>
            </a:pPr>
            <a:r>
              <a:rPr lang="fr-FR" sz="2200" dirty="0" smtClean="0">
                <a:latin typeface="Times New Roman" pitchFamily="18" charset="0"/>
                <a:cs typeface="Times New Roman" pitchFamily="18" charset="0"/>
              </a:rPr>
              <a:t>Les stérols et les triglycérides sont rares.</a:t>
            </a:r>
          </a:p>
        </p:txBody>
      </p:sp>
      <p:sp>
        <p:nvSpPr>
          <p:cNvPr id="7" name="Rectangle 6"/>
          <p:cNvSpPr/>
          <p:nvPr/>
        </p:nvSpPr>
        <p:spPr>
          <a:xfrm>
            <a:off x="0" y="3264364"/>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Les polyinsaturés ne sont pas retrouvés</a:t>
            </a:r>
            <a:endParaRPr lang="fr-FR" sz="2200" dirty="0"/>
          </a:p>
        </p:txBody>
      </p:sp>
      <p:sp>
        <p:nvSpPr>
          <p:cNvPr id="12" name="Rectangle 11"/>
          <p:cNvSpPr/>
          <p:nvPr/>
        </p:nvSpPr>
        <p:spPr>
          <a:xfrm>
            <a:off x="0" y="5929330"/>
            <a:ext cx="9144000" cy="769441"/>
          </a:xfrm>
          <a:prstGeom prst="rect">
            <a:avLst/>
          </a:prstGeom>
        </p:spPr>
        <p:txBody>
          <a:bodyPr wrap="square">
            <a:spAutoFit/>
          </a:bodyPr>
          <a:lstStyle/>
          <a:p>
            <a:r>
              <a:rPr lang="fr-FR" sz="2200" b="1" dirty="0" smtClean="0">
                <a:latin typeface="Times New Roman" pitchFamily="18" charset="0"/>
                <a:cs typeface="Times New Roman" pitchFamily="18" charset="0"/>
              </a:rPr>
              <a:t>Chez la levure</a:t>
            </a:r>
            <a:r>
              <a:rPr lang="fr-FR" sz="2200" dirty="0" smtClean="0">
                <a:latin typeface="Times New Roman" pitchFamily="18" charset="0"/>
                <a:cs typeface="Times New Roman" pitchFamily="18" charset="0"/>
              </a:rPr>
              <a:t>, l’acide gras prédominant est l’acide </a:t>
            </a:r>
            <a:r>
              <a:rPr lang="fr-FR" sz="2200" dirty="0" err="1" smtClean="0">
                <a:latin typeface="Times New Roman" pitchFamily="18" charset="0"/>
                <a:cs typeface="Times New Roman" pitchFamily="18" charset="0"/>
              </a:rPr>
              <a:t>palmitoléique</a:t>
            </a:r>
            <a:r>
              <a:rPr lang="fr-FR" sz="2200" dirty="0" smtClean="0">
                <a:latin typeface="Times New Roman" pitchFamily="18" charset="0"/>
                <a:cs typeface="Times New Roman" pitchFamily="18" charset="0"/>
              </a:rPr>
              <a:t> (acide gras </a:t>
            </a:r>
            <a:r>
              <a:rPr lang="fr-FR" sz="2200" dirty="0" err="1" smtClean="0">
                <a:latin typeface="Times New Roman" pitchFamily="18" charset="0"/>
                <a:cs typeface="Times New Roman" pitchFamily="18" charset="0"/>
              </a:rPr>
              <a:t>monoinsaturé</a:t>
            </a:r>
            <a:r>
              <a:rPr lang="fr-FR" sz="2200" dirty="0" smtClean="0">
                <a:latin typeface="Times New Roman" pitchFamily="18" charset="0"/>
                <a:cs typeface="Times New Roman" pitchFamily="18" charset="0"/>
              </a:rPr>
              <a:t> à 16 C). </a:t>
            </a:r>
            <a:endParaRPr lang="fr-FR" sz="2200" dirty="0">
              <a:latin typeface="Times New Roman" pitchFamily="18" charset="0"/>
              <a:cs typeface="Times New Roman" pitchFamily="18" charset="0"/>
            </a:endParaRPr>
          </a:p>
        </p:txBody>
      </p:sp>
      <p:sp>
        <p:nvSpPr>
          <p:cNvPr id="13" name="Rectangle 12"/>
          <p:cNvSpPr/>
          <p:nvPr/>
        </p:nvSpPr>
        <p:spPr>
          <a:xfrm>
            <a:off x="0" y="1940537"/>
            <a:ext cx="9144000" cy="1107996"/>
          </a:xfrm>
          <a:prstGeom prst="rect">
            <a:avLst/>
          </a:prstGeom>
        </p:spPr>
        <p:txBody>
          <a:bodyPr wrap="square">
            <a:spAutoFit/>
          </a:bodyPr>
          <a:lstStyle/>
          <a:p>
            <a:pPr>
              <a:lnSpc>
                <a:spcPct val="150000"/>
              </a:lnSpc>
            </a:pPr>
            <a:r>
              <a:rPr lang="fr-FR" sz="2200" dirty="0" smtClean="0">
                <a:latin typeface="Times New Roman" pitchFamily="18" charset="0"/>
                <a:cs typeface="Times New Roman" pitchFamily="18" charset="0"/>
              </a:rPr>
              <a:t>Il y a peu d’acides gras à plus de 19 atomes de carbone et des acides gras banchés ou contenant un cycle.</a:t>
            </a:r>
          </a:p>
        </p:txBody>
      </p:sp>
      <p:sp>
        <p:nvSpPr>
          <p:cNvPr id="8" name="Rectangle 7"/>
          <p:cNvSpPr/>
          <p:nvPr/>
        </p:nvSpPr>
        <p:spPr>
          <a:xfrm>
            <a:off x="0" y="0"/>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Les lipides bactérien </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43339"/>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Les glycérides sont synthétisés à partir de glycérol et d’acides gras (mono, di et surtout triglycérides). </a:t>
            </a:r>
          </a:p>
        </p:txBody>
      </p:sp>
      <p:sp>
        <p:nvSpPr>
          <p:cNvPr id="4" name="Rectangle 3"/>
          <p:cNvSpPr/>
          <p:nvPr/>
        </p:nvSpPr>
        <p:spPr>
          <a:xfrm>
            <a:off x="0" y="2573074"/>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Le glycérol est un produit intermédiaire du métabolisme des glucides</a:t>
            </a:r>
            <a:endParaRPr lang="fr-FR" sz="2200" dirty="0">
              <a:latin typeface="Times New Roman" pitchFamily="18" charset="0"/>
              <a:cs typeface="Times New Roman" pitchFamily="18" charset="0"/>
            </a:endParaRPr>
          </a:p>
        </p:txBody>
      </p:sp>
      <p:sp>
        <p:nvSpPr>
          <p:cNvPr id="5" name="Rectangle 4"/>
          <p:cNvSpPr/>
          <p:nvPr/>
        </p:nvSpPr>
        <p:spPr>
          <a:xfrm>
            <a:off x="0" y="3464255"/>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Les acides gras sont synthétisés à partir d’</a:t>
            </a:r>
            <a:r>
              <a:rPr lang="fr-FR" sz="2200" dirty="0" err="1" smtClean="0">
                <a:latin typeface="Times New Roman" pitchFamily="18" charset="0"/>
                <a:cs typeface="Times New Roman" pitchFamily="18" charset="0"/>
              </a:rPr>
              <a:t>acétyl</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CoA</a:t>
            </a:r>
            <a:r>
              <a:rPr lang="fr-FR" sz="2200" dirty="0" smtClean="0">
                <a:latin typeface="Times New Roman" pitchFamily="18" charset="0"/>
                <a:cs typeface="Times New Roman" pitchFamily="18" charset="0"/>
              </a:rPr>
              <a:t>. </a:t>
            </a:r>
          </a:p>
        </p:txBody>
      </p:sp>
      <p:sp>
        <p:nvSpPr>
          <p:cNvPr id="6" name="Rectangle 5"/>
          <p:cNvSpPr/>
          <p:nvPr/>
        </p:nvSpPr>
        <p:spPr>
          <a:xfrm>
            <a:off x="0" y="4355435"/>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Les stérols sont synthétisés selon une voie commune à celle des terpènes.</a:t>
            </a:r>
          </a:p>
        </p:txBody>
      </p:sp>
      <p:sp>
        <p:nvSpPr>
          <p:cNvPr id="8" name="ZoneTexte 7"/>
          <p:cNvSpPr txBox="1"/>
          <p:nvPr/>
        </p:nvSpPr>
        <p:spPr>
          <a:xfrm>
            <a:off x="0" y="421380"/>
            <a:ext cx="9144000" cy="461665"/>
          </a:xfrm>
          <a:prstGeom prst="rect">
            <a:avLst/>
          </a:prstGeom>
          <a:noFill/>
        </p:spPr>
        <p:txBody>
          <a:bodyPr wrap="square" rtlCol="0">
            <a:spAutoFit/>
          </a:bodyPr>
          <a:lstStyle/>
          <a:p>
            <a:pPr algn="ctr"/>
            <a:r>
              <a:rPr lang="fr-FR" sz="2400" b="1" dirty="0" smtClean="0">
                <a:latin typeface="Times New Roman" pitchFamily="18" charset="0"/>
                <a:cs typeface="Times New Roman" pitchFamily="18" charset="0"/>
              </a:rPr>
              <a:t>Biosynthèse</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1414"/>
            <a:ext cx="9144000" cy="769441"/>
          </a:xfrm>
          <a:prstGeom prst="rect">
            <a:avLst/>
          </a:prstGeom>
          <a:noFill/>
        </p:spPr>
        <p:txBody>
          <a:bodyPr wrap="square" rtlCol="0">
            <a:spAutoFit/>
          </a:bodyPr>
          <a:lstStyle/>
          <a:p>
            <a:r>
              <a:rPr lang="fr-FR" sz="2200" dirty="0" smtClean="0">
                <a:latin typeface="Times New Roman" pitchFamily="18" charset="0"/>
                <a:cs typeface="Times New Roman" pitchFamily="18" charset="0"/>
              </a:rPr>
              <a:t>La biosynthèse des acides gras consiste en une réduction puis oxydation des groupement </a:t>
            </a:r>
            <a:r>
              <a:rPr lang="fr-FR" sz="2200" dirty="0" err="1" smtClean="0">
                <a:latin typeface="Times New Roman" pitchFamily="18" charset="0"/>
                <a:cs typeface="Times New Roman" pitchFamily="18" charset="0"/>
              </a:rPr>
              <a:t>acétyl</a:t>
            </a:r>
            <a:r>
              <a:rPr lang="fr-FR" sz="2200" dirty="0" smtClean="0">
                <a:latin typeface="Times New Roman" pitchFamily="18" charset="0"/>
                <a:cs typeface="Times New Roman" pitchFamily="18" charset="0"/>
              </a:rPr>
              <a:t>.</a:t>
            </a:r>
          </a:p>
        </p:txBody>
      </p:sp>
      <p:pic>
        <p:nvPicPr>
          <p:cNvPr id="3" name="Picture 2" descr="Résultat de recherche d'images"/>
          <p:cNvPicPr>
            <a:picLocks noChangeAspect="1" noChangeArrowheads="1"/>
          </p:cNvPicPr>
          <p:nvPr/>
        </p:nvPicPr>
        <p:blipFill>
          <a:blip r:embed="rId2" cstate="print"/>
          <a:srcRect/>
          <a:stretch>
            <a:fillRect/>
          </a:stretch>
        </p:blipFill>
        <p:spPr bwMode="auto">
          <a:xfrm>
            <a:off x="4495222" y="2131861"/>
            <a:ext cx="4613282" cy="4579080"/>
          </a:xfrm>
          <a:prstGeom prst="rect">
            <a:avLst/>
          </a:prstGeom>
          <a:noFill/>
        </p:spPr>
      </p:pic>
      <p:cxnSp>
        <p:nvCxnSpPr>
          <p:cNvPr id="5" name="Connecteur droit avec flèche 4"/>
          <p:cNvCxnSpPr/>
          <p:nvPr/>
        </p:nvCxnSpPr>
        <p:spPr>
          <a:xfrm flipH="1">
            <a:off x="3603620" y="2686994"/>
            <a:ext cx="168846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ZoneTexte 5"/>
          <p:cNvSpPr txBox="1"/>
          <p:nvPr/>
        </p:nvSpPr>
        <p:spPr>
          <a:xfrm>
            <a:off x="2123728" y="2489390"/>
            <a:ext cx="1479892" cy="369332"/>
          </a:xfrm>
          <a:prstGeom prst="rect">
            <a:avLst/>
          </a:prstGeom>
          <a:noFill/>
          <a:ln>
            <a:solidFill>
              <a:srgbClr val="FF0000"/>
            </a:solidFill>
          </a:ln>
        </p:spPr>
        <p:txBody>
          <a:bodyPr wrap="none" rtlCol="0">
            <a:spAutoFit/>
          </a:bodyPr>
          <a:lstStyle/>
          <a:p>
            <a:r>
              <a:rPr lang="fr-FR" dirty="0" err="1" smtClean="0">
                <a:latin typeface="Times New Roman" pitchFamily="18" charset="0"/>
                <a:cs typeface="Times New Roman" pitchFamily="18" charset="0"/>
              </a:rPr>
              <a:t>Malonyl</a:t>
            </a:r>
            <a:r>
              <a:rPr lang="fr-FR" dirty="0" smtClean="0">
                <a:latin typeface="Times New Roman" pitchFamily="18" charset="0"/>
                <a:cs typeface="Times New Roman" pitchFamily="18" charset="0"/>
              </a:rPr>
              <a:t>-CoA</a:t>
            </a:r>
            <a:endParaRPr lang="fr-FR" dirty="0">
              <a:latin typeface="Times New Roman" pitchFamily="18" charset="0"/>
              <a:cs typeface="Times New Roman" pitchFamily="18" charset="0"/>
            </a:endParaRPr>
          </a:p>
        </p:txBody>
      </p:sp>
      <p:sp>
        <p:nvSpPr>
          <p:cNvPr id="11" name="Rectangle 10"/>
          <p:cNvSpPr/>
          <p:nvPr/>
        </p:nvSpPr>
        <p:spPr>
          <a:xfrm>
            <a:off x="5292080" y="2278012"/>
            <a:ext cx="648072"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rot="10800000">
            <a:off x="1547664" y="2417092"/>
            <a:ext cx="720080" cy="523220"/>
          </a:xfrm>
          <a:prstGeom prst="rect">
            <a:avLst/>
          </a:prstGeom>
          <a:noFill/>
        </p:spPr>
        <p:txBody>
          <a:bodyPr wrap="square" rtlCol="0">
            <a:spAutoFit/>
          </a:bodyPr>
          <a:lstStyle/>
          <a:p>
            <a:pPr algn="ctr"/>
            <a:r>
              <a:rPr lang="fr-FR" sz="2800" dirty="0" smtClean="0">
                <a:latin typeface="Cambria Math"/>
                <a:ea typeface="Cambria Math"/>
              </a:rPr>
              <a:t>⇒</a:t>
            </a:r>
            <a:endParaRPr lang="fr-FR" sz="2800" dirty="0"/>
          </a:p>
        </p:txBody>
      </p:sp>
      <p:sp>
        <p:nvSpPr>
          <p:cNvPr id="15" name="ZoneTexte 14"/>
          <p:cNvSpPr txBox="1"/>
          <p:nvPr/>
        </p:nvSpPr>
        <p:spPr>
          <a:xfrm>
            <a:off x="333679" y="2494036"/>
            <a:ext cx="1326004" cy="369332"/>
          </a:xfrm>
          <a:prstGeom prst="rect">
            <a:avLst/>
          </a:prstGeom>
          <a:noFill/>
          <a:ln>
            <a:solidFill>
              <a:srgbClr val="FF0000"/>
            </a:solidFill>
          </a:ln>
        </p:spPr>
        <p:txBody>
          <a:bodyPr wrap="none" rtlCol="0">
            <a:spAutoFit/>
          </a:bodyPr>
          <a:lstStyle/>
          <a:p>
            <a:r>
              <a:rPr lang="fr-FR" dirty="0" smtClean="0">
                <a:latin typeface="Times New Roman" pitchFamily="18" charset="0"/>
                <a:cs typeface="Times New Roman" pitchFamily="18" charset="0"/>
              </a:rPr>
              <a:t>Acides gras </a:t>
            </a:r>
            <a:endParaRPr lang="fr-FR" dirty="0">
              <a:latin typeface="Times New Roman" pitchFamily="18" charset="0"/>
              <a:cs typeface="Times New Roman" pitchFamily="18" charset="0"/>
            </a:endParaRPr>
          </a:p>
        </p:txBody>
      </p:sp>
      <p:sp>
        <p:nvSpPr>
          <p:cNvPr id="16" name="ZoneTexte 15"/>
          <p:cNvSpPr txBox="1"/>
          <p:nvPr/>
        </p:nvSpPr>
        <p:spPr>
          <a:xfrm>
            <a:off x="-252536" y="2926084"/>
            <a:ext cx="5112568" cy="3785652"/>
          </a:xfrm>
          <a:prstGeom prst="rect">
            <a:avLst/>
          </a:prstGeom>
          <a:noFill/>
        </p:spPr>
        <p:txBody>
          <a:bodyPr wrap="square" rtlCol="0">
            <a:spAutoFit/>
          </a:bodyPr>
          <a:lstStyle/>
          <a:p>
            <a:r>
              <a:rPr lang="fr-FR" sz="2400" dirty="0" smtClean="0">
                <a:latin typeface="Times New Roman" pitchFamily="18" charset="0"/>
                <a:cs typeface="Times New Roman" pitchFamily="18" charset="0"/>
              </a:rPr>
              <a:t>               CH3-CO</a:t>
            </a:r>
            <a:r>
              <a:rPr lang="fr-FR" sz="2400" dirty="0" smtClean="0">
                <a:latin typeface="Times New Roman" pitchFamily="18" charset="0"/>
                <a:ea typeface="Cambria Math"/>
                <a:cs typeface="Times New Roman" pitchFamily="18" charset="0"/>
              </a:rPr>
              <a:t>∼SCoA + CO2  </a:t>
            </a:r>
          </a:p>
          <a:p>
            <a:r>
              <a:rPr lang="fr-FR" sz="2400" dirty="0" smtClean="0">
                <a:solidFill>
                  <a:srgbClr val="FF0000"/>
                </a:solidFill>
                <a:latin typeface="Times New Roman" pitchFamily="18" charset="0"/>
                <a:cs typeface="Times New Roman" pitchFamily="18" charset="0"/>
              </a:rPr>
              <a:t>                     Acétyl-CoA</a:t>
            </a:r>
          </a:p>
          <a:p>
            <a:r>
              <a:rPr lang="fr-FR" sz="2400" dirty="0" smtClean="0">
                <a:latin typeface="Times New Roman" pitchFamily="18" charset="0"/>
                <a:ea typeface="Cambria Math"/>
                <a:cs typeface="Times New Roman" pitchFamily="18" charset="0"/>
              </a:rPr>
              <a:t> 			     </a:t>
            </a:r>
          </a:p>
          <a:p>
            <a:r>
              <a:rPr lang="fr-FR" sz="2400" dirty="0" smtClean="0">
                <a:latin typeface="Times New Roman" pitchFamily="18" charset="0"/>
                <a:ea typeface="Cambria Math"/>
                <a:cs typeface="Times New Roman" pitchFamily="18" charset="0"/>
              </a:rPr>
              <a:t>			      ATP + H2O </a:t>
            </a:r>
            <a:endParaRPr lang="fr-FR" sz="2400" dirty="0" smtClean="0">
              <a:solidFill>
                <a:srgbClr val="FF0000"/>
              </a:solidFill>
              <a:latin typeface="Times New Roman" pitchFamily="18" charset="0"/>
              <a:cs typeface="Times New Roman" pitchFamily="18" charset="0"/>
            </a:endParaRPr>
          </a:p>
          <a:p>
            <a:r>
              <a:rPr lang="fr-FR" sz="2400" dirty="0" smtClean="0">
                <a:solidFill>
                  <a:srgbClr val="FF0000"/>
                </a:solidFill>
                <a:latin typeface="Times New Roman" pitchFamily="18" charset="0"/>
                <a:cs typeface="Times New Roman" pitchFamily="18" charset="0"/>
              </a:rPr>
              <a:t>        </a:t>
            </a:r>
            <a:r>
              <a:rPr lang="fr-FR" sz="2400" b="1" dirty="0" smtClean="0">
                <a:solidFill>
                  <a:srgbClr val="0070C0"/>
                </a:solidFill>
                <a:latin typeface="Times New Roman" pitchFamily="18" charset="0"/>
                <a:cs typeface="Times New Roman" pitchFamily="18" charset="0"/>
              </a:rPr>
              <a:t>Acétyl-CoA </a:t>
            </a:r>
          </a:p>
          <a:p>
            <a:r>
              <a:rPr lang="fr-FR" sz="2400" b="1" dirty="0" smtClean="0">
                <a:solidFill>
                  <a:srgbClr val="0070C0"/>
                </a:solidFill>
                <a:latin typeface="Times New Roman" pitchFamily="18" charset="0"/>
                <a:cs typeface="Times New Roman" pitchFamily="18" charset="0"/>
              </a:rPr>
              <a:t>        carboxylase</a:t>
            </a:r>
          </a:p>
          <a:p>
            <a:r>
              <a:rPr lang="fr-FR" sz="2400" dirty="0" smtClean="0">
                <a:latin typeface="Times New Roman" pitchFamily="18" charset="0"/>
                <a:ea typeface="Cambria Math"/>
                <a:cs typeface="Times New Roman" pitchFamily="18" charset="0"/>
              </a:rPr>
              <a:t> 		                  ADP + Pi</a:t>
            </a:r>
            <a:endParaRPr lang="fr-FR" sz="2400" dirty="0" smtClean="0">
              <a:solidFill>
                <a:srgbClr val="FF0000"/>
              </a:solidFill>
              <a:latin typeface="Times New Roman" pitchFamily="18" charset="0"/>
              <a:cs typeface="Times New Roman" pitchFamily="18" charset="0"/>
            </a:endParaRPr>
          </a:p>
          <a:p>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	HOOC-CH2-CO</a:t>
            </a:r>
            <a:r>
              <a:rPr lang="fr-FR" sz="2400" dirty="0" smtClean="0">
                <a:latin typeface="Times New Roman" pitchFamily="18" charset="0"/>
                <a:ea typeface="Cambria Math"/>
                <a:cs typeface="Times New Roman" pitchFamily="18" charset="0"/>
              </a:rPr>
              <a:t>∼SCoA </a:t>
            </a:r>
          </a:p>
          <a:p>
            <a:r>
              <a:rPr lang="fr-FR" sz="2400" dirty="0" smtClean="0">
                <a:solidFill>
                  <a:srgbClr val="FF0000"/>
                </a:solidFill>
                <a:latin typeface="Times New Roman" pitchFamily="18" charset="0"/>
                <a:ea typeface="Cambria Math"/>
                <a:cs typeface="Times New Roman" pitchFamily="18" charset="0"/>
              </a:rPr>
              <a:t>	        </a:t>
            </a:r>
            <a:r>
              <a:rPr lang="fr-FR" sz="2400" dirty="0" err="1" smtClean="0">
                <a:solidFill>
                  <a:srgbClr val="FF0000"/>
                </a:solidFill>
                <a:latin typeface="Times New Roman" pitchFamily="18" charset="0"/>
                <a:ea typeface="Cambria Math"/>
                <a:cs typeface="Times New Roman" pitchFamily="18" charset="0"/>
              </a:rPr>
              <a:t>Malonyl</a:t>
            </a:r>
            <a:r>
              <a:rPr lang="fr-FR" sz="2400" dirty="0" smtClean="0">
                <a:solidFill>
                  <a:srgbClr val="FF0000"/>
                </a:solidFill>
                <a:latin typeface="Times New Roman" pitchFamily="18" charset="0"/>
                <a:ea typeface="Cambria Math"/>
                <a:cs typeface="Times New Roman" pitchFamily="18" charset="0"/>
              </a:rPr>
              <a:t>-CoA</a:t>
            </a:r>
            <a:endParaRPr lang="fr-FR" sz="2400" dirty="0" smtClean="0">
              <a:solidFill>
                <a:srgbClr val="FF0000"/>
              </a:solidFill>
              <a:latin typeface="Times New Roman" pitchFamily="18" charset="0"/>
              <a:cs typeface="Times New Roman" pitchFamily="18" charset="0"/>
            </a:endParaRPr>
          </a:p>
        </p:txBody>
      </p:sp>
      <p:sp>
        <p:nvSpPr>
          <p:cNvPr id="17" name="Flèche vers le bas 16"/>
          <p:cNvSpPr/>
          <p:nvPr/>
        </p:nvSpPr>
        <p:spPr>
          <a:xfrm>
            <a:off x="1979712" y="3790180"/>
            <a:ext cx="288032" cy="20882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courbée vers la droite 18"/>
          <p:cNvSpPr/>
          <p:nvPr/>
        </p:nvSpPr>
        <p:spPr>
          <a:xfrm>
            <a:off x="2195736" y="4222228"/>
            <a:ext cx="792088" cy="1224136"/>
          </a:xfrm>
          <a:prstGeom prst="curvedRightArrow">
            <a:avLst>
              <a:gd name="adj1" fmla="val 9616"/>
              <a:gd name="adj2" fmla="val 3283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Rectangle 19"/>
          <p:cNvSpPr/>
          <p:nvPr/>
        </p:nvSpPr>
        <p:spPr>
          <a:xfrm>
            <a:off x="179512" y="2926084"/>
            <a:ext cx="4320480" cy="3717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0" y="945047"/>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En premier lieur, le groupement méthyle </a:t>
            </a:r>
            <a:r>
              <a:rPr lang="fr-FR" sz="2200" smtClean="0">
                <a:latin typeface="Times New Roman" pitchFamily="18" charset="0"/>
                <a:cs typeface="Times New Roman" pitchFamily="18" charset="0"/>
              </a:rPr>
              <a:t>de l’acetyl-CoA </a:t>
            </a:r>
            <a:r>
              <a:rPr lang="fr-FR" sz="2200" dirty="0" smtClean="0">
                <a:latin typeface="Times New Roman" pitchFamily="18" charset="0"/>
                <a:cs typeface="Times New Roman" pitchFamily="18" charset="0"/>
              </a:rPr>
              <a:t>est activé suite à une </a:t>
            </a:r>
            <a:r>
              <a:rPr lang="fr-FR" sz="2200" dirty="0" err="1" smtClean="0">
                <a:latin typeface="Times New Roman" pitchFamily="18" charset="0"/>
                <a:cs typeface="Times New Roman" pitchFamily="18" charset="0"/>
              </a:rPr>
              <a:t>carboxylation</a:t>
            </a:r>
            <a:r>
              <a:rPr lang="fr-FR" sz="2200" dirty="0" smtClean="0">
                <a:latin typeface="Times New Roman" pitchFamily="18" charset="0"/>
                <a:cs typeface="Times New Roman" pitchFamily="18" charset="0"/>
              </a:rPr>
              <a:t> biotine dépendante pour former le </a:t>
            </a:r>
            <a:r>
              <a:rPr lang="fr-FR" sz="2200" dirty="0" err="1" smtClean="0">
                <a:latin typeface="Times New Roman" pitchFamily="18" charset="0"/>
                <a:cs typeface="Times New Roman" pitchFamily="18" charset="0"/>
              </a:rPr>
              <a:t>malonyl</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CoA</a:t>
            </a:r>
            <a:r>
              <a:rPr lang="fr-FR" sz="2200" dirty="0" smtClean="0">
                <a:latin typeface="Times New Roman" pitchFamily="18" charset="0"/>
                <a:cs typeface="Times New Roman" pitchFamily="18" charset="0"/>
              </a:rPr>
              <a:t>.</a:t>
            </a:r>
          </a:p>
        </p:txBody>
      </p:sp>
      <p:sp>
        <p:nvSpPr>
          <p:cNvPr id="18" name="Arc 17"/>
          <p:cNvSpPr/>
          <p:nvPr/>
        </p:nvSpPr>
        <p:spPr>
          <a:xfrm rot="5400000">
            <a:off x="4067811" y="1958255"/>
            <a:ext cx="544678" cy="91440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21" name="ZoneTexte 20"/>
          <p:cNvSpPr txBox="1"/>
          <p:nvPr/>
        </p:nvSpPr>
        <p:spPr>
          <a:xfrm>
            <a:off x="4445877" y="2071678"/>
            <a:ext cx="697627" cy="400110"/>
          </a:xfrm>
          <a:prstGeom prst="rect">
            <a:avLst/>
          </a:prstGeom>
          <a:noFill/>
          <a:ln>
            <a:noFill/>
          </a:ln>
        </p:spPr>
        <p:txBody>
          <a:bodyPr wrap="none" rtlCol="0">
            <a:spAutoFit/>
          </a:bodyPr>
          <a:lstStyle/>
          <a:p>
            <a:r>
              <a:rPr lang="fr-FR" sz="2000" b="1" dirty="0" smtClean="0">
                <a:latin typeface="Times New Roman" pitchFamily="18" charset="0"/>
                <a:cs typeface="Times New Roman" pitchFamily="18" charset="0"/>
              </a:rPr>
              <a:t>CO2</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p:bldP spid="15" grpId="0" animBg="1"/>
      <p:bldP spid="16" grpId="0"/>
      <p:bldP spid="17" grpId="0" animBg="1"/>
      <p:bldP spid="19" grpId="0" animBg="1"/>
      <p:bldP spid="20" grpId="0" animBg="1"/>
      <p:bldP spid="13" grpId="0"/>
      <p:bldP spid="18" grpId="0" animBg="1"/>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6021786" y="1571612"/>
            <a:ext cx="2717684" cy="5151934"/>
          </a:xfrm>
          <a:prstGeom prst="rect">
            <a:avLst/>
          </a:prstGeom>
          <a:noFill/>
          <a:ln w="9525">
            <a:solidFill>
              <a:srgbClr val="FFC000"/>
            </a:solidFill>
            <a:miter lim="800000"/>
            <a:headEnd/>
            <a:tailEnd/>
          </a:ln>
        </p:spPr>
      </p:pic>
      <p:sp>
        <p:nvSpPr>
          <p:cNvPr id="4" name="Ellipse 3"/>
          <p:cNvSpPr/>
          <p:nvPr/>
        </p:nvSpPr>
        <p:spPr>
          <a:xfrm>
            <a:off x="7358082" y="5855042"/>
            <a:ext cx="28803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0" y="87791"/>
            <a:ext cx="9144000" cy="430887"/>
          </a:xfrm>
          <a:prstGeom prst="rect">
            <a:avLst/>
          </a:prstGeom>
          <a:noFill/>
        </p:spPr>
        <p:txBody>
          <a:bodyPr wrap="square" rtlCol="0">
            <a:spAutoFit/>
          </a:bodyPr>
          <a:lstStyle/>
          <a:p>
            <a:pPr algn="just"/>
            <a:r>
              <a:rPr lang="fr-FR" sz="2200" dirty="0" smtClean="0">
                <a:latin typeface="Times New Roman" pitchFamily="18" charset="0"/>
                <a:cs typeface="Times New Roman" pitchFamily="18" charset="0"/>
              </a:rPr>
              <a:t>Attachement du </a:t>
            </a:r>
            <a:r>
              <a:rPr lang="fr-FR" sz="2200" dirty="0" err="1" smtClean="0">
                <a:latin typeface="Times New Roman" pitchFamily="18" charset="0"/>
                <a:cs typeface="Times New Roman" pitchFamily="18" charset="0"/>
              </a:rPr>
              <a:t>maloyl</a:t>
            </a:r>
            <a:r>
              <a:rPr lang="fr-FR" sz="2200" dirty="0" smtClean="0">
                <a:latin typeface="Times New Roman" pitchFamily="18" charset="0"/>
                <a:cs typeface="Times New Roman" pitchFamily="18" charset="0"/>
              </a:rPr>
              <a:t> et </a:t>
            </a:r>
            <a:r>
              <a:rPr lang="fr-FR" sz="2200" dirty="0" err="1" smtClean="0">
                <a:latin typeface="Times New Roman" pitchFamily="18" charset="0"/>
                <a:cs typeface="Times New Roman" pitchFamily="18" charset="0"/>
              </a:rPr>
              <a:t>acétyl</a:t>
            </a:r>
            <a:r>
              <a:rPr lang="fr-FR" sz="2200" dirty="0" smtClean="0">
                <a:latin typeface="Times New Roman" pitchFamily="18" charset="0"/>
                <a:cs typeface="Times New Roman" pitchFamily="18" charset="0"/>
              </a:rPr>
              <a:t> a la protéine ACP (</a:t>
            </a:r>
            <a:r>
              <a:rPr lang="fr-FR" sz="2200" dirty="0" err="1" smtClean="0">
                <a:latin typeface="Times New Roman" pitchFamily="18" charset="0"/>
                <a:cs typeface="Times New Roman" pitchFamily="18" charset="0"/>
              </a:rPr>
              <a:t>acyl</a:t>
            </a:r>
            <a:r>
              <a:rPr lang="fr-FR" sz="2200" dirty="0" smtClean="0">
                <a:latin typeface="Times New Roman" pitchFamily="18" charset="0"/>
                <a:cs typeface="Times New Roman" pitchFamily="18" charset="0"/>
              </a:rPr>
              <a:t> carrier </a:t>
            </a:r>
            <a:r>
              <a:rPr lang="fr-FR" sz="2200" dirty="0" err="1" smtClean="0">
                <a:latin typeface="Times New Roman" pitchFamily="18" charset="0"/>
                <a:cs typeface="Times New Roman" pitchFamily="18" charset="0"/>
              </a:rPr>
              <a:t>protein</a:t>
            </a:r>
            <a:r>
              <a:rPr lang="fr-FR" sz="2200" dirty="0" smtClean="0">
                <a:latin typeface="Times New Roman" pitchFamily="18" charset="0"/>
                <a:cs typeface="Times New Roman" pitchFamily="18" charset="0"/>
              </a:rPr>
              <a:t>)</a:t>
            </a:r>
            <a:endParaRPr lang="fr-FR" sz="2200" dirty="0">
              <a:latin typeface="Times New Roman" pitchFamily="18" charset="0"/>
              <a:cs typeface="Times New Roman" pitchFamily="18" charset="0"/>
            </a:endParaRPr>
          </a:p>
        </p:txBody>
      </p:sp>
      <p:pic>
        <p:nvPicPr>
          <p:cNvPr id="4101" name="Picture 5"/>
          <p:cNvPicPr>
            <a:picLocks noChangeAspect="1" noChangeArrowheads="1"/>
          </p:cNvPicPr>
          <p:nvPr/>
        </p:nvPicPr>
        <p:blipFill>
          <a:blip r:embed="rId3" cstate="print"/>
          <a:srcRect/>
          <a:stretch>
            <a:fillRect/>
          </a:stretch>
        </p:blipFill>
        <p:spPr bwMode="auto">
          <a:xfrm>
            <a:off x="72008" y="1553696"/>
            <a:ext cx="5500124" cy="5179098"/>
          </a:xfrm>
          <a:prstGeom prst="rect">
            <a:avLst/>
          </a:prstGeom>
          <a:noFill/>
          <a:ln w="9525">
            <a:noFill/>
            <a:miter lim="800000"/>
            <a:headEnd/>
            <a:tailEnd/>
          </a:ln>
        </p:spPr>
      </p:pic>
      <p:sp>
        <p:nvSpPr>
          <p:cNvPr id="7" name="Rectangle 6"/>
          <p:cNvSpPr/>
          <p:nvPr/>
        </p:nvSpPr>
        <p:spPr>
          <a:xfrm>
            <a:off x="0" y="642918"/>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Condensation d’un composé di-carboné issu du </a:t>
            </a:r>
            <a:r>
              <a:rPr lang="fr-FR" sz="2200" dirty="0" err="1" smtClean="0">
                <a:latin typeface="Times New Roman" pitchFamily="18" charset="0"/>
                <a:cs typeface="Times New Roman" pitchFamily="18" charset="0"/>
              </a:rPr>
              <a:t>Malonyl</a:t>
            </a:r>
            <a:r>
              <a:rPr lang="fr-FR" sz="2200" dirty="0" smtClean="0">
                <a:latin typeface="Times New Roman" pitchFamily="18" charset="0"/>
                <a:cs typeface="Times New Roman" pitchFamily="18" charset="0"/>
              </a:rPr>
              <a:t>-ACP sur le groupement </a:t>
            </a:r>
            <a:r>
              <a:rPr lang="fr-FR" sz="2200" dirty="0" err="1" smtClean="0">
                <a:latin typeface="Times New Roman" pitchFamily="18" charset="0"/>
                <a:cs typeface="Times New Roman" pitchFamily="18" charset="0"/>
              </a:rPr>
              <a:t>acétyl</a:t>
            </a:r>
            <a:r>
              <a:rPr lang="fr-FR" sz="2200" dirty="0" smtClean="0">
                <a:latin typeface="Times New Roman" pitchFamily="18" charset="0"/>
                <a:cs typeface="Times New Roman" pitchFamily="18" charset="0"/>
              </a:rPr>
              <a:t> d’un </a:t>
            </a:r>
            <a:r>
              <a:rPr lang="fr-FR" sz="2200" dirty="0" err="1" smtClean="0">
                <a:latin typeface="Times New Roman" pitchFamily="18" charset="0"/>
                <a:cs typeface="Times New Roman" pitchFamily="18" charset="0"/>
              </a:rPr>
              <a:t>acétyl</a:t>
            </a:r>
            <a:r>
              <a:rPr lang="fr-FR" sz="2200" dirty="0" smtClean="0">
                <a:latin typeface="Times New Roman" pitchFamily="18" charset="0"/>
                <a:cs typeface="Times New Roman" pitchFamily="18" charset="0"/>
              </a:rPr>
              <a:t>-ACP</a:t>
            </a:r>
            <a:endParaRPr lang="fr-FR" sz="2200" dirty="0"/>
          </a:p>
        </p:txBody>
      </p:sp>
      <p:sp>
        <p:nvSpPr>
          <p:cNvPr id="8" name="Rectangle 7"/>
          <p:cNvSpPr/>
          <p:nvPr/>
        </p:nvSpPr>
        <p:spPr>
          <a:xfrm>
            <a:off x="64132" y="4714884"/>
            <a:ext cx="5508000" cy="20717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50517" y="476672"/>
            <a:ext cx="8641963" cy="5954269"/>
          </a:xfrm>
          <a:prstGeom prst="rect">
            <a:avLst/>
          </a:prstGeom>
          <a:noFill/>
          <a:ln w="9525">
            <a:noFill/>
            <a:miter lim="800000"/>
            <a:headEnd/>
            <a:tailEnd/>
          </a:ln>
        </p:spPr>
      </p:pic>
      <p:sp>
        <p:nvSpPr>
          <p:cNvPr id="3" name="Ellipse 2"/>
          <p:cNvSpPr/>
          <p:nvPr/>
        </p:nvSpPr>
        <p:spPr>
          <a:xfrm>
            <a:off x="971600" y="620688"/>
            <a:ext cx="288032"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à coins arrondis 3"/>
          <p:cNvSpPr/>
          <p:nvPr/>
        </p:nvSpPr>
        <p:spPr>
          <a:xfrm>
            <a:off x="6444208" y="620688"/>
            <a:ext cx="648072"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courbée vers le bas 4"/>
          <p:cNvSpPr/>
          <p:nvPr/>
        </p:nvSpPr>
        <p:spPr>
          <a:xfrm>
            <a:off x="1115616" y="72008"/>
            <a:ext cx="5760640" cy="620688"/>
          </a:xfrm>
          <a:prstGeom prst="curved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Rectangle à coins arrondis 6"/>
          <p:cNvSpPr/>
          <p:nvPr/>
        </p:nvSpPr>
        <p:spPr>
          <a:xfrm>
            <a:off x="6372200" y="2924944"/>
            <a:ext cx="720080"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1475656" y="2924944"/>
            <a:ext cx="720080"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courbée vers le bas 8"/>
          <p:cNvSpPr/>
          <p:nvPr/>
        </p:nvSpPr>
        <p:spPr>
          <a:xfrm>
            <a:off x="1763688" y="2492896"/>
            <a:ext cx="5112568" cy="432048"/>
          </a:xfrm>
          <a:prstGeom prst="curved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à coins arrondis 9"/>
          <p:cNvSpPr/>
          <p:nvPr/>
        </p:nvSpPr>
        <p:spPr>
          <a:xfrm>
            <a:off x="6228184" y="5085184"/>
            <a:ext cx="864096"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1619672" y="5085184"/>
            <a:ext cx="792088"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courbée vers le bas 11"/>
          <p:cNvSpPr/>
          <p:nvPr/>
        </p:nvSpPr>
        <p:spPr>
          <a:xfrm>
            <a:off x="2195736" y="4653136"/>
            <a:ext cx="4680520" cy="432048"/>
          </a:xfrm>
          <a:prstGeom prst="curved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71414"/>
            <a:ext cx="9144000" cy="1107996"/>
          </a:xfrm>
          <a:prstGeom prst="rect">
            <a:avLst/>
          </a:prstGeom>
          <a:noFill/>
        </p:spPr>
        <p:txBody>
          <a:bodyPr wrap="square" rtlCol="0">
            <a:spAutoFit/>
          </a:bodyPr>
          <a:lstStyle/>
          <a:p>
            <a:r>
              <a:rPr lang="fr-FR" sz="2200" dirty="0" smtClean="0">
                <a:latin typeface="Times New Roman" pitchFamily="18" charset="0"/>
                <a:cs typeface="Times New Roman" pitchFamily="18" charset="0"/>
              </a:rPr>
              <a:t>L’incorporation d’une chainon di-carboné va se répéter six autre fois, à chaque cycle, un </a:t>
            </a:r>
            <a:r>
              <a:rPr lang="fr-FR" sz="2200" dirty="0" err="1" smtClean="0">
                <a:latin typeface="Times New Roman" pitchFamily="18" charset="0"/>
                <a:cs typeface="Times New Roman" pitchFamily="18" charset="0"/>
              </a:rPr>
              <a:t>Manolyl</a:t>
            </a:r>
            <a:r>
              <a:rPr lang="fr-FR" sz="2200" dirty="0" smtClean="0">
                <a:latin typeface="Times New Roman" pitchFamily="18" charset="0"/>
                <a:cs typeface="Times New Roman" pitchFamily="18" charset="0"/>
              </a:rPr>
              <a:t>-ACP introduit un chainon acétyle sur le carboxyle de l’acide gras en cours de synthèse, un ACP-SH et une molécule de CO2 sont libérés. </a:t>
            </a:r>
          </a:p>
        </p:txBody>
      </p:sp>
      <p:grpSp>
        <p:nvGrpSpPr>
          <p:cNvPr id="6" name="Groupe 5"/>
          <p:cNvGrpSpPr/>
          <p:nvPr/>
        </p:nvGrpSpPr>
        <p:grpSpPr>
          <a:xfrm>
            <a:off x="799236" y="2285992"/>
            <a:ext cx="3964675" cy="2031325"/>
            <a:chOff x="2551190" y="3244334"/>
            <a:chExt cx="4509924" cy="2673197"/>
          </a:xfrm>
        </p:grpSpPr>
        <p:sp>
          <p:nvSpPr>
            <p:cNvPr id="4" name="Rectangle 3"/>
            <p:cNvSpPr/>
            <p:nvPr/>
          </p:nvSpPr>
          <p:spPr>
            <a:xfrm>
              <a:off x="2551190" y="3244334"/>
              <a:ext cx="4509924" cy="2673197"/>
            </a:xfrm>
            <a:prstGeom prst="rect">
              <a:avLst/>
            </a:prstGeom>
            <a:ln>
              <a:solidFill>
                <a:srgbClr val="FFC000"/>
              </a:solidFill>
            </a:ln>
          </p:spPr>
          <p:txBody>
            <a:bodyPr wrap="none">
              <a:spAutoFit/>
            </a:bodyPr>
            <a:lstStyle/>
            <a:p>
              <a:r>
                <a:rPr lang="fr-FR" b="1" dirty="0" smtClean="0">
                  <a:solidFill>
                    <a:srgbClr val="FF0000"/>
                  </a:solidFill>
                  <a:latin typeface="Times New Roman" pitchFamily="18" charset="0"/>
                  <a:ea typeface="Cambria Math"/>
                  <a:cs typeface="Times New Roman" pitchFamily="18" charset="0"/>
                </a:rPr>
                <a:t>CH3 – (CH2)</a:t>
              </a:r>
              <a:r>
                <a:rPr lang="fr-FR" b="1" baseline="-25000" dirty="0" smtClean="0">
                  <a:solidFill>
                    <a:srgbClr val="FF0000"/>
                  </a:solidFill>
                  <a:latin typeface="Times New Roman" pitchFamily="18" charset="0"/>
                  <a:ea typeface="Cambria Math"/>
                  <a:cs typeface="Times New Roman" pitchFamily="18" charset="0"/>
                </a:rPr>
                <a:t>14</a:t>
              </a:r>
              <a:r>
                <a:rPr lang="fr-FR" b="1" dirty="0" smtClean="0">
                  <a:solidFill>
                    <a:srgbClr val="FF0000"/>
                  </a:solidFill>
                  <a:latin typeface="Times New Roman" pitchFamily="18" charset="0"/>
                  <a:ea typeface="Cambria Math"/>
                  <a:cs typeface="Times New Roman" pitchFamily="18" charset="0"/>
                </a:rPr>
                <a:t> - CO - S – ACP </a:t>
              </a:r>
              <a:r>
                <a:rPr lang="fr-FR" b="1" dirty="0" smtClean="0">
                  <a:latin typeface="Times New Roman" pitchFamily="18" charset="0"/>
                  <a:ea typeface="Cambria Math"/>
                  <a:cs typeface="Times New Roman" pitchFamily="18" charset="0"/>
                </a:rPr>
                <a:t>+ H2O </a:t>
              </a:r>
            </a:p>
            <a:p>
              <a:endParaRPr lang="fr-FR" b="1" dirty="0" smtClean="0">
                <a:latin typeface="Times New Roman" pitchFamily="18" charset="0"/>
                <a:ea typeface="Cambria Math"/>
                <a:cs typeface="Times New Roman" pitchFamily="18" charset="0"/>
              </a:endParaRPr>
            </a:p>
            <a:p>
              <a:endParaRPr lang="fr-FR" b="1" dirty="0" smtClean="0">
                <a:latin typeface="Times New Roman" pitchFamily="18" charset="0"/>
                <a:ea typeface="Cambria Math"/>
                <a:cs typeface="Times New Roman" pitchFamily="18" charset="0"/>
              </a:endParaRPr>
            </a:p>
            <a:p>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Désacylase</a:t>
              </a:r>
              <a:endParaRPr lang="fr-FR" b="1" dirty="0" smtClean="0">
                <a:latin typeface="Times New Roman" pitchFamily="18" charset="0"/>
                <a:ea typeface="Cambria Math"/>
                <a:cs typeface="Times New Roman" pitchFamily="18" charset="0"/>
              </a:endParaRPr>
            </a:p>
            <a:p>
              <a:endParaRPr lang="fr-FR" b="1" dirty="0" smtClean="0">
                <a:latin typeface="Times New Roman" pitchFamily="18" charset="0"/>
                <a:ea typeface="Cambria Math"/>
                <a:cs typeface="Times New Roman" pitchFamily="18" charset="0"/>
              </a:endParaRPr>
            </a:p>
            <a:p>
              <a:endParaRPr lang="fr-FR" b="1" dirty="0" smtClean="0">
                <a:latin typeface="Times New Roman" pitchFamily="18" charset="0"/>
                <a:ea typeface="Cambria Math"/>
                <a:cs typeface="Times New Roman" pitchFamily="18" charset="0"/>
              </a:endParaRPr>
            </a:p>
            <a:p>
              <a:r>
                <a:rPr lang="fr-FR" b="1" dirty="0" smtClean="0">
                  <a:solidFill>
                    <a:srgbClr val="0070C0"/>
                  </a:solidFill>
                  <a:latin typeface="Times New Roman" pitchFamily="18" charset="0"/>
                  <a:ea typeface="Cambria Math"/>
                  <a:cs typeface="Times New Roman" pitchFamily="18" charset="0"/>
                </a:rPr>
                <a:t>CH3 – (CH2)</a:t>
              </a:r>
              <a:r>
                <a:rPr lang="fr-FR" b="1" baseline="-25000" dirty="0" smtClean="0">
                  <a:solidFill>
                    <a:srgbClr val="0070C0"/>
                  </a:solidFill>
                  <a:latin typeface="Times New Roman" pitchFamily="18" charset="0"/>
                  <a:ea typeface="Cambria Math"/>
                  <a:cs typeface="Times New Roman" pitchFamily="18" charset="0"/>
                </a:rPr>
                <a:t>14</a:t>
              </a:r>
              <a:r>
                <a:rPr lang="fr-FR" b="1" dirty="0" smtClean="0">
                  <a:solidFill>
                    <a:srgbClr val="0070C0"/>
                  </a:solidFill>
                  <a:latin typeface="Times New Roman" pitchFamily="18" charset="0"/>
                  <a:ea typeface="Cambria Math"/>
                  <a:cs typeface="Times New Roman" pitchFamily="18" charset="0"/>
                </a:rPr>
                <a:t> – COOH </a:t>
              </a:r>
              <a:r>
                <a:rPr lang="fr-FR" b="1" dirty="0" smtClean="0">
                  <a:latin typeface="Times New Roman" pitchFamily="18" charset="0"/>
                  <a:ea typeface="Cambria Math"/>
                  <a:cs typeface="Times New Roman" pitchFamily="18" charset="0"/>
                </a:rPr>
                <a:t>+ ACP-SH</a:t>
              </a:r>
            </a:p>
          </p:txBody>
        </p:sp>
        <p:sp>
          <p:nvSpPr>
            <p:cNvPr id="5" name="Flèche vers le bas 4"/>
            <p:cNvSpPr/>
            <p:nvPr/>
          </p:nvSpPr>
          <p:spPr>
            <a:xfrm>
              <a:off x="4572000" y="3819258"/>
              <a:ext cx="357164" cy="1568216"/>
            </a:xfrm>
            <a:prstGeom prst="down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Rectangle 6"/>
          <p:cNvSpPr/>
          <p:nvPr/>
        </p:nvSpPr>
        <p:spPr>
          <a:xfrm>
            <a:off x="0" y="1230799"/>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Lorsque le </a:t>
            </a:r>
            <a:r>
              <a:rPr lang="fr-FR" sz="2200" dirty="0" err="1" smtClean="0">
                <a:latin typeface="Times New Roman" pitchFamily="18" charset="0"/>
                <a:cs typeface="Times New Roman" pitchFamily="18" charset="0"/>
              </a:rPr>
              <a:t>palmityl</a:t>
            </a:r>
            <a:r>
              <a:rPr lang="fr-FR" sz="2200" dirty="0" smtClean="0">
                <a:latin typeface="Times New Roman" pitchFamily="18" charset="0"/>
                <a:cs typeface="Times New Roman" pitchFamily="18" charset="0"/>
              </a:rPr>
              <a:t>-ACP est formé, l’acide palmitique est libéré par hydrolyse de la liaison </a:t>
            </a:r>
            <a:r>
              <a:rPr lang="fr-FR" sz="2200" dirty="0" err="1" smtClean="0">
                <a:latin typeface="Times New Roman" pitchFamily="18" charset="0"/>
                <a:cs typeface="Times New Roman" pitchFamily="18" charset="0"/>
              </a:rPr>
              <a:t>thioester</a:t>
            </a:r>
            <a:r>
              <a:rPr lang="fr-FR" sz="2200" dirty="0" smtClean="0">
                <a:latin typeface="Times New Roman" pitchFamily="18" charset="0"/>
                <a:cs typeface="Times New Roman" pitchFamily="18" charset="0"/>
              </a:rPr>
              <a:t>, sous l’action d’une </a:t>
            </a:r>
            <a:r>
              <a:rPr lang="fr-FR" sz="2200" b="1" dirty="0" err="1" smtClean="0">
                <a:latin typeface="Times New Roman" pitchFamily="18" charset="0"/>
                <a:cs typeface="Times New Roman" pitchFamily="18" charset="0"/>
              </a:rPr>
              <a:t>désacylase</a:t>
            </a:r>
            <a:endParaRPr lang="fr-FR" sz="2200" dirty="0"/>
          </a:p>
        </p:txBody>
      </p:sp>
      <p:grpSp>
        <p:nvGrpSpPr>
          <p:cNvPr id="8" name="Groupe 7"/>
          <p:cNvGrpSpPr/>
          <p:nvPr/>
        </p:nvGrpSpPr>
        <p:grpSpPr>
          <a:xfrm>
            <a:off x="20910" y="5187305"/>
            <a:ext cx="5107039" cy="1107996"/>
            <a:chOff x="179512" y="4797153"/>
            <a:chExt cx="5809393" cy="1458109"/>
          </a:xfrm>
        </p:grpSpPr>
        <p:sp>
          <p:nvSpPr>
            <p:cNvPr id="9" name="Rectangle 8"/>
            <p:cNvSpPr/>
            <p:nvPr/>
          </p:nvSpPr>
          <p:spPr>
            <a:xfrm>
              <a:off x="179512" y="4797153"/>
              <a:ext cx="5809393" cy="1458109"/>
            </a:xfrm>
            <a:prstGeom prst="rect">
              <a:avLst/>
            </a:prstGeom>
            <a:ln>
              <a:solidFill>
                <a:srgbClr val="FFC000"/>
              </a:solidFill>
            </a:ln>
          </p:spPr>
          <p:txBody>
            <a:bodyPr wrap="none">
              <a:spAutoFit/>
            </a:bodyPr>
            <a:lstStyle/>
            <a:p>
              <a:r>
                <a:rPr lang="fr-FR" dirty="0" smtClean="0">
                  <a:latin typeface="Times New Roman" pitchFamily="18" charset="0"/>
                  <a:cs typeface="Times New Roman" pitchFamily="18" charset="0"/>
                </a:rPr>
                <a:t>CH3-CO</a:t>
              </a:r>
              <a:r>
                <a:rPr lang="fr-FR" dirty="0" smtClean="0">
                  <a:latin typeface="Times New Roman" pitchFamily="18" charset="0"/>
                  <a:ea typeface="Cambria Math"/>
                  <a:cs typeface="Times New Roman" pitchFamily="18" charset="0"/>
                </a:rPr>
                <a:t>∼SCoA + 7 </a:t>
              </a:r>
              <a:r>
                <a:rPr lang="fr-FR" dirty="0" err="1" smtClean="0">
                  <a:latin typeface="Times New Roman" pitchFamily="18" charset="0"/>
                  <a:ea typeface="Cambria Math"/>
                  <a:cs typeface="Times New Roman" pitchFamily="18" charset="0"/>
                </a:rPr>
                <a:t>malonyl</a:t>
              </a:r>
              <a:r>
                <a:rPr lang="fr-FR" dirty="0" smtClean="0">
                  <a:latin typeface="Times New Roman" pitchFamily="18" charset="0"/>
                  <a:ea typeface="Cambria Math"/>
                  <a:cs typeface="Times New Roman" pitchFamily="18" charset="0"/>
                </a:rPr>
                <a:t>-CoA + 14 NADPH</a:t>
              </a:r>
              <a:r>
                <a:rPr lang="fr-FR" baseline="-25000" dirty="0" smtClean="0">
                  <a:latin typeface="Times New Roman" pitchFamily="18" charset="0"/>
                  <a:ea typeface="Cambria Math"/>
                  <a:cs typeface="Times New Roman" pitchFamily="18" charset="0"/>
                </a:rPr>
                <a:t>2</a:t>
              </a:r>
            </a:p>
            <a:p>
              <a:endParaRPr lang="fr-FR" baseline="-25000" dirty="0" smtClean="0">
                <a:latin typeface="Times New Roman" pitchFamily="18" charset="0"/>
                <a:ea typeface="Cambria Math"/>
                <a:cs typeface="Times New Roman" pitchFamily="18" charset="0"/>
              </a:endParaRPr>
            </a:p>
            <a:p>
              <a:endParaRPr lang="fr-FR" dirty="0" smtClean="0">
                <a:latin typeface="Times New Roman" pitchFamily="18" charset="0"/>
                <a:ea typeface="Cambria Math"/>
                <a:cs typeface="Times New Roman" pitchFamily="18" charset="0"/>
              </a:endParaRPr>
            </a:p>
            <a:p>
              <a:r>
                <a:rPr lang="fr-FR" dirty="0" err="1" smtClean="0">
                  <a:latin typeface="Times New Roman" pitchFamily="18" charset="0"/>
                  <a:ea typeface="Cambria Math"/>
                  <a:cs typeface="Times New Roman" pitchFamily="18" charset="0"/>
                </a:rPr>
                <a:t>Palmityl</a:t>
              </a:r>
              <a:r>
                <a:rPr lang="fr-FR" dirty="0" smtClean="0">
                  <a:latin typeface="Times New Roman" pitchFamily="18" charset="0"/>
                  <a:ea typeface="Cambria Math"/>
                  <a:cs typeface="Times New Roman" pitchFamily="18" charset="0"/>
                </a:rPr>
                <a:t>-</a:t>
              </a:r>
              <a:r>
                <a:rPr lang="fr-FR" dirty="0" err="1" smtClean="0">
                  <a:latin typeface="Times New Roman" pitchFamily="18" charset="0"/>
                  <a:ea typeface="Cambria Math"/>
                  <a:cs typeface="Times New Roman" pitchFamily="18" charset="0"/>
                </a:rPr>
                <a:t>CoA</a:t>
              </a:r>
              <a:r>
                <a:rPr lang="fr-FR" dirty="0" smtClean="0">
                  <a:latin typeface="Times New Roman" pitchFamily="18" charset="0"/>
                  <a:ea typeface="Cambria Math"/>
                  <a:cs typeface="Times New Roman" pitchFamily="18" charset="0"/>
                </a:rPr>
                <a:t> + 14 NADP + 7 CO</a:t>
              </a:r>
              <a:r>
                <a:rPr lang="fr-FR" baseline="-25000" dirty="0" smtClean="0">
                  <a:latin typeface="Times New Roman" pitchFamily="18" charset="0"/>
                  <a:ea typeface="Cambria Math"/>
                  <a:cs typeface="Times New Roman" pitchFamily="18" charset="0"/>
                </a:rPr>
                <a:t>2</a:t>
              </a:r>
              <a:r>
                <a:rPr lang="fr-FR" dirty="0" smtClean="0">
                  <a:latin typeface="Times New Roman" pitchFamily="18" charset="0"/>
                  <a:ea typeface="Cambria Math"/>
                  <a:cs typeface="Times New Roman" pitchFamily="18" charset="0"/>
                </a:rPr>
                <a:t> + 7 CoA + 7 H</a:t>
              </a:r>
              <a:r>
                <a:rPr lang="fr-FR" baseline="-25000" dirty="0" smtClean="0">
                  <a:latin typeface="Times New Roman" pitchFamily="18" charset="0"/>
                  <a:ea typeface="Cambria Math"/>
                  <a:cs typeface="Times New Roman" pitchFamily="18" charset="0"/>
                </a:rPr>
                <a:t>2</a:t>
              </a:r>
              <a:r>
                <a:rPr lang="fr-FR" dirty="0" smtClean="0">
                  <a:latin typeface="Times New Roman" pitchFamily="18" charset="0"/>
                  <a:ea typeface="Cambria Math"/>
                  <a:cs typeface="Times New Roman" pitchFamily="18" charset="0"/>
                </a:rPr>
                <a:t>O</a:t>
              </a:r>
              <a:endParaRPr lang="fr-FR" baseline="-25000" dirty="0">
                <a:latin typeface="Times New Roman" pitchFamily="18" charset="0"/>
                <a:cs typeface="Times New Roman" pitchFamily="18" charset="0"/>
              </a:endParaRPr>
            </a:p>
          </p:txBody>
        </p:sp>
        <p:sp>
          <p:nvSpPr>
            <p:cNvPr id="10" name="Flèche vers le bas 9"/>
            <p:cNvSpPr/>
            <p:nvPr/>
          </p:nvSpPr>
          <p:spPr>
            <a:xfrm>
              <a:off x="3478687" y="5316364"/>
              <a:ext cx="285752" cy="489806"/>
            </a:xfrm>
            <a:prstGeom prst="down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grpSp>
      <p:sp>
        <p:nvSpPr>
          <p:cNvPr id="11" name="Rectangle 10"/>
          <p:cNvSpPr/>
          <p:nvPr/>
        </p:nvSpPr>
        <p:spPr>
          <a:xfrm>
            <a:off x="-1180477" y="4451268"/>
            <a:ext cx="8038493" cy="400110"/>
          </a:xfrm>
          <a:prstGeom prst="rect">
            <a:avLst/>
          </a:prstGeom>
        </p:spPr>
        <p:txBody>
          <a:bodyPr wrap="square">
            <a:spAutoFit/>
          </a:bodyPr>
          <a:lstStyle/>
          <a:p>
            <a:pPr algn="ctr"/>
            <a:r>
              <a:rPr lang="fr-FR" sz="2000" b="1" dirty="0" smtClean="0">
                <a:latin typeface="Times New Roman" pitchFamily="18" charset="0"/>
                <a:cs typeface="Times New Roman" pitchFamily="18" charset="0"/>
              </a:rPr>
              <a:t>Bilan </a:t>
            </a:r>
            <a:endParaRPr lang="fr-FR" sz="2000" b="1" dirty="0"/>
          </a:p>
        </p:txBody>
      </p:sp>
      <p:pic>
        <p:nvPicPr>
          <p:cNvPr id="1026" name="Picture 2"/>
          <p:cNvPicPr>
            <a:picLocks noChangeAspect="1" noChangeArrowheads="1"/>
          </p:cNvPicPr>
          <p:nvPr/>
        </p:nvPicPr>
        <p:blipFill>
          <a:blip r:embed="rId2"/>
          <a:srcRect/>
          <a:stretch>
            <a:fillRect/>
          </a:stretch>
        </p:blipFill>
        <p:spPr bwMode="auto">
          <a:xfrm>
            <a:off x="5357818" y="1990748"/>
            <a:ext cx="3495675" cy="4724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 y="761510"/>
            <a:ext cx="9144032"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Se fait par condensation de deux </a:t>
            </a:r>
            <a:r>
              <a:rPr lang="fr-FR" sz="2200" dirty="0" err="1" smtClean="0">
                <a:latin typeface="Times New Roman" pitchFamily="18" charset="0"/>
                <a:cs typeface="Times New Roman" pitchFamily="18" charset="0"/>
              </a:rPr>
              <a:t>acétyl</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CoA</a:t>
            </a:r>
            <a:r>
              <a:rPr lang="fr-FR" sz="2200" dirty="0" smtClean="0">
                <a:latin typeface="Times New Roman" pitchFamily="18" charset="0"/>
                <a:cs typeface="Times New Roman" pitchFamily="18" charset="0"/>
              </a:rPr>
              <a:t>, jusqu’à formation d’acide </a:t>
            </a:r>
            <a:r>
              <a:rPr lang="fr-FR" sz="2200" dirty="0" err="1" smtClean="0">
                <a:latin typeface="Times New Roman" pitchFamily="18" charset="0"/>
                <a:cs typeface="Times New Roman" pitchFamily="18" charset="0"/>
              </a:rPr>
              <a:t>mévalonique</a:t>
            </a:r>
            <a:r>
              <a:rPr lang="fr-FR" sz="2200" dirty="0" smtClean="0">
                <a:latin typeface="Times New Roman" pitchFamily="18" charset="0"/>
                <a:cs typeface="Times New Roman" pitchFamily="18" charset="0"/>
              </a:rPr>
              <a:t>. </a:t>
            </a:r>
            <a:endParaRPr lang="fr-FR" sz="2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l="7143" b="49196"/>
          <a:stretch>
            <a:fillRect/>
          </a:stretch>
        </p:blipFill>
        <p:spPr bwMode="auto">
          <a:xfrm>
            <a:off x="1071538" y="3357562"/>
            <a:ext cx="6792037" cy="3222645"/>
          </a:xfrm>
          <a:prstGeom prst="rect">
            <a:avLst/>
          </a:prstGeom>
          <a:noFill/>
          <a:ln w="9525">
            <a:solidFill>
              <a:srgbClr val="0000CC"/>
            </a:solidFill>
            <a:miter lim="800000"/>
            <a:headEnd/>
            <a:tailEnd/>
          </a:ln>
          <a:effectLst/>
        </p:spPr>
      </p:pic>
      <p:sp>
        <p:nvSpPr>
          <p:cNvPr id="5" name="Rectangle 4"/>
          <p:cNvSpPr/>
          <p:nvPr/>
        </p:nvSpPr>
        <p:spPr>
          <a:xfrm>
            <a:off x="0" y="109815"/>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Bio-synthétise </a:t>
            </a:r>
            <a:r>
              <a:rPr lang="fr-FR" sz="2400" b="1" dirty="0" smtClean="0">
                <a:latin typeface="Times New Roman" pitchFamily="18" charset="0"/>
                <a:cs typeface="Times New Roman" pitchFamily="18" charset="0"/>
              </a:rPr>
              <a:t>des stérols </a:t>
            </a:r>
            <a:endParaRPr lang="fr-FR" sz="2400" b="1" dirty="0"/>
          </a:p>
        </p:txBody>
      </p:sp>
      <p:sp>
        <p:nvSpPr>
          <p:cNvPr id="6" name="Rectangle 5"/>
          <p:cNvSpPr/>
          <p:nvPr/>
        </p:nvSpPr>
        <p:spPr>
          <a:xfrm>
            <a:off x="-32" y="1643050"/>
            <a:ext cx="9144032" cy="1446550"/>
          </a:xfrm>
          <a:prstGeom prst="rect">
            <a:avLst/>
          </a:prstGeom>
        </p:spPr>
        <p:txBody>
          <a:bodyPr wrap="square">
            <a:spAutoFit/>
          </a:bodyPr>
          <a:lstStyle/>
          <a:p>
            <a:pPr algn="just"/>
            <a:r>
              <a:rPr lang="fr-FR" sz="2200" dirty="0" smtClean="0">
                <a:latin typeface="Times New Roman" pitchFamily="18" charset="0"/>
                <a:cs typeface="Times New Roman" pitchFamily="18" charset="0"/>
              </a:rPr>
              <a:t>Ce dernier évolue en </a:t>
            </a:r>
            <a:r>
              <a:rPr lang="fr-FR" sz="2200" dirty="0" err="1" smtClean="0">
                <a:latin typeface="Times New Roman" pitchFamily="18" charset="0"/>
                <a:cs typeface="Times New Roman" pitchFamily="18" charset="0"/>
              </a:rPr>
              <a:t>isopentényl</a:t>
            </a:r>
            <a:r>
              <a:rPr lang="fr-FR" sz="2200" dirty="0" smtClean="0">
                <a:latin typeface="Times New Roman" pitchFamily="18" charset="0"/>
                <a:cs typeface="Times New Roman" pitchFamily="18" charset="0"/>
              </a:rPr>
              <a:t>-pyrophosphate ou en </a:t>
            </a:r>
            <a:r>
              <a:rPr lang="fr-FR" sz="2200" dirty="0" err="1" smtClean="0">
                <a:latin typeface="Times New Roman" pitchFamily="18" charset="0"/>
                <a:cs typeface="Times New Roman" pitchFamily="18" charset="0"/>
              </a:rPr>
              <a:t>diméthylallylpyrophosphate</a:t>
            </a:r>
            <a:r>
              <a:rPr lang="fr-FR" sz="2200" dirty="0" smtClean="0">
                <a:latin typeface="Times New Roman" pitchFamily="18" charset="0"/>
                <a:cs typeface="Times New Roman" pitchFamily="18" charset="0"/>
              </a:rPr>
              <a:t>, produits de base des chaines terpéniques (</a:t>
            </a:r>
            <a:r>
              <a:rPr lang="fr-FR" sz="2200" dirty="0" err="1" smtClean="0">
                <a:latin typeface="Times New Roman" pitchFamily="18" charset="0"/>
                <a:cs typeface="Times New Roman" pitchFamily="18" charset="0"/>
              </a:rPr>
              <a:t>géranyl</a:t>
            </a:r>
            <a:r>
              <a:rPr lang="fr-FR" sz="2200" dirty="0" smtClean="0">
                <a:latin typeface="Times New Roman" pitchFamily="18" charset="0"/>
                <a:cs typeface="Times New Roman" pitchFamily="18" charset="0"/>
              </a:rPr>
              <a:t> C10, </a:t>
            </a:r>
            <a:r>
              <a:rPr lang="fr-FR" sz="2200" dirty="0" err="1" smtClean="0">
                <a:latin typeface="Times New Roman" pitchFamily="18" charset="0"/>
                <a:cs typeface="Times New Roman" pitchFamily="18" charset="0"/>
              </a:rPr>
              <a:t>farnesyl</a:t>
            </a:r>
            <a:r>
              <a:rPr lang="fr-FR" sz="2200" dirty="0" smtClean="0">
                <a:latin typeface="Times New Roman" pitchFamily="18" charset="0"/>
                <a:cs typeface="Times New Roman" pitchFamily="18" charset="0"/>
              </a:rPr>
              <a:t> C15, </a:t>
            </a:r>
            <a:r>
              <a:rPr lang="fr-FR" sz="2200" dirty="0" err="1" smtClean="0">
                <a:latin typeface="Times New Roman" pitchFamily="18" charset="0"/>
                <a:cs typeface="Times New Roman" pitchFamily="18" charset="0"/>
              </a:rPr>
              <a:t>géranylgéranyl</a:t>
            </a:r>
            <a:r>
              <a:rPr lang="fr-FR" sz="2200" dirty="0" smtClean="0">
                <a:latin typeface="Times New Roman" pitchFamily="18" charset="0"/>
                <a:cs typeface="Times New Roman" pitchFamily="18" charset="0"/>
              </a:rPr>
              <a:t> C20, </a:t>
            </a:r>
            <a:r>
              <a:rPr lang="fr-FR" sz="2200" dirty="0" err="1" smtClean="0">
                <a:latin typeface="Times New Roman" pitchFamily="18" charset="0"/>
                <a:cs typeface="Times New Roman" pitchFamily="18" charset="0"/>
              </a:rPr>
              <a:t>géranylfarnesyl</a:t>
            </a:r>
            <a:r>
              <a:rPr lang="fr-FR" sz="2200" dirty="0" smtClean="0">
                <a:latin typeface="Times New Roman" pitchFamily="18" charset="0"/>
                <a:cs typeface="Times New Roman" pitchFamily="18" charset="0"/>
              </a:rPr>
              <a:t> C25…), d’où dérivent les terpènes, stéroïdes, </a:t>
            </a:r>
            <a:r>
              <a:rPr lang="fr-FR" sz="2200" dirty="0" err="1" smtClean="0">
                <a:latin typeface="Times New Roman" pitchFamily="18" charset="0"/>
                <a:cs typeface="Times New Roman" pitchFamily="18" charset="0"/>
              </a:rPr>
              <a:t>carotènoides</a:t>
            </a: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ubiquinones</a:t>
            </a:r>
            <a:r>
              <a:rPr lang="fr-FR" sz="2200" dirty="0" smtClean="0">
                <a:latin typeface="Times New Roman" pitchFamily="18" charset="0"/>
                <a:cs typeface="Times New Roman" pitchFamily="18" charset="0"/>
              </a:rPr>
              <a:t>… </a:t>
            </a:r>
            <a:endParaRPr lang="fr-FR"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 y="-2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Applications</a:t>
            </a:r>
            <a:endParaRPr lang="fr-FR" sz="2400" dirty="0">
              <a:latin typeface="Times New Roman" pitchFamily="18" charset="0"/>
              <a:cs typeface="Times New Roman" pitchFamily="18" charset="0"/>
            </a:endParaRPr>
          </a:p>
        </p:txBody>
      </p:sp>
      <p:sp>
        <p:nvSpPr>
          <p:cNvPr id="3" name="Rectangle 2"/>
          <p:cNvSpPr/>
          <p:nvPr/>
        </p:nvSpPr>
        <p:spPr>
          <a:xfrm>
            <a:off x="0" y="3465368"/>
            <a:ext cx="9144000" cy="2123658"/>
          </a:xfrm>
          <a:prstGeom prst="rect">
            <a:avLst/>
          </a:prstGeom>
        </p:spPr>
        <p:txBody>
          <a:bodyPr wrap="square">
            <a:spAutoFit/>
          </a:bodyPr>
          <a:lstStyle/>
          <a:p>
            <a:r>
              <a:rPr lang="fr-FR" sz="2200" b="1" dirty="0" smtClean="0">
                <a:latin typeface="Times New Roman" pitchFamily="18" charset="0"/>
                <a:cs typeface="Times New Roman" pitchFamily="18" charset="0"/>
              </a:rPr>
              <a:t>Production de « biomasse-aliment » </a:t>
            </a:r>
            <a:r>
              <a:rPr lang="fr-FR" sz="2200" dirty="0" smtClean="0">
                <a:latin typeface="Times New Roman" pitchFamily="18" charset="0"/>
                <a:cs typeface="Times New Roman" pitchFamily="18" charset="0"/>
              </a:rPr>
              <a:t>et plus particulièrement production de protéines (Single </a:t>
            </a:r>
            <a:r>
              <a:rPr lang="fr-FR" sz="2200" dirty="0" err="1" smtClean="0">
                <a:latin typeface="Times New Roman" pitchFamily="18" charset="0"/>
                <a:cs typeface="Times New Roman" pitchFamily="18" charset="0"/>
              </a:rPr>
              <a:t>Cell</a:t>
            </a: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Proteins</a:t>
            </a:r>
            <a:r>
              <a:rPr lang="fr-FR" sz="2200" dirty="0" smtClean="0">
                <a:latin typeface="Times New Roman" pitchFamily="18" charset="0"/>
                <a:cs typeface="Times New Roman" pitchFamily="18" charset="0"/>
              </a:rPr>
              <a:t> = Protéines d’Organismes Unicellulaires), essentiellement de levures, plus rarement de bactéries, moisissures ou algues. Lorsque la biomasse est produite dans ce but, les protéines ne sont que rarement extraites et purifiées et le produit, en contenant environ 50%, est habituellement utilisé tel quel (alimentation animale).</a:t>
            </a:r>
            <a:endParaRPr lang="fr-FR" sz="2200" dirty="0">
              <a:latin typeface="Times New Roman" pitchFamily="18" charset="0"/>
              <a:cs typeface="Times New Roman" pitchFamily="18" charset="0"/>
            </a:endParaRPr>
          </a:p>
        </p:txBody>
      </p:sp>
      <p:sp>
        <p:nvSpPr>
          <p:cNvPr id="4" name="Rectangle 3"/>
          <p:cNvSpPr/>
          <p:nvPr/>
        </p:nvSpPr>
        <p:spPr>
          <a:xfrm>
            <a:off x="0" y="5932156"/>
            <a:ext cx="9144000" cy="769441"/>
          </a:xfrm>
          <a:prstGeom prst="rect">
            <a:avLst/>
          </a:prstGeom>
        </p:spPr>
        <p:txBody>
          <a:bodyPr wrap="square">
            <a:spAutoFit/>
          </a:bodyPr>
          <a:lstStyle/>
          <a:p>
            <a:r>
              <a:rPr lang="fr-FR" sz="2200" b="1" dirty="0" smtClean="0">
                <a:latin typeface="Times New Roman" pitchFamily="18" charset="0"/>
                <a:cs typeface="Times New Roman" pitchFamily="18" charset="0"/>
              </a:rPr>
              <a:t>Production pour des applications particulières </a:t>
            </a:r>
            <a:r>
              <a:rPr lang="fr-FR" sz="2200" dirty="0" smtClean="0">
                <a:latin typeface="Times New Roman" pitchFamily="18" charset="0"/>
                <a:cs typeface="Times New Roman" pitchFamily="18" charset="0"/>
              </a:rPr>
              <a:t>comme la lutte biologique (action insecticide). </a:t>
            </a:r>
            <a:endParaRPr lang="fr-FR" sz="2200" dirty="0">
              <a:latin typeface="Times New Roman" pitchFamily="18" charset="0"/>
              <a:cs typeface="Times New Roman" pitchFamily="18" charset="0"/>
            </a:endParaRPr>
          </a:p>
        </p:txBody>
      </p:sp>
      <p:sp>
        <p:nvSpPr>
          <p:cNvPr id="5" name="Rectangle 4"/>
          <p:cNvSpPr/>
          <p:nvPr/>
        </p:nvSpPr>
        <p:spPr>
          <a:xfrm>
            <a:off x="0" y="2352799"/>
            <a:ext cx="9144000" cy="769441"/>
          </a:xfrm>
          <a:prstGeom prst="rect">
            <a:avLst/>
          </a:prstGeom>
        </p:spPr>
        <p:txBody>
          <a:bodyPr wrap="square">
            <a:spAutoFit/>
          </a:bodyPr>
          <a:lstStyle/>
          <a:p>
            <a:r>
              <a:rPr lang="fr-FR" sz="2200" b="1" dirty="0" smtClean="0">
                <a:latin typeface="Times New Roman" pitchFamily="18" charset="0"/>
                <a:cs typeface="Times New Roman" pitchFamily="18" charset="0"/>
              </a:rPr>
              <a:t>Production d’agents biologiques pour bioconversion </a:t>
            </a:r>
            <a:r>
              <a:rPr lang="fr-FR" sz="2200" dirty="0" smtClean="0">
                <a:latin typeface="Times New Roman" pitchFamily="18" charset="0"/>
                <a:cs typeface="Times New Roman" pitchFamily="18" charset="0"/>
              </a:rPr>
              <a:t>(cellules utilisées libres ou immobilisées, comme catalyseur)</a:t>
            </a:r>
            <a:endParaRPr lang="fr-FR" sz="2200" dirty="0">
              <a:latin typeface="Times New Roman" pitchFamily="18" charset="0"/>
              <a:cs typeface="Times New Roman" pitchFamily="18" charset="0"/>
            </a:endParaRPr>
          </a:p>
        </p:txBody>
      </p:sp>
      <p:sp>
        <p:nvSpPr>
          <p:cNvPr id="6" name="Rectangle 5"/>
          <p:cNvSpPr/>
          <p:nvPr/>
        </p:nvSpPr>
        <p:spPr>
          <a:xfrm>
            <a:off x="0" y="1578784"/>
            <a:ext cx="9144000" cy="430887"/>
          </a:xfrm>
          <a:prstGeom prst="rect">
            <a:avLst/>
          </a:prstGeom>
        </p:spPr>
        <p:txBody>
          <a:bodyPr wrap="square">
            <a:spAutoFit/>
          </a:bodyPr>
          <a:lstStyle/>
          <a:p>
            <a:r>
              <a:rPr lang="fr-FR" sz="2200" b="1" dirty="0" smtClean="0">
                <a:latin typeface="Times New Roman" pitchFamily="18" charset="0"/>
                <a:cs typeface="Times New Roman" pitchFamily="18" charset="0"/>
              </a:rPr>
              <a:t>Production de levains pour les industries de fermentations</a:t>
            </a:r>
            <a:endParaRPr lang="fr-FR" sz="2200" dirty="0">
              <a:latin typeface="Times New Roman" pitchFamily="18" charset="0"/>
              <a:cs typeface="Times New Roman" pitchFamily="18" charset="0"/>
            </a:endParaRPr>
          </a:p>
        </p:txBody>
      </p:sp>
      <p:sp>
        <p:nvSpPr>
          <p:cNvPr id="7" name="Rectangle 6"/>
          <p:cNvSpPr/>
          <p:nvPr/>
        </p:nvSpPr>
        <p:spPr>
          <a:xfrm>
            <a:off x="0" y="804769"/>
            <a:ext cx="3962431" cy="430887"/>
          </a:xfrm>
          <a:prstGeom prst="rect">
            <a:avLst/>
          </a:prstGeom>
        </p:spPr>
        <p:txBody>
          <a:bodyPr wrap="none">
            <a:spAutoFit/>
          </a:bodyPr>
          <a:lstStyle/>
          <a:p>
            <a:r>
              <a:rPr lang="fr-FR" sz="2200" b="1" dirty="0" smtClean="0">
                <a:latin typeface="Times New Roman" pitchFamily="18" charset="0"/>
                <a:cs typeface="Times New Roman" pitchFamily="18" charset="0"/>
              </a:rPr>
              <a:t>Production de levure diététique</a:t>
            </a:r>
            <a:endParaRPr lang="fr-FR" sz="2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480"/>
            <a:ext cx="3714744" cy="2800767"/>
          </a:xfrm>
          <a:prstGeom prst="rect">
            <a:avLst/>
          </a:prstGeom>
        </p:spPr>
        <p:txBody>
          <a:bodyPr wrap="square">
            <a:spAutoFit/>
          </a:bodyPr>
          <a:lstStyle/>
          <a:p>
            <a:pPr algn="just"/>
            <a:r>
              <a:rPr lang="fr-FR" sz="2200" b="1" dirty="0" smtClean="0">
                <a:solidFill>
                  <a:srgbClr val="FF0000"/>
                </a:solidFill>
                <a:latin typeface="Times New Roman" pitchFamily="18" charset="0"/>
                <a:cs typeface="Times New Roman" pitchFamily="18" charset="0"/>
              </a:rPr>
              <a:t>Les stéroïdes </a:t>
            </a:r>
            <a:r>
              <a:rPr lang="fr-FR" sz="2200" dirty="0" smtClean="0">
                <a:latin typeface="Times New Roman" pitchFamily="18" charset="0"/>
                <a:cs typeface="Times New Roman" pitchFamily="18" charset="0"/>
              </a:rPr>
              <a:t>sont formés à partir de deux </a:t>
            </a:r>
            <a:r>
              <a:rPr lang="fr-FR" sz="2200" dirty="0" err="1" smtClean="0">
                <a:latin typeface="Times New Roman" pitchFamily="18" charset="0"/>
                <a:cs typeface="Times New Roman" pitchFamily="18" charset="0"/>
              </a:rPr>
              <a:t>farnesyl</a:t>
            </a:r>
            <a:r>
              <a:rPr lang="fr-FR" sz="2200" dirty="0" smtClean="0">
                <a:latin typeface="Times New Roman" pitchFamily="18" charset="0"/>
                <a:cs typeface="Times New Roman" pitchFamily="18" charset="0"/>
              </a:rPr>
              <a:t>-pyrophosphate par l’intermédiaire du </a:t>
            </a:r>
            <a:r>
              <a:rPr lang="fr-FR" sz="2200" dirty="0" err="1" smtClean="0">
                <a:latin typeface="Times New Roman" pitchFamily="18" charset="0"/>
                <a:cs typeface="Times New Roman" pitchFamily="18" charset="0"/>
              </a:rPr>
              <a:t>squalène</a:t>
            </a:r>
            <a:r>
              <a:rPr lang="fr-FR" sz="2200" dirty="0" smtClean="0">
                <a:latin typeface="Times New Roman" pitchFamily="18" charset="0"/>
                <a:cs typeface="Times New Roman" pitchFamily="18" charset="0"/>
              </a:rPr>
              <a:t> (C30). Il y a dans les stéroïdes microbiens de l’ergostérol et divers autres composés (</a:t>
            </a:r>
            <a:r>
              <a:rPr lang="fr-FR" sz="2200" dirty="0" err="1" smtClean="0">
                <a:latin typeface="Times New Roman" pitchFamily="18" charset="0"/>
                <a:cs typeface="Times New Roman" pitchFamily="18" charset="0"/>
              </a:rPr>
              <a:t>fucostérol</a:t>
            </a: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lanostérol</a:t>
            </a:r>
            <a:r>
              <a:rPr lang="fr-FR" sz="2200" dirty="0" smtClean="0">
                <a:latin typeface="Times New Roman" pitchFamily="18" charset="0"/>
                <a:cs typeface="Times New Roman" pitchFamily="18" charset="0"/>
              </a:rPr>
              <a:t>,…). </a:t>
            </a:r>
          </a:p>
        </p:txBody>
      </p:sp>
      <p:pic>
        <p:nvPicPr>
          <p:cNvPr id="3" name="Picture 2"/>
          <p:cNvPicPr>
            <a:picLocks noChangeAspect="1" noChangeArrowheads="1"/>
          </p:cNvPicPr>
          <p:nvPr/>
        </p:nvPicPr>
        <p:blipFill>
          <a:blip r:embed="rId2"/>
          <a:srcRect l="7143" t="161" b="-5789"/>
          <a:stretch>
            <a:fillRect/>
          </a:stretch>
        </p:blipFill>
        <p:spPr bwMode="auto">
          <a:xfrm>
            <a:off x="3786150" y="928670"/>
            <a:ext cx="5286412" cy="5214974"/>
          </a:xfrm>
          <a:prstGeom prst="rect">
            <a:avLst/>
          </a:prstGeom>
          <a:noFill/>
          <a:ln w="9525">
            <a:solidFill>
              <a:srgbClr val="0000CC"/>
            </a:solidFill>
            <a:miter lim="800000"/>
            <a:headEnd/>
            <a:tailEnd/>
          </a:ln>
          <a:effectLst/>
        </p:spPr>
      </p:pic>
      <p:sp>
        <p:nvSpPr>
          <p:cNvPr id="4" name="Rectangle 3"/>
          <p:cNvSpPr/>
          <p:nvPr/>
        </p:nvSpPr>
        <p:spPr>
          <a:xfrm>
            <a:off x="0" y="3700067"/>
            <a:ext cx="3714744" cy="2800767"/>
          </a:xfrm>
          <a:prstGeom prst="rect">
            <a:avLst/>
          </a:prstGeom>
        </p:spPr>
        <p:txBody>
          <a:bodyPr wrap="square">
            <a:spAutoFit/>
          </a:bodyPr>
          <a:lstStyle/>
          <a:p>
            <a:pPr algn="just"/>
            <a:r>
              <a:rPr lang="fr-FR" sz="2200" dirty="0" smtClean="0">
                <a:latin typeface="Times New Roman" pitchFamily="18" charset="0"/>
                <a:cs typeface="Times New Roman" pitchFamily="18" charset="0"/>
              </a:rPr>
              <a:t>La formation des stérols et de certains acides gras insaturés n’est parfois possible que dans des conditions aérobies (levures). En anaérobiose, ces produits doivent se trouver dans le milieu pour permettre la croissance. </a:t>
            </a:r>
            <a:endParaRPr lang="fr-FR" sz="2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321268"/>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eaLnBrk="0" fontAlgn="base" hangingPunct="0">
              <a:spcBef>
                <a:spcPct val="0"/>
              </a:spcBef>
              <a:spcAft>
                <a:spcPct val="0"/>
              </a:spcAft>
            </a:pPr>
            <a:r>
              <a:rPr kumimoji="0" lang="fr-FR"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Il est possible d’augmenter la production </a:t>
            </a:r>
            <a:r>
              <a:rPr lang="fr-FR" sz="2200" dirty="0" smtClean="0">
                <a:solidFill>
                  <a:prstClr val="black"/>
                </a:solidFill>
                <a:latin typeface="Times New Roman" pitchFamily="18" charset="0"/>
                <a:cs typeface="Times New Roman" pitchFamily="18" charset="0"/>
              </a:rPr>
              <a:t>(plus de 20% de lipides en masse de la matière sèche)</a:t>
            </a:r>
            <a:r>
              <a:rPr kumimoji="0" lang="fr-FR"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en effectuant des cultures carencées en azote ou en certains éléments minéraux.</a:t>
            </a:r>
          </a:p>
        </p:txBody>
      </p:sp>
      <p:sp>
        <p:nvSpPr>
          <p:cNvPr id="3" name="Rectangle 2"/>
          <p:cNvSpPr/>
          <p:nvPr/>
        </p:nvSpPr>
        <p:spPr>
          <a:xfrm>
            <a:off x="0" y="523953"/>
            <a:ext cx="9144000" cy="461665"/>
          </a:xfrm>
          <a:prstGeom prst="rect">
            <a:avLst/>
          </a:prstGeom>
        </p:spPr>
        <p:txBody>
          <a:bodyPr wrap="square">
            <a:spAutoFit/>
          </a:bodyPr>
          <a:lstStyle/>
          <a:p>
            <a:pPr algn="ctr" fontAlgn="base">
              <a:spcBef>
                <a:spcPct val="0"/>
              </a:spcBef>
              <a:spcAft>
                <a:spcPct val="0"/>
              </a:spcAft>
            </a:pPr>
            <a:r>
              <a:rPr lang="fr-FR" sz="2400" b="1" dirty="0" smtClean="0">
                <a:solidFill>
                  <a:srgbClr val="000000"/>
                </a:solidFill>
                <a:latin typeface="Times New Roman" pitchFamily="18" charset="0"/>
                <a:ea typeface="Times New Roman" pitchFamily="18" charset="0"/>
                <a:cs typeface="Times New Roman" pitchFamily="18" charset="0"/>
              </a:rPr>
              <a:t>Production de lipides microbiens </a:t>
            </a:r>
            <a:endParaRPr lang="fr-FR" sz="2400" dirty="0" smtClean="0">
              <a:latin typeface="Times New Roman" pitchFamily="18" charset="0"/>
              <a:cs typeface="Times New Roman" pitchFamily="18" charset="0"/>
            </a:endParaRPr>
          </a:p>
        </p:txBody>
      </p:sp>
      <p:sp>
        <p:nvSpPr>
          <p:cNvPr id="4" name="Rectangle 3"/>
          <p:cNvSpPr/>
          <p:nvPr/>
        </p:nvSpPr>
        <p:spPr>
          <a:xfrm>
            <a:off x="0" y="1407999"/>
            <a:ext cx="9144000" cy="769441"/>
          </a:xfrm>
          <a:prstGeom prst="rect">
            <a:avLst/>
          </a:prstGeom>
        </p:spPr>
        <p:txBody>
          <a:bodyPr wrap="square">
            <a:spAutoFit/>
          </a:bodyPr>
          <a:lstStyle/>
          <a:p>
            <a:pPr lvl="0" algn="justLow" eaLnBrk="0" fontAlgn="base" hangingPunct="0">
              <a:spcBef>
                <a:spcPct val="0"/>
              </a:spcBef>
              <a:spcAft>
                <a:spcPct val="0"/>
              </a:spcAft>
            </a:pPr>
            <a:r>
              <a:rPr lang="fr-FR" sz="2200" dirty="0" smtClean="0">
                <a:solidFill>
                  <a:srgbClr val="000000"/>
                </a:solidFill>
                <a:latin typeface="Times New Roman" pitchFamily="18" charset="0"/>
                <a:ea typeface="Times New Roman" pitchFamily="18" charset="0"/>
                <a:cs typeface="Times New Roman" pitchFamily="18" charset="0"/>
              </a:rPr>
              <a:t>S’effectue toujours par production de biomasse suivie d’une extraction et purification.</a:t>
            </a:r>
          </a:p>
        </p:txBody>
      </p:sp>
      <p:sp>
        <p:nvSpPr>
          <p:cNvPr id="5" name="Rectangle 4"/>
          <p:cNvSpPr/>
          <p:nvPr/>
        </p:nvSpPr>
        <p:spPr>
          <a:xfrm>
            <a:off x="0" y="2695357"/>
            <a:ext cx="9144000" cy="1107996"/>
          </a:xfrm>
          <a:prstGeom prst="rect">
            <a:avLst/>
          </a:prstGeom>
        </p:spPr>
        <p:txBody>
          <a:bodyPr wrap="square">
            <a:spAutoFit/>
          </a:bodyPr>
          <a:lstStyle/>
          <a:p>
            <a:r>
              <a:rPr lang="fr-FR" sz="2200" dirty="0" smtClean="0">
                <a:solidFill>
                  <a:srgbClr val="000000"/>
                </a:solidFill>
                <a:latin typeface="Times New Roman" pitchFamily="18" charset="0"/>
                <a:ea typeface="Times New Roman" pitchFamily="18" charset="0"/>
                <a:cs typeface="Times New Roman" pitchFamily="18" charset="0"/>
              </a:rPr>
              <a:t>Peuvent être extraits des algues,</a:t>
            </a:r>
          </a:p>
          <a:p>
            <a:r>
              <a:rPr lang="fr-FR" sz="2200" dirty="0" smtClean="0">
                <a:solidFill>
                  <a:srgbClr val="000000"/>
                </a:solidFill>
                <a:latin typeface="Times New Roman" pitchFamily="18" charset="0"/>
                <a:ea typeface="Times New Roman" pitchFamily="18" charset="0"/>
                <a:cs typeface="Times New Roman" pitchFamily="18" charset="0"/>
              </a:rPr>
              <a:t>Des levures, (</a:t>
            </a:r>
            <a:r>
              <a:rPr lang="fr-FR" sz="2200" i="1" dirty="0" err="1" smtClean="0">
                <a:solidFill>
                  <a:srgbClr val="000000"/>
                </a:solidFill>
                <a:latin typeface="Times New Roman" pitchFamily="18" charset="0"/>
                <a:ea typeface="Times New Roman" pitchFamily="18" charset="0"/>
                <a:cs typeface="Times New Roman" pitchFamily="18" charset="0"/>
              </a:rPr>
              <a:t>Rhodotorulla</a:t>
            </a:r>
            <a:r>
              <a:rPr lang="fr-FR" sz="2200" i="1" dirty="0" smtClean="0">
                <a:solidFill>
                  <a:srgbClr val="000000"/>
                </a:solidFill>
                <a:latin typeface="Times New Roman" pitchFamily="18" charset="0"/>
                <a:ea typeface="Times New Roman" pitchFamily="18" charset="0"/>
                <a:cs typeface="Times New Roman" pitchFamily="18" charset="0"/>
              </a:rPr>
              <a:t> </a:t>
            </a:r>
            <a:r>
              <a:rPr lang="fr-FR" sz="2200" i="1" dirty="0" err="1" smtClean="0">
                <a:solidFill>
                  <a:srgbClr val="000000"/>
                </a:solidFill>
                <a:latin typeface="Times New Roman" pitchFamily="18" charset="0"/>
                <a:ea typeface="Times New Roman" pitchFamily="18" charset="0"/>
                <a:cs typeface="Times New Roman" pitchFamily="18" charset="0"/>
              </a:rPr>
              <a:t>grasilis</a:t>
            </a:r>
            <a:r>
              <a:rPr lang="fr-FR" sz="2200" i="1" dirty="0" smtClean="0">
                <a:solidFill>
                  <a:srgbClr val="000000"/>
                </a:solidFill>
                <a:latin typeface="Times New Roman" pitchFamily="18" charset="0"/>
                <a:ea typeface="Times New Roman" pitchFamily="18" charset="0"/>
                <a:cs typeface="Times New Roman" pitchFamily="18" charset="0"/>
              </a:rPr>
              <a:t>, </a:t>
            </a:r>
            <a:r>
              <a:rPr lang="fr-FR" sz="2200" i="1" dirty="0" err="1" smtClean="0">
                <a:solidFill>
                  <a:srgbClr val="000000"/>
                </a:solidFill>
                <a:latin typeface="Times New Roman" pitchFamily="18" charset="0"/>
                <a:ea typeface="Times New Roman" pitchFamily="18" charset="0"/>
                <a:cs typeface="Times New Roman" pitchFamily="18" charset="0"/>
              </a:rPr>
              <a:t>lipomyces</a:t>
            </a:r>
            <a:r>
              <a:rPr lang="fr-FR" sz="2200" dirty="0" smtClean="0">
                <a:solidFill>
                  <a:srgbClr val="000000"/>
                </a:solidFill>
                <a:latin typeface="Times New Roman" pitchFamily="18" charset="0"/>
                <a:ea typeface="Times New Roman" pitchFamily="18" charset="0"/>
                <a:cs typeface="Times New Roman" pitchFamily="18" charset="0"/>
              </a:rPr>
              <a:t>, </a:t>
            </a:r>
            <a:r>
              <a:rPr lang="fr-FR" sz="2200" i="1" dirty="0" smtClean="0">
                <a:solidFill>
                  <a:srgbClr val="000000"/>
                </a:solidFill>
                <a:latin typeface="Times New Roman" pitchFamily="18" charset="0"/>
                <a:ea typeface="Times New Roman" pitchFamily="18" charset="0"/>
                <a:cs typeface="Times New Roman" pitchFamily="18" charset="0"/>
              </a:rPr>
              <a:t>candida</a:t>
            </a:r>
            <a:r>
              <a:rPr lang="fr-FR" sz="2200" dirty="0" smtClean="0">
                <a:solidFill>
                  <a:srgbClr val="000000"/>
                </a:solidFill>
                <a:latin typeface="Times New Roman" pitchFamily="18" charset="0"/>
                <a:ea typeface="Times New Roman" pitchFamily="18" charset="0"/>
                <a:cs typeface="Times New Roman" pitchFamily="18" charset="0"/>
              </a:rPr>
              <a:t> etc.. </a:t>
            </a:r>
          </a:p>
          <a:p>
            <a:r>
              <a:rPr lang="fr-FR" sz="2200" dirty="0" smtClean="0">
                <a:solidFill>
                  <a:srgbClr val="000000"/>
                </a:solidFill>
                <a:latin typeface="Times New Roman" pitchFamily="18" charset="0"/>
                <a:ea typeface="Times New Roman" pitchFamily="18" charset="0"/>
                <a:cs typeface="Times New Roman" pitchFamily="18" charset="0"/>
              </a:rPr>
              <a:t>Moisissures (</a:t>
            </a:r>
            <a:r>
              <a:rPr lang="fr-FR" sz="2200" i="1" dirty="0" err="1" smtClean="0">
                <a:solidFill>
                  <a:srgbClr val="000000"/>
                </a:solidFill>
                <a:latin typeface="Times New Roman" pitchFamily="18" charset="0"/>
                <a:ea typeface="Times New Roman" pitchFamily="18" charset="0"/>
                <a:cs typeface="Times New Roman" pitchFamily="18" charset="0"/>
              </a:rPr>
              <a:t>Fusarium</a:t>
            </a:r>
            <a:r>
              <a:rPr lang="fr-FR" sz="2200" i="1" dirty="0" smtClean="0">
                <a:solidFill>
                  <a:srgbClr val="000000"/>
                </a:solidFill>
                <a:latin typeface="Times New Roman" pitchFamily="18" charset="0"/>
                <a:ea typeface="Times New Roman" pitchFamily="18" charset="0"/>
                <a:cs typeface="Times New Roman" pitchFamily="18" charset="0"/>
              </a:rPr>
              <a:t> et Penicillium</a:t>
            </a:r>
            <a:r>
              <a:rPr lang="fr-FR" sz="2200" dirty="0" smtClean="0">
                <a:solidFill>
                  <a:srgbClr val="000000"/>
                </a:solidFill>
                <a:latin typeface="Times New Roman" pitchFamily="18" charset="0"/>
                <a:ea typeface="Times New Roman" pitchFamily="18" charset="0"/>
                <a:cs typeface="Times New Roman" pitchFamily="18" charset="0"/>
              </a:rPr>
              <a:t>).</a:t>
            </a:r>
            <a:endParaRPr lang="fr-F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07921"/>
            <a:ext cx="9144000" cy="584775"/>
          </a:xfrm>
          <a:prstGeom prst="rect">
            <a:avLst/>
          </a:prstGeom>
          <a:noFill/>
        </p:spPr>
        <p:txBody>
          <a:bodyPr wrap="square" rtlCol="0">
            <a:spAutoFit/>
          </a:bodyPr>
          <a:lstStyle/>
          <a:p>
            <a:pPr algn="ctr"/>
            <a:r>
              <a:rPr lang="fr-FR" sz="3200" b="1" dirty="0" smtClean="0">
                <a:latin typeface="Times New Roman" pitchFamily="18" charset="0"/>
                <a:cs typeface="Times New Roman" pitchFamily="18" charset="0"/>
              </a:rPr>
              <a:t>Biosynthèse et production des nucléotides</a:t>
            </a:r>
            <a:endParaRPr lang="fr-FR" sz="3200" b="1" dirty="0">
              <a:latin typeface="Times New Roman" pitchFamily="18" charset="0"/>
              <a:cs typeface="Times New Roman" pitchFamily="18" charset="0"/>
            </a:endParaRPr>
          </a:p>
        </p:txBody>
      </p:sp>
      <p:sp>
        <p:nvSpPr>
          <p:cNvPr id="3" name="ZoneTexte 2"/>
          <p:cNvSpPr txBox="1"/>
          <p:nvPr/>
        </p:nvSpPr>
        <p:spPr>
          <a:xfrm>
            <a:off x="1" y="1354664"/>
            <a:ext cx="9144000" cy="830997"/>
          </a:xfrm>
          <a:prstGeom prst="rect">
            <a:avLst/>
          </a:prstGeom>
          <a:noFill/>
        </p:spPr>
        <p:txBody>
          <a:bodyPr wrap="square" rtlCol="0">
            <a:spAutoFit/>
          </a:bodyPr>
          <a:lstStyle/>
          <a:p>
            <a:r>
              <a:rPr lang="fr-FR" sz="2400" dirty="0" smtClean="0">
                <a:latin typeface="Times New Roman" pitchFamily="18" charset="0"/>
                <a:cs typeface="Times New Roman" pitchFamily="18" charset="0"/>
              </a:rPr>
              <a:t>Sont les précurseurs immédiats du RNA et DAN et des enzymes nucléotidiques.</a:t>
            </a:r>
          </a:p>
        </p:txBody>
      </p:sp>
      <p:sp>
        <p:nvSpPr>
          <p:cNvPr id="5" name="ZoneTexte 4"/>
          <p:cNvSpPr txBox="1"/>
          <p:nvPr/>
        </p:nvSpPr>
        <p:spPr>
          <a:xfrm>
            <a:off x="0" y="5669837"/>
            <a:ext cx="9144000" cy="830997"/>
          </a:xfrm>
          <a:prstGeom prst="rect">
            <a:avLst/>
          </a:prstGeom>
          <a:noFill/>
        </p:spPr>
        <p:txBody>
          <a:bodyPr wrap="square" rtlCol="0">
            <a:spAutoFit/>
          </a:bodyPr>
          <a:lstStyle/>
          <a:p>
            <a:r>
              <a:rPr lang="fr-FR" sz="2400" dirty="0" smtClean="0">
                <a:latin typeface="Times New Roman" pitchFamily="18" charset="0"/>
                <a:cs typeface="Times New Roman" pitchFamily="18" charset="0"/>
              </a:rPr>
              <a:t>Presque tous les organismes vivants, à l’exception de quelques bactéries, peuvent synthétiser ces bases à partir de précurseurs très simples.</a:t>
            </a:r>
          </a:p>
        </p:txBody>
      </p:sp>
      <p:graphicFrame>
        <p:nvGraphicFramePr>
          <p:cNvPr id="6" name="Diagramme 5"/>
          <p:cNvGraphicFramePr/>
          <p:nvPr/>
        </p:nvGraphicFramePr>
        <p:xfrm>
          <a:off x="1429192" y="2847629"/>
          <a:ext cx="6000328"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Graphic spid="6"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t="2381" b="4762"/>
          <a:stretch>
            <a:fillRect/>
          </a:stretch>
        </p:blipFill>
        <p:spPr bwMode="auto">
          <a:xfrm>
            <a:off x="1929183" y="1124744"/>
            <a:ext cx="5285635" cy="2808312"/>
          </a:xfrm>
          <a:prstGeom prst="rect">
            <a:avLst/>
          </a:prstGeom>
          <a:noFill/>
          <a:ln w="9525">
            <a:noFill/>
            <a:miter lim="800000"/>
            <a:headEnd/>
            <a:tailEnd/>
          </a:ln>
        </p:spPr>
      </p:pic>
      <p:sp>
        <p:nvSpPr>
          <p:cNvPr id="3" name="ZoneTexte 2"/>
          <p:cNvSpPr txBox="1"/>
          <p:nvPr/>
        </p:nvSpPr>
        <p:spPr>
          <a:xfrm>
            <a:off x="0" y="620688"/>
            <a:ext cx="9144000" cy="461665"/>
          </a:xfrm>
          <a:prstGeom prst="rect">
            <a:avLst/>
          </a:prstGeom>
          <a:noFill/>
        </p:spPr>
        <p:txBody>
          <a:bodyPr wrap="square" rtlCol="0">
            <a:spAutoFit/>
          </a:bodyPr>
          <a:lstStyle/>
          <a:p>
            <a:pPr algn="ctr"/>
            <a:r>
              <a:rPr lang="fr-FR" sz="2400" dirty="0" smtClean="0">
                <a:latin typeface="Times New Roman" pitchFamily="18" charset="0"/>
                <a:cs typeface="Times New Roman" pitchFamily="18" charset="0"/>
              </a:rPr>
              <a:t>L’origine des atomes de carbone du noyau purine sont: </a:t>
            </a:r>
            <a:endParaRPr lang="fr-FR" sz="2400" dirty="0">
              <a:latin typeface="Times New Roman" pitchFamily="18" charset="0"/>
              <a:cs typeface="Times New Roman" pitchFamily="18" charset="0"/>
            </a:endParaRPr>
          </a:p>
        </p:txBody>
      </p:sp>
      <p:sp>
        <p:nvSpPr>
          <p:cNvPr id="4" name="ZoneTexte 3"/>
          <p:cNvSpPr txBox="1"/>
          <p:nvPr/>
        </p:nvSpPr>
        <p:spPr>
          <a:xfrm>
            <a:off x="36512" y="44624"/>
            <a:ext cx="9144000" cy="523220"/>
          </a:xfrm>
          <a:prstGeom prst="rect">
            <a:avLst/>
          </a:prstGeom>
          <a:noFill/>
        </p:spPr>
        <p:txBody>
          <a:bodyPr wrap="square" rtlCol="0">
            <a:spAutoFit/>
          </a:bodyPr>
          <a:lstStyle/>
          <a:p>
            <a:r>
              <a:rPr lang="fr-FR" sz="2800" b="1" dirty="0" smtClean="0">
                <a:latin typeface="Times New Roman" pitchFamily="18" charset="0"/>
                <a:cs typeface="Times New Roman" pitchFamily="18" charset="0"/>
              </a:rPr>
              <a:t>Les </a:t>
            </a:r>
            <a:r>
              <a:rPr lang="fr-FR" sz="2800" b="1" dirty="0" err="1" smtClean="0">
                <a:latin typeface="Times New Roman" pitchFamily="18" charset="0"/>
                <a:cs typeface="Times New Roman" pitchFamily="18" charset="0"/>
              </a:rPr>
              <a:t>ribonucléotides</a:t>
            </a:r>
            <a:r>
              <a:rPr lang="fr-FR" sz="2800" b="1" dirty="0" smtClean="0">
                <a:latin typeface="Times New Roman" pitchFamily="18" charset="0"/>
                <a:cs typeface="Times New Roman" pitchFamily="18" charset="0"/>
              </a:rPr>
              <a:t> puriques</a:t>
            </a:r>
            <a:endParaRPr lang="fr-FR" sz="2800" b="1" dirty="0">
              <a:latin typeface="Times New Roman" pitchFamily="18" charset="0"/>
              <a:cs typeface="Times New Roman" pitchFamily="18" charset="0"/>
            </a:endParaRPr>
          </a:p>
        </p:txBody>
      </p:sp>
      <p:sp>
        <p:nvSpPr>
          <p:cNvPr id="5" name="ZoneTexte 4"/>
          <p:cNvSpPr txBox="1"/>
          <p:nvPr/>
        </p:nvSpPr>
        <p:spPr>
          <a:xfrm>
            <a:off x="0" y="3938280"/>
            <a:ext cx="9144000" cy="1938992"/>
          </a:xfrm>
          <a:prstGeom prst="rect">
            <a:avLst/>
          </a:prstGeom>
          <a:noFill/>
          <a:ln>
            <a:solidFill>
              <a:srgbClr val="FF0000"/>
            </a:solidFill>
          </a:ln>
        </p:spPr>
        <p:txBody>
          <a:bodyPr wrap="square" rtlCol="0">
            <a:spAutoFit/>
          </a:bodyPr>
          <a:lstStyle/>
          <a:p>
            <a:r>
              <a:rPr lang="fr-FR" sz="2400" dirty="0" smtClean="0">
                <a:latin typeface="Times New Roman" pitchFamily="18" charset="0"/>
                <a:cs typeface="Times New Roman" pitchFamily="18" charset="0"/>
              </a:rPr>
              <a:t>L’atome d’azote N3 et N9 proviennent de la glutamine</a:t>
            </a:r>
          </a:p>
          <a:p>
            <a:r>
              <a:rPr lang="fr-FR" sz="2400" dirty="0" smtClean="0">
                <a:latin typeface="Times New Roman" pitchFamily="18" charset="0"/>
                <a:cs typeface="Times New Roman" pitchFamily="18" charset="0"/>
              </a:rPr>
              <a:t>L’atome d’azote N1 provient de l’</a:t>
            </a:r>
            <a:r>
              <a:rPr lang="fr-FR" sz="2400" dirty="0" err="1" smtClean="0">
                <a:latin typeface="Times New Roman" pitchFamily="18" charset="0"/>
                <a:cs typeface="Times New Roman" pitchFamily="18" charset="0"/>
              </a:rPr>
              <a:t>aspartate</a:t>
            </a: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L’atome d’azote N7 de la glycine</a:t>
            </a:r>
          </a:p>
          <a:p>
            <a:r>
              <a:rPr lang="fr-FR" sz="2400" dirty="0" smtClean="0">
                <a:latin typeface="Times New Roman" pitchFamily="18" charset="0"/>
                <a:cs typeface="Times New Roman" pitchFamily="18" charset="0"/>
              </a:rPr>
              <a:t>L’atome de carbone 4 et 5 proviennent de la glycine</a:t>
            </a:r>
          </a:p>
          <a:p>
            <a:r>
              <a:rPr lang="fr-FR" sz="2400" dirty="0" smtClean="0">
                <a:latin typeface="Times New Roman" pitchFamily="18" charset="0"/>
                <a:cs typeface="Times New Roman" pitchFamily="18" charset="0"/>
              </a:rPr>
              <a:t>Les carbones 2 et 8 proviennent du formate et le carbone 6 du CO2 </a:t>
            </a:r>
            <a:endParaRPr lang="fr-FR" sz="2400" dirty="0">
              <a:latin typeface="Times New Roman" pitchFamily="18" charset="0"/>
              <a:cs typeface="Times New Roman" pitchFamily="18" charset="0"/>
            </a:endParaRPr>
          </a:p>
        </p:txBody>
      </p:sp>
      <p:sp>
        <p:nvSpPr>
          <p:cNvPr id="7" name="Rectangle 6"/>
          <p:cNvSpPr/>
          <p:nvPr/>
        </p:nvSpPr>
        <p:spPr>
          <a:xfrm>
            <a:off x="0" y="5859269"/>
            <a:ext cx="9144000" cy="954107"/>
          </a:xfrm>
          <a:prstGeom prst="rect">
            <a:avLst/>
          </a:prstGeom>
          <a:ln>
            <a:solidFill>
              <a:srgbClr val="FF0000"/>
            </a:solidFill>
          </a:ln>
        </p:spPr>
        <p:txBody>
          <a:bodyPr wrap="square">
            <a:spAutoFit/>
          </a:bodyPr>
          <a:lstStyle/>
          <a:p>
            <a:pPr algn="ctr"/>
            <a:r>
              <a:rPr lang="fr-FR" sz="2800" b="1" dirty="0" smtClean="0">
                <a:solidFill>
                  <a:srgbClr val="FF0000"/>
                </a:solidFill>
                <a:latin typeface="Times New Roman" pitchFamily="18" charset="0"/>
                <a:cs typeface="Times New Roman" pitchFamily="18" charset="0"/>
              </a:rPr>
              <a:t>La synthèse des </a:t>
            </a:r>
            <a:r>
              <a:rPr lang="fr-FR" sz="2800" b="1" dirty="0" err="1" smtClean="0">
                <a:solidFill>
                  <a:srgbClr val="FF0000"/>
                </a:solidFill>
                <a:latin typeface="Times New Roman" pitchFamily="18" charset="0"/>
                <a:cs typeface="Times New Roman" pitchFamily="18" charset="0"/>
              </a:rPr>
              <a:t>ribonucléotides</a:t>
            </a:r>
            <a:r>
              <a:rPr lang="fr-FR" sz="2800" b="1" dirty="0" smtClean="0">
                <a:solidFill>
                  <a:srgbClr val="FF0000"/>
                </a:solidFill>
                <a:latin typeface="Times New Roman" pitchFamily="18" charset="0"/>
                <a:cs typeface="Times New Roman" pitchFamily="18" charset="0"/>
              </a:rPr>
              <a:t> purique commencent à partir de ribose-5P</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RAHMOUNE\Desktop\pictures\20161211_201718.jpg"/>
          <p:cNvPicPr>
            <a:picLocks noChangeAspect="1" noChangeArrowheads="1"/>
          </p:cNvPicPr>
          <p:nvPr/>
        </p:nvPicPr>
        <p:blipFill>
          <a:blip r:embed="rId2" cstate="print"/>
          <a:srcRect l="28228" r="16879" b="3883"/>
          <a:stretch>
            <a:fillRect/>
          </a:stretch>
        </p:blipFill>
        <p:spPr bwMode="auto">
          <a:xfrm rot="16200000">
            <a:off x="1273802" y="-1021327"/>
            <a:ext cx="6669361" cy="9000043"/>
          </a:xfrm>
          <a:prstGeom prst="rect">
            <a:avLst/>
          </a:prstGeom>
          <a:noFill/>
        </p:spPr>
      </p:pic>
      <p:sp>
        <p:nvSpPr>
          <p:cNvPr id="6" name="Ellipse 5"/>
          <p:cNvSpPr/>
          <p:nvPr/>
        </p:nvSpPr>
        <p:spPr>
          <a:xfrm>
            <a:off x="3203848" y="1268760"/>
            <a:ext cx="57606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5364088" y="332656"/>
            <a:ext cx="648072" cy="738000"/>
          </a:xfrm>
          <a:prstGeom prst="roundRect">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220072" y="44624"/>
            <a:ext cx="872611" cy="369332"/>
          </a:xfrm>
          <a:prstGeom prst="rect">
            <a:avLst/>
          </a:prstGeom>
          <a:noFill/>
        </p:spPr>
        <p:txBody>
          <a:bodyPr wrap="none" rtlCol="0">
            <a:spAutoFit/>
          </a:bodyPr>
          <a:lstStyle/>
          <a:p>
            <a:r>
              <a:rPr lang="fr-FR" dirty="0" smtClean="0">
                <a:solidFill>
                  <a:srgbClr val="FF0000"/>
                </a:solidFill>
              </a:rPr>
              <a:t>Glycine</a:t>
            </a:r>
            <a:endParaRPr lang="fr-FR" dirty="0">
              <a:solidFill>
                <a:srgbClr val="FF0000"/>
              </a:solidFill>
            </a:endParaRPr>
          </a:p>
        </p:txBody>
      </p:sp>
      <p:sp>
        <p:nvSpPr>
          <p:cNvPr id="9" name="Rectangle à coins arrondis 8"/>
          <p:cNvSpPr/>
          <p:nvPr/>
        </p:nvSpPr>
        <p:spPr>
          <a:xfrm>
            <a:off x="5292080" y="1052736"/>
            <a:ext cx="288032" cy="242328"/>
          </a:xfrm>
          <a:prstGeom prst="roundRect">
            <a:avLst>
              <a:gd name="adj" fmla="val 3736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6588224" y="260648"/>
            <a:ext cx="504056" cy="936104"/>
          </a:xfrm>
          <a:prstGeom prst="roundRect">
            <a:avLst>
              <a:gd name="adj" fmla="val 3871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8532440" y="980728"/>
            <a:ext cx="288032" cy="504056"/>
          </a:xfrm>
          <a:prstGeom prst="roundRect">
            <a:avLst>
              <a:gd name="adj" fmla="val 3871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7092360" y="692696"/>
            <a:ext cx="792008" cy="288032"/>
          </a:xfrm>
          <a:prstGeom prst="rect">
            <a:avLst/>
          </a:prstGeom>
          <a:solidFill>
            <a:schemeClr val="bg1"/>
          </a:solidFill>
        </p:spPr>
        <p:txBody>
          <a:bodyPr wrap="square" rtlCol="0">
            <a:spAutoFit/>
          </a:bodyPr>
          <a:lstStyle/>
          <a:p>
            <a:r>
              <a:rPr lang="fr-FR" sz="600" dirty="0" smtClean="0">
                <a:latin typeface="Times New Roman" pitchFamily="18" charset="0"/>
                <a:cs typeface="Times New Roman" pitchFamily="18" charset="0"/>
              </a:rPr>
              <a:t>N</a:t>
            </a:r>
            <a:r>
              <a:rPr lang="fr-FR" sz="600" baseline="30000" dirty="0" smtClean="0">
                <a:latin typeface="Times New Roman" pitchFamily="18" charset="0"/>
                <a:cs typeface="Times New Roman" pitchFamily="18" charset="0"/>
              </a:rPr>
              <a:t>5</a:t>
            </a:r>
            <a:r>
              <a:rPr lang="fr-FR" sz="600" dirty="0" smtClean="0">
                <a:latin typeface="Times New Roman" pitchFamily="18" charset="0"/>
                <a:cs typeface="Times New Roman" pitchFamily="18" charset="0"/>
              </a:rPr>
              <a:t>,N</a:t>
            </a:r>
            <a:r>
              <a:rPr lang="fr-FR" sz="600" baseline="30000" dirty="0" smtClean="0">
                <a:latin typeface="Times New Roman" pitchFamily="18" charset="0"/>
                <a:cs typeface="Times New Roman" pitchFamily="18" charset="0"/>
              </a:rPr>
              <a:t>10</a:t>
            </a:r>
            <a:r>
              <a:rPr lang="fr-FR" sz="600" dirty="0" smtClean="0">
                <a:latin typeface="Times New Roman" pitchFamily="18" charset="0"/>
                <a:cs typeface="Times New Roman" pitchFamily="18" charset="0"/>
              </a:rPr>
              <a:t>-</a:t>
            </a:r>
            <a:r>
              <a:rPr lang="fr-FR" sz="600" dirty="0" err="1" smtClean="0">
                <a:latin typeface="Times New Roman" pitchFamily="18" charset="0"/>
                <a:cs typeface="Times New Roman" pitchFamily="18" charset="0"/>
              </a:rPr>
              <a:t>Méthényl</a:t>
            </a:r>
            <a:r>
              <a:rPr lang="fr-FR" sz="600" dirty="0" smtClean="0">
                <a:latin typeface="Times New Roman" pitchFamily="18" charset="0"/>
                <a:cs typeface="Times New Roman" pitchFamily="18" charset="0"/>
              </a:rPr>
              <a:t> N</a:t>
            </a:r>
            <a:r>
              <a:rPr lang="fr-FR" sz="600" baseline="30000" dirty="0" smtClean="0">
                <a:latin typeface="Times New Roman" pitchFamily="18" charset="0"/>
                <a:cs typeface="Times New Roman" pitchFamily="18" charset="0"/>
              </a:rPr>
              <a:t>4</a:t>
            </a:r>
            <a:r>
              <a:rPr lang="fr-FR" sz="600" dirty="0" smtClean="0">
                <a:latin typeface="Times New Roman" pitchFamily="18" charset="0"/>
                <a:cs typeface="Times New Roman" pitchFamily="18" charset="0"/>
              </a:rPr>
              <a:t> </a:t>
            </a:r>
            <a:r>
              <a:rPr lang="fr-FR" sz="600" dirty="0" err="1" smtClean="0">
                <a:latin typeface="Times New Roman" pitchFamily="18" charset="0"/>
                <a:cs typeface="Times New Roman" pitchFamily="18" charset="0"/>
              </a:rPr>
              <a:t>tetrahydrofolate</a:t>
            </a:r>
            <a:endParaRPr lang="fr-FR" sz="600" dirty="0">
              <a:latin typeface="Times New Roman" pitchFamily="18" charset="0"/>
              <a:cs typeface="Times New Roman" pitchFamily="18" charset="0"/>
            </a:endParaRPr>
          </a:p>
        </p:txBody>
      </p:sp>
      <p:sp>
        <p:nvSpPr>
          <p:cNvPr id="13" name="Rectangle à coins arrondis 12"/>
          <p:cNvSpPr/>
          <p:nvPr/>
        </p:nvSpPr>
        <p:spPr>
          <a:xfrm>
            <a:off x="8100392" y="3789040"/>
            <a:ext cx="216024" cy="288032"/>
          </a:xfrm>
          <a:prstGeom prst="roundRect">
            <a:avLst>
              <a:gd name="adj" fmla="val 3736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5508104" y="3774232"/>
            <a:ext cx="648072" cy="230832"/>
          </a:xfrm>
          <a:prstGeom prst="rect">
            <a:avLst/>
          </a:prstGeom>
          <a:solidFill>
            <a:schemeClr val="bg1"/>
          </a:solidFill>
        </p:spPr>
        <p:txBody>
          <a:bodyPr wrap="square" rtlCol="0">
            <a:spAutoFit/>
          </a:bodyPr>
          <a:lstStyle/>
          <a:p>
            <a:pPr algn="ctr"/>
            <a:r>
              <a:rPr lang="fr-FR" sz="900" dirty="0" smtClean="0">
                <a:latin typeface="Times New Roman" pitchFamily="18" charset="0"/>
                <a:cs typeface="Times New Roman" pitchFamily="18" charset="0"/>
              </a:rPr>
              <a:t>Biotine</a:t>
            </a:r>
            <a:endParaRPr lang="fr-FR" sz="900" dirty="0">
              <a:latin typeface="Times New Roman" pitchFamily="18" charset="0"/>
              <a:cs typeface="Times New Roman" pitchFamily="18" charset="0"/>
            </a:endParaRPr>
          </a:p>
        </p:txBody>
      </p:sp>
      <p:sp>
        <p:nvSpPr>
          <p:cNvPr id="15" name="Rectangle à coins arrondis 14"/>
          <p:cNvSpPr/>
          <p:nvPr/>
        </p:nvSpPr>
        <p:spPr>
          <a:xfrm>
            <a:off x="6012160" y="3284984"/>
            <a:ext cx="288032" cy="288032"/>
          </a:xfrm>
          <a:prstGeom prst="roundRect">
            <a:avLst>
              <a:gd name="adj" fmla="val 3736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4283968" y="3212976"/>
            <a:ext cx="504056" cy="512440"/>
          </a:xfrm>
          <a:prstGeom prst="roundRect">
            <a:avLst>
              <a:gd name="adj" fmla="val 3736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courbée vers le haut 16"/>
          <p:cNvSpPr/>
          <p:nvPr/>
        </p:nvSpPr>
        <p:spPr>
          <a:xfrm rot="10800000">
            <a:off x="4427984" y="2420888"/>
            <a:ext cx="1800200" cy="731520"/>
          </a:xfrm>
          <a:prstGeom prst="curvedUpArrow">
            <a:avLst>
              <a:gd name="adj1" fmla="val 8594"/>
              <a:gd name="adj2" fmla="val 2984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Rectangle à coins arrondis 17"/>
          <p:cNvSpPr/>
          <p:nvPr/>
        </p:nvSpPr>
        <p:spPr>
          <a:xfrm>
            <a:off x="755576" y="5517232"/>
            <a:ext cx="288032" cy="288032"/>
          </a:xfrm>
          <a:prstGeom prst="roundRect">
            <a:avLst>
              <a:gd name="adj" fmla="val 3736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2987824" y="5733256"/>
            <a:ext cx="432048" cy="360040"/>
          </a:xfrm>
          <a:prstGeom prst="roundRect">
            <a:avLst>
              <a:gd name="adj" fmla="val 3871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5940152" y="6309320"/>
            <a:ext cx="1584176" cy="246221"/>
          </a:xfrm>
          <a:prstGeom prst="rect">
            <a:avLst/>
          </a:prstGeom>
          <a:solidFill>
            <a:schemeClr val="tx1">
              <a:lumMod val="50000"/>
              <a:lumOff val="50000"/>
            </a:schemeClr>
          </a:solidFill>
        </p:spPr>
        <p:txBody>
          <a:bodyPr wrap="square" rtlCol="0">
            <a:spAutoFit/>
          </a:bodyPr>
          <a:lstStyle/>
          <a:p>
            <a:r>
              <a:rPr lang="fr-FR" sz="1000" dirty="0" smtClean="0">
                <a:solidFill>
                  <a:srgbClr val="FFC000"/>
                </a:solidFill>
                <a:latin typeface="Times New Roman" pitchFamily="18" charset="0"/>
                <a:cs typeface="Times New Roman" pitchFamily="18" charset="0"/>
              </a:rPr>
              <a:t>= </a:t>
            </a:r>
            <a:r>
              <a:rPr lang="fr-FR" sz="1000" dirty="0" err="1" smtClean="0">
                <a:solidFill>
                  <a:srgbClr val="FFC000"/>
                </a:solidFill>
                <a:latin typeface="Times New Roman" pitchFamily="18" charset="0"/>
                <a:cs typeface="Times New Roman" pitchFamily="18" charset="0"/>
              </a:rPr>
              <a:t>Inosine</a:t>
            </a:r>
            <a:r>
              <a:rPr lang="fr-FR" sz="1000" dirty="0" smtClean="0">
                <a:solidFill>
                  <a:srgbClr val="FFC000"/>
                </a:solidFill>
                <a:latin typeface="Times New Roman" pitchFamily="18" charset="0"/>
                <a:cs typeface="Times New Roman" pitchFamily="18" charset="0"/>
              </a:rPr>
              <a:t> mono- phosphate</a:t>
            </a:r>
            <a:endParaRPr lang="fr-FR" sz="1000" dirty="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1" grpId="0" animBg="1"/>
      <p:bldP spid="13" grpId="0" animBg="1"/>
      <p:bldP spid="15" grpId="1" animBg="1"/>
      <p:bldP spid="16" grpId="1"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C:\Users\RAHMOUNE\Desktop\pictures\20161211_201907.jpg"/>
          <p:cNvPicPr>
            <a:picLocks noChangeAspect="1" noChangeArrowheads="1"/>
          </p:cNvPicPr>
          <p:nvPr/>
        </p:nvPicPr>
        <p:blipFill>
          <a:blip r:embed="rId2" cstate="print"/>
          <a:srcRect l="52004" t="6765" r="9699"/>
          <a:stretch>
            <a:fillRect/>
          </a:stretch>
        </p:blipFill>
        <p:spPr bwMode="auto">
          <a:xfrm rot="16200000">
            <a:off x="2134602" y="-879225"/>
            <a:ext cx="4874796" cy="9015477"/>
          </a:xfrm>
          <a:prstGeom prst="rect">
            <a:avLst/>
          </a:prstGeom>
          <a:noFill/>
        </p:spPr>
      </p:pic>
      <p:sp>
        <p:nvSpPr>
          <p:cNvPr id="4" name="ZoneTexte 3"/>
          <p:cNvSpPr txBox="1"/>
          <p:nvPr/>
        </p:nvSpPr>
        <p:spPr>
          <a:xfrm>
            <a:off x="6176389" y="1592124"/>
            <a:ext cx="987899" cy="369332"/>
          </a:xfrm>
          <a:prstGeom prst="rect">
            <a:avLst/>
          </a:prstGeom>
          <a:noFill/>
        </p:spPr>
        <p:txBody>
          <a:bodyPr wrap="none" rtlCol="0">
            <a:spAutoFit/>
          </a:bodyPr>
          <a:lstStyle/>
          <a:p>
            <a:r>
              <a:rPr lang="fr-FR" dirty="0" smtClean="0">
                <a:solidFill>
                  <a:srgbClr val="FFC000"/>
                </a:solidFill>
              </a:rPr>
              <a:t>formiate</a:t>
            </a:r>
            <a:endParaRPr lang="fr-FR" dirty="0">
              <a:solidFill>
                <a:srgbClr val="FFC000"/>
              </a:solidFill>
            </a:endParaRPr>
          </a:p>
        </p:txBody>
      </p:sp>
      <p:sp>
        <p:nvSpPr>
          <p:cNvPr id="5" name="Rectangle à coins arrondis 4"/>
          <p:cNvSpPr/>
          <p:nvPr/>
        </p:nvSpPr>
        <p:spPr>
          <a:xfrm>
            <a:off x="7596336" y="1935152"/>
            <a:ext cx="360040" cy="242328"/>
          </a:xfrm>
          <a:prstGeom prst="roundRect">
            <a:avLst>
              <a:gd name="adj" fmla="val 3736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rot="1492543" flipH="1">
            <a:off x="575348" y="2318640"/>
            <a:ext cx="557672" cy="281824"/>
          </a:xfrm>
          <a:prstGeom prst="roundRect">
            <a:avLst>
              <a:gd name="adj" fmla="val 3736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a:stCxn id="6" idx="2"/>
            <a:endCxn id="9" idx="1"/>
          </p:cNvCxnSpPr>
          <p:nvPr/>
        </p:nvCxnSpPr>
        <p:spPr>
          <a:xfrm>
            <a:off x="794909" y="2587391"/>
            <a:ext cx="51896" cy="26449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à coins arrondis 8"/>
          <p:cNvSpPr/>
          <p:nvPr/>
        </p:nvSpPr>
        <p:spPr>
          <a:xfrm rot="1492543" flipH="1">
            <a:off x="407808" y="4933663"/>
            <a:ext cx="460352" cy="403775"/>
          </a:xfrm>
          <a:prstGeom prst="roundRect">
            <a:avLst>
              <a:gd name="adj" fmla="val 3736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rot="1492543" flipH="1">
            <a:off x="3555450" y="5063887"/>
            <a:ext cx="460352" cy="403775"/>
          </a:xfrm>
          <a:prstGeom prst="roundRect">
            <a:avLst>
              <a:gd name="adj" fmla="val 3736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3707904" y="5633864"/>
            <a:ext cx="2376264" cy="360040"/>
          </a:xfrm>
          <a:prstGeom prst="roundRect">
            <a:avLst>
              <a:gd name="adj" fmla="val 3736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6748"/>
            <a:ext cx="9143999" cy="1107996"/>
          </a:xfrm>
          <a:prstGeom prst="rect">
            <a:avLst/>
          </a:prstGeom>
          <a:noFill/>
        </p:spPr>
        <p:txBody>
          <a:bodyPr wrap="square" rtlCol="0">
            <a:spAutoFit/>
          </a:bodyPr>
          <a:lstStyle/>
          <a:p>
            <a:pPr>
              <a:buAutoNum type="arabicParenR"/>
            </a:pPr>
            <a:r>
              <a:rPr lang="fr-FR" sz="2200" b="1" dirty="0" smtClean="0">
                <a:latin typeface="Times New Roman" pitchFamily="18" charset="0"/>
                <a:cs typeface="Times New Roman" pitchFamily="18" charset="0"/>
              </a:rPr>
              <a:t>L’AMP</a:t>
            </a:r>
            <a:r>
              <a:rPr lang="fr-FR" sz="2200" dirty="0" smtClean="0">
                <a:latin typeface="Times New Roman" pitchFamily="18" charset="0"/>
                <a:cs typeface="Times New Roman" pitchFamily="18" charset="0"/>
              </a:rPr>
              <a:t> est formé par introduction d’un groupement amine. L’atome N dérive de l’</a:t>
            </a:r>
            <a:r>
              <a:rPr lang="fr-FR" sz="2200" dirty="0" err="1" smtClean="0">
                <a:latin typeface="Times New Roman" pitchFamily="18" charset="0"/>
                <a:cs typeface="Times New Roman" pitchFamily="18" charset="0"/>
              </a:rPr>
              <a:t>aspartate</a:t>
            </a:r>
            <a:r>
              <a:rPr lang="fr-FR" sz="2200" dirty="0" smtClean="0">
                <a:latin typeface="Times New Roman" pitchFamily="18" charset="0"/>
                <a:cs typeface="Times New Roman" pitchFamily="18" charset="0"/>
              </a:rPr>
              <a:t> et est introduit par l’intermédiaire de l’acide </a:t>
            </a:r>
            <a:r>
              <a:rPr lang="fr-FR" sz="2200" dirty="0" err="1" smtClean="0">
                <a:latin typeface="Times New Roman" pitchFamily="18" charset="0"/>
                <a:cs typeface="Times New Roman" pitchFamily="18" charset="0"/>
              </a:rPr>
              <a:t>adénylsuccinique</a:t>
            </a:r>
            <a:r>
              <a:rPr lang="fr-FR" sz="2200" dirty="0" smtClean="0">
                <a:latin typeface="Times New Roman" pitchFamily="18" charset="0"/>
                <a:cs typeface="Times New Roman" pitchFamily="18" charset="0"/>
              </a:rPr>
              <a:t>.</a:t>
            </a:r>
          </a:p>
          <a:p>
            <a:pPr>
              <a:buAutoNum type="arabicParenR"/>
            </a:pPr>
            <a:r>
              <a:rPr lang="fr-FR" sz="2200" b="1" dirty="0" smtClean="0">
                <a:latin typeface="Times New Roman" pitchFamily="18" charset="0"/>
                <a:cs typeface="Times New Roman" pitchFamily="18" charset="0"/>
              </a:rPr>
              <a:t> Le GMP </a:t>
            </a:r>
            <a:r>
              <a:rPr lang="fr-FR" sz="2200" dirty="0" smtClean="0">
                <a:latin typeface="Times New Roman" pitchFamily="18" charset="0"/>
                <a:cs typeface="Times New Roman" pitchFamily="18" charset="0"/>
              </a:rPr>
              <a:t>est formé par oxydation de l’acide </a:t>
            </a:r>
            <a:r>
              <a:rPr lang="fr-FR" sz="2200" dirty="0" err="1" smtClean="0">
                <a:latin typeface="Times New Roman" pitchFamily="18" charset="0"/>
                <a:cs typeface="Times New Roman" pitchFamily="18" charset="0"/>
              </a:rPr>
              <a:t>inosique</a:t>
            </a:r>
            <a:r>
              <a:rPr lang="fr-FR" sz="2200" dirty="0" smtClean="0">
                <a:latin typeface="Times New Roman" pitchFamily="18" charset="0"/>
                <a:cs typeface="Times New Roman" pitchFamily="18" charset="0"/>
              </a:rPr>
              <a:t> en acide </a:t>
            </a:r>
            <a:r>
              <a:rPr lang="fr-FR" sz="2200" dirty="0" err="1" smtClean="0">
                <a:latin typeface="Times New Roman" pitchFamily="18" charset="0"/>
                <a:cs typeface="Times New Roman" pitchFamily="18" charset="0"/>
              </a:rPr>
              <a:t>xanthylique</a:t>
            </a:r>
            <a:r>
              <a:rPr lang="fr-FR" sz="2200" dirty="0" smtClean="0">
                <a:latin typeface="Times New Roman" pitchFamily="18" charset="0"/>
                <a:cs typeface="Times New Roman" pitchFamily="18" charset="0"/>
              </a:rPr>
              <a:t>  </a:t>
            </a:r>
            <a:endParaRPr lang="fr-FR" sz="2200" dirty="0">
              <a:latin typeface="Times New Roman" pitchFamily="18" charset="0"/>
              <a:cs typeface="Times New Roman" pitchFamily="18" charset="0"/>
            </a:endParaRPr>
          </a:p>
        </p:txBody>
      </p:sp>
      <p:sp>
        <p:nvSpPr>
          <p:cNvPr id="18" name="ZoneTexte 17"/>
          <p:cNvSpPr txBox="1"/>
          <p:nvPr/>
        </p:nvSpPr>
        <p:spPr>
          <a:xfrm>
            <a:off x="-36512" y="6043935"/>
            <a:ext cx="9143999" cy="769441"/>
          </a:xfrm>
          <a:prstGeom prst="rect">
            <a:avLst/>
          </a:prstGeom>
          <a:noFill/>
        </p:spPr>
        <p:txBody>
          <a:bodyPr wrap="square" rtlCol="0">
            <a:spAutoFit/>
          </a:bodyPr>
          <a:lstStyle/>
          <a:p>
            <a:pPr algn="just"/>
            <a:r>
              <a:rPr lang="fr-FR" sz="2200" dirty="0" smtClean="0">
                <a:latin typeface="Times New Roman" pitchFamily="18" charset="0"/>
                <a:cs typeface="Times New Roman" pitchFamily="18" charset="0"/>
              </a:rPr>
              <a:t>L’AMP et le GMP sont ensuite successivement converti en 5’-di et 5’-</a:t>
            </a:r>
            <a:r>
              <a:rPr lang="fr-FR" sz="2200" dirty="0" err="1" smtClean="0">
                <a:latin typeface="Times New Roman" pitchFamily="18" charset="0"/>
                <a:cs typeface="Times New Roman" pitchFamily="18" charset="0"/>
              </a:rPr>
              <a:t>tri-phosphate</a:t>
            </a:r>
            <a:r>
              <a:rPr lang="fr-FR" sz="2200" dirty="0" smtClean="0">
                <a:latin typeface="Times New Roman" pitchFamily="18" charset="0"/>
                <a:cs typeface="Times New Roman" pitchFamily="18" charset="0"/>
              </a:rPr>
              <a:t> par phosphorylation par l’ATP  catalysées par des kinase</a:t>
            </a:r>
            <a:endParaRPr lang="fr-FR" sz="2200" dirty="0">
              <a:latin typeface="Times New Roman" pitchFamily="18" charset="0"/>
              <a:cs typeface="Times New Roman" pitchFamily="18" charset="0"/>
            </a:endParaRPr>
          </a:p>
        </p:txBody>
      </p:sp>
      <p:sp>
        <p:nvSpPr>
          <p:cNvPr id="19" name="Rectangle à coins arrondis 18"/>
          <p:cNvSpPr/>
          <p:nvPr/>
        </p:nvSpPr>
        <p:spPr>
          <a:xfrm>
            <a:off x="6588224" y="2969568"/>
            <a:ext cx="2376264" cy="360040"/>
          </a:xfrm>
          <a:prstGeom prst="roundRect">
            <a:avLst>
              <a:gd name="adj" fmla="val 37361"/>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620688"/>
            <a:ext cx="9144000" cy="461665"/>
          </a:xfrm>
          <a:prstGeom prst="rect">
            <a:avLst/>
          </a:prstGeom>
          <a:noFill/>
        </p:spPr>
        <p:txBody>
          <a:bodyPr wrap="square" rtlCol="0">
            <a:spAutoFit/>
          </a:bodyPr>
          <a:lstStyle/>
          <a:p>
            <a:pPr algn="ctr"/>
            <a:r>
              <a:rPr lang="fr-FR" sz="2400" dirty="0" smtClean="0">
                <a:latin typeface="Times New Roman" pitchFamily="18" charset="0"/>
                <a:cs typeface="Times New Roman" pitchFamily="18" charset="0"/>
              </a:rPr>
              <a:t>L’origine des atomes de carbone du noyau purine sont: </a:t>
            </a:r>
            <a:endParaRPr lang="fr-FR" sz="2400" dirty="0">
              <a:latin typeface="Times New Roman" pitchFamily="18" charset="0"/>
              <a:cs typeface="Times New Roman" pitchFamily="18" charset="0"/>
            </a:endParaRPr>
          </a:p>
        </p:txBody>
      </p:sp>
      <p:sp>
        <p:nvSpPr>
          <p:cNvPr id="3" name="ZoneTexte 2"/>
          <p:cNvSpPr txBox="1"/>
          <p:nvPr/>
        </p:nvSpPr>
        <p:spPr>
          <a:xfrm>
            <a:off x="36512" y="44624"/>
            <a:ext cx="9144000" cy="523220"/>
          </a:xfrm>
          <a:prstGeom prst="rect">
            <a:avLst/>
          </a:prstGeom>
          <a:noFill/>
        </p:spPr>
        <p:txBody>
          <a:bodyPr wrap="square" rtlCol="0">
            <a:spAutoFit/>
          </a:bodyPr>
          <a:lstStyle/>
          <a:p>
            <a:r>
              <a:rPr lang="fr-FR" sz="2800" b="1" dirty="0" smtClean="0">
                <a:latin typeface="Times New Roman" pitchFamily="18" charset="0"/>
                <a:cs typeface="Times New Roman" pitchFamily="18" charset="0"/>
              </a:rPr>
              <a:t>Les nucléotides pyrimidiques</a:t>
            </a:r>
            <a:endParaRPr lang="fr-FR" sz="2800" b="1" dirty="0">
              <a:latin typeface="Times New Roman" pitchFamily="18" charset="0"/>
              <a:cs typeface="Times New Roman" pitchFamily="18" charset="0"/>
            </a:endParaRPr>
          </a:p>
        </p:txBody>
      </p:sp>
      <p:pic>
        <p:nvPicPr>
          <p:cNvPr id="48130" name="Picture 2" descr="C:\Users\RAHMOUNE\Desktop\pictures\20161211_201907.jpg"/>
          <p:cNvPicPr>
            <a:picLocks noChangeAspect="1" noChangeArrowheads="1"/>
          </p:cNvPicPr>
          <p:nvPr/>
        </p:nvPicPr>
        <p:blipFill>
          <a:blip r:embed="rId2" cstate="print"/>
          <a:srcRect l="27317" t="26530" r="57662" b="30392"/>
          <a:stretch>
            <a:fillRect/>
          </a:stretch>
        </p:blipFill>
        <p:spPr bwMode="auto">
          <a:xfrm rot="16200000">
            <a:off x="2912668" y="335804"/>
            <a:ext cx="2808311" cy="4530207"/>
          </a:xfrm>
          <a:prstGeom prst="rect">
            <a:avLst/>
          </a:prstGeom>
          <a:noFill/>
        </p:spPr>
      </p:pic>
      <p:sp>
        <p:nvSpPr>
          <p:cNvPr id="5" name="ZoneTexte 4"/>
          <p:cNvSpPr txBox="1"/>
          <p:nvPr/>
        </p:nvSpPr>
        <p:spPr>
          <a:xfrm>
            <a:off x="0" y="4316903"/>
            <a:ext cx="9144000" cy="1200329"/>
          </a:xfrm>
          <a:prstGeom prst="rect">
            <a:avLst/>
          </a:prstGeom>
          <a:noFill/>
          <a:ln>
            <a:solidFill>
              <a:srgbClr val="FF0000"/>
            </a:solidFill>
          </a:ln>
        </p:spPr>
        <p:txBody>
          <a:bodyPr wrap="square" rtlCol="0">
            <a:spAutoFit/>
          </a:bodyPr>
          <a:lstStyle/>
          <a:p>
            <a:r>
              <a:rPr lang="fr-FR" sz="2400" dirty="0" smtClean="0">
                <a:latin typeface="Times New Roman" pitchFamily="18" charset="0"/>
                <a:cs typeface="Times New Roman" pitchFamily="18" charset="0"/>
              </a:rPr>
              <a:t>Les atomes N1 C4, C5, C6 sont fournis par l’</a:t>
            </a:r>
            <a:r>
              <a:rPr lang="fr-FR" sz="2400" dirty="0" err="1" smtClean="0">
                <a:latin typeface="Times New Roman" pitchFamily="18" charset="0"/>
                <a:cs typeface="Times New Roman" pitchFamily="18" charset="0"/>
              </a:rPr>
              <a:t>aspartate</a:t>
            </a: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Le C2 provient du CO2</a:t>
            </a:r>
          </a:p>
          <a:p>
            <a:r>
              <a:rPr lang="fr-FR" sz="2400" dirty="0" smtClean="0">
                <a:latin typeface="Times New Roman" pitchFamily="18" charset="0"/>
                <a:cs typeface="Times New Roman" pitchFamily="18" charset="0"/>
              </a:rPr>
              <a:t>Le N3 provient de la glutamine</a:t>
            </a:r>
            <a:endParaRPr lang="fr-FR" sz="2400" dirty="0">
              <a:latin typeface="Times New Roman" pitchFamily="18" charset="0"/>
              <a:cs typeface="Times New Roman" pitchFamily="18" charset="0"/>
            </a:endParaRPr>
          </a:p>
        </p:txBody>
      </p:sp>
      <p:sp>
        <p:nvSpPr>
          <p:cNvPr id="6" name="Rectangle 5"/>
          <p:cNvSpPr/>
          <p:nvPr/>
        </p:nvSpPr>
        <p:spPr>
          <a:xfrm>
            <a:off x="0" y="5805264"/>
            <a:ext cx="9144000" cy="954107"/>
          </a:xfrm>
          <a:prstGeom prst="rect">
            <a:avLst/>
          </a:prstGeom>
          <a:ln>
            <a:solidFill>
              <a:srgbClr val="FF0000"/>
            </a:solidFill>
          </a:ln>
        </p:spPr>
        <p:txBody>
          <a:bodyPr wrap="square">
            <a:spAutoFit/>
          </a:bodyPr>
          <a:lstStyle/>
          <a:p>
            <a:pPr algn="ctr"/>
            <a:r>
              <a:rPr lang="fr-FR" sz="2800" b="1" dirty="0" smtClean="0">
                <a:solidFill>
                  <a:srgbClr val="FF0000"/>
                </a:solidFill>
                <a:latin typeface="Times New Roman" pitchFamily="18" charset="0"/>
                <a:cs typeface="Times New Roman" pitchFamily="18" charset="0"/>
              </a:rPr>
              <a:t>La synthèse des </a:t>
            </a:r>
            <a:r>
              <a:rPr lang="fr-FR" sz="2800" b="1" dirty="0" err="1" smtClean="0">
                <a:solidFill>
                  <a:srgbClr val="FF0000"/>
                </a:solidFill>
                <a:latin typeface="Times New Roman" pitchFamily="18" charset="0"/>
                <a:cs typeface="Times New Roman" pitchFamily="18" charset="0"/>
              </a:rPr>
              <a:t>ribonucléotides</a:t>
            </a:r>
            <a:r>
              <a:rPr lang="fr-FR" sz="2800" b="1" dirty="0" smtClean="0">
                <a:solidFill>
                  <a:srgbClr val="FF0000"/>
                </a:solidFill>
                <a:latin typeface="Times New Roman" pitchFamily="18" charset="0"/>
                <a:cs typeface="Times New Roman" pitchFamily="18" charset="0"/>
              </a:rPr>
              <a:t> pyrimidique commencent à partir de l’</a:t>
            </a:r>
            <a:r>
              <a:rPr lang="fr-FR" sz="2800" b="1" dirty="0" err="1" smtClean="0">
                <a:solidFill>
                  <a:srgbClr val="FF0000"/>
                </a:solidFill>
                <a:latin typeface="Times New Roman" pitchFamily="18" charset="0"/>
                <a:cs typeface="Times New Roman" pitchFamily="18" charset="0"/>
              </a:rPr>
              <a:t>aspartate</a:t>
            </a:r>
            <a:r>
              <a:rPr lang="fr-FR" sz="2800" b="1" dirty="0" smtClean="0">
                <a:solidFill>
                  <a:srgbClr val="FF0000"/>
                </a:solidFill>
                <a:latin typeface="Times New Roman" pitchFamily="18" charset="0"/>
                <a:cs typeface="Times New Roman" pitchFamily="18" charset="0"/>
              </a:rPr>
              <a:t> et du </a:t>
            </a:r>
            <a:r>
              <a:rPr lang="fr-FR" sz="2800" b="1" dirty="0" err="1" smtClean="0">
                <a:solidFill>
                  <a:srgbClr val="FF0000"/>
                </a:solidFill>
                <a:latin typeface="Times New Roman" pitchFamily="18" charset="0"/>
                <a:cs typeface="Times New Roman" pitchFamily="18" charset="0"/>
              </a:rPr>
              <a:t>carbamoyl</a:t>
            </a:r>
            <a:r>
              <a:rPr lang="fr-FR" sz="2800" b="1" dirty="0" smtClean="0">
                <a:solidFill>
                  <a:srgbClr val="FF0000"/>
                </a:solidFill>
                <a:latin typeface="Times New Roman" pitchFamily="18" charset="0"/>
                <a:cs typeface="Times New Roman" pitchFamily="18" charset="0"/>
              </a:rPr>
              <a:t>-phosphate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RAHMOUNE\Desktop\pictures\20161211_202127.jpg"/>
          <p:cNvPicPr>
            <a:picLocks noChangeAspect="1" noChangeArrowheads="1"/>
          </p:cNvPicPr>
          <p:nvPr/>
        </p:nvPicPr>
        <p:blipFill>
          <a:blip r:embed="rId2" cstate="print"/>
          <a:srcRect l="13637" r="27070"/>
          <a:stretch>
            <a:fillRect/>
          </a:stretch>
        </p:blipFill>
        <p:spPr bwMode="auto">
          <a:xfrm rot="16200000">
            <a:off x="1236558" y="-652385"/>
            <a:ext cx="6598877" cy="8136905"/>
          </a:xfrm>
          <a:prstGeom prst="rect">
            <a:avLst/>
          </a:prstGeom>
          <a:noFill/>
        </p:spPr>
      </p:pic>
      <p:sp>
        <p:nvSpPr>
          <p:cNvPr id="3" name="Rectangle à coins arrondis 2"/>
          <p:cNvSpPr/>
          <p:nvPr/>
        </p:nvSpPr>
        <p:spPr>
          <a:xfrm>
            <a:off x="2123728" y="1196752"/>
            <a:ext cx="93610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à coins arrondis 3"/>
          <p:cNvSpPr/>
          <p:nvPr/>
        </p:nvSpPr>
        <p:spPr>
          <a:xfrm>
            <a:off x="4788024" y="764704"/>
            <a:ext cx="50405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7380312" y="2348880"/>
            <a:ext cx="288032"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4427984" y="2852936"/>
            <a:ext cx="64807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1547664" y="5445224"/>
            <a:ext cx="43204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979712" y="3501008"/>
            <a:ext cx="2201436" cy="307777"/>
          </a:xfrm>
          <a:prstGeom prst="rect">
            <a:avLst/>
          </a:prstGeom>
          <a:noFill/>
        </p:spPr>
        <p:txBody>
          <a:bodyPr wrap="none" rtlCol="0">
            <a:spAutoFit/>
          </a:bodyPr>
          <a:lstStyle/>
          <a:p>
            <a:r>
              <a:rPr lang="fr-FR" sz="1400" dirty="0" smtClean="0">
                <a:solidFill>
                  <a:srgbClr val="FFC000"/>
                </a:solidFill>
              </a:rPr>
              <a:t>Réduction dur le carbone 2’</a:t>
            </a:r>
            <a:endParaRPr lang="fr-FR" sz="14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645958"/>
            <a:ext cx="9144000" cy="830997"/>
          </a:xfrm>
          <a:prstGeom prst="rect">
            <a:avLst/>
          </a:prstGeom>
        </p:spPr>
        <p:txBody>
          <a:bodyPr wrap="square">
            <a:spAutoFit/>
          </a:bodyPr>
          <a:lstStyle/>
          <a:p>
            <a:r>
              <a:rPr lang="fr-FR" sz="2400" dirty="0" smtClean="0">
                <a:latin typeface="Times New Roman" pitchFamily="18" charset="0"/>
                <a:cs typeface="Times New Roman" pitchFamily="18" charset="0"/>
              </a:rPr>
              <a:t>L’agent réducteur immédiat est la </a:t>
            </a:r>
            <a:r>
              <a:rPr lang="fr-FR" sz="2400" dirty="0" err="1" smtClean="0">
                <a:latin typeface="Times New Roman" pitchFamily="18" charset="0"/>
                <a:cs typeface="Times New Roman" pitchFamily="18" charset="0"/>
              </a:rPr>
              <a:t>thiorédoxine</a:t>
            </a:r>
            <a:r>
              <a:rPr lang="fr-FR" sz="2400" dirty="0" smtClean="0">
                <a:latin typeface="Times New Roman" pitchFamily="18" charset="0"/>
                <a:cs typeface="Times New Roman" pitchFamily="18" charset="0"/>
              </a:rPr>
              <a:t> qui est elle-même réduite par le NADPH par </a:t>
            </a:r>
            <a:r>
              <a:rPr lang="fr-FR" sz="2400" dirty="0" err="1" smtClean="0">
                <a:latin typeface="Times New Roman" pitchFamily="18" charset="0"/>
                <a:cs typeface="Times New Roman" pitchFamily="18" charset="0"/>
              </a:rPr>
              <a:t>thiorédoxine</a:t>
            </a:r>
            <a:r>
              <a:rPr lang="fr-FR" sz="2400" dirty="0" smtClean="0">
                <a:latin typeface="Times New Roman" pitchFamily="18" charset="0"/>
                <a:cs typeface="Times New Roman" pitchFamily="18" charset="0"/>
              </a:rPr>
              <a:t> réductase </a:t>
            </a:r>
          </a:p>
        </p:txBody>
      </p:sp>
      <p:sp>
        <p:nvSpPr>
          <p:cNvPr id="4" name="Rectangle 3"/>
          <p:cNvSpPr/>
          <p:nvPr/>
        </p:nvSpPr>
        <p:spPr>
          <a:xfrm>
            <a:off x="0" y="0"/>
            <a:ext cx="9144000" cy="584775"/>
          </a:xfrm>
          <a:prstGeom prst="rect">
            <a:avLst/>
          </a:prstGeom>
        </p:spPr>
        <p:txBody>
          <a:bodyPr wrap="square">
            <a:spAutoFit/>
          </a:bodyPr>
          <a:lstStyle/>
          <a:p>
            <a:pPr algn="ctr"/>
            <a:r>
              <a:rPr lang="fr-FR" sz="3200" b="1" dirty="0" smtClean="0">
                <a:latin typeface="Times New Roman" pitchFamily="18" charset="0"/>
                <a:cs typeface="Times New Roman" pitchFamily="18" charset="0"/>
              </a:rPr>
              <a:t>Les </a:t>
            </a:r>
            <a:r>
              <a:rPr lang="fr-FR" sz="3200" b="1" dirty="0" err="1" smtClean="0">
                <a:latin typeface="Times New Roman" pitchFamily="18" charset="0"/>
                <a:cs typeface="Times New Roman" pitchFamily="18" charset="0"/>
              </a:rPr>
              <a:t>désoxytribotnucléotides</a:t>
            </a:r>
            <a:endParaRPr lang="fr-FR" sz="3200" b="1" dirty="0" smtClean="0">
              <a:latin typeface="Times New Roman" pitchFamily="18" charset="0"/>
              <a:cs typeface="Times New Roman" pitchFamily="18" charset="0"/>
            </a:endParaRPr>
          </a:p>
        </p:txBody>
      </p:sp>
      <p:sp>
        <p:nvSpPr>
          <p:cNvPr id="5" name="Rectangle 4"/>
          <p:cNvSpPr/>
          <p:nvPr/>
        </p:nvSpPr>
        <p:spPr>
          <a:xfrm>
            <a:off x="0" y="4092048"/>
            <a:ext cx="9144000" cy="954107"/>
          </a:xfrm>
          <a:prstGeom prst="rect">
            <a:avLst/>
          </a:prstGeom>
        </p:spPr>
        <p:txBody>
          <a:bodyPr wrap="square">
            <a:spAutoFit/>
          </a:bodyPr>
          <a:lstStyle/>
          <a:p>
            <a:r>
              <a:rPr lang="fr-FR" sz="2400" dirty="0" err="1" smtClean="0">
                <a:latin typeface="Times New Roman" pitchFamily="18" charset="0"/>
                <a:cs typeface="Times New Roman" pitchFamily="18" charset="0"/>
              </a:rPr>
              <a:t>Thiorédoxine</a:t>
            </a:r>
            <a:r>
              <a:rPr lang="fr-FR" sz="2400" dirty="0" smtClean="0">
                <a:latin typeface="Times New Roman" pitchFamily="18" charset="0"/>
                <a:cs typeface="Times New Roman" pitchFamily="18" charset="0"/>
              </a:rPr>
              <a:t> – S</a:t>
            </a:r>
            <a:r>
              <a:rPr lang="fr-FR" sz="2400" baseline="-25000" dirty="0" smtClean="0">
                <a:latin typeface="Times New Roman" pitchFamily="18" charset="0"/>
                <a:cs typeface="Times New Roman" pitchFamily="18" charset="0"/>
              </a:rPr>
              <a:t>2 </a:t>
            </a:r>
            <a:r>
              <a:rPr lang="fr-FR" sz="2400" dirty="0" smtClean="0">
                <a:latin typeface="Times New Roman" pitchFamily="18" charset="0"/>
                <a:cs typeface="Times New Roman" pitchFamily="18" charset="0"/>
              </a:rPr>
              <a:t>+ NADPH,H</a:t>
            </a:r>
            <a:r>
              <a:rPr lang="fr-FR" sz="2400" baseline="30000" dirty="0" smtClean="0">
                <a:latin typeface="Times New Roman" pitchFamily="18" charset="0"/>
                <a:cs typeface="Times New Roman" pitchFamily="18" charset="0"/>
              </a:rPr>
              <a:t>+</a:t>
            </a:r>
            <a:r>
              <a:rPr lang="fr-FR" sz="2400" dirty="0" smtClean="0">
                <a:latin typeface="Times New Roman" pitchFamily="18" charset="0"/>
                <a:cs typeface="Times New Roman" pitchFamily="18" charset="0"/>
              </a:rPr>
              <a:t> </a:t>
            </a:r>
            <a:r>
              <a:rPr lang="fr-FR" sz="3200" b="1" dirty="0" smtClean="0">
                <a:solidFill>
                  <a:srgbClr val="FF0000"/>
                </a:solidFill>
                <a:latin typeface="Times New Roman" pitchFamily="18" charset="0"/>
                <a:cs typeface="Times New Roman" pitchFamily="18" charset="0"/>
              </a:rPr>
              <a:t>↔</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thiorédoxine</a:t>
            </a:r>
            <a:r>
              <a:rPr lang="fr-FR" sz="2400" dirty="0" smtClean="0">
                <a:latin typeface="Times New Roman" pitchFamily="18" charset="0"/>
                <a:cs typeface="Times New Roman" pitchFamily="18" charset="0"/>
              </a:rPr>
              <a:t> – (SH2) +</a:t>
            </a:r>
            <a:r>
              <a:rPr lang="fr-FR" sz="2400" baseline="300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NADP</a:t>
            </a:r>
            <a:r>
              <a:rPr lang="fr-FR" sz="2400" baseline="300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a:t>
            </a:r>
            <a:endParaRPr lang="fr-FR" sz="2400" baseline="30000" dirty="0" smtClean="0">
              <a:latin typeface="Times New Roman" pitchFamily="18" charset="0"/>
              <a:cs typeface="Times New Roman" pitchFamily="18" charset="0"/>
            </a:endParaRPr>
          </a:p>
          <a:p>
            <a:pPr algn="ctr"/>
            <a:r>
              <a:rPr lang="fr-FR" sz="2400" dirty="0" err="1" smtClean="0">
                <a:solidFill>
                  <a:srgbClr val="FF0000"/>
                </a:solidFill>
                <a:latin typeface="Times New Roman" pitchFamily="18" charset="0"/>
                <a:cs typeface="Times New Roman" pitchFamily="18" charset="0"/>
              </a:rPr>
              <a:t>thiorédoxine</a:t>
            </a:r>
            <a:r>
              <a:rPr lang="fr-FR" sz="2400" dirty="0" smtClean="0">
                <a:solidFill>
                  <a:srgbClr val="FF0000"/>
                </a:solidFill>
                <a:latin typeface="Times New Roman" pitchFamily="18" charset="0"/>
                <a:cs typeface="Times New Roman" pitchFamily="18" charset="0"/>
              </a:rPr>
              <a:t> réductase</a:t>
            </a:r>
          </a:p>
        </p:txBody>
      </p:sp>
      <p:sp>
        <p:nvSpPr>
          <p:cNvPr id="6" name="Rectangle 5"/>
          <p:cNvSpPr/>
          <p:nvPr/>
        </p:nvSpPr>
        <p:spPr>
          <a:xfrm>
            <a:off x="-108520" y="5661248"/>
            <a:ext cx="9393534" cy="830997"/>
          </a:xfrm>
          <a:prstGeom prst="rect">
            <a:avLst/>
          </a:prstGeom>
        </p:spPr>
        <p:txBody>
          <a:bodyPr wrap="none">
            <a:spAutoFit/>
          </a:bodyPr>
          <a:lstStyle/>
          <a:p>
            <a:r>
              <a:rPr lang="fr-FR" sz="2400" dirty="0" err="1" smtClean="0">
                <a:latin typeface="Times New Roman" pitchFamily="18" charset="0"/>
                <a:cs typeface="Times New Roman" pitchFamily="18" charset="0"/>
              </a:rPr>
              <a:t>Thiorédoxine</a:t>
            </a:r>
            <a:r>
              <a:rPr lang="fr-FR" sz="2400" dirty="0" smtClean="0">
                <a:latin typeface="Times New Roman" pitchFamily="18" charset="0"/>
                <a:cs typeface="Times New Roman" pitchFamily="18" charset="0"/>
              </a:rPr>
              <a:t> –(SH2) +</a:t>
            </a:r>
            <a:r>
              <a:rPr lang="fr-FR" sz="2400" baseline="300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NADP</a:t>
            </a:r>
            <a:r>
              <a:rPr lang="fr-FR" sz="2400" baseline="30000" dirty="0" smtClean="0">
                <a:latin typeface="Times New Roman" pitchFamily="18" charset="0"/>
                <a:cs typeface="Times New Roman" pitchFamily="18" charset="0"/>
              </a:rPr>
              <a:t>+</a:t>
            </a:r>
            <a:r>
              <a:rPr lang="fr-FR" sz="2400" dirty="0" smtClean="0">
                <a:latin typeface="Times New Roman" pitchFamily="18" charset="0"/>
                <a:cs typeface="Times New Roman" pitchFamily="18" charset="0"/>
              </a:rPr>
              <a:t>+ </a:t>
            </a:r>
            <a:r>
              <a:rPr lang="fr-FR" sz="2400" b="1" dirty="0" smtClean="0">
                <a:solidFill>
                  <a:srgbClr val="0000CC"/>
                </a:solidFill>
                <a:latin typeface="Times New Roman" pitchFamily="18" charset="0"/>
                <a:cs typeface="Times New Roman" pitchFamily="18" charset="0"/>
              </a:rPr>
              <a:t>NDP</a:t>
            </a:r>
            <a:r>
              <a:rPr lang="fr-FR" sz="2400" dirty="0" smtClean="0">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 </a:t>
            </a:r>
            <a:r>
              <a:rPr lang="fr-FR" sz="2400" dirty="0" err="1" smtClean="0">
                <a:latin typeface="Times New Roman" pitchFamily="18" charset="0"/>
                <a:cs typeface="Times New Roman" pitchFamily="18" charset="0"/>
              </a:rPr>
              <a:t>thiorédoxine</a:t>
            </a:r>
            <a:r>
              <a:rPr lang="fr-FR" sz="2400" dirty="0" smtClean="0">
                <a:latin typeface="Times New Roman" pitchFamily="18" charset="0"/>
                <a:cs typeface="Times New Roman" pitchFamily="18" charset="0"/>
              </a:rPr>
              <a:t> –S</a:t>
            </a:r>
            <a:r>
              <a:rPr lang="fr-FR" sz="2400" baseline="-25000" dirty="0" smtClean="0">
                <a:latin typeface="Times New Roman" pitchFamily="18" charset="0"/>
                <a:cs typeface="Times New Roman" pitchFamily="18" charset="0"/>
              </a:rPr>
              <a:t>2</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dNDP</a:t>
            </a:r>
            <a:r>
              <a:rPr lang="fr-FR" sz="2400" dirty="0" smtClean="0">
                <a:latin typeface="Times New Roman" pitchFamily="18" charset="0"/>
                <a:cs typeface="Times New Roman" pitchFamily="18" charset="0"/>
              </a:rPr>
              <a:t> + H2O</a:t>
            </a:r>
          </a:p>
          <a:p>
            <a:pPr algn="ctr"/>
            <a:r>
              <a:rPr lang="fr-FR" sz="2400" b="1" dirty="0" smtClean="0">
                <a:solidFill>
                  <a:srgbClr val="FF0000"/>
                </a:solidFill>
                <a:latin typeface="Times New Roman" pitchFamily="18" charset="0"/>
                <a:cs typeface="Times New Roman" pitchFamily="18" charset="0"/>
              </a:rPr>
              <a:t>                Mg</a:t>
            </a:r>
            <a:r>
              <a:rPr lang="fr-FR" sz="2400" baseline="30000" dirty="0" smtClean="0">
                <a:solidFill>
                  <a:srgbClr val="FF0000"/>
                </a:solidFill>
                <a:latin typeface="Times New Roman" pitchFamily="18" charset="0"/>
                <a:cs typeface="Times New Roman" pitchFamily="18" charset="0"/>
              </a:rPr>
              <a:t>++</a:t>
            </a:r>
            <a:r>
              <a:rPr lang="fr-FR" sz="2400" dirty="0" smtClean="0">
                <a:latin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sp>
        <p:nvSpPr>
          <p:cNvPr id="7" name="Rectangle 6"/>
          <p:cNvSpPr/>
          <p:nvPr/>
        </p:nvSpPr>
        <p:spPr>
          <a:xfrm>
            <a:off x="0" y="1199868"/>
            <a:ext cx="9144000" cy="830997"/>
          </a:xfrm>
          <a:prstGeom prst="rect">
            <a:avLst/>
          </a:prstGeom>
        </p:spPr>
        <p:txBody>
          <a:bodyPr wrap="square">
            <a:spAutoFit/>
          </a:bodyPr>
          <a:lstStyle/>
          <a:p>
            <a:r>
              <a:rPr lang="fr-FR" sz="2400" dirty="0" smtClean="0">
                <a:latin typeface="Times New Roman" pitchFamily="18" charset="0"/>
                <a:cs typeface="Times New Roman" pitchFamily="18" charset="0"/>
              </a:rPr>
              <a:t>Ne sont pas synthétisés à partir du désoxyribose mais sont formés par une réduction directe des </a:t>
            </a:r>
            <a:r>
              <a:rPr lang="fr-FR" sz="2400" dirty="0" err="1" smtClean="0">
                <a:latin typeface="Times New Roman" pitchFamily="18" charset="0"/>
                <a:cs typeface="Times New Roman" pitchFamily="18" charset="0"/>
              </a:rPr>
              <a:t>ribonucléotides</a:t>
            </a:r>
            <a:r>
              <a:rPr lang="fr-FR" sz="2400" dirty="0" smtClean="0">
                <a:latin typeface="Times New Roman" pitchFamily="18" charset="0"/>
                <a:cs typeface="Times New Roman" pitchFamily="18" charset="0"/>
              </a:rPr>
              <a:t> sur le carbone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28604"/>
            <a:ext cx="9144000" cy="461665"/>
          </a:xfrm>
          <a:prstGeom prst="rect">
            <a:avLst/>
          </a:prstGeom>
        </p:spPr>
        <p:txBody>
          <a:bodyPr wrap="square">
            <a:spAutoFit/>
          </a:bodyPr>
          <a:lstStyle/>
          <a:p>
            <a:pPr algn="just">
              <a:spcBef>
                <a:spcPct val="0"/>
              </a:spcBef>
              <a:defRPr/>
            </a:pPr>
            <a:r>
              <a:rPr lang="fr-FR" sz="2400" b="1" dirty="0" smtClean="0">
                <a:latin typeface="Times New Roman" pitchFamily="18" charset="0"/>
                <a:cs typeface="Times New Roman" pitchFamily="18" charset="0"/>
              </a:rPr>
              <a:t>Production d’enzymes</a:t>
            </a:r>
            <a:endParaRPr lang="fr-FR" sz="2400" b="1" dirty="0" smtClean="0"/>
          </a:p>
        </p:txBody>
      </p:sp>
      <p:sp>
        <p:nvSpPr>
          <p:cNvPr id="6" name="Rectangle 5"/>
          <p:cNvSpPr/>
          <p:nvPr/>
        </p:nvSpPr>
        <p:spPr>
          <a:xfrm>
            <a:off x="0" y="3669912"/>
            <a:ext cx="9144000" cy="1107996"/>
          </a:xfrm>
          <a:prstGeom prst="rect">
            <a:avLst/>
          </a:prstGeom>
        </p:spPr>
        <p:txBody>
          <a:bodyPr wrap="square">
            <a:spAutoFit/>
          </a:bodyPr>
          <a:lstStyle/>
          <a:p>
            <a:pPr marL="0" lvl="1" algn="just"/>
            <a:r>
              <a:rPr lang="fr-FR" sz="2200" dirty="0" smtClean="0">
                <a:latin typeface="Times New Roman" pitchFamily="18" charset="0"/>
                <a:cs typeface="Times New Roman" pitchFamily="18" charset="0"/>
              </a:rPr>
              <a:t>Plus de 50 % des enzymes industrielles sont produites par des champignons (</a:t>
            </a:r>
            <a:r>
              <a:rPr lang="fr-FR" sz="2200" i="1" dirty="0" err="1" smtClean="0">
                <a:latin typeface="Times New Roman" pitchFamily="18" charset="0"/>
                <a:cs typeface="Times New Roman" pitchFamily="18" charset="0"/>
              </a:rPr>
              <a:t>Rhizomucor</a:t>
            </a: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sp</a:t>
            </a:r>
            <a:r>
              <a:rPr lang="fr-FR" sz="2200" dirty="0" smtClean="0">
                <a:latin typeface="Times New Roman" pitchFamily="18" charset="0"/>
                <a:cs typeface="Times New Roman" pitchFamily="18" charset="0"/>
              </a:rPr>
              <a:t>. </a:t>
            </a:r>
            <a:r>
              <a:rPr lang="fr-FR" sz="2200" i="1" dirty="0" smtClean="0">
                <a:latin typeface="Times New Roman" pitchFamily="18" charset="0"/>
                <a:cs typeface="Times New Roman" pitchFamily="18" charset="0"/>
              </a:rPr>
              <a:t>Penicillium</a:t>
            </a: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sp</a:t>
            </a:r>
            <a:r>
              <a:rPr lang="fr-FR" sz="2200"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Trichoderma</a:t>
            </a: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sp</a:t>
            </a:r>
            <a:r>
              <a:rPr lang="fr-FR" sz="2200" dirty="0" smtClean="0">
                <a:latin typeface="Times New Roman" pitchFamily="18" charset="0"/>
                <a:cs typeface="Times New Roman" pitchFamily="18" charset="0"/>
              </a:rPr>
              <a:t>. </a:t>
            </a:r>
            <a:r>
              <a:rPr lang="fr-FR" sz="2200" i="1" dirty="0" smtClean="0">
                <a:latin typeface="Times New Roman" pitchFamily="18" charset="0"/>
                <a:cs typeface="Times New Roman" pitchFamily="18" charset="0"/>
              </a:rPr>
              <a:t>Aspergillus</a:t>
            </a: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sp</a:t>
            </a:r>
            <a:r>
              <a:rPr lang="fr-FR" sz="2200" dirty="0" smtClean="0">
                <a:latin typeface="Times New Roman" pitchFamily="18" charset="0"/>
                <a:cs typeface="Times New Roman" pitchFamily="18" charset="0"/>
              </a:rPr>
              <a:t>… et </a:t>
            </a:r>
          </a:p>
          <a:p>
            <a:pPr algn="just"/>
            <a:r>
              <a:rPr lang="fr-FR" sz="2200" dirty="0" smtClean="0">
                <a:latin typeface="Times New Roman" pitchFamily="18" charset="0"/>
                <a:cs typeface="Times New Roman" pitchFamily="18" charset="0"/>
              </a:rPr>
              <a:t> des levures</a:t>
            </a:r>
            <a:r>
              <a:rPr lang="fr-FR" sz="2200" i="1" dirty="0" smtClean="0">
                <a:solidFill>
                  <a:schemeClr val="accent2"/>
                </a:solidFill>
                <a:latin typeface="Times New Roman" pitchFamily="18" charset="0"/>
                <a:cs typeface="Times New Roman" pitchFamily="18" charset="0"/>
              </a:rPr>
              <a:t> </a:t>
            </a:r>
            <a:r>
              <a:rPr lang="fr-FR" sz="2200" dirty="0" smtClean="0">
                <a:latin typeface="Times New Roman" pitchFamily="18" charset="0"/>
                <a:cs typeface="Times New Roman" pitchFamily="18" charset="0"/>
              </a:rPr>
              <a:t>(</a:t>
            </a:r>
            <a:r>
              <a:rPr lang="fr-FR" sz="2200" i="1" dirty="0" smtClean="0">
                <a:latin typeface="Times New Roman" pitchFamily="18" charset="0"/>
                <a:cs typeface="Times New Roman" pitchFamily="18" charset="0"/>
              </a:rPr>
              <a:t> S. </a:t>
            </a:r>
            <a:r>
              <a:rPr lang="fr-FR" sz="2200" i="1" dirty="0" err="1" smtClean="0">
                <a:latin typeface="Times New Roman" pitchFamily="18" charset="0"/>
                <a:cs typeface="Times New Roman" pitchFamily="18" charset="0"/>
              </a:rPr>
              <a:t>cerevisiae</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Pichia</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sp</a:t>
            </a:r>
            <a:r>
              <a:rPr lang="fr-FR" sz="2200" i="1" dirty="0" smtClean="0">
                <a:latin typeface="Times New Roman" pitchFamily="18" charset="0"/>
                <a:cs typeface="Times New Roman" pitchFamily="18" charset="0"/>
              </a:rPr>
              <a:t>…</a:t>
            </a:r>
            <a:r>
              <a:rPr lang="fr-FR" sz="2200" dirty="0" smtClean="0">
                <a:latin typeface="Times New Roman" pitchFamily="18" charset="0"/>
                <a:cs typeface="Times New Roman" pitchFamily="18" charset="0"/>
              </a:rPr>
              <a:t>)</a:t>
            </a:r>
          </a:p>
        </p:txBody>
      </p:sp>
      <p:sp>
        <p:nvSpPr>
          <p:cNvPr id="7" name="Rectangle 6"/>
          <p:cNvSpPr/>
          <p:nvPr/>
        </p:nvSpPr>
        <p:spPr>
          <a:xfrm>
            <a:off x="0" y="5031018"/>
            <a:ext cx="9144000" cy="769441"/>
          </a:xfrm>
          <a:prstGeom prst="rect">
            <a:avLst/>
          </a:prstGeom>
        </p:spPr>
        <p:txBody>
          <a:bodyPr wrap="square">
            <a:spAutoFit/>
          </a:bodyPr>
          <a:lstStyle/>
          <a:p>
            <a:pPr algn="just">
              <a:defRPr/>
            </a:pPr>
            <a:r>
              <a:rPr lang="fr-FR" sz="2200" dirty="0" smtClean="0">
                <a:latin typeface="Times New Roman" pitchFamily="18" charset="0"/>
                <a:cs typeface="Times New Roman" pitchFamily="18" charset="0"/>
              </a:rPr>
              <a:t>Plus de 35% sont produites par des bactéries (</a:t>
            </a:r>
            <a:r>
              <a:rPr lang="fr-FR" sz="2200" i="1" dirty="0" err="1" smtClean="0">
                <a:latin typeface="Times New Roman" pitchFamily="18" charset="0"/>
                <a:cs typeface="Times New Roman" pitchFamily="18" charset="0"/>
              </a:rPr>
              <a:t>Bacillus</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sp</a:t>
            </a:r>
            <a:r>
              <a:rPr lang="fr-FR" sz="2200" i="1" dirty="0" smtClean="0">
                <a:latin typeface="Times New Roman" pitchFamily="18" charset="0"/>
                <a:cs typeface="Times New Roman" pitchFamily="18" charset="0"/>
              </a:rPr>
              <a:t>, E. coli, </a:t>
            </a:r>
            <a:r>
              <a:rPr lang="fr-FR" sz="2200" i="1" dirty="0" err="1" smtClean="0">
                <a:latin typeface="Times New Roman" pitchFamily="18" charset="0"/>
                <a:cs typeface="Times New Roman" pitchFamily="18" charset="0"/>
              </a:rPr>
              <a:t>Lactococcus</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sp</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Klebsiella</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sp</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Streptomyces</a:t>
            </a:r>
            <a:r>
              <a:rPr lang="fr-FR" sz="2200" dirty="0" smtClean="0">
                <a:latin typeface="Times New Roman" pitchFamily="18" charset="0"/>
                <a:cs typeface="Times New Roman" pitchFamily="18" charset="0"/>
              </a:rPr>
              <a:t>)</a:t>
            </a:r>
          </a:p>
        </p:txBody>
      </p:sp>
      <p:sp>
        <p:nvSpPr>
          <p:cNvPr id="8" name="Rectangle 7"/>
          <p:cNvSpPr/>
          <p:nvPr/>
        </p:nvSpPr>
        <p:spPr>
          <a:xfrm>
            <a:off x="0" y="6053570"/>
            <a:ext cx="9144000" cy="430887"/>
          </a:xfrm>
          <a:prstGeom prst="rect">
            <a:avLst/>
          </a:prstGeom>
        </p:spPr>
        <p:txBody>
          <a:bodyPr wrap="square">
            <a:spAutoFit/>
          </a:bodyPr>
          <a:lstStyle/>
          <a:p>
            <a:pPr lvl="0" algn="just">
              <a:defRPr/>
            </a:pPr>
            <a:r>
              <a:rPr lang="fr-FR" sz="2200" dirty="0" smtClean="0">
                <a:latin typeface="Times New Roman" pitchFamily="18" charset="0"/>
                <a:cs typeface="Times New Roman" pitchFamily="18" charset="0"/>
              </a:rPr>
              <a:t>Seulement 10 à 15% sont produites par des animaux ou par des plantes</a:t>
            </a:r>
          </a:p>
        </p:txBody>
      </p:sp>
      <p:sp>
        <p:nvSpPr>
          <p:cNvPr id="9" name="Rectangle 8"/>
          <p:cNvSpPr/>
          <p:nvPr/>
        </p:nvSpPr>
        <p:spPr>
          <a:xfrm>
            <a:off x="0" y="2647361"/>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De nombreuses enzymes peuvent être produites par culture microbienne souvent grâce à des mutants hyper-producteurs et hyper-excréteurs</a:t>
            </a:r>
          </a:p>
        </p:txBody>
      </p:sp>
      <p:sp>
        <p:nvSpPr>
          <p:cNvPr id="12" name="Rectangle 11"/>
          <p:cNvSpPr/>
          <p:nvPr/>
        </p:nvSpPr>
        <p:spPr>
          <a:xfrm>
            <a:off x="0" y="1286255"/>
            <a:ext cx="9144000" cy="1107996"/>
          </a:xfrm>
          <a:prstGeom prst="rect">
            <a:avLst/>
          </a:prstGeom>
        </p:spPr>
        <p:txBody>
          <a:bodyPr wrap="square">
            <a:spAutoFit/>
          </a:bodyPr>
          <a:lstStyle/>
          <a:p>
            <a:pPr lvl="0" algn="just">
              <a:defRPr/>
            </a:pPr>
            <a:r>
              <a:rPr lang="fr-FR" sz="2200" dirty="0" smtClean="0">
                <a:latin typeface="Times New Roman" pitchFamily="18" charset="0"/>
                <a:cs typeface="Times New Roman" pitchFamily="18" charset="0"/>
              </a:rPr>
              <a:t>Avant, se fait par des souches naturelles mais avec des inconvénients  (milieu non standardisé, conditions de cultures particulières, inducteurs coûteux, non GRAS, faible productivité (production intracellulaire), production instable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82900"/>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Et de fournir une quantité d’oxygène pour permettre l’oxydation complète et tenir compte des mécanismes de régulation. </a:t>
            </a:r>
            <a:endParaRPr lang="fr-FR" sz="2200" dirty="0">
              <a:latin typeface="Times New Roman" pitchFamily="18" charset="0"/>
              <a:cs typeface="Times New Roman" pitchFamily="18" charset="0"/>
            </a:endParaRPr>
          </a:p>
        </p:txBody>
      </p:sp>
      <p:sp>
        <p:nvSpPr>
          <p:cNvPr id="3" name="Rectangle 2"/>
          <p:cNvSpPr/>
          <p:nvPr/>
        </p:nvSpPr>
        <p:spPr>
          <a:xfrm>
            <a:off x="-1" y="1551113"/>
            <a:ext cx="9144001" cy="769441"/>
          </a:xfrm>
          <a:prstGeom prst="rect">
            <a:avLst/>
          </a:prstGeom>
        </p:spPr>
        <p:txBody>
          <a:bodyPr wrap="square">
            <a:spAutoFit/>
          </a:bodyPr>
          <a:lstStyle/>
          <a:p>
            <a:r>
              <a:rPr lang="fr-FR" sz="2200" dirty="0" smtClean="0">
                <a:latin typeface="Times New Roman" pitchFamily="18" charset="0"/>
                <a:cs typeface="Times New Roman" pitchFamily="18" charset="0"/>
              </a:rPr>
              <a:t>D’orienter le métabolisme d’un germe ayant plusieurs voies énergétiques vers la voie oxydative</a:t>
            </a:r>
            <a:endParaRPr lang="fr-FR" sz="2200" dirty="0">
              <a:latin typeface="Times New Roman" pitchFamily="18" charset="0"/>
              <a:cs typeface="Times New Roman" pitchFamily="18" charset="0"/>
            </a:endParaRPr>
          </a:p>
        </p:txBody>
      </p:sp>
      <p:sp>
        <p:nvSpPr>
          <p:cNvPr id="4" name="Rectangle 3"/>
          <p:cNvSpPr/>
          <p:nvPr/>
        </p:nvSpPr>
        <p:spPr>
          <a:xfrm>
            <a:off x="-2" y="1057880"/>
            <a:ext cx="9144001" cy="430887"/>
          </a:xfrm>
          <a:prstGeom prst="rect">
            <a:avLst/>
          </a:prstGeom>
        </p:spPr>
        <p:txBody>
          <a:bodyPr wrap="square">
            <a:spAutoFit/>
          </a:bodyPr>
          <a:lstStyle/>
          <a:p>
            <a:r>
              <a:rPr lang="fr-FR" sz="2200" dirty="0" smtClean="0">
                <a:latin typeface="Times New Roman" pitchFamily="18" charset="0"/>
                <a:cs typeface="Times New Roman" pitchFamily="18" charset="0"/>
              </a:rPr>
              <a:t>Ou bien </a:t>
            </a:r>
          </a:p>
        </p:txBody>
      </p:sp>
      <p:sp>
        <p:nvSpPr>
          <p:cNvPr id="5" name="Rectangle 4"/>
          <p:cNvSpPr/>
          <p:nvPr/>
        </p:nvSpPr>
        <p:spPr>
          <a:xfrm>
            <a:off x="-1" y="564647"/>
            <a:ext cx="9144001" cy="430887"/>
          </a:xfrm>
          <a:prstGeom prst="rect">
            <a:avLst/>
          </a:prstGeom>
        </p:spPr>
        <p:txBody>
          <a:bodyPr wrap="square">
            <a:spAutoFit/>
          </a:bodyPr>
          <a:lstStyle/>
          <a:p>
            <a:r>
              <a:rPr lang="fr-FR" sz="2200" dirty="0" smtClean="0">
                <a:latin typeface="Times New Roman" pitchFamily="18" charset="0"/>
                <a:cs typeface="Times New Roman" pitchFamily="18" charset="0"/>
              </a:rPr>
              <a:t>D’utiliser des germes aérobies ne possédant pas de métabolisme fermentaire </a:t>
            </a:r>
            <a:endParaRPr lang="fr-FR" sz="2200" dirty="0">
              <a:latin typeface="Times New Roman" pitchFamily="18" charset="0"/>
              <a:cs typeface="Times New Roman" pitchFamily="18" charset="0"/>
            </a:endParaRPr>
          </a:p>
        </p:txBody>
      </p:sp>
      <p:sp>
        <p:nvSpPr>
          <p:cNvPr id="6" name="Rectangle 5"/>
          <p:cNvSpPr/>
          <p:nvPr/>
        </p:nvSpPr>
        <p:spPr>
          <a:xfrm>
            <a:off x="-1" y="71414"/>
            <a:ext cx="9144001" cy="430887"/>
          </a:xfrm>
          <a:prstGeom prst="rect">
            <a:avLst/>
          </a:prstGeom>
        </p:spPr>
        <p:txBody>
          <a:bodyPr wrap="square">
            <a:spAutoFit/>
          </a:bodyPr>
          <a:lstStyle/>
          <a:p>
            <a:r>
              <a:rPr lang="fr-FR" sz="2200" dirty="0" smtClean="0">
                <a:latin typeface="Times New Roman" pitchFamily="18" charset="0"/>
                <a:cs typeface="Times New Roman" pitchFamily="18" charset="0"/>
              </a:rPr>
              <a:t>Pour obtenir de bonnes productions de biomasse il est donc préférable</a:t>
            </a:r>
          </a:p>
        </p:txBody>
      </p:sp>
      <p:sp>
        <p:nvSpPr>
          <p:cNvPr id="2050" name="AutoShape 2" descr="RÃ©sultat de recherche d'images pour &quot;biorÃ©acteur industrie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RÃ©sultat de recherche d'images pour &quot;biorÃ©acteur industrie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4" name="Picture 6" descr="Image associÃ©e"/>
          <p:cNvPicPr>
            <a:picLocks noChangeAspect="1" noChangeArrowheads="1"/>
          </p:cNvPicPr>
          <p:nvPr/>
        </p:nvPicPr>
        <p:blipFill>
          <a:blip r:embed="rId2" cstate="print"/>
          <a:srcRect/>
          <a:stretch>
            <a:fillRect/>
          </a:stretch>
        </p:blipFill>
        <p:spPr bwMode="auto">
          <a:xfrm>
            <a:off x="4786314" y="3214686"/>
            <a:ext cx="3035281" cy="3519728"/>
          </a:xfrm>
          <a:prstGeom prst="rect">
            <a:avLst/>
          </a:prstGeom>
          <a:noFill/>
        </p:spPr>
      </p:pic>
      <p:pic>
        <p:nvPicPr>
          <p:cNvPr id="2055" name="Picture 7"/>
          <p:cNvPicPr>
            <a:picLocks noChangeAspect="1" noChangeArrowheads="1"/>
          </p:cNvPicPr>
          <p:nvPr/>
        </p:nvPicPr>
        <p:blipFill>
          <a:blip r:embed="rId3"/>
          <a:srcRect b="6098"/>
          <a:stretch>
            <a:fillRect/>
          </a:stretch>
        </p:blipFill>
        <p:spPr bwMode="auto">
          <a:xfrm>
            <a:off x="1219193" y="3214686"/>
            <a:ext cx="2638427" cy="35719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52935"/>
            <a:ext cx="4786314" cy="2462213"/>
          </a:xfrm>
          <a:prstGeom prst="rect">
            <a:avLst/>
          </a:prstGeom>
        </p:spPr>
        <p:txBody>
          <a:bodyPr wrap="square">
            <a:spAutoFit/>
          </a:bodyPr>
          <a:lstStyle/>
          <a:p>
            <a:pPr algn="just"/>
            <a:r>
              <a:rPr lang="fr-FR" sz="2200" dirty="0" smtClean="0">
                <a:latin typeface="Times New Roman" pitchFamily="18" charset="0"/>
                <a:cs typeface="Times New Roman" pitchFamily="18" charset="0"/>
              </a:rPr>
              <a:t>Les enzymes de grande importance industrielle sont : les cellulases, les </a:t>
            </a:r>
            <a:r>
              <a:rPr lang="fr-FR" sz="2200" dirty="0" err="1" smtClean="0">
                <a:latin typeface="Times New Roman" pitchFamily="18" charset="0"/>
                <a:cs typeface="Times New Roman" pitchFamily="18" charset="0"/>
              </a:rPr>
              <a:t>pectinases</a:t>
            </a:r>
            <a:r>
              <a:rPr lang="fr-FR" sz="2200" dirty="0" smtClean="0">
                <a:latin typeface="Times New Roman" pitchFamily="18" charset="0"/>
                <a:cs typeface="Times New Roman" pitchFamily="18" charset="0"/>
              </a:rPr>
              <a:t>, les amylases, les lipases, les protéases, l’invertase, la glucose oxydase, la glucose isomérase, la </a:t>
            </a:r>
            <a:r>
              <a:rPr lang="fr-FR" sz="2200" dirty="0" err="1" smtClean="0">
                <a:latin typeface="Times New Roman" pitchFamily="18" charset="0"/>
                <a:cs typeface="Times New Roman" pitchFamily="18" charset="0"/>
              </a:rPr>
              <a:t>dextrane</a:t>
            </a:r>
            <a:r>
              <a:rPr lang="fr-FR" sz="2200" dirty="0" smtClean="0">
                <a:latin typeface="Times New Roman" pitchFamily="18" charset="0"/>
                <a:cs typeface="Times New Roman" pitchFamily="18" charset="0"/>
              </a:rPr>
              <a:t> sucrase, la pénicillinase, la catalase. </a:t>
            </a:r>
            <a:endParaRPr lang="fr-FR" sz="2200" dirty="0">
              <a:latin typeface="Times New Roman" pitchFamily="18" charset="0"/>
              <a:cs typeface="Times New Roman" pitchFamily="18" charset="0"/>
            </a:endParaRPr>
          </a:p>
        </p:txBody>
      </p:sp>
      <p:sp>
        <p:nvSpPr>
          <p:cNvPr id="4" name="Rectangle 3"/>
          <p:cNvSpPr/>
          <p:nvPr/>
        </p:nvSpPr>
        <p:spPr>
          <a:xfrm>
            <a:off x="0" y="2197893"/>
            <a:ext cx="4786314" cy="1446550"/>
          </a:xfrm>
          <a:prstGeom prst="rect">
            <a:avLst/>
          </a:prstGeom>
        </p:spPr>
        <p:txBody>
          <a:bodyPr wrap="square">
            <a:spAutoFit/>
          </a:bodyPr>
          <a:lstStyle/>
          <a:p>
            <a:pPr algn="just"/>
            <a:r>
              <a:rPr lang="fr-FR" sz="2200" dirty="0" smtClean="0">
                <a:latin typeface="Times New Roman" pitchFamily="18" charset="0"/>
                <a:cs typeface="Times New Roman" pitchFamily="18" charset="0"/>
              </a:rPr>
              <a:t>Elles sont utilisées comme agent de transformation sous forme libre ou immobilisée, sous forme</a:t>
            </a:r>
            <a:br>
              <a:rPr lang="fr-FR" sz="2200"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d’additifs, de biocapteurs… </a:t>
            </a:r>
            <a:endParaRPr lang="fr-FR" sz="2200" dirty="0">
              <a:latin typeface="Times New Roman" pitchFamily="18" charset="0"/>
              <a:cs typeface="Times New Roman" pitchFamily="18" charset="0"/>
            </a:endParaRPr>
          </a:p>
        </p:txBody>
      </p:sp>
      <p:sp>
        <p:nvSpPr>
          <p:cNvPr id="5" name="Rectangle 4"/>
          <p:cNvSpPr/>
          <p:nvPr/>
        </p:nvSpPr>
        <p:spPr>
          <a:xfrm>
            <a:off x="0" y="142852"/>
            <a:ext cx="4786314" cy="1446550"/>
          </a:xfrm>
          <a:prstGeom prst="rect">
            <a:avLst/>
          </a:prstGeom>
        </p:spPr>
        <p:txBody>
          <a:bodyPr wrap="square">
            <a:spAutoFit/>
          </a:bodyPr>
          <a:lstStyle/>
          <a:p>
            <a:pPr algn="just"/>
            <a:r>
              <a:rPr lang="fr-FR" sz="2200" dirty="0" smtClean="0">
                <a:latin typeface="Times New Roman" pitchFamily="18" charset="0"/>
                <a:cs typeface="Times New Roman" pitchFamily="18" charset="0"/>
              </a:rPr>
              <a:t>Il peuvent être des enzymes recueillies dans le milieu de culture, ou des  enzymes à localisation interne qu’il faut ensuite extraire du corps microbien.</a:t>
            </a:r>
            <a:endParaRPr lang="fr-FR" sz="2200" dirty="0">
              <a:latin typeface="Times New Roman" pitchFamily="18" charset="0"/>
              <a:cs typeface="Times New Roman" pitchFamily="18" charset="0"/>
            </a:endParaRPr>
          </a:p>
        </p:txBody>
      </p:sp>
      <p:grpSp>
        <p:nvGrpSpPr>
          <p:cNvPr id="6" name="Groupe 5"/>
          <p:cNvGrpSpPr/>
          <p:nvPr/>
        </p:nvGrpSpPr>
        <p:grpSpPr>
          <a:xfrm>
            <a:off x="4977298" y="197762"/>
            <a:ext cx="4023858" cy="6517386"/>
            <a:chOff x="2949084" y="71414"/>
            <a:chExt cx="4023858" cy="6517386"/>
          </a:xfrm>
        </p:grpSpPr>
        <p:sp>
          <p:nvSpPr>
            <p:cNvPr id="7" name="Line 16"/>
            <p:cNvSpPr>
              <a:spLocks noChangeShapeType="1"/>
            </p:cNvSpPr>
            <p:nvPr/>
          </p:nvSpPr>
          <p:spPr bwMode="auto">
            <a:xfrm>
              <a:off x="4780630" y="4068770"/>
              <a:ext cx="0" cy="43180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fr-FR" sz="2200">
                <a:latin typeface="Times New Roman" pitchFamily="18" charset="0"/>
                <a:cs typeface="Times New Roman" pitchFamily="18" charset="0"/>
              </a:endParaRPr>
            </a:p>
          </p:txBody>
        </p:sp>
        <p:sp>
          <p:nvSpPr>
            <p:cNvPr id="8" name="Line 12"/>
            <p:cNvSpPr>
              <a:spLocks noChangeShapeType="1"/>
            </p:cNvSpPr>
            <p:nvPr/>
          </p:nvSpPr>
          <p:spPr bwMode="auto">
            <a:xfrm>
              <a:off x="4280564" y="2500306"/>
              <a:ext cx="0" cy="43180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fr-FR" sz="2200">
                <a:latin typeface="Times New Roman" pitchFamily="18" charset="0"/>
                <a:cs typeface="Times New Roman" pitchFamily="18" charset="0"/>
              </a:endParaRPr>
            </a:p>
          </p:txBody>
        </p:sp>
        <p:sp>
          <p:nvSpPr>
            <p:cNvPr id="9" name="Line 5"/>
            <p:cNvSpPr>
              <a:spLocks noChangeShapeType="1"/>
            </p:cNvSpPr>
            <p:nvPr/>
          </p:nvSpPr>
          <p:spPr bwMode="auto">
            <a:xfrm>
              <a:off x="4700588" y="1068374"/>
              <a:ext cx="0" cy="360362"/>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fr-FR" sz="2200">
                <a:latin typeface="Times New Roman" pitchFamily="18" charset="0"/>
                <a:cs typeface="Times New Roman" pitchFamily="18" charset="0"/>
              </a:endParaRPr>
            </a:p>
          </p:txBody>
        </p:sp>
        <p:sp>
          <p:nvSpPr>
            <p:cNvPr id="10" name="Rectangle 6"/>
            <p:cNvSpPr>
              <a:spLocks noChangeArrowheads="1"/>
            </p:cNvSpPr>
            <p:nvPr/>
          </p:nvSpPr>
          <p:spPr bwMode="auto">
            <a:xfrm>
              <a:off x="3066118" y="781035"/>
              <a:ext cx="3269342" cy="5048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fr-FR" sz="2200" dirty="0">
                  <a:latin typeface="Times New Roman" pitchFamily="18" charset="0"/>
                  <a:cs typeface="Times New Roman" pitchFamily="18" charset="0"/>
                </a:rPr>
                <a:t>Bactéries, champignons ….</a:t>
              </a:r>
            </a:p>
          </p:txBody>
        </p:sp>
        <p:sp>
          <p:nvSpPr>
            <p:cNvPr id="11" name="Line 3"/>
            <p:cNvSpPr>
              <a:spLocks noChangeShapeType="1"/>
            </p:cNvSpPr>
            <p:nvPr/>
          </p:nvSpPr>
          <p:spPr bwMode="auto">
            <a:xfrm>
              <a:off x="4700588" y="353993"/>
              <a:ext cx="0" cy="360363"/>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fr-FR" sz="2200">
                <a:latin typeface="Times New Roman" pitchFamily="18" charset="0"/>
                <a:cs typeface="Times New Roman" pitchFamily="18" charset="0"/>
              </a:endParaRPr>
            </a:p>
          </p:txBody>
        </p:sp>
        <p:sp>
          <p:nvSpPr>
            <p:cNvPr id="12" name="Rectangle 2"/>
            <p:cNvSpPr>
              <a:spLocks noChangeArrowheads="1"/>
            </p:cNvSpPr>
            <p:nvPr/>
          </p:nvSpPr>
          <p:spPr bwMode="auto">
            <a:xfrm>
              <a:off x="3224213" y="71414"/>
              <a:ext cx="2951162" cy="5048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fr-FR" sz="2200" dirty="0">
                  <a:latin typeface="Times New Roman" pitchFamily="18" charset="0"/>
                  <a:cs typeface="Times New Roman" pitchFamily="18" charset="0"/>
                </a:rPr>
                <a:t>Choix de l’organisme</a:t>
              </a:r>
            </a:p>
          </p:txBody>
        </p:sp>
        <p:sp>
          <p:nvSpPr>
            <p:cNvPr id="13" name="Rectangle 4"/>
            <p:cNvSpPr>
              <a:spLocks noChangeArrowheads="1"/>
            </p:cNvSpPr>
            <p:nvPr/>
          </p:nvSpPr>
          <p:spPr bwMode="auto">
            <a:xfrm>
              <a:off x="3132138" y="1495415"/>
              <a:ext cx="3168650" cy="5048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fr-FR" sz="2200">
                  <a:latin typeface="Times New Roman" pitchFamily="18" charset="0"/>
                  <a:cs typeface="Times New Roman" pitchFamily="18" charset="0"/>
                </a:rPr>
                <a:t>Fermentation</a:t>
              </a:r>
            </a:p>
          </p:txBody>
        </p:sp>
        <p:grpSp>
          <p:nvGrpSpPr>
            <p:cNvPr id="14" name="Group 7"/>
            <p:cNvGrpSpPr>
              <a:grpSpLocks/>
            </p:cNvGrpSpPr>
            <p:nvPr/>
          </p:nvGrpSpPr>
          <p:grpSpPr bwMode="auto">
            <a:xfrm>
              <a:off x="3983037" y="2000252"/>
              <a:ext cx="2016123" cy="349250"/>
              <a:chOff x="2455" y="1532"/>
              <a:chExt cx="1270" cy="220"/>
            </a:xfrm>
          </p:grpSpPr>
          <p:cxnSp>
            <p:nvCxnSpPr>
              <p:cNvPr id="29" name="AutoShape 8"/>
              <p:cNvCxnSpPr>
                <a:cxnSpLocks noChangeShapeType="1"/>
                <a:stCxn id="13" idx="2"/>
                <a:endCxn id="16" idx="0"/>
              </p:cNvCxnSpPr>
              <p:nvPr/>
            </p:nvCxnSpPr>
            <p:spPr bwMode="auto">
              <a:xfrm rot="16200000" flipH="1">
                <a:off x="3231" y="1218"/>
                <a:ext cx="180" cy="809"/>
              </a:xfrm>
              <a:prstGeom prst="bentConnector3">
                <a:avLst>
                  <a:gd name="adj1" fmla="val 50000"/>
                </a:avLst>
              </a:prstGeom>
              <a:ln>
                <a:headEnd/>
                <a:tailEnd type="triangle" w="med" len="med"/>
              </a:ln>
            </p:spPr>
            <p:style>
              <a:lnRef idx="2">
                <a:schemeClr val="accent2"/>
              </a:lnRef>
              <a:fillRef idx="1">
                <a:schemeClr val="lt1"/>
              </a:fillRef>
              <a:effectRef idx="0">
                <a:schemeClr val="accent2"/>
              </a:effectRef>
              <a:fontRef idx="minor">
                <a:schemeClr val="dk1"/>
              </a:fontRef>
            </p:style>
          </p:cxnSp>
          <p:cxnSp>
            <p:nvCxnSpPr>
              <p:cNvPr id="30" name="AutoShape 9"/>
              <p:cNvCxnSpPr>
                <a:cxnSpLocks noChangeShapeType="1"/>
                <a:stCxn id="13" idx="2"/>
                <a:endCxn id="15" idx="0"/>
              </p:cNvCxnSpPr>
              <p:nvPr/>
            </p:nvCxnSpPr>
            <p:spPr bwMode="auto">
              <a:xfrm rot="5400000">
                <a:off x="2576" y="1411"/>
                <a:ext cx="220" cy="461"/>
              </a:xfrm>
              <a:prstGeom prst="bentConnector3">
                <a:avLst>
                  <a:gd name="adj1" fmla="val 50000"/>
                </a:avLst>
              </a:prstGeom>
              <a:ln>
                <a:headEnd/>
                <a:tailEnd type="triangle" w="med" len="med"/>
              </a:ln>
            </p:spPr>
            <p:style>
              <a:lnRef idx="2">
                <a:schemeClr val="accent2"/>
              </a:lnRef>
              <a:fillRef idx="1">
                <a:schemeClr val="lt1"/>
              </a:fillRef>
              <a:effectRef idx="0">
                <a:schemeClr val="accent2"/>
              </a:effectRef>
              <a:fontRef idx="minor">
                <a:schemeClr val="dk1"/>
              </a:fontRef>
            </p:style>
          </p:cxnSp>
        </p:grpSp>
        <p:sp>
          <p:nvSpPr>
            <p:cNvPr id="15" name="Text Box 10"/>
            <p:cNvSpPr txBox="1">
              <a:spLocks noChangeArrowheads="1"/>
            </p:cNvSpPr>
            <p:nvPr/>
          </p:nvSpPr>
          <p:spPr bwMode="auto">
            <a:xfrm>
              <a:off x="3100388" y="2349500"/>
              <a:ext cx="1768434" cy="4308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lgn="ctr"/>
              <a:r>
                <a:rPr lang="fr-FR" sz="2200" dirty="0">
                  <a:latin typeface="Times New Roman" pitchFamily="18" charset="0"/>
                  <a:cs typeface="Times New Roman" pitchFamily="18" charset="0"/>
                </a:rPr>
                <a:t>Intracellulaire</a:t>
              </a:r>
            </a:p>
          </p:txBody>
        </p:sp>
        <p:sp>
          <p:nvSpPr>
            <p:cNvPr id="16" name="Text Box 11"/>
            <p:cNvSpPr txBox="1">
              <a:spLocks noChangeArrowheads="1"/>
            </p:cNvSpPr>
            <p:nvPr/>
          </p:nvSpPr>
          <p:spPr bwMode="auto">
            <a:xfrm>
              <a:off x="5076790" y="2285992"/>
              <a:ext cx="1846980" cy="4308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lgn="ctr"/>
              <a:r>
                <a:rPr lang="fr-FR" sz="2200" dirty="0">
                  <a:latin typeface="Times New Roman" pitchFamily="18" charset="0"/>
                  <a:cs typeface="Times New Roman" pitchFamily="18" charset="0"/>
                </a:rPr>
                <a:t>Extracellulaire</a:t>
              </a:r>
            </a:p>
          </p:txBody>
        </p:sp>
        <p:sp>
          <p:nvSpPr>
            <p:cNvPr id="17" name="Text Box 14"/>
            <p:cNvSpPr txBox="1">
              <a:spLocks noChangeArrowheads="1"/>
            </p:cNvSpPr>
            <p:nvPr/>
          </p:nvSpPr>
          <p:spPr bwMode="auto">
            <a:xfrm>
              <a:off x="3137556" y="3860800"/>
              <a:ext cx="906018" cy="4308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lgn="ctr"/>
              <a:r>
                <a:rPr lang="fr-FR" sz="2200">
                  <a:latin typeface="Times New Roman" pitchFamily="18" charset="0"/>
                  <a:cs typeface="Times New Roman" pitchFamily="18" charset="0"/>
                </a:rPr>
                <a:t>Solide</a:t>
              </a:r>
            </a:p>
          </p:txBody>
        </p:sp>
        <p:sp>
          <p:nvSpPr>
            <p:cNvPr id="18" name="Text Box 15"/>
            <p:cNvSpPr txBox="1">
              <a:spLocks noChangeArrowheads="1"/>
            </p:cNvSpPr>
            <p:nvPr/>
          </p:nvSpPr>
          <p:spPr bwMode="auto">
            <a:xfrm>
              <a:off x="4294188" y="3860800"/>
              <a:ext cx="1063112" cy="4308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lgn="ctr"/>
              <a:r>
                <a:rPr lang="fr-FR" sz="2200">
                  <a:latin typeface="Times New Roman" pitchFamily="18" charset="0"/>
                  <a:cs typeface="Times New Roman" pitchFamily="18" charset="0"/>
                </a:rPr>
                <a:t>Liquide</a:t>
              </a:r>
            </a:p>
          </p:txBody>
        </p:sp>
        <p:grpSp>
          <p:nvGrpSpPr>
            <p:cNvPr id="20" name="Group 18"/>
            <p:cNvGrpSpPr>
              <a:grpSpLocks/>
            </p:cNvGrpSpPr>
            <p:nvPr/>
          </p:nvGrpSpPr>
          <p:grpSpPr bwMode="auto">
            <a:xfrm>
              <a:off x="3852858" y="3354390"/>
              <a:ext cx="792161" cy="506413"/>
              <a:chOff x="2645" y="1433"/>
              <a:chExt cx="499" cy="319"/>
            </a:xfrm>
          </p:grpSpPr>
          <p:cxnSp>
            <p:nvCxnSpPr>
              <p:cNvPr id="27" name="AutoShape 19"/>
              <p:cNvCxnSpPr>
                <a:cxnSpLocks noChangeShapeType="1"/>
              </p:cNvCxnSpPr>
              <p:nvPr/>
            </p:nvCxnSpPr>
            <p:spPr bwMode="auto">
              <a:xfrm rot="16200000" flipH="1">
                <a:off x="2872" y="1480"/>
                <a:ext cx="317" cy="227"/>
              </a:xfrm>
              <a:prstGeom prst="bentConnector3">
                <a:avLst>
                  <a:gd name="adj1" fmla="val 49843"/>
                </a:avLst>
              </a:prstGeom>
              <a:ln>
                <a:headEnd/>
                <a:tailEnd type="triangle" w="med" len="med"/>
              </a:ln>
            </p:spPr>
            <p:style>
              <a:lnRef idx="2">
                <a:schemeClr val="accent2"/>
              </a:lnRef>
              <a:fillRef idx="1">
                <a:schemeClr val="lt1"/>
              </a:fillRef>
              <a:effectRef idx="0">
                <a:schemeClr val="accent2"/>
              </a:effectRef>
              <a:fontRef idx="minor">
                <a:schemeClr val="dk1"/>
              </a:fontRef>
            </p:style>
          </p:cxnSp>
          <p:cxnSp>
            <p:nvCxnSpPr>
              <p:cNvPr id="28" name="AutoShape 20"/>
              <p:cNvCxnSpPr>
                <a:cxnSpLocks noChangeShapeType="1"/>
              </p:cNvCxnSpPr>
              <p:nvPr/>
            </p:nvCxnSpPr>
            <p:spPr bwMode="auto">
              <a:xfrm rot="5400000">
                <a:off x="2622" y="1456"/>
                <a:ext cx="317" cy="272"/>
              </a:xfrm>
              <a:prstGeom prst="bentConnector3">
                <a:avLst>
                  <a:gd name="adj1" fmla="val 50000"/>
                </a:avLst>
              </a:prstGeom>
              <a:ln>
                <a:headEnd/>
                <a:tailEnd type="triangle" w="med" len="med"/>
              </a:ln>
            </p:spPr>
            <p:style>
              <a:lnRef idx="2">
                <a:schemeClr val="accent2"/>
              </a:lnRef>
              <a:fillRef idx="1">
                <a:schemeClr val="lt1"/>
              </a:fillRef>
              <a:effectRef idx="0">
                <a:schemeClr val="accent2"/>
              </a:effectRef>
              <a:fontRef idx="minor">
                <a:schemeClr val="dk1"/>
              </a:fontRef>
            </p:style>
          </p:cxnSp>
        </p:grpSp>
        <p:sp>
          <p:nvSpPr>
            <p:cNvPr id="21" name="Line 21"/>
            <p:cNvSpPr>
              <a:spLocks noChangeShapeType="1"/>
            </p:cNvSpPr>
            <p:nvPr/>
          </p:nvSpPr>
          <p:spPr bwMode="auto">
            <a:xfrm>
              <a:off x="4643438" y="4869529"/>
              <a:ext cx="0" cy="576263"/>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fr-FR" sz="2200">
                <a:latin typeface="Times New Roman" pitchFamily="18" charset="0"/>
                <a:cs typeface="Times New Roman" pitchFamily="18" charset="0"/>
              </a:endParaRPr>
            </a:p>
          </p:txBody>
        </p:sp>
        <p:sp>
          <p:nvSpPr>
            <p:cNvPr id="22" name="Text Box 22"/>
            <p:cNvSpPr txBox="1">
              <a:spLocks noChangeArrowheads="1"/>
            </p:cNvSpPr>
            <p:nvPr/>
          </p:nvSpPr>
          <p:spPr bwMode="auto">
            <a:xfrm>
              <a:off x="3998913" y="5489575"/>
              <a:ext cx="1518364" cy="4308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lgn="ctr"/>
              <a:r>
                <a:rPr lang="fr-FR" sz="2200">
                  <a:latin typeface="Times New Roman" pitchFamily="18" charset="0"/>
                  <a:cs typeface="Times New Roman" pitchFamily="18" charset="0"/>
                </a:rPr>
                <a:t>Purification</a:t>
              </a:r>
            </a:p>
          </p:txBody>
        </p:sp>
        <p:sp>
          <p:nvSpPr>
            <p:cNvPr id="23" name="Line 23"/>
            <p:cNvSpPr>
              <a:spLocks noChangeShapeType="1"/>
            </p:cNvSpPr>
            <p:nvPr/>
          </p:nvSpPr>
          <p:spPr bwMode="auto">
            <a:xfrm>
              <a:off x="6066514" y="2708275"/>
              <a:ext cx="0" cy="338455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fr-FR" sz="2200">
                <a:latin typeface="Times New Roman" pitchFamily="18" charset="0"/>
                <a:cs typeface="Times New Roman" pitchFamily="18" charset="0"/>
              </a:endParaRPr>
            </a:p>
          </p:txBody>
        </p:sp>
        <p:sp>
          <p:nvSpPr>
            <p:cNvPr id="24" name="Text Box 24"/>
            <p:cNvSpPr txBox="1">
              <a:spLocks noChangeArrowheads="1"/>
            </p:cNvSpPr>
            <p:nvPr/>
          </p:nvSpPr>
          <p:spPr bwMode="auto">
            <a:xfrm>
              <a:off x="2949084" y="6157913"/>
              <a:ext cx="4023858" cy="4308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lgn="ctr"/>
              <a:r>
                <a:rPr lang="fr-FR" sz="2200">
                  <a:latin typeface="Times New Roman" pitchFamily="18" charset="0"/>
                  <a:cs typeface="Times New Roman" pitchFamily="18" charset="0"/>
                </a:rPr>
                <a:t>Concentration et conditionnement</a:t>
              </a:r>
            </a:p>
          </p:txBody>
        </p:sp>
        <p:cxnSp>
          <p:nvCxnSpPr>
            <p:cNvPr id="25" name="AutoShape 25"/>
            <p:cNvCxnSpPr>
              <a:cxnSpLocks noChangeShapeType="1"/>
              <a:stCxn id="22" idx="3"/>
              <a:endCxn id="23" idx="1"/>
            </p:cNvCxnSpPr>
            <p:nvPr/>
          </p:nvCxnSpPr>
          <p:spPr bwMode="auto">
            <a:xfrm>
              <a:off x="5517277" y="5705019"/>
              <a:ext cx="549237" cy="387806"/>
            </a:xfrm>
            <a:prstGeom prst="bentConnector4">
              <a:avLst>
                <a:gd name="adj1" fmla="val 50000"/>
                <a:gd name="adj2" fmla="val 36796"/>
              </a:avLst>
            </a:prstGeom>
            <a:ln>
              <a:headEnd/>
              <a:tailEnd type="triangle" w="med" len="med"/>
            </a:ln>
          </p:spPr>
          <p:style>
            <a:lnRef idx="2">
              <a:schemeClr val="accent2"/>
            </a:lnRef>
            <a:fillRef idx="1">
              <a:schemeClr val="lt1"/>
            </a:fillRef>
            <a:effectRef idx="0">
              <a:schemeClr val="accent2"/>
            </a:effectRef>
            <a:fontRef idx="minor">
              <a:schemeClr val="dk1"/>
            </a:fontRef>
          </p:style>
        </p:cxnSp>
        <p:sp>
          <p:nvSpPr>
            <p:cNvPr id="26" name="Text Box 13"/>
            <p:cNvSpPr txBox="1">
              <a:spLocks noChangeArrowheads="1"/>
            </p:cNvSpPr>
            <p:nvPr/>
          </p:nvSpPr>
          <p:spPr bwMode="auto">
            <a:xfrm>
              <a:off x="3061226" y="2928934"/>
              <a:ext cx="2768708" cy="4308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lgn="ctr"/>
              <a:r>
                <a:rPr lang="fr-FR" sz="2200" dirty="0">
                  <a:latin typeface="Times New Roman" pitchFamily="18" charset="0"/>
                  <a:cs typeface="Times New Roman" pitchFamily="18" charset="0"/>
                </a:rPr>
                <a:t>Disruption des cellules</a:t>
              </a:r>
            </a:p>
          </p:txBody>
        </p:sp>
        <p:sp>
          <p:nvSpPr>
            <p:cNvPr id="19" name="Text Box 17"/>
            <p:cNvSpPr txBox="1">
              <a:spLocks noChangeArrowheads="1"/>
            </p:cNvSpPr>
            <p:nvPr/>
          </p:nvSpPr>
          <p:spPr bwMode="auto">
            <a:xfrm>
              <a:off x="3559175" y="4575175"/>
              <a:ext cx="2392450" cy="4308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lgn="ctr"/>
              <a:r>
                <a:rPr lang="fr-FR" sz="2200" dirty="0">
                  <a:latin typeface="Times New Roman" pitchFamily="18" charset="0"/>
                  <a:cs typeface="Times New Roman" pitchFamily="18" charset="0"/>
                </a:rPr>
                <a:t>- Acides nucléiques</a:t>
              </a:r>
            </a:p>
          </p:txBody>
        </p:sp>
      </p:grpSp>
      <p:sp>
        <p:nvSpPr>
          <p:cNvPr id="31" name="Rectangle 30"/>
          <p:cNvSpPr/>
          <p:nvPr/>
        </p:nvSpPr>
        <p:spPr>
          <a:xfrm>
            <a:off x="4860032" y="54024"/>
            <a:ext cx="4212000" cy="673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6624"/>
            <a:ext cx="9144000" cy="1107996"/>
          </a:xfrm>
          <a:prstGeom prst="rect">
            <a:avLst/>
          </a:prstGeom>
        </p:spPr>
        <p:txBody>
          <a:bodyPr wrap="square">
            <a:spAutoFit/>
          </a:bodyPr>
          <a:lstStyle/>
          <a:p>
            <a:r>
              <a:rPr lang="fr-FR" sz="2200" dirty="0" smtClean="0">
                <a:latin typeface="Times New Roman" pitchFamily="18" charset="0"/>
                <a:cs typeface="Times New Roman" pitchFamily="18" charset="0"/>
              </a:rPr>
              <a:t>Les sources principales d'antibiotiques sont les champignons, mais parfois aussi les bactéries (le genre </a:t>
            </a:r>
            <a:r>
              <a:rPr lang="fr-FR" sz="2200" dirty="0" err="1" smtClean="0">
                <a:latin typeface="Times New Roman" pitchFamily="18" charset="0"/>
                <a:cs typeface="Times New Roman" pitchFamily="18" charset="0"/>
              </a:rPr>
              <a:t>Streptomyces</a:t>
            </a:r>
            <a:r>
              <a:rPr lang="fr-FR" sz="2200" dirty="0" smtClean="0">
                <a:latin typeface="Times New Roman" pitchFamily="18" charset="0"/>
                <a:cs typeface="Times New Roman" pitchFamily="18" charset="0"/>
              </a:rPr>
              <a:t> contient une grande partie des microorganismes producteurs d’antibiotiques). </a:t>
            </a:r>
            <a:endParaRPr lang="fr-FR" sz="2200" dirty="0">
              <a:latin typeface="Times New Roman" pitchFamily="18" charset="0"/>
              <a:cs typeface="Times New Roman" pitchFamily="18" charset="0"/>
            </a:endParaRPr>
          </a:p>
        </p:txBody>
      </p:sp>
      <p:sp>
        <p:nvSpPr>
          <p:cNvPr id="3" name="Rectangle 2"/>
          <p:cNvSpPr/>
          <p:nvPr/>
        </p:nvSpPr>
        <p:spPr>
          <a:xfrm>
            <a:off x="32" y="4434949"/>
            <a:ext cx="9144000" cy="430887"/>
          </a:xfrm>
          <a:prstGeom prst="rect">
            <a:avLst/>
          </a:prstGeom>
        </p:spPr>
        <p:txBody>
          <a:bodyPr wrap="square">
            <a:spAutoFit/>
          </a:bodyPr>
          <a:lstStyle/>
          <a:p>
            <a:r>
              <a:rPr lang="fr-FR" sz="2200" b="1" dirty="0" smtClean="0">
                <a:latin typeface="Times New Roman" pitchFamily="18" charset="0"/>
                <a:cs typeface="Times New Roman" pitchFamily="18" charset="0"/>
              </a:rPr>
              <a:t>Mode d action </a:t>
            </a:r>
          </a:p>
        </p:txBody>
      </p:sp>
      <p:sp>
        <p:nvSpPr>
          <p:cNvPr id="4" name="ZoneTexte 3"/>
          <p:cNvSpPr txBox="1"/>
          <p:nvPr/>
        </p:nvSpPr>
        <p:spPr>
          <a:xfrm>
            <a:off x="1" y="769558"/>
            <a:ext cx="9143999" cy="769441"/>
          </a:xfrm>
          <a:prstGeom prst="rect">
            <a:avLst/>
          </a:prstGeom>
          <a:noFill/>
        </p:spPr>
        <p:txBody>
          <a:bodyPr wrap="square" rtlCol="0">
            <a:spAutoFit/>
          </a:bodyPr>
          <a:lstStyle/>
          <a:p>
            <a:r>
              <a:rPr lang="fr-FR" sz="2200" dirty="0" smtClean="0">
                <a:latin typeface="Times New Roman" pitchFamily="18" charset="0"/>
                <a:cs typeface="Times New Roman" pitchFamily="18" charset="0"/>
              </a:rPr>
              <a:t>C’est des molécules capables d'inhiber la croissance ou même de tuer des </a:t>
            </a:r>
            <a:r>
              <a:rPr lang="fr-FR" sz="2200" dirty="0" err="1" smtClean="0">
                <a:latin typeface="Times New Roman" pitchFamily="18" charset="0"/>
                <a:cs typeface="Times New Roman" pitchFamily="18" charset="0"/>
              </a:rPr>
              <a:t>microrganismes</a:t>
            </a:r>
            <a:r>
              <a:rPr lang="fr-FR" sz="2200" dirty="0" smtClean="0">
                <a:latin typeface="Times New Roman" pitchFamily="18" charset="0"/>
                <a:cs typeface="Times New Roman" pitchFamily="18" charset="0"/>
              </a:rPr>
              <a:t>, sans affecter l'hôte (cellules eucaryotes). </a:t>
            </a:r>
          </a:p>
        </p:txBody>
      </p:sp>
      <p:sp>
        <p:nvSpPr>
          <p:cNvPr id="5" name="Rectangle 4"/>
          <p:cNvSpPr/>
          <p:nvPr/>
        </p:nvSpPr>
        <p:spPr>
          <a:xfrm>
            <a:off x="0" y="109815"/>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Les antibiotiques</a:t>
            </a:r>
            <a:endParaRPr lang="fr-FR" sz="2400" b="1" dirty="0"/>
          </a:p>
        </p:txBody>
      </p:sp>
      <p:sp>
        <p:nvSpPr>
          <p:cNvPr id="6" name="Rectangle 5"/>
          <p:cNvSpPr/>
          <p:nvPr/>
        </p:nvSpPr>
        <p:spPr>
          <a:xfrm>
            <a:off x="32" y="6088583"/>
            <a:ext cx="9144000" cy="769441"/>
          </a:xfrm>
          <a:prstGeom prst="rect">
            <a:avLst/>
          </a:prstGeom>
        </p:spPr>
        <p:txBody>
          <a:bodyPr wrap="square">
            <a:spAutoFit/>
          </a:bodyPr>
          <a:lstStyle/>
          <a:p>
            <a:r>
              <a:rPr lang="fr-FR" sz="2200" b="1" dirty="0" err="1" smtClean="0">
                <a:latin typeface="Times New Roman" pitchFamily="18" charset="0"/>
                <a:cs typeface="Times New Roman" pitchFamily="18" charset="0"/>
              </a:rPr>
              <a:t>Bacteriostase</a:t>
            </a:r>
            <a:r>
              <a:rPr lang="fr-FR" sz="2200" b="1" dirty="0" smtClean="0">
                <a:latin typeface="Times New Roman" pitchFamily="18" charset="0"/>
                <a:cs typeface="Times New Roman" pitchFamily="18" charset="0"/>
              </a:rPr>
              <a:t> : </a:t>
            </a:r>
            <a:r>
              <a:rPr lang="fr-FR" sz="2200" dirty="0" smtClean="0">
                <a:latin typeface="Times New Roman" pitchFamily="18" charset="0"/>
                <a:cs typeface="Times New Roman" pitchFamily="18" charset="0"/>
              </a:rPr>
              <a:t>ralentissement de la croissance bactérienne. (chloramphénicol, macrolides)</a:t>
            </a:r>
            <a:endParaRPr lang="fr-FR" sz="2200" dirty="0">
              <a:latin typeface="Times New Roman" pitchFamily="18" charset="0"/>
              <a:cs typeface="Times New Roman" pitchFamily="18" charset="0"/>
            </a:endParaRPr>
          </a:p>
        </p:txBody>
      </p:sp>
      <p:sp>
        <p:nvSpPr>
          <p:cNvPr id="7" name="Rectangle 6"/>
          <p:cNvSpPr/>
          <p:nvPr/>
        </p:nvSpPr>
        <p:spPr>
          <a:xfrm>
            <a:off x="32" y="5092489"/>
            <a:ext cx="9144000" cy="769441"/>
          </a:xfrm>
          <a:prstGeom prst="rect">
            <a:avLst/>
          </a:prstGeom>
        </p:spPr>
        <p:txBody>
          <a:bodyPr wrap="square">
            <a:spAutoFit/>
          </a:bodyPr>
          <a:lstStyle/>
          <a:p>
            <a:r>
              <a:rPr lang="fr-FR" sz="2200" b="1" dirty="0" err="1" smtClean="0">
                <a:latin typeface="Times New Roman" pitchFamily="18" charset="0"/>
                <a:cs typeface="Times New Roman" pitchFamily="18" charset="0"/>
              </a:rPr>
              <a:t>Bactericidie</a:t>
            </a:r>
            <a:r>
              <a:rPr lang="fr-FR" sz="2200" b="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 destruction avec mort accélérée des bactéries: (</a:t>
            </a:r>
            <a:r>
              <a:rPr lang="el-GR" sz="2200" dirty="0" smtClean="0">
                <a:latin typeface="Times New Roman" pitchFamily="18" charset="0"/>
                <a:cs typeface="Times New Roman" pitchFamily="18" charset="0"/>
              </a:rPr>
              <a:t>β</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lactamines</a:t>
            </a:r>
            <a:r>
              <a:rPr lang="fr-FR" sz="2200" dirty="0" smtClean="0">
                <a:latin typeface="Times New Roman" pitchFamily="18" charset="0"/>
                <a:cs typeface="Times New Roman" pitchFamily="18" charset="0"/>
              </a:rPr>
              <a:t>, aminosides) </a:t>
            </a:r>
          </a:p>
        </p:txBody>
      </p:sp>
      <p:sp>
        <p:nvSpPr>
          <p:cNvPr id="8" name="Rectangle 7"/>
          <p:cNvSpPr/>
          <p:nvPr/>
        </p:nvSpPr>
        <p:spPr>
          <a:xfrm>
            <a:off x="0" y="2761746"/>
            <a:ext cx="9144000" cy="1446550"/>
          </a:xfrm>
          <a:prstGeom prst="rect">
            <a:avLst/>
          </a:prstGeom>
        </p:spPr>
        <p:txBody>
          <a:bodyPr wrap="square">
            <a:spAutoFit/>
          </a:bodyPr>
          <a:lstStyle/>
          <a:p>
            <a:pPr algn="just"/>
            <a:r>
              <a:rPr lang="fr-FR" sz="2200" b="1" dirty="0" smtClean="0">
                <a:latin typeface="Times New Roman" pitchFamily="18" charset="0"/>
                <a:cs typeface="Times New Roman" pitchFamily="18" charset="0"/>
              </a:rPr>
              <a:t>Cibles: </a:t>
            </a:r>
            <a:r>
              <a:rPr lang="fr-FR" sz="2200" dirty="0" smtClean="0">
                <a:latin typeface="Times New Roman" pitchFamily="18" charset="0"/>
                <a:cs typeface="Times New Roman" pitchFamily="18" charset="0"/>
              </a:rPr>
              <a:t>Ont des action spécifiques sur les germes visés sans perturber le fonctionnement des cellules eucaryotes (hôte) et donc affectent idéalement une voie métabolique absente ou peu active chez les eucaryotes mais essentielle aux procaryotes, ou atteindre une cible spécifique aux procaryotes. </a:t>
            </a:r>
            <a:endParaRPr lang="fr-FR" sz="2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45957"/>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Les antibiotiques peuvent se diviser en 5 groupes, en fonction de leur cible pharmacologique</a:t>
            </a:r>
            <a:endParaRPr lang="fr-FR" sz="2200" dirty="0">
              <a:latin typeface="Times New Roman" pitchFamily="18" charset="0"/>
              <a:cs typeface="Times New Roman" pitchFamily="18" charset="0"/>
            </a:endParaRPr>
          </a:p>
        </p:txBody>
      </p:sp>
      <p:sp>
        <p:nvSpPr>
          <p:cNvPr id="3" name="Rectangle 2"/>
          <p:cNvSpPr/>
          <p:nvPr/>
        </p:nvSpPr>
        <p:spPr>
          <a:xfrm>
            <a:off x="0" y="4082346"/>
            <a:ext cx="9144000" cy="430887"/>
          </a:xfrm>
          <a:prstGeom prst="rect">
            <a:avLst/>
          </a:prstGeom>
        </p:spPr>
        <p:txBody>
          <a:bodyPr wrap="square">
            <a:spAutoFit/>
          </a:bodyPr>
          <a:lstStyle/>
          <a:p>
            <a:r>
              <a:rPr lang="fr-FR" sz="2200" b="1" dirty="0" smtClean="0">
                <a:latin typeface="Times New Roman" pitchFamily="18" charset="0"/>
                <a:cs typeface="Times New Roman" pitchFamily="18" charset="0"/>
              </a:rPr>
              <a:t>1. Antibiotiques actifs sur la paroi bactérienne </a:t>
            </a:r>
          </a:p>
        </p:txBody>
      </p:sp>
      <p:sp>
        <p:nvSpPr>
          <p:cNvPr id="4" name="Rectangle 3"/>
          <p:cNvSpPr/>
          <p:nvPr/>
        </p:nvSpPr>
        <p:spPr>
          <a:xfrm>
            <a:off x="0" y="4549679"/>
            <a:ext cx="9144000" cy="430887"/>
          </a:xfrm>
          <a:prstGeom prst="rect">
            <a:avLst/>
          </a:prstGeom>
        </p:spPr>
        <p:txBody>
          <a:bodyPr wrap="square">
            <a:spAutoFit/>
          </a:bodyPr>
          <a:lstStyle/>
          <a:p>
            <a:r>
              <a:rPr lang="fr-FR" sz="2200" b="1" dirty="0" smtClean="0">
                <a:latin typeface="Times New Roman" pitchFamily="18" charset="0"/>
                <a:cs typeface="Times New Roman" pitchFamily="18" charset="0"/>
              </a:rPr>
              <a:t>2 Antibiotiques actifs sur la synthèse protéique</a:t>
            </a:r>
          </a:p>
        </p:txBody>
      </p:sp>
      <p:sp>
        <p:nvSpPr>
          <p:cNvPr id="5" name="Rectangle 4"/>
          <p:cNvSpPr/>
          <p:nvPr/>
        </p:nvSpPr>
        <p:spPr>
          <a:xfrm>
            <a:off x="0" y="5057948"/>
            <a:ext cx="9144000" cy="769441"/>
          </a:xfrm>
          <a:prstGeom prst="rect">
            <a:avLst/>
          </a:prstGeom>
        </p:spPr>
        <p:txBody>
          <a:bodyPr wrap="square">
            <a:spAutoFit/>
          </a:bodyPr>
          <a:lstStyle/>
          <a:p>
            <a:r>
              <a:rPr lang="fr-FR" sz="2200" b="1" dirty="0" smtClean="0">
                <a:latin typeface="Times New Roman" pitchFamily="18" charset="0"/>
                <a:cs typeface="Times New Roman" pitchFamily="18" charset="0"/>
              </a:rPr>
              <a:t>3. Antibiotiques actifs sur le métabolisme des acides nucléiques et de leurs précurseurs</a:t>
            </a:r>
            <a:r>
              <a:rPr lang="fr-FR" sz="2200" dirty="0" smtClean="0">
                <a:latin typeface="Times New Roman" pitchFamily="18" charset="0"/>
                <a:cs typeface="Times New Roman" pitchFamily="18" charset="0"/>
              </a:rPr>
              <a:t> </a:t>
            </a:r>
          </a:p>
        </p:txBody>
      </p:sp>
      <p:sp>
        <p:nvSpPr>
          <p:cNvPr id="6" name="Rectangle 5"/>
          <p:cNvSpPr/>
          <p:nvPr/>
        </p:nvSpPr>
        <p:spPr>
          <a:xfrm>
            <a:off x="0" y="5927071"/>
            <a:ext cx="9144000" cy="430887"/>
          </a:xfrm>
          <a:prstGeom prst="rect">
            <a:avLst/>
          </a:prstGeom>
        </p:spPr>
        <p:txBody>
          <a:bodyPr wrap="square">
            <a:spAutoFit/>
          </a:bodyPr>
          <a:lstStyle/>
          <a:p>
            <a:r>
              <a:rPr lang="fr-FR" sz="2200" b="1" dirty="0" smtClean="0">
                <a:latin typeface="Times New Roman" pitchFamily="18" charset="0"/>
                <a:cs typeface="Times New Roman" pitchFamily="18" charset="0"/>
              </a:rPr>
              <a:t>4. Antibiotiques inhibiteurs de voies métaboliques</a:t>
            </a:r>
          </a:p>
        </p:txBody>
      </p:sp>
      <p:sp>
        <p:nvSpPr>
          <p:cNvPr id="7" name="Rectangle 6"/>
          <p:cNvSpPr/>
          <p:nvPr/>
        </p:nvSpPr>
        <p:spPr>
          <a:xfrm>
            <a:off x="0" y="6355699"/>
            <a:ext cx="9144000" cy="430887"/>
          </a:xfrm>
          <a:prstGeom prst="rect">
            <a:avLst/>
          </a:prstGeom>
        </p:spPr>
        <p:txBody>
          <a:bodyPr wrap="square">
            <a:spAutoFit/>
          </a:bodyPr>
          <a:lstStyle/>
          <a:p>
            <a:r>
              <a:rPr lang="fr-FR" sz="2200" b="1" dirty="0" smtClean="0">
                <a:latin typeface="Times New Roman" pitchFamily="18" charset="0"/>
                <a:cs typeface="Times New Roman" pitchFamily="18" charset="0"/>
              </a:rPr>
              <a:t>5. Antibiotiques anti-anaérobies</a:t>
            </a:r>
          </a:p>
        </p:txBody>
      </p:sp>
      <p:sp>
        <p:nvSpPr>
          <p:cNvPr id="8" name="Rectangle 7"/>
          <p:cNvSpPr/>
          <p:nvPr/>
        </p:nvSpPr>
        <p:spPr>
          <a:xfrm>
            <a:off x="0" y="188055"/>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La production se fait par des souches améliorées par mutation, par</a:t>
            </a:r>
            <a:br>
              <a:rPr lang="fr-FR" sz="2200"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recombinaison et par génie génétique. </a:t>
            </a:r>
          </a:p>
        </p:txBody>
      </p:sp>
      <p:sp>
        <p:nvSpPr>
          <p:cNvPr id="9" name="Rectangle 8"/>
          <p:cNvSpPr/>
          <p:nvPr/>
        </p:nvSpPr>
        <p:spPr>
          <a:xfrm>
            <a:off x="0" y="1188187"/>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Le génie génétique permet, par exemple, le transfert du gène de l’</a:t>
            </a:r>
            <a:r>
              <a:rPr lang="fr-FR" sz="2200" dirty="0" err="1" smtClean="0">
                <a:latin typeface="Times New Roman" pitchFamily="18" charset="0"/>
                <a:cs typeface="Times New Roman" pitchFamily="18" charset="0"/>
              </a:rPr>
              <a:t>acyl</a:t>
            </a:r>
            <a:r>
              <a:rPr lang="fr-FR" sz="2200" dirty="0" smtClean="0">
                <a:latin typeface="Times New Roman" pitchFamily="18" charset="0"/>
                <a:cs typeface="Times New Roman" pitchFamily="18" charset="0"/>
              </a:rPr>
              <a:t>-transférase (pénicilline </a:t>
            </a:r>
            <a:r>
              <a:rPr lang="fr-FR" sz="2200" dirty="0" err="1" smtClean="0">
                <a:latin typeface="Times New Roman" pitchFamily="18" charset="0"/>
                <a:cs typeface="Times New Roman" pitchFamily="18" charset="0"/>
              </a:rPr>
              <a:t>acylase</a:t>
            </a:r>
            <a:r>
              <a:rPr lang="fr-FR" sz="2200" dirty="0" smtClean="0">
                <a:latin typeface="Times New Roman" pitchFamily="18" charset="0"/>
                <a:cs typeface="Times New Roman" pitchFamily="18" charset="0"/>
              </a:rPr>
              <a:t>) de </a:t>
            </a:r>
            <a:r>
              <a:rPr lang="fr-FR" sz="2200" i="1" dirty="0" smtClean="0">
                <a:latin typeface="Times New Roman" pitchFamily="18" charset="0"/>
                <a:cs typeface="Times New Roman" pitchFamily="18" charset="0"/>
              </a:rPr>
              <a:t>Penicillium </a:t>
            </a:r>
            <a:r>
              <a:rPr lang="fr-FR" sz="2200" dirty="0" smtClean="0">
                <a:latin typeface="Times New Roman" pitchFamily="18" charset="0"/>
                <a:cs typeface="Times New Roman" pitchFamily="18" charset="0"/>
              </a:rPr>
              <a:t>dans diverses souches. </a:t>
            </a:r>
            <a:endParaRPr lang="fr-FR" sz="2200" dirty="0">
              <a:latin typeface="Times New Roman" pitchFamily="18" charset="0"/>
              <a:cs typeface="Times New Roman" pitchFamily="18" charset="0"/>
            </a:endParaRPr>
          </a:p>
        </p:txBody>
      </p:sp>
      <p:sp>
        <p:nvSpPr>
          <p:cNvPr id="10" name="Rectangle 9"/>
          <p:cNvSpPr/>
          <p:nvPr/>
        </p:nvSpPr>
        <p:spPr>
          <a:xfrm>
            <a:off x="0" y="2143116"/>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Le gène de la résistance aux </a:t>
            </a:r>
            <a:r>
              <a:rPr lang="fr-FR" sz="2200" dirty="0" err="1" smtClean="0">
                <a:latin typeface="Times New Roman" pitchFamily="18" charset="0"/>
                <a:cs typeface="Times New Roman" pitchFamily="18" charset="0"/>
              </a:rPr>
              <a:t>aminoglycosides</a:t>
            </a:r>
            <a:r>
              <a:rPr lang="fr-FR" sz="2200" dirty="0" smtClean="0">
                <a:latin typeface="Times New Roman" pitchFamily="18" charset="0"/>
                <a:cs typeface="Times New Roman" pitchFamily="18" charset="0"/>
              </a:rPr>
              <a:t> peut aussi être transféré, ce qui se traduit par la possibilité d’une hyperproduction sans inhibition. </a:t>
            </a:r>
            <a:endParaRPr lang="fr-FR" sz="2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491880" y="1740161"/>
            <a:ext cx="5547623" cy="4117731"/>
          </a:xfrm>
          <a:prstGeom prst="rect">
            <a:avLst/>
          </a:prstGeom>
          <a:noFill/>
          <a:ln w="9525">
            <a:solidFill>
              <a:schemeClr val="tx1"/>
            </a:solidFill>
            <a:miter lim="800000"/>
            <a:headEnd/>
            <a:tailEnd/>
          </a:ln>
        </p:spPr>
      </p:pic>
      <p:sp>
        <p:nvSpPr>
          <p:cNvPr id="2" name="Rectangle 1"/>
          <p:cNvSpPr/>
          <p:nvPr/>
        </p:nvSpPr>
        <p:spPr>
          <a:xfrm>
            <a:off x="0" y="-27384"/>
            <a:ext cx="9144000" cy="430887"/>
          </a:xfrm>
          <a:prstGeom prst="rect">
            <a:avLst/>
          </a:prstGeom>
        </p:spPr>
        <p:txBody>
          <a:bodyPr wrap="square">
            <a:spAutoFit/>
          </a:bodyPr>
          <a:lstStyle/>
          <a:p>
            <a:r>
              <a:rPr lang="fr-FR" sz="2200" b="1" dirty="0" smtClean="0">
                <a:latin typeface="Times New Roman" pitchFamily="18" charset="0"/>
                <a:cs typeface="Times New Roman" pitchFamily="18" charset="0"/>
              </a:rPr>
              <a:t>Antibiotiques actifs sur la paroi bactérienne </a:t>
            </a:r>
          </a:p>
        </p:txBody>
      </p:sp>
      <p:sp>
        <p:nvSpPr>
          <p:cNvPr id="4" name="Rectangle 3"/>
          <p:cNvSpPr/>
          <p:nvPr/>
        </p:nvSpPr>
        <p:spPr>
          <a:xfrm>
            <a:off x="-36512" y="1471051"/>
            <a:ext cx="3465504" cy="1785104"/>
          </a:xfrm>
          <a:prstGeom prst="rect">
            <a:avLst/>
          </a:prstGeom>
        </p:spPr>
        <p:txBody>
          <a:bodyPr wrap="square">
            <a:spAutoFit/>
          </a:bodyPr>
          <a:lstStyle/>
          <a:p>
            <a:r>
              <a:rPr lang="fr-FR" sz="2200" b="1" dirty="0" smtClean="0">
                <a:latin typeface="Times New Roman" pitchFamily="18" charset="0"/>
                <a:cs typeface="Times New Roman" pitchFamily="18" charset="0"/>
              </a:rPr>
              <a:t>Les ß-lactames </a:t>
            </a:r>
          </a:p>
          <a:p>
            <a:r>
              <a:rPr lang="fr-FR" sz="2200" dirty="0" smtClean="0">
                <a:latin typeface="Times New Roman" pitchFamily="18" charset="0"/>
                <a:cs typeface="Times New Roman" pitchFamily="18" charset="0"/>
              </a:rPr>
              <a:t>analogues de D-</a:t>
            </a:r>
            <a:r>
              <a:rPr lang="fr-FR" sz="2200" dirty="0" err="1" smtClean="0">
                <a:latin typeface="Times New Roman" pitchFamily="18" charset="0"/>
                <a:cs typeface="Times New Roman" pitchFamily="18" charset="0"/>
              </a:rPr>
              <a:t>ala</a:t>
            </a:r>
            <a:r>
              <a:rPr lang="fr-FR" sz="2200" dirty="0" smtClean="0">
                <a:latin typeface="Times New Roman" pitchFamily="18" charset="0"/>
                <a:cs typeface="Times New Roman" pitchFamily="18" charset="0"/>
              </a:rPr>
              <a:t>-D-</a:t>
            </a:r>
            <a:r>
              <a:rPr lang="fr-FR" sz="2200" dirty="0" err="1" smtClean="0">
                <a:latin typeface="Times New Roman" pitchFamily="18" charset="0"/>
                <a:cs typeface="Times New Roman" pitchFamily="18" charset="0"/>
              </a:rPr>
              <a:t>ala</a:t>
            </a:r>
            <a:r>
              <a:rPr lang="fr-FR" sz="2200" dirty="0" smtClean="0">
                <a:latin typeface="Times New Roman" pitchFamily="18" charset="0"/>
                <a:cs typeface="Times New Roman" pitchFamily="18" charset="0"/>
              </a:rPr>
              <a:t> substrat suicide inhibant la </a:t>
            </a:r>
            <a:r>
              <a:rPr lang="fr-FR" sz="2200" dirty="0" err="1" smtClean="0">
                <a:latin typeface="Times New Roman" pitchFamily="18" charset="0"/>
                <a:cs typeface="Times New Roman" pitchFamily="18" charset="0"/>
              </a:rPr>
              <a:t>transpeptidase</a:t>
            </a:r>
            <a:r>
              <a:rPr lang="fr-FR" sz="2200" dirty="0" smtClean="0">
                <a:latin typeface="Times New Roman" pitchFamily="18" charset="0"/>
                <a:cs typeface="Times New Roman" pitchFamily="18" charset="0"/>
              </a:rPr>
              <a:t> intervenant dans la synthèse de la paroi.</a:t>
            </a:r>
          </a:p>
        </p:txBody>
      </p:sp>
      <p:sp>
        <p:nvSpPr>
          <p:cNvPr id="1027" name="Rectangle 3"/>
          <p:cNvSpPr>
            <a:spLocks noChangeArrowheads="1"/>
          </p:cNvSpPr>
          <p:nvPr/>
        </p:nvSpPr>
        <p:spPr bwMode="auto">
          <a:xfrm>
            <a:off x="0" y="0"/>
            <a:ext cx="184731" cy="110799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
            </a:r>
            <a:br>
              <a:rPr kumimoji="0" lang="fr-FR" sz="2200" b="0" i="0" u="none" strike="noStrike" cap="none" normalizeH="0" baseline="0" smtClean="0">
                <a:ln>
                  <a:noFill/>
                </a:ln>
                <a:solidFill>
                  <a:schemeClr val="tx1"/>
                </a:solidFill>
                <a:effectLst/>
                <a:latin typeface="Times New Roman" pitchFamily="18" charset="0"/>
                <a:cs typeface="Times New Roman" pitchFamily="18" charset="0"/>
              </a:rPr>
            </a:b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
            </a:r>
            <a:br>
              <a:rPr kumimoji="0" lang="fr-FR" sz="2200" b="0" i="0" u="none" strike="noStrike" cap="none" normalizeH="0" baseline="0" smtClean="0">
                <a:ln>
                  <a:noFill/>
                </a:ln>
                <a:solidFill>
                  <a:schemeClr val="tx1"/>
                </a:solidFill>
                <a:effectLst/>
                <a:latin typeface="Times New Roman" pitchFamily="18" charset="0"/>
                <a:cs typeface="Times New Roman" pitchFamily="18" charset="0"/>
              </a:rPr>
            </a:br>
            <a:endParaRPr kumimoji="0" lang="fr-FR" sz="2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7" name="Rectangle 6"/>
          <p:cNvSpPr/>
          <p:nvPr/>
        </p:nvSpPr>
        <p:spPr>
          <a:xfrm>
            <a:off x="-36512" y="6088583"/>
            <a:ext cx="9324528" cy="769441"/>
          </a:xfrm>
          <a:prstGeom prst="rect">
            <a:avLst/>
          </a:prstGeom>
        </p:spPr>
        <p:txBody>
          <a:bodyPr wrap="square">
            <a:spAutoFit/>
          </a:bodyPr>
          <a:lstStyle/>
          <a:p>
            <a:r>
              <a:rPr lang="fr-FR" sz="2200" dirty="0" smtClean="0">
                <a:solidFill>
                  <a:srgbClr val="000000"/>
                </a:solidFill>
                <a:latin typeface="Times New Roman" pitchFamily="18" charset="0"/>
                <a:cs typeface="Times New Roman" pitchFamily="18" charset="0"/>
              </a:rPr>
              <a:t> </a:t>
            </a:r>
            <a:r>
              <a:rPr lang="fr-FR" sz="2200" b="1" dirty="0" smtClean="0">
                <a:solidFill>
                  <a:srgbClr val="000000"/>
                </a:solidFill>
                <a:latin typeface="Times New Roman" pitchFamily="18" charset="0"/>
                <a:cs typeface="Times New Roman" pitchFamily="18" charset="0"/>
              </a:rPr>
              <a:t>La </a:t>
            </a:r>
            <a:r>
              <a:rPr lang="fr-FR" sz="2200" b="1" dirty="0" err="1" smtClean="0">
                <a:solidFill>
                  <a:srgbClr val="000000"/>
                </a:solidFill>
                <a:latin typeface="Times New Roman" pitchFamily="18" charset="0"/>
                <a:cs typeface="Times New Roman" pitchFamily="18" charset="0"/>
              </a:rPr>
              <a:t>bacitracine</a:t>
            </a:r>
            <a:r>
              <a:rPr lang="fr-FR" sz="2200" b="1" dirty="0" smtClean="0">
                <a:solidFill>
                  <a:srgbClr val="000000"/>
                </a:solidFill>
                <a:latin typeface="Times New Roman" pitchFamily="18" charset="0"/>
                <a:cs typeface="Times New Roman" pitchFamily="18" charset="0"/>
              </a:rPr>
              <a:t> </a:t>
            </a:r>
          </a:p>
          <a:p>
            <a:r>
              <a:rPr lang="fr-FR" sz="2200" dirty="0" smtClean="0">
                <a:solidFill>
                  <a:srgbClr val="000000"/>
                </a:solidFill>
                <a:latin typeface="Times New Roman" pitchFamily="18" charset="0"/>
                <a:cs typeface="Times New Roman" pitchFamily="18" charset="0"/>
              </a:rPr>
              <a:t>inhibe le transport transmembranaire du précurseur;</a:t>
            </a:r>
            <a:endParaRPr lang="fr-FR" sz="2200" dirty="0">
              <a:latin typeface="Times New Roman" pitchFamily="18" charset="0"/>
              <a:cs typeface="Times New Roman" pitchFamily="18" charset="0"/>
            </a:endParaRPr>
          </a:p>
        </p:txBody>
      </p:sp>
      <p:sp>
        <p:nvSpPr>
          <p:cNvPr id="9" name="Ellipse 8"/>
          <p:cNvSpPr/>
          <p:nvPr/>
        </p:nvSpPr>
        <p:spPr>
          <a:xfrm>
            <a:off x="8316416" y="4117866"/>
            <a:ext cx="82758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00">
              <a:latin typeface="Times New Roman" pitchFamily="18" charset="0"/>
              <a:cs typeface="Times New Roman" pitchFamily="18" charset="0"/>
            </a:endParaRPr>
          </a:p>
        </p:txBody>
      </p:sp>
      <p:sp>
        <p:nvSpPr>
          <p:cNvPr id="10" name="Ellipse 9"/>
          <p:cNvSpPr/>
          <p:nvPr/>
        </p:nvSpPr>
        <p:spPr>
          <a:xfrm>
            <a:off x="8028384" y="4477906"/>
            <a:ext cx="89959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00">
              <a:latin typeface="Times New Roman" pitchFamily="18" charset="0"/>
              <a:cs typeface="Times New Roman" pitchFamily="18" charset="0"/>
            </a:endParaRPr>
          </a:p>
        </p:txBody>
      </p:sp>
      <p:sp>
        <p:nvSpPr>
          <p:cNvPr id="11" name="Ellipse 10"/>
          <p:cNvSpPr/>
          <p:nvPr/>
        </p:nvSpPr>
        <p:spPr>
          <a:xfrm>
            <a:off x="4248472" y="2749714"/>
            <a:ext cx="89959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00">
              <a:latin typeface="Times New Roman" pitchFamily="18" charset="0"/>
              <a:cs typeface="Times New Roman" pitchFamily="18" charset="0"/>
            </a:endParaRPr>
          </a:p>
        </p:txBody>
      </p:sp>
      <p:sp>
        <p:nvSpPr>
          <p:cNvPr id="12" name="Ellipse 11"/>
          <p:cNvSpPr/>
          <p:nvPr/>
        </p:nvSpPr>
        <p:spPr>
          <a:xfrm>
            <a:off x="4752528" y="5558026"/>
            <a:ext cx="89959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00">
              <a:latin typeface="Times New Roman" pitchFamily="18" charset="0"/>
              <a:cs typeface="Times New Roman" pitchFamily="18" charset="0"/>
            </a:endParaRPr>
          </a:p>
        </p:txBody>
      </p:sp>
      <p:sp>
        <p:nvSpPr>
          <p:cNvPr id="13" name="Rectangle 12"/>
          <p:cNvSpPr/>
          <p:nvPr/>
        </p:nvSpPr>
        <p:spPr>
          <a:xfrm>
            <a:off x="0" y="383279"/>
            <a:ext cx="9144000" cy="1107996"/>
          </a:xfrm>
          <a:prstGeom prst="rect">
            <a:avLst/>
          </a:prstGeom>
        </p:spPr>
        <p:txBody>
          <a:bodyPr wrap="square">
            <a:spAutoFit/>
          </a:bodyPr>
          <a:lstStyle/>
          <a:p>
            <a:r>
              <a:rPr lang="fr-FR" sz="2200" dirty="0" smtClean="0">
                <a:latin typeface="Times New Roman" pitchFamily="18" charset="0"/>
                <a:cs typeface="Times New Roman" pitchFamily="18" charset="0"/>
              </a:rPr>
              <a:t>Les bactéries sont entourées par de peptidoglycane  contrairement aux cellules eucaryotes et plusieurs classes d'antibiotiques prennent pour cible des enzymes intervenant dans la synthèse de cette paroi.</a:t>
            </a:r>
          </a:p>
        </p:txBody>
      </p:sp>
      <p:sp>
        <p:nvSpPr>
          <p:cNvPr id="14" name="Rectangle 13"/>
          <p:cNvSpPr/>
          <p:nvPr/>
        </p:nvSpPr>
        <p:spPr>
          <a:xfrm>
            <a:off x="0" y="3235931"/>
            <a:ext cx="3428992" cy="1107996"/>
          </a:xfrm>
          <a:prstGeom prst="rect">
            <a:avLst/>
          </a:prstGeom>
        </p:spPr>
        <p:txBody>
          <a:bodyPr wrap="square">
            <a:spAutoFit/>
          </a:bodyPr>
          <a:lstStyle/>
          <a:p>
            <a:r>
              <a:rPr lang="fr-FR" sz="2200" b="1" dirty="0" smtClean="0">
                <a:latin typeface="Times New Roman" pitchFamily="18" charset="0"/>
                <a:cs typeface="Times New Roman" pitchFamily="18" charset="0"/>
              </a:rPr>
              <a:t>Les </a:t>
            </a:r>
            <a:r>
              <a:rPr lang="fr-FR" sz="2200" b="1" dirty="0" err="1" smtClean="0">
                <a:latin typeface="Times New Roman" pitchFamily="18" charset="0"/>
                <a:cs typeface="Times New Roman" pitchFamily="18" charset="0"/>
              </a:rPr>
              <a:t>glycopeptides</a:t>
            </a:r>
            <a:endParaRPr lang="fr-FR" sz="2200" b="1" dirty="0" smtClean="0">
              <a:latin typeface="Times New Roman" pitchFamily="18" charset="0"/>
              <a:cs typeface="Times New Roman" pitchFamily="18" charset="0"/>
            </a:endParaRPr>
          </a:p>
          <a:p>
            <a:r>
              <a:rPr lang="fr-FR" sz="2200" dirty="0" smtClean="0">
                <a:latin typeface="Times New Roman" pitchFamily="18" charset="0"/>
                <a:cs typeface="Times New Roman" pitchFamily="18" charset="0"/>
              </a:rPr>
              <a:t>qui se lient à un intermédiaire de synthèse;</a:t>
            </a:r>
          </a:p>
        </p:txBody>
      </p:sp>
      <p:sp>
        <p:nvSpPr>
          <p:cNvPr id="15" name="Rectangle 14"/>
          <p:cNvSpPr/>
          <p:nvPr/>
        </p:nvSpPr>
        <p:spPr>
          <a:xfrm>
            <a:off x="0" y="4323703"/>
            <a:ext cx="3428992" cy="1785104"/>
          </a:xfrm>
          <a:prstGeom prst="rect">
            <a:avLst/>
          </a:prstGeom>
        </p:spPr>
        <p:txBody>
          <a:bodyPr wrap="square">
            <a:spAutoFit/>
          </a:bodyPr>
          <a:lstStyle/>
          <a:p>
            <a:r>
              <a:rPr lang="fr-FR" sz="2200" b="1" dirty="0" smtClean="0">
                <a:solidFill>
                  <a:srgbClr val="000000"/>
                </a:solidFill>
                <a:latin typeface="Times New Roman" pitchFamily="18" charset="0"/>
                <a:cs typeface="Times New Roman" pitchFamily="18" charset="0"/>
              </a:rPr>
              <a:t>La </a:t>
            </a:r>
            <a:r>
              <a:rPr lang="fr-FR" sz="2200" b="1" dirty="0" err="1" smtClean="0">
                <a:solidFill>
                  <a:srgbClr val="000000"/>
                </a:solidFill>
                <a:latin typeface="Times New Roman" pitchFamily="18" charset="0"/>
                <a:cs typeface="Times New Roman" pitchFamily="18" charset="0"/>
              </a:rPr>
              <a:t>cyclosérine</a:t>
            </a:r>
            <a:r>
              <a:rPr lang="fr-FR" sz="2200" b="1" dirty="0" smtClean="0">
                <a:solidFill>
                  <a:srgbClr val="000000"/>
                </a:solidFill>
                <a:latin typeface="Times New Roman" pitchFamily="18" charset="0"/>
                <a:cs typeface="Times New Roman" pitchFamily="18" charset="0"/>
              </a:rPr>
              <a:t> </a:t>
            </a:r>
          </a:p>
          <a:p>
            <a:r>
              <a:rPr lang="fr-FR" sz="2200" dirty="0" smtClean="0">
                <a:solidFill>
                  <a:srgbClr val="000000"/>
                </a:solidFill>
                <a:latin typeface="Times New Roman" pitchFamily="18" charset="0"/>
                <a:cs typeface="Times New Roman" pitchFamily="18" charset="0"/>
              </a:rPr>
              <a:t>est un analogue de D-</a:t>
            </a:r>
            <a:r>
              <a:rPr lang="fr-FR" sz="2200" dirty="0" err="1" smtClean="0">
                <a:solidFill>
                  <a:srgbClr val="000000"/>
                </a:solidFill>
                <a:latin typeface="Times New Roman" pitchFamily="18" charset="0"/>
                <a:cs typeface="Times New Roman" pitchFamily="18" charset="0"/>
              </a:rPr>
              <a:t>Ala</a:t>
            </a:r>
            <a:r>
              <a:rPr lang="fr-FR" sz="2200" dirty="0" smtClean="0">
                <a:solidFill>
                  <a:srgbClr val="000000"/>
                </a:solidFill>
                <a:latin typeface="Times New Roman" pitchFamily="18" charset="0"/>
                <a:cs typeface="Times New Roman" pitchFamily="18" charset="0"/>
              </a:rPr>
              <a:t>.</a:t>
            </a:r>
          </a:p>
          <a:p>
            <a:r>
              <a:rPr lang="fr-FR" sz="2200" dirty="0" smtClean="0">
                <a:solidFill>
                  <a:srgbClr val="000000"/>
                </a:solidFill>
                <a:latin typeface="Times New Roman" pitchFamily="18" charset="0"/>
                <a:cs typeface="Times New Roman" pitchFamily="18" charset="0"/>
              </a:rPr>
              <a:t>Bloque l’action de la L-</a:t>
            </a:r>
            <a:r>
              <a:rPr lang="fr-FR" sz="2200" dirty="0" err="1" smtClean="0">
                <a:solidFill>
                  <a:srgbClr val="000000"/>
                </a:solidFill>
                <a:latin typeface="Times New Roman" pitchFamily="18" charset="0"/>
                <a:cs typeface="Times New Roman" pitchFamily="18" charset="0"/>
              </a:rPr>
              <a:t>Ala</a:t>
            </a:r>
            <a:r>
              <a:rPr lang="fr-FR" sz="2200" dirty="0" smtClean="0">
                <a:solidFill>
                  <a:srgbClr val="000000"/>
                </a:solidFill>
                <a:latin typeface="Times New Roman" pitchFamily="18" charset="0"/>
                <a:cs typeface="Times New Roman" pitchFamily="18" charset="0"/>
              </a:rPr>
              <a:t>- </a:t>
            </a:r>
            <a:r>
              <a:rPr lang="fr-FR" sz="2200" dirty="0" err="1" smtClean="0">
                <a:solidFill>
                  <a:srgbClr val="000000"/>
                </a:solidFill>
                <a:latin typeface="Times New Roman" pitchFamily="18" charset="0"/>
                <a:cs typeface="Times New Roman" pitchFamily="18" charset="0"/>
              </a:rPr>
              <a:t>racémase</a:t>
            </a:r>
            <a:r>
              <a:rPr lang="fr-FR" sz="2200" dirty="0" smtClean="0">
                <a:solidFill>
                  <a:srgbClr val="000000"/>
                </a:solidFill>
                <a:latin typeface="Times New Roman" pitchFamily="18" charset="0"/>
                <a:cs typeface="Times New Roman" pitchFamily="18" charset="0"/>
              </a:rPr>
              <a:t> et de la D-</a:t>
            </a:r>
            <a:r>
              <a:rPr lang="fr-FR" sz="2200" dirty="0" err="1" smtClean="0">
                <a:solidFill>
                  <a:srgbClr val="000000"/>
                </a:solidFill>
                <a:latin typeface="Times New Roman" pitchFamily="18" charset="0"/>
                <a:cs typeface="Times New Roman" pitchFamily="18" charset="0"/>
              </a:rPr>
              <a:t>Ala</a:t>
            </a:r>
            <a:r>
              <a:rPr lang="fr-FR" sz="2200" dirty="0" smtClean="0">
                <a:solidFill>
                  <a:srgbClr val="000000"/>
                </a:solidFill>
                <a:latin typeface="Times New Roman" pitchFamily="18" charset="0"/>
                <a:cs typeface="Times New Roman" pitchFamily="18" charset="0"/>
              </a:rPr>
              <a:t> : D-</a:t>
            </a:r>
            <a:r>
              <a:rPr lang="fr-FR" sz="2200" dirty="0" err="1" smtClean="0">
                <a:solidFill>
                  <a:srgbClr val="000000"/>
                </a:solidFill>
                <a:latin typeface="Times New Roman" pitchFamily="18" charset="0"/>
                <a:cs typeface="Times New Roman" pitchFamily="18" charset="0"/>
              </a:rPr>
              <a:t>Ala</a:t>
            </a:r>
            <a:r>
              <a:rPr lang="fr-FR" sz="2200" dirty="0" smtClean="0">
                <a:solidFill>
                  <a:srgbClr val="000000"/>
                </a:solidFill>
                <a:latin typeface="Times New Roman" pitchFamily="18" charset="0"/>
                <a:cs typeface="Times New Roman" pitchFamily="18" charset="0"/>
              </a:rPr>
              <a:t> ligase</a:t>
            </a:r>
            <a:endParaRPr lang="fr-F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47"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47"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47"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47"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animBg="1"/>
      <p:bldP spid="10" grpId="0" animBg="1"/>
      <p:bldP spid="11" grpId="0" animBg="1"/>
      <p:bldP spid="12" grpId="0" animBg="1"/>
      <p:bldP spid="13" grpId="0"/>
      <p:bldP spid="14"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434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Antibiotiques actifs sur la synthèse protéique</a:t>
            </a:r>
          </a:p>
        </p:txBody>
      </p:sp>
      <p:sp>
        <p:nvSpPr>
          <p:cNvPr id="3" name="Rectangle 2"/>
          <p:cNvSpPr/>
          <p:nvPr/>
        </p:nvSpPr>
        <p:spPr>
          <a:xfrm>
            <a:off x="0" y="5731393"/>
            <a:ext cx="9144000" cy="769441"/>
          </a:xfrm>
          <a:prstGeom prst="rect">
            <a:avLst/>
          </a:prstGeom>
        </p:spPr>
        <p:txBody>
          <a:bodyPr wrap="square">
            <a:spAutoFit/>
          </a:bodyPr>
          <a:lstStyle/>
          <a:p>
            <a:r>
              <a:rPr lang="fr-FR" sz="2200" b="1" dirty="0" smtClean="0">
                <a:latin typeface="Times New Roman" pitchFamily="18" charset="0"/>
                <a:cs typeface="Times New Roman" pitchFamily="18" charset="0"/>
              </a:rPr>
              <a:t>Tétracyclines, </a:t>
            </a:r>
            <a:r>
              <a:rPr lang="fr-FR" sz="2200" b="1" dirty="0" err="1" smtClean="0">
                <a:latin typeface="Times New Roman" pitchFamily="18" charset="0"/>
                <a:cs typeface="Times New Roman" pitchFamily="18" charset="0"/>
              </a:rPr>
              <a:t>aminoglycosides</a:t>
            </a:r>
            <a:r>
              <a:rPr lang="fr-FR" sz="2200" dirty="0" smtClean="0">
                <a:latin typeface="Times New Roman" pitchFamily="18" charset="0"/>
                <a:cs typeface="Times New Roman" pitchFamily="18" charset="0"/>
              </a:rPr>
              <a:t>: empêchent ou perturbent la liaison des </a:t>
            </a:r>
            <a:r>
              <a:rPr lang="fr-FR" sz="2200" dirty="0" err="1" smtClean="0">
                <a:latin typeface="Times New Roman" pitchFamily="18" charset="0"/>
                <a:cs typeface="Times New Roman" pitchFamily="18" charset="0"/>
              </a:rPr>
              <a:t>aminoacyl</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ARNt</a:t>
            </a:r>
            <a:r>
              <a:rPr lang="fr-FR" sz="2200" dirty="0" smtClean="0">
                <a:latin typeface="Times New Roman" pitchFamily="18" charset="0"/>
                <a:cs typeface="Times New Roman" pitchFamily="18" charset="0"/>
              </a:rPr>
              <a:t> aux ribosomes</a:t>
            </a:r>
            <a:endParaRPr lang="fr-FR" sz="2200" dirty="0">
              <a:latin typeface="Times New Roman" pitchFamily="18" charset="0"/>
              <a:cs typeface="Times New Roman" pitchFamily="18" charset="0"/>
            </a:endParaRPr>
          </a:p>
        </p:txBody>
      </p:sp>
      <p:sp>
        <p:nvSpPr>
          <p:cNvPr id="4" name="Rectangle 3"/>
          <p:cNvSpPr/>
          <p:nvPr/>
        </p:nvSpPr>
        <p:spPr>
          <a:xfrm>
            <a:off x="0" y="4469464"/>
            <a:ext cx="9144000" cy="769441"/>
          </a:xfrm>
          <a:prstGeom prst="rect">
            <a:avLst/>
          </a:prstGeom>
        </p:spPr>
        <p:txBody>
          <a:bodyPr wrap="square">
            <a:spAutoFit/>
          </a:bodyPr>
          <a:lstStyle/>
          <a:p>
            <a:r>
              <a:rPr lang="fr-FR" sz="2200" b="1" dirty="0" smtClean="0">
                <a:latin typeface="Times New Roman" pitchFamily="18" charset="0"/>
                <a:cs typeface="Times New Roman" pitchFamily="18" charset="0"/>
              </a:rPr>
              <a:t>Macrolides, </a:t>
            </a:r>
            <a:r>
              <a:rPr lang="fr-FR" sz="2200" b="1" dirty="0" err="1" smtClean="0">
                <a:latin typeface="Times New Roman" pitchFamily="18" charset="0"/>
                <a:cs typeface="Times New Roman" pitchFamily="18" charset="0"/>
              </a:rPr>
              <a:t>lincosamides</a:t>
            </a:r>
            <a:r>
              <a:rPr lang="fr-FR" sz="2200" b="1" dirty="0" smtClean="0">
                <a:latin typeface="Times New Roman" pitchFamily="18" charset="0"/>
                <a:cs typeface="Times New Roman" pitchFamily="18" charset="0"/>
              </a:rPr>
              <a:t>, </a:t>
            </a:r>
            <a:r>
              <a:rPr lang="fr-FR" sz="2200" b="1" dirty="0" err="1" smtClean="0">
                <a:latin typeface="Times New Roman" pitchFamily="18" charset="0"/>
                <a:cs typeface="Times New Roman" pitchFamily="18" charset="0"/>
              </a:rPr>
              <a:t>streptogramines</a:t>
            </a:r>
            <a:r>
              <a:rPr lang="fr-FR" sz="2200" b="1"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Empèchent</a:t>
            </a:r>
            <a:r>
              <a:rPr lang="fr-FR" sz="2200" dirty="0" smtClean="0">
                <a:latin typeface="Times New Roman" pitchFamily="18" charset="0"/>
                <a:cs typeface="Times New Roman" pitchFamily="18" charset="0"/>
              </a:rPr>
              <a:t> le transfert de la chaîne en croissance du site A vers le site P - de la sous-unité 30S</a:t>
            </a:r>
          </a:p>
        </p:txBody>
      </p:sp>
      <p:sp>
        <p:nvSpPr>
          <p:cNvPr id="5" name="Rectangle 4"/>
          <p:cNvSpPr/>
          <p:nvPr/>
        </p:nvSpPr>
        <p:spPr>
          <a:xfrm>
            <a:off x="0" y="3207535"/>
            <a:ext cx="9144000" cy="769441"/>
          </a:xfrm>
          <a:prstGeom prst="rect">
            <a:avLst/>
          </a:prstGeom>
        </p:spPr>
        <p:txBody>
          <a:bodyPr wrap="square">
            <a:spAutoFit/>
          </a:bodyPr>
          <a:lstStyle/>
          <a:p>
            <a:r>
              <a:rPr lang="fr-FR" sz="2200" b="1" dirty="0" smtClean="0">
                <a:latin typeface="Times New Roman" pitchFamily="18" charset="0"/>
                <a:cs typeface="Times New Roman" pitchFamily="18" charset="0"/>
              </a:rPr>
              <a:t>Les </a:t>
            </a:r>
            <a:r>
              <a:rPr lang="fr-FR" sz="2200" b="1" dirty="0" err="1" smtClean="0">
                <a:latin typeface="Times New Roman" pitchFamily="18" charset="0"/>
                <a:cs typeface="Times New Roman" pitchFamily="18" charset="0"/>
              </a:rPr>
              <a:t>Phénicolés</a:t>
            </a:r>
            <a:r>
              <a:rPr lang="fr-FR" sz="2200" b="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c’est des inhibiteurs de la sous-unité 50S, en empêchant la fixation d'un nouvel acide aminé sur la chaîne en croissance </a:t>
            </a:r>
          </a:p>
        </p:txBody>
      </p:sp>
      <p:sp>
        <p:nvSpPr>
          <p:cNvPr id="6" name="Rectangle 5"/>
          <p:cNvSpPr/>
          <p:nvPr/>
        </p:nvSpPr>
        <p:spPr>
          <a:xfrm>
            <a:off x="0" y="1268497"/>
            <a:ext cx="9144000" cy="1446550"/>
          </a:xfrm>
          <a:prstGeom prst="rect">
            <a:avLst/>
          </a:prstGeom>
        </p:spPr>
        <p:txBody>
          <a:bodyPr wrap="square">
            <a:spAutoFit/>
          </a:bodyPr>
          <a:lstStyle/>
          <a:p>
            <a:r>
              <a:rPr lang="fr-FR" sz="2200" dirty="0" smtClean="0">
                <a:latin typeface="Times New Roman" pitchFamily="18" charset="0"/>
                <a:cs typeface="Times New Roman" pitchFamily="18" charset="0"/>
              </a:rPr>
              <a:t>Les ribosomes procaryotes ne sont pas constitués des mêmes protéines que les ribosomes eucaryotes (</a:t>
            </a:r>
            <a:r>
              <a:rPr lang="fr-FR" sz="2200" b="1" dirty="0" smtClean="0">
                <a:latin typeface="Times New Roman" pitchFamily="18" charset="0"/>
                <a:cs typeface="Times New Roman" pitchFamily="18" charset="0"/>
              </a:rPr>
              <a:t>70S pour les ribosomes procaryotes </a:t>
            </a:r>
            <a:r>
              <a:rPr lang="fr-FR" sz="2200" dirty="0" smtClean="0">
                <a:latin typeface="Times New Roman" pitchFamily="18" charset="0"/>
                <a:cs typeface="Times New Roman" pitchFamily="18" charset="0"/>
              </a:rPr>
              <a:t>(50S pour la sous-unité lourde et 30S pour la sous-unité légère) et </a:t>
            </a:r>
            <a:r>
              <a:rPr lang="fr-FR" sz="2200" b="1" dirty="0" smtClean="0">
                <a:latin typeface="Times New Roman" pitchFamily="18" charset="0"/>
                <a:cs typeface="Times New Roman" pitchFamily="18" charset="0"/>
              </a:rPr>
              <a:t>80S pour les </a:t>
            </a:r>
            <a:r>
              <a:rPr lang="fr-FR" sz="2200" b="1" dirty="0" err="1" smtClean="0">
                <a:latin typeface="Times New Roman" pitchFamily="18" charset="0"/>
                <a:cs typeface="Times New Roman" pitchFamily="18" charset="0"/>
              </a:rPr>
              <a:t>ribososmes</a:t>
            </a:r>
            <a:r>
              <a:rPr lang="fr-FR" sz="2200" b="1" dirty="0" smtClean="0">
                <a:latin typeface="Times New Roman" pitchFamily="18" charset="0"/>
                <a:cs typeface="Times New Roman" pitchFamily="18" charset="0"/>
              </a:rPr>
              <a:t> eucaryotes </a:t>
            </a:r>
            <a:r>
              <a:rPr lang="fr-FR" sz="2200" dirty="0" smtClean="0">
                <a:latin typeface="Times New Roman" pitchFamily="18" charset="0"/>
                <a:cs typeface="Times New Roman" pitchFamily="18" charset="0"/>
              </a:rPr>
              <a:t>(60S pour la sous-unité lourde et 40S pour la sous-unité légère</a:t>
            </a:r>
            <a:r>
              <a:rPr lang="fr-FR" sz="2200" b="1" dirty="0" smtClean="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
            <a:ext cx="9144000" cy="830997"/>
          </a:xfrm>
          <a:prstGeom prst="rect">
            <a:avLst/>
          </a:prstGeom>
        </p:spPr>
        <p:txBody>
          <a:bodyPr wrap="square">
            <a:spAutoFit/>
          </a:bodyPr>
          <a:lstStyle/>
          <a:p>
            <a:pPr algn="ctr"/>
            <a:r>
              <a:rPr lang="fr-FR" sz="2400" b="1" dirty="0" smtClean="0">
                <a:latin typeface="Times New Roman" pitchFamily="18" charset="0"/>
                <a:cs typeface="Times New Roman" pitchFamily="18" charset="0"/>
              </a:rPr>
              <a:t>Antibiotiques actifs sur le métabolisme des acides nucléiques et de leurs précurseurs</a:t>
            </a:r>
            <a:r>
              <a:rPr lang="fr-FR" sz="2400" dirty="0" smtClean="0">
                <a:latin typeface="Times New Roman" pitchFamily="18" charset="0"/>
                <a:cs typeface="Times New Roman" pitchFamily="18" charset="0"/>
              </a:rPr>
              <a:t> </a:t>
            </a:r>
          </a:p>
        </p:txBody>
      </p:sp>
      <p:sp>
        <p:nvSpPr>
          <p:cNvPr id="3" name="Rectangle 2"/>
          <p:cNvSpPr/>
          <p:nvPr/>
        </p:nvSpPr>
        <p:spPr>
          <a:xfrm>
            <a:off x="0" y="2958543"/>
            <a:ext cx="9144000" cy="769441"/>
          </a:xfrm>
          <a:prstGeom prst="rect">
            <a:avLst/>
          </a:prstGeom>
        </p:spPr>
        <p:txBody>
          <a:bodyPr wrap="square">
            <a:spAutoFit/>
          </a:bodyPr>
          <a:lstStyle/>
          <a:p>
            <a:r>
              <a:rPr lang="fr-FR" sz="2200" b="1" dirty="0" smtClean="0">
                <a:latin typeface="Times New Roman" pitchFamily="18" charset="0"/>
                <a:cs typeface="Times New Roman" pitchFamily="18" charset="0"/>
              </a:rPr>
              <a:t>Les quinolones: </a:t>
            </a:r>
            <a:r>
              <a:rPr lang="fr-FR" sz="2200" dirty="0" smtClean="0">
                <a:latin typeface="Times New Roman" pitchFamily="18" charset="0"/>
                <a:cs typeface="Times New Roman" pitchFamily="18" charset="0"/>
              </a:rPr>
              <a:t>inhibiteurs de l'ADN-</a:t>
            </a:r>
            <a:r>
              <a:rPr lang="fr-FR" sz="2200" dirty="0" err="1" smtClean="0">
                <a:latin typeface="Times New Roman" pitchFamily="18" charset="0"/>
                <a:cs typeface="Times New Roman" pitchFamily="18" charset="0"/>
              </a:rPr>
              <a:t>gyrase</a:t>
            </a:r>
            <a:r>
              <a:rPr lang="fr-FR" sz="2200" dirty="0" smtClean="0">
                <a:latin typeface="Times New Roman" pitchFamily="18" charset="0"/>
                <a:cs typeface="Times New Roman" pitchFamily="18" charset="0"/>
              </a:rPr>
              <a:t> (ADN </a:t>
            </a:r>
            <a:r>
              <a:rPr lang="fr-FR" sz="2200" dirty="0" err="1" smtClean="0">
                <a:latin typeface="Times New Roman" pitchFamily="18" charset="0"/>
                <a:cs typeface="Times New Roman" pitchFamily="18" charset="0"/>
              </a:rPr>
              <a:t>topoïsomérases</a:t>
            </a:r>
            <a:r>
              <a:rPr lang="fr-FR" sz="2200" dirty="0" smtClean="0">
                <a:latin typeface="Times New Roman" pitchFamily="18" charset="0"/>
                <a:cs typeface="Times New Roman" pitchFamily="18" charset="0"/>
              </a:rPr>
              <a:t> de classe II, qui introduit un surenroulement négatif dans l'ADN.</a:t>
            </a:r>
          </a:p>
        </p:txBody>
      </p:sp>
      <p:sp>
        <p:nvSpPr>
          <p:cNvPr id="4" name="Rectangle 3"/>
          <p:cNvSpPr/>
          <p:nvPr/>
        </p:nvSpPr>
        <p:spPr>
          <a:xfrm>
            <a:off x="0" y="2488206"/>
            <a:ext cx="9144000" cy="430887"/>
          </a:xfrm>
          <a:prstGeom prst="rect">
            <a:avLst/>
          </a:prstGeom>
        </p:spPr>
        <p:txBody>
          <a:bodyPr wrap="square">
            <a:spAutoFit/>
          </a:bodyPr>
          <a:lstStyle/>
          <a:p>
            <a:r>
              <a:rPr lang="fr-FR" sz="2200" b="1" dirty="0" smtClean="0">
                <a:latin typeface="Times New Roman" pitchFamily="18" charset="0"/>
                <a:cs typeface="Times New Roman" pitchFamily="18" charset="0"/>
              </a:rPr>
              <a:t>Les </a:t>
            </a:r>
            <a:r>
              <a:rPr lang="fr-FR" sz="2200" b="1" dirty="0" err="1" smtClean="0">
                <a:latin typeface="Times New Roman" pitchFamily="18" charset="0"/>
                <a:cs typeface="Times New Roman" pitchFamily="18" charset="0"/>
              </a:rPr>
              <a:t>ansamycines</a:t>
            </a:r>
            <a:r>
              <a:rPr lang="fr-FR" sz="2200" dirty="0" smtClean="0">
                <a:latin typeface="Times New Roman" pitchFamily="18" charset="0"/>
                <a:cs typeface="Times New Roman" pitchFamily="18" charset="0"/>
              </a:rPr>
              <a:t>: inhibiteurs de l'ARN polymérase</a:t>
            </a:r>
          </a:p>
        </p:txBody>
      </p:sp>
      <p:sp>
        <p:nvSpPr>
          <p:cNvPr id="5" name="Rectangle 4"/>
          <p:cNvSpPr/>
          <p:nvPr/>
        </p:nvSpPr>
        <p:spPr>
          <a:xfrm>
            <a:off x="0" y="1340760"/>
            <a:ext cx="9144000" cy="1107996"/>
          </a:xfrm>
          <a:prstGeom prst="rect">
            <a:avLst/>
          </a:prstGeom>
        </p:spPr>
        <p:txBody>
          <a:bodyPr wrap="square">
            <a:spAutoFit/>
          </a:bodyPr>
          <a:lstStyle/>
          <a:p>
            <a:pPr algn="just"/>
            <a:r>
              <a:rPr lang="fr-FR" sz="2200" dirty="0" smtClean="0">
                <a:latin typeface="Times New Roman" pitchFamily="18" charset="0"/>
                <a:cs typeface="Times New Roman" pitchFamily="18" charset="0"/>
              </a:rPr>
              <a:t>Leurs spécificités d'action sont liées aux différences qui existent entre les enzymes procaryotes et eucaryotes et qui permettent la reconnaissance spécifique d'un type de cible exclusivement. </a:t>
            </a:r>
          </a:p>
        </p:txBody>
      </p:sp>
      <p:sp>
        <p:nvSpPr>
          <p:cNvPr id="6" name="Rectangle 5"/>
          <p:cNvSpPr/>
          <p:nvPr/>
        </p:nvSpPr>
        <p:spPr>
          <a:xfrm>
            <a:off x="0" y="870423"/>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Sont actifs sur la synthèse d l’ARN,  d’ ADN ou de leurs précurseurs.</a:t>
            </a:r>
          </a:p>
        </p:txBody>
      </p:sp>
      <p:sp>
        <p:nvSpPr>
          <p:cNvPr id="7" name="Rectangle 6"/>
          <p:cNvSpPr/>
          <p:nvPr/>
        </p:nvSpPr>
        <p:spPr>
          <a:xfrm>
            <a:off x="32" y="3767434"/>
            <a:ext cx="9144000" cy="1107996"/>
          </a:xfrm>
          <a:prstGeom prst="rect">
            <a:avLst/>
          </a:prstGeom>
        </p:spPr>
        <p:txBody>
          <a:bodyPr wrap="square">
            <a:spAutoFit/>
          </a:bodyPr>
          <a:lstStyle/>
          <a:p>
            <a:r>
              <a:rPr lang="fr-FR" sz="2200" b="1" dirty="0" smtClean="0">
                <a:latin typeface="Times New Roman" pitchFamily="18" charset="0"/>
                <a:cs typeface="Times New Roman" pitchFamily="18" charset="0"/>
              </a:rPr>
              <a:t>Les sulfamidés </a:t>
            </a:r>
            <a:r>
              <a:rPr lang="fr-FR" sz="2200" dirty="0" smtClean="0">
                <a:latin typeface="Times New Roman" pitchFamily="18" charset="0"/>
                <a:cs typeface="Times New Roman" pitchFamily="18" charset="0"/>
              </a:rPr>
              <a:t>agissent sur la synthèse de l'acide folique, un cofacteur de la synthèse des bases puriques et pyrimidiques à incorporer dans les acides nucléiques. </a:t>
            </a:r>
          </a:p>
        </p:txBody>
      </p:sp>
      <p:sp>
        <p:nvSpPr>
          <p:cNvPr id="8" name="Rectangle 7"/>
          <p:cNvSpPr/>
          <p:nvPr/>
        </p:nvSpPr>
        <p:spPr>
          <a:xfrm>
            <a:off x="32" y="5723769"/>
            <a:ext cx="9144000" cy="1107996"/>
          </a:xfrm>
          <a:prstGeom prst="rect">
            <a:avLst/>
          </a:prstGeom>
        </p:spPr>
        <p:txBody>
          <a:bodyPr wrap="square">
            <a:spAutoFit/>
          </a:bodyPr>
          <a:lstStyle/>
          <a:p>
            <a:r>
              <a:rPr lang="fr-FR" sz="2200" b="1" dirty="0" smtClean="0">
                <a:latin typeface="Times New Roman" pitchFamily="18" charset="0"/>
                <a:cs typeface="Times New Roman" pitchFamily="18" charset="0"/>
              </a:rPr>
              <a:t>Les </a:t>
            </a:r>
            <a:r>
              <a:rPr lang="fr-FR" sz="2200" b="1" dirty="0" err="1" smtClean="0">
                <a:latin typeface="Times New Roman" pitchFamily="18" charset="0"/>
                <a:cs typeface="Times New Roman" pitchFamily="18" charset="0"/>
              </a:rPr>
              <a:t>diaminopyridines</a:t>
            </a:r>
            <a:r>
              <a:rPr lang="fr-FR" sz="2200" b="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inhibent la réduction de l'acide folique en tirant parti de la différence de sensibilité de la </a:t>
            </a:r>
            <a:r>
              <a:rPr lang="fr-FR" sz="2200" dirty="0" err="1" smtClean="0">
                <a:latin typeface="Times New Roman" pitchFamily="18" charset="0"/>
                <a:cs typeface="Times New Roman" pitchFamily="18" charset="0"/>
              </a:rPr>
              <a:t>dihydrofolate</a:t>
            </a:r>
            <a:r>
              <a:rPr lang="fr-FR" sz="2200" dirty="0" smtClean="0">
                <a:latin typeface="Times New Roman" pitchFamily="18" charset="0"/>
                <a:cs typeface="Times New Roman" pitchFamily="18" charset="0"/>
              </a:rPr>
              <a:t> réductase bactérienne par comparaison avec l'enzyme des cellules eucaryotes. </a:t>
            </a:r>
            <a:endParaRPr lang="fr-FR" sz="2200" dirty="0">
              <a:latin typeface="Times New Roman" pitchFamily="18" charset="0"/>
              <a:cs typeface="Times New Roman" pitchFamily="18" charset="0"/>
            </a:endParaRPr>
          </a:p>
        </p:txBody>
      </p:sp>
      <p:sp>
        <p:nvSpPr>
          <p:cNvPr id="9" name="Rectangle 8"/>
          <p:cNvSpPr/>
          <p:nvPr/>
        </p:nvSpPr>
        <p:spPr>
          <a:xfrm>
            <a:off x="32" y="4914880"/>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Leur spécificité d'action provient du fait que les eucaryotes ne synthétisent pas d'acide folique.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860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Antibiotiques anti-anaérobies</a:t>
            </a:r>
          </a:p>
        </p:txBody>
      </p:sp>
      <p:sp>
        <p:nvSpPr>
          <p:cNvPr id="3" name="Rectangle 2"/>
          <p:cNvSpPr/>
          <p:nvPr/>
        </p:nvSpPr>
        <p:spPr>
          <a:xfrm>
            <a:off x="0" y="4487015"/>
            <a:ext cx="9144000" cy="1785104"/>
          </a:xfrm>
          <a:prstGeom prst="rect">
            <a:avLst/>
          </a:prstGeom>
        </p:spPr>
        <p:txBody>
          <a:bodyPr wrap="square">
            <a:spAutoFit/>
          </a:bodyPr>
          <a:lstStyle/>
          <a:p>
            <a:r>
              <a:rPr lang="fr-FR" sz="2200" dirty="0" smtClean="0">
                <a:latin typeface="Times New Roman" pitchFamily="18" charset="0"/>
                <a:cs typeface="Times New Roman" pitchFamily="18" charset="0"/>
              </a:rPr>
              <a:t>Seuls les germes anaérobies, quelques rares espèces </a:t>
            </a:r>
            <a:r>
              <a:rPr lang="fr-FR" sz="2200" dirty="0" err="1" smtClean="0">
                <a:latin typeface="Times New Roman" pitchFamily="18" charset="0"/>
                <a:cs typeface="Times New Roman" pitchFamily="18" charset="0"/>
              </a:rPr>
              <a:t>microaérophiles</a:t>
            </a: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hélicobacter</a:t>
            </a:r>
            <a:r>
              <a:rPr lang="fr-FR" sz="2200" dirty="0" smtClean="0">
                <a:latin typeface="Times New Roman" pitchFamily="18" charset="0"/>
                <a:cs typeface="Times New Roman" pitchFamily="18" charset="0"/>
              </a:rPr>
              <a:t> pilori, </a:t>
            </a:r>
            <a:r>
              <a:rPr lang="fr-FR" sz="2200" dirty="0" err="1" smtClean="0">
                <a:latin typeface="Times New Roman" pitchFamily="18" charset="0"/>
                <a:cs typeface="Times New Roman" pitchFamily="18" charset="0"/>
              </a:rPr>
              <a:t>campilobacter</a:t>
            </a:r>
            <a:r>
              <a:rPr lang="fr-FR" sz="2200" dirty="0" smtClean="0">
                <a:latin typeface="Times New Roman" pitchFamily="18" charset="0"/>
                <a:cs typeface="Times New Roman" pitchFamily="18" charset="0"/>
              </a:rPr>
              <a:t> et </a:t>
            </a:r>
            <a:r>
              <a:rPr lang="fr-FR" sz="2200" dirty="0" err="1" smtClean="0">
                <a:latin typeface="Times New Roman" pitchFamily="18" charset="0"/>
                <a:cs typeface="Times New Roman" pitchFamily="18" charset="0"/>
              </a:rPr>
              <a:t>gardnerella</a:t>
            </a:r>
            <a:r>
              <a:rPr lang="fr-FR" sz="2200" dirty="0" smtClean="0">
                <a:latin typeface="Times New Roman" pitchFamily="18" charset="0"/>
                <a:cs typeface="Times New Roman" pitchFamily="18" charset="0"/>
              </a:rPr>
              <a:t>) et certains protozoaires possèdent cette capacité de réduction des </a:t>
            </a:r>
            <a:r>
              <a:rPr lang="fr-FR" sz="2200" dirty="0" err="1" smtClean="0">
                <a:latin typeface="Times New Roman" pitchFamily="18" charset="0"/>
                <a:cs typeface="Times New Roman" pitchFamily="18" charset="0"/>
              </a:rPr>
              <a:t>nitroimidazolés</a:t>
            </a:r>
            <a:r>
              <a:rPr lang="fr-FR" sz="2200" dirty="0" smtClean="0">
                <a:latin typeface="Times New Roman" pitchFamily="18" charset="0"/>
                <a:cs typeface="Times New Roman" pitchFamily="18" charset="0"/>
              </a:rPr>
              <a:t> (transformation de la molécule par perte de son groupement </a:t>
            </a:r>
            <a:r>
              <a:rPr lang="fr-FR" sz="2200" dirty="0" err="1" smtClean="0">
                <a:latin typeface="Times New Roman" pitchFamily="18" charset="0"/>
                <a:cs typeface="Times New Roman" pitchFamily="18" charset="0"/>
              </a:rPr>
              <a:t>nitro</a:t>
            </a:r>
            <a:r>
              <a:rPr lang="fr-FR" sz="2200" dirty="0" smtClean="0">
                <a:latin typeface="Times New Roman" pitchFamily="18" charset="0"/>
                <a:cs typeface="Times New Roman" pitchFamily="18" charset="0"/>
              </a:rPr>
              <a:t>). alors que les bactéries anaérobies résistantes naturellement en sont dépourvues.</a:t>
            </a:r>
            <a:endParaRPr lang="fr-FR" sz="2200" dirty="0">
              <a:latin typeface="Times New Roman" pitchFamily="18" charset="0"/>
              <a:cs typeface="Times New Roman" pitchFamily="18" charset="0"/>
            </a:endParaRPr>
          </a:p>
        </p:txBody>
      </p:sp>
      <p:sp>
        <p:nvSpPr>
          <p:cNvPr id="4" name="Rectangle 3"/>
          <p:cNvSpPr/>
          <p:nvPr/>
        </p:nvSpPr>
        <p:spPr>
          <a:xfrm>
            <a:off x="0" y="1330002"/>
            <a:ext cx="9144000" cy="1107996"/>
          </a:xfrm>
          <a:prstGeom prst="rect">
            <a:avLst/>
          </a:prstGeom>
        </p:spPr>
        <p:txBody>
          <a:bodyPr wrap="square">
            <a:spAutoFit/>
          </a:bodyPr>
          <a:lstStyle/>
          <a:p>
            <a:r>
              <a:rPr lang="fr-FR" sz="2200" dirty="0" smtClean="0">
                <a:latin typeface="Times New Roman" pitchFamily="18" charset="0"/>
                <a:cs typeface="Times New Roman" pitchFamily="18" charset="0"/>
              </a:rPr>
              <a:t>Certaines bactéries sont capables de vivre en anaérobie en utilisant des voies d'</a:t>
            </a:r>
            <a:r>
              <a:rPr lang="fr-FR" sz="2200" dirty="0" err="1" smtClean="0">
                <a:latin typeface="Times New Roman" pitchFamily="18" charset="0"/>
                <a:cs typeface="Times New Roman" pitchFamily="18" charset="0"/>
              </a:rPr>
              <a:t>oxydo-réduction</a:t>
            </a:r>
            <a:r>
              <a:rPr lang="fr-FR" sz="2200" dirty="0" smtClean="0">
                <a:latin typeface="Times New Roman" pitchFamily="18" charset="0"/>
                <a:cs typeface="Times New Roman" pitchFamily="18" charset="0"/>
              </a:rPr>
              <a:t> indépendantes de l'oxygène, et peuvent atteindre des niveaux de potentiel </a:t>
            </a:r>
            <a:r>
              <a:rPr lang="fr-FR" sz="2200" dirty="0" err="1" smtClean="0">
                <a:latin typeface="Times New Roman" pitchFamily="18" charset="0"/>
                <a:cs typeface="Times New Roman" pitchFamily="18" charset="0"/>
              </a:rPr>
              <a:t>rédox</a:t>
            </a:r>
            <a:r>
              <a:rPr lang="fr-FR" sz="2200" dirty="0" smtClean="0">
                <a:latin typeface="Times New Roman" pitchFamily="18" charset="0"/>
                <a:cs typeface="Times New Roman" pitchFamily="18" charset="0"/>
              </a:rPr>
              <a:t> nettement plus bas que chez les eucaryotes. </a:t>
            </a:r>
          </a:p>
        </p:txBody>
      </p:sp>
      <p:sp>
        <p:nvSpPr>
          <p:cNvPr id="5" name="Rectangle 4"/>
          <p:cNvSpPr/>
          <p:nvPr/>
        </p:nvSpPr>
        <p:spPr>
          <a:xfrm>
            <a:off x="0" y="2908509"/>
            <a:ext cx="9144000" cy="1107996"/>
          </a:xfrm>
          <a:prstGeom prst="rect">
            <a:avLst/>
          </a:prstGeom>
        </p:spPr>
        <p:txBody>
          <a:bodyPr wrap="square">
            <a:spAutoFit/>
          </a:bodyPr>
          <a:lstStyle/>
          <a:p>
            <a:r>
              <a:rPr lang="fr-FR" sz="2200" dirty="0" smtClean="0">
                <a:latin typeface="Times New Roman" pitchFamily="18" charset="0"/>
                <a:cs typeface="Times New Roman" pitchFamily="18" charset="0"/>
              </a:rPr>
              <a:t>Le </a:t>
            </a:r>
            <a:r>
              <a:rPr lang="fr-FR" sz="2200" b="1" dirty="0" err="1" smtClean="0">
                <a:latin typeface="Times New Roman" pitchFamily="18" charset="0"/>
                <a:cs typeface="Times New Roman" pitchFamily="18" charset="0"/>
              </a:rPr>
              <a:t>nitroimidazoles</a:t>
            </a:r>
            <a:r>
              <a:rPr lang="fr-FR" sz="2200" b="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pénètre par simple diffusion dans la bactérie, subit une réduction  intracellulaire, se trouve ainsi activée et fabrique des produits cytotoxiques qui entraînent la mort de la bactérie ou du protozoaire.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7783"/>
            <a:ext cx="9144000" cy="430887"/>
          </a:xfrm>
          <a:prstGeom prst="rect">
            <a:avLst/>
          </a:prstGeom>
        </p:spPr>
        <p:txBody>
          <a:bodyPr wrap="square">
            <a:spAutoFit/>
          </a:bodyPr>
          <a:lstStyle/>
          <a:p>
            <a:r>
              <a:rPr lang="fr-FR" sz="2200" b="1" dirty="0" smtClean="0">
                <a:latin typeface="Times New Roman" pitchFamily="18" charset="0"/>
                <a:cs typeface="Times New Roman" pitchFamily="18" charset="0"/>
              </a:rPr>
              <a:t>Pénétration dans la bactérie </a:t>
            </a:r>
            <a:endParaRPr lang="fr-FR" sz="2200" dirty="0" smtClean="0">
              <a:latin typeface="Times New Roman" pitchFamily="18" charset="0"/>
              <a:cs typeface="Times New Roman" pitchFamily="18" charset="0"/>
            </a:endParaRPr>
          </a:p>
        </p:txBody>
      </p:sp>
      <p:sp>
        <p:nvSpPr>
          <p:cNvPr id="3" name="Rectangle 2"/>
          <p:cNvSpPr/>
          <p:nvPr/>
        </p:nvSpPr>
        <p:spPr>
          <a:xfrm>
            <a:off x="0" y="4462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Les β-</a:t>
            </a:r>
            <a:r>
              <a:rPr lang="fr-FR" sz="2400" b="1" dirty="0" err="1" smtClean="0">
                <a:latin typeface="Times New Roman" pitchFamily="18" charset="0"/>
                <a:cs typeface="Times New Roman" pitchFamily="18" charset="0"/>
              </a:rPr>
              <a:t>lactamines</a:t>
            </a:r>
            <a:r>
              <a:rPr lang="fr-FR" sz="2400" b="1" dirty="0" smtClean="0">
                <a:latin typeface="Times New Roman" pitchFamily="18" charset="0"/>
                <a:cs typeface="Times New Roman" pitchFamily="18" charset="0"/>
              </a:rPr>
              <a:t> </a:t>
            </a:r>
            <a:endParaRPr lang="fr-FR" sz="2400" b="1" dirty="0"/>
          </a:p>
        </p:txBody>
      </p:sp>
      <p:pic>
        <p:nvPicPr>
          <p:cNvPr id="4" name="Picture 2"/>
          <p:cNvPicPr>
            <a:picLocks noChangeAspect="1" noChangeArrowheads="1"/>
          </p:cNvPicPr>
          <p:nvPr/>
        </p:nvPicPr>
        <p:blipFill>
          <a:blip r:embed="rId2" cstate="print"/>
          <a:srcRect t="3780" b="4330"/>
          <a:stretch>
            <a:fillRect/>
          </a:stretch>
        </p:blipFill>
        <p:spPr bwMode="auto">
          <a:xfrm>
            <a:off x="1691680" y="3096938"/>
            <a:ext cx="5701710" cy="3689648"/>
          </a:xfrm>
          <a:prstGeom prst="rect">
            <a:avLst/>
          </a:prstGeom>
          <a:ln w="6350" cap="sq">
            <a:solidFill>
              <a:schemeClr val="tx1"/>
            </a:solidFill>
            <a:prstDash val="solid"/>
            <a:miter lim="800000"/>
          </a:ln>
          <a:effectLst>
            <a:outerShdw blurRad="50800" dist="38100" dir="2700000" algn="tl" rotWithShape="0">
              <a:srgbClr val="000000">
                <a:alpha val="43000"/>
              </a:srgbClr>
            </a:outerShdw>
          </a:effectLst>
        </p:spPr>
      </p:pic>
      <p:sp>
        <p:nvSpPr>
          <p:cNvPr id="5" name="Ellipse 4"/>
          <p:cNvSpPr/>
          <p:nvPr/>
        </p:nvSpPr>
        <p:spPr>
          <a:xfrm rot="19851586">
            <a:off x="3434376" y="5971227"/>
            <a:ext cx="1405371" cy="44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0" y="1785926"/>
            <a:ext cx="9144000" cy="1107996"/>
          </a:xfrm>
          <a:prstGeom prst="rect">
            <a:avLst/>
          </a:prstGeom>
        </p:spPr>
        <p:txBody>
          <a:bodyPr wrap="square">
            <a:spAutoFit/>
          </a:bodyPr>
          <a:lstStyle/>
          <a:p>
            <a:r>
              <a:rPr lang="fr-FR" sz="2200" dirty="0" smtClean="0">
                <a:latin typeface="Times New Roman" pitchFamily="18" charset="0"/>
                <a:cs typeface="Times New Roman" pitchFamily="18" charset="0"/>
              </a:rPr>
              <a:t>Chez les G-, les β-lactames doivent emprunter les passages ménagés par les </a:t>
            </a:r>
            <a:r>
              <a:rPr lang="fr-FR" sz="2200" dirty="0" err="1" smtClean="0">
                <a:latin typeface="Times New Roman" pitchFamily="18" charset="0"/>
                <a:cs typeface="Times New Roman" pitchFamily="18" charset="0"/>
              </a:rPr>
              <a:t>porines</a:t>
            </a:r>
            <a:r>
              <a:rPr lang="fr-FR" sz="2200" dirty="0" smtClean="0">
                <a:latin typeface="Times New Roman" pitchFamily="18" charset="0"/>
                <a:cs typeface="Times New Roman" pitchFamily="18" charset="0"/>
              </a:rPr>
              <a:t> au niveau de la membrane externe pour rejoindre l'espace </a:t>
            </a:r>
            <a:r>
              <a:rPr lang="fr-FR" sz="2200" dirty="0" err="1" smtClean="0">
                <a:latin typeface="Times New Roman" pitchFamily="18" charset="0"/>
                <a:cs typeface="Times New Roman" pitchFamily="18" charset="0"/>
              </a:rPr>
              <a:t>périplasmique</a:t>
            </a:r>
            <a:r>
              <a:rPr lang="fr-FR" sz="2200" dirty="0" smtClean="0">
                <a:latin typeface="Times New Roman" pitchFamily="18" charset="0"/>
                <a:cs typeface="Times New Roman" pitchFamily="18" charset="0"/>
              </a:rPr>
              <a:t>. </a:t>
            </a:r>
          </a:p>
        </p:txBody>
      </p:sp>
      <p:sp>
        <p:nvSpPr>
          <p:cNvPr id="7" name="Rectangle 6"/>
          <p:cNvSpPr/>
          <p:nvPr/>
        </p:nvSpPr>
        <p:spPr>
          <a:xfrm>
            <a:off x="0" y="972577"/>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Ne pénètrent pas dans la bactérie, mais rejoindre leur cible au niveau de la face interne de la paroi (espace péri-plasmique). Cet accès est direct pour les Gram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4349150" y="1648626"/>
            <a:ext cx="4759354" cy="5196160"/>
          </a:xfrm>
          <a:prstGeom prst="rect">
            <a:avLst/>
          </a:prstGeom>
          <a:noFill/>
          <a:ln w="9525">
            <a:noFill/>
            <a:miter lim="800000"/>
            <a:headEnd/>
            <a:tailEnd/>
          </a:ln>
        </p:spPr>
      </p:pic>
      <p:sp>
        <p:nvSpPr>
          <p:cNvPr id="3" name="Rectangle 2"/>
          <p:cNvSpPr/>
          <p:nvPr/>
        </p:nvSpPr>
        <p:spPr>
          <a:xfrm>
            <a:off x="-36512" y="1306940"/>
            <a:ext cx="4394198" cy="707886"/>
          </a:xfrm>
          <a:prstGeom prst="rect">
            <a:avLst/>
          </a:prstGeom>
        </p:spPr>
        <p:txBody>
          <a:bodyPr wrap="square">
            <a:spAutoFit/>
          </a:bodyPr>
          <a:lstStyle/>
          <a:p>
            <a:r>
              <a:rPr lang="fr-FR" sz="2000" b="1" dirty="0" err="1" smtClean="0">
                <a:latin typeface="Times New Roman" pitchFamily="18" charset="0"/>
                <a:cs typeface="Times New Roman" pitchFamily="18" charset="0"/>
              </a:rPr>
              <a:t>Péname</a:t>
            </a: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(cycle à 5 liaisons, soufré): toutes les pénicillines</a:t>
            </a:r>
          </a:p>
        </p:txBody>
      </p:sp>
      <p:sp>
        <p:nvSpPr>
          <p:cNvPr id="4" name="Rectangle 3"/>
          <p:cNvSpPr/>
          <p:nvPr/>
        </p:nvSpPr>
        <p:spPr>
          <a:xfrm>
            <a:off x="7062379" y="5004465"/>
            <a:ext cx="1542069" cy="646331"/>
          </a:xfrm>
          <a:prstGeom prst="rect">
            <a:avLst/>
          </a:prstGeom>
        </p:spPr>
        <p:txBody>
          <a:bodyPr wrap="square">
            <a:spAutoFit/>
          </a:bodyPr>
          <a:lstStyle/>
          <a:p>
            <a:pPr algn="ctr"/>
            <a:r>
              <a:rPr lang="fr-FR" dirty="0" smtClean="0">
                <a:solidFill>
                  <a:srgbClr val="FF0000"/>
                </a:solidFill>
                <a:latin typeface="Times New Roman" pitchFamily="18" charset="0"/>
                <a:cs typeface="Times New Roman" pitchFamily="18" charset="0"/>
              </a:rPr>
              <a:t>Seul produit commercialisé </a:t>
            </a:r>
            <a:endParaRPr lang="fr-FR" dirty="0">
              <a:solidFill>
                <a:srgbClr val="FF0000"/>
              </a:solidFill>
              <a:latin typeface="Times New Roman" pitchFamily="18" charset="0"/>
              <a:cs typeface="Times New Roman" pitchFamily="18" charset="0"/>
            </a:endParaRPr>
          </a:p>
        </p:txBody>
      </p:sp>
      <p:sp>
        <p:nvSpPr>
          <p:cNvPr id="5" name="Rectangle 4"/>
          <p:cNvSpPr/>
          <p:nvPr/>
        </p:nvSpPr>
        <p:spPr>
          <a:xfrm>
            <a:off x="6300192" y="5970766"/>
            <a:ext cx="2843808" cy="369332"/>
          </a:xfrm>
          <a:prstGeom prst="rect">
            <a:avLst/>
          </a:prstGeom>
        </p:spPr>
        <p:txBody>
          <a:bodyPr wrap="square">
            <a:spAutoFit/>
          </a:bodyPr>
          <a:lstStyle/>
          <a:p>
            <a:pPr algn="ctr"/>
            <a:r>
              <a:rPr lang="fr-FR" dirty="0" smtClean="0">
                <a:solidFill>
                  <a:srgbClr val="FF0000"/>
                </a:solidFill>
                <a:latin typeface="Times New Roman" pitchFamily="18" charset="0"/>
                <a:cs typeface="Times New Roman" pitchFamily="18" charset="0"/>
              </a:rPr>
              <a:t>Seul produit commercialisé </a:t>
            </a:r>
            <a:endParaRPr lang="fr-FR" dirty="0">
              <a:solidFill>
                <a:srgbClr val="FF0000"/>
              </a:solidFill>
              <a:latin typeface="Times New Roman" pitchFamily="18" charset="0"/>
              <a:cs typeface="Times New Roman" pitchFamily="18" charset="0"/>
            </a:endParaRPr>
          </a:p>
        </p:txBody>
      </p:sp>
      <p:sp>
        <p:nvSpPr>
          <p:cNvPr id="6" name="Rectangle 5"/>
          <p:cNvSpPr/>
          <p:nvPr/>
        </p:nvSpPr>
        <p:spPr>
          <a:xfrm>
            <a:off x="0" y="71414"/>
            <a:ext cx="9144000" cy="1107996"/>
          </a:xfrm>
          <a:prstGeom prst="rect">
            <a:avLst/>
          </a:prstGeom>
        </p:spPr>
        <p:txBody>
          <a:bodyPr wrap="square">
            <a:spAutoFit/>
          </a:bodyPr>
          <a:lstStyle/>
          <a:p>
            <a:r>
              <a:rPr lang="fr-FR" sz="2200" dirty="0" smtClean="0">
                <a:latin typeface="Times New Roman" pitchFamily="18" charset="0"/>
                <a:cs typeface="Times New Roman" pitchFamily="18" charset="0"/>
              </a:rPr>
              <a:t>Elle mime la séquence D-</a:t>
            </a:r>
            <a:r>
              <a:rPr lang="fr-FR" sz="2200" dirty="0" err="1" smtClean="0">
                <a:latin typeface="Times New Roman" pitchFamily="18" charset="0"/>
                <a:cs typeface="Times New Roman" pitchFamily="18" charset="0"/>
              </a:rPr>
              <a:t>Ala</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DAla</a:t>
            </a:r>
            <a:r>
              <a:rPr lang="fr-FR" sz="2200" dirty="0" smtClean="0">
                <a:latin typeface="Times New Roman" pitchFamily="18" charset="0"/>
                <a:cs typeface="Times New Roman" pitchFamily="18" charset="0"/>
              </a:rPr>
              <a:t>, dans la mesure où elles possèdent toutes un acide carboxylique libre à une distance adéquate de l'amide cyclique (lactame) du cycle β-lactame. </a:t>
            </a:r>
          </a:p>
        </p:txBody>
      </p:sp>
      <p:sp>
        <p:nvSpPr>
          <p:cNvPr id="7" name="Rectangle 6"/>
          <p:cNvSpPr/>
          <p:nvPr/>
        </p:nvSpPr>
        <p:spPr>
          <a:xfrm>
            <a:off x="0" y="5791794"/>
            <a:ext cx="4357686" cy="1015663"/>
          </a:xfrm>
          <a:prstGeom prst="rect">
            <a:avLst/>
          </a:prstGeom>
        </p:spPr>
        <p:txBody>
          <a:bodyPr wrap="square">
            <a:spAutoFit/>
          </a:bodyPr>
          <a:lstStyle/>
          <a:p>
            <a:r>
              <a:rPr lang="fr-FR" sz="2000" b="1" dirty="0" err="1" smtClean="0">
                <a:latin typeface="Times New Roman" pitchFamily="18" charset="0"/>
                <a:cs typeface="Times New Roman" pitchFamily="18" charset="0"/>
              </a:rPr>
              <a:t>Monobactames</a:t>
            </a: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constituées par un cycle </a:t>
            </a:r>
            <a:r>
              <a:rPr lang="fr-FR" sz="2000" dirty="0" err="1" smtClean="0">
                <a:latin typeface="Times New Roman" pitchFamily="18" charset="0"/>
                <a:cs typeface="Times New Roman" pitchFamily="18" charset="0"/>
              </a:rPr>
              <a:t>azétidine</a:t>
            </a:r>
            <a:r>
              <a:rPr lang="fr-FR" sz="2000" dirty="0" smtClean="0">
                <a:latin typeface="Times New Roman" pitchFamily="18" charset="0"/>
                <a:cs typeface="Times New Roman" pitchFamily="18" charset="0"/>
              </a:rPr>
              <a:t> qui mime la fonction carboxylique libre des autres molécules </a:t>
            </a:r>
            <a:endParaRPr lang="fr-FR" sz="2000" dirty="0">
              <a:latin typeface="Times New Roman" pitchFamily="18" charset="0"/>
              <a:cs typeface="Times New Roman" pitchFamily="18" charset="0"/>
            </a:endParaRPr>
          </a:p>
        </p:txBody>
      </p:sp>
      <p:sp>
        <p:nvSpPr>
          <p:cNvPr id="8" name="Rectangle 7"/>
          <p:cNvSpPr/>
          <p:nvPr/>
        </p:nvSpPr>
        <p:spPr>
          <a:xfrm>
            <a:off x="0" y="4956379"/>
            <a:ext cx="4357686" cy="707886"/>
          </a:xfrm>
          <a:prstGeom prst="rect">
            <a:avLst/>
          </a:prstGeom>
        </p:spPr>
        <p:txBody>
          <a:bodyPr wrap="square">
            <a:spAutoFit/>
          </a:bodyPr>
          <a:lstStyle/>
          <a:p>
            <a:r>
              <a:rPr lang="fr-FR" sz="2000" b="1" dirty="0" err="1" smtClean="0">
                <a:latin typeface="Times New Roman" pitchFamily="18" charset="0"/>
                <a:cs typeface="Times New Roman" pitchFamily="18" charset="0"/>
              </a:rPr>
              <a:t>Oxacéphème</a:t>
            </a:r>
            <a:r>
              <a:rPr lang="fr-FR" sz="2000" b="1"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rPr>
              <a:t> (cycle à 6 liaisons, insaturé oxygéné): </a:t>
            </a:r>
            <a:r>
              <a:rPr lang="fr-FR" sz="2000" dirty="0" err="1" smtClean="0">
                <a:latin typeface="Times New Roman" pitchFamily="18" charset="0"/>
                <a:cs typeface="Times New Roman" pitchFamily="18" charset="0"/>
              </a:rPr>
              <a:t>latamoxef</a:t>
            </a:r>
            <a:r>
              <a:rPr lang="fr-FR" sz="2000" dirty="0" smtClean="0">
                <a:latin typeface="Times New Roman" pitchFamily="18" charset="0"/>
                <a:cs typeface="Times New Roman" pitchFamily="18" charset="0"/>
              </a:rPr>
              <a:t> </a:t>
            </a:r>
          </a:p>
        </p:txBody>
      </p:sp>
      <p:sp>
        <p:nvSpPr>
          <p:cNvPr id="9" name="Rectangle 8"/>
          <p:cNvSpPr/>
          <p:nvPr/>
        </p:nvSpPr>
        <p:spPr>
          <a:xfrm>
            <a:off x="0" y="4120963"/>
            <a:ext cx="4357686" cy="707886"/>
          </a:xfrm>
          <a:prstGeom prst="rect">
            <a:avLst/>
          </a:prstGeom>
        </p:spPr>
        <p:txBody>
          <a:bodyPr wrap="square">
            <a:spAutoFit/>
          </a:bodyPr>
          <a:lstStyle/>
          <a:p>
            <a:r>
              <a:rPr lang="fr-FR" sz="2000" b="1" dirty="0" err="1" smtClean="0">
                <a:latin typeface="Times New Roman" pitchFamily="18" charset="0"/>
                <a:cs typeface="Times New Roman" pitchFamily="18" charset="0"/>
              </a:rPr>
              <a:t>Céphème</a:t>
            </a: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 (cycle à 6 liaisons, insaturé soufré): céphalosporines</a:t>
            </a:r>
          </a:p>
        </p:txBody>
      </p:sp>
      <p:sp>
        <p:nvSpPr>
          <p:cNvPr id="10" name="Rectangle 9"/>
          <p:cNvSpPr/>
          <p:nvPr/>
        </p:nvSpPr>
        <p:spPr>
          <a:xfrm>
            <a:off x="0" y="2977770"/>
            <a:ext cx="4357686" cy="1015663"/>
          </a:xfrm>
          <a:prstGeom prst="rect">
            <a:avLst/>
          </a:prstGeom>
        </p:spPr>
        <p:txBody>
          <a:bodyPr wrap="square">
            <a:spAutoFit/>
          </a:bodyPr>
          <a:lstStyle/>
          <a:p>
            <a:r>
              <a:rPr lang="fr-FR" sz="2000" b="1" dirty="0" err="1" smtClean="0">
                <a:latin typeface="Times New Roman" pitchFamily="18" charset="0"/>
                <a:cs typeface="Times New Roman" pitchFamily="18" charset="0"/>
              </a:rPr>
              <a:t>Carbapénème</a:t>
            </a: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(cycle à 5 liaisons, insaturé): </a:t>
            </a:r>
            <a:r>
              <a:rPr lang="fr-FR" sz="2000" dirty="0" err="1" smtClean="0">
                <a:latin typeface="Times New Roman" pitchFamily="18" charset="0"/>
                <a:cs typeface="Times New Roman" pitchFamily="18" charset="0"/>
              </a:rPr>
              <a:t>imipénem</a:t>
            </a:r>
            <a:r>
              <a:rPr lang="fr-FR" sz="2000" dirty="0" smtClean="0">
                <a:latin typeface="Times New Roman" pitchFamily="18" charset="0"/>
                <a:cs typeface="Times New Roman" pitchFamily="18" charset="0"/>
              </a:rPr>
              <a:t> et produits apparentés</a:t>
            </a:r>
          </a:p>
        </p:txBody>
      </p:sp>
      <p:sp>
        <p:nvSpPr>
          <p:cNvPr id="11" name="Rectangle 10"/>
          <p:cNvSpPr/>
          <p:nvPr/>
        </p:nvSpPr>
        <p:spPr>
          <a:xfrm>
            <a:off x="0" y="2142355"/>
            <a:ext cx="4357686" cy="707886"/>
          </a:xfrm>
          <a:prstGeom prst="rect">
            <a:avLst/>
          </a:prstGeom>
        </p:spPr>
        <p:txBody>
          <a:bodyPr wrap="square">
            <a:spAutoFit/>
          </a:bodyPr>
          <a:lstStyle/>
          <a:p>
            <a:r>
              <a:rPr lang="fr-FR" sz="2000" b="1" dirty="0" err="1" smtClean="0">
                <a:latin typeface="Times New Roman" pitchFamily="18" charset="0"/>
                <a:cs typeface="Times New Roman" pitchFamily="18" charset="0"/>
              </a:rPr>
              <a:t>Clavame</a:t>
            </a: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(cycle à 5 liaisons, oxygéné): inhibiteurs de ß-</a:t>
            </a:r>
            <a:r>
              <a:rPr lang="fr-FR" sz="2000" dirty="0" err="1" smtClean="0">
                <a:latin typeface="Times New Roman" pitchFamily="18" charset="0"/>
                <a:cs typeface="Times New Roman" pitchFamily="18" charset="0"/>
              </a:rPr>
              <a:t>lactamases</a:t>
            </a:r>
            <a:endParaRPr lang="fr-FR"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p:cNvPicPr>
            <a:picLocks noChangeAspect="1" noChangeArrowheads="1"/>
          </p:cNvPicPr>
          <p:nvPr/>
        </p:nvPicPr>
        <p:blipFill>
          <a:blip r:embed="rId2" cstate="print"/>
          <a:srcRect/>
          <a:stretch>
            <a:fillRect/>
          </a:stretch>
        </p:blipFill>
        <p:spPr bwMode="auto">
          <a:xfrm>
            <a:off x="35496" y="3068960"/>
            <a:ext cx="3923928" cy="3695700"/>
          </a:xfrm>
          <a:prstGeom prst="rect">
            <a:avLst/>
          </a:prstGeom>
          <a:noFill/>
          <a:ln w="9525">
            <a:solidFill>
              <a:schemeClr val="tx1"/>
            </a:solidFill>
            <a:miter lim="800000"/>
            <a:headEnd/>
            <a:tailEnd/>
          </a:ln>
        </p:spPr>
      </p:pic>
      <p:pic>
        <p:nvPicPr>
          <p:cNvPr id="75778" name="Picture 2"/>
          <p:cNvPicPr>
            <a:picLocks noChangeAspect="1" noChangeArrowheads="1"/>
          </p:cNvPicPr>
          <p:nvPr/>
        </p:nvPicPr>
        <p:blipFill>
          <a:blip r:embed="rId3" cstate="print"/>
          <a:srcRect l="5836" t="5911" r="1939" b="-572"/>
          <a:stretch>
            <a:fillRect/>
          </a:stretch>
        </p:blipFill>
        <p:spPr bwMode="auto">
          <a:xfrm>
            <a:off x="4067944" y="1628800"/>
            <a:ext cx="4968552" cy="5108511"/>
          </a:xfrm>
          <a:prstGeom prst="rect">
            <a:avLst/>
          </a:prstGeom>
          <a:noFill/>
          <a:ln w="9525">
            <a:solidFill>
              <a:schemeClr val="tx1"/>
            </a:solidFill>
            <a:miter lim="800000"/>
            <a:headEnd/>
            <a:tailEnd/>
          </a:ln>
        </p:spPr>
      </p:pic>
      <p:sp>
        <p:nvSpPr>
          <p:cNvPr id="5" name="Rectangle 4"/>
          <p:cNvSpPr/>
          <p:nvPr/>
        </p:nvSpPr>
        <p:spPr>
          <a:xfrm>
            <a:off x="0" y="642918"/>
            <a:ext cx="9144000" cy="769441"/>
          </a:xfrm>
          <a:prstGeom prst="rect">
            <a:avLst/>
          </a:prstGeom>
        </p:spPr>
        <p:txBody>
          <a:bodyPr wrap="square">
            <a:spAutoFit/>
          </a:bodyPr>
          <a:lstStyle/>
          <a:p>
            <a:pPr lvl="0" algn="just" fontAlgn="base">
              <a:spcBef>
                <a:spcPct val="0"/>
              </a:spcBef>
              <a:spcAft>
                <a:spcPct val="0"/>
              </a:spcAft>
            </a:pPr>
            <a:r>
              <a:rPr lang="fr-FR" sz="2200" dirty="0" smtClean="0">
                <a:solidFill>
                  <a:srgbClr val="212121"/>
                </a:solidFill>
                <a:latin typeface="Times New Roman" pitchFamily="18" charset="0"/>
                <a:cs typeface="Times New Roman" pitchFamily="18" charset="0"/>
              </a:rPr>
              <a:t>La partie commune dans la biosynthèse des β-lactames est la formation tri-peptide L-α-</a:t>
            </a:r>
            <a:r>
              <a:rPr lang="fr-FR" sz="2200" dirty="0" err="1" smtClean="0">
                <a:solidFill>
                  <a:srgbClr val="212121"/>
                </a:solidFill>
                <a:latin typeface="Times New Roman" pitchFamily="18" charset="0"/>
                <a:cs typeface="Times New Roman" pitchFamily="18" charset="0"/>
              </a:rPr>
              <a:t>aminoadipyl</a:t>
            </a:r>
            <a:r>
              <a:rPr lang="fr-FR" sz="2200" dirty="0" smtClean="0">
                <a:solidFill>
                  <a:srgbClr val="212121"/>
                </a:solidFill>
                <a:latin typeface="Times New Roman" pitchFamily="18" charset="0"/>
                <a:cs typeface="Times New Roman" pitchFamily="18" charset="0"/>
              </a:rPr>
              <a:t>-L-</a:t>
            </a:r>
            <a:r>
              <a:rPr lang="fr-FR" sz="2200" dirty="0" err="1" smtClean="0">
                <a:solidFill>
                  <a:srgbClr val="212121"/>
                </a:solidFill>
                <a:latin typeface="Times New Roman" pitchFamily="18" charset="0"/>
                <a:cs typeface="Times New Roman" pitchFamily="18" charset="0"/>
              </a:rPr>
              <a:t>cystéinyl</a:t>
            </a:r>
            <a:r>
              <a:rPr lang="fr-FR" sz="2200" dirty="0" smtClean="0">
                <a:solidFill>
                  <a:srgbClr val="212121"/>
                </a:solidFill>
                <a:latin typeface="Times New Roman" pitchFamily="18" charset="0"/>
                <a:cs typeface="Times New Roman" pitchFamily="18" charset="0"/>
              </a:rPr>
              <a:t>-D-valine (LLD-ACV) à partir</a:t>
            </a:r>
          </a:p>
        </p:txBody>
      </p:sp>
      <p:sp>
        <p:nvSpPr>
          <p:cNvPr id="6" name="Rectangle 5"/>
          <p:cNvSpPr/>
          <p:nvPr/>
        </p:nvSpPr>
        <p:spPr>
          <a:xfrm>
            <a:off x="0" y="8710552"/>
            <a:ext cx="3995936" cy="1631216"/>
          </a:xfrm>
          <a:prstGeom prst="rect">
            <a:avLst/>
          </a:prstGeom>
        </p:spPr>
        <p:txBody>
          <a:bodyPr wrap="square">
            <a:spAutoFit/>
          </a:bodyPr>
          <a:lstStyle/>
          <a:p>
            <a:pPr lvl="0" fontAlgn="base">
              <a:spcBef>
                <a:spcPct val="0"/>
              </a:spcBef>
              <a:spcAft>
                <a:spcPct val="0"/>
              </a:spcAft>
            </a:pPr>
            <a:r>
              <a:rPr lang="fr-FR" sz="2000" dirty="0" smtClean="0">
                <a:solidFill>
                  <a:srgbClr val="212121"/>
                </a:solidFill>
                <a:latin typeface="Times New Roman" pitchFamily="18" charset="0"/>
                <a:cs typeface="Times New Roman" pitchFamily="18" charset="0"/>
              </a:rPr>
              <a:t>Le tri-peptide L-α-</a:t>
            </a:r>
            <a:r>
              <a:rPr lang="fr-FR" sz="2000" dirty="0" err="1" smtClean="0">
                <a:solidFill>
                  <a:srgbClr val="212121"/>
                </a:solidFill>
                <a:latin typeface="Times New Roman" pitchFamily="18" charset="0"/>
                <a:cs typeface="Times New Roman" pitchFamily="18" charset="0"/>
              </a:rPr>
              <a:t>aminoadipyl</a:t>
            </a:r>
            <a:r>
              <a:rPr lang="fr-FR" sz="2000" dirty="0" smtClean="0">
                <a:solidFill>
                  <a:srgbClr val="212121"/>
                </a:solidFill>
                <a:latin typeface="Times New Roman" pitchFamily="18" charset="0"/>
                <a:cs typeface="Times New Roman" pitchFamily="18" charset="0"/>
              </a:rPr>
              <a:t>-L-</a:t>
            </a:r>
            <a:r>
              <a:rPr lang="fr-FR" sz="2000" dirty="0" err="1" smtClean="0">
                <a:solidFill>
                  <a:srgbClr val="212121"/>
                </a:solidFill>
                <a:latin typeface="Times New Roman" pitchFamily="18" charset="0"/>
                <a:cs typeface="Times New Roman" pitchFamily="18" charset="0"/>
              </a:rPr>
              <a:t>cystéinyl</a:t>
            </a:r>
            <a:r>
              <a:rPr lang="fr-FR" sz="2000" dirty="0" smtClean="0">
                <a:solidFill>
                  <a:srgbClr val="212121"/>
                </a:solidFill>
                <a:latin typeface="Times New Roman" pitchFamily="18" charset="0"/>
                <a:cs typeface="Times New Roman" pitchFamily="18" charset="0"/>
              </a:rPr>
              <a:t>-D-valine (LLD-ACV) est ensuite cyclisé par l' </a:t>
            </a:r>
            <a:r>
              <a:rPr lang="fr-FR" sz="2000" dirty="0" err="1" smtClean="0">
                <a:solidFill>
                  <a:srgbClr val="212121"/>
                </a:solidFill>
                <a:latin typeface="Times New Roman" pitchFamily="18" charset="0"/>
                <a:cs typeface="Times New Roman" pitchFamily="18" charset="0"/>
              </a:rPr>
              <a:t>isopénicilline</a:t>
            </a:r>
            <a:r>
              <a:rPr lang="fr-FR" sz="2000" dirty="0" smtClean="0">
                <a:solidFill>
                  <a:srgbClr val="212121"/>
                </a:solidFill>
                <a:latin typeface="Times New Roman" pitchFamily="18" charset="0"/>
                <a:cs typeface="Times New Roman" pitchFamily="18" charset="0"/>
              </a:rPr>
              <a:t> N synthase, ou cyclase, pour produire un intermédiaire clé </a:t>
            </a:r>
            <a:r>
              <a:rPr lang="fr-FR" sz="2000" dirty="0" err="1" smtClean="0">
                <a:solidFill>
                  <a:srgbClr val="212121"/>
                </a:solidFill>
                <a:latin typeface="Times New Roman" pitchFamily="18" charset="0"/>
                <a:cs typeface="Times New Roman" pitchFamily="18" charset="0"/>
              </a:rPr>
              <a:t>isopénicilline</a:t>
            </a:r>
            <a:r>
              <a:rPr lang="fr-FR" sz="2000" dirty="0" smtClean="0">
                <a:solidFill>
                  <a:srgbClr val="212121"/>
                </a:solidFill>
                <a:latin typeface="Times New Roman" pitchFamily="18" charset="0"/>
                <a:cs typeface="Times New Roman" pitchFamily="18" charset="0"/>
              </a:rPr>
              <a:t> N. </a:t>
            </a:r>
          </a:p>
        </p:txBody>
      </p:sp>
      <p:sp>
        <p:nvSpPr>
          <p:cNvPr id="7" name="Rectangle 6"/>
          <p:cNvSpPr/>
          <p:nvPr/>
        </p:nvSpPr>
        <p:spPr>
          <a:xfrm>
            <a:off x="35496" y="7402214"/>
            <a:ext cx="3600400" cy="923330"/>
          </a:xfrm>
          <a:prstGeom prst="rect">
            <a:avLst/>
          </a:prstGeom>
        </p:spPr>
        <p:txBody>
          <a:bodyPr wrap="square">
            <a:spAutoFit/>
          </a:bodyPr>
          <a:lstStyle/>
          <a:p>
            <a:pPr lvl="0" algn="just" fontAlgn="base">
              <a:spcBef>
                <a:spcPct val="0"/>
              </a:spcBef>
              <a:spcAft>
                <a:spcPct val="0"/>
              </a:spcAft>
            </a:pPr>
            <a:r>
              <a:rPr lang="fr-FR" dirty="0" smtClean="0">
                <a:solidFill>
                  <a:srgbClr val="212121"/>
                </a:solidFill>
                <a:latin typeface="Times New Roman" pitchFamily="18" charset="0"/>
                <a:cs typeface="Times New Roman" pitchFamily="18" charset="0"/>
              </a:rPr>
              <a:t>A partir de ce dernier, l'échange de la chaîne latérale produira de la pénicilline G dans </a:t>
            </a:r>
            <a:r>
              <a:rPr lang="fr-FR" i="1" dirty="0" smtClean="0">
                <a:solidFill>
                  <a:srgbClr val="212121"/>
                </a:solidFill>
                <a:latin typeface="Times New Roman" pitchFamily="18" charset="0"/>
                <a:cs typeface="Times New Roman" pitchFamily="18" charset="0"/>
              </a:rPr>
              <a:t>P. </a:t>
            </a:r>
            <a:r>
              <a:rPr lang="fr-FR" i="1" dirty="0" err="1" smtClean="0">
                <a:solidFill>
                  <a:srgbClr val="212121"/>
                </a:solidFill>
                <a:latin typeface="Times New Roman" pitchFamily="18" charset="0"/>
                <a:cs typeface="Times New Roman" pitchFamily="18" charset="0"/>
              </a:rPr>
              <a:t>chrysogenum</a:t>
            </a:r>
            <a:r>
              <a:rPr lang="fr-FR" dirty="0" smtClean="0">
                <a:solidFill>
                  <a:srgbClr val="212121"/>
                </a:solidFill>
                <a:latin typeface="Times New Roman" pitchFamily="18" charset="0"/>
                <a:cs typeface="Times New Roman" pitchFamily="18" charset="0"/>
              </a:rPr>
              <a:t>.</a:t>
            </a:r>
          </a:p>
        </p:txBody>
      </p:sp>
      <p:sp>
        <p:nvSpPr>
          <p:cNvPr id="10" name="Rectangle 9"/>
          <p:cNvSpPr/>
          <p:nvPr/>
        </p:nvSpPr>
        <p:spPr>
          <a:xfrm>
            <a:off x="0" y="7673404"/>
            <a:ext cx="3959424" cy="2308324"/>
          </a:xfrm>
          <a:prstGeom prst="rect">
            <a:avLst/>
          </a:prstGeom>
        </p:spPr>
        <p:txBody>
          <a:bodyPr wrap="square">
            <a:spAutoFit/>
          </a:bodyPr>
          <a:lstStyle/>
          <a:p>
            <a:pPr lvl="0" algn="just" fontAlgn="base">
              <a:spcBef>
                <a:spcPct val="0"/>
              </a:spcBef>
              <a:spcAft>
                <a:spcPct val="0"/>
              </a:spcAft>
            </a:pPr>
            <a:r>
              <a:rPr lang="fr-FR" dirty="0" smtClean="0">
                <a:solidFill>
                  <a:srgbClr val="212121"/>
                </a:solidFill>
                <a:latin typeface="Times New Roman" pitchFamily="18" charset="0"/>
                <a:cs typeface="Times New Roman" pitchFamily="18" charset="0"/>
              </a:rPr>
              <a:t>Dans </a:t>
            </a:r>
            <a:r>
              <a:rPr lang="fr-FR" i="1" dirty="0" smtClean="0">
                <a:solidFill>
                  <a:srgbClr val="212121"/>
                </a:solidFill>
                <a:latin typeface="Times New Roman" pitchFamily="18" charset="0"/>
                <a:cs typeface="Times New Roman" pitchFamily="18" charset="0"/>
              </a:rPr>
              <a:t>A. </a:t>
            </a:r>
            <a:r>
              <a:rPr lang="fr-FR" i="1" dirty="0" err="1" smtClean="0">
                <a:solidFill>
                  <a:srgbClr val="212121"/>
                </a:solidFill>
                <a:latin typeface="Times New Roman" pitchFamily="18" charset="0"/>
                <a:cs typeface="Times New Roman" pitchFamily="18" charset="0"/>
              </a:rPr>
              <a:t>chrysogenum</a:t>
            </a:r>
            <a:r>
              <a:rPr lang="fr-FR" dirty="0" smtClean="0">
                <a:solidFill>
                  <a:srgbClr val="212121"/>
                </a:solidFill>
                <a:latin typeface="Times New Roman" pitchFamily="18" charset="0"/>
                <a:cs typeface="Times New Roman" pitchFamily="18" charset="0"/>
              </a:rPr>
              <a:t>, plusieurs enzymes qui ne existent dans       </a:t>
            </a:r>
            <a:r>
              <a:rPr lang="fr-FR" i="1" dirty="0" smtClean="0">
                <a:solidFill>
                  <a:srgbClr val="212121"/>
                </a:solidFill>
                <a:latin typeface="Times New Roman" pitchFamily="18" charset="0"/>
                <a:cs typeface="Times New Roman" pitchFamily="18" charset="0"/>
              </a:rPr>
              <a:t>P. </a:t>
            </a:r>
            <a:r>
              <a:rPr lang="fr-FR" i="1" dirty="0" err="1" smtClean="0">
                <a:solidFill>
                  <a:srgbClr val="212121"/>
                </a:solidFill>
                <a:latin typeface="Times New Roman" pitchFamily="18" charset="0"/>
                <a:cs typeface="Times New Roman" pitchFamily="18" charset="0"/>
              </a:rPr>
              <a:t>chrysogenum</a:t>
            </a:r>
            <a:r>
              <a:rPr lang="fr-FR" dirty="0" smtClean="0">
                <a:solidFill>
                  <a:srgbClr val="212121"/>
                </a:solidFill>
                <a:latin typeface="Times New Roman" pitchFamily="18" charset="0"/>
                <a:cs typeface="Times New Roman" pitchFamily="18" charset="0"/>
              </a:rPr>
              <a:t> vont convertir l'</a:t>
            </a:r>
            <a:r>
              <a:rPr lang="fr-FR" dirty="0" err="1" smtClean="0">
                <a:solidFill>
                  <a:srgbClr val="212121"/>
                </a:solidFill>
                <a:latin typeface="Times New Roman" pitchFamily="18" charset="0"/>
                <a:cs typeface="Times New Roman" pitchFamily="18" charset="0"/>
              </a:rPr>
              <a:t>isopénicilline</a:t>
            </a:r>
            <a:r>
              <a:rPr lang="fr-FR" dirty="0" smtClean="0">
                <a:solidFill>
                  <a:srgbClr val="212121"/>
                </a:solidFill>
                <a:latin typeface="Times New Roman" pitchFamily="18" charset="0"/>
                <a:cs typeface="Times New Roman" pitchFamily="18" charset="0"/>
              </a:rPr>
              <a:t> N en céphalosporine C, à travers la pénicilline N, La </a:t>
            </a:r>
            <a:r>
              <a:rPr lang="fr-FR" dirty="0" err="1" smtClean="0">
                <a:solidFill>
                  <a:srgbClr val="212121"/>
                </a:solidFill>
                <a:latin typeface="Times New Roman" pitchFamily="18" charset="0"/>
                <a:cs typeface="Times New Roman" pitchFamily="18" charset="0"/>
              </a:rPr>
              <a:t>désacétoxycéphalosporine</a:t>
            </a:r>
            <a:r>
              <a:rPr lang="fr-FR" dirty="0" smtClean="0">
                <a:solidFill>
                  <a:srgbClr val="212121"/>
                </a:solidFill>
                <a:latin typeface="Times New Roman" pitchFamily="18" charset="0"/>
                <a:cs typeface="Times New Roman" pitchFamily="18" charset="0"/>
              </a:rPr>
              <a:t> C (DAOC) et la </a:t>
            </a:r>
            <a:r>
              <a:rPr lang="fr-FR" dirty="0" err="1" smtClean="0">
                <a:solidFill>
                  <a:srgbClr val="212121"/>
                </a:solidFill>
                <a:latin typeface="Times New Roman" pitchFamily="18" charset="0"/>
                <a:cs typeface="Times New Roman" pitchFamily="18" charset="0"/>
              </a:rPr>
              <a:t>désacétylcéphalosporine</a:t>
            </a:r>
            <a:r>
              <a:rPr lang="fr-FR" dirty="0" smtClean="0">
                <a:solidFill>
                  <a:srgbClr val="212121"/>
                </a:solidFill>
                <a:latin typeface="Times New Roman" pitchFamily="18" charset="0"/>
                <a:cs typeface="Times New Roman" pitchFamily="18" charset="0"/>
              </a:rPr>
              <a:t> C (DAC) comme intermédiaires..</a:t>
            </a:r>
            <a:r>
              <a:rPr lang="fr-FR" dirty="0" smtClean="0">
                <a:latin typeface="Times New Roman" pitchFamily="18" charset="0"/>
                <a:cs typeface="Times New Roman" pitchFamily="18" charset="0"/>
              </a:rPr>
              <a:t> </a:t>
            </a:r>
          </a:p>
        </p:txBody>
      </p:sp>
      <p:sp>
        <p:nvSpPr>
          <p:cNvPr id="12" name="Rectangle 11"/>
          <p:cNvSpPr/>
          <p:nvPr/>
        </p:nvSpPr>
        <p:spPr>
          <a:xfrm>
            <a:off x="0" y="69155"/>
            <a:ext cx="9144000" cy="430887"/>
          </a:xfrm>
          <a:prstGeom prst="rect">
            <a:avLst/>
          </a:prstGeom>
        </p:spPr>
        <p:txBody>
          <a:bodyPr wrap="square">
            <a:spAutoFit/>
          </a:bodyPr>
          <a:lstStyle/>
          <a:p>
            <a:pPr lvl="0" algn="ctr" fontAlgn="base">
              <a:spcBef>
                <a:spcPct val="0"/>
              </a:spcBef>
              <a:spcAft>
                <a:spcPct val="0"/>
              </a:spcAft>
            </a:pPr>
            <a:r>
              <a:rPr lang="fr-FR" sz="2200" b="1" dirty="0" smtClean="0">
                <a:solidFill>
                  <a:srgbClr val="212121"/>
                </a:solidFill>
                <a:latin typeface="Times New Roman" pitchFamily="18" charset="0"/>
                <a:cs typeface="Times New Roman" pitchFamily="18" charset="0"/>
              </a:rPr>
              <a:t>Voie biosynthétique des pénicillines et des céphalosporines. </a:t>
            </a:r>
          </a:p>
        </p:txBody>
      </p:sp>
      <p:sp>
        <p:nvSpPr>
          <p:cNvPr id="14" name="Rectangle 13"/>
          <p:cNvSpPr/>
          <p:nvPr/>
        </p:nvSpPr>
        <p:spPr>
          <a:xfrm>
            <a:off x="0" y="1357298"/>
            <a:ext cx="3995936" cy="1446550"/>
          </a:xfrm>
          <a:prstGeom prst="rect">
            <a:avLst/>
          </a:prstGeom>
        </p:spPr>
        <p:txBody>
          <a:bodyPr wrap="square">
            <a:spAutoFit/>
          </a:bodyPr>
          <a:lstStyle/>
          <a:p>
            <a:pPr algn="just"/>
            <a:r>
              <a:rPr lang="fr-FR" sz="2200" dirty="0" smtClean="0">
                <a:solidFill>
                  <a:srgbClr val="212121"/>
                </a:solidFill>
                <a:latin typeface="Times New Roman" pitchFamily="18" charset="0"/>
                <a:cs typeface="Times New Roman" pitchFamily="18" charset="0"/>
              </a:rPr>
              <a:t>des acides L-α-</a:t>
            </a:r>
            <a:r>
              <a:rPr lang="fr-FR" sz="2200" dirty="0" err="1" smtClean="0">
                <a:solidFill>
                  <a:srgbClr val="212121"/>
                </a:solidFill>
                <a:latin typeface="Times New Roman" pitchFamily="18" charset="0"/>
                <a:cs typeface="Times New Roman" pitchFamily="18" charset="0"/>
              </a:rPr>
              <a:t>aminoadipique</a:t>
            </a:r>
            <a:r>
              <a:rPr lang="fr-FR" sz="2200" dirty="0" smtClean="0">
                <a:solidFill>
                  <a:srgbClr val="212121"/>
                </a:solidFill>
                <a:latin typeface="Times New Roman" pitchFamily="18" charset="0"/>
                <a:cs typeface="Times New Roman" pitchFamily="18" charset="0"/>
              </a:rPr>
              <a:t>, la L-cystéine et la L-valine par la </a:t>
            </a:r>
            <a:r>
              <a:rPr lang="fr-FR" sz="2200" b="1" dirty="0" smtClean="0">
                <a:solidFill>
                  <a:srgbClr val="FF0000"/>
                </a:solidFill>
                <a:latin typeface="Times New Roman" pitchFamily="18" charset="0"/>
                <a:cs typeface="Times New Roman" pitchFamily="18" charset="0"/>
              </a:rPr>
              <a:t>peptide synthétase </a:t>
            </a:r>
            <a:r>
              <a:rPr lang="fr-FR" sz="2200" dirty="0" smtClean="0">
                <a:solidFill>
                  <a:srgbClr val="212121"/>
                </a:solidFill>
                <a:latin typeface="Times New Roman" pitchFamily="18" charset="0"/>
                <a:cs typeface="Times New Roman" pitchFamily="18" charset="0"/>
              </a:rPr>
              <a:t>par une voie non </a:t>
            </a:r>
            <a:r>
              <a:rPr lang="fr-FR" sz="2200" dirty="0" err="1" smtClean="0">
                <a:solidFill>
                  <a:srgbClr val="212121"/>
                </a:solidFill>
                <a:latin typeface="Times New Roman" pitchFamily="18" charset="0"/>
                <a:cs typeface="Times New Roman" pitchFamily="18" charset="0"/>
              </a:rPr>
              <a:t>ribosomique</a:t>
            </a:r>
            <a:r>
              <a:rPr lang="fr-FR" sz="2200" dirty="0" smtClean="0">
                <a:solidFill>
                  <a:srgbClr val="212121"/>
                </a:solidFill>
                <a:latin typeface="Times New Roman" pitchFamily="18" charset="0"/>
                <a:cs typeface="Times New Roman" pitchFamily="18" charset="0"/>
              </a:rPr>
              <a:t>. </a:t>
            </a:r>
            <a:endParaRPr lang="fr-FR"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3929058" y="177588"/>
            <a:ext cx="5143536" cy="6394684"/>
            <a:chOff x="3929058" y="177588"/>
            <a:chExt cx="5143536" cy="6394684"/>
          </a:xfrm>
        </p:grpSpPr>
        <p:grpSp>
          <p:nvGrpSpPr>
            <p:cNvPr id="14" name="Groupe 13"/>
            <p:cNvGrpSpPr/>
            <p:nvPr/>
          </p:nvGrpSpPr>
          <p:grpSpPr>
            <a:xfrm>
              <a:off x="3929058" y="177588"/>
              <a:ext cx="5143536" cy="6251808"/>
              <a:chOff x="3786182" y="106150"/>
              <a:chExt cx="5143536" cy="6251808"/>
            </a:xfrm>
          </p:grpSpPr>
          <p:pic>
            <p:nvPicPr>
              <p:cNvPr id="9" name="Picture 3"/>
              <p:cNvPicPr>
                <a:picLocks noChangeAspect="1" noChangeArrowheads="1"/>
              </p:cNvPicPr>
              <p:nvPr/>
            </p:nvPicPr>
            <p:blipFill>
              <a:blip r:embed="rId2"/>
              <a:srcRect l="20628" r="23006" b="-1380"/>
              <a:stretch>
                <a:fillRect/>
              </a:stretch>
            </p:blipFill>
            <p:spPr bwMode="auto">
              <a:xfrm>
                <a:off x="3989668" y="106150"/>
                <a:ext cx="4868612" cy="6251808"/>
              </a:xfrm>
              <a:prstGeom prst="rect">
                <a:avLst/>
              </a:prstGeom>
              <a:noFill/>
              <a:ln w="9525">
                <a:noFill/>
                <a:miter lim="800000"/>
                <a:headEnd/>
                <a:tailEnd/>
              </a:ln>
              <a:effectLst/>
            </p:spPr>
          </p:pic>
          <p:sp>
            <p:nvSpPr>
              <p:cNvPr id="10" name="Rectangle 9"/>
              <p:cNvSpPr/>
              <p:nvPr/>
            </p:nvSpPr>
            <p:spPr>
              <a:xfrm>
                <a:off x="7858148" y="1571612"/>
                <a:ext cx="1071570" cy="100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857620" y="1643050"/>
                <a:ext cx="1357322" cy="642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786182" y="4929198"/>
                <a:ext cx="1000132" cy="100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p:cNvSpPr/>
            <p:nvPr/>
          </p:nvSpPr>
          <p:spPr>
            <a:xfrm>
              <a:off x="4143372" y="285728"/>
              <a:ext cx="4929222" cy="62865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Rectangle 3"/>
          <p:cNvSpPr/>
          <p:nvPr/>
        </p:nvSpPr>
        <p:spPr>
          <a:xfrm>
            <a:off x="0" y="1643050"/>
            <a:ext cx="4143372" cy="2462213"/>
          </a:xfrm>
          <a:prstGeom prst="rect">
            <a:avLst/>
          </a:prstGeom>
        </p:spPr>
        <p:txBody>
          <a:bodyPr wrap="square">
            <a:spAutoFit/>
          </a:bodyPr>
          <a:lstStyle/>
          <a:p>
            <a:pPr algn="just"/>
            <a:r>
              <a:rPr lang="fr-FR" sz="2200" b="1" dirty="0" err="1" smtClean="0">
                <a:latin typeface="Times New Roman" pitchFamily="18" charset="0"/>
                <a:cs typeface="Times New Roman" pitchFamily="18" charset="0"/>
              </a:rPr>
              <a:t>Gluconéogénèse</a:t>
            </a:r>
            <a:r>
              <a:rPr lang="fr-FR" sz="2200" dirty="0" smtClean="0">
                <a:latin typeface="Times New Roman" pitchFamily="18" charset="0"/>
                <a:cs typeface="Times New Roman" pitchFamily="18" charset="0"/>
              </a:rPr>
              <a:t> :  résulte de l’activité de différentes voies métaboliques : il s’agit de voies inverses « réverses » issues du pyruvate si le microorganisme est cultivé sur des substrats autres que des sucres (acides, alcools…</a:t>
            </a:r>
            <a:endParaRPr lang="fr-FR" sz="2200" dirty="0">
              <a:latin typeface="Times New Roman" pitchFamily="18" charset="0"/>
              <a:cs typeface="Times New Roman" pitchFamily="18" charset="0"/>
            </a:endParaRPr>
          </a:p>
        </p:txBody>
      </p:sp>
      <p:sp>
        <p:nvSpPr>
          <p:cNvPr id="5" name="Rectangle 4"/>
          <p:cNvSpPr/>
          <p:nvPr/>
        </p:nvSpPr>
        <p:spPr>
          <a:xfrm>
            <a:off x="0" y="71414"/>
            <a:ext cx="4143372" cy="1446550"/>
          </a:xfrm>
          <a:prstGeom prst="rect">
            <a:avLst/>
          </a:prstGeom>
        </p:spPr>
        <p:txBody>
          <a:bodyPr wrap="square">
            <a:spAutoFit/>
          </a:bodyPr>
          <a:lstStyle/>
          <a:p>
            <a:pPr algn="just"/>
            <a:r>
              <a:rPr lang="fr-FR" sz="2200" dirty="0" smtClean="0">
                <a:latin typeface="Times New Roman" pitchFamily="18" charset="0"/>
                <a:cs typeface="Times New Roman" pitchFamily="18" charset="0"/>
              </a:rPr>
              <a:t>Au cours de la synthèse de la biomasse, il y a formation de composés glucidiques par une </a:t>
            </a:r>
            <a:r>
              <a:rPr lang="fr-FR" sz="2200" dirty="0" err="1" smtClean="0">
                <a:latin typeface="Times New Roman" pitchFamily="18" charset="0"/>
                <a:cs typeface="Times New Roman" pitchFamily="18" charset="0"/>
              </a:rPr>
              <a:t>gluconéogénèse</a:t>
            </a:r>
            <a:r>
              <a:rPr lang="fr-FR" sz="2200" dirty="0" smtClean="0">
                <a:latin typeface="Times New Roman" pitchFamily="18" charset="0"/>
                <a:cs typeface="Times New Roman" pitchFamily="18" charset="0"/>
              </a:rPr>
              <a:t> </a:t>
            </a:r>
            <a:endParaRPr lang="fr-FR" sz="2200" dirty="0">
              <a:latin typeface="Times New Roman" pitchFamily="18" charset="0"/>
              <a:cs typeface="Times New Roman" pitchFamily="18" charset="0"/>
            </a:endParaRPr>
          </a:p>
        </p:txBody>
      </p:sp>
      <p:sp>
        <p:nvSpPr>
          <p:cNvPr id="6" name="Rectangle 5"/>
          <p:cNvSpPr/>
          <p:nvPr/>
        </p:nvSpPr>
        <p:spPr>
          <a:xfrm>
            <a:off x="0" y="4214818"/>
            <a:ext cx="4143372" cy="1107996"/>
          </a:xfrm>
          <a:prstGeom prst="rect">
            <a:avLst/>
          </a:prstGeom>
        </p:spPr>
        <p:txBody>
          <a:bodyPr wrap="square">
            <a:spAutoFit/>
          </a:bodyPr>
          <a:lstStyle/>
          <a:p>
            <a:pPr algn="just"/>
            <a:r>
              <a:rPr lang="fr-FR" sz="2200" dirty="0" smtClean="0">
                <a:latin typeface="Times New Roman" pitchFamily="18" charset="0"/>
                <a:cs typeface="Times New Roman" pitchFamily="18" charset="0"/>
              </a:rPr>
              <a:t>Cependant la pyruvate kinase et la </a:t>
            </a:r>
            <a:r>
              <a:rPr lang="fr-FR" sz="2200" dirty="0" err="1" smtClean="0">
                <a:latin typeface="Times New Roman" pitchFamily="18" charset="0"/>
                <a:cs typeface="Times New Roman" pitchFamily="18" charset="0"/>
              </a:rPr>
              <a:t>phosphofructokinase</a:t>
            </a:r>
            <a:r>
              <a:rPr lang="fr-FR" sz="2200" dirty="0" smtClean="0">
                <a:latin typeface="Times New Roman" pitchFamily="18" charset="0"/>
                <a:cs typeface="Times New Roman" pitchFamily="18" charset="0"/>
              </a:rPr>
              <a:t> ne sont pas</a:t>
            </a:r>
            <a:br>
              <a:rPr lang="fr-FR" sz="2200"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réversibles </a:t>
            </a:r>
            <a:endParaRPr lang="fr-FR" sz="2200" dirty="0">
              <a:latin typeface="Times New Roman" pitchFamily="18" charset="0"/>
              <a:cs typeface="Times New Roman" pitchFamily="18" charset="0"/>
            </a:endParaRPr>
          </a:p>
        </p:txBody>
      </p:sp>
      <p:pic>
        <p:nvPicPr>
          <p:cNvPr id="3073" name="Picture 1"/>
          <p:cNvPicPr>
            <a:picLocks noChangeAspect="1" noChangeArrowheads="1"/>
          </p:cNvPicPr>
          <p:nvPr/>
        </p:nvPicPr>
        <p:blipFill>
          <a:blip r:embed="rId3"/>
          <a:srcRect l="29100" t="28572" r="17845" b="32142"/>
          <a:stretch>
            <a:fillRect/>
          </a:stretch>
        </p:blipFill>
        <p:spPr bwMode="auto">
          <a:xfrm>
            <a:off x="-32" y="5929330"/>
            <a:ext cx="5143536" cy="857256"/>
          </a:xfrm>
          <a:prstGeom prst="rect">
            <a:avLst/>
          </a:prstGeom>
          <a:noFill/>
          <a:ln w="9525">
            <a:solidFill>
              <a:srgbClr val="FF0000"/>
            </a:solidFill>
            <a:miter lim="800000"/>
            <a:headEnd/>
            <a:tailEnd/>
          </a:ln>
          <a:effectLst/>
        </p:spPr>
      </p:pic>
      <p:sp>
        <p:nvSpPr>
          <p:cNvPr id="18" name="ZoneTexte 17"/>
          <p:cNvSpPr txBox="1"/>
          <p:nvPr/>
        </p:nvSpPr>
        <p:spPr>
          <a:xfrm>
            <a:off x="4214810" y="357166"/>
            <a:ext cx="2563522" cy="369332"/>
          </a:xfrm>
          <a:prstGeom prst="rect">
            <a:avLst/>
          </a:prstGeom>
          <a:noFill/>
        </p:spPr>
        <p:txBody>
          <a:bodyPr wrap="none" rtlCol="0">
            <a:spAutoFit/>
          </a:bodyPr>
          <a:lstStyle/>
          <a:p>
            <a:r>
              <a:rPr lang="fr-FR" b="1" dirty="0" smtClean="0">
                <a:solidFill>
                  <a:srgbClr val="0000CC"/>
                </a:solidFill>
                <a:latin typeface="Times New Roman" pitchFamily="18" charset="0"/>
                <a:cs typeface="Times New Roman" pitchFamily="18" charset="0"/>
              </a:rPr>
              <a:t>Pyruvate </a:t>
            </a:r>
            <a:r>
              <a:rPr lang="fr-FR" b="1" dirty="0" err="1" smtClean="0">
                <a:solidFill>
                  <a:srgbClr val="0000CC"/>
                </a:solidFill>
                <a:latin typeface="Times New Roman" pitchFamily="18" charset="0"/>
                <a:cs typeface="Times New Roman" pitchFamily="18" charset="0"/>
              </a:rPr>
              <a:t>carboxykinase</a:t>
            </a:r>
            <a:endParaRPr lang="fr-FR" b="1" dirty="0" smtClean="0">
              <a:solidFill>
                <a:srgbClr val="0000CC"/>
              </a:solidFill>
              <a:latin typeface="Times New Roman" pitchFamily="18" charset="0"/>
              <a:cs typeface="Times New Roman" pitchFamily="18" charset="0"/>
            </a:endParaRPr>
          </a:p>
        </p:txBody>
      </p:sp>
      <p:sp>
        <p:nvSpPr>
          <p:cNvPr id="25" name="ZoneTexte 24"/>
          <p:cNvSpPr txBox="1"/>
          <p:nvPr/>
        </p:nvSpPr>
        <p:spPr>
          <a:xfrm>
            <a:off x="4714876" y="642918"/>
            <a:ext cx="659155" cy="369332"/>
          </a:xfrm>
          <a:prstGeom prst="rect">
            <a:avLst/>
          </a:prstGeom>
          <a:noFill/>
        </p:spPr>
        <p:txBody>
          <a:bodyPr wrap="none" rtlCol="0">
            <a:spAutoFit/>
          </a:bodyPr>
          <a:lstStyle/>
          <a:p>
            <a:r>
              <a:rPr lang="fr-FR" b="1" dirty="0" smtClean="0">
                <a:solidFill>
                  <a:srgbClr val="FF0000"/>
                </a:solidFill>
                <a:latin typeface="Times New Roman" pitchFamily="18" charset="0"/>
                <a:cs typeface="Times New Roman" pitchFamily="18" charset="0"/>
              </a:rPr>
              <a:t>GTP</a:t>
            </a:r>
          </a:p>
        </p:txBody>
      </p:sp>
      <p:cxnSp>
        <p:nvCxnSpPr>
          <p:cNvPr id="38" name="Connecteur en arc 37"/>
          <p:cNvCxnSpPr>
            <a:stCxn id="25" idx="3"/>
          </p:cNvCxnSpPr>
          <p:nvPr/>
        </p:nvCxnSpPr>
        <p:spPr>
          <a:xfrm>
            <a:off x="5374031" y="827584"/>
            <a:ext cx="698166" cy="101086"/>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Arrondir un rectangle avec un coin diagonal 46"/>
          <p:cNvSpPr/>
          <p:nvPr/>
        </p:nvSpPr>
        <p:spPr>
          <a:xfrm>
            <a:off x="4214810" y="357166"/>
            <a:ext cx="4214842" cy="2428892"/>
          </a:xfrm>
          <a:prstGeom prst="round2DiagRect">
            <a:avLst>
              <a:gd name="adj1" fmla="val 9138"/>
              <a:gd name="adj2" fmla="val 0"/>
            </a:avLst>
          </a:prstGeom>
          <a:noFill/>
          <a:ln>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26"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580">
                                          <p:stCondLst>
                                            <p:cond delay="0"/>
                                          </p:stCondLst>
                                        </p:cTn>
                                        <p:tgtEl>
                                          <p:spTgt spid="47"/>
                                        </p:tgtEl>
                                      </p:cBhvr>
                                    </p:animEffect>
                                    <p:anim calcmode="lin" valueType="num">
                                      <p:cBhvr>
                                        <p:cTn id="2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7" dur="26">
                                          <p:stCondLst>
                                            <p:cond delay="650"/>
                                          </p:stCondLst>
                                        </p:cTn>
                                        <p:tgtEl>
                                          <p:spTgt spid="47"/>
                                        </p:tgtEl>
                                      </p:cBhvr>
                                      <p:to x="100000" y="60000"/>
                                    </p:animScale>
                                    <p:animScale>
                                      <p:cBhvr>
                                        <p:cTn id="28" dur="166" decel="50000">
                                          <p:stCondLst>
                                            <p:cond delay="676"/>
                                          </p:stCondLst>
                                        </p:cTn>
                                        <p:tgtEl>
                                          <p:spTgt spid="47"/>
                                        </p:tgtEl>
                                      </p:cBhvr>
                                      <p:to x="100000" y="100000"/>
                                    </p:animScale>
                                    <p:animScale>
                                      <p:cBhvr>
                                        <p:cTn id="29" dur="26">
                                          <p:stCondLst>
                                            <p:cond delay="1312"/>
                                          </p:stCondLst>
                                        </p:cTn>
                                        <p:tgtEl>
                                          <p:spTgt spid="47"/>
                                        </p:tgtEl>
                                      </p:cBhvr>
                                      <p:to x="100000" y="80000"/>
                                    </p:animScale>
                                    <p:animScale>
                                      <p:cBhvr>
                                        <p:cTn id="30" dur="166" decel="50000">
                                          <p:stCondLst>
                                            <p:cond delay="1338"/>
                                          </p:stCondLst>
                                        </p:cTn>
                                        <p:tgtEl>
                                          <p:spTgt spid="47"/>
                                        </p:tgtEl>
                                      </p:cBhvr>
                                      <p:to x="100000" y="100000"/>
                                    </p:animScale>
                                    <p:animScale>
                                      <p:cBhvr>
                                        <p:cTn id="31" dur="26">
                                          <p:stCondLst>
                                            <p:cond delay="1642"/>
                                          </p:stCondLst>
                                        </p:cTn>
                                        <p:tgtEl>
                                          <p:spTgt spid="47"/>
                                        </p:tgtEl>
                                      </p:cBhvr>
                                      <p:to x="100000" y="90000"/>
                                    </p:animScale>
                                    <p:animScale>
                                      <p:cBhvr>
                                        <p:cTn id="32" dur="166" decel="50000">
                                          <p:stCondLst>
                                            <p:cond delay="1668"/>
                                          </p:stCondLst>
                                        </p:cTn>
                                        <p:tgtEl>
                                          <p:spTgt spid="47"/>
                                        </p:tgtEl>
                                      </p:cBhvr>
                                      <p:to x="100000" y="100000"/>
                                    </p:animScale>
                                    <p:animScale>
                                      <p:cBhvr>
                                        <p:cTn id="33" dur="26">
                                          <p:stCondLst>
                                            <p:cond delay="1808"/>
                                          </p:stCondLst>
                                        </p:cTn>
                                        <p:tgtEl>
                                          <p:spTgt spid="47"/>
                                        </p:tgtEl>
                                      </p:cBhvr>
                                      <p:to x="100000" y="95000"/>
                                    </p:animScale>
                                    <p:animScale>
                                      <p:cBhvr>
                                        <p:cTn id="34" dur="166" decel="50000">
                                          <p:stCondLst>
                                            <p:cond delay="1834"/>
                                          </p:stCondLst>
                                        </p:cTn>
                                        <p:tgtEl>
                                          <p:spTgt spid="47"/>
                                        </p:tgtEl>
                                      </p:cBhvr>
                                      <p:to x="100000" y="100000"/>
                                    </p:animScale>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8" grpId="0"/>
      <p:bldP spid="25" grpId="0"/>
      <p:bldP spid="4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48680"/>
            <a:ext cx="9144000" cy="1200329"/>
          </a:xfrm>
          <a:prstGeom prst="rect">
            <a:avLst/>
          </a:prstGeom>
        </p:spPr>
        <p:txBody>
          <a:bodyPr wrap="square">
            <a:spAutoFit/>
          </a:bodyPr>
          <a:lstStyle/>
          <a:p>
            <a:r>
              <a:rPr lang="fr-FR" sz="2400" dirty="0" smtClean="0">
                <a:latin typeface="Times New Roman" pitchFamily="18" charset="0"/>
                <a:cs typeface="Times New Roman" pitchFamily="18" charset="0"/>
              </a:rPr>
              <a:t> La première phase de la production de la pénicilline est </a:t>
            </a:r>
            <a:r>
              <a:rPr lang="fr-FR" sz="2400" b="1" dirty="0" smtClean="0">
                <a:latin typeface="Times New Roman" pitchFamily="18" charset="0"/>
                <a:cs typeface="Times New Roman" pitchFamily="18" charset="0"/>
              </a:rPr>
              <a:t>la fermentation du champignon</a:t>
            </a:r>
            <a:r>
              <a:rPr lang="fr-FR" sz="2400" dirty="0" smtClean="0">
                <a:latin typeface="Times New Roman" pitchFamily="18" charset="0"/>
                <a:cs typeface="Times New Roman" pitchFamily="18" charset="0"/>
              </a:rPr>
              <a:t>, </a:t>
            </a:r>
            <a:r>
              <a:rPr lang="fr-FR" sz="2400" i="1" dirty="0" smtClean="0">
                <a:latin typeface="Times New Roman" pitchFamily="18" charset="0"/>
                <a:cs typeface="Times New Roman" pitchFamily="18" charset="0"/>
              </a:rPr>
              <a:t>Penicillium </a:t>
            </a:r>
            <a:r>
              <a:rPr lang="fr-FR" sz="2400" i="1" dirty="0" err="1" smtClean="0">
                <a:latin typeface="Times New Roman" pitchFamily="18" charset="0"/>
                <a:cs typeface="Times New Roman" pitchFamily="18" charset="0"/>
              </a:rPr>
              <a:t>Chrysogenum</a:t>
            </a:r>
            <a:r>
              <a:rPr lang="fr-FR" sz="2400" dirty="0" smtClean="0">
                <a:latin typeface="Times New Roman" pitchFamily="18" charset="0"/>
                <a:cs typeface="Times New Roman" pitchFamily="18" charset="0"/>
              </a:rPr>
              <a:t>. dans le but d’obtenir de </a:t>
            </a:r>
            <a:r>
              <a:rPr lang="fr-FR" sz="2400" b="1" dirty="0" smtClean="0">
                <a:latin typeface="Times New Roman" pitchFamily="18" charset="0"/>
                <a:cs typeface="Times New Roman" pitchFamily="18" charset="0"/>
              </a:rPr>
              <a:t>la pénicilline naturelle</a:t>
            </a:r>
            <a:r>
              <a:rPr lang="fr-FR" sz="2400" dirty="0" smtClean="0">
                <a:latin typeface="Times New Roman" pitchFamily="18" charset="0"/>
                <a:cs typeface="Times New Roman" pitchFamily="18" charset="0"/>
              </a:rPr>
              <a:t>.</a:t>
            </a:r>
          </a:p>
        </p:txBody>
      </p:sp>
      <p:pic>
        <p:nvPicPr>
          <p:cNvPr id="83971" name="Picture 3"/>
          <p:cNvPicPr>
            <a:picLocks noChangeAspect="1" noChangeArrowheads="1"/>
          </p:cNvPicPr>
          <p:nvPr/>
        </p:nvPicPr>
        <p:blipFill>
          <a:blip r:embed="rId2" cstate="print"/>
          <a:srcRect/>
          <a:stretch>
            <a:fillRect/>
          </a:stretch>
        </p:blipFill>
        <p:spPr bwMode="auto">
          <a:xfrm>
            <a:off x="866800" y="1855439"/>
            <a:ext cx="7277100" cy="3733800"/>
          </a:xfrm>
          <a:prstGeom prst="rect">
            <a:avLst/>
          </a:prstGeom>
          <a:noFill/>
          <a:ln w="9525">
            <a:solidFill>
              <a:schemeClr val="tx1"/>
            </a:solidFill>
            <a:miter lim="800000"/>
            <a:headEnd/>
            <a:tailEnd/>
          </a:ln>
        </p:spPr>
      </p:pic>
      <p:sp>
        <p:nvSpPr>
          <p:cNvPr id="5" name="Rectangle 4"/>
          <p:cNvSpPr/>
          <p:nvPr/>
        </p:nvSpPr>
        <p:spPr>
          <a:xfrm>
            <a:off x="0" y="-27384"/>
            <a:ext cx="9144000" cy="584775"/>
          </a:xfrm>
          <a:prstGeom prst="rect">
            <a:avLst/>
          </a:prstGeom>
        </p:spPr>
        <p:txBody>
          <a:bodyPr wrap="square">
            <a:spAutoFit/>
          </a:bodyPr>
          <a:lstStyle/>
          <a:p>
            <a:pPr algn="ctr"/>
            <a:r>
              <a:rPr lang="fr-FR" sz="3200" b="1" dirty="0" smtClean="0">
                <a:latin typeface="Times New Roman" pitchFamily="18" charset="0"/>
                <a:cs typeface="Times New Roman" pitchFamily="18" charset="0"/>
              </a:rPr>
              <a:t>Production </a:t>
            </a:r>
            <a:endParaRPr lang="fr-FR" sz="3200" b="1" dirty="0"/>
          </a:p>
        </p:txBody>
      </p:sp>
      <p:sp>
        <p:nvSpPr>
          <p:cNvPr id="6" name="Rectangle 5"/>
          <p:cNvSpPr/>
          <p:nvPr/>
        </p:nvSpPr>
        <p:spPr>
          <a:xfrm>
            <a:off x="0" y="5685055"/>
            <a:ext cx="9144000" cy="1200329"/>
          </a:xfrm>
          <a:prstGeom prst="rect">
            <a:avLst/>
          </a:prstGeom>
          <a:solidFill>
            <a:schemeClr val="bg1"/>
          </a:solidFill>
          <a:ln>
            <a:solidFill>
              <a:schemeClr val="tx1"/>
            </a:solidFill>
          </a:ln>
        </p:spPr>
        <p:txBody>
          <a:bodyPr wrap="square">
            <a:spAutoFit/>
          </a:bodyPr>
          <a:lstStyle/>
          <a:p>
            <a:r>
              <a:rPr lang="fr-FR" sz="2400" dirty="0" smtClean="0">
                <a:latin typeface="Times New Roman" pitchFamily="18" charset="0"/>
                <a:cs typeface="Times New Roman" pitchFamily="18" charset="0"/>
              </a:rPr>
              <a:t>La phase suivante, </a:t>
            </a:r>
            <a:r>
              <a:rPr lang="fr-FR" sz="2400" b="1" dirty="0" smtClean="0">
                <a:latin typeface="Times New Roman" pitchFamily="18" charset="0"/>
                <a:cs typeface="Times New Roman" pitchFamily="18" charset="0"/>
              </a:rPr>
              <a:t>l'</a:t>
            </a:r>
            <a:r>
              <a:rPr lang="fr-FR" sz="2400" b="1" dirty="0" err="1" smtClean="0">
                <a:latin typeface="Times New Roman" pitchFamily="18" charset="0"/>
                <a:cs typeface="Times New Roman" pitchFamily="18" charset="0"/>
              </a:rPr>
              <a:t>hémisynthèse</a:t>
            </a:r>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est l'étape ou l'on annexe une protéine de façon synthétique à un substrat commun, l'acide 6-</a:t>
            </a:r>
            <a:r>
              <a:rPr lang="fr-FR" sz="2400" dirty="0" err="1" smtClean="0">
                <a:latin typeface="Times New Roman" pitchFamily="18" charset="0"/>
                <a:cs typeface="Times New Roman" pitchFamily="18" charset="0"/>
              </a:rPr>
              <a:t>aminopénicillanique</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4981"/>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Les pénicillines naturelles (G et V) sont des substances à hétérocycle </a:t>
            </a:r>
            <a:r>
              <a:rPr lang="el-GR" sz="2200" dirty="0" smtClean="0">
                <a:latin typeface="Times New Roman" pitchFamily="18" charset="0"/>
                <a:cs typeface="Times New Roman" pitchFamily="18" charset="0"/>
              </a:rPr>
              <a:t>β-</a:t>
            </a:r>
            <a:r>
              <a:rPr lang="fr-FR" sz="2200" dirty="0" smtClean="0">
                <a:latin typeface="Times New Roman" pitchFamily="18" charset="0"/>
                <a:cs typeface="Times New Roman" pitchFamily="18" charset="0"/>
              </a:rPr>
              <a:t>lactame-</a:t>
            </a:r>
            <a:r>
              <a:rPr lang="fr-FR" sz="2200" dirty="0" err="1" smtClean="0">
                <a:latin typeface="Times New Roman" pitchFamily="18" charset="0"/>
                <a:cs typeface="Times New Roman" pitchFamily="18" charset="0"/>
              </a:rPr>
              <a:t>thiazolidine</a:t>
            </a:r>
            <a:r>
              <a:rPr lang="fr-FR" sz="2200" dirty="0" smtClean="0">
                <a:latin typeface="Times New Roman" pitchFamily="18" charset="0"/>
                <a:cs typeface="Times New Roman" pitchFamily="18" charset="0"/>
              </a:rPr>
              <a:t> produites par </a:t>
            </a:r>
            <a:r>
              <a:rPr lang="fr-FR" sz="2200" i="1" dirty="0" smtClean="0">
                <a:latin typeface="Times New Roman" pitchFamily="18" charset="0"/>
                <a:cs typeface="Times New Roman" pitchFamily="18" charset="0"/>
              </a:rPr>
              <a:t>Penicillium </a:t>
            </a:r>
            <a:r>
              <a:rPr lang="fr-FR" sz="2200" i="1" dirty="0" err="1" smtClean="0">
                <a:latin typeface="Times New Roman" pitchFamily="18" charset="0"/>
                <a:cs typeface="Times New Roman" pitchFamily="18" charset="0"/>
              </a:rPr>
              <a:t>chrisogenum</a:t>
            </a:r>
            <a:r>
              <a:rPr lang="fr-FR" sz="2200" dirty="0" smtClean="0">
                <a:latin typeface="Times New Roman" pitchFamily="18" charset="0"/>
                <a:cs typeface="Times New Roman" pitchFamily="18" charset="0"/>
              </a:rPr>
              <a:t>. </a:t>
            </a:r>
            <a:endParaRPr lang="fr-FR" sz="2200" dirty="0">
              <a:latin typeface="Times New Roman" pitchFamily="18" charset="0"/>
              <a:cs typeface="Times New Roman" pitchFamily="18" charset="0"/>
            </a:endParaRPr>
          </a:p>
        </p:txBody>
      </p:sp>
      <p:sp>
        <p:nvSpPr>
          <p:cNvPr id="4" name="Rectangle 3"/>
          <p:cNvSpPr/>
          <p:nvPr/>
        </p:nvSpPr>
        <p:spPr>
          <a:xfrm>
            <a:off x="0" y="1785926"/>
            <a:ext cx="4429124" cy="4493538"/>
          </a:xfrm>
          <a:prstGeom prst="rect">
            <a:avLst/>
          </a:prstGeom>
        </p:spPr>
        <p:txBody>
          <a:bodyPr wrap="square">
            <a:spAutoFit/>
          </a:bodyPr>
          <a:lstStyle/>
          <a:p>
            <a:pPr algn="just"/>
            <a:r>
              <a:rPr lang="fr-FR" sz="2200" dirty="0" smtClean="0">
                <a:latin typeface="Times New Roman" pitchFamily="18" charset="0"/>
                <a:cs typeface="Times New Roman" pitchFamily="18" charset="0"/>
              </a:rPr>
              <a:t>Des pénicillines semi-synthétiques sont préparées par voie chimique ou enzymatique à partir des pénicillines naturelles : par hydrolyse chimique ou action d’une </a:t>
            </a:r>
            <a:r>
              <a:rPr lang="fr-FR" sz="2200" dirty="0" err="1" smtClean="0">
                <a:latin typeface="Times New Roman" pitchFamily="18" charset="0"/>
                <a:cs typeface="Times New Roman" pitchFamily="18" charset="0"/>
              </a:rPr>
              <a:t>acylase</a:t>
            </a:r>
            <a:r>
              <a:rPr lang="fr-FR" sz="2200" dirty="0" smtClean="0">
                <a:latin typeface="Times New Roman" pitchFamily="18" charset="0"/>
                <a:cs typeface="Times New Roman" pitchFamily="18" charset="0"/>
              </a:rPr>
              <a:t> microbienne (</a:t>
            </a:r>
            <a:r>
              <a:rPr lang="fr-FR" sz="2200" i="1" dirty="0" smtClean="0">
                <a:latin typeface="Times New Roman" pitchFamily="18" charset="0"/>
                <a:cs typeface="Times New Roman" pitchFamily="18" charset="0"/>
              </a:rPr>
              <a:t>Escherichia coli, </a:t>
            </a:r>
            <a:r>
              <a:rPr lang="fr-FR" sz="2200" i="1" dirty="0" err="1" smtClean="0">
                <a:latin typeface="Times New Roman" pitchFamily="18" charset="0"/>
                <a:cs typeface="Times New Roman" pitchFamily="18" charset="0"/>
              </a:rPr>
              <a:t>Bacillus</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megaterium</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Kluyvera</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citrophila</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Pseudomonas</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melagenum</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Streptomyces</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sp</a:t>
            </a:r>
            <a:r>
              <a:rPr lang="fr-FR" sz="2200" i="1" dirty="0" smtClean="0">
                <a:latin typeface="Times New Roman" pitchFamily="18" charset="0"/>
                <a:cs typeface="Times New Roman" pitchFamily="18" charset="0"/>
              </a:rPr>
              <a:t>…</a:t>
            </a:r>
            <a:r>
              <a:rPr lang="fr-FR" sz="2200" dirty="0" smtClean="0">
                <a:latin typeface="Times New Roman" pitchFamily="18" charset="0"/>
                <a:cs typeface="Times New Roman" pitchFamily="18" charset="0"/>
              </a:rPr>
              <a:t>) pour donner des composés actifs nouveaux (</a:t>
            </a:r>
            <a:r>
              <a:rPr lang="fr-FR" sz="2200" dirty="0" err="1" smtClean="0">
                <a:latin typeface="Times New Roman" pitchFamily="18" charset="0"/>
                <a:cs typeface="Times New Roman" pitchFamily="18" charset="0"/>
              </a:rPr>
              <a:t>phénéticilline</a:t>
            </a: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méthicilline</a:t>
            </a: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oxacilline</a:t>
            </a:r>
            <a:r>
              <a:rPr lang="fr-FR" sz="2200" dirty="0" smtClean="0">
                <a:latin typeface="Times New Roman" pitchFamily="18" charset="0"/>
                <a:cs typeface="Times New Roman" pitchFamily="18" charset="0"/>
              </a:rPr>
              <a:t>, ampicilline, </a:t>
            </a:r>
            <a:r>
              <a:rPr lang="fr-FR" sz="2200" dirty="0" err="1" smtClean="0">
                <a:latin typeface="Times New Roman" pitchFamily="18" charset="0"/>
                <a:cs typeface="Times New Roman" pitchFamily="18" charset="0"/>
              </a:rPr>
              <a:t>azidocilline</a:t>
            </a: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carbenicilline</a:t>
            </a: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ticarcilline</a:t>
            </a:r>
            <a:r>
              <a:rPr lang="fr-FR" sz="2200" dirty="0" smtClean="0">
                <a:latin typeface="Times New Roman" pitchFamily="18" charset="0"/>
                <a:cs typeface="Times New Roman" pitchFamily="18" charset="0"/>
              </a:rPr>
              <a:t>,…) </a:t>
            </a:r>
            <a:endParaRPr lang="fr-FR" sz="2200" dirty="0">
              <a:latin typeface="Times New Roman" pitchFamily="18" charset="0"/>
              <a:cs typeface="Times New Roman" pitchFamily="18" charset="0"/>
            </a:endParaRPr>
          </a:p>
        </p:txBody>
      </p:sp>
      <p:sp>
        <p:nvSpPr>
          <p:cNvPr id="5" name="Rectangle 4"/>
          <p:cNvSpPr/>
          <p:nvPr/>
        </p:nvSpPr>
        <p:spPr>
          <a:xfrm>
            <a:off x="0" y="0"/>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Les pénicillines </a:t>
            </a:r>
            <a:endParaRPr lang="fr-FR" sz="2400" b="1" dirty="0">
              <a:latin typeface="Times New Roman" pitchFamily="18" charset="0"/>
              <a:cs typeface="Times New Roman" pitchFamily="18" charset="0"/>
            </a:endParaRPr>
          </a:p>
        </p:txBody>
      </p:sp>
      <p:pic>
        <p:nvPicPr>
          <p:cNvPr id="11" name="Picture 2"/>
          <p:cNvPicPr>
            <a:picLocks noChangeAspect="1" noChangeArrowheads="1"/>
          </p:cNvPicPr>
          <p:nvPr/>
        </p:nvPicPr>
        <p:blipFill>
          <a:blip r:embed="rId2" cstate="print"/>
          <a:srcRect/>
          <a:stretch>
            <a:fillRect/>
          </a:stretch>
        </p:blipFill>
        <p:spPr bwMode="auto">
          <a:xfrm>
            <a:off x="4500562" y="1250120"/>
            <a:ext cx="4607942" cy="5480002"/>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5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Scale>
                                      <p:cBhvr>
                                        <p:cTn id="9"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 dur="1000" decel="50000" fill="hold">
                                          <p:stCondLst>
                                            <p:cond delay="0"/>
                                          </p:stCondLst>
                                        </p:cTn>
                                        <p:tgtEl>
                                          <p:spTgt spid="11"/>
                                        </p:tgtEl>
                                        <p:attrNameLst>
                                          <p:attrName>ppt_x</p:attrName>
                                          <p:attrName>ppt_y</p:attrName>
                                        </p:attrNameLst>
                                      </p:cBhvr>
                                    </p:animMotion>
                                    <p:animEffect transition="in" filter="fade">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85852" y="624592"/>
            <a:ext cx="6786610" cy="57917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9520"/>
            <a:ext cx="4429124"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sont des molécules très voisines des pénicillines. </a:t>
            </a:r>
          </a:p>
        </p:txBody>
      </p:sp>
      <p:sp>
        <p:nvSpPr>
          <p:cNvPr id="3" name="Rectangle 2"/>
          <p:cNvSpPr/>
          <p:nvPr/>
        </p:nvSpPr>
        <p:spPr>
          <a:xfrm>
            <a:off x="0" y="357166"/>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Céphalosporine</a:t>
            </a:r>
            <a:endParaRPr lang="fr-FR" sz="2400" b="1" dirty="0">
              <a:latin typeface="Times New Roman" pitchFamily="18" charset="0"/>
              <a:cs typeface="Times New Roman" pitchFamily="18" charset="0"/>
            </a:endParaRPr>
          </a:p>
        </p:txBody>
      </p:sp>
      <p:sp>
        <p:nvSpPr>
          <p:cNvPr id="4" name="Rectangle 3"/>
          <p:cNvSpPr/>
          <p:nvPr/>
        </p:nvSpPr>
        <p:spPr>
          <a:xfrm>
            <a:off x="0" y="5125722"/>
            <a:ext cx="4429124" cy="1446550"/>
          </a:xfrm>
          <a:prstGeom prst="rect">
            <a:avLst/>
          </a:prstGeom>
        </p:spPr>
        <p:txBody>
          <a:bodyPr wrap="square">
            <a:spAutoFit/>
          </a:bodyPr>
          <a:lstStyle/>
          <a:p>
            <a:pPr algn="just"/>
            <a:r>
              <a:rPr lang="fr-FR" sz="2200" dirty="0" smtClean="0">
                <a:latin typeface="Times New Roman" pitchFamily="18" charset="0"/>
                <a:cs typeface="Times New Roman" pitchFamily="18" charset="0"/>
              </a:rPr>
              <a:t>La </a:t>
            </a:r>
            <a:r>
              <a:rPr lang="fr-FR" sz="2200" dirty="0" err="1" smtClean="0">
                <a:latin typeface="Times New Roman" pitchFamily="18" charset="0"/>
                <a:cs typeface="Times New Roman" pitchFamily="18" charset="0"/>
              </a:rPr>
              <a:t>céphalothine</a:t>
            </a:r>
            <a:r>
              <a:rPr lang="fr-FR" sz="2200" dirty="0" smtClean="0">
                <a:latin typeface="Times New Roman" pitchFamily="18" charset="0"/>
                <a:cs typeface="Times New Roman" pitchFamily="18" charset="0"/>
              </a:rPr>
              <a:t> est un dérivé très actif et à large spectre, obtenu par modification chimique de la céphalosporine. </a:t>
            </a:r>
            <a:endParaRPr lang="fr-FR" sz="2200" dirty="0">
              <a:latin typeface="Times New Roman" pitchFamily="18" charset="0"/>
              <a:cs typeface="Times New Roman" pitchFamily="18" charset="0"/>
            </a:endParaRPr>
          </a:p>
        </p:txBody>
      </p:sp>
      <p:sp>
        <p:nvSpPr>
          <p:cNvPr id="5" name="Rectangle 4"/>
          <p:cNvSpPr/>
          <p:nvPr/>
        </p:nvSpPr>
        <p:spPr>
          <a:xfrm>
            <a:off x="0" y="3869839"/>
            <a:ext cx="4429124"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La céphalosporine N est également active sur Salmonella. </a:t>
            </a:r>
            <a:endParaRPr lang="fr-FR" sz="2200" dirty="0">
              <a:latin typeface="Times New Roman" pitchFamily="18" charset="0"/>
              <a:cs typeface="Times New Roman" pitchFamily="18" charset="0"/>
            </a:endParaRPr>
          </a:p>
        </p:txBody>
      </p:sp>
      <p:sp>
        <p:nvSpPr>
          <p:cNvPr id="6" name="Rectangle 5"/>
          <p:cNvSpPr/>
          <p:nvPr/>
        </p:nvSpPr>
        <p:spPr>
          <a:xfrm>
            <a:off x="0" y="2275402"/>
            <a:ext cx="4429124" cy="1107996"/>
          </a:xfrm>
          <a:prstGeom prst="rect">
            <a:avLst/>
          </a:prstGeom>
        </p:spPr>
        <p:txBody>
          <a:bodyPr wrap="square">
            <a:spAutoFit/>
          </a:bodyPr>
          <a:lstStyle/>
          <a:p>
            <a:pPr algn="just"/>
            <a:r>
              <a:rPr lang="fr-FR" sz="2200" dirty="0" smtClean="0">
                <a:latin typeface="Times New Roman" pitchFamily="18" charset="0"/>
                <a:cs typeface="Times New Roman" pitchFamily="18" charset="0"/>
              </a:rPr>
              <a:t>Agissent surtout sur les bactéries Gram+ par inhibition de la synthèse de la paroi.</a:t>
            </a:r>
          </a:p>
        </p:txBody>
      </p:sp>
      <p:pic>
        <p:nvPicPr>
          <p:cNvPr id="12" name="Picture 2"/>
          <p:cNvPicPr>
            <a:picLocks noChangeAspect="1" noChangeArrowheads="1"/>
          </p:cNvPicPr>
          <p:nvPr/>
        </p:nvPicPr>
        <p:blipFill>
          <a:blip r:embed="rId2" cstate="print"/>
          <a:srcRect/>
          <a:stretch>
            <a:fillRect/>
          </a:stretch>
        </p:blipFill>
        <p:spPr bwMode="auto">
          <a:xfrm>
            <a:off x="4500562" y="1250120"/>
            <a:ext cx="4607942" cy="5480002"/>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52"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Scale>
                                      <p:cBhvr>
                                        <p:cTn id="9"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 dur="1000" decel="50000" fill="hold">
                                          <p:stCondLst>
                                            <p:cond delay="0"/>
                                          </p:stCondLst>
                                        </p:cTn>
                                        <p:tgtEl>
                                          <p:spTgt spid="12"/>
                                        </p:tgtEl>
                                        <p:attrNameLst>
                                          <p:attrName>ppt_x</p:attrName>
                                          <p:attrName>ppt_y</p:attrName>
                                        </p:attrNameLst>
                                      </p:cBhvr>
                                    </p:animMotion>
                                    <p:animEffect transition="in" filter="fade">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66207"/>
            <a:ext cx="9144000" cy="1107996"/>
          </a:xfrm>
          <a:prstGeom prst="rect">
            <a:avLst/>
          </a:prstGeom>
        </p:spPr>
        <p:txBody>
          <a:bodyPr wrap="square">
            <a:spAutoFit/>
          </a:bodyPr>
          <a:lstStyle/>
          <a:p>
            <a:r>
              <a:rPr lang="fr-FR" sz="2200" dirty="0" smtClean="0">
                <a:latin typeface="Times New Roman" pitchFamily="18" charset="0"/>
                <a:cs typeface="Times New Roman" pitchFamily="18" charset="0"/>
              </a:rPr>
              <a:t>Les toxines sont des molécules synthétisées par un organisme et capables d’empoisonner ou perturber le fonctionnement de certaines cellules, à distance du foyer d'infection.</a:t>
            </a:r>
          </a:p>
        </p:txBody>
      </p:sp>
      <p:sp>
        <p:nvSpPr>
          <p:cNvPr id="3" name="Rectangle 2"/>
          <p:cNvSpPr/>
          <p:nvPr/>
        </p:nvSpPr>
        <p:spPr>
          <a:xfrm>
            <a:off x="0" y="116632"/>
            <a:ext cx="9144000" cy="646331"/>
          </a:xfrm>
          <a:prstGeom prst="rect">
            <a:avLst/>
          </a:prstGeom>
        </p:spPr>
        <p:txBody>
          <a:bodyPr wrap="square">
            <a:spAutoFit/>
          </a:bodyPr>
          <a:lstStyle/>
          <a:p>
            <a:pPr algn="ctr"/>
            <a:r>
              <a:rPr lang="fr-FR" sz="3600" b="1" dirty="0" smtClean="0">
                <a:latin typeface="Times New Roman" pitchFamily="18" charset="0"/>
                <a:cs typeface="Times New Roman" pitchFamily="18" charset="0"/>
              </a:rPr>
              <a:t>Les toxines </a:t>
            </a:r>
            <a:endParaRPr lang="fr-FR" sz="3600" b="1" dirty="0"/>
          </a:p>
        </p:txBody>
      </p:sp>
      <p:sp>
        <p:nvSpPr>
          <p:cNvPr id="4" name="Rectangle 3"/>
          <p:cNvSpPr/>
          <p:nvPr/>
        </p:nvSpPr>
        <p:spPr>
          <a:xfrm>
            <a:off x="0" y="2357430"/>
            <a:ext cx="9144000" cy="1107996"/>
          </a:xfrm>
          <a:prstGeom prst="rect">
            <a:avLst/>
          </a:prstGeom>
        </p:spPr>
        <p:txBody>
          <a:bodyPr wrap="square">
            <a:spAutoFit/>
          </a:bodyPr>
          <a:lstStyle/>
          <a:p>
            <a:r>
              <a:rPr lang="fr-FR" sz="2200" dirty="0" smtClean="0">
                <a:latin typeface="Times New Roman" pitchFamily="18" charset="0"/>
                <a:cs typeface="Times New Roman" pitchFamily="18" charset="0"/>
              </a:rPr>
              <a:t>La production industrielle de ces toxines présente un grand intérêt car elles sont utilisées pour la fabrication d’antigènes, de vaccins et antitoxines utilisés en médecine. </a:t>
            </a:r>
            <a:endParaRPr lang="fr-FR"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74333"/>
            <a:ext cx="9144000" cy="2123658"/>
          </a:xfrm>
          <a:prstGeom prst="rect">
            <a:avLst/>
          </a:prstGeom>
        </p:spPr>
        <p:txBody>
          <a:bodyPr wrap="square">
            <a:spAutoFit/>
          </a:bodyPr>
          <a:lstStyle/>
          <a:p>
            <a:r>
              <a:rPr lang="fr-FR" sz="2200" dirty="0" smtClean="0">
                <a:latin typeface="Times New Roman" pitchFamily="18" charset="0"/>
                <a:cs typeface="Times New Roman" pitchFamily="18" charset="0"/>
              </a:rPr>
              <a:t>La production d'une toxine est spécifique d'une espèce bactérienne qui produit une pathologie qui lui est associée</a:t>
            </a:r>
          </a:p>
          <a:p>
            <a:r>
              <a:rPr lang="fr-FR" sz="2200" b="1" dirty="0" smtClean="0">
                <a:latin typeface="Times New Roman" pitchFamily="18" charset="0"/>
                <a:cs typeface="Times New Roman" pitchFamily="18" charset="0"/>
              </a:rPr>
              <a:t/>
            </a:r>
            <a:br>
              <a:rPr lang="fr-FR" sz="2200" b="1"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 Clostridium </a:t>
            </a:r>
            <a:r>
              <a:rPr lang="fr-FR" sz="2200" dirty="0" err="1" smtClean="0">
                <a:latin typeface="Times New Roman" pitchFamily="18" charset="0"/>
                <a:cs typeface="Times New Roman" pitchFamily="18" charset="0"/>
              </a:rPr>
              <a:t>tetani</a:t>
            </a:r>
            <a:r>
              <a:rPr lang="fr-FR" sz="2200" dirty="0" smtClean="0">
                <a:latin typeface="Times New Roman" pitchFamily="18" charset="0"/>
                <a:cs typeface="Times New Roman" pitchFamily="18" charset="0"/>
              </a:rPr>
              <a:t>                       </a:t>
            </a:r>
            <a:r>
              <a:rPr lang="fr-FR" sz="2200" dirty="0" smtClean="0">
                <a:latin typeface="Times New Roman" pitchFamily="18" charset="0"/>
                <a:ea typeface="Cambria Math"/>
                <a:cs typeface="Times New Roman" pitchFamily="18" charset="0"/>
              </a:rPr>
              <a:t>⇒ </a:t>
            </a:r>
            <a:r>
              <a:rPr lang="fr-FR" sz="2200" dirty="0" smtClean="0">
                <a:latin typeface="Times New Roman" pitchFamily="18" charset="0"/>
                <a:cs typeface="Times New Roman" pitchFamily="18" charset="0"/>
              </a:rPr>
              <a:t>  toxine tétanique</a:t>
            </a:r>
            <a:br>
              <a:rPr lang="fr-FR" sz="2200"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 Corynebacterium </a:t>
            </a:r>
            <a:r>
              <a:rPr lang="fr-FR" sz="2200" dirty="0" err="1" smtClean="0">
                <a:latin typeface="Times New Roman" pitchFamily="18" charset="0"/>
                <a:cs typeface="Times New Roman" pitchFamily="18" charset="0"/>
              </a:rPr>
              <a:t>diphteriae</a:t>
            </a:r>
            <a:r>
              <a:rPr lang="fr-FR" sz="2200" dirty="0" smtClean="0">
                <a:latin typeface="Times New Roman" pitchFamily="18" charset="0"/>
                <a:cs typeface="Times New Roman" pitchFamily="18" charset="0"/>
              </a:rPr>
              <a:t>       </a:t>
            </a:r>
            <a:r>
              <a:rPr lang="fr-FR" sz="2200" dirty="0" smtClean="0">
                <a:latin typeface="Times New Roman" pitchFamily="18" charset="0"/>
                <a:ea typeface="Cambria Math"/>
                <a:cs typeface="Times New Roman" pitchFamily="18" charset="0"/>
              </a:rPr>
              <a:t>⇒   </a:t>
            </a:r>
            <a:r>
              <a:rPr lang="fr-FR" sz="2200" dirty="0" smtClean="0">
                <a:latin typeface="Times New Roman" pitchFamily="18" charset="0"/>
                <a:cs typeface="Times New Roman" pitchFamily="18" charset="0"/>
              </a:rPr>
              <a:t>toxine diphtérique</a:t>
            </a:r>
            <a:br>
              <a:rPr lang="fr-FR" sz="2200"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Bordetella</a:t>
            </a: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pertussis</a:t>
            </a:r>
            <a:r>
              <a:rPr lang="fr-FR" sz="2200" dirty="0" smtClean="0">
                <a:latin typeface="Times New Roman" pitchFamily="18" charset="0"/>
                <a:cs typeface="Times New Roman" pitchFamily="18" charset="0"/>
              </a:rPr>
              <a:t>                    </a:t>
            </a:r>
            <a:r>
              <a:rPr lang="fr-FR" sz="2200" dirty="0" smtClean="0">
                <a:latin typeface="Times New Roman" pitchFamily="18" charset="0"/>
                <a:ea typeface="Cambria Math"/>
                <a:cs typeface="Times New Roman" pitchFamily="18" charset="0"/>
              </a:rPr>
              <a:t>⇒   </a:t>
            </a:r>
            <a:r>
              <a:rPr lang="fr-FR" sz="2200" dirty="0" smtClean="0">
                <a:latin typeface="Times New Roman" pitchFamily="18" charset="0"/>
                <a:cs typeface="Times New Roman" pitchFamily="18" charset="0"/>
              </a:rPr>
              <a:t>toxine </a:t>
            </a:r>
            <a:r>
              <a:rPr lang="fr-FR" sz="2200" dirty="0" err="1" smtClean="0">
                <a:latin typeface="Times New Roman" pitchFamily="18" charset="0"/>
                <a:cs typeface="Times New Roman" pitchFamily="18" charset="0"/>
              </a:rPr>
              <a:t>pertussique</a:t>
            </a:r>
            <a:r>
              <a:rPr lang="fr-FR" sz="2200" dirty="0" smtClean="0">
                <a:latin typeface="Times New Roman" pitchFamily="18" charset="0"/>
                <a:cs typeface="Times New Roman" pitchFamily="18" charset="0"/>
              </a:rPr>
              <a:t> (coqueluche)</a:t>
            </a:r>
          </a:p>
        </p:txBody>
      </p:sp>
      <p:sp>
        <p:nvSpPr>
          <p:cNvPr id="3" name="Rectangle 2"/>
          <p:cNvSpPr/>
          <p:nvPr/>
        </p:nvSpPr>
        <p:spPr>
          <a:xfrm>
            <a:off x="4536504" y="4653136"/>
            <a:ext cx="4572000" cy="1446550"/>
          </a:xfrm>
          <a:prstGeom prst="rect">
            <a:avLst/>
          </a:prstGeom>
        </p:spPr>
        <p:txBody>
          <a:bodyPr>
            <a:spAutoFit/>
          </a:bodyPr>
          <a:lstStyle/>
          <a:p>
            <a:pPr lvl="0"/>
            <a:r>
              <a:rPr lang="fr-FR" sz="2200" dirty="0" smtClean="0">
                <a:solidFill>
                  <a:prstClr val="black"/>
                </a:solidFill>
                <a:latin typeface="Times New Roman" pitchFamily="18" charset="0"/>
                <a:cs typeface="Times New Roman" pitchFamily="18" charset="0"/>
              </a:rPr>
              <a:t>DL50 (intra péritonéale) :</a:t>
            </a:r>
            <a:br>
              <a:rPr lang="fr-FR" sz="2200" dirty="0" smtClean="0">
                <a:solidFill>
                  <a:prstClr val="black"/>
                </a:solidFill>
                <a:latin typeface="Times New Roman" pitchFamily="18" charset="0"/>
                <a:cs typeface="Times New Roman" pitchFamily="18" charset="0"/>
              </a:rPr>
            </a:br>
            <a:r>
              <a:rPr lang="fr-FR" sz="2200" dirty="0" smtClean="0">
                <a:solidFill>
                  <a:prstClr val="black"/>
                </a:solidFill>
                <a:latin typeface="Times New Roman" pitchFamily="18" charset="0"/>
                <a:cs typeface="Times New Roman" pitchFamily="18" charset="0"/>
              </a:rPr>
              <a:t>cobra noir:             0.324 mg/kg</a:t>
            </a:r>
            <a:br>
              <a:rPr lang="fr-FR" sz="2200" dirty="0" smtClean="0">
                <a:solidFill>
                  <a:prstClr val="black"/>
                </a:solidFill>
                <a:latin typeface="Times New Roman" pitchFamily="18" charset="0"/>
                <a:cs typeface="Times New Roman" pitchFamily="18" charset="0"/>
              </a:rPr>
            </a:br>
            <a:r>
              <a:rPr lang="fr-FR" sz="2200" dirty="0" smtClean="0">
                <a:solidFill>
                  <a:prstClr val="black"/>
                </a:solidFill>
                <a:latin typeface="Times New Roman" pitchFamily="18" charset="0"/>
                <a:cs typeface="Times New Roman" pitchFamily="18" charset="0"/>
              </a:rPr>
              <a:t>endotoxine:            0.1 mg/kg</a:t>
            </a:r>
            <a:br>
              <a:rPr lang="fr-FR" sz="2200" dirty="0" smtClean="0">
                <a:solidFill>
                  <a:prstClr val="black"/>
                </a:solidFill>
                <a:latin typeface="Times New Roman" pitchFamily="18" charset="0"/>
                <a:cs typeface="Times New Roman" pitchFamily="18" charset="0"/>
              </a:rPr>
            </a:br>
            <a:r>
              <a:rPr lang="fr-FR" sz="2200" dirty="0" smtClean="0">
                <a:solidFill>
                  <a:prstClr val="black"/>
                </a:solidFill>
                <a:latin typeface="Times New Roman" pitchFamily="18" charset="0"/>
                <a:cs typeface="Times New Roman" pitchFamily="18" charset="0"/>
              </a:rPr>
              <a:t>toxine botulique :   1,4 </a:t>
            </a:r>
            <a:r>
              <a:rPr lang="fr-FR" sz="2200" dirty="0" err="1" smtClean="0">
                <a:solidFill>
                  <a:prstClr val="black"/>
                </a:solidFill>
                <a:latin typeface="Times New Roman" pitchFamily="18" charset="0"/>
                <a:cs typeface="Times New Roman" pitchFamily="18" charset="0"/>
              </a:rPr>
              <a:t>ng</a:t>
            </a:r>
            <a:r>
              <a:rPr lang="fr-FR" sz="2200" dirty="0" smtClean="0">
                <a:solidFill>
                  <a:prstClr val="black"/>
                </a:solidFill>
                <a:latin typeface="Times New Roman" pitchFamily="18" charset="0"/>
                <a:cs typeface="Times New Roman" pitchFamily="18" charset="0"/>
              </a:rPr>
              <a:t>/kg </a:t>
            </a:r>
            <a:endParaRPr lang="fr-FR" sz="2200" dirty="0">
              <a:solidFill>
                <a:prstClr val="black"/>
              </a:solidFill>
              <a:latin typeface="Times New Roman" pitchFamily="18" charset="0"/>
              <a:cs typeface="Times New Roman" pitchFamily="18" charset="0"/>
            </a:endParaRPr>
          </a:p>
        </p:txBody>
      </p:sp>
      <p:sp>
        <p:nvSpPr>
          <p:cNvPr id="4" name="Rectangle 3"/>
          <p:cNvSpPr/>
          <p:nvPr/>
        </p:nvSpPr>
        <p:spPr>
          <a:xfrm>
            <a:off x="0" y="38377"/>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La production de toxine</a:t>
            </a:r>
            <a:endParaRPr lang="fr-FR" sz="2400" dirty="0"/>
          </a:p>
        </p:txBody>
      </p:sp>
      <p:sp>
        <p:nvSpPr>
          <p:cNvPr id="5" name="Rectangle 4"/>
          <p:cNvSpPr/>
          <p:nvPr/>
        </p:nvSpPr>
        <p:spPr>
          <a:xfrm>
            <a:off x="0" y="4019986"/>
            <a:ext cx="9144000" cy="2123658"/>
          </a:xfrm>
          <a:prstGeom prst="rect">
            <a:avLst/>
          </a:prstGeom>
        </p:spPr>
        <p:txBody>
          <a:bodyPr wrap="square">
            <a:spAutoFit/>
          </a:bodyPr>
          <a:lstStyle/>
          <a:p>
            <a:r>
              <a:rPr lang="fr-FR" sz="2200" b="1" dirty="0" smtClean="0">
                <a:latin typeface="Times New Roman" pitchFamily="18" charset="0"/>
                <a:cs typeface="Times New Roman" pitchFamily="18" charset="0"/>
              </a:rPr>
              <a:t>Les toxines sont les poisons humains les plus puissants</a:t>
            </a:r>
            <a:br>
              <a:rPr lang="fr-FR" sz="2200" b="1" dirty="0" smtClean="0">
                <a:latin typeface="Times New Roman" pitchFamily="18" charset="0"/>
                <a:cs typeface="Times New Roman" pitchFamily="18" charset="0"/>
              </a:rPr>
            </a:br>
            <a:endParaRPr lang="fr-FR" sz="2200" b="1" dirty="0" smtClean="0">
              <a:latin typeface="Times New Roman" pitchFamily="18" charset="0"/>
              <a:cs typeface="Times New Roman" pitchFamily="18" charset="0"/>
            </a:endParaRPr>
          </a:p>
          <a:p>
            <a:r>
              <a:rPr lang="fr-FR" sz="2200" dirty="0" smtClean="0">
                <a:latin typeface="Times New Roman" pitchFamily="18" charset="0"/>
                <a:cs typeface="Times New Roman" pitchFamily="18" charset="0"/>
              </a:rPr>
              <a:t>DL50 (rat par voie orale) :</a:t>
            </a:r>
            <a:br>
              <a:rPr lang="fr-FR" sz="2200"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strychnine :           10 mg/kg</a:t>
            </a:r>
            <a:br>
              <a:rPr lang="fr-FR" sz="2200"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cyanure :                0,5 à 3 mg/kg</a:t>
            </a:r>
            <a:br>
              <a:rPr lang="fr-FR" sz="2200"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toxine botulique :   1 </a:t>
            </a:r>
            <a:r>
              <a:rPr lang="fr-FR" sz="2200" dirty="0" err="1" smtClean="0">
                <a:latin typeface="Times New Roman" pitchFamily="18" charset="0"/>
                <a:cs typeface="Times New Roman" pitchFamily="18" charset="0"/>
              </a:rPr>
              <a:t>ng</a:t>
            </a:r>
            <a:r>
              <a:rPr lang="fr-FR" sz="2200" dirty="0" smtClean="0">
                <a:latin typeface="Times New Roman" pitchFamily="18" charset="0"/>
                <a:cs typeface="Times New Roman" pitchFamily="18" charset="0"/>
              </a:rPr>
              <a:t>/kg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56792"/>
            <a:ext cx="9324528" cy="2246769"/>
          </a:xfrm>
          <a:prstGeom prst="rect">
            <a:avLst/>
          </a:prstGeom>
        </p:spPr>
        <p:txBody>
          <a:bodyPr wrap="square">
            <a:spAutoFit/>
          </a:bodyPr>
          <a:lstStyle/>
          <a:p>
            <a:pPr lvl="0"/>
            <a:r>
              <a:rPr lang="fr-FR" sz="2800" b="1" dirty="0" smtClean="0">
                <a:solidFill>
                  <a:prstClr val="black"/>
                </a:solidFill>
                <a:latin typeface="Times New Roman" pitchFamily="18" charset="0"/>
                <a:cs typeface="Times New Roman" pitchFamily="18" charset="0"/>
              </a:rPr>
              <a:t>Il existe deux grands types de toxines :</a:t>
            </a:r>
          </a:p>
          <a:p>
            <a:pPr lvl="0"/>
            <a:r>
              <a:rPr lang="fr-FR" sz="2800" dirty="0" smtClean="0">
                <a:solidFill>
                  <a:prstClr val="black"/>
                </a:solidFill>
                <a:latin typeface="Times New Roman" pitchFamily="18" charset="0"/>
                <a:cs typeface="Times New Roman" pitchFamily="18" charset="0"/>
              </a:rPr>
              <a:t/>
            </a:r>
            <a:br>
              <a:rPr lang="fr-FR" sz="2800" dirty="0" smtClean="0">
                <a:solidFill>
                  <a:prstClr val="black"/>
                </a:solidFill>
                <a:latin typeface="Times New Roman" pitchFamily="18" charset="0"/>
                <a:cs typeface="Times New Roman" pitchFamily="18" charset="0"/>
              </a:rPr>
            </a:br>
            <a:r>
              <a:rPr lang="fr-FR" sz="2800" dirty="0" smtClean="0">
                <a:solidFill>
                  <a:prstClr val="black"/>
                </a:solidFill>
                <a:latin typeface="Times New Roman" pitchFamily="18" charset="0"/>
                <a:cs typeface="Times New Roman" pitchFamily="18" charset="0"/>
              </a:rPr>
              <a:t>1.  Les endotoxines, faisant partie de </a:t>
            </a:r>
            <a:r>
              <a:rPr lang="fr-FR" sz="2800" dirty="0" err="1" smtClean="0">
                <a:solidFill>
                  <a:prstClr val="black"/>
                </a:solidFill>
                <a:latin typeface="Times New Roman" pitchFamily="18" charset="0"/>
                <a:cs typeface="Times New Roman" pitchFamily="18" charset="0"/>
              </a:rPr>
              <a:t>LipoPolySaccharide</a:t>
            </a:r>
            <a:r>
              <a:rPr lang="fr-FR" sz="2800" dirty="0" smtClean="0">
                <a:solidFill>
                  <a:prstClr val="black"/>
                </a:solidFill>
                <a:latin typeface="Times New Roman" pitchFamily="18" charset="0"/>
                <a:cs typeface="Times New Roman" pitchFamily="18" charset="0"/>
              </a:rPr>
              <a:t> (LPS)</a:t>
            </a:r>
          </a:p>
          <a:p>
            <a:pPr lvl="0"/>
            <a:r>
              <a:rPr lang="fr-FR" sz="2800" dirty="0" smtClean="0">
                <a:solidFill>
                  <a:prstClr val="black"/>
                </a:solidFill>
                <a:latin typeface="Times New Roman" pitchFamily="18" charset="0"/>
                <a:cs typeface="Times New Roman" pitchFamily="18" charset="0"/>
              </a:rPr>
              <a:t/>
            </a:r>
            <a:br>
              <a:rPr lang="fr-FR" sz="2800" dirty="0" smtClean="0">
                <a:solidFill>
                  <a:prstClr val="black"/>
                </a:solidFill>
                <a:latin typeface="Times New Roman" pitchFamily="18" charset="0"/>
                <a:cs typeface="Times New Roman" pitchFamily="18" charset="0"/>
              </a:rPr>
            </a:br>
            <a:r>
              <a:rPr lang="fr-FR" sz="2800" dirty="0" smtClean="0">
                <a:solidFill>
                  <a:prstClr val="black"/>
                </a:solidFill>
                <a:latin typeface="Times New Roman" pitchFamily="18" charset="0"/>
                <a:cs typeface="Times New Roman" pitchFamily="18" charset="0"/>
              </a:rPr>
              <a:t>2.  Les exotoxines protéiques. </a:t>
            </a:r>
            <a:endParaRPr lang="fr-FR"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srcRect l="2381" t="5228" r="2381" b="6462"/>
          <a:stretch>
            <a:fillRect/>
          </a:stretch>
        </p:blipFill>
        <p:spPr bwMode="auto">
          <a:xfrm>
            <a:off x="1907704" y="3789040"/>
            <a:ext cx="5760640" cy="2952328"/>
          </a:xfrm>
          <a:prstGeom prst="rect">
            <a:avLst/>
          </a:prstGeom>
          <a:noFill/>
          <a:ln w="9525">
            <a:solidFill>
              <a:schemeClr val="tx1"/>
            </a:solidFill>
            <a:miter lim="800000"/>
            <a:headEnd/>
            <a:tailEnd/>
          </a:ln>
        </p:spPr>
      </p:pic>
      <p:sp>
        <p:nvSpPr>
          <p:cNvPr id="4" name="Rectangle 3"/>
          <p:cNvSpPr/>
          <p:nvPr/>
        </p:nvSpPr>
        <p:spPr>
          <a:xfrm>
            <a:off x="0" y="0"/>
            <a:ext cx="9144000" cy="584775"/>
          </a:xfrm>
          <a:prstGeom prst="rect">
            <a:avLst/>
          </a:prstGeom>
        </p:spPr>
        <p:txBody>
          <a:bodyPr wrap="square">
            <a:spAutoFit/>
          </a:bodyPr>
          <a:lstStyle/>
          <a:p>
            <a:pPr algn="ctr"/>
            <a:r>
              <a:rPr lang="fr-FR" sz="3200" b="1" dirty="0" smtClean="0">
                <a:latin typeface="Times New Roman" pitchFamily="18" charset="0"/>
                <a:cs typeface="Times New Roman" pitchFamily="18" charset="0"/>
              </a:rPr>
              <a:t>Les endotoxines</a:t>
            </a:r>
            <a:endParaRPr lang="fr-FR" sz="3200" dirty="0">
              <a:latin typeface="Times New Roman" pitchFamily="18" charset="0"/>
              <a:cs typeface="Times New Roman" pitchFamily="18" charset="0"/>
            </a:endParaRPr>
          </a:p>
        </p:txBody>
      </p:sp>
      <p:sp>
        <p:nvSpPr>
          <p:cNvPr id="1028" name="Rectangle 4"/>
          <p:cNvSpPr>
            <a:spLocks noChangeArrowheads="1"/>
          </p:cNvSpPr>
          <p:nvPr/>
        </p:nvSpPr>
        <p:spPr bwMode="auto">
          <a:xfrm>
            <a:off x="0" y="620688"/>
            <a:ext cx="9144000" cy="67710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fr-FR" sz="2200" b="0" i="0" u="none" strike="noStrike" cap="none" normalizeH="0" baseline="0" dirty="0" smtClean="0">
                <a:ln>
                  <a:noFill/>
                </a:ln>
                <a:solidFill>
                  <a:srgbClr val="212121"/>
                </a:solidFill>
                <a:effectLst/>
                <a:latin typeface="Times New Roman" pitchFamily="18" charset="0"/>
                <a:cs typeface="Times New Roman" pitchFamily="18" charset="0"/>
              </a:rPr>
              <a:t> Les endotoxines (</a:t>
            </a:r>
            <a:r>
              <a:rPr kumimoji="0" lang="fr-FR" sz="2200" b="0" i="0" u="none" strike="noStrike" cap="none" normalizeH="0" baseline="0" dirty="0" err="1" smtClean="0">
                <a:ln>
                  <a:noFill/>
                </a:ln>
                <a:solidFill>
                  <a:srgbClr val="212121"/>
                </a:solidFill>
                <a:effectLst/>
                <a:latin typeface="Times New Roman" pitchFamily="18" charset="0"/>
                <a:cs typeface="Times New Roman" pitchFamily="18" charset="0"/>
              </a:rPr>
              <a:t>lipopolysaccharides</a:t>
            </a:r>
            <a:r>
              <a:rPr kumimoji="0" lang="fr-FR" sz="2200" b="0" i="0" u="none" strike="noStrike" cap="none" normalizeH="0" baseline="0" dirty="0" smtClean="0">
                <a:ln>
                  <a:noFill/>
                </a:ln>
                <a:solidFill>
                  <a:srgbClr val="212121"/>
                </a:solidFill>
                <a:effectLst/>
                <a:latin typeface="Times New Roman" pitchFamily="18" charset="0"/>
                <a:cs typeface="Times New Roman" pitchFamily="18" charset="0"/>
              </a:rPr>
              <a:t>, LPS) sont des composants de</a:t>
            </a:r>
            <a:r>
              <a:rPr kumimoji="0" lang="fr-FR" sz="2200" b="0" i="0" u="none" strike="noStrike" cap="none" normalizeH="0" dirty="0" smtClean="0">
                <a:ln>
                  <a:noFill/>
                </a:ln>
                <a:solidFill>
                  <a:srgbClr val="212121"/>
                </a:solidFill>
                <a:effectLst/>
                <a:latin typeface="Times New Roman" pitchFamily="18" charset="0"/>
                <a:cs typeface="Times New Roman" pitchFamily="18" charset="0"/>
              </a:rPr>
              <a:t> </a:t>
            </a:r>
            <a:r>
              <a:rPr kumimoji="0" lang="fr-FR" sz="2200" b="0" i="0" u="none" strike="noStrike" cap="none" normalizeH="0" baseline="0" dirty="0" smtClean="0">
                <a:ln>
                  <a:noFill/>
                </a:ln>
                <a:solidFill>
                  <a:srgbClr val="212121"/>
                </a:solidFill>
                <a:effectLst/>
                <a:latin typeface="Times New Roman" pitchFamily="18" charset="0"/>
                <a:cs typeface="Times New Roman" pitchFamily="18" charset="0"/>
              </a:rPr>
              <a:t>l'enveloppe des bactéries Gram-négatives.</a:t>
            </a:r>
            <a:endParaRPr lang="fr-FR" sz="2200" dirty="0" smtClean="0">
              <a:solidFill>
                <a:srgbClr val="212121"/>
              </a:solidFill>
              <a:latin typeface="Times New Roman" pitchFamily="18" charset="0"/>
              <a:cs typeface="Times New Roman" pitchFamily="18" charset="0"/>
            </a:endParaRPr>
          </a:p>
        </p:txBody>
      </p:sp>
      <p:sp>
        <p:nvSpPr>
          <p:cNvPr id="7" name="Rectangle 6"/>
          <p:cNvSpPr/>
          <p:nvPr/>
        </p:nvSpPr>
        <p:spPr>
          <a:xfrm>
            <a:off x="3851920" y="3789040"/>
            <a:ext cx="1944216" cy="29523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2546320"/>
            <a:ext cx="9144000" cy="1107996"/>
          </a:xfrm>
          <a:prstGeom prst="rect">
            <a:avLst/>
          </a:prstGeom>
        </p:spPr>
        <p:txBody>
          <a:bodyPr wrap="square">
            <a:spAutoFit/>
          </a:bodyPr>
          <a:lstStyle/>
          <a:p>
            <a:pPr lvl="0" algn="just" fontAlgn="base">
              <a:spcBef>
                <a:spcPct val="0"/>
              </a:spcBef>
              <a:spcAft>
                <a:spcPct val="0"/>
              </a:spcAft>
              <a:buFont typeface="Wingdings" pitchFamily="2" charset="2"/>
              <a:buChar char="Ø"/>
            </a:pPr>
            <a:r>
              <a:rPr lang="fr-FR" sz="2200" dirty="0" smtClean="0">
                <a:solidFill>
                  <a:srgbClr val="212121"/>
                </a:solidFill>
                <a:latin typeface="Times New Roman" pitchFamily="18" charset="0"/>
                <a:cs typeface="Times New Roman" pitchFamily="18" charset="0"/>
              </a:rPr>
              <a:t> Sont hautement immunogènes et directement impliquées dans de nombreuses maladies chez l'homme telles que </a:t>
            </a:r>
            <a:r>
              <a:rPr lang="fr-FR" sz="2200" dirty="0" err="1" smtClean="0">
                <a:solidFill>
                  <a:srgbClr val="212121"/>
                </a:solidFill>
                <a:latin typeface="Times New Roman" pitchFamily="18" charset="0"/>
                <a:cs typeface="Times New Roman" pitchFamily="18" charset="0"/>
              </a:rPr>
              <a:t>Sepsis</a:t>
            </a:r>
            <a:r>
              <a:rPr lang="fr-FR" sz="2200" dirty="0" smtClean="0">
                <a:solidFill>
                  <a:srgbClr val="212121"/>
                </a:solidFill>
                <a:latin typeface="Times New Roman" pitchFamily="18" charset="0"/>
                <a:cs typeface="Times New Roman" pitchFamily="18" charset="0"/>
              </a:rPr>
              <a:t> à Gram négatif</a:t>
            </a:r>
            <a:r>
              <a:rPr lang="fr-FR" sz="2200" dirty="0" smtClean="0">
                <a:latin typeface="Times New Roman" pitchFamily="18" charset="0"/>
                <a:cs typeface="Times New Roman" pitchFamily="18" charset="0"/>
              </a:rPr>
              <a:t> traitée massivement par des antibiotiques. </a:t>
            </a:r>
          </a:p>
        </p:txBody>
      </p:sp>
      <p:sp>
        <p:nvSpPr>
          <p:cNvPr id="9" name="Rectangle 8"/>
          <p:cNvSpPr/>
          <p:nvPr/>
        </p:nvSpPr>
        <p:spPr>
          <a:xfrm>
            <a:off x="0" y="1412776"/>
            <a:ext cx="9144000" cy="1107996"/>
          </a:xfrm>
          <a:prstGeom prst="rect">
            <a:avLst/>
          </a:prstGeom>
        </p:spPr>
        <p:txBody>
          <a:bodyPr wrap="square">
            <a:spAutoFit/>
          </a:bodyPr>
          <a:lstStyle/>
          <a:p>
            <a:pPr lvl="0" algn="just" fontAlgn="base">
              <a:spcBef>
                <a:spcPct val="0"/>
              </a:spcBef>
              <a:spcAft>
                <a:spcPct val="0"/>
              </a:spcAft>
              <a:buFont typeface="Wingdings" pitchFamily="2" charset="2"/>
              <a:buChar char="Ø"/>
            </a:pPr>
            <a:r>
              <a:rPr lang="fr-FR" sz="2200" dirty="0" smtClean="0">
                <a:latin typeface="Times New Roman" pitchFamily="18" charset="0"/>
                <a:cs typeface="Times New Roman" pitchFamily="18" charset="0"/>
              </a:rPr>
              <a:t> Sont libérées pendant la croissance et les divisions bactériennes </a:t>
            </a:r>
            <a:br>
              <a:rPr lang="fr-FR" sz="2200"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et lors de la lyse des bactéries et </a:t>
            </a:r>
            <a:r>
              <a:rPr lang="fr-FR" sz="2200" dirty="0" smtClean="0">
                <a:solidFill>
                  <a:srgbClr val="212121"/>
                </a:solidFill>
                <a:latin typeface="Times New Roman" pitchFamily="18" charset="0"/>
                <a:cs typeface="Times New Roman" pitchFamily="18" charset="0"/>
              </a:rPr>
              <a:t>sont responsables d’activités biologiques avantageuses et nuisibles.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35" presetClass="emph" presetSubtype="0" repeatCount="3000" fill="hold" grpId="0" nodeType="withEffect">
                                  <p:stCondLst>
                                    <p:cond delay="0"/>
                                  </p:stCondLst>
                                  <p:childTnLst>
                                    <p:anim calcmode="discrete" valueType="str">
                                      <p:cBhvr>
                                        <p:cTn id="14"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7" grpId="0" animBg="1"/>
      <p:bldP spid="7" grpId="1" animBg="1"/>
      <p:bldP spid="8"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586" r="3464"/>
          <a:stretch>
            <a:fillRect/>
          </a:stretch>
        </p:blipFill>
        <p:spPr bwMode="auto">
          <a:xfrm>
            <a:off x="16638" y="1785926"/>
            <a:ext cx="5923514" cy="4320480"/>
          </a:xfrm>
          <a:prstGeom prst="rect">
            <a:avLst/>
          </a:prstGeom>
          <a:noFill/>
          <a:ln w="9525">
            <a:noFill/>
            <a:miter lim="800000"/>
            <a:headEnd/>
            <a:tailEnd/>
          </a:ln>
        </p:spPr>
      </p:pic>
      <p:sp>
        <p:nvSpPr>
          <p:cNvPr id="3" name="Rectangle 2"/>
          <p:cNvSpPr/>
          <p:nvPr/>
        </p:nvSpPr>
        <p:spPr>
          <a:xfrm>
            <a:off x="0" y="-27384"/>
            <a:ext cx="9144000" cy="769441"/>
          </a:xfrm>
          <a:prstGeom prst="rect">
            <a:avLst/>
          </a:prstGeom>
        </p:spPr>
        <p:txBody>
          <a:bodyPr wrap="square">
            <a:spAutoFit/>
          </a:bodyPr>
          <a:lstStyle/>
          <a:p>
            <a:pPr lvl="0"/>
            <a:r>
              <a:rPr lang="fr-FR" sz="2200" dirty="0" smtClean="0">
                <a:latin typeface="Times New Roman" pitchFamily="18" charset="0"/>
                <a:cs typeface="Times New Roman" pitchFamily="18" charset="0"/>
              </a:rPr>
              <a:t>Les endotoxines (LPS) sont de nature lipidique </a:t>
            </a:r>
            <a:r>
              <a:rPr lang="fr-FR" sz="2200" dirty="0" smtClean="0">
                <a:latin typeface="Times New Roman" pitchFamily="18" charset="0"/>
                <a:ea typeface="Cambria Math"/>
                <a:cs typeface="Times New Roman" pitchFamily="18" charset="0"/>
              </a:rPr>
              <a:t>⇨ </a:t>
            </a:r>
            <a:r>
              <a:rPr lang="fr-FR" sz="2200" dirty="0" smtClean="0">
                <a:latin typeface="Times New Roman" pitchFamily="18" charset="0"/>
                <a:cs typeface="Times New Roman" pitchFamily="18" charset="0"/>
              </a:rPr>
              <a:t>sont </a:t>
            </a:r>
            <a:r>
              <a:rPr lang="fr-FR" sz="2200" dirty="0" err="1" smtClean="0">
                <a:latin typeface="Times New Roman" pitchFamily="18" charset="0"/>
                <a:cs typeface="Times New Roman" pitchFamily="18" charset="0"/>
              </a:rPr>
              <a:t>inactivable</a:t>
            </a:r>
            <a:r>
              <a:rPr lang="fr-FR" sz="2200" dirty="0" smtClean="0">
                <a:latin typeface="Times New Roman" pitchFamily="18" charset="0"/>
                <a:cs typeface="Times New Roman" pitchFamily="18" charset="0"/>
              </a:rPr>
              <a:t> par la chaleur car sont peu sensibles. </a:t>
            </a:r>
          </a:p>
        </p:txBody>
      </p:sp>
      <p:sp>
        <p:nvSpPr>
          <p:cNvPr id="5" name="Rectangle 4"/>
          <p:cNvSpPr/>
          <p:nvPr/>
        </p:nvSpPr>
        <p:spPr>
          <a:xfrm>
            <a:off x="0" y="2540804"/>
            <a:ext cx="9144000" cy="369332"/>
          </a:xfrm>
          <a:prstGeom prst="rect">
            <a:avLst/>
          </a:prstGeom>
        </p:spPr>
        <p:txBody>
          <a:bodyPr wrap="square">
            <a:spAutoFit/>
          </a:bodyPr>
          <a:lstStyle/>
          <a:p>
            <a:r>
              <a:rPr lang="fr-FR" dirty="0" smtClean="0">
                <a:solidFill>
                  <a:srgbClr val="212121"/>
                </a:solidFill>
                <a:latin typeface="Times New Roman" pitchFamily="18" charset="0"/>
                <a:cs typeface="Times New Roman" pitchFamily="18" charset="0"/>
              </a:rPr>
              <a:t> </a:t>
            </a:r>
            <a:endParaRPr lang="fr-FR" dirty="0"/>
          </a:p>
        </p:txBody>
      </p:sp>
      <p:pic>
        <p:nvPicPr>
          <p:cNvPr id="2052" name="Picture 4"/>
          <p:cNvPicPr>
            <a:picLocks noChangeAspect="1" noChangeArrowheads="1"/>
          </p:cNvPicPr>
          <p:nvPr/>
        </p:nvPicPr>
        <p:blipFill>
          <a:blip r:embed="rId3" cstate="print"/>
          <a:srcRect l="6301" t="5914"/>
          <a:stretch>
            <a:fillRect/>
          </a:stretch>
        </p:blipFill>
        <p:spPr bwMode="auto">
          <a:xfrm rot="5400000">
            <a:off x="5575420" y="2889752"/>
            <a:ext cx="4033944" cy="2168127"/>
          </a:xfrm>
          <a:prstGeom prst="rect">
            <a:avLst/>
          </a:prstGeom>
          <a:noFill/>
          <a:ln w="9525">
            <a:noFill/>
            <a:miter lim="800000"/>
            <a:headEnd/>
            <a:tailEnd/>
          </a:ln>
        </p:spPr>
      </p:pic>
      <p:sp>
        <p:nvSpPr>
          <p:cNvPr id="7" name="Accolade ouvrante 6"/>
          <p:cNvSpPr/>
          <p:nvPr/>
        </p:nvSpPr>
        <p:spPr>
          <a:xfrm>
            <a:off x="6012160" y="1928802"/>
            <a:ext cx="1008112" cy="3816424"/>
          </a:xfrm>
          <a:prstGeom prst="leftBrace">
            <a:avLst>
              <a:gd name="adj1" fmla="val 16473"/>
              <a:gd name="adj2" fmla="val 3468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Bulle ronde 7"/>
          <p:cNvSpPr/>
          <p:nvPr/>
        </p:nvSpPr>
        <p:spPr>
          <a:xfrm rot="371751">
            <a:off x="7222606" y="1904773"/>
            <a:ext cx="951156" cy="1536595"/>
          </a:xfrm>
          <a:prstGeom prst="wedgeEllipseCallout">
            <a:avLst>
              <a:gd name="adj1" fmla="val -103178"/>
              <a:gd name="adj2" fmla="val -3752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46056" y="1916832"/>
            <a:ext cx="1430200" cy="400110"/>
          </a:xfrm>
          <a:prstGeom prst="rect">
            <a:avLst/>
          </a:prstGeom>
        </p:spPr>
        <p:txBody>
          <a:bodyPr wrap="none">
            <a:spAutoFit/>
          </a:bodyPr>
          <a:lstStyle/>
          <a:p>
            <a:r>
              <a:rPr lang="fr-FR" sz="2000" b="1" dirty="0" smtClean="0">
                <a:solidFill>
                  <a:srgbClr val="FF0000"/>
                </a:solidFill>
                <a:latin typeface="Times New Roman" pitchFamily="18" charset="0"/>
                <a:cs typeface="Times New Roman" pitchFamily="18" charset="0"/>
              </a:rPr>
              <a:t>Antigène O</a:t>
            </a:r>
            <a:endParaRPr lang="fr-FR" sz="2000" b="1" dirty="0">
              <a:solidFill>
                <a:srgbClr val="FF0000"/>
              </a:solidFill>
            </a:endParaRPr>
          </a:p>
        </p:txBody>
      </p:sp>
      <p:sp>
        <p:nvSpPr>
          <p:cNvPr id="11" name="Rectangle 10"/>
          <p:cNvSpPr/>
          <p:nvPr/>
        </p:nvSpPr>
        <p:spPr>
          <a:xfrm>
            <a:off x="0" y="6126395"/>
            <a:ext cx="9144000" cy="769441"/>
          </a:xfrm>
          <a:prstGeom prst="rect">
            <a:avLst/>
          </a:prstGeom>
        </p:spPr>
        <p:txBody>
          <a:bodyPr wrap="square">
            <a:spAutoFit/>
          </a:bodyPr>
          <a:lstStyle/>
          <a:p>
            <a:pPr lvl="0"/>
            <a:r>
              <a:rPr lang="fr-FR" sz="2200" dirty="0" smtClean="0">
                <a:latin typeface="Times New Roman" pitchFamily="18" charset="0"/>
                <a:cs typeface="Times New Roman" pitchFamily="18" charset="0"/>
              </a:rPr>
              <a:t>L’antigène O inhibe l’</a:t>
            </a:r>
            <a:r>
              <a:rPr lang="fr-FR" sz="2200" dirty="0" err="1" smtClean="0">
                <a:latin typeface="Times New Roman" pitchFamily="18" charset="0"/>
                <a:cs typeface="Times New Roman" pitchFamily="18" charset="0"/>
              </a:rPr>
              <a:t>opsonisation</a:t>
            </a:r>
            <a:r>
              <a:rPr lang="fr-FR" sz="2200" dirty="0" smtClean="0">
                <a:latin typeface="Times New Roman" pitchFamily="18" charset="0"/>
                <a:cs typeface="Times New Roman" pitchFamily="18" charset="0"/>
              </a:rPr>
              <a:t> et a un pouvoir immunogène important : réponse immunitaire humorale </a:t>
            </a:r>
          </a:p>
        </p:txBody>
      </p:sp>
      <p:sp>
        <p:nvSpPr>
          <p:cNvPr id="10" name="Rectangle 9"/>
          <p:cNvSpPr/>
          <p:nvPr/>
        </p:nvSpPr>
        <p:spPr>
          <a:xfrm>
            <a:off x="0" y="928670"/>
            <a:ext cx="9144000" cy="769441"/>
          </a:xfrm>
          <a:prstGeom prst="rect">
            <a:avLst/>
          </a:prstGeom>
        </p:spPr>
        <p:txBody>
          <a:bodyPr wrap="square">
            <a:spAutoFit/>
          </a:bodyPr>
          <a:lstStyle/>
          <a:p>
            <a:pPr lvl="0"/>
            <a:r>
              <a:rPr lang="fr-FR" sz="2200" dirty="0" smtClean="0">
                <a:solidFill>
                  <a:srgbClr val="212121"/>
                </a:solidFill>
                <a:latin typeface="Times New Roman" pitchFamily="18" charset="0"/>
                <a:cs typeface="Times New Roman" pitchFamily="18" charset="0"/>
              </a:rPr>
              <a:t>Les LPS sont constitués  d’une région lipidique hydrophobe (lipide A) liée par covalence à un </a:t>
            </a:r>
            <a:r>
              <a:rPr lang="fr-FR" sz="2200" dirty="0" err="1" smtClean="0">
                <a:solidFill>
                  <a:srgbClr val="212121"/>
                </a:solidFill>
                <a:latin typeface="Times New Roman" pitchFamily="18" charset="0"/>
                <a:cs typeface="Times New Roman" pitchFamily="18" charset="0"/>
              </a:rPr>
              <a:t>oligo</a:t>
            </a:r>
            <a:r>
              <a:rPr lang="fr-FR" sz="2200" dirty="0" smtClean="0">
                <a:solidFill>
                  <a:srgbClr val="212121"/>
                </a:solidFill>
                <a:latin typeface="Times New Roman" pitchFamily="18" charset="0"/>
                <a:cs typeface="Times New Roman" pitchFamily="18" charset="0"/>
              </a:rPr>
              <a:t>- ou Polysaccharide hydrophile.</a:t>
            </a:r>
            <a:r>
              <a:rPr lang="fr-FR" sz="22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1" grpId="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92696"/>
            <a:ext cx="9144000" cy="769441"/>
          </a:xfrm>
          <a:prstGeom prst="rect">
            <a:avLst/>
          </a:prstGeom>
        </p:spPr>
        <p:txBody>
          <a:bodyPr wrap="square">
            <a:spAutoFit/>
          </a:bodyPr>
          <a:lstStyle/>
          <a:p>
            <a:pPr lvl="0"/>
            <a:r>
              <a:rPr lang="fr-FR" sz="2200" dirty="0" smtClean="0">
                <a:latin typeface="Times New Roman" pitchFamily="18" charset="0"/>
                <a:cs typeface="Times New Roman" pitchFamily="18" charset="0"/>
              </a:rPr>
              <a:t>L’importante variabilité réside dans la présence ou l’absence de la chaîne polysaccharidique O. </a:t>
            </a:r>
          </a:p>
        </p:txBody>
      </p:sp>
      <p:sp>
        <p:nvSpPr>
          <p:cNvPr id="5" name="Rectangle 4"/>
          <p:cNvSpPr/>
          <p:nvPr/>
        </p:nvSpPr>
        <p:spPr>
          <a:xfrm>
            <a:off x="0" y="4462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Variabilité de la structure du LPS  </a:t>
            </a:r>
          </a:p>
        </p:txBody>
      </p:sp>
      <p:pic>
        <p:nvPicPr>
          <p:cNvPr id="100353" name="Picture 1"/>
          <p:cNvPicPr>
            <a:picLocks noChangeAspect="1" noChangeArrowheads="1"/>
          </p:cNvPicPr>
          <p:nvPr/>
        </p:nvPicPr>
        <p:blipFill>
          <a:blip r:embed="rId2" cstate="print"/>
          <a:srcRect l="4927" t="13444" r="7093" b="5895"/>
          <a:stretch>
            <a:fillRect/>
          </a:stretch>
        </p:blipFill>
        <p:spPr bwMode="auto">
          <a:xfrm>
            <a:off x="71500" y="3789040"/>
            <a:ext cx="9001000" cy="3024336"/>
          </a:xfrm>
          <a:prstGeom prst="rect">
            <a:avLst/>
          </a:prstGeom>
          <a:noFill/>
          <a:ln w="9525">
            <a:solidFill>
              <a:schemeClr val="bg1"/>
            </a:solidFill>
            <a:miter lim="800000"/>
            <a:headEnd/>
            <a:tailEnd/>
          </a:ln>
        </p:spPr>
      </p:pic>
      <p:sp>
        <p:nvSpPr>
          <p:cNvPr id="6" name="Rectangle 5"/>
          <p:cNvSpPr/>
          <p:nvPr/>
        </p:nvSpPr>
        <p:spPr>
          <a:xfrm>
            <a:off x="0" y="2857496"/>
            <a:ext cx="9144000" cy="769441"/>
          </a:xfrm>
          <a:prstGeom prst="rect">
            <a:avLst/>
          </a:prstGeom>
        </p:spPr>
        <p:txBody>
          <a:bodyPr wrap="square">
            <a:spAutoFit/>
          </a:bodyPr>
          <a:lstStyle/>
          <a:p>
            <a:pPr lvl="0"/>
            <a:r>
              <a:rPr lang="fr-FR" sz="2200" dirty="0" smtClean="0">
                <a:solidFill>
                  <a:srgbClr val="212121"/>
                </a:solidFill>
                <a:latin typeface="Times New Roman" pitchFamily="18" charset="0"/>
                <a:cs typeface="Times New Roman" pitchFamily="18" charset="0"/>
              </a:rPr>
              <a:t>La région polysaccharidique </a:t>
            </a:r>
            <a:r>
              <a:rPr lang="fr-FR" sz="2200" dirty="0" err="1" smtClean="0">
                <a:solidFill>
                  <a:srgbClr val="212121"/>
                </a:solidFill>
                <a:latin typeface="Times New Roman" pitchFamily="18" charset="0"/>
                <a:cs typeface="Times New Roman" pitchFamily="18" charset="0"/>
              </a:rPr>
              <a:t>chimiotyes</a:t>
            </a:r>
            <a:r>
              <a:rPr lang="fr-FR" sz="2200" dirty="0" smtClean="0">
                <a:solidFill>
                  <a:srgbClr val="212121"/>
                </a:solidFill>
                <a:latin typeface="Times New Roman" pitchFamily="18" charset="0"/>
                <a:cs typeface="Times New Roman" pitchFamily="18" charset="0"/>
              </a:rPr>
              <a:t> rugueux LPS (R-LPS) </a:t>
            </a:r>
            <a:r>
              <a:rPr lang="fr-FR" sz="2200" b="1" dirty="0" smtClean="0">
                <a:solidFill>
                  <a:srgbClr val="212121"/>
                </a:solidFill>
                <a:latin typeface="Times New Roman" pitchFamily="18" charset="0"/>
                <a:cs typeface="Times New Roman" pitchFamily="18" charset="0"/>
              </a:rPr>
              <a:t>manquent de polysaccharide O et parfois même de composants de noyau</a:t>
            </a:r>
            <a:r>
              <a:rPr lang="fr-FR" sz="2200" b="1" dirty="0" smtClean="0">
                <a:latin typeface="Times New Roman" pitchFamily="18" charset="0"/>
                <a:cs typeface="Times New Roman" pitchFamily="18" charset="0"/>
              </a:rPr>
              <a:t> </a:t>
            </a:r>
          </a:p>
        </p:txBody>
      </p:sp>
      <p:sp>
        <p:nvSpPr>
          <p:cNvPr id="7" name="Rectangle 6"/>
          <p:cNvSpPr/>
          <p:nvPr/>
        </p:nvSpPr>
        <p:spPr>
          <a:xfrm>
            <a:off x="0" y="1643050"/>
            <a:ext cx="9144000" cy="769441"/>
          </a:xfrm>
          <a:prstGeom prst="rect">
            <a:avLst/>
          </a:prstGeom>
        </p:spPr>
        <p:txBody>
          <a:bodyPr wrap="square">
            <a:spAutoFit/>
          </a:bodyPr>
          <a:lstStyle/>
          <a:p>
            <a:pPr lvl="0"/>
            <a:r>
              <a:rPr lang="fr-FR" sz="2200" dirty="0" smtClean="0">
                <a:solidFill>
                  <a:srgbClr val="212121"/>
                </a:solidFill>
                <a:latin typeface="Times New Roman" pitchFamily="18" charset="0"/>
                <a:cs typeface="Times New Roman" pitchFamily="18" charset="0"/>
              </a:rPr>
              <a:t>La région polysaccharidique des </a:t>
            </a:r>
            <a:r>
              <a:rPr lang="fr-FR" sz="2200" dirty="0" err="1" smtClean="0">
                <a:solidFill>
                  <a:srgbClr val="212121"/>
                </a:solidFill>
                <a:latin typeface="Times New Roman" pitchFamily="18" charset="0"/>
                <a:cs typeface="Times New Roman" pitchFamily="18" charset="0"/>
              </a:rPr>
              <a:t>chimiotypes</a:t>
            </a:r>
            <a:r>
              <a:rPr lang="fr-FR" sz="2200" dirty="0" smtClean="0">
                <a:solidFill>
                  <a:srgbClr val="212121"/>
                </a:solidFill>
                <a:latin typeface="Times New Roman" pitchFamily="18" charset="0"/>
                <a:cs typeface="Times New Roman" pitchFamily="18" charset="0"/>
              </a:rPr>
              <a:t> des LPS lisses (S-LPS) se </a:t>
            </a:r>
            <a:r>
              <a:rPr lang="fr-FR" sz="2200" b="1" dirty="0" smtClean="0">
                <a:solidFill>
                  <a:srgbClr val="212121"/>
                </a:solidFill>
                <a:latin typeface="Times New Roman" pitchFamily="18" charset="0"/>
                <a:cs typeface="Times New Roman" pitchFamily="18" charset="0"/>
              </a:rPr>
              <a:t>compose d'un noyau et d'un polysaccharide O-</a:t>
            </a:r>
            <a:r>
              <a:rPr lang="fr-FR" sz="2200" b="1" dirty="0" err="1" smtClean="0">
                <a:solidFill>
                  <a:srgbClr val="212121"/>
                </a:solidFill>
                <a:latin typeface="Times New Roman" pitchFamily="18" charset="0"/>
                <a:cs typeface="Times New Roman" pitchFamily="18" charset="0"/>
              </a:rPr>
              <a:t>specific</a:t>
            </a:r>
            <a:r>
              <a:rPr lang="fr-FR" sz="2200" b="1" dirty="0" smtClean="0">
                <a:solidFill>
                  <a:srgbClr val="212121"/>
                </a:solidFill>
                <a:latin typeface="Times New Roman" pitchFamily="18" charset="0"/>
                <a:cs typeface="Times New Roman" pitchFamily="18" charset="0"/>
              </a:rPr>
              <a:t> (OPS), </a:t>
            </a:r>
          </a:p>
        </p:txBody>
      </p:sp>
      <p:sp>
        <p:nvSpPr>
          <p:cNvPr id="8" name="Rectangle 7"/>
          <p:cNvSpPr/>
          <p:nvPr/>
        </p:nvSpPr>
        <p:spPr>
          <a:xfrm>
            <a:off x="4786314" y="3857628"/>
            <a:ext cx="4286248" cy="150019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9" name="Rectangle 8"/>
          <p:cNvSpPr/>
          <p:nvPr/>
        </p:nvSpPr>
        <p:spPr>
          <a:xfrm>
            <a:off x="4786314" y="5286388"/>
            <a:ext cx="4286248" cy="150019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35252"/>
            <a:ext cx="9144000" cy="1107996"/>
          </a:xfrm>
          <a:prstGeom prst="rect">
            <a:avLst/>
          </a:prstGeom>
        </p:spPr>
        <p:txBody>
          <a:bodyPr wrap="square">
            <a:spAutoFit/>
          </a:bodyPr>
          <a:lstStyle/>
          <a:p>
            <a:r>
              <a:rPr lang="fr-FR" sz="2200" dirty="0" smtClean="0">
                <a:latin typeface="Times New Roman" pitchFamily="18" charset="0"/>
                <a:cs typeface="Times New Roman" pitchFamily="18" charset="0"/>
              </a:rPr>
              <a:t>De nombreux mutants ont été isolés pour augmenter la production d’acides aminés, depuis la production de L-glutamate par </a:t>
            </a:r>
            <a:r>
              <a:rPr lang="fr-FR" sz="2200" i="1" dirty="0" err="1" smtClean="0">
                <a:latin typeface="Times New Roman" pitchFamily="18" charset="0"/>
                <a:cs typeface="Times New Roman" pitchFamily="18" charset="0"/>
              </a:rPr>
              <a:t>Coryneacterium</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glutamicum</a:t>
            </a:r>
            <a:r>
              <a:rPr lang="fr-FR" sz="2200" i="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en 1957, au Japon.</a:t>
            </a:r>
            <a:endParaRPr lang="fr-FR" sz="2200" dirty="0">
              <a:latin typeface="Times New Roman" pitchFamily="18" charset="0"/>
              <a:cs typeface="Times New Roman" pitchFamily="18" charset="0"/>
            </a:endParaRPr>
          </a:p>
        </p:txBody>
      </p:sp>
      <p:sp>
        <p:nvSpPr>
          <p:cNvPr id="4" name="Rectangle 3"/>
          <p:cNvSpPr/>
          <p:nvPr/>
        </p:nvSpPr>
        <p:spPr>
          <a:xfrm>
            <a:off x="0" y="963682"/>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La plupart des acides aminés synthétisés dans la cellule sont utilisés pour la formation de protéines.</a:t>
            </a:r>
            <a:endParaRPr lang="fr-FR" sz="2200" dirty="0">
              <a:latin typeface="Times New Roman" pitchFamily="18" charset="0"/>
              <a:cs typeface="Times New Roman" pitchFamily="18" charset="0"/>
            </a:endParaRPr>
          </a:p>
        </p:txBody>
      </p:sp>
      <p:sp>
        <p:nvSpPr>
          <p:cNvPr id="7" name="Rectangle 6"/>
          <p:cNvSpPr/>
          <p:nvPr/>
        </p:nvSpPr>
        <p:spPr>
          <a:xfrm>
            <a:off x="0" y="3392574"/>
            <a:ext cx="9144000" cy="1107996"/>
          </a:xfrm>
          <a:prstGeom prst="rect">
            <a:avLst/>
          </a:prstGeom>
        </p:spPr>
        <p:txBody>
          <a:bodyPr wrap="square">
            <a:spAutoFit/>
          </a:bodyPr>
          <a:lstStyle/>
          <a:p>
            <a:r>
              <a:rPr lang="fr-FR" sz="2200" dirty="0" smtClean="0">
                <a:latin typeface="Times New Roman" pitchFamily="18" charset="0"/>
                <a:cs typeface="Times New Roman" pitchFamily="18" charset="0"/>
              </a:rPr>
              <a:t>Presque tous les acides  aminés constitutifs des protéines sont produit par des microorganismes mais les plus intéressants du point de vue industriel sont les acides aminés « indispensables »</a:t>
            </a:r>
          </a:p>
        </p:txBody>
      </p:sp>
      <p:sp>
        <p:nvSpPr>
          <p:cNvPr id="9" name="Rectangle 8"/>
          <p:cNvSpPr/>
          <p:nvPr/>
        </p:nvSpPr>
        <p:spPr>
          <a:xfrm>
            <a:off x="0" y="249326"/>
            <a:ext cx="9144000" cy="461665"/>
          </a:xfrm>
          <a:prstGeom prst="rect">
            <a:avLst/>
          </a:prstGeom>
        </p:spPr>
        <p:txBody>
          <a:bodyPr wrap="square">
            <a:spAutoFit/>
          </a:bodyPr>
          <a:lstStyle/>
          <a:p>
            <a:pPr algn="ctr"/>
            <a:r>
              <a:rPr lang="fr-FR" sz="2400" b="1" dirty="0" smtClean="0">
                <a:solidFill>
                  <a:prstClr val="black"/>
                </a:solidFill>
                <a:latin typeface="Times New Roman" pitchFamily="18" charset="0"/>
                <a:cs typeface="Times New Roman" pitchFamily="18" charset="0"/>
              </a:rPr>
              <a:t>Production d'acides aminés</a:t>
            </a:r>
            <a:endParaRPr lang="fr-FR"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0" y="503785"/>
            <a:ext cx="9144000" cy="677108"/>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lvl="0" algn="just" fontAlgn="base">
              <a:spcBef>
                <a:spcPct val="0"/>
              </a:spcBef>
              <a:spcAft>
                <a:spcPct val="0"/>
              </a:spcAft>
            </a:pPr>
            <a:r>
              <a:rPr kumimoji="0" lang="fr-FR" sz="2200" b="0" i="0" u="none" strike="noStrike" cap="none" normalizeH="0" baseline="0" dirty="0" smtClean="0">
                <a:ln>
                  <a:noFill/>
                </a:ln>
                <a:solidFill>
                  <a:srgbClr val="212121"/>
                </a:solidFill>
                <a:effectLst/>
                <a:latin typeface="Times New Roman" pitchFamily="18" charset="0"/>
                <a:cs typeface="Times New Roman" pitchFamily="18" charset="0"/>
              </a:rPr>
              <a:t>Les différences entre les S-LPS de différents </a:t>
            </a:r>
            <a:r>
              <a:rPr kumimoji="0" lang="fr-FR" sz="2200" b="0" i="0" u="none" strike="noStrike" cap="none" normalizeH="0" baseline="0" dirty="0" err="1" smtClean="0">
                <a:ln>
                  <a:noFill/>
                </a:ln>
                <a:solidFill>
                  <a:srgbClr val="212121"/>
                </a:solidFill>
                <a:effectLst/>
                <a:latin typeface="Times New Roman" pitchFamily="18" charset="0"/>
                <a:cs typeface="Times New Roman" pitchFamily="18" charset="0"/>
              </a:rPr>
              <a:t>sérotypes</a:t>
            </a:r>
            <a:r>
              <a:rPr kumimoji="0" lang="fr-FR" sz="2200" b="0" i="0" u="none" strike="noStrike" cap="none" normalizeH="0" baseline="0" dirty="0" smtClean="0">
                <a:ln>
                  <a:noFill/>
                </a:ln>
                <a:solidFill>
                  <a:srgbClr val="212121"/>
                </a:solidFill>
                <a:effectLst/>
                <a:latin typeface="Times New Roman" pitchFamily="18" charset="0"/>
                <a:cs typeface="Times New Roman" pitchFamily="18" charset="0"/>
              </a:rPr>
              <a:t> bactériens et leurs mutants comprennent:</a:t>
            </a:r>
          </a:p>
        </p:txBody>
      </p:sp>
      <p:sp>
        <p:nvSpPr>
          <p:cNvPr id="3" name="Rectangle 2"/>
          <p:cNvSpPr/>
          <p:nvPr/>
        </p:nvSpPr>
        <p:spPr>
          <a:xfrm>
            <a:off x="0" y="-2738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Variabilité de la structure du </a:t>
            </a:r>
            <a:r>
              <a:rPr lang="fr-FR" sz="2400" b="1" dirty="0" smtClean="0">
                <a:solidFill>
                  <a:srgbClr val="212121"/>
                </a:solidFill>
                <a:latin typeface="Times New Roman" pitchFamily="18" charset="0"/>
                <a:cs typeface="Times New Roman" pitchFamily="18" charset="0"/>
              </a:rPr>
              <a:t>S-LPS</a:t>
            </a:r>
            <a:endParaRPr lang="fr-FR" sz="2400" b="1" dirty="0" smtClean="0">
              <a:latin typeface="Times New Roman" pitchFamily="18" charset="0"/>
              <a:cs typeface="Times New Roman" pitchFamily="18" charset="0"/>
            </a:endParaRPr>
          </a:p>
        </p:txBody>
      </p:sp>
      <p:pic>
        <p:nvPicPr>
          <p:cNvPr id="99330" name="Picture 2"/>
          <p:cNvPicPr>
            <a:picLocks noChangeAspect="1" noChangeArrowheads="1"/>
          </p:cNvPicPr>
          <p:nvPr/>
        </p:nvPicPr>
        <p:blipFill>
          <a:blip r:embed="rId2" cstate="print"/>
          <a:srcRect b="18313"/>
          <a:stretch>
            <a:fillRect/>
          </a:stretch>
        </p:blipFill>
        <p:spPr bwMode="auto">
          <a:xfrm>
            <a:off x="1134816" y="3428677"/>
            <a:ext cx="7151960" cy="3240683"/>
          </a:xfrm>
          <a:prstGeom prst="rect">
            <a:avLst/>
          </a:prstGeom>
          <a:noFill/>
          <a:ln w="9525">
            <a:solidFill>
              <a:srgbClr val="0000CC"/>
            </a:solidFill>
            <a:miter lim="800000"/>
            <a:headEnd/>
            <a:tailEnd/>
          </a:ln>
        </p:spPr>
      </p:pic>
      <p:sp>
        <p:nvSpPr>
          <p:cNvPr id="5" name="Rectangle 4"/>
          <p:cNvSpPr/>
          <p:nvPr/>
        </p:nvSpPr>
        <p:spPr>
          <a:xfrm>
            <a:off x="0" y="2589733"/>
            <a:ext cx="9144000" cy="769441"/>
          </a:xfrm>
          <a:prstGeom prst="rect">
            <a:avLst/>
          </a:prstGeom>
        </p:spPr>
        <p:txBody>
          <a:bodyPr wrap="square">
            <a:spAutoFit/>
          </a:bodyPr>
          <a:lstStyle/>
          <a:p>
            <a:pPr lvl="0" algn="just" fontAlgn="base">
              <a:spcBef>
                <a:spcPct val="0"/>
              </a:spcBef>
              <a:spcAft>
                <a:spcPct val="0"/>
              </a:spcAft>
            </a:pPr>
            <a:r>
              <a:rPr lang="fr-FR" sz="2200" dirty="0" smtClean="0">
                <a:latin typeface="Times New Roman" pitchFamily="18" charset="0"/>
                <a:cs typeface="Times New Roman" pitchFamily="18" charset="0"/>
              </a:rPr>
              <a:t>Modifications éventuelles de la longueur et du nombre des chaînes</a:t>
            </a:r>
            <a:br>
              <a:rPr lang="fr-FR" sz="2200"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carbonées des acides gras du lipide A </a:t>
            </a:r>
          </a:p>
        </p:txBody>
      </p:sp>
      <p:sp>
        <p:nvSpPr>
          <p:cNvPr id="6" name="Rectangle 5"/>
          <p:cNvSpPr/>
          <p:nvPr/>
        </p:nvSpPr>
        <p:spPr>
          <a:xfrm>
            <a:off x="-1" y="2089342"/>
            <a:ext cx="9144000" cy="430887"/>
          </a:xfrm>
          <a:prstGeom prst="rect">
            <a:avLst/>
          </a:prstGeom>
        </p:spPr>
        <p:txBody>
          <a:bodyPr wrap="square">
            <a:spAutoFit/>
          </a:bodyPr>
          <a:lstStyle/>
          <a:p>
            <a:pPr marL="365125" lvl="0" indent="-365125" algn="just" fontAlgn="base">
              <a:spcBef>
                <a:spcPct val="0"/>
              </a:spcBef>
              <a:spcAft>
                <a:spcPct val="0"/>
              </a:spcAft>
            </a:pPr>
            <a:r>
              <a:rPr lang="fr-FR" sz="2200" dirty="0" smtClean="0">
                <a:latin typeface="Times New Roman" pitchFamily="18" charset="0"/>
                <a:cs typeface="Times New Roman" pitchFamily="18" charset="0"/>
              </a:rPr>
              <a:t>Ajouts éventuel de résidus phosphore</a:t>
            </a:r>
          </a:p>
        </p:txBody>
      </p:sp>
      <p:sp>
        <p:nvSpPr>
          <p:cNvPr id="7" name="Rectangle 6"/>
          <p:cNvSpPr/>
          <p:nvPr/>
        </p:nvSpPr>
        <p:spPr>
          <a:xfrm>
            <a:off x="0" y="1250397"/>
            <a:ext cx="9144000" cy="769441"/>
          </a:xfrm>
          <a:prstGeom prst="rect">
            <a:avLst/>
          </a:prstGeom>
        </p:spPr>
        <p:txBody>
          <a:bodyPr wrap="square">
            <a:spAutoFit/>
          </a:bodyPr>
          <a:lstStyle/>
          <a:p>
            <a:pPr lvl="0" algn="just" fontAlgn="base">
              <a:spcBef>
                <a:spcPct val="0"/>
              </a:spcBef>
              <a:spcAft>
                <a:spcPct val="0"/>
              </a:spcAft>
            </a:pPr>
            <a:r>
              <a:rPr lang="fr-FR" sz="2200" dirty="0" smtClean="0">
                <a:solidFill>
                  <a:srgbClr val="212121"/>
                </a:solidFill>
                <a:latin typeface="Times New Roman" pitchFamily="18" charset="0"/>
                <a:cs typeface="Times New Roman" pitchFamily="18" charset="0"/>
              </a:rPr>
              <a:t>Variations principalement dans la composition et la longueur des </a:t>
            </a:r>
            <a:r>
              <a:rPr lang="fr-FR" sz="2200" dirty="0" smtClean="0">
                <a:latin typeface="Times New Roman" pitchFamily="18" charset="0"/>
                <a:cs typeface="Times New Roman" pitchFamily="18" charset="0"/>
              </a:rPr>
              <a:t>polysaccharide O-spécifique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9" grpId="0" animBg="1"/>
      <p:bldP spid="5" grpId="0"/>
      <p:bldP spid="6"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4864" r="3932" b="1971"/>
          <a:stretch>
            <a:fillRect/>
          </a:stretch>
        </p:blipFill>
        <p:spPr bwMode="auto">
          <a:xfrm>
            <a:off x="2106058" y="2090755"/>
            <a:ext cx="4680520" cy="3384376"/>
          </a:xfrm>
          <a:prstGeom prst="rect">
            <a:avLst/>
          </a:prstGeom>
          <a:noFill/>
          <a:ln w="9525">
            <a:solidFill>
              <a:srgbClr val="0000CC"/>
            </a:solidFill>
            <a:miter lim="800000"/>
            <a:headEnd/>
            <a:tailEnd/>
          </a:ln>
        </p:spPr>
      </p:pic>
      <p:sp>
        <p:nvSpPr>
          <p:cNvPr id="6" name="Rectangle 5"/>
          <p:cNvSpPr/>
          <p:nvPr/>
        </p:nvSpPr>
        <p:spPr>
          <a:xfrm>
            <a:off x="0" y="-24"/>
            <a:ext cx="9144000" cy="461665"/>
          </a:xfrm>
          <a:prstGeom prst="rect">
            <a:avLst/>
          </a:prstGeom>
        </p:spPr>
        <p:txBody>
          <a:bodyPr wrap="square">
            <a:spAutoFit/>
          </a:bodyPr>
          <a:lstStyle/>
          <a:p>
            <a:pPr algn="ctr"/>
            <a:r>
              <a:rPr lang="fr-FR" sz="2400" b="1" i="1" dirty="0" smtClean="0">
                <a:latin typeface="Times New Roman" pitchFamily="18" charset="0"/>
                <a:cs typeface="Times New Roman" pitchFamily="18" charset="0"/>
              </a:rPr>
              <a:t>Mécanismes d'action</a:t>
            </a:r>
            <a:endParaRPr lang="fr-FR" sz="2400" dirty="0">
              <a:latin typeface="Times New Roman" pitchFamily="18" charset="0"/>
              <a:cs typeface="Times New Roman" pitchFamily="18" charset="0"/>
            </a:endParaRPr>
          </a:p>
        </p:txBody>
      </p:sp>
      <p:sp>
        <p:nvSpPr>
          <p:cNvPr id="7" name="Rectangle 6"/>
          <p:cNvSpPr/>
          <p:nvPr/>
        </p:nvSpPr>
        <p:spPr>
          <a:xfrm>
            <a:off x="0" y="552923"/>
            <a:ext cx="9144000" cy="1446550"/>
          </a:xfrm>
          <a:prstGeom prst="rect">
            <a:avLst/>
          </a:prstGeom>
        </p:spPr>
        <p:txBody>
          <a:bodyPr wrap="square">
            <a:spAutoFit/>
          </a:bodyPr>
          <a:lstStyle/>
          <a:p>
            <a:r>
              <a:rPr lang="fr-FR" sz="2200" dirty="0" smtClean="0">
                <a:latin typeface="Times New Roman" pitchFamily="18" charset="0"/>
                <a:cs typeface="Times New Roman" pitchFamily="18" charset="0"/>
              </a:rPr>
              <a:t>L'endotoxine se lie à une protéine appelée LBP </a:t>
            </a:r>
            <a:r>
              <a:rPr lang="fr-FR" sz="2200" b="1" dirty="0" smtClean="0">
                <a:latin typeface="Times New Roman" pitchFamily="18" charset="0"/>
                <a:cs typeface="Times New Roman" pitchFamily="18" charset="0"/>
              </a:rPr>
              <a:t>(</a:t>
            </a:r>
            <a:r>
              <a:rPr lang="fr-FR" sz="2200" b="1" dirty="0" err="1" smtClean="0">
                <a:latin typeface="Times New Roman" pitchFamily="18" charset="0"/>
                <a:cs typeface="Times New Roman" pitchFamily="18" charset="0"/>
              </a:rPr>
              <a:t>Lipopolysaccharide</a:t>
            </a:r>
            <a:r>
              <a:rPr lang="fr-FR" sz="2200" b="1" dirty="0" smtClean="0">
                <a:latin typeface="Times New Roman" pitchFamily="18" charset="0"/>
                <a:cs typeface="Times New Roman" pitchFamily="18" charset="0"/>
              </a:rPr>
              <a:t> </a:t>
            </a:r>
            <a:r>
              <a:rPr lang="fr-FR" sz="2200" b="1" dirty="0" err="1" smtClean="0">
                <a:latin typeface="Times New Roman" pitchFamily="18" charset="0"/>
                <a:cs typeface="Times New Roman" pitchFamily="18" charset="0"/>
              </a:rPr>
              <a:t>Binding</a:t>
            </a:r>
            <a:r>
              <a:rPr lang="fr-FR" sz="2200" b="1" dirty="0" smtClean="0">
                <a:latin typeface="Times New Roman" pitchFamily="18" charset="0"/>
                <a:cs typeface="Times New Roman" pitchFamily="18" charset="0"/>
              </a:rPr>
              <a:t> </a:t>
            </a:r>
            <a:r>
              <a:rPr lang="fr-FR" sz="2200" b="1" dirty="0" err="1" smtClean="0">
                <a:latin typeface="Times New Roman" pitchFamily="18" charset="0"/>
                <a:cs typeface="Times New Roman" pitchFamily="18" charset="0"/>
              </a:rPr>
              <a:t>Protein</a:t>
            </a:r>
            <a:r>
              <a:rPr lang="fr-FR" sz="2200" b="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et ce complexe se fixerait sur une molécule réceptrice située à la surface des macrophages (CD14). Ceci aurait pour conséquence la libération de nombreux médiateurs de l'inflammation.</a:t>
            </a:r>
          </a:p>
        </p:txBody>
      </p:sp>
      <p:sp>
        <p:nvSpPr>
          <p:cNvPr id="13" name="Rectangle 12"/>
          <p:cNvSpPr/>
          <p:nvPr/>
        </p:nvSpPr>
        <p:spPr>
          <a:xfrm>
            <a:off x="0" y="5643578"/>
            <a:ext cx="9144000" cy="1107996"/>
          </a:xfrm>
          <a:prstGeom prst="rect">
            <a:avLst/>
          </a:prstGeom>
        </p:spPr>
        <p:txBody>
          <a:bodyPr wrap="square">
            <a:spAutoFit/>
          </a:bodyPr>
          <a:lstStyle/>
          <a:p>
            <a:r>
              <a:rPr lang="fr-FR" sz="2200" dirty="0" smtClean="0">
                <a:latin typeface="Times New Roman" pitchFamily="18" charset="0"/>
                <a:cs typeface="Times New Roman" pitchFamily="18" charset="0"/>
              </a:rPr>
              <a:t>Atteintes vasculaires, avec vasodilatation et augmentation de la perméabilité des vaisseaux, d'où la formation d'</a:t>
            </a:r>
            <a:r>
              <a:rPr lang="fr-FR" sz="2200" dirty="0" err="1" smtClean="0">
                <a:latin typeface="Times New Roman" pitchFamily="18" charset="0"/>
                <a:cs typeface="Times New Roman" pitchFamily="18" charset="0"/>
              </a:rPr>
              <a:t>oedèmes</a:t>
            </a:r>
            <a:r>
              <a:rPr lang="fr-FR" sz="2200" dirty="0" smtClean="0">
                <a:latin typeface="Times New Roman" pitchFamily="18" charset="0"/>
                <a:cs typeface="Times New Roman" pitchFamily="18" charset="0"/>
              </a:rPr>
              <a:t> et une chute générale de la pression artérielle.</a:t>
            </a:r>
            <a:endParaRPr lang="fr-FR" sz="2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1414"/>
            <a:ext cx="9144000" cy="1107996"/>
          </a:xfrm>
          <a:prstGeom prst="rect">
            <a:avLst/>
          </a:prstGeom>
        </p:spPr>
        <p:txBody>
          <a:bodyPr wrap="square">
            <a:spAutoFit/>
          </a:bodyPr>
          <a:lstStyle/>
          <a:p>
            <a:r>
              <a:rPr lang="fr-FR" sz="2200" dirty="0" smtClean="0">
                <a:latin typeface="Times New Roman" pitchFamily="18" charset="0"/>
                <a:cs typeface="Times New Roman" pitchFamily="18" charset="0"/>
              </a:rPr>
              <a:t>Atteintes de l'hémostase : la </a:t>
            </a:r>
            <a:r>
              <a:rPr lang="fr-FR" sz="2200" dirty="0" err="1" smtClean="0">
                <a:latin typeface="Times New Roman" pitchFamily="18" charset="0"/>
                <a:cs typeface="Times New Roman" pitchFamily="18" charset="0"/>
              </a:rPr>
              <a:t>dégranulation</a:t>
            </a:r>
            <a:r>
              <a:rPr lang="fr-FR" sz="2200" dirty="0" smtClean="0">
                <a:latin typeface="Times New Roman" pitchFamily="18" charset="0"/>
                <a:cs typeface="Times New Roman" pitchFamily="18" charset="0"/>
              </a:rPr>
              <a:t> des plaquettes est activée de façon anarchique dans les vaisseaux, provoquant une « coagulation intra-vasculaire disséminée ».</a:t>
            </a:r>
          </a:p>
        </p:txBody>
      </p:sp>
      <p:sp>
        <p:nvSpPr>
          <p:cNvPr id="7" name="Rectangle 6"/>
          <p:cNvSpPr/>
          <p:nvPr/>
        </p:nvSpPr>
        <p:spPr>
          <a:xfrm>
            <a:off x="0" y="5438361"/>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L’activité toxique ne s'exprime qu'à forte dose  qui cause une hyper-activation des macrophages une fois libérée dans le sang .</a:t>
            </a:r>
            <a:endParaRPr lang="fr-FR" sz="2200" dirty="0"/>
          </a:p>
        </p:txBody>
      </p:sp>
      <p:sp>
        <p:nvSpPr>
          <p:cNvPr id="8" name="Rectangle 7"/>
          <p:cNvSpPr/>
          <p:nvPr/>
        </p:nvSpPr>
        <p:spPr>
          <a:xfrm>
            <a:off x="0" y="6355699"/>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A faible dose, elles ont globalement un effet bénéfique. </a:t>
            </a:r>
            <a:endParaRPr lang="fr-FR" sz="2200" dirty="0">
              <a:latin typeface="Times New Roman" pitchFamily="18" charset="0"/>
              <a:cs typeface="Times New Roman" pitchFamily="18" charset="0"/>
            </a:endParaRPr>
          </a:p>
        </p:txBody>
      </p:sp>
      <p:pic>
        <p:nvPicPr>
          <p:cNvPr id="9" name="Picture 3"/>
          <p:cNvPicPr>
            <a:picLocks noChangeAspect="1" noChangeArrowheads="1"/>
          </p:cNvPicPr>
          <p:nvPr/>
        </p:nvPicPr>
        <p:blipFill>
          <a:blip r:embed="rId2" cstate="print"/>
          <a:srcRect l="4706" r="2069"/>
          <a:stretch>
            <a:fillRect/>
          </a:stretch>
        </p:blipFill>
        <p:spPr bwMode="auto">
          <a:xfrm>
            <a:off x="2285984" y="1327306"/>
            <a:ext cx="4185295" cy="3384376"/>
          </a:xfrm>
          <a:prstGeom prst="rect">
            <a:avLst/>
          </a:prstGeom>
          <a:noFill/>
          <a:ln w="9525">
            <a:solidFill>
              <a:srgbClr val="0000CC"/>
            </a:solidFill>
            <a:miter lim="800000"/>
            <a:headEnd/>
            <a:tailEnd/>
          </a:ln>
        </p:spPr>
      </p:pic>
      <p:sp>
        <p:nvSpPr>
          <p:cNvPr id="10" name="Rectangle 9"/>
          <p:cNvSpPr/>
          <p:nvPr/>
        </p:nvSpPr>
        <p:spPr>
          <a:xfrm>
            <a:off x="0" y="4859578"/>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Une forte fièvre </a:t>
            </a:r>
            <a:r>
              <a:rPr lang="fr-FR" sz="2200" dirty="0" smtClean="0">
                <a:latin typeface="Times New Roman" pitchFamily="18" charset="0"/>
                <a:ea typeface="Cambria Math"/>
                <a:cs typeface="Times New Roman" pitchFamily="18" charset="0"/>
              </a:rPr>
              <a:t>⇨ </a:t>
            </a:r>
            <a:r>
              <a:rPr lang="fr-FR" sz="2200" dirty="0" smtClean="0">
                <a:latin typeface="Times New Roman" pitchFamily="18" charset="0"/>
                <a:cs typeface="Times New Roman" pitchFamily="18" charset="0"/>
              </a:rPr>
              <a:t>les endotoxines sont très pyrétiques (forte fièvre).</a:t>
            </a:r>
            <a:endParaRPr lang="fr-FR" sz="2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09984"/>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Sécrétées par les bactéries Gram + et Gram -  vivantes pendant la croissance ou lors de la lyse</a:t>
            </a:r>
          </a:p>
        </p:txBody>
      </p:sp>
      <p:sp>
        <p:nvSpPr>
          <p:cNvPr id="3" name="Rectangle 2"/>
          <p:cNvSpPr/>
          <p:nvPr/>
        </p:nvSpPr>
        <p:spPr>
          <a:xfrm>
            <a:off x="0" y="5072074"/>
            <a:ext cx="9144000" cy="1785104"/>
          </a:xfrm>
          <a:prstGeom prst="rect">
            <a:avLst/>
          </a:prstGeom>
        </p:spPr>
        <p:txBody>
          <a:bodyPr wrap="square">
            <a:spAutoFit/>
          </a:bodyPr>
          <a:lstStyle/>
          <a:p>
            <a:pPr algn="just"/>
            <a:r>
              <a:rPr lang="fr-FR" sz="2200" dirty="0" smtClean="0">
                <a:latin typeface="Times New Roman" pitchFamily="18" charset="0"/>
                <a:cs typeface="Times New Roman" pitchFamily="18" charset="0"/>
              </a:rPr>
              <a:t>La toxine diphtérique (</a:t>
            </a:r>
            <a:r>
              <a:rPr lang="fr-FR" sz="2200" i="1" dirty="0" err="1" smtClean="0">
                <a:latin typeface="Times New Roman" pitchFamily="18" charset="0"/>
                <a:cs typeface="Times New Roman" pitchFamily="18" charset="0"/>
              </a:rPr>
              <a:t>Corynebacterium</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diphteriae</a:t>
            </a:r>
            <a:r>
              <a:rPr lang="fr-FR" sz="2200" dirty="0" smtClean="0">
                <a:latin typeface="Times New Roman" pitchFamily="18" charset="0"/>
                <a:cs typeface="Times New Roman" pitchFamily="18" charset="0"/>
              </a:rPr>
              <a:t>),</a:t>
            </a:r>
          </a:p>
          <a:p>
            <a:pPr algn="just"/>
            <a:r>
              <a:rPr lang="fr-FR" sz="2200" dirty="0" smtClean="0">
                <a:latin typeface="Times New Roman" pitchFamily="18" charset="0"/>
                <a:cs typeface="Times New Roman" pitchFamily="18" charset="0"/>
              </a:rPr>
              <a:t>Les </a:t>
            </a:r>
            <a:r>
              <a:rPr lang="fr-FR" sz="2200" dirty="0" err="1" smtClean="0">
                <a:latin typeface="Times New Roman" pitchFamily="18" charset="0"/>
                <a:cs typeface="Times New Roman" pitchFamily="18" charset="0"/>
              </a:rPr>
              <a:t>entérotoxines</a:t>
            </a:r>
            <a:r>
              <a:rPr lang="fr-FR" sz="2200" dirty="0" smtClean="0">
                <a:latin typeface="Times New Roman" pitchFamily="18" charset="0"/>
                <a:cs typeface="Times New Roman" pitchFamily="18" charset="0"/>
              </a:rPr>
              <a:t> staphylococciques (</a:t>
            </a:r>
            <a:r>
              <a:rPr lang="fr-FR" sz="2200" i="1" dirty="0" err="1" smtClean="0">
                <a:latin typeface="Times New Roman" pitchFamily="18" charset="0"/>
                <a:cs typeface="Times New Roman" pitchFamily="18" charset="0"/>
              </a:rPr>
              <a:t>Staphylococcus</a:t>
            </a:r>
            <a:r>
              <a:rPr lang="fr-FR" sz="2200" i="1" dirty="0" smtClean="0">
                <a:latin typeface="Times New Roman" pitchFamily="18" charset="0"/>
                <a:cs typeface="Times New Roman" pitchFamily="18" charset="0"/>
              </a:rPr>
              <a:t> aureus</a:t>
            </a:r>
            <a:r>
              <a:rPr lang="fr-FR" sz="2200" dirty="0" smtClean="0">
                <a:latin typeface="Times New Roman" pitchFamily="18" charset="0"/>
                <a:cs typeface="Times New Roman" pitchFamily="18" charset="0"/>
              </a:rPr>
              <a:t>), </a:t>
            </a:r>
          </a:p>
          <a:p>
            <a:pPr algn="just"/>
            <a:r>
              <a:rPr lang="fr-FR" sz="2200" dirty="0" smtClean="0">
                <a:latin typeface="Times New Roman" pitchFamily="18" charset="0"/>
                <a:cs typeface="Times New Roman" pitchFamily="18" charset="0"/>
              </a:rPr>
              <a:t>La toxine tétanique (</a:t>
            </a:r>
            <a:r>
              <a:rPr lang="fr-FR" sz="2200" i="1" dirty="0" err="1" smtClean="0">
                <a:latin typeface="Times New Roman" pitchFamily="18" charset="0"/>
                <a:cs typeface="Times New Roman" pitchFamily="18" charset="0"/>
              </a:rPr>
              <a:t>Clostridium</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tetani</a:t>
            </a:r>
            <a:r>
              <a:rPr lang="fr-FR" sz="2200" dirty="0" smtClean="0">
                <a:latin typeface="Times New Roman" pitchFamily="18" charset="0"/>
                <a:cs typeface="Times New Roman" pitchFamily="18" charset="0"/>
              </a:rPr>
              <a:t>),</a:t>
            </a:r>
          </a:p>
          <a:p>
            <a:pPr algn="just"/>
            <a:r>
              <a:rPr lang="fr-FR" sz="2200" dirty="0" smtClean="0">
                <a:latin typeface="Times New Roman" pitchFamily="18" charset="0"/>
                <a:cs typeface="Times New Roman" pitchFamily="18" charset="0"/>
              </a:rPr>
              <a:t>Les toxines botuliniques (</a:t>
            </a:r>
            <a:r>
              <a:rPr lang="fr-FR" sz="2200" i="1" dirty="0" err="1" smtClean="0">
                <a:latin typeface="Times New Roman" pitchFamily="18" charset="0"/>
                <a:cs typeface="Times New Roman" pitchFamily="18" charset="0"/>
              </a:rPr>
              <a:t>Clostridium</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botulinum</a:t>
            </a:r>
            <a:r>
              <a:rPr lang="fr-FR" sz="2200" dirty="0" smtClean="0">
                <a:latin typeface="Times New Roman" pitchFamily="18" charset="0"/>
                <a:cs typeface="Times New Roman" pitchFamily="18" charset="0"/>
              </a:rPr>
              <a:t>), </a:t>
            </a:r>
          </a:p>
          <a:p>
            <a:pPr algn="just"/>
            <a:r>
              <a:rPr lang="fr-FR" sz="2200" dirty="0" smtClean="0">
                <a:latin typeface="Times New Roman" pitchFamily="18" charset="0"/>
                <a:cs typeface="Times New Roman" pitchFamily="18" charset="0"/>
              </a:rPr>
              <a:t>Les toxines de </a:t>
            </a:r>
            <a:r>
              <a:rPr lang="fr-FR" sz="2200" i="1" dirty="0" err="1" smtClean="0">
                <a:latin typeface="Times New Roman" pitchFamily="18" charset="0"/>
                <a:cs typeface="Times New Roman" pitchFamily="18" charset="0"/>
              </a:rPr>
              <a:t>Clostridium</a:t>
            </a:r>
            <a:r>
              <a:rPr lang="fr-FR" sz="2200" i="1" dirty="0" smtClean="0">
                <a:latin typeface="Times New Roman" pitchFamily="18" charset="0"/>
                <a:cs typeface="Times New Roman" pitchFamily="18" charset="0"/>
              </a:rPr>
              <a:t> perfringens</a:t>
            </a:r>
            <a:r>
              <a:rPr lang="fr-FR" sz="2200" dirty="0" smtClean="0">
                <a:latin typeface="Times New Roman" pitchFamily="18" charset="0"/>
                <a:cs typeface="Times New Roman" pitchFamily="18" charset="0"/>
              </a:rPr>
              <a:t>. </a:t>
            </a:r>
            <a:endParaRPr lang="fr-FR" sz="2200" dirty="0">
              <a:latin typeface="Times New Roman" pitchFamily="18" charset="0"/>
              <a:cs typeface="Times New Roman" pitchFamily="18" charset="0"/>
            </a:endParaRPr>
          </a:p>
        </p:txBody>
      </p:sp>
      <p:sp>
        <p:nvSpPr>
          <p:cNvPr id="4" name="Rectangle 3"/>
          <p:cNvSpPr/>
          <p:nvPr/>
        </p:nvSpPr>
        <p:spPr>
          <a:xfrm>
            <a:off x="0" y="4164232"/>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Elles sont utilisées comme source d’antigènes mais surtout comme source d’anatoxines (vaccins).</a:t>
            </a:r>
            <a:endParaRPr lang="fr-FR" sz="2200" dirty="0">
              <a:latin typeface="Times New Roman" pitchFamily="18" charset="0"/>
              <a:cs typeface="Times New Roman" pitchFamily="18" charset="0"/>
            </a:endParaRPr>
          </a:p>
        </p:txBody>
      </p:sp>
      <p:sp>
        <p:nvSpPr>
          <p:cNvPr id="5" name="Rectangle 4"/>
          <p:cNvSpPr/>
          <p:nvPr/>
        </p:nvSpPr>
        <p:spPr>
          <a:xfrm>
            <a:off x="0" y="3256393"/>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Spécificité d'action et de substrat dans l'hôte, composants tissus, organes ou fluides</a:t>
            </a:r>
            <a:endParaRPr lang="fr-FR" sz="2200" dirty="0">
              <a:latin typeface="Times New Roman" pitchFamily="18" charset="0"/>
              <a:cs typeface="Times New Roman" pitchFamily="18" charset="0"/>
            </a:endParaRPr>
          </a:p>
        </p:txBody>
      </p:sp>
      <p:sp>
        <p:nvSpPr>
          <p:cNvPr id="6" name="Rectangle 5"/>
          <p:cNvSpPr/>
          <p:nvPr/>
        </p:nvSpPr>
        <p:spPr>
          <a:xfrm>
            <a:off x="0" y="7141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Les exotoxines protéiques </a:t>
            </a:r>
            <a:endParaRPr lang="fr-FR" sz="2400" dirty="0"/>
          </a:p>
        </p:txBody>
      </p:sp>
      <p:sp>
        <p:nvSpPr>
          <p:cNvPr id="8" name="Rectangle 7"/>
          <p:cNvSpPr/>
          <p:nvPr/>
        </p:nvSpPr>
        <p:spPr>
          <a:xfrm>
            <a:off x="0" y="640699"/>
            <a:ext cx="9144000" cy="430887"/>
          </a:xfrm>
          <a:prstGeom prst="rect">
            <a:avLst/>
          </a:prstGeom>
        </p:spPr>
        <p:txBody>
          <a:bodyPr wrap="square">
            <a:spAutoFit/>
          </a:bodyPr>
          <a:lstStyle/>
          <a:p>
            <a:pPr algn="just"/>
            <a:r>
              <a:rPr lang="fr-FR" sz="2200" dirty="0" smtClean="0">
                <a:latin typeface="Times New Roman" pitchFamily="18" charset="0"/>
                <a:cs typeface="Times New Roman" pitchFamily="18" charset="0"/>
              </a:rPr>
              <a:t>De haut poids moléculaire habituellement</a:t>
            </a:r>
          </a:p>
        </p:txBody>
      </p:sp>
      <p:sp>
        <p:nvSpPr>
          <p:cNvPr id="9" name="Rectangle 8"/>
          <p:cNvSpPr/>
          <p:nvPr/>
        </p:nvSpPr>
        <p:spPr>
          <a:xfrm>
            <a:off x="-1" y="2117823"/>
            <a:ext cx="9144000" cy="430887"/>
          </a:xfrm>
          <a:prstGeom prst="rect">
            <a:avLst/>
          </a:prstGeom>
        </p:spPr>
        <p:txBody>
          <a:bodyPr wrap="square">
            <a:spAutoFit/>
          </a:bodyPr>
          <a:lstStyle/>
          <a:p>
            <a:pPr algn="just"/>
            <a:r>
              <a:rPr lang="fr-FR" sz="2200" b="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Dénaturées par la chaleur</a:t>
            </a:r>
            <a:endParaRPr lang="fr-FR" sz="2200" dirty="0"/>
          </a:p>
        </p:txBody>
      </p:sp>
      <p:sp>
        <p:nvSpPr>
          <p:cNvPr id="10" name="Rectangle 9"/>
          <p:cNvSpPr/>
          <p:nvPr/>
        </p:nvSpPr>
        <p:spPr>
          <a:xfrm>
            <a:off x="0" y="2687108"/>
            <a:ext cx="9144000" cy="430887"/>
          </a:xfrm>
          <a:prstGeom prst="rect">
            <a:avLst/>
          </a:prstGeom>
        </p:spPr>
        <p:txBody>
          <a:bodyPr wrap="square">
            <a:spAutoFit/>
          </a:bodyPr>
          <a:lstStyle/>
          <a:p>
            <a:pPr algn="just"/>
            <a:r>
              <a:rPr lang="fr-FR" sz="2200" dirty="0" smtClean="0">
                <a:latin typeface="Times New Roman" pitchFamily="18" charset="0"/>
                <a:cs typeface="Times New Roman" pitchFamily="18" charset="0"/>
              </a:rPr>
              <a:t>Activité biologique (catalytique pour la plupart)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9"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2852"/>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Localisation</a:t>
            </a:r>
          </a:p>
        </p:txBody>
      </p:sp>
      <p:sp>
        <p:nvSpPr>
          <p:cNvPr id="4" name="Rectangle 3"/>
          <p:cNvSpPr/>
          <p:nvPr/>
        </p:nvSpPr>
        <p:spPr>
          <a:xfrm>
            <a:off x="0" y="1188039"/>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On distingue 3 types de localisation :</a:t>
            </a:r>
            <a:endParaRPr lang="fr-FR" sz="2200" dirty="0"/>
          </a:p>
        </p:txBody>
      </p:sp>
      <p:sp>
        <p:nvSpPr>
          <p:cNvPr id="5" name="Rectangle 4"/>
          <p:cNvSpPr/>
          <p:nvPr/>
        </p:nvSpPr>
        <p:spPr>
          <a:xfrm>
            <a:off x="0" y="2376078"/>
            <a:ext cx="9144000" cy="769441"/>
          </a:xfrm>
          <a:prstGeom prst="rect">
            <a:avLst/>
          </a:prstGeom>
        </p:spPr>
        <p:txBody>
          <a:bodyPr wrap="square">
            <a:spAutoFit/>
          </a:bodyPr>
          <a:lstStyle/>
          <a:p>
            <a:r>
              <a:rPr lang="fr-FR" sz="2200" b="1" dirty="0" smtClean="0">
                <a:latin typeface="Times New Roman" pitchFamily="18" charset="0"/>
                <a:cs typeface="Times New Roman" pitchFamily="18" charset="0"/>
              </a:rPr>
              <a:t>Exotoxines vraies:</a:t>
            </a:r>
            <a:r>
              <a:rPr lang="fr-FR" sz="2200" dirty="0" smtClean="0">
                <a:latin typeface="Times New Roman" pitchFamily="18" charset="0"/>
                <a:cs typeface="Times New Roman" pitchFamily="18" charset="0"/>
              </a:rPr>
              <a:t> Sécrétées hors de la bactérie: (toxines diphtériques, staphylococciques, d'</a:t>
            </a:r>
            <a:r>
              <a:rPr lang="fr-FR" sz="2200" i="1" dirty="0" smtClean="0">
                <a:latin typeface="Times New Roman" pitchFamily="18" charset="0"/>
                <a:cs typeface="Times New Roman" pitchFamily="18" charset="0"/>
              </a:rPr>
              <a:t>E. Coli...</a:t>
            </a:r>
            <a:r>
              <a:rPr lang="fr-FR" sz="2200" dirty="0" smtClean="0">
                <a:latin typeface="Times New Roman" pitchFamily="18" charset="0"/>
                <a:cs typeface="Times New Roman" pitchFamily="18" charset="0"/>
              </a:rPr>
              <a:t>).</a:t>
            </a:r>
            <a:endParaRPr lang="fr-FR" sz="2200" dirty="0"/>
          </a:p>
        </p:txBody>
      </p:sp>
      <p:sp>
        <p:nvSpPr>
          <p:cNvPr id="6" name="Rectangle 5"/>
          <p:cNvSpPr/>
          <p:nvPr/>
        </p:nvSpPr>
        <p:spPr>
          <a:xfrm>
            <a:off x="0" y="3902671"/>
            <a:ext cx="9144000" cy="769441"/>
          </a:xfrm>
          <a:prstGeom prst="rect">
            <a:avLst/>
          </a:prstGeom>
        </p:spPr>
        <p:txBody>
          <a:bodyPr wrap="square">
            <a:spAutoFit/>
          </a:bodyPr>
          <a:lstStyle/>
          <a:p>
            <a:r>
              <a:rPr lang="fr-FR" sz="2200" b="1" dirty="0" smtClean="0">
                <a:latin typeface="Times New Roman" pitchFamily="18" charset="0"/>
                <a:cs typeface="Times New Roman" pitchFamily="18" charset="0"/>
              </a:rPr>
              <a:t>Exotoxines cytoplasmiques:  </a:t>
            </a:r>
            <a:r>
              <a:rPr lang="fr-FR" sz="2200" dirty="0" smtClean="0">
                <a:latin typeface="Times New Roman" pitchFamily="18" charset="0"/>
                <a:cs typeface="Times New Roman" pitchFamily="18" charset="0"/>
              </a:rPr>
              <a:t>présentes dans le cytoplasme et libérées uniquement lors de la lyse cellulaire. C'est le cas de la toxine cholérique.</a:t>
            </a:r>
          </a:p>
        </p:txBody>
      </p:sp>
      <p:sp>
        <p:nvSpPr>
          <p:cNvPr id="7" name="Rectangle 6"/>
          <p:cNvSpPr/>
          <p:nvPr/>
        </p:nvSpPr>
        <p:spPr>
          <a:xfrm>
            <a:off x="0" y="5429264"/>
            <a:ext cx="9144000" cy="769441"/>
          </a:xfrm>
          <a:prstGeom prst="rect">
            <a:avLst/>
          </a:prstGeom>
        </p:spPr>
        <p:txBody>
          <a:bodyPr wrap="square">
            <a:spAutoFit/>
          </a:bodyPr>
          <a:lstStyle/>
          <a:p>
            <a:r>
              <a:rPr lang="fr-FR" sz="2200" b="1" dirty="0" smtClean="0">
                <a:latin typeface="Times New Roman" pitchFamily="18" charset="0"/>
                <a:cs typeface="Times New Roman" pitchFamily="18" charset="0"/>
              </a:rPr>
              <a:t>Exotoxines mixtes:  </a:t>
            </a:r>
            <a:r>
              <a:rPr lang="fr-FR" sz="2200" dirty="0" smtClean="0">
                <a:latin typeface="Times New Roman" pitchFamily="18" charset="0"/>
                <a:cs typeface="Times New Roman" pitchFamily="18" charset="0"/>
              </a:rPr>
              <a:t>présentes dans le cytoplasme et sécrétées hors de la bactérie: (toxines des </a:t>
            </a:r>
            <a:r>
              <a:rPr lang="fr-FR" sz="2200" i="1" dirty="0" err="1" smtClean="0">
                <a:latin typeface="Times New Roman" pitchFamily="18" charset="0"/>
                <a:cs typeface="Times New Roman" pitchFamily="18" charset="0"/>
              </a:rPr>
              <a:t>Clostridium</a:t>
            </a:r>
            <a:r>
              <a:rPr lang="fr-FR" sz="2200" i="1" dirty="0" smtClean="0">
                <a:latin typeface="Times New Roman" pitchFamily="18" charset="0"/>
                <a:cs typeface="Times New Roman" pitchFamily="18" charset="0"/>
              </a:rPr>
              <a:t>)</a:t>
            </a:r>
            <a:r>
              <a:rPr lang="fr-FR" sz="2200" dirty="0" smtClean="0">
                <a:latin typeface="Times New Roman" pitchFamily="18" charset="0"/>
                <a:cs typeface="Times New Roman" pitchFamily="18" charset="0"/>
              </a:rPr>
              <a:t> </a:t>
            </a:r>
            <a:endParaRPr lang="fr-F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290"/>
            <a:ext cx="9144000" cy="461665"/>
          </a:xfrm>
          <a:prstGeom prst="rect">
            <a:avLst/>
          </a:prstGeom>
        </p:spPr>
        <p:txBody>
          <a:bodyPr wrap="square">
            <a:spAutoFit/>
          </a:bodyPr>
          <a:lstStyle/>
          <a:p>
            <a:r>
              <a:rPr lang="fr-FR" sz="2400" b="1" dirty="0" smtClean="0">
                <a:latin typeface="Times New Roman" pitchFamily="18" charset="0"/>
                <a:cs typeface="Times New Roman" pitchFamily="18" charset="0"/>
              </a:rPr>
              <a:t>Diverses moisissures excrètent aussi des substances toxiques :</a:t>
            </a:r>
          </a:p>
        </p:txBody>
      </p:sp>
      <p:sp>
        <p:nvSpPr>
          <p:cNvPr id="3" name="Rectangle 2"/>
          <p:cNvSpPr/>
          <p:nvPr/>
        </p:nvSpPr>
        <p:spPr>
          <a:xfrm>
            <a:off x="0" y="5411474"/>
            <a:ext cx="9144000" cy="1446550"/>
          </a:xfrm>
          <a:prstGeom prst="rect">
            <a:avLst/>
          </a:prstGeom>
        </p:spPr>
        <p:txBody>
          <a:bodyPr wrap="square">
            <a:spAutoFit/>
          </a:bodyPr>
          <a:lstStyle/>
          <a:p>
            <a:r>
              <a:rPr lang="fr-FR" sz="2200" b="1" dirty="0" smtClean="0">
                <a:latin typeface="Times New Roman" pitchFamily="18" charset="0"/>
                <a:cs typeface="Times New Roman" pitchFamily="18" charset="0"/>
              </a:rPr>
              <a:t>Aflatoxines et autres mycotoxines </a:t>
            </a:r>
            <a:r>
              <a:rPr lang="fr-FR" sz="2200" dirty="0" smtClean="0">
                <a:latin typeface="Times New Roman" pitchFamily="18" charset="0"/>
                <a:cs typeface="Times New Roman" pitchFamily="18" charset="0"/>
              </a:rPr>
              <a:t>: les aflatoxines dérivées de la coumarine sont produites par </a:t>
            </a:r>
            <a:r>
              <a:rPr lang="fr-FR" sz="2200" i="1" dirty="0" smtClean="0">
                <a:latin typeface="Times New Roman" pitchFamily="18" charset="0"/>
                <a:cs typeface="Times New Roman" pitchFamily="18" charset="0"/>
              </a:rPr>
              <a:t>Aspergillus </a:t>
            </a:r>
            <a:r>
              <a:rPr lang="fr-FR" sz="2200" i="1" dirty="0" err="1" smtClean="0">
                <a:latin typeface="Times New Roman" pitchFamily="18" charset="0"/>
                <a:cs typeface="Times New Roman" pitchFamily="18" charset="0"/>
              </a:rPr>
              <a:t>flavus</a:t>
            </a:r>
            <a:r>
              <a:rPr lang="fr-FR" sz="2200" dirty="0" smtClean="0">
                <a:latin typeface="Times New Roman" pitchFamily="18" charset="0"/>
                <a:cs typeface="Times New Roman" pitchFamily="18" charset="0"/>
              </a:rPr>
              <a:t>. De nombreuses autres moisissures produisent des mycotoxines. L’intérêt de la production de ces mycotoxines est faible. </a:t>
            </a:r>
            <a:endParaRPr lang="fr-FR" sz="2200" dirty="0"/>
          </a:p>
        </p:txBody>
      </p:sp>
      <p:sp>
        <p:nvSpPr>
          <p:cNvPr id="4" name="Rectangle 3"/>
          <p:cNvSpPr/>
          <p:nvPr/>
        </p:nvSpPr>
        <p:spPr>
          <a:xfrm>
            <a:off x="0" y="857232"/>
            <a:ext cx="9144000" cy="1107996"/>
          </a:xfrm>
          <a:prstGeom prst="rect">
            <a:avLst/>
          </a:prstGeom>
        </p:spPr>
        <p:txBody>
          <a:bodyPr wrap="square">
            <a:spAutoFit/>
          </a:bodyPr>
          <a:lstStyle/>
          <a:p>
            <a:pPr algn="just"/>
            <a:r>
              <a:rPr lang="fr-FR" sz="2200" b="1" dirty="0" err="1" smtClean="0">
                <a:latin typeface="Times New Roman" pitchFamily="18" charset="0"/>
                <a:cs typeface="Times New Roman" pitchFamily="18" charset="0"/>
              </a:rPr>
              <a:t>Alcaloїdes</a:t>
            </a:r>
            <a:r>
              <a:rPr lang="fr-FR" sz="2200" b="1" dirty="0" smtClean="0">
                <a:latin typeface="Times New Roman" pitchFamily="18" charset="0"/>
                <a:cs typeface="Times New Roman" pitchFamily="18" charset="0"/>
              </a:rPr>
              <a:t> de l’ergot de seigle (champignon) </a:t>
            </a:r>
            <a:r>
              <a:rPr lang="fr-FR" sz="2200" dirty="0" smtClean="0">
                <a:latin typeface="Times New Roman" pitchFamily="18" charset="0"/>
                <a:cs typeface="Times New Roman" pitchFamily="18" charset="0"/>
              </a:rPr>
              <a:t>: ces substances sont produites par </a:t>
            </a:r>
            <a:r>
              <a:rPr lang="fr-FR" sz="2200" i="1" dirty="0" smtClean="0">
                <a:latin typeface="Times New Roman" pitchFamily="18" charset="0"/>
                <a:cs typeface="Times New Roman" pitchFamily="18" charset="0"/>
              </a:rPr>
              <a:t>Claviceps </a:t>
            </a:r>
            <a:r>
              <a:rPr lang="fr-FR" sz="2200" i="1" dirty="0" err="1" smtClean="0">
                <a:latin typeface="Times New Roman" pitchFamily="18" charset="0"/>
                <a:cs typeface="Times New Roman" pitchFamily="18" charset="0"/>
              </a:rPr>
              <a:t>purpurea</a:t>
            </a:r>
            <a:r>
              <a:rPr lang="fr-FR" sz="2200" i="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et sont dotées de propriétés pharmacologiques et ont un intérêt médical.</a:t>
            </a:r>
            <a:endParaRPr lang="fr-FR" sz="2200" dirty="0"/>
          </a:p>
        </p:txBody>
      </p:sp>
      <p:pic>
        <p:nvPicPr>
          <p:cNvPr id="5122" name="Picture 2" descr="https://2.bp.blogspot.com/_U_2o_nkSVas/TLtE5X4XPHI/AAAAAAAADMY/EdHujqcp5kU/s400/Grunewald-Tentation-Antoine-Colmar-2010-10-11-12-42-34.jpg"/>
          <p:cNvPicPr>
            <a:picLocks noChangeAspect="1" noChangeArrowheads="1"/>
          </p:cNvPicPr>
          <p:nvPr/>
        </p:nvPicPr>
        <p:blipFill>
          <a:blip r:embed="rId2"/>
          <a:srcRect/>
          <a:stretch>
            <a:fillRect/>
          </a:stretch>
        </p:blipFill>
        <p:spPr bwMode="auto">
          <a:xfrm>
            <a:off x="2357422" y="2005025"/>
            <a:ext cx="3810000" cy="3352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1414"/>
            <a:ext cx="9144000" cy="430887"/>
          </a:xfrm>
          <a:prstGeom prst="rect">
            <a:avLst/>
          </a:prstGeom>
        </p:spPr>
        <p:txBody>
          <a:bodyPr wrap="square">
            <a:spAutoFit/>
          </a:bodyPr>
          <a:lstStyle/>
          <a:p>
            <a:pPr algn="ctr"/>
            <a:r>
              <a:rPr lang="fr-FR" sz="2200" b="1" dirty="0" smtClean="0">
                <a:latin typeface="Times New Roman" pitchFamily="18" charset="0"/>
                <a:cs typeface="Times New Roman" pitchFamily="18" charset="0"/>
              </a:rPr>
              <a:t>Toxines agissant depuis la surface de la cellule cible</a:t>
            </a:r>
          </a:p>
        </p:txBody>
      </p:sp>
      <p:sp>
        <p:nvSpPr>
          <p:cNvPr id="5" name="Rectangle 4"/>
          <p:cNvSpPr/>
          <p:nvPr/>
        </p:nvSpPr>
        <p:spPr>
          <a:xfrm>
            <a:off x="0" y="2204868"/>
            <a:ext cx="9144000" cy="1107996"/>
          </a:xfrm>
          <a:prstGeom prst="rect">
            <a:avLst/>
          </a:prstGeom>
        </p:spPr>
        <p:txBody>
          <a:bodyPr wrap="square">
            <a:spAutoFit/>
          </a:bodyPr>
          <a:lstStyle/>
          <a:p>
            <a:r>
              <a:rPr lang="fr-FR" sz="2200" b="1" dirty="0" smtClean="0">
                <a:latin typeface="Times New Roman" pitchFamily="18" charset="0"/>
                <a:cs typeface="Times New Roman" pitchFamily="18" charset="0"/>
              </a:rPr>
              <a:t>Toxines de type III </a:t>
            </a:r>
            <a:r>
              <a:rPr lang="fr-FR" sz="2200" dirty="0" smtClean="0">
                <a:latin typeface="Times New Roman" pitchFamily="18" charset="0"/>
                <a:cs typeface="Times New Roman" pitchFamily="18" charset="0"/>
              </a:rPr>
              <a:t>ou </a:t>
            </a:r>
            <a:r>
              <a:rPr lang="fr-FR" sz="2200" b="1" dirty="0" smtClean="0">
                <a:latin typeface="Times New Roman" pitchFamily="18" charset="0"/>
                <a:cs typeface="Times New Roman" pitchFamily="18" charset="0"/>
              </a:rPr>
              <a:t>toxines A-B </a:t>
            </a:r>
            <a:r>
              <a:rPr lang="fr-FR" sz="2200" dirty="0" smtClean="0">
                <a:latin typeface="Times New Roman" pitchFamily="18" charset="0"/>
                <a:cs typeface="Times New Roman" pitchFamily="18" charset="0"/>
              </a:rPr>
              <a:t>: comportent deux parties A et B</a:t>
            </a:r>
            <a:br>
              <a:rPr lang="fr-FR" sz="2200"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B = liaison à un récepteur cellulaire spécifique et internalisation</a:t>
            </a:r>
            <a:br>
              <a:rPr lang="fr-FR" sz="2200"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A = partie enzymatique qui agit sur des protéines intracellulaires</a:t>
            </a:r>
            <a:endParaRPr lang="fr-FR" sz="2200" dirty="0"/>
          </a:p>
        </p:txBody>
      </p:sp>
      <p:sp>
        <p:nvSpPr>
          <p:cNvPr id="6" name="Rectangle 5"/>
          <p:cNvSpPr/>
          <p:nvPr/>
        </p:nvSpPr>
        <p:spPr>
          <a:xfrm>
            <a:off x="0" y="1606568"/>
            <a:ext cx="9144000" cy="430887"/>
          </a:xfrm>
          <a:prstGeom prst="rect">
            <a:avLst/>
          </a:prstGeom>
        </p:spPr>
        <p:txBody>
          <a:bodyPr wrap="square">
            <a:spAutoFit/>
          </a:bodyPr>
          <a:lstStyle/>
          <a:p>
            <a:r>
              <a:rPr lang="fr-FR" sz="2200" b="1" dirty="0" smtClean="0">
                <a:latin typeface="Times New Roman" pitchFamily="18" charset="0"/>
                <a:cs typeface="Times New Roman" pitchFamily="18" charset="0"/>
              </a:rPr>
              <a:t>Toxines de type II </a:t>
            </a:r>
            <a:r>
              <a:rPr lang="fr-FR" sz="2200" dirty="0" smtClean="0">
                <a:latin typeface="Times New Roman" pitchFamily="18" charset="0"/>
                <a:cs typeface="Times New Roman" pitchFamily="18" charset="0"/>
              </a:rPr>
              <a:t>: destruction des membranes cellulaires</a:t>
            </a:r>
            <a:endParaRPr lang="fr-FR" sz="2200" dirty="0"/>
          </a:p>
        </p:txBody>
      </p:sp>
      <p:sp>
        <p:nvSpPr>
          <p:cNvPr id="7" name="Rectangle 6"/>
          <p:cNvSpPr/>
          <p:nvPr/>
        </p:nvSpPr>
        <p:spPr>
          <a:xfrm>
            <a:off x="0" y="669714"/>
            <a:ext cx="9144000" cy="769441"/>
          </a:xfrm>
          <a:prstGeom prst="rect">
            <a:avLst/>
          </a:prstGeom>
        </p:spPr>
        <p:txBody>
          <a:bodyPr wrap="square">
            <a:spAutoFit/>
          </a:bodyPr>
          <a:lstStyle/>
          <a:p>
            <a:r>
              <a:rPr lang="fr-FR" sz="2200" b="1" dirty="0" smtClean="0">
                <a:latin typeface="Times New Roman" pitchFamily="18" charset="0"/>
                <a:cs typeface="Times New Roman" pitchFamily="18" charset="0"/>
              </a:rPr>
              <a:t>Toxines de type I </a:t>
            </a:r>
            <a:r>
              <a:rPr lang="fr-FR" sz="2200" dirty="0" smtClean="0">
                <a:latin typeface="Times New Roman" pitchFamily="18" charset="0"/>
                <a:cs typeface="Times New Roman" pitchFamily="18" charset="0"/>
              </a:rPr>
              <a:t>: pas internalisées, agissent en se fixant sur des protéines membranaires.</a:t>
            </a:r>
            <a:endParaRPr lang="fr-FR" sz="2200" dirty="0"/>
          </a:p>
        </p:txBody>
      </p:sp>
      <p:pic>
        <p:nvPicPr>
          <p:cNvPr id="13" name="Picture 2"/>
          <p:cNvPicPr>
            <a:picLocks noChangeAspect="1" noChangeArrowheads="1"/>
          </p:cNvPicPr>
          <p:nvPr/>
        </p:nvPicPr>
        <p:blipFill>
          <a:blip r:embed="rId2" cstate="print"/>
          <a:srcRect/>
          <a:stretch>
            <a:fillRect/>
          </a:stretch>
        </p:blipFill>
        <p:spPr bwMode="auto">
          <a:xfrm>
            <a:off x="1974582" y="3378034"/>
            <a:ext cx="3387714" cy="2304256"/>
          </a:xfrm>
          <a:prstGeom prst="rect">
            <a:avLst/>
          </a:prstGeom>
          <a:noFill/>
          <a:ln w="9525">
            <a:solidFill>
              <a:schemeClr val="accent1"/>
            </a:solidFill>
            <a:miter lim="800000"/>
            <a:headEnd/>
            <a:tailEnd/>
          </a:ln>
        </p:spPr>
      </p:pic>
      <p:pic>
        <p:nvPicPr>
          <p:cNvPr id="14" name="Picture 3"/>
          <p:cNvPicPr>
            <a:picLocks noChangeAspect="1" noChangeArrowheads="1"/>
          </p:cNvPicPr>
          <p:nvPr/>
        </p:nvPicPr>
        <p:blipFill>
          <a:blip r:embed="rId3" cstate="print"/>
          <a:srcRect l="8424" r="3897"/>
          <a:stretch>
            <a:fillRect/>
          </a:stretch>
        </p:blipFill>
        <p:spPr bwMode="auto">
          <a:xfrm>
            <a:off x="5475044" y="3357562"/>
            <a:ext cx="3240360" cy="2286000"/>
          </a:xfrm>
          <a:prstGeom prst="rect">
            <a:avLst/>
          </a:prstGeom>
          <a:noFill/>
          <a:ln w="9525">
            <a:solidFill>
              <a:schemeClr val="accent1"/>
            </a:solidFill>
            <a:miter lim="800000"/>
            <a:headEnd/>
            <a:tailEnd/>
          </a:ln>
        </p:spPr>
      </p:pic>
      <p:pic>
        <p:nvPicPr>
          <p:cNvPr id="15" name="Picture 4"/>
          <p:cNvPicPr>
            <a:picLocks noChangeAspect="1" noChangeArrowheads="1"/>
          </p:cNvPicPr>
          <p:nvPr/>
        </p:nvPicPr>
        <p:blipFill>
          <a:blip r:embed="rId4" cstate="print"/>
          <a:srcRect/>
          <a:stretch>
            <a:fillRect/>
          </a:stretch>
        </p:blipFill>
        <p:spPr bwMode="auto">
          <a:xfrm>
            <a:off x="333406" y="3346907"/>
            <a:ext cx="1508373" cy="2304256"/>
          </a:xfrm>
          <a:prstGeom prst="rect">
            <a:avLst/>
          </a:prstGeom>
          <a:noFill/>
          <a:ln w="9525">
            <a:solidFill>
              <a:schemeClr val="accent1"/>
            </a:solidFill>
            <a:miter lim="800000"/>
            <a:headEnd/>
            <a:tailEnd/>
          </a:ln>
        </p:spPr>
      </p:pic>
      <p:sp>
        <p:nvSpPr>
          <p:cNvPr id="16" name="ZoneTexte 15"/>
          <p:cNvSpPr txBox="1"/>
          <p:nvPr/>
        </p:nvSpPr>
        <p:spPr>
          <a:xfrm>
            <a:off x="331508" y="5685206"/>
            <a:ext cx="1512168" cy="369332"/>
          </a:xfrm>
          <a:prstGeom prst="rect">
            <a:avLst/>
          </a:prstGeom>
          <a:noFill/>
          <a:ln>
            <a:solidFill>
              <a:schemeClr val="accent1"/>
            </a:solidFill>
          </a:ln>
        </p:spPr>
        <p:txBody>
          <a:bodyPr wrap="square" rtlCol="0">
            <a:spAutoFit/>
          </a:bodyPr>
          <a:lstStyle/>
          <a:p>
            <a:pPr algn="ctr"/>
            <a:r>
              <a:rPr lang="fr-FR" b="1" dirty="0" smtClean="0">
                <a:latin typeface="Times New Roman" pitchFamily="18" charset="0"/>
                <a:cs typeface="Times New Roman" pitchFamily="18" charset="0"/>
              </a:rPr>
              <a:t>Type I</a:t>
            </a:r>
            <a:endParaRPr lang="fr-FR" b="1" dirty="0">
              <a:latin typeface="Times New Roman" pitchFamily="18" charset="0"/>
              <a:cs typeface="Times New Roman" pitchFamily="18" charset="0"/>
            </a:endParaRPr>
          </a:p>
        </p:txBody>
      </p:sp>
      <p:sp>
        <p:nvSpPr>
          <p:cNvPr id="17" name="ZoneTexte 16"/>
          <p:cNvSpPr txBox="1"/>
          <p:nvPr/>
        </p:nvSpPr>
        <p:spPr>
          <a:xfrm>
            <a:off x="1977920" y="5675326"/>
            <a:ext cx="6624736" cy="369332"/>
          </a:xfrm>
          <a:prstGeom prst="rect">
            <a:avLst/>
          </a:prstGeom>
          <a:noFill/>
          <a:ln>
            <a:solidFill>
              <a:schemeClr val="accent1"/>
            </a:solidFill>
          </a:ln>
        </p:spPr>
        <p:txBody>
          <a:bodyPr wrap="square" rtlCol="0">
            <a:spAutoFit/>
          </a:bodyPr>
          <a:lstStyle/>
          <a:p>
            <a:pPr algn="ctr"/>
            <a:r>
              <a:rPr lang="fr-FR" b="1" dirty="0" smtClean="0">
                <a:latin typeface="Times New Roman" pitchFamily="18" charset="0"/>
                <a:cs typeface="Times New Roman" pitchFamily="18" charset="0"/>
              </a:rPr>
              <a:t>Type II</a:t>
            </a:r>
            <a:endParaRPr lang="fr-FR" b="1" dirty="0">
              <a:latin typeface="Times New Roman" pitchFamily="18" charset="0"/>
              <a:cs typeface="Times New Roman" pitchFamily="18" charset="0"/>
            </a:endParaRPr>
          </a:p>
        </p:txBody>
      </p:sp>
      <p:pic>
        <p:nvPicPr>
          <p:cNvPr id="18" name="Picture 5"/>
          <p:cNvPicPr>
            <a:picLocks noChangeAspect="1" noChangeArrowheads="1"/>
          </p:cNvPicPr>
          <p:nvPr/>
        </p:nvPicPr>
        <p:blipFill>
          <a:blip r:embed="rId5" cstate="print"/>
          <a:srcRect t="14284"/>
          <a:stretch>
            <a:fillRect/>
          </a:stretch>
        </p:blipFill>
        <p:spPr bwMode="auto">
          <a:xfrm>
            <a:off x="5475044" y="3387021"/>
            <a:ext cx="3240360" cy="2288305"/>
          </a:xfrm>
          <a:prstGeom prst="rect">
            <a:avLst/>
          </a:prstGeom>
          <a:noFill/>
          <a:ln w="9525">
            <a:solidFill>
              <a:schemeClr val="accent1"/>
            </a:solidFill>
            <a:miter lim="800000"/>
            <a:headEnd/>
            <a:tailEnd/>
          </a:ln>
        </p:spPr>
      </p:pic>
      <p:sp>
        <p:nvSpPr>
          <p:cNvPr id="19" name="Rectangle 18"/>
          <p:cNvSpPr/>
          <p:nvPr/>
        </p:nvSpPr>
        <p:spPr>
          <a:xfrm>
            <a:off x="0" y="6088583"/>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Différents mécanismes sont possibles: phospholipase, action détergente (tensio-actif), séquestration du cholestérol, création de pores </a:t>
            </a:r>
            <a:r>
              <a:rPr lang="fr-FR" sz="2200" dirty="0" err="1" smtClean="0">
                <a:latin typeface="Times New Roman" pitchFamily="18" charset="0"/>
                <a:cs typeface="Times New Roman" pitchFamily="18" charset="0"/>
              </a:rPr>
              <a:t>trans-membranaires</a:t>
            </a:r>
            <a:r>
              <a:rPr lang="fr-FR" sz="2200" dirty="0" smtClean="0">
                <a:latin typeface="Times New Roman" pitchFamily="18" charset="0"/>
                <a:cs typeface="Times New Roman" pitchFamily="18" charset="0"/>
              </a:rPr>
              <a:t>. </a:t>
            </a:r>
            <a:endParaRPr lang="fr-FR" sz="2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849530"/>
            <a:ext cx="9144000" cy="677108"/>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dirty="0" smtClean="0">
                <a:ln>
                  <a:noFill/>
                </a:ln>
                <a:solidFill>
                  <a:srgbClr val="212121"/>
                </a:solidFill>
                <a:effectLst/>
                <a:latin typeface="Times New Roman" pitchFamily="18" charset="0"/>
                <a:cs typeface="Times New Roman" pitchFamily="18" charset="0"/>
              </a:rPr>
              <a:t>Les EPS </a:t>
            </a:r>
            <a:r>
              <a:rPr kumimoji="0" lang="fr-FR" sz="2200" b="0" i="0" u="none" strike="noStrike" cap="none" normalizeH="0" baseline="0" dirty="0" smtClean="0">
                <a:ln>
                  <a:noFill/>
                </a:ln>
                <a:solidFill>
                  <a:srgbClr val="212121"/>
                </a:solidFill>
                <a:effectLst/>
                <a:latin typeface="Times New Roman" pitchFamily="18" charset="0"/>
                <a:cs typeface="Times New Roman" pitchFamily="18" charset="0"/>
              </a:rPr>
              <a:t>d'origine microbienne sont omniprésents dans la nature, ont des propriétés uniques </a:t>
            </a:r>
          </a:p>
        </p:txBody>
      </p:sp>
      <p:sp>
        <p:nvSpPr>
          <p:cNvPr id="3" name="Rectangle 2"/>
          <p:cNvSpPr/>
          <p:nvPr/>
        </p:nvSpPr>
        <p:spPr>
          <a:xfrm>
            <a:off x="0" y="0"/>
            <a:ext cx="9144000" cy="461665"/>
          </a:xfrm>
          <a:prstGeom prst="rect">
            <a:avLst/>
          </a:prstGeom>
        </p:spPr>
        <p:txBody>
          <a:bodyPr wrap="square">
            <a:spAutoFit/>
          </a:bodyPr>
          <a:lstStyle/>
          <a:p>
            <a:pPr algn="ctr"/>
            <a:r>
              <a:rPr lang="fr-FR" sz="2400" b="1" dirty="0" err="1" smtClean="0">
                <a:solidFill>
                  <a:srgbClr val="212121"/>
                </a:solidFill>
                <a:latin typeface="Times New Roman" pitchFamily="18" charset="0"/>
                <a:cs typeface="Times New Roman" pitchFamily="18" charset="0"/>
              </a:rPr>
              <a:t>Exopolysaccharide</a:t>
            </a:r>
            <a:r>
              <a:rPr lang="fr-FR" sz="2400" b="1" dirty="0" smtClean="0">
                <a:solidFill>
                  <a:srgbClr val="212121"/>
                </a:solidFill>
                <a:latin typeface="Times New Roman" pitchFamily="18" charset="0"/>
                <a:cs typeface="Times New Roman" pitchFamily="18" charset="0"/>
              </a:rPr>
              <a:t> (EPS)</a:t>
            </a:r>
            <a:endParaRPr lang="fr-FR" sz="2400" b="1" dirty="0"/>
          </a:p>
        </p:txBody>
      </p:sp>
      <p:graphicFrame>
        <p:nvGraphicFramePr>
          <p:cNvPr id="4" name="Diagramme 3"/>
          <p:cNvGraphicFramePr/>
          <p:nvPr/>
        </p:nvGraphicFramePr>
        <p:xfrm>
          <a:off x="0" y="3071810"/>
          <a:ext cx="9144000" cy="3571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0" y="1914503"/>
            <a:ext cx="9144000" cy="769441"/>
          </a:xfrm>
          <a:prstGeom prst="rect">
            <a:avLst/>
          </a:prstGeom>
        </p:spPr>
        <p:txBody>
          <a:bodyPr wrap="square">
            <a:spAutoFit/>
          </a:bodyPr>
          <a:lstStyle/>
          <a:p>
            <a:pPr lvl="0" fontAlgn="base">
              <a:spcBef>
                <a:spcPct val="0"/>
              </a:spcBef>
              <a:spcAft>
                <a:spcPct val="0"/>
              </a:spcAft>
            </a:pPr>
            <a:r>
              <a:rPr lang="fr-FR" sz="2200" dirty="0" smtClean="0">
                <a:solidFill>
                  <a:srgbClr val="212121"/>
                </a:solidFill>
                <a:latin typeface="Times New Roman" pitchFamily="18" charset="0"/>
                <a:cs typeface="Times New Roman" pitchFamily="18" charset="0"/>
              </a:rPr>
              <a:t>Peuvent être isolés des bactéries dans environnement marin l'eau douce, les conditions extrêmes et dans l’</a:t>
            </a:r>
            <a:r>
              <a:rPr lang="fr-FR" sz="2200" dirty="0" err="1" smtClean="0">
                <a:solidFill>
                  <a:srgbClr val="212121"/>
                </a:solidFill>
                <a:latin typeface="Times New Roman" pitchFamily="18" charset="0"/>
                <a:cs typeface="Times New Roman" pitchFamily="18" charset="0"/>
              </a:rPr>
              <a:t>écosysteme</a:t>
            </a:r>
            <a:r>
              <a:rPr lang="fr-FR" sz="2200" dirty="0" smtClean="0">
                <a:solidFill>
                  <a:srgbClr val="212121"/>
                </a:solidFill>
                <a:latin typeface="Times New Roman" pitchFamily="18" charset="0"/>
                <a:cs typeface="Times New Roman" pitchFamily="18" charset="0"/>
              </a:rPr>
              <a:t> du sol</a:t>
            </a:r>
            <a:r>
              <a:rPr lang="fr-FR" sz="22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Graphic spid="4" grpId="0">
        <p:bldAsOne/>
      </p:bldGraphic>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cstate="print"/>
          <a:srcRect l="21058" t="3318" r="3146" b="5624"/>
          <a:stretch>
            <a:fillRect/>
          </a:stretch>
        </p:blipFill>
        <p:spPr bwMode="auto">
          <a:xfrm>
            <a:off x="4680106" y="1052736"/>
            <a:ext cx="4392488" cy="5153194"/>
          </a:xfrm>
          <a:prstGeom prst="rect">
            <a:avLst/>
          </a:prstGeom>
          <a:noFill/>
          <a:ln w="9525">
            <a:solidFill>
              <a:srgbClr val="FF0000"/>
            </a:solidFill>
            <a:miter lim="800000"/>
            <a:headEnd/>
            <a:tailEnd/>
          </a:ln>
        </p:spPr>
      </p:pic>
      <p:sp>
        <p:nvSpPr>
          <p:cNvPr id="3" name="ZoneTexte 2"/>
          <p:cNvSpPr txBox="1"/>
          <p:nvPr/>
        </p:nvSpPr>
        <p:spPr>
          <a:xfrm>
            <a:off x="0" y="35913"/>
            <a:ext cx="9144000" cy="430887"/>
          </a:xfrm>
          <a:prstGeom prst="rect">
            <a:avLst/>
          </a:prstGeom>
          <a:noFill/>
        </p:spPr>
        <p:txBody>
          <a:bodyPr wrap="square" rtlCol="0">
            <a:spAutoFit/>
          </a:bodyPr>
          <a:lstStyle/>
          <a:p>
            <a:pPr algn="ctr"/>
            <a:r>
              <a:rPr lang="fr-FR" sz="2200" b="1" dirty="0" smtClean="0">
                <a:latin typeface="Times New Roman" pitchFamily="18" charset="0"/>
                <a:cs typeface="Times New Roman" pitchFamily="18" charset="0"/>
              </a:rPr>
              <a:t>Biosynthèse</a:t>
            </a:r>
            <a:endParaRPr lang="fr-FR" sz="2200" b="1" dirty="0">
              <a:latin typeface="Times New Roman" pitchFamily="18" charset="0"/>
              <a:cs typeface="Times New Roman" pitchFamily="18" charset="0"/>
            </a:endParaRPr>
          </a:p>
        </p:txBody>
      </p:sp>
      <p:sp>
        <p:nvSpPr>
          <p:cNvPr id="116739" name="Rectangle 3"/>
          <p:cNvSpPr>
            <a:spLocks noChangeArrowheads="1"/>
          </p:cNvSpPr>
          <p:nvPr/>
        </p:nvSpPr>
        <p:spPr bwMode="auto">
          <a:xfrm>
            <a:off x="0" y="590838"/>
            <a:ext cx="8028384" cy="135421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smtClean="0">
                <a:ln>
                  <a:noFill/>
                </a:ln>
                <a:solidFill>
                  <a:srgbClr val="212121"/>
                </a:solidFill>
                <a:effectLst/>
                <a:latin typeface="Times New Roman" pitchFamily="18" charset="0"/>
                <a:cs typeface="Times New Roman" pitchFamily="18" charset="0"/>
              </a:rPr>
              <a:t>Les EPS sont synthétisés dans le domaine intracellulaire soit:</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lang="fr-FR" sz="2200" dirty="0" smtClean="0">
                <a:solidFill>
                  <a:srgbClr val="212121"/>
                </a:solidFill>
                <a:latin typeface="Times New Roman" pitchFamily="18" charset="0"/>
                <a:cs typeface="Times New Roman" pitchFamily="18" charset="0"/>
              </a:rPr>
              <a:t> </a:t>
            </a:r>
            <a:r>
              <a:rPr kumimoji="0" lang="fr-FR" sz="2200" b="0" i="0" u="none" strike="noStrike" cap="none" normalizeH="0" baseline="0" dirty="0" smtClean="0">
                <a:ln>
                  <a:noFill/>
                </a:ln>
                <a:solidFill>
                  <a:srgbClr val="212121"/>
                </a:solidFill>
                <a:effectLst/>
                <a:latin typeface="Times New Roman" pitchFamily="18" charset="0"/>
                <a:cs typeface="Times New Roman" pitchFamily="18" charset="0"/>
              </a:rPr>
              <a:t>pendant la croissance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lang="fr-FR" sz="2200" dirty="0" smtClean="0">
                <a:solidFill>
                  <a:srgbClr val="212121"/>
                </a:solidFill>
                <a:latin typeface="Times New Roman" pitchFamily="18" charset="0"/>
                <a:cs typeface="Times New Roman" pitchFamily="18" charset="0"/>
              </a:rPr>
              <a:t> </a:t>
            </a:r>
            <a:r>
              <a:rPr kumimoji="0" lang="fr-FR" sz="2200" b="0" i="0" u="none" strike="noStrike" cap="none" normalizeH="0" baseline="0" dirty="0" smtClean="0">
                <a:ln>
                  <a:noFill/>
                </a:ln>
                <a:solidFill>
                  <a:srgbClr val="212121"/>
                </a:solidFill>
                <a:effectLst/>
                <a:latin typeface="Times New Roman" pitchFamily="18" charset="0"/>
                <a:cs typeface="Times New Roman" pitchFamily="18" charset="0"/>
              </a:rPr>
              <a:t>à la fin de phase</a:t>
            </a:r>
            <a:r>
              <a:rPr kumimoji="0" lang="fr-FR" sz="2200" b="0" i="0" u="none" strike="noStrike" cap="none" normalizeH="0" dirty="0" smtClean="0">
                <a:ln>
                  <a:noFill/>
                </a:ln>
                <a:solidFill>
                  <a:srgbClr val="212121"/>
                </a:solidFill>
                <a:effectLst/>
                <a:latin typeface="Times New Roman" pitchFamily="18" charset="0"/>
                <a:cs typeface="Times New Roman" pitchFamily="18" charset="0"/>
              </a:rPr>
              <a:t> </a:t>
            </a:r>
            <a:r>
              <a:rPr kumimoji="0" lang="fr-FR" sz="2200" b="0" i="0" u="none" strike="noStrike" cap="none" normalizeH="0" baseline="0" dirty="0" smtClean="0">
                <a:ln>
                  <a:noFill/>
                </a:ln>
                <a:solidFill>
                  <a:srgbClr val="212121"/>
                </a:solidFill>
                <a:effectLst/>
                <a:latin typeface="Times New Roman" pitchFamily="18" charset="0"/>
                <a:cs typeface="Times New Roman" pitchFamily="18" charset="0"/>
              </a:rPr>
              <a:t>exponentiel</a:t>
            </a:r>
            <a:r>
              <a:rPr kumimoji="0" lang="fr-FR" sz="2200" b="0" i="0" u="none" strike="noStrike" cap="none" normalizeH="0" dirty="0" smtClean="0">
                <a:ln>
                  <a:noFill/>
                </a:ln>
                <a:solidFill>
                  <a:srgbClr val="212121"/>
                </a:solidFill>
                <a:effectLst/>
                <a:latin typeface="Times New Roman" pitchFamily="18" charset="0"/>
                <a:cs typeface="Times New Roman" pitchFamily="18" charset="0"/>
              </a:rPr>
              <a:t> </a:t>
            </a:r>
            <a:endParaRPr kumimoji="0" lang="fr-FR" sz="2200" b="0"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fr-FR" sz="2200" b="0" i="0" u="none" strike="noStrike" cap="none" normalizeH="0" baseline="0" dirty="0" smtClean="0">
                <a:ln>
                  <a:noFill/>
                </a:ln>
                <a:solidFill>
                  <a:srgbClr val="212121"/>
                </a:solidFill>
                <a:effectLst/>
                <a:latin typeface="Times New Roman" pitchFamily="18" charset="0"/>
                <a:cs typeface="Times New Roman" pitchFamily="18" charset="0"/>
              </a:rPr>
              <a:t> à la phase stationnaire tardive. </a:t>
            </a:r>
          </a:p>
        </p:txBody>
      </p:sp>
      <p:sp>
        <p:nvSpPr>
          <p:cNvPr id="116740" name="Rectangle 4"/>
          <p:cNvSpPr>
            <a:spLocks noChangeArrowheads="1"/>
          </p:cNvSpPr>
          <p:nvPr/>
        </p:nvSpPr>
        <p:spPr bwMode="auto">
          <a:xfrm>
            <a:off x="0" y="2069093"/>
            <a:ext cx="4643438" cy="677108"/>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fr-FR" sz="2200" dirty="0" smtClean="0">
                <a:solidFill>
                  <a:srgbClr val="212121"/>
                </a:solidFill>
                <a:latin typeface="Times New Roman" pitchFamily="18" charset="0"/>
                <a:cs typeface="Times New Roman" pitchFamily="18" charset="0"/>
              </a:rPr>
              <a:t>S</a:t>
            </a:r>
            <a:r>
              <a:rPr kumimoji="0" lang="fr-FR" sz="2200" b="0" i="0" u="none" strike="noStrike" cap="none" normalizeH="0" baseline="0" dirty="0" smtClean="0">
                <a:ln>
                  <a:noFill/>
                </a:ln>
                <a:solidFill>
                  <a:srgbClr val="212121"/>
                </a:solidFill>
                <a:effectLst/>
                <a:latin typeface="Times New Roman" pitchFamily="18" charset="0"/>
                <a:cs typeface="Times New Roman" pitchFamily="18" charset="0"/>
              </a:rPr>
              <a:t>ont synthétisés en quatre étapes et à l'aide de quatre groupes d'enzymes</a:t>
            </a:r>
            <a:r>
              <a:rPr kumimoji="0" lang="fr-FR" sz="22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116741" name="Rectangle 5"/>
          <p:cNvSpPr>
            <a:spLocks noChangeArrowheads="1"/>
          </p:cNvSpPr>
          <p:nvPr/>
        </p:nvSpPr>
        <p:spPr bwMode="auto">
          <a:xfrm>
            <a:off x="0" y="2870239"/>
            <a:ext cx="4643438" cy="1354217"/>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dirty="0" smtClean="0">
                <a:ln>
                  <a:noFill/>
                </a:ln>
                <a:solidFill>
                  <a:srgbClr val="212121"/>
                </a:solidFill>
                <a:effectLst/>
                <a:latin typeface="Times New Roman" pitchFamily="18" charset="0"/>
                <a:cs typeface="Times New Roman" pitchFamily="18" charset="0"/>
              </a:rPr>
              <a:t>1</a:t>
            </a:r>
            <a:r>
              <a:rPr kumimoji="0" lang="fr-FR" sz="2200" b="1" i="0" u="none" strike="noStrike" cap="none" normalizeH="0" baseline="30000" dirty="0" smtClean="0">
                <a:ln>
                  <a:noFill/>
                </a:ln>
                <a:solidFill>
                  <a:srgbClr val="212121"/>
                </a:solidFill>
                <a:effectLst/>
                <a:latin typeface="Times New Roman" pitchFamily="18" charset="0"/>
                <a:cs typeface="Times New Roman" pitchFamily="18" charset="0"/>
              </a:rPr>
              <a:t>er</a:t>
            </a:r>
            <a:r>
              <a:rPr kumimoji="0" lang="fr-FR" sz="2200" b="1" i="0" u="none" strike="noStrike" cap="none" normalizeH="0" baseline="0" dirty="0" smtClean="0">
                <a:ln>
                  <a:noFill/>
                </a:ln>
                <a:solidFill>
                  <a:srgbClr val="212121"/>
                </a:solidFill>
                <a:effectLst/>
                <a:latin typeface="Times New Roman" pitchFamily="18" charset="0"/>
                <a:cs typeface="Times New Roman" pitchFamily="18" charset="0"/>
              </a:rPr>
              <a:t> étape:</a:t>
            </a:r>
            <a:r>
              <a:rPr kumimoji="0" lang="fr-FR" sz="2200" b="1" i="0" u="none" strike="noStrike" cap="none" normalizeH="0" dirty="0" smtClean="0">
                <a:ln>
                  <a:noFill/>
                </a:ln>
                <a:solidFill>
                  <a:srgbClr val="212121"/>
                </a:solidFill>
                <a:effectLst/>
                <a:latin typeface="Times New Roman" pitchFamily="18" charset="0"/>
                <a:cs typeface="Times New Roman" pitchFamily="18" charset="0"/>
              </a:rPr>
              <a:t> </a:t>
            </a:r>
            <a:r>
              <a:rPr kumimoji="0" lang="fr-FR" sz="2200" b="1" i="0" u="none" strike="noStrike" cap="none" normalizeH="0" baseline="0" dirty="0" smtClean="0">
                <a:ln>
                  <a:noFill/>
                </a:ln>
                <a:solidFill>
                  <a:srgbClr val="212121"/>
                </a:solidFill>
                <a:effectLst/>
                <a:latin typeface="Times New Roman" pitchFamily="18" charset="0"/>
                <a:cs typeface="Times New Roman" pitchFamily="18" charset="0"/>
              </a:rPr>
              <a:t>absorption du substrat</a:t>
            </a:r>
          </a:p>
          <a:p>
            <a:pPr marL="0" marR="0" lvl="0" indent="0" algn="just" defTabSz="914400" rtl="0" eaLnBrk="1" fontAlgn="base" latinLnBrk="0" hangingPunct="1">
              <a:lnSpc>
                <a:spcPct val="100000"/>
              </a:lnSpc>
              <a:spcBef>
                <a:spcPct val="0"/>
              </a:spcBef>
              <a:spcAft>
                <a:spcPct val="0"/>
              </a:spcAft>
              <a:buClrTx/>
              <a:buSzTx/>
              <a:buFontTx/>
              <a:buNone/>
              <a:tabLst/>
            </a:pPr>
            <a:r>
              <a:rPr lang="fr-FR" sz="2200" dirty="0" smtClean="0">
                <a:solidFill>
                  <a:srgbClr val="212121"/>
                </a:solidFill>
                <a:latin typeface="Times New Roman" pitchFamily="18" charset="0"/>
                <a:cs typeface="Times New Roman" pitchFamily="18" charset="0"/>
              </a:rPr>
              <a:t>un</a:t>
            </a:r>
            <a:r>
              <a:rPr kumimoji="0" lang="fr-FR" sz="2200" b="0" i="0" u="none" strike="noStrike" cap="none" normalizeH="0" baseline="0" dirty="0" smtClean="0">
                <a:ln>
                  <a:noFill/>
                </a:ln>
                <a:solidFill>
                  <a:srgbClr val="212121"/>
                </a:solidFill>
                <a:effectLst/>
                <a:latin typeface="Times New Roman" pitchFamily="18" charset="0"/>
                <a:cs typeface="Times New Roman" pitchFamily="18" charset="0"/>
              </a:rPr>
              <a:t> substrat spécifique (le glucose) est internalisé</a:t>
            </a:r>
            <a:r>
              <a:rPr kumimoji="0" lang="fr-FR" sz="2200" b="0" i="0" u="none" strike="noStrike" cap="none" normalizeH="0" dirty="0" smtClean="0">
                <a:ln>
                  <a:noFill/>
                </a:ln>
                <a:solidFill>
                  <a:srgbClr val="212121"/>
                </a:solidFill>
                <a:effectLst/>
                <a:latin typeface="Times New Roman" pitchFamily="18" charset="0"/>
                <a:cs typeface="Times New Roman" pitchFamily="18" charset="0"/>
              </a:rPr>
              <a:t> </a:t>
            </a:r>
            <a:r>
              <a:rPr kumimoji="0" lang="fr-FR" sz="2200" b="0" i="0" u="none" strike="noStrike" cap="none" normalizeH="0" baseline="0" dirty="0" smtClean="0">
                <a:ln>
                  <a:noFill/>
                </a:ln>
                <a:solidFill>
                  <a:srgbClr val="212121"/>
                </a:solidFill>
                <a:effectLst/>
                <a:latin typeface="Times New Roman" pitchFamily="18" charset="0"/>
                <a:cs typeface="Times New Roman" pitchFamily="18" charset="0"/>
              </a:rPr>
              <a:t> par la cellule</a:t>
            </a:r>
            <a:r>
              <a:rPr kumimoji="0" lang="fr-FR" sz="2200" b="0" i="0" u="none" strike="noStrike" cap="none" normalizeH="0" dirty="0" smtClean="0">
                <a:ln>
                  <a:noFill/>
                </a:ln>
                <a:solidFill>
                  <a:srgbClr val="212121"/>
                </a:solidFill>
                <a:effectLst/>
                <a:latin typeface="Times New Roman" pitchFamily="18" charset="0"/>
                <a:cs typeface="Times New Roman" pitchFamily="18" charset="0"/>
              </a:rPr>
              <a:t> </a:t>
            </a:r>
            <a:r>
              <a:rPr kumimoji="0" lang="fr-FR" sz="2200" b="0" i="0" u="none" strike="noStrike" cap="none" normalizeH="0" baseline="0" dirty="0" smtClean="0">
                <a:ln>
                  <a:noFill/>
                </a:ln>
                <a:solidFill>
                  <a:srgbClr val="212121"/>
                </a:solidFill>
                <a:effectLst/>
                <a:latin typeface="Times New Roman" pitchFamily="18" charset="0"/>
                <a:cs typeface="Times New Roman" pitchFamily="18" charset="0"/>
              </a:rPr>
              <a:t>bactérienne</a:t>
            </a:r>
            <a:r>
              <a:rPr kumimoji="0" lang="fr-FR" sz="2200" b="0" i="0" u="none" strike="noStrike" cap="none" normalizeH="0" dirty="0" smtClean="0">
                <a:ln>
                  <a:noFill/>
                </a:ln>
                <a:solidFill>
                  <a:srgbClr val="212121"/>
                </a:solidFill>
                <a:effectLst/>
                <a:latin typeface="Times New Roman" pitchFamily="18" charset="0"/>
                <a:cs typeface="Times New Roman" pitchFamily="18" charset="0"/>
              </a:rPr>
              <a:t> soit </a:t>
            </a:r>
            <a:r>
              <a:rPr kumimoji="0" lang="fr-FR" sz="2200" b="0" i="0" u="none" strike="noStrike" cap="none" normalizeH="0" baseline="0" dirty="0" smtClean="0">
                <a:ln>
                  <a:noFill/>
                </a:ln>
                <a:solidFill>
                  <a:srgbClr val="212121"/>
                </a:solidFill>
                <a:effectLst/>
                <a:latin typeface="Times New Roman" pitchFamily="18" charset="0"/>
                <a:cs typeface="Times New Roman" pitchFamily="18" charset="0"/>
              </a:rPr>
              <a:t>par transport actif, diffusion.</a:t>
            </a:r>
            <a:endParaRPr kumimoji="0" lang="fr-FR"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6742" name="Rectangle 6"/>
          <p:cNvSpPr>
            <a:spLocks noChangeArrowheads="1"/>
          </p:cNvSpPr>
          <p:nvPr/>
        </p:nvSpPr>
        <p:spPr bwMode="auto">
          <a:xfrm>
            <a:off x="0" y="4348494"/>
            <a:ext cx="4643438" cy="1692771"/>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fr-FR" sz="2200" b="1" dirty="0" smtClean="0">
                <a:solidFill>
                  <a:srgbClr val="212121"/>
                </a:solidFill>
                <a:latin typeface="Times New Roman" pitchFamily="18" charset="0"/>
                <a:cs typeface="Times New Roman" pitchFamily="18" charset="0"/>
              </a:rPr>
              <a:t>2</a:t>
            </a:r>
            <a:r>
              <a:rPr lang="fr-FR" sz="2200" b="1" baseline="30000" dirty="0" smtClean="0">
                <a:solidFill>
                  <a:srgbClr val="212121"/>
                </a:solidFill>
                <a:latin typeface="Times New Roman" pitchFamily="18" charset="0"/>
                <a:cs typeface="Times New Roman" pitchFamily="18" charset="0"/>
              </a:rPr>
              <a:t>ième</a:t>
            </a:r>
            <a:r>
              <a:rPr lang="fr-FR" sz="2200" b="1" dirty="0" smtClean="0">
                <a:solidFill>
                  <a:srgbClr val="212121"/>
                </a:solidFill>
                <a:latin typeface="Times New Roman" pitchFamily="18" charset="0"/>
                <a:cs typeface="Times New Roman" pitchFamily="18" charset="0"/>
              </a:rPr>
              <a:t> </a:t>
            </a:r>
            <a:r>
              <a:rPr kumimoji="0" lang="fr-FR" sz="2200" b="1" i="0" u="none" strike="noStrike" cap="none" normalizeH="0" baseline="0" dirty="0" smtClean="0">
                <a:ln>
                  <a:noFill/>
                </a:ln>
                <a:solidFill>
                  <a:srgbClr val="212121"/>
                </a:solidFill>
                <a:effectLst/>
                <a:latin typeface="Times New Roman" pitchFamily="18" charset="0"/>
                <a:cs typeface="Times New Roman" pitchFamily="18" charset="0"/>
              </a:rPr>
              <a:t>étape:</a:t>
            </a:r>
            <a:r>
              <a:rPr kumimoji="0" lang="fr-FR" sz="2200" b="1" i="0" u="none" strike="noStrike" cap="none" normalizeH="0" dirty="0" smtClean="0">
                <a:ln>
                  <a:noFill/>
                </a:ln>
                <a:solidFill>
                  <a:srgbClr val="212121"/>
                </a:solidFill>
                <a:effectLst/>
                <a:latin typeface="Times New Roman" pitchFamily="18" charset="0"/>
                <a:cs typeface="Times New Roman" pitchFamily="18" charset="0"/>
              </a:rPr>
              <a:t> </a:t>
            </a:r>
            <a:r>
              <a:rPr kumimoji="0" lang="fr-FR" sz="2200" b="1" i="0" u="none" strike="noStrike" cap="none" normalizeH="0" baseline="0" dirty="0" smtClean="0">
                <a:ln>
                  <a:noFill/>
                </a:ln>
                <a:solidFill>
                  <a:srgbClr val="212121"/>
                </a:solidFill>
                <a:effectLst/>
                <a:latin typeface="Times New Roman" pitchFamily="18" charset="0"/>
                <a:cs typeface="Times New Roman" pitchFamily="18" charset="0"/>
              </a:rPr>
              <a:t>le métabolisme </a:t>
            </a:r>
            <a:endParaRPr kumimoji="0" lang="fr-FR" sz="2200" b="0"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200" i="0" u="none" strike="noStrike" cap="none" normalizeH="0" baseline="0" dirty="0" smtClean="0">
                <a:ln>
                  <a:noFill/>
                </a:ln>
                <a:solidFill>
                  <a:srgbClr val="212121"/>
                </a:solidFill>
                <a:effectLst/>
                <a:latin typeface="Times New Roman" pitchFamily="18" charset="0"/>
                <a:cs typeface="Times New Roman" pitchFamily="18" charset="0"/>
              </a:rPr>
              <a:t>le glucose est phosphorylé</a:t>
            </a:r>
            <a:r>
              <a:rPr kumimoji="0" lang="fr-FR" sz="2200" i="0" u="none" strike="noStrike" cap="none" normalizeH="0" dirty="0" smtClean="0">
                <a:ln>
                  <a:noFill/>
                </a:ln>
                <a:solidFill>
                  <a:srgbClr val="212121"/>
                </a:solidFill>
                <a:effectLst/>
                <a:latin typeface="Times New Roman" pitchFamily="18" charset="0"/>
                <a:cs typeface="Times New Roman" pitchFamily="18" charset="0"/>
              </a:rPr>
              <a:t> par l’</a:t>
            </a:r>
            <a:r>
              <a:rPr kumimoji="0" lang="fr-FR" sz="2200" i="0" u="none" strike="noStrike" cap="none" normalizeH="0" baseline="0" dirty="0" err="1" smtClean="0">
                <a:ln>
                  <a:noFill/>
                </a:ln>
                <a:solidFill>
                  <a:srgbClr val="212121"/>
                </a:solidFill>
                <a:effectLst/>
                <a:latin typeface="Times New Roman" pitchFamily="18" charset="0"/>
                <a:cs typeface="Times New Roman" pitchFamily="18" charset="0"/>
              </a:rPr>
              <a:t>hexokinase</a:t>
            </a:r>
            <a:r>
              <a:rPr kumimoji="0" lang="fr-FR" sz="2200" i="0" u="none" strike="noStrike" cap="none" normalizeH="0" baseline="0" dirty="0" smtClean="0">
                <a:ln>
                  <a:noFill/>
                </a:ln>
                <a:solidFill>
                  <a:srgbClr val="212121"/>
                </a:solidFill>
                <a:effectLst/>
                <a:latin typeface="Times New Roman" pitchFamily="18" charset="0"/>
                <a:cs typeface="Times New Roman" pitchFamily="18" charset="0"/>
              </a:rPr>
              <a:t> qui est ensuite converti en glucose-1-phosphate par </a:t>
            </a:r>
            <a:r>
              <a:rPr kumimoji="0" lang="fr-FR" sz="2200" i="0" u="none" strike="noStrike" cap="none" normalizeH="0" baseline="0" dirty="0" err="1" smtClean="0">
                <a:ln>
                  <a:noFill/>
                </a:ln>
                <a:solidFill>
                  <a:srgbClr val="212121"/>
                </a:solidFill>
                <a:effectLst/>
                <a:latin typeface="Times New Roman" pitchFamily="18" charset="0"/>
                <a:cs typeface="Times New Roman" pitchFamily="18" charset="0"/>
              </a:rPr>
              <a:t>phosphoglucomutase</a:t>
            </a:r>
            <a:r>
              <a:rPr lang="fr-FR" sz="2200" dirty="0" smtClean="0">
                <a:solidFill>
                  <a:srgbClr val="212121"/>
                </a:solidFill>
                <a:latin typeface="Times New Roman" pitchFamily="18" charset="0"/>
                <a:cs typeface="Times New Roman" pitchFamily="18" charset="0"/>
              </a:rPr>
              <a:t>.</a:t>
            </a:r>
            <a:r>
              <a:rPr kumimoji="0" lang="fr-FR" sz="2200" i="0" u="none" strike="noStrike" cap="none" normalizeH="0" baseline="0" dirty="0" smtClean="0">
                <a:ln>
                  <a:noFill/>
                </a:ln>
                <a:solidFill>
                  <a:srgbClr val="212121"/>
                </a:solidFill>
                <a:effectLst/>
                <a:latin typeface="Times New Roman" pitchFamily="18" charset="0"/>
                <a:cs typeface="Times New Roman" pitchFamily="18" charset="0"/>
              </a:rPr>
              <a:t> </a:t>
            </a:r>
            <a:r>
              <a:rPr kumimoji="0" lang="fr-FR" sz="2200" b="0" i="0" u="none" strike="noStrike" cap="none" normalizeH="0" baseline="0" dirty="0" smtClean="0">
                <a:ln>
                  <a:noFill/>
                </a:ln>
                <a:solidFill>
                  <a:srgbClr val="212121"/>
                </a:solidFill>
                <a:effectLst/>
                <a:latin typeface="Times New Roman" pitchFamily="18" charset="0"/>
                <a:cs typeface="Times New Roman" pitchFamily="18" charset="0"/>
              </a:rPr>
              <a:t> </a:t>
            </a:r>
            <a:r>
              <a:rPr kumimoji="0" lang="fr-FR" sz="22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9" name="Rectangle 8"/>
          <p:cNvSpPr/>
          <p:nvPr/>
        </p:nvSpPr>
        <p:spPr>
          <a:xfrm>
            <a:off x="-36512" y="6088583"/>
            <a:ext cx="9144000" cy="769441"/>
          </a:xfrm>
          <a:prstGeom prst="rect">
            <a:avLst/>
          </a:prstGeom>
        </p:spPr>
        <p:txBody>
          <a:bodyPr wrap="square">
            <a:spAutoFit/>
          </a:bodyPr>
          <a:lstStyle/>
          <a:p>
            <a:pPr algn="just"/>
            <a:r>
              <a:rPr lang="fr-FR" sz="2200" dirty="0" smtClean="0">
                <a:solidFill>
                  <a:srgbClr val="212121"/>
                </a:solidFill>
                <a:latin typeface="Times New Roman" pitchFamily="18" charset="0"/>
                <a:cs typeface="Times New Roman" pitchFamily="18" charset="0"/>
              </a:rPr>
              <a:t>Le glucose phosphorylé peut entrer dans le catabolisme pour la génération de l’énergie  ou pour la formation de polysaccharides (anabolisme). </a:t>
            </a:r>
            <a:endParaRPr lang="fr-F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7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67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67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67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6739" grpId="0"/>
      <p:bldP spid="116740" grpId="0" animBg="1"/>
      <p:bldP spid="116741" grpId="0" animBg="1"/>
      <p:bldP spid="116742" grpId="0" animBg="1"/>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22159" t="3318" r="3146" b="5624"/>
          <a:stretch>
            <a:fillRect/>
          </a:stretch>
        </p:blipFill>
        <p:spPr bwMode="auto">
          <a:xfrm>
            <a:off x="4644008" y="384787"/>
            <a:ext cx="4499992" cy="5115915"/>
          </a:xfrm>
          <a:prstGeom prst="rect">
            <a:avLst/>
          </a:prstGeom>
          <a:noFill/>
          <a:ln w="9525">
            <a:noFill/>
            <a:miter lim="800000"/>
            <a:headEnd/>
            <a:tailEnd/>
          </a:ln>
        </p:spPr>
      </p:pic>
      <p:sp>
        <p:nvSpPr>
          <p:cNvPr id="5" name="Rectangle 4"/>
          <p:cNvSpPr/>
          <p:nvPr/>
        </p:nvSpPr>
        <p:spPr>
          <a:xfrm>
            <a:off x="0" y="5678590"/>
            <a:ext cx="9144000" cy="1107996"/>
          </a:xfrm>
          <a:prstGeom prst="rect">
            <a:avLst/>
          </a:prstGeom>
        </p:spPr>
        <p:txBody>
          <a:bodyPr wrap="square">
            <a:spAutoFit/>
          </a:bodyPr>
          <a:lstStyle/>
          <a:p>
            <a:pPr lvl="0" algn="just" fontAlgn="base">
              <a:spcBef>
                <a:spcPct val="0"/>
              </a:spcBef>
              <a:spcAft>
                <a:spcPct val="0"/>
              </a:spcAft>
            </a:pPr>
            <a:r>
              <a:rPr lang="fr-FR" sz="2200" dirty="0" smtClean="0">
                <a:solidFill>
                  <a:srgbClr val="212121"/>
                </a:solidFill>
                <a:latin typeface="Times New Roman" pitchFamily="18" charset="0"/>
                <a:cs typeface="Times New Roman" pitchFamily="18" charset="0"/>
              </a:rPr>
              <a:t>Les polysaccharides modifiés sont transportés vers la surface cellulaire et finalement exsudés de la cellule sous la forme de </a:t>
            </a:r>
            <a:r>
              <a:rPr lang="fr-FR" sz="2200" dirty="0" err="1" smtClean="0">
                <a:solidFill>
                  <a:srgbClr val="212121"/>
                </a:solidFill>
                <a:latin typeface="Times New Roman" pitchFamily="18" charset="0"/>
                <a:cs typeface="Times New Roman" pitchFamily="18" charset="0"/>
              </a:rPr>
              <a:t>slime</a:t>
            </a:r>
            <a:r>
              <a:rPr lang="fr-FR" sz="2200" dirty="0" smtClean="0">
                <a:solidFill>
                  <a:srgbClr val="212121"/>
                </a:solidFill>
                <a:latin typeface="Times New Roman" pitchFamily="18" charset="0"/>
                <a:cs typeface="Times New Roman" pitchFamily="18" charset="0"/>
              </a:rPr>
              <a:t> ou d'une capsule à l'aide d'enzymes hydrophobes comme les </a:t>
            </a:r>
            <a:r>
              <a:rPr lang="fr-FR" sz="2200" dirty="0" err="1" smtClean="0">
                <a:solidFill>
                  <a:srgbClr val="212121"/>
                </a:solidFill>
                <a:latin typeface="Times New Roman" pitchFamily="18" charset="0"/>
                <a:cs typeface="Times New Roman" pitchFamily="18" charset="0"/>
              </a:rPr>
              <a:t>flippase</a:t>
            </a:r>
            <a:r>
              <a:rPr lang="fr-FR" sz="2200" dirty="0" smtClean="0">
                <a:solidFill>
                  <a:srgbClr val="212121"/>
                </a:solidFill>
                <a:latin typeface="Times New Roman" pitchFamily="18" charset="0"/>
                <a:cs typeface="Times New Roman" pitchFamily="18" charset="0"/>
              </a:rPr>
              <a:t>, </a:t>
            </a:r>
            <a:r>
              <a:rPr lang="fr-FR" sz="2200" dirty="0" err="1" smtClean="0">
                <a:solidFill>
                  <a:srgbClr val="212121"/>
                </a:solidFill>
                <a:latin typeface="Times New Roman" pitchFamily="18" charset="0"/>
                <a:cs typeface="Times New Roman" pitchFamily="18" charset="0"/>
              </a:rPr>
              <a:t>permease</a:t>
            </a:r>
            <a:r>
              <a:rPr lang="fr-FR" sz="2200" dirty="0" smtClean="0">
                <a:solidFill>
                  <a:srgbClr val="212121"/>
                </a:solidFill>
                <a:latin typeface="Times New Roman" pitchFamily="18" charset="0"/>
                <a:cs typeface="Times New Roman" pitchFamily="18" charset="0"/>
              </a:rPr>
              <a:t> ou ABC</a:t>
            </a:r>
            <a:r>
              <a:rPr lang="fr-FR" sz="2200" dirty="0" smtClean="0">
                <a:latin typeface="Times New Roman" pitchFamily="18" charset="0"/>
                <a:cs typeface="Times New Roman" pitchFamily="18" charset="0"/>
              </a:rPr>
              <a:t> </a:t>
            </a:r>
            <a:r>
              <a:rPr lang="fr-FR" sz="2200" dirty="0" smtClean="0">
                <a:solidFill>
                  <a:srgbClr val="212121"/>
                </a:solidFill>
                <a:latin typeface="Times New Roman" pitchFamily="18" charset="0"/>
                <a:cs typeface="Times New Roman" pitchFamily="18" charset="0"/>
              </a:rPr>
              <a:t>transporteurs</a:t>
            </a:r>
            <a:endParaRPr lang="fr-FR" sz="2200" dirty="0" smtClean="0">
              <a:latin typeface="Times New Roman" pitchFamily="18" charset="0"/>
              <a:cs typeface="Times New Roman" pitchFamily="18" charset="0"/>
            </a:endParaRPr>
          </a:p>
        </p:txBody>
      </p:sp>
      <p:sp>
        <p:nvSpPr>
          <p:cNvPr id="6" name="Rectangle 5"/>
          <p:cNvSpPr/>
          <p:nvPr/>
        </p:nvSpPr>
        <p:spPr>
          <a:xfrm>
            <a:off x="0" y="-24"/>
            <a:ext cx="4643438" cy="3477875"/>
          </a:xfrm>
          <a:prstGeom prst="rect">
            <a:avLst/>
          </a:prstGeom>
        </p:spPr>
        <p:txBody>
          <a:bodyPr wrap="square">
            <a:spAutoFit/>
          </a:bodyPr>
          <a:lstStyle/>
          <a:p>
            <a:pPr lvl="0" algn="just" fontAlgn="base">
              <a:spcBef>
                <a:spcPct val="0"/>
              </a:spcBef>
              <a:spcAft>
                <a:spcPct val="0"/>
              </a:spcAft>
            </a:pPr>
            <a:r>
              <a:rPr lang="fr-FR" sz="2200" b="1" dirty="0" smtClean="0">
                <a:solidFill>
                  <a:srgbClr val="212121"/>
                </a:solidFill>
                <a:latin typeface="Times New Roman" pitchFamily="18" charset="0"/>
                <a:cs typeface="Times New Roman" pitchFamily="18" charset="0"/>
              </a:rPr>
              <a:t>3</a:t>
            </a:r>
            <a:r>
              <a:rPr lang="fr-FR" sz="2200" b="1" baseline="30000" dirty="0" smtClean="0">
                <a:solidFill>
                  <a:srgbClr val="212121"/>
                </a:solidFill>
                <a:latin typeface="Times New Roman" pitchFamily="18" charset="0"/>
                <a:cs typeface="Times New Roman" pitchFamily="18" charset="0"/>
              </a:rPr>
              <a:t>ième</a:t>
            </a:r>
            <a:r>
              <a:rPr lang="fr-FR" sz="2200" b="1" dirty="0" smtClean="0">
                <a:solidFill>
                  <a:srgbClr val="212121"/>
                </a:solidFill>
                <a:latin typeface="Times New Roman" pitchFamily="18" charset="0"/>
                <a:cs typeface="Times New Roman" pitchFamily="18" charset="0"/>
              </a:rPr>
              <a:t> étape:  la polymérisation</a:t>
            </a:r>
          </a:p>
          <a:p>
            <a:pPr lvl="0" algn="just" fontAlgn="base">
              <a:spcBef>
                <a:spcPct val="0"/>
              </a:spcBef>
              <a:spcAft>
                <a:spcPct val="0"/>
              </a:spcAft>
            </a:pPr>
            <a:r>
              <a:rPr lang="fr-FR" sz="2200" dirty="0" smtClean="0">
                <a:solidFill>
                  <a:srgbClr val="212121"/>
                </a:solidFill>
                <a:latin typeface="Times New Roman" pitchFamily="18" charset="0"/>
                <a:cs typeface="Times New Roman" pitchFamily="18" charset="0"/>
              </a:rPr>
              <a:t>les polysaccharides sont synthétisés par une voie anabolique par intervention des  </a:t>
            </a:r>
            <a:r>
              <a:rPr lang="fr-FR" sz="2200" dirty="0" err="1" smtClean="0">
                <a:solidFill>
                  <a:srgbClr val="212121"/>
                </a:solidFill>
                <a:latin typeface="Times New Roman" pitchFamily="18" charset="0"/>
                <a:cs typeface="Times New Roman" pitchFamily="18" charset="0"/>
              </a:rPr>
              <a:t>glycosyltransférases</a:t>
            </a:r>
            <a:r>
              <a:rPr lang="fr-FR" sz="2200" dirty="0" smtClean="0">
                <a:solidFill>
                  <a:srgbClr val="212121"/>
                </a:solidFill>
                <a:latin typeface="Times New Roman" pitchFamily="18" charset="0"/>
                <a:cs typeface="Times New Roman" pitchFamily="18" charset="0"/>
              </a:rPr>
              <a:t> qui transfèrent un sucre à une unité répétitive, qui est attachée à un lipide porteur </a:t>
            </a:r>
            <a:r>
              <a:rPr lang="fr-FR" sz="2200" dirty="0" err="1" smtClean="0">
                <a:solidFill>
                  <a:srgbClr val="212121"/>
                </a:solidFill>
                <a:latin typeface="Times New Roman" pitchFamily="18" charset="0"/>
                <a:cs typeface="Times New Roman" pitchFamily="18" charset="0"/>
              </a:rPr>
              <a:t>glycosylé</a:t>
            </a:r>
            <a:r>
              <a:rPr lang="fr-FR" sz="2200" dirty="0" smtClean="0">
                <a:solidFill>
                  <a:srgbClr val="212121"/>
                </a:solidFill>
                <a:latin typeface="Times New Roman" pitchFamily="18" charset="0"/>
                <a:cs typeface="Times New Roman" pitchFamily="18" charset="0"/>
              </a:rPr>
              <a:t> (l'alcool </a:t>
            </a:r>
            <a:r>
              <a:rPr lang="fr-FR" sz="2200" dirty="0" err="1" smtClean="0">
                <a:solidFill>
                  <a:srgbClr val="212121"/>
                </a:solidFill>
                <a:latin typeface="Times New Roman" pitchFamily="18" charset="0"/>
                <a:cs typeface="Times New Roman" pitchFamily="18" charset="0"/>
              </a:rPr>
              <a:t>isoprénoïque</a:t>
            </a:r>
            <a:r>
              <a:rPr lang="fr-FR" sz="2200" dirty="0" smtClean="0">
                <a:solidFill>
                  <a:srgbClr val="212121"/>
                </a:solidFill>
                <a:latin typeface="Times New Roman" pitchFamily="18" charset="0"/>
                <a:cs typeface="Times New Roman" pitchFamily="18" charset="0"/>
              </a:rPr>
              <a:t>) lié par un pont pyrophosphate à une unité monosaccharide. </a:t>
            </a:r>
          </a:p>
        </p:txBody>
      </p:sp>
      <p:sp>
        <p:nvSpPr>
          <p:cNvPr id="7" name="Rectangle 6"/>
          <p:cNvSpPr/>
          <p:nvPr/>
        </p:nvSpPr>
        <p:spPr>
          <a:xfrm>
            <a:off x="0" y="3516391"/>
            <a:ext cx="4643438" cy="2123658"/>
          </a:xfrm>
          <a:prstGeom prst="rect">
            <a:avLst/>
          </a:prstGeom>
        </p:spPr>
        <p:txBody>
          <a:bodyPr wrap="square">
            <a:spAutoFit/>
          </a:bodyPr>
          <a:lstStyle/>
          <a:p>
            <a:pPr lvl="0" algn="just" fontAlgn="base">
              <a:spcBef>
                <a:spcPct val="0"/>
              </a:spcBef>
              <a:spcAft>
                <a:spcPct val="0"/>
              </a:spcAft>
            </a:pPr>
            <a:r>
              <a:rPr lang="fr-FR" sz="2200" b="1" dirty="0" smtClean="0">
                <a:solidFill>
                  <a:srgbClr val="212121"/>
                </a:solidFill>
                <a:latin typeface="Times New Roman" pitchFamily="18" charset="0"/>
                <a:cs typeface="Times New Roman" pitchFamily="18" charset="0"/>
              </a:rPr>
              <a:t>4</a:t>
            </a:r>
            <a:r>
              <a:rPr lang="fr-FR" sz="2200" b="1" baseline="30000" dirty="0" smtClean="0">
                <a:solidFill>
                  <a:srgbClr val="212121"/>
                </a:solidFill>
                <a:latin typeface="Times New Roman" pitchFamily="18" charset="0"/>
                <a:cs typeface="Times New Roman" pitchFamily="18" charset="0"/>
              </a:rPr>
              <a:t>ième</a:t>
            </a:r>
            <a:r>
              <a:rPr lang="fr-FR" sz="2200" b="1" dirty="0" smtClean="0">
                <a:solidFill>
                  <a:srgbClr val="212121"/>
                </a:solidFill>
                <a:latin typeface="Times New Roman" pitchFamily="18" charset="0"/>
                <a:cs typeface="Times New Roman" pitchFamily="18" charset="0"/>
              </a:rPr>
              <a:t> étape: modification des polysaccharides et excrétion </a:t>
            </a:r>
          </a:p>
          <a:p>
            <a:pPr lvl="0" algn="just" fontAlgn="base">
              <a:spcBef>
                <a:spcPct val="0"/>
              </a:spcBef>
              <a:spcAft>
                <a:spcPct val="0"/>
              </a:spcAft>
            </a:pPr>
            <a:r>
              <a:rPr lang="fr-FR" sz="2200" dirty="0" smtClean="0">
                <a:solidFill>
                  <a:srgbClr val="212121"/>
                </a:solidFill>
                <a:latin typeface="Times New Roman" pitchFamily="18" charset="0"/>
                <a:cs typeface="Times New Roman" pitchFamily="18" charset="0"/>
              </a:rPr>
              <a:t>La modification est fait par différentes activités enzymatiques telles que l'acylation, l'acétylation, la sulfatation et la </a:t>
            </a:r>
            <a:r>
              <a:rPr lang="fr-FR" sz="2200" dirty="0" err="1" smtClean="0">
                <a:solidFill>
                  <a:srgbClr val="212121"/>
                </a:solidFill>
                <a:latin typeface="Times New Roman" pitchFamily="18" charset="0"/>
                <a:cs typeface="Times New Roman" pitchFamily="18" charset="0"/>
              </a:rPr>
              <a:t>méthylation</a:t>
            </a:r>
            <a:r>
              <a:rPr lang="fr-FR" sz="2200" dirty="0" smtClean="0">
                <a:solidFill>
                  <a:srgbClr val="212121"/>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449"/>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Ils sont produits par:</a:t>
            </a:r>
          </a:p>
        </p:txBody>
      </p:sp>
      <p:pic>
        <p:nvPicPr>
          <p:cNvPr id="7" name="Picture 2"/>
          <p:cNvPicPr>
            <a:picLocks noChangeAspect="1" noChangeArrowheads="1"/>
          </p:cNvPicPr>
          <p:nvPr/>
        </p:nvPicPr>
        <p:blipFill>
          <a:blip r:embed="rId2" cstate="print"/>
          <a:srcRect l="12980" b="10358"/>
          <a:stretch>
            <a:fillRect/>
          </a:stretch>
        </p:blipFill>
        <p:spPr bwMode="auto">
          <a:xfrm>
            <a:off x="45165" y="2456206"/>
            <a:ext cx="4241083" cy="2472992"/>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l="9136" t="11121" r="9136" b="9049"/>
          <a:stretch>
            <a:fillRect/>
          </a:stretch>
        </p:blipFill>
        <p:spPr bwMode="auto">
          <a:xfrm>
            <a:off x="4857752" y="2731048"/>
            <a:ext cx="3857652" cy="2983968"/>
          </a:xfrm>
          <a:prstGeom prst="rect">
            <a:avLst/>
          </a:prstGeom>
          <a:noFill/>
          <a:ln w="9525">
            <a:noFill/>
            <a:miter lim="800000"/>
            <a:headEnd/>
            <a:tailEnd/>
          </a:ln>
        </p:spPr>
      </p:pic>
      <p:sp>
        <p:nvSpPr>
          <p:cNvPr id="11" name="ZoneTexte 10"/>
          <p:cNvSpPr txBox="1"/>
          <p:nvPr/>
        </p:nvSpPr>
        <p:spPr>
          <a:xfrm>
            <a:off x="37686" y="5000636"/>
            <a:ext cx="4320000" cy="178510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sz="2200" dirty="0" smtClean="0">
                <a:latin typeface="Times New Roman" pitchFamily="18" charset="0"/>
                <a:cs typeface="Times New Roman" pitchFamily="18" charset="0"/>
              </a:rPr>
              <a:t>La matière première subit plusieurs étapes enzymatiques pour la production d’énergie et l’accumulation des acides aminés dans le milieu de culture</a:t>
            </a:r>
          </a:p>
        </p:txBody>
      </p:sp>
      <p:sp>
        <p:nvSpPr>
          <p:cNvPr id="13" name="Rectangle 12"/>
          <p:cNvSpPr/>
          <p:nvPr/>
        </p:nvSpPr>
        <p:spPr>
          <a:xfrm>
            <a:off x="37686" y="1053756"/>
            <a:ext cx="4320000" cy="14465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2200" dirty="0" smtClean="0">
                <a:latin typeface="Times New Roman" pitchFamily="18" charset="0"/>
                <a:cs typeface="Times New Roman" pitchFamily="18" charset="0"/>
              </a:rPr>
              <a:t>Utilise des sources de carbone et d’azote moins coûteuses comme matière première pour produire de grosses quantités d’acides aminés.</a:t>
            </a:r>
          </a:p>
        </p:txBody>
      </p:sp>
      <p:sp>
        <p:nvSpPr>
          <p:cNvPr id="14" name="ZoneTexte 13"/>
          <p:cNvSpPr txBox="1"/>
          <p:nvPr/>
        </p:nvSpPr>
        <p:spPr>
          <a:xfrm>
            <a:off x="4572032" y="1535186"/>
            <a:ext cx="4500594" cy="110799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fr-FR" sz="2200" dirty="0" smtClean="0">
                <a:latin typeface="Times New Roman" pitchFamily="18" charset="0"/>
                <a:cs typeface="Times New Roman" pitchFamily="18" charset="0"/>
              </a:rPr>
              <a:t>Requière des substrats cher car ils sont généralement produit par méthodes chimique </a:t>
            </a:r>
          </a:p>
        </p:txBody>
      </p:sp>
      <p:sp>
        <p:nvSpPr>
          <p:cNvPr id="15" name="Rectangle 14"/>
          <p:cNvSpPr/>
          <p:nvPr/>
        </p:nvSpPr>
        <p:spPr>
          <a:xfrm>
            <a:off x="4572000" y="5874269"/>
            <a:ext cx="4500625"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sz="2200" dirty="0" smtClean="0">
                <a:latin typeface="Times New Roman" pitchFamily="18" charset="0"/>
                <a:cs typeface="Times New Roman" pitchFamily="18" charset="0"/>
              </a:rPr>
              <a:t>Cette méthodes est souhaitée pour  une production à petit échelle</a:t>
            </a:r>
          </a:p>
        </p:txBody>
      </p:sp>
      <p:sp>
        <p:nvSpPr>
          <p:cNvPr id="16" name="Rectangle 15"/>
          <p:cNvSpPr/>
          <p:nvPr/>
        </p:nvSpPr>
        <p:spPr>
          <a:xfrm>
            <a:off x="0" y="497783"/>
            <a:ext cx="9144000" cy="430887"/>
          </a:xfrm>
          <a:prstGeom prst="rect">
            <a:avLst/>
          </a:prstGeom>
        </p:spPr>
        <p:txBody>
          <a:bodyPr wrap="square">
            <a:spAutoFit/>
          </a:bodyPr>
          <a:lstStyle/>
          <a:p>
            <a:r>
              <a:rPr lang="fr-FR" sz="2200" b="1" dirty="0" smtClean="0">
                <a:solidFill>
                  <a:srgbClr val="FF0000"/>
                </a:solidFill>
                <a:latin typeface="Times New Roman" pitchFamily="18" charset="0"/>
                <a:cs typeface="Times New Roman" pitchFamily="18" charset="0"/>
              </a:rPr>
              <a:t>                     Fermentation</a:t>
            </a:r>
          </a:p>
        </p:txBody>
      </p:sp>
      <p:sp>
        <p:nvSpPr>
          <p:cNvPr id="17" name="Rectangle 16"/>
          <p:cNvSpPr/>
          <p:nvPr/>
        </p:nvSpPr>
        <p:spPr>
          <a:xfrm>
            <a:off x="0" y="1091116"/>
            <a:ext cx="9144000" cy="430887"/>
          </a:xfrm>
          <a:prstGeom prst="rect">
            <a:avLst/>
          </a:prstGeom>
        </p:spPr>
        <p:txBody>
          <a:bodyPr wrap="square">
            <a:spAutoFit/>
          </a:bodyPr>
          <a:lstStyle/>
          <a:p>
            <a:pPr algn="ctr"/>
            <a:r>
              <a:rPr lang="fr-FR" sz="2200" dirty="0" smtClean="0">
                <a:latin typeface="Times New Roman" pitchFamily="18" charset="0"/>
                <a:cs typeface="Times New Roman" pitchFamily="18" charset="0"/>
              </a:rPr>
              <a:t>                                                                  </a:t>
            </a:r>
            <a:r>
              <a:rPr lang="fr-FR" sz="2200" b="1" dirty="0" smtClean="0">
                <a:solidFill>
                  <a:srgbClr val="FF0000"/>
                </a:solidFill>
                <a:latin typeface="Times New Roman" pitchFamily="18" charset="0"/>
                <a:cs typeface="Times New Roman" pitchFamily="18" charset="0"/>
              </a:rPr>
              <a:t> Méthodes enzymatiques </a:t>
            </a:r>
            <a:endParaRPr lang="fr-FR" sz="2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 y="533925"/>
            <a:ext cx="4714875" cy="1446550"/>
          </a:xfrm>
          <a:prstGeom prst="rect">
            <a:avLst/>
          </a:prstGeom>
          <a:noFill/>
        </p:spPr>
        <p:txBody>
          <a:bodyPr wrap="square" rtlCol="0">
            <a:spAutoFit/>
          </a:bodyPr>
          <a:lstStyle/>
          <a:p>
            <a:pPr algn="just"/>
            <a:r>
              <a:rPr lang="fr-FR" sz="2200" dirty="0" smtClean="0">
                <a:latin typeface="Times New Roman" pitchFamily="18" charset="0"/>
                <a:cs typeface="Times New Roman" pitchFamily="18" charset="0"/>
              </a:rPr>
              <a:t>Sont synthétisés à partir de composés du métabolisme intermédiaire (pyruvate, </a:t>
            </a:r>
            <a:r>
              <a:rPr lang="el-GR" sz="2200" dirty="0" smtClean="0">
                <a:latin typeface="Times New Roman" pitchFamily="18" charset="0"/>
                <a:cs typeface="Times New Roman" pitchFamily="18" charset="0"/>
              </a:rPr>
              <a:t>α</a:t>
            </a:r>
            <a:r>
              <a:rPr lang="fr-FR" sz="2200" dirty="0" smtClean="0">
                <a:latin typeface="Times New Roman" pitchFamily="18" charset="0"/>
                <a:cs typeface="Times New Roman" pitchFamily="18" charset="0"/>
              </a:rPr>
              <a:t>-cétoglutarate, oxaloacétate ou fumarate, érythrose-4P, ribose –P et ATP. </a:t>
            </a:r>
            <a:endParaRPr lang="fr-FR" sz="2200" dirty="0">
              <a:latin typeface="Times New Roman" pitchFamily="18" charset="0"/>
              <a:cs typeface="Times New Roman" pitchFamily="18" charset="0"/>
            </a:endParaRPr>
          </a:p>
        </p:txBody>
      </p:sp>
      <p:sp>
        <p:nvSpPr>
          <p:cNvPr id="3" name="Rectangle 2"/>
          <p:cNvSpPr/>
          <p:nvPr/>
        </p:nvSpPr>
        <p:spPr>
          <a:xfrm>
            <a:off x="0" y="0"/>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La biosynthèse des acides aminés</a:t>
            </a:r>
          </a:p>
        </p:txBody>
      </p:sp>
      <p:pic>
        <p:nvPicPr>
          <p:cNvPr id="4" name="Picture 2"/>
          <p:cNvPicPr>
            <a:picLocks noChangeAspect="1" noChangeArrowheads="1"/>
          </p:cNvPicPr>
          <p:nvPr/>
        </p:nvPicPr>
        <p:blipFill>
          <a:blip r:embed="rId2"/>
          <a:srcRect l="4913" t="5759" r="5021"/>
          <a:stretch>
            <a:fillRect/>
          </a:stretch>
        </p:blipFill>
        <p:spPr bwMode="auto">
          <a:xfrm>
            <a:off x="-32" y="4538691"/>
            <a:ext cx="4824000" cy="2105019"/>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l="5058"/>
          <a:stretch>
            <a:fillRect/>
          </a:stretch>
        </p:blipFill>
        <p:spPr bwMode="auto">
          <a:xfrm>
            <a:off x="0" y="2038361"/>
            <a:ext cx="4822843" cy="2335514"/>
          </a:xfrm>
          <a:prstGeom prst="rect">
            <a:avLst/>
          </a:prstGeom>
          <a:noFill/>
          <a:ln w="9525">
            <a:noFill/>
            <a:miter lim="800000"/>
            <a:headEnd/>
            <a:tailEnd/>
          </a:ln>
          <a:effectLst/>
        </p:spPr>
      </p:pic>
      <p:pic>
        <p:nvPicPr>
          <p:cNvPr id="6" name="Picture 4"/>
          <p:cNvPicPr>
            <a:picLocks noChangeAspect="1" noChangeArrowheads="1"/>
          </p:cNvPicPr>
          <p:nvPr/>
        </p:nvPicPr>
        <p:blipFill>
          <a:blip r:embed="rId4"/>
          <a:srcRect/>
          <a:stretch>
            <a:fillRect/>
          </a:stretch>
        </p:blipFill>
        <p:spPr bwMode="auto">
          <a:xfrm>
            <a:off x="5286380" y="4714884"/>
            <a:ext cx="3571900" cy="2024887"/>
          </a:xfrm>
          <a:prstGeom prst="rect">
            <a:avLst/>
          </a:prstGeom>
          <a:noFill/>
          <a:ln w="9525">
            <a:noFill/>
            <a:miter lim="800000"/>
            <a:headEnd/>
            <a:tailEnd/>
          </a:ln>
          <a:effectLst/>
        </p:spPr>
      </p:pic>
      <p:grpSp>
        <p:nvGrpSpPr>
          <p:cNvPr id="16" name="Groupe 15"/>
          <p:cNvGrpSpPr/>
          <p:nvPr/>
        </p:nvGrpSpPr>
        <p:grpSpPr>
          <a:xfrm>
            <a:off x="5214942" y="639716"/>
            <a:ext cx="3429024" cy="3932292"/>
            <a:chOff x="5000628" y="71414"/>
            <a:chExt cx="3929090" cy="4432358"/>
          </a:xfrm>
        </p:grpSpPr>
        <p:pic>
          <p:nvPicPr>
            <p:cNvPr id="9" name="Picture 3"/>
            <p:cNvPicPr>
              <a:picLocks noChangeAspect="1" noChangeArrowheads="1"/>
            </p:cNvPicPr>
            <p:nvPr/>
          </p:nvPicPr>
          <p:blipFill>
            <a:blip r:embed="rId5"/>
            <a:srcRect l="20628" r="23006" b="32"/>
            <a:stretch>
              <a:fillRect/>
            </a:stretch>
          </p:blipFill>
          <p:spPr bwMode="auto">
            <a:xfrm>
              <a:off x="5214942" y="71414"/>
              <a:ext cx="3500462" cy="4432358"/>
            </a:xfrm>
            <a:prstGeom prst="rect">
              <a:avLst/>
            </a:prstGeom>
            <a:noFill/>
            <a:ln w="9525">
              <a:noFill/>
              <a:miter lim="800000"/>
              <a:headEnd/>
              <a:tailEnd/>
            </a:ln>
            <a:effectLst/>
          </p:spPr>
        </p:pic>
        <p:sp>
          <p:nvSpPr>
            <p:cNvPr id="13" name="Rectangle 12"/>
            <p:cNvSpPr/>
            <p:nvPr/>
          </p:nvSpPr>
          <p:spPr>
            <a:xfrm>
              <a:off x="8001024" y="1071546"/>
              <a:ext cx="928694" cy="785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072066" y="1071546"/>
              <a:ext cx="1000132" cy="57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000628" y="3571876"/>
              <a:ext cx="928694" cy="642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Rectangle à coins arrondis 18"/>
          <p:cNvSpPr/>
          <p:nvPr/>
        </p:nvSpPr>
        <p:spPr>
          <a:xfrm>
            <a:off x="5786446" y="714356"/>
            <a:ext cx="2428892" cy="11430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p:cNvSpPr/>
          <p:nvPr/>
        </p:nvSpPr>
        <p:spPr>
          <a:xfrm>
            <a:off x="5357818" y="1857364"/>
            <a:ext cx="3286148" cy="264320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939933" y="830980"/>
            <a:ext cx="5204099" cy="6027019"/>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l="5058"/>
          <a:stretch>
            <a:fillRect/>
          </a:stretch>
        </p:blipFill>
        <p:spPr bwMode="auto">
          <a:xfrm>
            <a:off x="-32" y="1571612"/>
            <a:ext cx="4286280" cy="2075678"/>
          </a:xfrm>
          <a:prstGeom prst="rect">
            <a:avLst/>
          </a:prstGeom>
          <a:noFill/>
          <a:ln w="9525">
            <a:noFill/>
            <a:miter lim="800000"/>
            <a:headEnd/>
            <a:tailEnd/>
          </a:ln>
          <a:effectLst/>
        </p:spPr>
      </p:pic>
      <p:sp>
        <p:nvSpPr>
          <p:cNvPr id="4" name="Rectangle 3"/>
          <p:cNvSpPr/>
          <p:nvPr/>
        </p:nvSpPr>
        <p:spPr>
          <a:xfrm>
            <a:off x="0" y="7141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Glycolyse </a:t>
            </a:r>
          </a:p>
        </p:txBody>
      </p:sp>
      <p:sp>
        <p:nvSpPr>
          <p:cNvPr id="5" name="Rectangle 4"/>
          <p:cNvSpPr/>
          <p:nvPr/>
        </p:nvSpPr>
        <p:spPr>
          <a:xfrm>
            <a:off x="7215206" y="1428736"/>
            <a:ext cx="1428760" cy="157163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6" name="Rectangle 5"/>
          <p:cNvSpPr/>
          <p:nvPr/>
        </p:nvSpPr>
        <p:spPr>
          <a:xfrm>
            <a:off x="5357818" y="3071810"/>
            <a:ext cx="2571768" cy="100013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7" name="Rectangle 6"/>
          <p:cNvSpPr/>
          <p:nvPr/>
        </p:nvSpPr>
        <p:spPr>
          <a:xfrm>
            <a:off x="4214810" y="1142984"/>
            <a:ext cx="2000264" cy="185738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14250</TotalTime>
  <Words>4715</Words>
  <Application>Microsoft Office PowerPoint</Application>
  <PresentationFormat>Affichage à l'écran (4:3)</PresentationFormat>
  <Paragraphs>398</Paragraphs>
  <Slides>69</Slides>
  <Notes>0</Notes>
  <HiddenSlides>0</HiddenSlides>
  <MMClips>0</MMClips>
  <ScaleCrop>false</ScaleCrop>
  <HeadingPairs>
    <vt:vector size="4" baseType="variant">
      <vt:variant>
        <vt:lpstr>Thème</vt:lpstr>
      </vt:variant>
      <vt:variant>
        <vt:i4>1</vt:i4>
      </vt:variant>
      <vt:variant>
        <vt:lpstr>Titres des diapositives</vt:lpstr>
      </vt:variant>
      <vt:variant>
        <vt:i4>69</vt:i4>
      </vt:variant>
    </vt:vector>
  </HeadingPairs>
  <TitlesOfParts>
    <vt:vector size="7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RAHMOUNE</dc:creator>
  <cp:lastModifiedBy>EFIBAC-ZIZI</cp:lastModifiedBy>
  <cp:revision>144</cp:revision>
  <dcterms:created xsi:type="dcterms:W3CDTF">2016-12-03T09:33:54Z</dcterms:created>
  <dcterms:modified xsi:type="dcterms:W3CDTF">2020-01-14T12:15:25Z</dcterms:modified>
</cp:coreProperties>
</file>