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8" r:id="rId4"/>
    <p:sldId id="258" r:id="rId5"/>
    <p:sldId id="259" r:id="rId6"/>
    <p:sldId id="310" r:id="rId7"/>
    <p:sldId id="260" r:id="rId8"/>
    <p:sldId id="314" r:id="rId9"/>
    <p:sldId id="261" r:id="rId10"/>
    <p:sldId id="315" r:id="rId11"/>
    <p:sldId id="312" r:id="rId12"/>
    <p:sldId id="262" r:id="rId13"/>
    <p:sldId id="263" r:id="rId14"/>
    <p:sldId id="264" r:id="rId15"/>
    <p:sldId id="317" r:id="rId16"/>
    <p:sldId id="271" r:id="rId17"/>
    <p:sldId id="321" r:id="rId18"/>
    <p:sldId id="319" r:id="rId19"/>
    <p:sldId id="272" r:id="rId20"/>
    <p:sldId id="266" r:id="rId21"/>
    <p:sldId id="273" r:id="rId22"/>
    <p:sldId id="274" r:id="rId23"/>
    <p:sldId id="275" r:id="rId24"/>
    <p:sldId id="276" r:id="rId25"/>
    <p:sldId id="279" r:id="rId26"/>
    <p:sldId id="277" r:id="rId27"/>
    <p:sldId id="280" r:id="rId28"/>
    <p:sldId id="267" r:id="rId29"/>
    <p:sldId id="283" r:id="rId30"/>
    <p:sldId id="285" r:id="rId31"/>
    <p:sldId id="299" r:id="rId32"/>
    <p:sldId id="286" r:id="rId33"/>
    <p:sldId id="300" r:id="rId34"/>
    <p:sldId id="291" r:id="rId35"/>
    <p:sldId id="287" r:id="rId36"/>
    <p:sldId id="301" r:id="rId37"/>
    <p:sldId id="288" r:id="rId38"/>
    <p:sldId id="298" r:id="rId39"/>
    <p:sldId id="289" r:id="rId40"/>
    <p:sldId id="290" r:id="rId41"/>
    <p:sldId id="292" r:id="rId42"/>
    <p:sldId id="293" r:id="rId43"/>
    <p:sldId id="294" r:id="rId44"/>
    <p:sldId id="303" r:id="rId45"/>
    <p:sldId id="302" r:id="rId46"/>
    <p:sldId id="295" r:id="rId47"/>
    <p:sldId id="296" r:id="rId48"/>
    <p:sldId id="297" r:id="rId49"/>
    <p:sldId id="308" r:id="rId50"/>
    <p:sldId id="304"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94" d="100"/>
          <a:sy n="94" d="100"/>
        </p:scale>
        <p:origin x="5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8D8F9-6C6A-4872-AFFA-EC7081737091}"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4DB7A-070C-444C-96A5-12C9D988998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8D8F9-6C6A-4872-AFFA-EC7081737091}" type="datetimeFigureOut">
              <a:rPr lang="fr-FR" smtClean="0"/>
              <a:pPr/>
              <a:t>05/12/2021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4DB7A-070C-444C-96A5-12C9D988998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82" y="1785926"/>
            <a:ext cx="7840608" cy="2485745"/>
          </a:xfrm>
          <a:prstGeom prst="rect">
            <a:avLst/>
          </a:prstGeom>
        </p:spPr>
        <p:txBody>
          <a:bodyPr wrap="none">
            <a:spAutoFit/>
          </a:bodyPr>
          <a:lstStyle/>
          <a:p>
            <a:pPr algn="ctr">
              <a:lnSpc>
                <a:spcPct val="150000"/>
              </a:lnSpc>
            </a:pPr>
            <a:r>
              <a:rPr lang="fr-FR" sz="3600" b="1" i="1" dirty="0" smtClean="0">
                <a:solidFill>
                  <a:srgbClr val="FF0000"/>
                </a:solidFill>
                <a:latin typeface="Times New Roman" pitchFamily="18" charset="0"/>
                <a:cs typeface="Times New Roman" pitchFamily="18" charset="0"/>
              </a:rPr>
              <a:t>La Mutagenèse </a:t>
            </a:r>
          </a:p>
          <a:p>
            <a:pPr algn="ctr">
              <a:lnSpc>
                <a:spcPct val="150000"/>
              </a:lnSpc>
            </a:pPr>
            <a:r>
              <a:rPr lang="fr-FR" sz="3600" b="1" i="1" dirty="0" smtClean="0">
                <a:solidFill>
                  <a:srgbClr val="FF0000"/>
                </a:solidFill>
                <a:latin typeface="Times New Roman" pitchFamily="18" charset="0"/>
                <a:cs typeface="Times New Roman" pitchFamily="18" charset="0"/>
              </a:rPr>
              <a:t>&amp;</a:t>
            </a:r>
          </a:p>
          <a:p>
            <a:pPr algn="ctr">
              <a:lnSpc>
                <a:spcPct val="150000"/>
              </a:lnSpc>
            </a:pPr>
            <a:r>
              <a:rPr lang="fr-FR" sz="3600" b="1" i="1" dirty="0" smtClean="0">
                <a:solidFill>
                  <a:srgbClr val="FF0000"/>
                </a:solidFill>
                <a:latin typeface="Times New Roman" pitchFamily="18" charset="0"/>
                <a:cs typeface="Times New Roman" pitchFamily="18" charset="0"/>
              </a:rPr>
              <a:t>  Mécanismes </a:t>
            </a:r>
            <a:r>
              <a:rPr lang="fr-FR" sz="3600" b="1" i="1" dirty="0">
                <a:solidFill>
                  <a:srgbClr val="FF0000"/>
                </a:solidFill>
                <a:latin typeface="Times New Roman" pitchFamily="18" charset="0"/>
                <a:cs typeface="Times New Roman" pitchFamily="18" charset="0"/>
              </a:rPr>
              <a:t>de </a:t>
            </a:r>
            <a:r>
              <a:rPr lang="fr-FR" sz="3600" b="1" i="1" dirty="0" smtClean="0">
                <a:solidFill>
                  <a:srgbClr val="FF0000"/>
                </a:solidFill>
                <a:latin typeface="Times New Roman" pitchFamily="18" charset="0"/>
                <a:cs typeface="Times New Roman" pitchFamily="18" charset="0"/>
              </a:rPr>
              <a:t>Réparation </a:t>
            </a:r>
            <a:r>
              <a:rPr lang="fr-FR" sz="3600" b="1" i="1" dirty="0">
                <a:solidFill>
                  <a:srgbClr val="FF0000"/>
                </a:solidFill>
                <a:latin typeface="Times New Roman" pitchFamily="18" charset="0"/>
                <a:cs typeface="Times New Roman" pitchFamily="18" charset="0"/>
              </a:rPr>
              <a:t>de l’ADN </a:t>
            </a:r>
            <a:endParaRPr lang="fr-FR" sz="3600"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144" y="260648"/>
            <a:ext cx="8280920" cy="5816977"/>
          </a:xfrm>
          <a:prstGeom prst="rect">
            <a:avLst/>
          </a:prstGeom>
        </p:spPr>
        <p:txBody>
          <a:bodyPr wrap="square">
            <a:spAutoFit/>
          </a:bodyPr>
          <a:lstStyle/>
          <a:p>
            <a:endParaRPr lang="fr-FR" sz="1200" dirty="0">
              <a:latin typeface="Arial"/>
            </a:endParaRPr>
          </a:p>
          <a:p>
            <a:r>
              <a:rPr lang="fr-FR" sz="3600" b="1" dirty="0">
                <a:latin typeface="Comic Sans MS" pitchFamily="66" charset="0"/>
              </a:rPr>
              <a:t>Mutations spontanées </a:t>
            </a:r>
            <a:endParaRPr lang="fr-FR" sz="3600" dirty="0">
              <a:latin typeface="Comic Sans MS" pitchFamily="66" charset="0"/>
            </a:endParaRPr>
          </a:p>
          <a:p>
            <a:pPr>
              <a:lnSpc>
                <a:spcPct val="150000"/>
              </a:lnSpc>
            </a:pPr>
            <a:endParaRPr lang="fr-FR" b="1" dirty="0" smtClean="0">
              <a:latin typeface="Comic Sans MS" pitchFamily="66" charset="0"/>
            </a:endParaRPr>
          </a:p>
          <a:p>
            <a:pPr>
              <a:lnSpc>
                <a:spcPct val="150000"/>
              </a:lnSpc>
            </a:pPr>
            <a:r>
              <a:rPr lang="fr-FR" b="1" dirty="0" smtClean="0">
                <a:latin typeface="Comic Sans MS" pitchFamily="66" charset="0"/>
              </a:rPr>
              <a:t>Des </a:t>
            </a:r>
            <a:r>
              <a:rPr lang="fr-FR" b="1" dirty="0">
                <a:latin typeface="Comic Sans MS" pitchFamily="66" charset="0"/>
              </a:rPr>
              <a:t>erreurs dans la réplication de l’ADN, des lésions spontanées et même </a:t>
            </a:r>
            <a:r>
              <a:rPr lang="fr-FR" b="1" dirty="0" smtClean="0">
                <a:latin typeface="Comic Sans MS" pitchFamily="66" charset="0"/>
              </a:rPr>
              <a:t>des </a:t>
            </a:r>
            <a:r>
              <a:rPr lang="fr-FR" b="1" dirty="0">
                <a:latin typeface="Comic Sans MS" pitchFamily="66" charset="0"/>
              </a:rPr>
              <a:t>éléments génétiques transposables peuvent être à l’origine des mutations </a:t>
            </a:r>
            <a:r>
              <a:rPr lang="fr-FR" b="1" dirty="0" smtClean="0">
                <a:latin typeface="Comic Sans MS" pitchFamily="66" charset="0"/>
              </a:rPr>
              <a:t>spontanées</a:t>
            </a:r>
            <a:r>
              <a:rPr lang="fr-FR" b="1" dirty="0">
                <a:latin typeface="Comic Sans MS" pitchFamily="66" charset="0"/>
              </a:rPr>
              <a:t>. </a:t>
            </a:r>
            <a:endParaRPr lang="fr-FR" dirty="0">
              <a:latin typeface="Comic Sans MS" pitchFamily="66" charset="0"/>
            </a:endParaRPr>
          </a:p>
          <a:p>
            <a:pPr marL="285750" indent="-285750">
              <a:lnSpc>
                <a:spcPct val="150000"/>
              </a:lnSpc>
              <a:buFont typeface="Wingdings" pitchFamily="2" charset="2"/>
              <a:buChar char="Ø"/>
            </a:pPr>
            <a:r>
              <a:rPr lang="fr-FR" b="1" dirty="0">
                <a:solidFill>
                  <a:schemeClr val="tx2"/>
                </a:solidFill>
                <a:latin typeface="Comic Sans MS" pitchFamily="66" charset="0"/>
              </a:rPr>
              <a:t>Des erreurs dans la réplication de l’ADN: </a:t>
            </a:r>
            <a:endParaRPr lang="fr-FR" dirty="0">
              <a:solidFill>
                <a:schemeClr val="tx2"/>
              </a:solidFill>
              <a:latin typeface="Comic Sans MS" pitchFamily="66" charset="0"/>
            </a:endParaRPr>
          </a:p>
          <a:p>
            <a:pPr>
              <a:lnSpc>
                <a:spcPct val="150000"/>
              </a:lnSpc>
            </a:pPr>
            <a:r>
              <a:rPr lang="fr-FR" b="1" dirty="0">
                <a:latin typeface="Comic Sans MS" pitchFamily="66" charset="0"/>
              </a:rPr>
              <a:t>1- </a:t>
            </a:r>
            <a:r>
              <a:rPr lang="fr-FR" b="1" dirty="0">
                <a:solidFill>
                  <a:srgbClr val="FF0000"/>
                </a:solidFill>
                <a:latin typeface="Comic Sans MS" pitchFamily="66" charset="0"/>
              </a:rPr>
              <a:t>Transitions</a:t>
            </a:r>
            <a:r>
              <a:rPr lang="fr-FR" b="1" dirty="0">
                <a:latin typeface="Comic Sans MS" pitchFamily="66" charset="0"/>
              </a:rPr>
              <a:t> </a:t>
            </a:r>
            <a:endParaRPr lang="fr-FR" dirty="0">
              <a:latin typeface="Comic Sans MS" pitchFamily="66" charset="0"/>
            </a:endParaRPr>
          </a:p>
          <a:p>
            <a:pPr>
              <a:lnSpc>
                <a:spcPct val="150000"/>
              </a:lnSpc>
            </a:pPr>
            <a:r>
              <a:rPr lang="fr-FR" b="1" dirty="0">
                <a:latin typeface="Comic Sans MS" pitchFamily="66" charset="0"/>
              </a:rPr>
              <a:t>2- </a:t>
            </a:r>
            <a:r>
              <a:rPr lang="fr-FR" b="1" dirty="0" err="1">
                <a:solidFill>
                  <a:srgbClr val="FF0000"/>
                </a:solidFill>
                <a:latin typeface="Comic Sans MS" pitchFamily="66" charset="0"/>
              </a:rPr>
              <a:t>Transversions</a:t>
            </a:r>
            <a:r>
              <a:rPr lang="fr-FR" b="1" dirty="0">
                <a:solidFill>
                  <a:srgbClr val="FF0000"/>
                </a:solidFill>
                <a:latin typeface="Comic Sans MS" pitchFamily="66" charset="0"/>
              </a:rPr>
              <a:t> </a:t>
            </a:r>
            <a:endParaRPr lang="fr-FR" dirty="0">
              <a:solidFill>
                <a:srgbClr val="FF0000"/>
              </a:solidFill>
              <a:latin typeface="Comic Sans MS" pitchFamily="66" charset="0"/>
            </a:endParaRPr>
          </a:p>
          <a:p>
            <a:pPr>
              <a:lnSpc>
                <a:spcPct val="150000"/>
              </a:lnSpc>
            </a:pPr>
            <a:r>
              <a:rPr lang="fr-FR" b="1" dirty="0">
                <a:latin typeface="Comic Sans MS" pitchFamily="66" charset="0"/>
              </a:rPr>
              <a:t>3- </a:t>
            </a:r>
            <a:r>
              <a:rPr lang="fr-FR" b="1" dirty="0">
                <a:solidFill>
                  <a:srgbClr val="FF0000"/>
                </a:solidFill>
                <a:latin typeface="Comic Sans MS" pitchFamily="66" charset="0"/>
              </a:rPr>
              <a:t>Mutations par décalage du cadre de </a:t>
            </a:r>
            <a:r>
              <a:rPr lang="fr-FR" b="1" dirty="0" smtClean="0">
                <a:solidFill>
                  <a:srgbClr val="FF0000"/>
                </a:solidFill>
                <a:latin typeface="Comic Sans MS" pitchFamily="66" charset="0"/>
              </a:rPr>
              <a:t>lecture (Insertion, délétion) </a:t>
            </a:r>
            <a:endParaRPr lang="fr-FR" dirty="0">
              <a:solidFill>
                <a:srgbClr val="FF0000"/>
              </a:solidFill>
              <a:latin typeface="Comic Sans MS" pitchFamily="66" charset="0"/>
            </a:endParaRPr>
          </a:p>
          <a:p>
            <a:pPr marL="285750" indent="-285750">
              <a:lnSpc>
                <a:spcPct val="150000"/>
              </a:lnSpc>
              <a:buFont typeface="Wingdings" pitchFamily="2" charset="2"/>
              <a:buChar char="Ø"/>
            </a:pPr>
            <a:r>
              <a:rPr lang="fr-FR" b="1" dirty="0">
                <a:solidFill>
                  <a:schemeClr val="tx2"/>
                </a:solidFill>
                <a:latin typeface="Comic Sans MS" pitchFamily="66" charset="0"/>
              </a:rPr>
              <a:t>Des lésions spontanées: </a:t>
            </a:r>
            <a:endParaRPr lang="fr-FR" dirty="0">
              <a:solidFill>
                <a:schemeClr val="tx2"/>
              </a:solidFill>
              <a:latin typeface="Comic Sans MS" pitchFamily="66" charset="0"/>
            </a:endParaRPr>
          </a:p>
          <a:p>
            <a:pPr>
              <a:lnSpc>
                <a:spcPct val="150000"/>
              </a:lnSpc>
            </a:pPr>
            <a:r>
              <a:rPr lang="fr-FR" b="1" dirty="0">
                <a:latin typeface="Comic Sans MS" pitchFamily="66" charset="0"/>
              </a:rPr>
              <a:t>1- </a:t>
            </a:r>
            <a:r>
              <a:rPr lang="fr-FR" b="1" dirty="0">
                <a:solidFill>
                  <a:srgbClr val="FF0000"/>
                </a:solidFill>
                <a:latin typeface="Comic Sans MS" pitchFamily="66" charset="0"/>
              </a:rPr>
              <a:t>La </a:t>
            </a:r>
            <a:r>
              <a:rPr lang="fr-FR" b="1" dirty="0" err="1">
                <a:solidFill>
                  <a:srgbClr val="FF0000"/>
                </a:solidFill>
                <a:latin typeface="Comic Sans MS" pitchFamily="66" charset="0"/>
              </a:rPr>
              <a:t>dépurination</a:t>
            </a:r>
            <a:r>
              <a:rPr lang="fr-FR" b="1" dirty="0">
                <a:solidFill>
                  <a:srgbClr val="FF0000"/>
                </a:solidFill>
                <a:latin typeface="Comic Sans MS" pitchFamily="66" charset="0"/>
              </a:rPr>
              <a:t> </a:t>
            </a:r>
            <a:endParaRPr lang="fr-FR" dirty="0">
              <a:solidFill>
                <a:srgbClr val="FF0000"/>
              </a:solidFill>
              <a:latin typeface="Comic Sans MS" pitchFamily="66" charset="0"/>
            </a:endParaRPr>
          </a:p>
          <a:p>
            <a:pPr>
              <a:lnSpc>
                <a:spcPct val="150000"/>
              </a:lnSpc>
            </a:pPr>
            <a:r>
              <a:rPr lang="fr-FR" b="1" dirty="0">
                <a:latin typeface="Comic Sans MS" pitchFamily="66" charset="0"/>
              </a:rPr>
              <a:t>2- </a:t>
            </a:r>
            <a:r>
              <a:rPr lang="fr-FR" b="1" dirty="0">
                <a:solidFill>
                  <a:srgbClr val="FF0000"/>
                </a:solidFill>
                <a:latin typeface="Comic Sans MS" pitchFamily="66" charset="0"/>
              </a:rPr>
              <a:t>La désamination </a:t>
            </a:r>
            <a:endParaRPr lang="fr-FR" dirty="0">
              <a:solidFill>
                <a:srgbClr val="FF0000"/>
              </a:solidFill>
              <a:latin typeface="Comic Sans MS" pitchFamily="66" charset="0"/>
            </a:endParaRPr>
          </a:p>
          <a:p>
            <a:pPr>
              <a:lnSpc>
                <a:spcPct val="150000"/>
              </a:lnSpc>
            </a:pPr>
            <a:r>
              <a:rPr lang="fr-FR" b="1" dirty="0">
                <a:latin typeface="Comic Sans MS" pitchFamily="66" charset="0"/>
              </a:rPr>
              <a:t>3- </a:t>
            </a:r>
            <a:r>
              <a:rPr lang="fr-FR" b="1" dirty="0">
                <a:solidFill>
                  <a:srgbClr val="FF0000"/>
                </a:solidFill>
                <a:latin typeface="Comic Sans MS" pitchFamily="66" charset="0"/>
              </a:rPr>
              <a:t>Les bases endommagées par oxydation </a:t>
            </a:r>
            <a:endParaRPr lang="fr-FR" dirty="0">
              <a:solidFill>
                <a:srgbClr val="FF0000"/>
              </a:solidFill>
              <a:latin typeface="Comic Sans MS" pitchFamily="66" charset="0"/>
            </a:endParaRPr>
          </a:p>
        </p:txBody>
      </p:sp>
    </p:spTree>
    <p:extLst>
      <p:ext uri="{BB962C8B-B14F-4D97-AF65-F5344CB8AC3E}">
        <p14:creationId xmlns:p14="http://schemas.microsoft.com/office/powerpoint/2010/main" val="68106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404664"/>
            <a:ext cx="8640960" cy="4755341"/>
          </a:xfrm>
          <a:prstGeom prst="rect">
            <a:avLst/>
          </a:prstGeom>
        </p:spPr>
        <p:txBody>
          <a:bodyPr wrap="square">
            <a:spAutoFit/>
          </a:bodyPr>
          <a:lstStyle/>
          <a:p>
            <a:endParaRPr lang="fr-FR" sz="1200" dirty="0">
              <a:latin typeface="Arial"/>
            </a:endParaRPr>
          </a:p>
          <a:p>
            <a:pPr algn="just"/>
            <a:r>
              <a:rPr lang="fr-FR" sz="2400" b="1" dirty="0">
                <a:latin typeface="Comic Sans MS" pitchFamily="66" charset="0"/>
              </a:rPr>
              <a:t>Erreur dans la réplication de l’ADN - tautomérie </a:t>
            </a:r>
            <a:endParaRPr lang="fr-FR" sz="2400" dirty="0">
              <a:latin typeface="Comic Sans MS" pitchFamily="66" charset="0"/>
            </a:endParaRPr>
          </a:p>
          <a:p>
            <a:pPr algn="just">
              <a:lnSpc>
                <a:spcPct val="150000"/>
              </a:lnSpc>
            </a:pPr>
            <a:endParaRPr lang="fr-FR" b="1" dirty="0" smtClean="0">
              <a:latin typeface="Comic Sans MS" pitchFamily="66" charset="0"/>
            </a:endParaRPr>
          </a:p>
          <a:p>
            <a:pPr algn="just">
              <a:lnSpc>
                <a:spcPct val="150000"/>
              </a:lnSpc>
            </a:pPr>
            <a:r>
              <a:rPr lang="fr-FR" b="1" dirty="0" smtClean="0">
                <a:latin typeface="Comic Sans MS" pitchFamily="66" charset="0"/>
              </a:rPr>
              <a:t>Tautomérie</a:t>
            </a:r>
            <a:r>
              <a:rPr lang="fr-FR" b="1" dirty="0">
                <a:latin typeface="Comic Sans MS" pitchFamily="66" charset="0"/>
              </a:rPr>
              <a:t>: Chacune des bases de l’ADN peut exister sous plusieurs formes alternatives, appelées tautomères. Ce sont des isomères qui diffèrent par la position de leurs atomes, ainsi que par les liaisons de ces atomes. Les différentes formes sont en équilibre. La forme </a:t>
            </a:r>
            <a:r>
              <a:rPr lang="fr-FR" b="1" dirty="0" err="1">
                <a:solidFill>
                  <a:srgbClr val="FF0000"/>
                </a:solidFill>
                <a:latin typeface="Comic Sans MS" pitchFamily="66" charset="0"/>
              </a:rPr>
              <a:t>céto</a:t>
            </a:r>
            <a:r>
              <a:rPr lang="fr-FR" b="1" dirty="0">
                <a:latin typeface="Comic Sans MS" pitchFamily="66" charset="0"/>
              </a:rPr>
              <a:t> de chaque base est normalement présente </a:t>
            </a:r>
            <a:r>
              <a:rPr lang="fr-FR" b="1" dirty="0" smtClean="0">
                <a:latin typeface="Comic Sans MS" pitchFamily="66" charset="0"/>
              </a:rPr>
              <a:t>dans </a:t>
            </a:r>
            <a:r>
              <a:rPr lang="fr-FR" b="1" dirty="0">
                <a:latin typeface="Comic Sans MS" pitchFamily="66" charset="0"/>
              </a:rPr>
              <a:t>l’ADN, tandis que les formes </a:t>
            </a:r>
            <a:r>
              <a:rPr lang="fr-FR" b="1" dirty="0" err="1">
                <a:solidFill>
                  <a:srgbClr val="FF0000"/>
                </a:solidFill>
                <a:latin typeface="Comic Sans MS" pitchFamily="66" charset="0"/>
              </a:rPr>
              <a:t>imino</a:t>
            </a:r>
            <a:r>
              <a:rPr lang="fr-FR" b="1" dirty="0">
                <a:solidFill>
                  <a:srgbClr val="FF0000"/>
                </a:solidFill>
                <a:latin typeface="Comic Sans MS" pitchFamily="66" charset="0"/>
              </a:rPr>
              <a:t> et </a:t>
            </a:r>
            <a:r>
              <a:rPr lang="fr-FR" b="1" dirty="0" err="1">
                <a:solidFill>
                  <a:srgbClr val="FF0000"/>
                </a:solidFill>
                <a:latin typeface="Comic Sans MS" pitchFamily="66" charset="0"/>
              </a:rPr>
              <a:t>énol</a:t>
            </a:r>
            <a:r>
              <a:rPr lang="fr-FR" b="1" dirty="0">
                <a:solidFill>
                  <a:srgbClr val="FF0000"/>
                </a:solidFill>
                <a:latin typeface="Comic Sans MS" pitchFamily="66" charset="0"/>
              </a:rPr>
              <a:t> </a:t>
            </a:r>
            <a:r>
              <a:rPr lang="fr-FR" b="1" dirty="0">
                <a:latin typeface="Comic Sans MS" pitchFamily="66" charset="0"/>
              </a:rPr>
              <a:t>des bases sont rares. L’insertion d’un mauvais tautomère d’une base standard peut mener à un mésappariement, susceptible de créer une mutation au cours de la réplication de l’ADN. Tous ces mésappariements sont des exemples de mutations par transition. </a:t>
            </a:r>
            <a:endParaRPr lang="fr-FR" dirty="0">
              <a:latin typeface="Comic Sans MS" pitchFamily="66" charset="0"/>
            </a:endParaRPr>
          </a:p>
        </p:txBody>
      </p:sp>
    </p:spTree>
    <p:extLst>
      <p:ext uri="{BB962C8B-B14F-4D97-AF65-F5344CB8AC3E}">
        <p14:creationId xmlns:p14="http://schemas.microsoft.com/office/powerpoint/2010/main" val="209346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631490"/>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Par exemple, pour les pyrimidines, la cytosine dans son état </a:t>
            </a:r>
            <a:r>
              <a:rPr lang="fr-FR" sz="2200" dirty="0" err="1" smtClean="0">
                <a:latin typeface="Times New Roman" pitchFamily="18" charset="0"/>
                <a:cs typeface="Times New Roman" pitchFamily="18" charset="0"/>
              </a:rPr>
              <a:t>tautomérique</a:t>
            </a:r>
            <a:r>
              <a:rPr lang="fr-FR" sz="2200" dirty="0" smtClean="0">
                <a:latin typeface="Times New Roman" pitchFamily="18" charset="0"/>
                <a:cs typeface="Times New Roman" pitchFamily="18" charset="0"/>
              </a:rPr>
              <a:t> rare s’apparie avec l’adénine au lieu de la guanine </a:t>
            </a:r>
            <a:r>
              <a:rPr lang="fr-FR" sz="2200" dirty="0" smtClean="0">
                <a:latin typeface="Times New Roman" pitchFamily="18" charset="0"/>
                <a:cs typeface="Times New Roman" pitchFamily="18" charset="0"/>
              </a:rPr>
              <a:t>(C=A)</a:t>
            </a:r>
            <a:endParaRPr lang="fr-FR" sz="2200" dirty="0" smtClean="0">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 la thymine </a:t>
            </a:r>
            <a:r>
              <a:rPr lang="fr-FR" sz="2200" dirty="0" err="1" smtClean="0">
                <a:latin typeface="Times New Roman" pitchFamily="18" charset="0"/>
                <a:cs typeface="Times New Roman" pitchFamily="18" charset="0"/>
              </a:rPr>
              <a:t>tautomérisée</a:t>
            </a:r>
            <a:r>
              <a:rPr lang="fr-FR" sz="2200" dirty="0" smtClean="0">
                <a:latin typeface="Times New Roman" pitchFamily="18" charset="0"/>
                <a:cs typeface="Times New Roman" pitchFamily="18" charset="0"/>
              </a:rPr>
              <a:t> s’apparie avec la guanine au lieu de l’adénine</a:t>
            </a:r>
            <a:r>
              <a:rPr lang="fr-FR" sz="2200" dirty="0" smtClean="0">
                <a:latin typeface="Times New Roman" pitchFamily="18" charset="0"/>
                <a:cs typeface="Times New Roman" pitchFamily="18" charset="0"/>
              </a:rPr>
              <a:t>. T= G </a:t>
            </a:r>
            <a:endParaRPr lang="fr-FR" sz="2200" dirty="0" smtClean="0">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Pour les purines, la forme </a:t>
            </a:r>
            <a:r>
              <a:rPr lang="fr-FR" sz="2200" dirty="0" err="1" smtClean="0">
                <a:latin typeface="Times New Roman" pitchFamily="18" charset="0"/>
                <a:cs typeface="Times New Roman" pitchFamily="18" charset="0"/>
              </a:rPr>
              <a:t>tautomérisée</a:t>
            </a:r>
            <a:r>
              <a:rPr lang="fr-FR" sz="2200" dirty="0" smtClean="0">
                <a:latin typeface="Times New Roman" pitchFamily="18" charset="0"/>
                <a:cs typeface="Times New Roman" pitchFamily="18" charset="0"/>
              </a:rPr>
              <a:t> de la guanine s’apparie avec la thymine  </a:t>
            </a:r>
          </a:p>
          <a:p>
            <a:pPr>
              <a:lnSpc>
                <a:spcPct val="150000"/>
              </a:lnSpc>
            </a:pPr>
            <a:r>
              <a:rPr lang="fr-FR" sz="2200" dirty="0" smtClean="0">
                <a:latin typeface="Times New Roman" pitchFamily="18" charset="0"/>
                <a:cs typeface="Times New Roman" pitchFamily="18" charset="0"/>
              </a:rPr>
              <a:t>la forme </a:t>
            </a:r>
            <a:r>
              <a:rPr lang="fr-FR" sz="2200" dirty="0" err="1" smtClean="0">
                <a:latin typeface="Times New Roman" pitchFamily="18" charset="0"/>
                <a:cs typeface="Times New Roman" pitchFamily="18" charset="0"/>
              </a:rPr>
              <a:t>tautomérisée</a:t>
            </a:r>
            <a:r>
              <a:rPr lang="fr-FR" sz="2200" dirty="0" smtClean="0">
                <a:latin typeface="Times New Roman" pitchFamily="18" charset="0"/>
                <a:cs typeface="Times New Roman" pitchFamily="18" charset="0"/>
              </a:rPr>
              <a:t> de l’adénine s’apparie avec la cytosine </a:t>
            </a:r>
            <a:r>
              <a:rPr lang="fr-FR" sz="2200" dirty="0" smtClean="0">
                <a:latin typeface="Times New Roman" pitchFamily="18" charset="0"/>
                <a:cs typeface="Times New Roman" pitchFamily="18" charset="0"/>
              </a:rPr>
              <a:t>. G=T     /   A=C</a:t>
            </a:r>
            <a:endParaRPr lang="fr-FR" sz="2200" dirty="0">
              <a:latin typeface="Times New Roman" pitchFamily="18" charset="0"/>
              <a:cs typeface="Times New Roman" pitchFamily="18" charset="0"/>
            </a:endParaRPr>
          </a:p>
        </p:txBody>
      </p:sp>
      <p:pic>
        <p:nvPicPr>
          <p:cNvPr id="604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51520" y="2571744"/>
            <a:ext cx="8392446" cy="4275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123658"/>
          </a:xfrm>
          <a:prstGeom prst="rect">
            <a:avLst/>
          </a:prstGeom>
        </p:spPr>
        <p:txBody>
          <a:bodyPr wrap="square">
            <a:spAutoFit/>
          </a:bodyPr>
          <a:lstStyle/>
          <a:p>
            <a:r>
              <a:rPr lang="fr-FR" sz="2200" dirty="0" smtClean="0">
                <a:latin typeface="Times New Roman" pitchFamily="18" charset="0"/>
                <a:cs typeface="Times New Roman" pitchFamily="18" charset="0"/>
              </a:rPr>
              <a:t>-Les additions et délétions sont provoquées spontanément pendant la réplication quand une boucle est formée dans un brin parental ou dans le brin nouvellement synthétisé, généralement dans des régions où une des bases est répétée. Si la boucle est formée dans le brin matrice, une délétion en résulte. </a:t>
            </a:r>
          </a:p>
          <a:p>
            <a:r>
              <a:rPr lang="fr-FR" sz="2200" dirty="0" smtClean="0">
                <a:latin typeface="Times New Roman" pitchFamily="18" charset="0"/>
                <a:cs typeface="Times New Roman" pitchFamily="18" charset="0"/>
              </a:rPr>
              <a:t>Si, par contre, la boucle est formée dans le brin nouvellement synthétisé, une addition en résulte.</a:t>
            </a:r>
          </a:p>
        </p:txBody>
      </p:sp>
      <p:pic>
        <p:nvPicPr>
          <p:cNvPr id="59395" name="Picture 3"/>
          <p:cNvPicPr>
            <a:picLocks noChangeAspect="1" noChangeArrowheads="1"/>
          </p:cNvPicPr>
          <p:nvPr/>
        </p:nvPicPr>
        <p:blipFill>
          <a:blip r:embed="rId2"/>
          <a:srcRect/>
          <a:stretch>
            <a:fillRect/>
          </a:stretch>
        </p:blipFill>
        <p:spPr bwMode="auto">
          <a:xfrm>
            <a:off x="0" y="2047875"/>
            <a:ext cx="9144000" cy="481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23658"/>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Elles peuvent être aussi le résultat de changements chimiques spontanés : la </a:t>
            </a:r>
            <a:r>
              <a:rPr lang="fr-FR" sz="2200" b="1" dirty="0" err="1" smtClean="0">
                <a:latin typeface="Times New Roman" pitchFamily="18" charset="0"/>
                <a:cs typeface="Times New Roman" pitchFamily="18" charset="0"/>
              </a:rPr>
              <a:t>dépurination</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 la </a:t>
            </a:r>
            <a:r>
              <a:rPr lang="fr-FR" sz="2200" b="1" dirty="0" smtClean="0">
                <a:latin typeface="Times New Roman" pitchFamily="18" charset="0"/>
                <a:cs typeface="Times New Roman" pitchFamily="18" charset="0"/>
              </a:rPr>
              <a:t>désamination</a:t>
            </a:r>
            <a:r>
              <a:rPr lang="fr-FR" sz="2200" dirty="0" smtClean="0">
                <a:latin typeface="Times New Roman" pitchFamily="18" charset="0"/>
                <a:cs typeface="Times New Roman" pitchFamily="18" charset="0"/>
              </a:rPr>
              <a:t> de bases particulières. </a:t>
            </a:r>
            <a:endParaRPr lang="fr-FR" sz="2200" dirty="0" smtClean="0">
              <a:latin typeface="Times New Roman" pitchFamily="18" charset="0"/>
              <a:cs typeface="Times New Roman" pitchFamily="18" charset="0"/>
            </a:endParaRPr>
          </a:p>
          <a:p>
            <a:pPr>
              <a:lnSpc>
                <a:spcPct val="150000"/>
              </a:lnSpc>
            </a:pPr>
            <a:r>
              <a:rPr lang="fr-FR" sz="2200" dirty="0" smtClean="0">
                <a:solidFill>
                  <a:srgbClr val="FF0000"/>
                </a:solidFill>
                <a:latin typeface="Times New Roman" pitchFamily="18" charset="0"/>
                <a:cs typeface="Times New Roman" pitchFamily="18" charset="0"/>
              </a:rPr>
              <a:t>Dans </a:t>
            </a:r>
            <a:r>
              <a:rPr lang="fr-FR" sz="2200" dirty="0" smtClean="0">
                <a:solidFill>
                  <a:srgbClr val="FF0000"/>
                </a:solidFill>
                <a:latin typeface="Times New Roman" pitchFamily="18" charset="0"/>
                <a:cs typeface="Times New Roman" pitchFamily="18" charset="0"/>
              </a:rPr>
              <a:t>la </a:t>
            </a:r>
            <a:r>
              <a:rPr lang="fr-FR" sz="2200" dirty="0" err="1" smtClean="0">
                <a:solidFill>
                  <a:srgbClr val="FF0000"/>
                </a:solidFill>
                <a:latin typeface="Times New Roman" pitchFamily="18" charset="0"/>
                <a:cs typeface="Times New Roman" pitchFamily="18" charset="0"/>
              </a:rPr>
              <a:t>dépurination</a:t>
            </a:r>
            <a:r>
              <a:rPr lang="fr-FR" sz="2200" dirty="0" smtClean="0">
                <a:solidFill>
                  <a:srgbClr val="FF0000"/>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une purine, l’adénine ou la guanine, est enlevée du brin d’ADN quand la liaison glycosidique entre le sucre et la base est rompue.</a:t>
            </a:r>
            <a:endParaRPr lang="fr-FR" sz="22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a:stretch>
            <a:fillRect/>
          </a:stretch>
        </p:blipFill>
        <p:spPr bwMode="auto">
          <a:xfrm>
            <a:off x="428596" y="2500306"/>
            <a:ext cx="8511069" cy="4176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 y="980728"/>
            <a:ext cx="47529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67" y="987955"/>
            <a:ext cx="4286250" cy="405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304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53646"/>
          </a:xfrm>
          <a:prstGeom prst="rect">
            <a:avLst/>
          </a:prstGeom>
        </p:spPr>
        <p:txBody>
          <a:bodyPr wrap="square">
            <a:spAutoFit/>
          </a:bodyPr>
          <a:lstStyle/>
          <a:p>
            <a:pPr>
              <a:lnSpc>
                <a:spcPct val="150000"/>
              </a:lnSpc>
            </a:pPr>
            <a:r>
              <a:rPr lang="fr-FR" sz="2000" b="1" dirty="0">
                <a:latin typeface="Times New Roman" pitchFamily="18" charset="0"/>
                <a:cs typeface="Times New Roman" pitchFamily="18" charset="0"/>
              </a:rPr>
              <a:t>La désamination </a:t>
            </a:r>
            <a:r>
              <a:rPr lang="fr-FR" sz="2000" dirty="0">
                <a:latin typeface="Times New Roman" pitchFamily="18" charset="0"/>
                <a:cs typeface="Times New Roman" pitchFamily="18" charset="0"/>
              </a:rPr>
              <a:t>est l’enlèvement d’un groupe amine d’une base</a:t>
            </a:r>
            <a:r>
              <a:rPr lang="fr-FR" sz="2000" dirty="0" smtClean="0">
                <a:latin typeface="Times New Roman" pitchFamily="18" charset="0"/>
                <a:cs typeface="Times New Roman" pitchFamily="18" charset="0"/>
              </a:rPr>
              <a:t>.</a:t>
            </a:r>
          </a:p>
          <a:p>
            <a:pPr>
              <a:lnSpc>
                <a:spcPct val="150000"/>
              </a:lnSpc>
            </a:pP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Exp</a:t>
            </a:r>
            <a:r>
              <a:rPr lang="fr-FR" sz="2000" dirty="0" smtClean="0">
                <a:latin typeface="Times New Roman" pitchFamily="18" charset="0"/>
                <a:cs typeface="Times New Roman" pitchFamily="18" charset="0"/>
              </a:rPr>
              <a:t>: La </a:t>
            </a:r>
            <a:r>
              <a:rPr lang="fr-FR" sz="2000" dirty="0">
                <a:latin typeface="Times New Roman" pitchFamily="18" charset="0"/>
                <a:cs typeface="Times New Roman" pitchFamily="18" charset="0"/>
              </a:rPr>
              <a:t>désamination de la cytosine donne l’uracile. </a:t>
            </a:r>
            <a:endParaRPr lang="fr-FR" sz="2000" dirty="0" smtClean="0">
              <a:latin typeface="Times New Roman" pitchFamily="18" charset="0"/>
              <a:cs typeface="Times New Roman" pitchFamily="18" charset="0"/>
            </a:endParaRPr>
          </a:p>
          <a:p>
            <a:pPr>
              <a:lnSpc>
                <a:spcPct val="150000"/>
              </a:lnSpc>
            </a:pPr>
            <a:r>
              <a:rPr lang="fr-FR" sz="2000" dirty="0" smtClean="0">
                <a:latin typeface="Times New Roman" pitchFamily="18" charset="0"/>
                <a:cs typeface="Times New Roman" pitchFamily="18" charset="0"/>
              </a:rPr>
              <a:t>L’ADN </a:t>
            </a:r>
            <a:r>
              <a:rPr lang="fr-FR" sz="2000" dirty="0">
                <a:latin typeface="Times New Roman" pitchFamily="18" charset="0"/>
                <a:cs typeface="Times New Roman" pitchFamily="18" charset="0"/>
              </a:rPr>
              <a:t>des procaryotes et </a:t>
            </a:r>
            <a:r>
              <a:rPr lang="fr-FR" sz="2000" dirty="0" smtClean="0">
                <a:latin typeface="Times New Roman" pitchFamily="18" charset="0"/>
                <a:cs typeface="Times New Roman" pitchFamily="18" charset="0"/>
              </a:rPr>
              <a:t>des eucaryotes </a:t>
            </a:r>
            <a:r>
              <a:rPr lang="fr-FR" sz="2000" dirty="0">
                <a:latin typeface="Times New Roman" pitchFamily="18" charset="0"/>
                <a:cs typeface="Times New Roman" pitchFamily="18" charset="0"/>
              </a:rPr>
              <a:t>contient une quantité relativement petite de la base modifiée </a:t>
            </a:r>
            <a:r>
              <a:rPr lang="fr-FR" sz="2000" dirty="0" smtClean="0">
                <a:latin typeface="Times New Roman" pitchFamily="18" charset="0"/>
                <a:cs typeface="Times New Roman" pitchFamily="18" charset="0"/>
              </a:rPr>
              <a:t>5-</a:t>
            </a:r>
            <a:r>
              <a:rPr lang="fr-FR" sz="2000" dirty="0" err="1" smtClean="0">
                <a:latin typeface="Times New Roman" pitchFamily="18" charset="0"/>
                <a:cs typeface="Times New Roman" pitchFamily="18" charset="0"/>
              </a:rPr>
              <a:t>méthylcytosine</a:t>
            </a:r>
            <a:r>
              <a:rPr lang="fr-FR" sz="2000" dirty="0" smtClean="0">
                <a:latin typeface="Times New Roman" pitchFamily="18" charset="0"/>
                <a:cs typeface="Times New Roman" pitchFamily="18" charset="0"/>
              </a:rPr>
              <a:t> (5mC</a:t>
            </a:r>
            <a:r>
              <a:rPr lang="fr-FR" sz="2000" dirty="0">
                <a:latin typeface="Times New Roman" pitchFamily="18" charset="0"/>
                <a:cs typeface="Times New Roman" pitchFamily="18" charset="0"/>
              </a:rPr>
              <a:t>) à la place de la cytosine. </a:t>
            </a:r>
            <a:endParaRPr lang="fr-FR" sz="2000" dirty="0" smtClean="0">
              <a:latin typeface="Times New Roman" pitchFamily="18" charset="0"/>
              <a:cs typeface="Times New Roman" pitchFamily="18" charset="0"/>
            </a:endParaRPr>
          </a:p>
          <a:p>
            <a:pPr>
              <a:lnSpc>
                <a:spcPct val="150000"/>
              </a:lnSpc>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désamination de la 5mC donne la thymine résultant </a:t>
            </a:r>
            <a:r>
              <a:rPr lang="fr-FR" sz="2000" dirty="0" smtClean="0">
                <a:latin typeface="Times New Roman" pitchFamily="18" charset="0"/>
                <a:cs typeface="Times New Roman" pitchFamily="18" charset="0"/>
              </a:rPr>
              <a:t>en des </a:t>
            </a:r>
            <a:r>
              <a:rPr lang="fr-FR" sz="2000" dirty="0">
                <a:latin typeface="Times New Roman" pitchFamily="18" charset="0"/>
                <a:cs typeface="Times New Roman" pitchFamily="18" charset="0"/>
              </a:rPr>
              <a:t>transitions de CG vers TA. </a:t>
            </a:r>
            <a:endParaRPr lang="fr-FR" sz="2000" dirty="0" smtClean="0">
              <a:latin typeface="Times New Roman" pitchFamily="18" charset="0"/>
              <a:cs typeface="Times New Roman" pitchFamily="18" charset="0"/>
            </a:endParaRPr>
          </a:p>
          <a:p>
            <a:pPr>
              <a:lnSpc>
                <a:spcPct val="150000"/>
              </a:lnSpc>
            </a:pPr>
            <a:r>
              <a:rPr lang="fr-FR" sz="2000" dirty="0" smtClean="0">
                <a:latin typeface="Times New Roman" pitchFamily="18" charset="0"/>
                <a:cs typeface="Times New Roman" pitchFamily="18" charset="0"/>
              </a:rPr>
              <a:t>Comme </a:t>
            </a:r>
            <a:r>
              <a:rPr lang="fr-FR" sz="2000" dirty="0">
                <a:latin typeface="Times New Roman" pitchFamily="18" charset="0"/>
                <a:cs typeface="Times New Roman" pitchFamily="18" charset="0"/>
              </a:rPr>
              <a:t>la thymine est une base normale de l’ADN, il n’y </a:t>
            </a:r>
            <a:r>
              <a:rPr lang="fr-FR" sz="2000" dirty="0" smtClean="0">
                <a:latin typeface="Times New Roman" pitchFamily="18" charset="0"/>
                <a:cs typeface="Times New Roman" pitchFamily="18" charset="0"/>
              </a:rPr>
              <a:t>a aucun </a:t>
            </a:r>
            <a:r>
              <a:rPr lang="fr-FR" sz="2000" dirty="0">
                <a:latin typeface="Times New Roman" pitchFamily="18" charset="0"/>
                <a:cs typeface="Times New Roman" pitchFamily="18" charset="0"/>
              </a:rPr>
              <a:t>mécanisme de réparation qui peut détecter et réparer ces mutations. </a:t>
            </a:r>
            <a:endParaRPr lang="fr-FR" sz="2000" dirty="0" smtClean="0">
              <a:latin typeface="Times New Roman" pitchFamily="18" charset="0"/>
              <a:cs typeface="Times New Roman" pitchFamily="18" charset="0"/>
            </a:endParaRPr>
          </a:p>
          <a:p>
            <a:pPr>
              <a:lnSpc>
                <a:spcPct val="150000"/>
              </a:lnSpc>
            </a:pPr>
            <a:r>
              <a:rPr lang="fr-FR" sz="2000" dirty="0" smtClean="0">
                <a:latin typeface="Times New Roman" pitchFamily="18" charset="0"/>
                <a:cs typeface="Times New Roman" pitchFamily="18" charset="0"/>
              </a:rPr>
              <a:t>La localisation de </a:t>
            </a:r>
            <a:r>
              <a:rPr lang="fr-FR" sz="2000" dirty="0">
                <a:latin typeface="Times New Roman" pitchFamily="18" charset="0"/>
                <a:cs typeface="Times New Roman" pitchFamily="18" charset="0"/>
              </a:rPr>
              <a:t>5mC dans le génome est appelée ainsi des «hot spots» ou des régions chaudes car </a:t>
            </a:r>
            <a:r>
              <a:rPr lang="fr-FR" sz="2000" dirty="0" smtClean="0">
                <a:latin typeface="Times New Roman" pitchFamily="18" charset="0"/>
                <a:cs typeface="Times New Roman" pitchFamily="18" charset="0"/>
              </a:rPr>
              <a:t>la fréquence </a:t>
            </a:r>
            <a:r>
              <a:rPr lang="fr-FR" sz="2000" dirty="0">
                <a:latin typeface="Times New Roman" pitchFamily="18" charset="0"/>
                <a:cs typeface="Times New Roman" pitchFamily="18" charset="0"/>
              </a:rPr>
              <a:t>des mutations dans ces régions est plus </a:t>
            </a:r>
            <a:r>
              <a:rPr lang="fr-FR" sz="2000" dirty="0" smtClean="0">
                <a:latin typeface="Times New Roman" pitchFamily="18" charset="0"/>
                <a:cs typeface="Times New Roman" pitchFamily="18" charset="0"/>
              </a:rPr>
              <a:t>élevée.</a:t>
            </a:r>
            <a:endParaRPr lang="fr-FR" sz="20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214283" y="4572009"/>
            <a:ext cx="3071834" cy="2285992"/>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3786182" y="4572009"/>
            <a:ext cx="5086356" cy="22859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animEffect transition="in" filter="checkerboard(across)">
                                      <p:cBhvr>
                                        <p:cTn id="15" dur="500"/>
                                        <p:tgtEl>
                                          <p:spTgt spid="921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heckerboard(across)">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checkerboard(across)">
                                      <p:cBhvr>
                                        <p:cTn id="28" dur="500"/>
                                        <p:tgtEl>
                                          <p:spTgt spid="92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checkerboard(across)">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heckerboard(across)">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73400" y="116632"/>
            <a:ext cx="8880568" cy="6120680"/>
            <a:chOff x="173400" y="116632"/>
            <a:chExt cx="8880568" cy="6120680"/>
          </a:xfrm>
        </p:grpSpPr>
        <p:sp>
          <p:nvSpPr>
            <p:cNvPr id="4" name="Rectangle 3"/>
            <p:cNvSpPr/>
            <p:nvPr/>
          </p:nvSpPr>
          <p:spPr>
            <a:xfrm>
              <a:off x="173400" y="116632"/>
              <a:ext cx="8784976" cy="3801041"/>
            </a:xfrm>
            <a:prstGeom prst="rect">
              <a:avLst/>
            </a:prstGeom>
          </p:spPr>
          <p:txBody>
            <a:bodyPr wrap="square">
              <a:spAutoFit/>
            </a:bodyPr>
            <a:lstStyle/>
            <a:p>
              <a:endParaRPr lang="fr-FR" sz="1200" dirty="0">
                <a:latin typeface="Arial"/>
              </a:endParaRPr>
            </a:p>
            <a:p>
              <a:r>
                <a:rPr lang="fr-FR" sz="2200" b="1" dirty="0">
                  <a:latin typeface="Comic Sans MS" pitchFamily="66" charset="0"/>
                </a:rPr>
                <a:t>Les lésions spontanées - bases endommagées par oxydation </a:t>
              </a:r>
              <a:endParaRPr lang="fr-FR" sz="2200" dirty="0">
                <a:latin typeface="Comic Sans MS" pitchFamily="66" charset="0"/>
              </a:endParaRPr>
            </a:p>
            <a:p>
              <a:endParaRPr lang="fr-FR" b="1" dirty="0" smtClean="0">
                <a:latin typeface="Arial"/>
              </a:endParaRPr>
            </a:p>
            <a:p>
              <a:pPr algn="just">
                <a:lnSpc>
                  <a:spcPct val="150000"/>
                </a:lnSpc>
              </a:pPr>
              <a:r>
                <a:rPr lang="fr-FR" b="1" dirty="0" smtClean="0">
                  <a:latin typeface="Arial"/>
                </a:rPr>
                <a:t>Bases </a:t>
              </a:r>
              <a:r>
                <a:rPr lang="fr-FR" b="1" dirty="0">
                  <a:latin typeface="Arial"/>
                </a:rPr>
                <a:t>endommagées par oxydation: Les formes d’oxygène actif, telles que les </a:t>
              </a:r>
              <a:endParaRPr lang="fr-FR" dirty="0">
                <a:latin typeface="Arial"/>
              </a:endParaRPr>
            </a:p>
            <a:p>
              <a:pPr algn="just">
                <a:lnSpc>
                  <a:spcPct val="150000"/>
                </a:lnSpc>
              </a:pPr>
              <a:r>
                <a:rPr lang="fr-FR" b="1" dirty="0">
                  <a:latin typeface="Arial"/>
                </a:rPr>
                <a:t>radicaux </a:t>
              </a:r>
              <a:r>
                <a:rPr lang="fr-FR" b="1" dirty="0" err="1">
                  <a:latin typeface="Arial"/>
                </a:rPr>
                <a:t>superoxyde</a:t>
              </a:r>
              <a:r>
                <a:rPr lang="fr-FR" b="1" dirty="0">
                  <a:latin typeface="Arial"/>
                </a:rPr>
                <a:t> (O</a:t>
              </a:r>
              <a:r>
                <a:rPr lang="fr-FR" sz="1100" b="1" dirty="0">
                  <a:latin typeface="Arial"/>
                </a:rPr>
                <a:t>2-</a:t>
              </a:r>
              <a:r>
                <a:rPr lang="fr-FR" b="1" dirty="0">
                  <a:latin typeface="Arial"/>
                </a:rPr>
                <a:t>), le peroxyde d’hydrogène (H</a:t>
              </a:r>
              <a:r>
                <a:rPr lang="fr-FR" sz="1100" b="1" dirty="0">
                  <a:latin typeface="Arial"/>
                </a:rPr>
                <a:t>2</a:t>
              </a:r>
              <a:r>
                <a:rPr lang="fr-FR" b="1" dirty="0">
                  <a:latin typeface="Arial"/>
                </a:rPr>
                <a:t>O</a:t>
              </a:r>
              <a:r>
                <a:rPr lang="fr-FR" sz="1100" b="1" dirty="0">
                  <a:latin typeface="Arial"/>
                </a:rPr>
                <a:t>2</a:t>
              </a:r>
              <a:r>
                <a:rPr lang="fr-FR" b="1" dirty="0">
                  <a:latin typeface="Arial"/>
                </a:rPr>
                <a:t>) et les radicaux hydroxyle (OH) sont des sous-produits du métabolisme </a:t>
              </a:r>
              <a:r>
                <a:rPr lang="fr-FR" b="1" dirty="0" err="1">
                  <a:latin typeface="Arial"/>
                </a:rPr>
                <a:t>aérobique</a:t>
              </a:r>
              <a:r>
                <a:rPr lang="fr-FR" b="1" dirty="0">
                  <a:latin typeface="Arial"/>
                </a:rPr>
                <a:t> normal. Ces molécules peuvent provoquer des lésions oxydatives dans l’ADN, ainsi que dans les précurseurs de l’ADN (tels que le GTP), ce qui crée des mutations. Ce type de mutations a été mis en cause dans de nombreuses </a:t>
              </a:r>
              <a:r>
                <a:rPr lang="fr-FR" b="1" dirty="0" smtClean="0">
                  <a:latin typeface="Arial"/>
                </a:rPr>
                <a:t>maladies génétiques </a:t>
              </a:r>
              <a:r>
                <a:rPr lang="fr-FR" b="1" dirty="0">
                  <a:latin typeface="Arial"/>
                </a:rPr>
                <a:t>humaines. </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3917673"/>
              <a:ext cx="4464495" cy="2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87616" y="4133800"/>
              <a:ext cx="1966352" cy="1077218"/>
            </a:xfrm>
            <a:prstGeom prst="rect">
              <a:avLst/>
            </a:prstGeom>
          </p:spPr>
          <p:txBody>
            <a:bodyPr wrap="square">
              <a:spAutoFit/>
            </a:bodyPr>
            <a:lstStyle/>
            <a:p>
              <a:endParaRPr lang="fr-FR" sz="1600" dirty="0">
                <a:latin typeface="Arial"/>
              </a:endParaRPr>
            </a:p>
            <a:p>
              <a:pPr algn="ctr"/>
              <a:r>
                <a:rPr lang="fr-FR" sz="1600" b="1" dirty="0">
                  <a:latin typeface="Comic Sans MS" pitchFamily="66" charset="0"/>
                </a:rPr>
                <a:t>Forme souvent un </a:t>
              </a:r>
              <a:endParaRPr lang="fr-FR" sz="1600" dirty="0">
                <a:latin typeface="Comic Sans MS" pitchFamily="66" charset="0"/>
              </a:endParaRPr>
            </a:p>
            <a:p>
              <a:pPr algn="ctr"/>
              <a:r>
                <a:rPr lang="fr-FR" sz="1600" b="1" dirty="0">
                  <a:latin typeface="Comic Sans MS" pitchFamily="66" charset="0"/>
                </a:rPr>
                <a:t>mésappariement </a:t>
              </a:r>
              <a:endParaRPr lang="fr-FR" sz="1600" dirty="0">
                <a:latin typeface="Comic Sans MS" pitchFamily="66" charset="0"/>
              </a:endParaRPr>
            </a:p>
            <a:p>
              <a:pPr algn="ctr"/>
              <a:r>
                <a:rPr lang="fr-FR" sz="1600" b="1" dirty="0">
                  <a:latin typeface="Comic Sans MS" pitchFamily="66" charset="0"/>
                </a:rPr>
                <a:t>avec un A </a:t>
              </a:r>
              <a:endParaRPr lang="fr-FR" sz="1600" dirty="0">
                <a:latin typeface="Comic Sans MS" pitchFamily="66" charset="0"/>
              </a:endParaRPr>
            </a:p>
          </p:txBody>
        </p:sp>
        <p:cxnSp>
          <p:nvCxnSpPr>
            <p:cNvPr id="7" name="Connecteur droit avec flèche 6"/>
            <p:cNvCxnSpPr>
              <a:endCxn id="5" idx="1"/>
            </p:cNvCxnSpPr>
            <p:nvPr/>
          </p:nvCxnSpPr>
          <p:spPr>
            <a:xfrm>
              <a:off x="6660232" y="4672409"/>
              <a:ext cx="42738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173400" y="4140656"/>
              <a:ext cx="2141984" cy="1169551"/>
            </a:xfrm>
            <a:prstGeom prst="rect">
              <a:avLst/>
            </a:prstGeom>
          </p:spPr>
          <p:txBody>
            <a:bodyPr wrap="square">
              <a:spAutoFit/>
            </a:bodyPr>
            <a:lstStyle/>
            <a:p>
              <a:endParaRPr lang="fr-FR" sz="1600" dirty="0">
                <a:latin typeface="Arial"/>
              </a:endParaRPr>
            </a:p>
            <a:p>
              <a:pPr algn="ctr"/>
              <a:r>
                <a:rPr lang="fr-FR" b="1" dirty="0">
                  <a:latin typeface="Arial"/>
                </a:rPr>
                <a:t>Peut bloquer la </a:t>
              </a:r>
              <a:endParaRPr lang="fr-FR" dirty="0">
                <a:latin typeface="Arial"/>
              </a:endParaRPr>
            </a:p>
            <a:p>
              <a:pPr algn="ctr"/>
              <a:r>
                <a:rPr lang="fr-FR" b="1" dirty="0">
                  <a:latin typeface="Arial"/>
                </a:rPr>
                <a:t>réplication </a:t>
              </a:r>
              <a:endParaRPr lang="fr-FR" dirty="0">
                <a:latin typeface="Arial"/>
              </a:endParaRPr>
            </a:p>
            <a:p>
              <a:pPr algn="ctr"/>
              <a:r>
                <a:rPr lang="fr-FR" b="1" dirty="0">
                  <a:latin typeface="Arial"/>
                </a:rPr>
                <a:t>de l’ADN </a:t>
              </a:r>
              <a:endParaRPr lang="fr-FR" dirty="0"/>
            </a:p>
          </p:txBody>
        </p:sp>
        <p:cxnSp>
          <p:nvCxnSpPr>
            <p:cNvPr id="11" name="Connecteur droit avec flèche 10"/>
            <p:cNvCxnSpPr/>
            <p:nvPr/>
          </p:nvCxnSpPr>
          <p:spPr>
            <a:xfrm flipH="1">
              <a:off x="2123728" y="4725431"/>
              <a:ext cx="5760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46282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96752"/>
            <a:ext cx="4572000" cy="4708981"/>
          </a:xfrm>
          <a:prstGeom prst="rect">
            <a:avLst/>
          </a:prstGeom>
        </p:spPr>
        <p:txBody>
          <a:bodyPr>
            <a:spAutoFit/>
          </a:bodyPr>
          <a:lstStyle/>
          <a:p>
            <a:endParaRPr lang="fr-FR" sz="1200" dirty="0">
              <a:latin typeface="Arial"/>
            </a:endParaRPr>
          </a:p>
          <a:p>
            <a:pPr algn="just"/>
            <a:r>
              <a:rPr lang="fr-FR" b="1" dirty="0" smtClean="0">
                <a:latin typeface="Comic Sans MS" pitchFamily="66" charset="0"/>
              </a:rPr>
              <a:t>Les </a:t>
            </a:r>
            <a:r>
              <a:rPr lang="fr-FR" b="1" dirty="0">
                <a:latin typeface="Comic Sans MS" pitchFamily="66" charset="0"/>
              </a:rPr>
              <a:t>mutations qui </a:t>
            </a:r>
            <a:endParaRPr lang="fr-FR" dirty="0">
              <a:latin typeface="Comic Sans MS" pitchFamily="66" charset="0"/>
            </a:endParaRPr>
          </a:p>
          <a:p>
            <a:pPr algn="just"/>
            <a:r>
              <a:rPr lang="fr-FR" b="1" dirty="0">
                <a:latin typeface="Comic Sans MS" pitchFamily="66" charset="0"/>
              </a:rPr>
              <a:t>touchent le </a:t>
            </a:r>
            <a:r>
              <a:rPr lang="fr-FR" b="1" dirty="0">
                <a:solidFill>
                  <a:srgbClr val="00B050"/>
                </a:solidFill>
                <a:latin typeface="Comic Sans MS" pitchFamily="66" charset="0"/>
              </a:rPr>
              <a:t>site actif </a:t>
            </a:r>
            <a:endParaRPr lang="fr-FR" dirty="0">
              <a:solidFill>
                <a:srgbClr val="00B050"/>
              </a:solidFill>
              <a:latin typeface="Comic Sans MS" pitchFamily="66" charset="0"/>
            </a:endParaRPr>
          </a:p>
          <a:p>
            <a:pPr algn="just"/>
            <a:r>
              <a:rPr lang="fr-FR" b="1" dirty="0">
                <a:latin typeface="Comic Sans MS" pitchFamily="66" charset="0"/>
              </a:rPr>
              <a:t>de la protéine ou en </a:t>
            </a:r>
            <a:endParaRPr lang="fr-FR" dirty="0">
              <a:latin typeface="Comic Sans MS" pitchFamily="66" charset="0"/>
            </a:endParaRPr>
          </a:p>
          <a:p>
            <a:pPr algn="just"/>
            <a:r>
              <a:rPr lang="fr-FR" b="1" dirty="0">
                <a:latin typeface="Comic Sans MS" pitchFamily="66" charset="0"/>
              </a:rPr>
              <a:t>sont proches </a:t>
            </a:r>
            <a:r>
              <a:rPr lang="fr-FR" b="1" dirty="0" smtClean="0">
                <a:latin typeface="Comic Sans MS" pitchFamily="66" charset="0"/>
              </a:rPr>
              <a:t>aboutiront </a:t>
            </a:r>
            <a:endParaRPr lang="fr-FR" dirty="0">
              <a:latin typeface="Comic Sans MS" pitchFamily="66" charset="0"/>
            </a:endParaRPr>
          </a:p>
          <a:p>
            <a:pPr algn="just"/>
            <a:r>
              <a:rPr lang="fr-FR" b="1" dirty="0">
                <a:latin typeface="Comic Sans MS" pitchFamily="66" charset="0"/>
              </a:rPr>
              <a:t>probablement à la </a:t>
            </a:r>
            <a:endParaRPr lang="fr-FR" dirty="0">
              <a:latin typeface="Comic Sans MS" pitchFamily="66" charset="0"/>
            </a:endParaRPr>
          </a:p>
          <a:p>
            <a:pPr algn="just"/>
            <a:r>
              <a:rPr lang="fr-FR" b="1" dirty="0">
                <a:latin typeface="Comic Sans MS" pitchFamily="66" charset="0"/>
              </a:rPr>
              <a:t>perte de fonction; on </a:t>
            </a:r>
            <a:endParaRPr lang="fr-FR" dirty="0">
              <a:latin typeface="Comic Sans MS" pitchFamily="66" charset="0"/>
            </a:endParaRPr>
          </a:p>
          <a:p>
            <a:pPr algn="just"/>
            <a:r>
              <a:rPr lang="fr-FR" b="1" dirty="0">
                <a:latin typeface="Comic Sans MS" pitchFamily="66" charset="0"/>
              </a:rPr>
              <a:t>parle dans ce cas de </a:t>
            </a:r>
            <a:endParaRPr lang="fr-FR" dirty="0">
              <a:latin typeface="Comic Sans MS" pitchFamily="66" charset="0"/>
            </a:endParaRPr>
          </a:p>
          <a:p>
            <a:pPr algn="just"/>
            <a:r>
              <a:rPr lang="fr-FR" b="1" dirty="0">
                <a:solidFill>
                  <a:srgbClr val="FF0000"/>
                </a:solidFill>
                <a:latin typeface="Comic Sans MS" pitchFamily="66" charset="0"/>
              </a:rPr>
              <a:t>mutations complètes. </a:t>
            </a:r>
            <a:endParaRPr lang="fr-FR" dirty="0">
              <a:solidFill>
                <a:srgbClr val="FF0000"/>
              </a:solidFill>
              <a:latin typeface="Comic Sans MS" pitchFamily="66" charset="0"/>
            </a:endParaRPr>
          </a:p>
          <a:p>
            <a:pPr algn="just"/>
            <a:r>
              <a:rPr lang="fr-FR" b="1" dirty="0">
                <a:latin typeface="Comic Sans MS" pitchFamily="66" charset="0"/>
              </a:rPr>
              <a:t>Les mutations </a:t>
            </a:r>
            <a:endParaRPr lang="fr-FR" dirty="0">
              <a:latin typeface="Comic Sans MS" pitchFamily="66" charset="0"/>
            </a:endParaRPr>
          </a:p>
          <a:p>
            <a:pPr algn="just"/>
            <a:r>
              <a:rPr lang="fr-FR" b="1" dirty="0">
                <a:latin typeface="Comic Sans MS" pitchFamily="66" charset="0"/>
              </a:rPr>
              <a:t>touchant des zones </a:t>
            </a:r>
            <a:endParaRPr lang="fr-FR" dirty="0">
              <a:latin typeface="Comic Sans MS" pitchFamily="66" charset="0"/>
            </a:endParaRPr>
          </a:p>
          <a:p>
            <a:pPr algn="just"/>
            <a:r>
              <a:rPr lang="fr-FR" b="1" dirty="0">
                <a:latin typeface="Comic Sans MS" pitchFamily="66" charset="0"/>
              </a:rPr>
              <a:t>moins essentielles </a:t>
            </a:r>
            <a:endParaRPr lang="fr-FR" dirty="0">
              <a:latin typeface="Comic Sans MS" pitchFamily="66" charset="0"/>
            </a:endParaRPr>
          </a:p>
          <a:p>
            <a:pPr algn="just"/>
            <a:r>
              <a:rPr lang="fr-FR" b="1" dirty="0">
                <a:latin typeface="Comic Sans MS" pitchFamily="66" charset="0"/>
              </a:rPr>
              <a:t>d’une protéine auront </a:t>
            </a:r>
            <a:endParaRPr lang="fr-FR" dirty="0">
              <a:latin typeface="Comic Sans MS" pitchFamily="66" charset="0"/>
            </a:endParaRPr>
          </a:p>
          <a:p>
            <a:pPr algn="just"/>
            <a:r>
              <a:rPr lang="fr-FR" b="1" dirty="0">
                <a:latin typeface="Comic Sans MS" pitchFamily="66" charset="0"/>
              </a:rPr>
              <a:t>probablement un </a:t>
            </a:r>
            <a:endParaRPr lang="fr-FR" dirty="0">
              <a:latin typeface="Comic Sans MS" pitchFamily="66" charset="0"/>
            </a:endParaRPr>
          </a:p>
          <a:p>
            <a:pPr algn="just"/>
            <a:r>
              <a:rPr lang="fr-FR" b="1" dirty="0">
                <a:latin typeface="Comic Sans MS" pitchFamily="66" charset="0"/>
              </a:rPr>
              <a:t>effet moins néfaste, </a:t>
            </a:r>
            <a:endParaRPr lang="fr-FR" dirty="0">
              <a:latin typeface="Comic Sans MS" pitchFamily="66" charset="0"/>
            </a:endParaRPr>
          </a:p>
          <a:p>
            <a:pPr algn="just"/>
            <a:r>
              <a:rPr lang="fr-FR" b="1" dirty="0">
                <a:latin typeface="Comic Sans MS" pitchFamily="66" charset="0"/>
              </a:rPr>
              <a:t>produisant souvent </a:t>
            </a:r>
            <a:endParaRPr lang="fr-FR" dirty="0">
              <a:latin typeface="Comic Sans MS" pitchFamily="66" charset="0"/>
            </a:endParaRPr>
          </a:p>
          <a:p>
            <a:pPr algn="just"/>
            <a:r>
              <a:rPr lang="fr-FR" b="1" dirty="0">
                <a:solidFill>
                  <a:srgbClr val="FF0000"/>
                </a:solidFill>
                <a:latin typeface="Comic Sans MS" pitchFamily="66" charset="0"/>
              </a:rPr>
              <a:t>des mutants partiels</a:t>
            </a:r>
            <a:r>
              <a:rPr lang="fr-FR" b="1" dirty="0">
                <a:solidFill>
                  <a:srgbClr val="FF0000"/>
                </a:solidFill>
                <a:latin typeface="Arial"/>
              </a:rPr>
              <a:t>. </a:t>
            </a:r>
            <a:endParaRPr lang="fr-FR" dirty="0">
              <a:solidFill>
                <a:srgbClr val="FF0000"/>
              </a:solidFill>
            </a:endParaRPr>
          </a:p>
        </p:txBody>
      </p:sp>
      <p:sp>
        <p:nvSpPr>
          <p:cNvPr id="5" name="ZoneTexte 4"/>
          <p:cNvSpPr txBox="1"/>
          <p:nvPr/>
        </p:nvSpPr>
        <p:spPr>
          <a:xfrm>
            <a:off x="611560" y="332656"/>
            <a:ext cx="8136904" cy="461665"/>
          </a:xfrm>
          <a:prstGeom prst="rect">
            <a:avLst/>
          </a:prstGeom>
          <a:noFill/>
        </p:spPr>
        <p:txBody>
          <a:bodyPr wrap="square" rtlCol="0">
            <a:spAutoFit/>
          </a:bodyPr>
          <a:lstStyle/>
          <a:p>
            <a:pPr lvl="0"/>
            <a:r>
              <a:rPr lang="fr-FR" sz="2400" b="1" dirty="0">
                <a:solidFill>
                  <a:srgbClr val="FFFF00"/>
                </a:solidFill>
                <a:latin typeface="Comic Sans MS" pitchFamily="66" charset="0"/>
              </a:rPr>
              <a:t>Les positions des sites mutés et </a:t>
            </a:r>
            <a:r>
              <a:rPr lang="fr-FR" sz="2400" b="1" dirty="0" smtClean="0">
                <a:solidFill>
                  <a:srgbClr val="FFFF00"/>
                </a:solidFill>
                <a:latin typeface="Comic Sans MS" pitchFamily="66" charset="0"/>
              </a:rPr>
              <a:t>leurs conséquences </a:t>
            </a:r>
            <a:endParaRPr lang="fr-FR" sz="2400" dirty="0">
              <a:solidFill>
                <a:srgbClr val="FFFF00"/>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37" y="1506170"/>
            <a:ext cx="5146327" cy="455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323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55041"/>
          </a:xfrm>
          <a:prstGeom prst="rect">
            <a:avLst/>
          </a:prstGeom>
        </p:spPr>
        <p:txBody>
          <a:bodyPr wrap="square">
            <a:spAutoFit/>
          </a:bodyPr>
          <a:lstStyle/>
          <a:p>
            <a:pPr>
              <a:lnSpc>
                <a:spcPct val="150000"/>
              </a:lnSpc>
            </a:pPr>
            <a:r>
              <a:rPr lang="fr-FR" sz="2200" dirty="0">
                <a:latin typeface="Times New Roman" pitchFamily="18" charset="0"/>
                <a:cs typeface="Times New Roman" pitchFamily="18" charset="0"/>
              </a:rPr>
              <a:t>Les mutations peuvent aussi être induites par des agents </a:t>
            </a:r>
            <a:r>
              <a:rPr lang="fr-FR" sz="2200" dirty="0" smtClean="0">
                <a:latin typeface="Times New Roman" pitchFamily="18" charset="0"/>
                <a:cs typeface="Times New Roman" pitchFamily="18" charset="0"/>
              </a:rPr>
              <a:t>physiques (température, Rayons, pH ... ou </a:t>
            </a:r>
            <a:r>
              <a:rPr lang="fr-FR" sz="2200" dirty="0">
                <a:latin typeface="Times New Roman" pitchFamily="18" charset="0"/>
                <a:cs typeface="Times New Roman" pitchFamily="18" charset="0"/>
              </a:rPr>
              <a:t>chimiques. </a:t>
            </a:r>
            <a:r>
              <a:rPr lang="fr-FR" sz="2200" dirty="0" smtClean="0">
                <a:latin typeface="Times New Roman" pitchFamily="18" charset="0"/>
                <a:cs typeface="Times New Roman" pitchFamily="18" charset="0"/>
              </a:rPr>
              <a:t>Ces agents </a:t>
            </a:r>
            <a:r>
              <a:rPr lang="fr-FR" sz="2200" dirty="0">
                <a:latin typeface="Times New Roman" pitchFamily="18" charset="0"/>
                <a:cs typeface="Times New Roman" pitchFamily="18" charset="0"/>
              </a:rPr>
              <a:t>capables d’induire une mutation sont appelés des </a:t>
            </a:r>
            <a:r>
              <a:rPr lang="fr-FR" sz="2200" b="1" dirty="0">
                <a:latin typeface="Times New Roman" pitchFamily="18" charset="0"/>
                <a:cs typeface="Times New Roman" pitchFamily="18" charset="0"/>
              </a:rPr>
              <a:t>mutagènes </a:t>
            </a:r>
            <a:r>
              <a:rPr lang="fr-FR" sz="2200" dirty="0">
                <a:latin typeface="Times New Roman" pitchFamily="18" charset="0"/>
                <a:cs typeface="Times New Roman" pitchFamily="18" charset="0"/>
              </a:rPr>
              <a:t>et le processus </a:t>
            </a:r>
            <a:r>
              <a:rPr lang="fr-FR" sz="2200" dirty="0" smtClean="0">
                <a:latin typeface="Times New Roman" pitchFamily="18" charset="0"/>
                <a:cs typeface="Times New Roman" pitchFamily="18" charset="0"/>
              </a:rPr>
              <a:t>est appelé </a:t>
            </a:r>
            <a:r>
              <a:rPr lang="fr-FR" sz="2200" dirty="0">
                <a:latin typeface="Times New Roman" pitchFamily="18" charset="0"/>
                <a:cs typeface="Times New Roman" pitchFamily="18" charset="0"/>
              </a:rPr>
              <a:t>la </a:t>
            </a:r>
            <a:r>
              <a:rPr lang="fr-FR" sz="2200" b="1" dirty="0">
                <a:latin typeface="Times New Roman" pitchFamily="18" charset="0"/>
                <a:cs typeface="Times New Roman" pitchFamily="18" charset="0"/>
              </a:rPr>
              <a:t>mutagenèse.</a:t>
            </a:r>
          </a:p>
        </p:txBody>
      </p:sp>
      <p:sp>
        <p:nvSpPr>
          <p:cNvPr id="5" name="Rectangle 4"/>
          <p:cNvSpPr/>
          <p:nvPr/>
        </p:nvSpPr>
        <p:spPr>
          <a:xfrm>
            <a:off x="214282" y="1571612"/>
            <a:ext cx="3906839" cy="461665"/>
          </a:xfrm>
          <a:prstGeom prst="rect">
            <a:avLst/>
          </a:prstGeom>
        </p:spPr>
        <p:txBody>
          <a:bodyPr wrap="none">
            <a:spAutoFit/>
          </a:bodyPr>
          <a:lstStyle/>
          <a:p>
            <a:r>
              <a:rPr lang="fr-FR" sz="2400" b="1" dirty="0">
                <a:solidFill>
                  <a:srgbClr val="FF0000"/>
                </a:solidFill>
                <a:latin typeface="Times New Roman" pitchFamily="18" charset="0"/>
                <a:cs typeface="Times New Roman" pitchFamily="18" charset="0"/>
              </a:rPr>
              <a:t>III.3. Les mutations induites</a:t>
            </a:r>
            <a:endParaRPr lang="fr-FR" sz="2400" dirty="0">
              <a:solidFill>
                <a:srgbClr val="FF0000"/>
              </a:solidFill>
              <a:latin typeface="Times New Roman" pitchFamily="18" charset="0"/>
              <a:cs typeface="Times New Roman" pitchFamily="18" charset="0"/>
            </a:endParaRPr>
          </a:p>
        </p:txBody>
      </p:sp>
      <p:sp>
        <p:nvSpPr>
          <p:cNvPr id="6" name="Rectangle 5"/>
          <p:cNvSpPr/>
          <p:nvPr/>
        </p:nvSpPr>
        <p:spPr>
          <a:xfrm>
            <a:off x="0" y="2000240"/>
            <a:ext cx="9144000" cy="4662815"/>
          </a:xfrm>
          <a:prstGeom prst="rect">
            <a:avLst/>
          </a:prstGeom>
        </p:spPr>
        <p:txBody>
          <a:bodyPr wrap="square">
            <a:spAutoFit/>
          </a:bodyPr>
          <a:lstStyle/>
          <a:p>
            <a:pPr algn="just">
              <a:lnSpc>
                <a:spcPct val="150000"/>
              </a:lnSpc>
            </a:pPr>
            <a:r>
              <a:rPr lang="fr-FR" sz="2200" dirty="0">
                <a:latin typeface="Times New Roman" pitchFamily="18" charset="0"/>
                <a:cs typeface="Times New Roman" pitchFamily="18" charset="0"/>
              </a:rPr>
              <a:t>Dans ce cas, des agents physiques et/ou chimiques sont impliqués dans la </a:t>
            </a:r>
            <a:r>
              <a:rPr lang="fr-FR" sz="2200" dirty="0" smtClean="0">
                <a:latin typeface="Times New Roman" pitchFamily="18" charset="0"/>
                <a:cs typeface="Times New Roman" pitchFamily="18" charset="0"/>
              </a:rPr>
              <a:t>mutagenèse.</a:t>
            </a:r>
          </a:p>
          <a:p>
            <a:pPr algn="just">
              <a:lnSpc>
                <a:spcPct val="150000"/>
              </a:lnSpc>
            </a:pPr>
            <a:r>
              <a:rPr lang="fr-FR" sz="2200" dirty="0">
                <a:latin typeface="Times New Roman" pitchFamily="18" charset="0"/>
                <a:cs typeface="Times New Roman" pitchFamily="18" charset="0"/>
              </a:rPr>
              <a:t>Les mutagènes physiques sont représentés par les rayons UV et les rayons X. </a:t>
            </a:r>
            <a:r>
              <a:rPr lang="fr-FR" sz="2200" b="1" dirty="0">
                <a:latin typeface="Times New Roman" pitchFamily="18" charset="0"/>
                <a:cs typeface="Times New Roman" pitchFamily="18" charset="0"/>
              </a:rPr>
              <a:t>Les </a:t>
            </a:r>
            <a:r>
              <a:rPr lang="fr-FR" sz="2200" b="1" dirty="0" smtClean="0">
                <a:latin typeface="Times New Roman" pitchFamily="18" charset="0"/>
                <a:cs typeface="Times New Roman" pitchFamily="18" charset="0"/>
              </a:rPr>
              <a:t>UV causent </a:t>
            </a:r>
            <a:r>
              <a:rPr lang="fr-FR" sz="2200" b="1" dirty="0">
                <a:latin typeface="Times New Roman" pitchFamily="18" charset="0"/>
                <a:cs typeface="Times New Roman" pitchFamily="18" charset="0"/>
              </a:rPr>
              <a:t>la formation des dimères de pyrimidines </a:t>
            </a:r>
            <a:r>
              <a:rPr lang="fr-FR" sz="2200" dirty="0">
                <a:latin typeface="Times New Roman" pitchFamily="18" charset="0"/>
                <a:cs typeface="Times New Roman" pitchFamily="18" charset="0"/>
              </a:rPr>
              <a:t>c‘est à dire la formation de deux </a:t>
            </a:r>
            <a:r>
              <a:rPr lang="fr-FR" sz="2200" dirty="0" smtClean="0">
                <a:latin typeface="Times New Roman" pitchFamily="18" charset="0"/>
                <a:cs typeface="Times New Roman" pitchFamily="18" charset="0"/>
              </a:rPr>
              <a:t>liaisons covalentes </a:t>
            </a:r>
            <a:r>
              <a:rPr lang="fr-FR" sz="2200" dirty="0">
                <a:latin typeface="Times New Roman" pitchFamily="18" charset="0"/>
                <a:cs typeface="Times New Roman" pitchFamily="18" charset="0"/>
              </a:rPr>
              <a:t>entre deux pyrimidines adjacents surtout entre deux thymines. </a:t>
            </a:r>
            <a:endParaRPr lang="fr-FR" sz="2200" dirty="0" smtClean="0">
              <a:latin typeface="Times New Roman" pitchFamily="18" charset="0"/>
              <a:cs typeface="Times New Roman" pitchFamily="18" charset="0"/>
            </a:endParaRPr>
          </a:p>
          <a:p>
            <a:pPr algn="just">
              <a:lnSpc>
                <a:spcPct val="150000"/>
              </a:lnSpc>
            </a:pPr>
            <a:r>
              <a:rPr lang="fr-FR" sz="2200" dirty="0" smtClean="0">
                <a:latin typeface="Times New Roman" pitchFamily="18" charset="0"/>
                <a:cs typeface="Times New Roman" pitchFamily="18" charset="0"/>
              </a:rPr>
              <a:t>Cette </a:t>
            </a:r>
            <a:r>
              <a:rPr lang="fr-FR" sz="2200" dirty="0" err="1" smtClean="0">
                <a:latin typeface="Times New Roman" pitchFamily="18" charset="0"/>
                <a:cs typeface="Times New Roman" pitchFamily="18" charset="0"/>
              </a:rPr>
              <a:t>dimérisation</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provoque la distorsion du brin touché à cause </a:t>
            </a:r>
            <a:r>
              <a:rPr lang="fr-FR" sz="2200" dirty="0" smtClean="0">
                <a:latin typeface="Times New Roman" pitchFamily="18" charset="0"/>
                <a:cs typeface="Times New Roman" pitchFamily="18" charset="0"/>
              </a:rPr>
              <a:t>de l’impossibilité </a:t>
            </a:r>
            <a:r>
              <a:rPr lang="fr-FR" sz="2200" dirty="0">
                <a:latin typeface="Times New Roman" pitchFamily="18" charset="0"/>
                <a:cs typeface="Times New Roman" pitchFamily="18" charset="0"/>
              </a:rPr>
              <a:t>de la </a:t>
            </a:r>
            <a:r>
              <a:rPr lang="fr-FR" sz="2200" dirty="0" smtClean="0">
                <a:latin typeface="Times New Roman" pitchFamily="18" charset="0"/>
                <a:cs typeface="Times New Roman" pitchFamily="18" charset="0"/>
              </a:rPr>
              <a:t>formation de </a:t>
            </a:r>
            <a:r>
              <a:rPr lang="fr-FR" sz="2200" dirty="0">
                <a:latin typeface="Times New Roman" pitchFamily="18" charset="0"/>
                <a:cs typeface="Times New Roman" pitchFamily="18" charset="0"/>
              </a:rPr>
              <a:t>liaisons hydrogènes entre les bases complémentaires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7016" y="2214554"/>
            <a:ext cx="3576620" cy="905056"/>
          </a:xfrm>
          <a:prstGeom prst="rect">
            <a:avLst/>
          </a:prstGeom>
        </p:spPr>
        <p:txBody>
          <a:bodyPr wrap="none">
            <a:spAutoFit/>
          </a:bodyPr>
          <a:lstStyle/>
          <a:p>
            <a:pPr algn="ctr">
              <a:lnSpc>
                <a:spcPct val="150000"/>
              </a:lnSpc>
            </a:pPr>
            <a:r>
              <a:rPr lang="fr-FR" sz="4000" b="1" i="1" dirty="0" smtClean="0">
                <a:solidFill>
                  <a:srgbClr val="FF0000"/>
                </a:solidFill>
                <a:latin typeface="Times New Roman" pitchFamily="18" charset="0"/>
                <a:cs typeface="Times New Roman" pitchFamily="18" charset="0"/>
              </a:rPr>
              <a:t>La Mutagenèse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53229" y="857232"/>
            <a:ext cx="4204457" cy="3571899"/>
          </a:xfrm>
          <a:prstGeom prst="rect">
            <a:avLst/>
          </a:prstGeom>
          <a:noFill/>
          <a:ln w="9525">
            <a:noFill/>
            <a:miter lim="800000"/>
            <a:headEnd/>
            <a:tailEnd/>
          </a:ln>
          <a:effectLst/>
        </p:spPr>
      </p:pic>
      <p:sp>
        <p:nvSpPr>
          <p:cNvPr id="3" name="Rectangle 2"/>
          <p:cNvSpPr/>
          <p:nvPr/>
        </p:nvSpPr>
        <p:spPr>
          <a:xfrm>
            <a:off x="0" y="5143512"/>
            <a:ext cx="9144000" cy="769441"/>
          </a:xfrm>
          <a:prstGeom prst="rect">
            <a:avLst/>
          </a:prstGeom>
        </p:spPr>
        <p:txBody>
          <a:bodyPr wrap="square">
            <a:spAutoFit/>
          </a:bodyPr>
          <a:lstStyle/>
          <a:p>
            <a:pPr algn="ctr"/>
            <a:r>
              <a:rPr lang="fr-FR" sz="2200" b="1" dirty="0">
                <a:latin typeface="Times New Roman" pitchFamily="18" charset="0"/>
                <a:cs typeface="Times New Roman" pitchFamily="18" charset="0"/>
              </a:rPr>
              <a:t>Production de dimère de thymine par UV. Les deux composés du dimère sont liés de </a:t>
            </a:r>
            <a:r>
              <a:rPr lang="fr-FR" sz="2200" b="1" dirty="0" smtClean="0">
                <a:latin typeface="Times New Roman" pitchFamily="18" charset="0"/>
                <a:cs typeface="Times New Roman" pitchFamily="18" charset="0"/>
              </a:rPr>
              <a:t>façon covalente</a:t>
            </a:r>
            <a:r>
              <a:rPr lang="fr-FR" sz="2200" b="1" dirty="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3"/>
          <a:srcRect l="17500" t="10001" r="13750" b="17999"/>
          <a:stretch>
            <a:fillRect/>
          </a:stretch>
        </p:blipFill>
        <p:spPr bwMode="auto">
          <a:xfrm>
            <a:off x="4595812" y="285728"/>
            <a:ext cx="4548187" cy="4482711"/>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323987"/>
          </a:xfrm>
          <a:prstGeom prst="rect">
            <a:avLst/>
          </a:prstGeom>
        </p:spPr>
        <p:txBody>
          <a:bodyPr wrap="square">
            <a:spAutoFit/>
          </a:bodyPr>
          <a:lstStyle/>
          <a:p>
            <a:pPr>
              <a:lnSpc>
                <a:spcPct val="150000"/>
              </a:lnSpc>
            </a:pPr>
            <a:r>
              <a:rPr lang="fr-FR" sz="2800" dirty="0">
                <a:latin typeface="Times New Roman" pitchFamily="18" charset="0"/>
                <a:cs typeface="Times New Roman" pitchFamily="18" charset="0"/>
              </a:rPr>
              <a:t>Les rayons X sont des radiations ioniques qui peuvent provoquer des cassures et </a:t>
            </a:r>
            <a:r>
              <a:rPr lang="fr-FR" sz="2800" dirty="0" smtClean="0">
                <a:latin typeface="Times New Roman" pitchFamily="18" charset="0"/>
                <a:cs typeface="Times New Roman" pitchFamily="18" charset="0"/>
              </a:rPr>
              <a:t>des réarrangements </a:t>
            </a:r>
            <a:r>
              <a:rPr lang="fr-FR" sz="2800" dirty="0">
                <a:latin typeface="Times New Roman" pitchFamily="18" charset="0"/>
                <a:cs typeface="Times New Roman" pitchFamily="18" charset="0"/>
              </a:rPr>
              <a:t>chromosomiques importants comme les inversions et les </a:t>
            </a:r>
            <a:r>
              <a:rPr lang="fr-FR" sz="2800" dirty="0" smtClean="0">
                <a:latin typeface="Times New Roman" pitchFamily="18" charset="0"/>
                <a:cs typeface="Times New Roman" pitchFamily="18" charset="0"/>
              </a:rPr>
              <a:t>translocations (</a:t>
            </a:r>
            <a:r>
              <a:rPr lang="fr-FR" sz="2400" b="1" dirty="0">
                <a:latin typeface="Times New Roman" pitchFamily="18" charset="0"/>
                <a:cs typeface="Times New Roman" pitchFamily="18" charset="0"/>
              </a:rPr>
              <a:t>Transgénèse et recombinaison </a:t>
            </a:r>
            <a:r>
              <a:rPr lang="fr-FR" sz="2400" b="1" dirty="0" smtClean="0">
                <a:latin typeface="Times New Roman" pitchFamily="18" charset="0"/>
                <a:cs typeface="Times New Roman" pitchFamily="18" charset="0"/>
              </a:rPr>
              <a:t>homologue</a:t>
            </a:r>
            <a:r>
              <a:rPr lang="fr-FR" sz="2800" dirty="0" smtClean="0"/>
              <a:t>)</a:t>
            </a:r>
            <a:r>
              <a:rPr lang="fr-FR" sz="2800" dirty="0" smtClean="0">
                <a:latin typeface="Times New Roman" pitchFamily="18" charset="0"/>
                <a:cs typeface="Times New Roman" pitchFamily="18" charset="0"/>
              </a:rPr>
              <a:t> </a:t>
            </a:r>
          </a:p>
          <a:p>
            <a:pPr>
              <a:lnSpc>
                <a:spcPct val="150000"/>
              </a:lnSpc>
            </a:pPr>
            <a:r>
              <a:rPr lang="fr-FR" sz="2800" dirty="0" smtClean="0">
                <a:latin typeface="Times New Roman" pitchFamily="18" charset="0"/>
                <a:cs typeface="Times New Roman" pitchFamily="18" charset="0"/>
              </a:rPr>
              <a:t>et d’autres </a:t>
            </a:r>
            <a:r>
              <a:rPr lang="fr-FR" sz="2800" dirty="0">
                <a:latin typeface="Times New Roman" pitchFamily="18" charset="0"/>
                <a:cs typeface="Times New Roman" pitchFamily="18" charset="0"/>
              </a:rPr>
              <a:t>dégâts comme des mutations </a:t>
            </a:r>
            <a:r>
              <a:rPr lang="fr-FR" sz="2800" dirty="0" smtClean="0">
                <a:latin typeface="Times New Roman" pitchFamily="18" charset="0"/>
                <a:cs typeface="Times New Roman" pitchFamily="18" charset="0"/>
              </a:rPr>
              <a:t>ponctuelles.</a:t>
            </a:r>
            <a:endParaRPr lang="fr-FR" sz="2800" dirty="0">
              <a:latin typeface="Times New Roman" pitchFamily="18" charset="0"/>
              <a:cs typeface="Times New Roman" pitchFamily="18" charset="0"/>
            </a:endParaRPr>
          </a:p>
        </p:txBody>
      </p:sp>
      <p:pic>
        <p:nvPicPr>
          <p:cNvPr id="1026" name="Picture 2" descr="C:\Users\Asus\Desktop\recombinison homologue.png"/>
          <p:cNvPicPr>
            <a:picLocks noChangeAspect="1" noChangeArrowheads="1"/>
          </p:cNvPicPr>
          <p:nvPr/>
        </p:nvPicPr>
        <p:blipFill>
          <a:blip r:embed="rId2"/>
          <a:srcRect/>
          <a:stretch>
            <a:fillRect/>
          </a:stretch>
        </p:blipFill>
        <p:spPr bwMode="auto">
          <a:xfrm>
            <a:off x="138122" y="3571876"/>
            <a:ext cx="2576490" cy="3060847"/>
          </a:xfrm>
          <a:prstGeom prst="rect">
            <a:avLst/>
          </a:prstGeom>
          <a:noFill/>
        </p:spPr>
      </p:pic>
      <p:pic>
        <p:nvPicPr>
          <p:cNvPr id="1027" name="Picture 3" descr="C:\Users\Asus\Desktop\genome_fig4_recombinaison-homologue-molecules-adn.png"/>
          <p:cNvPicPr>
            <a:picLocks noChangeAspect="1" noChangeArrowheads="1"/>
          </p:cNvPicPr>
          <p:nvPr/>
        </p:nvPicPr>
        <p:blipFill>
          <a:blip r:embed="rId3"/>
          <a:srcRect/>
          <a:stretch>
            <a:fillRect/>
          </a:stretch>
        </p:blipFill>
        <p:spPr bwMode="auto">
          <a:xfrm>
            <a:off x="3214678" y="3286124"/>
            <a:ext cx="5572164" cy="32861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769441"/>
          </a:xfrm>
          <a:prstGeom prst="rect">
            <a:avLst/>
          </a:prstGeom>
        </p:spPr>
        <p:txBody>
          <a:bodyPr>
            <a:spAutoFit/>
          </a:bodyPr>
          <a:lstStyle/>
          <a:p>
            <a:r>
              <a:rPr lang="fr-FR" sz="2200" b="1" dirty="0">
                <a:latin typeface="Times New Roman" pitchFamily="18" charset="0"/>
                <a:cs typeface="Times New Roman" pitchFamily="18" charset="0"/>
              </a:rPr>
              <a:t>III.3.2. Les agents chimiques</a:t>
            </a:r>
          </a:p>
          <a:p>
            <a:r>
              <a:rPr lang="fr-FR" sz="2200" b="1" dirty="0">
                <a:latin typeface="Times New Roman" pitchFamily="18" charset="0"/>
                <a:cs typeface="Times New Roman" pitchFamily="18" charset="0"/>
              </a:rPr>
              <a:t>III.3.2.1. Les analogues de base</a:t>
            </a:r>
            <a:endParaRPr lang="fr-FR" sz="2200" dirty="0">
              <a:latin typeface="Times New Roman" pitchFamily="18" charset="0"/>
              <a:cs typeface="Times New Roman" pitchFamily="18" charset="0"/>
            </a:endParaRPr>
          </a:p>
        </p:txBody>
      </p:sp>
      <p:sp>
        <p:nvSpPr>
          <p:cNvPr id="5" name="Rectangle 4"/>
          <p:cNvSpPr/>
          <p:nvPr/>
        </p:nvSpPr>
        <p:spPr>
          <a:xfrm>
            <a:off x="0" y="785794"/>
            <a:ext cx="9144000" cy="3139321"/>
          </a:xfrm>
          <a:prstGeom prst="rect">
            <a:avLst/>
          </a:prstGeom>
        </p:spPr>
        <p:txBody>
          <a:bodyPr wrap="square">
            <a:spAutoFit/>
          </a:bodyPr>
          <a:lstStyle/>
          <a:p>
            <a:pPr>
              <a:lnSpc>
                <a:spcPct val="150000"/>
              </a:lnSpc>
            </a:pPr>
            <a:r>
              <a:rPr lang="fr-FR" sz="2200" b="1" dirty="0">
                <a:solidFill>
                  <a:srgbClr val="FF0000"/>
                </a:solidFill>
                <a:latin typeface="Times New Roman" pitchFamily="18" charset="0"/>
                <a:cs typeface="Times New Roman" pitchFamily="18" charset="0"/>
              </a:rPr>
              <a:t>a) Le 5-</a:t>
            </a:r>
            <a:r>
              <a:rPr lang="fr-FR" sz="2200" b="1" dirty="0" err="1">
                <a:solidFill>
                  <a:srgbClr val="FF0000"/>
                </a:solidFill>
                <a:latin typeface="Times New Roman" pitchFamily="18" charset="0"/>
                <a:cs typeface="Times New Roman" pitchFamily="18" charset="0"/>
              </a:rPr>
              <a:t>bromouracil</a:t>
            </a:r>
            <a:r>
              <a:rPr lang="fr-FR" sz="2200" b="1" dirty="0">
                <a:solidFill>
                  <a:srgbClr val="FF0000"/>
                </a:solidFill>
                <a:latin typeface="Times New Roman" pitchFamily="18" charset="0"/>
                <a:cs typeface="Times New Roman" pitchFamily="18" charset="0"/>
              </a:rPr>
              <a:t> (5-BU) : </a:t>
            </a:r>
            <a:r>
              <a:rPr lang="fr-FR" sz="2200" dirty="0" smtClean="0">
                <a:latin typeface="Times New Roman" pitchFamily="18" charset="0"/>
                <a:cs typeface="Times New Roman" pitchFamily="18" charset="0"/>
              </a:rPr>
              <a:t>C’est </a:t>
            </a:r>
            <a:r>
              <a:rPr lang="fr-FR" sz="2200" dirty="0">
                <a:latin typeface="Times New Roman" pitchFamily="18" charset="0"/>
                <a:cs typeface="Times New Roman" pitchFamily="18" charset="0"/>
              </a:rPr>
              <a:t>un analogue de la thymine donc il peut le </a:t>
            </a:r>
            <a:r>
              <a:rPr lang="fr-FR" sz="2200" dirty="0" smtClean="0">
                <a:latin typeface="Times New Roman" pitchFamily="18" charset="0"/>
                <a:cs typeface="Times New Roman" pitchFamily="18" charset="0"/>
              </a:rPr>
              <a:t>remplacer pendant </a:t>
            </a:r>
            <a:r>
              <a:rPr lang="fr-FR" sz="2200" dirty="0">
                <a:latin typeface="Times New Roman" pitchFamily="18" charset="0"/>
                <a:cs typeface="Times New Roman" pitchFamily="18" charset="0"/>
              </a:rPr>
              <a:t>la réplication. Son tautomère s’apparie avec la Guanine au lieu de l’Adénine, </a:t>
            </a:r>
            <a:r>
              <a:rPr lang="fr-FR" sz="2200" dirty="0" smtClean="0">
                <a:latin typeface="Times New Roman" pitchFamily="18" charset="0"/>
                <a:cs typeface="Times New Roman" pitchFamily="18" charset="0"/>
              </a:rPr>
              <a:t>ce qui </a:t>
            </a:r>
            <a:r>
              <a:rPr lang="fr-FR" sz="2200" dirty="0">
                <a:latin typeface="Times New Roman" pitchFamily="18" charset="0"/>
                <a:cs typeface="Times New Roman" pitchFamily="18" charset="0"/>
              </a:rPr>
              <a:t>cause une transition </a:t>
            </a:r>
            <a:r>
              <a:rPr lang="fr-FR" sz="2200" dirty="0" smtClean="0">
                <a:latin typeface="Times New Roman" pitchFamily="18" charset="0"/>
                <a:cs typeface="Times New Roman" pitchFamily="18" charset="0"/>
              </a:rPr>
              <a:t>AT                      GC</a:t>
            </a:r>
            <a:r>
              <a:rPr lang="fr-FR" sz="2200" dirty="0">
                <a:latin typeface="Times New Roman" pitchFamily="18" charset="0"/>
                <a:cs typeface="Times New Roman" pitchFamily="18" charset="0"/>
              </a:rPr>
              <a:t>.</a:t>
            </a:r>
          </a:p>
          <a:p>
            <a:pPr>
              <a:lnSpc>
                <a:spcPct val="150000"/>
              </a:lnSpc>
            </a:pPr>
            <a:r>
              <a:rPr lang="fr-FR" sz="2200" b="1" dirty="0">
                <a:solidFill>
                  <a:srgbClr val="FF0000"/>
                </a:solidFill>
                <a:latin typeface="Times New Roman" pitchFamily="18" charset="0"/>
                <a:cs typeface="Times New Roman" pitchFamily="18" charset="0"/>
              </a:rPr>
              <a:t>b) Le 2-</a:t>
            </a:r>
            <a:r>
              <a:rPr lang="fr-FR" sz="2200" b="1" dirty="0" err="1">
                <a:solidFill>
                  <a:srgbClr val="FF0000"/>
                </a:solidFill>
                <a:latin typeface="Times New Roman" pitchFamily="18" charset="0"/>
                <a:cs typeface="Times New Roman" pitchFamily="18" charset="0"/>
              </a:rPr>
              <a:t>aminopurine</a:t>
            </a:r>
            <a:r>
              <a:rPr lang="fr-FR" sz="2200" b="1" dirty="0">
                <a:solidFill>
                  <a:srgbClr val="FF0000"/>
                </a:solidFill>
                <a:latin typeface="Times New Roman" pitchFamily="18" charset="0"/>
                <a:cs typeface="Times New Roman" pitchFamily="18" charset="0"/>
              </a:rPr>
              <a:t> (2-AP) : </a:t>
            </a:r>
            <a:r>
              <a:rPr lang="fr-FR" sz="2200" dirty="0">
                <a:latin typeface="Times New Roman" pitchFamily="18" charset="0"/>
                <a:cs typeface="Times New Roman" pitchFamily="18" charset="0"/>
              </a:rPr>
              <a:t>C</a:t>
            </a:r>
            <a:r>
              <a:rPr lang="fr-FR" sz="2200" dirty="0" smtClean="0">
                <a:latin typeface="Times New Roman" pitchFamily="18" charset="0"/>
                <a:cs typeface="Times New Roman" pitchFamily="18" charset="0"/>
              </a:rPr>
              <a:t>’est </a:t>
            </a:r>
            <a:r>
              <a:rPr lang="fr-FR" sz="2200" dirty="0">
                <a:latin typeface="Times New Roman" pitchFamily="18" charset="0"/>
                <a:cs typeface="Times New Roman" pitchFamily="18" charset="0"/>
              </a:rPr>
              <a:t>un analogue de l’adénine mais dans sa </a:t>
            </a:r>
            <a:r>
              <a:rPr lang="fr-FR" sz="2200" dirty="0" smtClean="0">
                <a:latin typeface="Times New Roman" pitchFamily="18" charset="0"/>
                <a:cs typeface="Times New Roman" pitchFamily="18" charset="0"/>
              </a:rPr>
              <a:t>forme </a:t>
            </a:r>
            <a:r>
              <a:rPr lang="fr-FR" sz="2200" dirty="0" err="1" smtClean="0">
                <a:latin typeface="Times New Roman" pitchFamily="18" charset="0"/>
                <a:cs typeface="Times New Roman" pitchFamily="18" charset="0"/>
              </a:rPr>
              <a:t>tautomérique</a:t>
            </a:r>
            <a:r>
              <a:rPr lang="fr-FR" sz="2200" dirty="0">
                <a:latin typeface="Times New Roman" pitchFamily="18" charset="0"/>
                <a:cs typeface="Times New Roman" pitchFamily="18" charset="0"/>
              </a:rPr>
              <a:t>, il ressemble à la guanine et s’apparie ainsi avec la cytosine </a:t>
            </a:r>
            <a:r>
              <a:rPr lang="fr-FR" sz="2200" dirty="0" smtClean="0">
                <a:latin typeface="Times New Roman" pitchFamily="18" charset="0"/>
                <a:cs typeface="Times New Roman" pitchFamily="18" charset="0"/>
              </a:rPr>
              <a:t>Il </a:t>
            </a:r>
            <a:r>
              <a:rPr lang="fr-FR" sz="2200" dirty="0">
                <a:latin typeface="Times New Roman" pitchFamily="18" charset="0"/>
                <a:cs typeface="Times New Roman" pitchFamily="18" charset="0"/>
              </a:rPr>
              <a:t>provoque ainsi des transitions </a:t>
            </a:r>
            <a:r>
              <a:rPr lang="fr-FR" sz="2200" dirty="0" smtClean="0">
                <a:latin typeface="Times New Roman" pitchFamily="18" charset="0"/>
                <a:cs typeface="Times New Roman" pitchFamily="18" charset="0"/>
              </a:rPr>
              <a:t>  AT                GC      ou   GC                   AT</a:t>
            </a:r>
            <a:r>
              <a:rPr lang="fr-FR" sz="2200" dirty="0">
                <a:latin typeface="Times New Roman" pitchFamily="18" charset="0"/>
                <a:cs typeface="Times New Roman" pitchFamily="18" charset="0"/>
              </a:rPr>
              <a:t>.</a:t>
            </a:r>
          </a:p>
        </p:txBody>
      </p:sp>
      <p:cxnSp>
        <p:nvCxnSpPr>
          <p:cNvPr id="7" name="Connecteur droit avec flèche 6"/>
          <p:cNvCxnSpPr/>
          <p:nvPr/>
        </p:nvCxnSpPr>
        <p:spPr>
          <a:xfrm>
            <a:off x="5715008" y="2143116"/>
            <a:ext cx="107157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7143768" y="3643314"/>
            <a:ext cx="107157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286248" y="3643314"/>
            <a:ext cx="8572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1" y="3851687"/>
            <a:ext cx="4500561" cy="300633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3914799"/>
            <a:ext cx="4572032"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57150" y="1"/>
            <a:ext cx="9029700" cy="4814888"/>
          </a:xfrm>
          <a:prstGeom prst="rect">
            <a:avLst/>
          </a:prstGeom>
          <a:noFill/>
          <a:ln w="9525">
            <a:noFill/>
            <a:miter lim="800000"/>
            <a:headEnd/>
            <a:tailEnd/>
          </a:ln>
          <a:effectLst/>
        </p:spPr>
      </p:pic>
      <p:sp>
        <p:nvSpPr>
          <p:cNvPr id="5" name="Rectangle 4"/>
          <p:cNvSpPr/>
          <p:nvPr/>
        </p:nvSpPr>
        <p:spPr>
          <a:xfrm>
            <a:off x="928662" y="5286388"/>
            <a:ext cx="7643866" cy="492443"/>
          </a:xfrm>
          <a:prstGeom prst="rect">
            <a:avLst/>
          </a:prstGeom>
        </p:spPr>
        <p:txBody>
          <a:bodyPr wrap="square">
            <a:spAutoFit/>
          </a:bodyPr>
          <a:lstStyle/>
          <a:p>
            <a:pPr algn="ctr"/>
            <a:r>
              <a:rPr lang="fr-FR" sz="2600" b="1" dirty="0">
                <a:latin typeface="Times New Roman" pitchFamily="18" charset="0"/>
                <a:cs typeface="Times New Roman" pitchFamily="18" charset="0"/>
              </a:rPr>
              <a:t>Changement d’une paire de base AT en GC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293483"/>
          </a:xfrm>
          <a:prstGeom prst="rect">
            <a:avLst/>
          </a:prstGeom>
        </p:spPr>
        <p:txBody>
          <a:bodyPr wrap="square">
            <a:spAutoFit/>
          </a:bodyPr>
          <a:lstStyle/>
          <a:p>
            <a:pPr>
              <a:lnSpc>
                <a:spcPct val="150000"/>
              </a:lnSpc>
            </a:pPr>
            <a:r>
              <a:rPr lang="fr-FR" sz="2600" b="1" dirty="0">
                <a:solidFill>
                  <a:srgbClr val="FF0000"/>
                </a:solidFill>
                <a:latin typeface="Times New Roman" pitchFamily="18" charset="0"/>
                <a:cs typeface="Times New Roman" pitchFamily="18" charset="0"/>
              </a:rPr>
              <a:t>III.3.2.2. Les modificateurs de base</a:t>
            </a:r>
          </a:p>
          <a:p>
            <a:pPr>
              <a:lnSpc>
                <a:spcPct val="150000"/>
              </a:lnSpc>
            </a:pPr>
            <a:r>
              <a:rPr lang="fr-FR" sz="2600" dirty="0">
                <a:latin typeface="Times New Roman" pitchFamily="18" charset="0"/>
                <a:cs typeface="Times New Roman" pitchFamily="18" charset="0"/>
              </a:rPr>
              <a:t>Ces agents agissent en modifiant directement la structure chimique ainsi que les </a:t>
            </a:r>
            <a:r>
              <a:rPr lang="fr-FR" sz="2600" dirty="0" smtClean="0">
                <a:latin typeface="Times New Roman" pitchFamily="18" charset="0"/>
                <a:cs typeface="Times New Roman" pitchFamily="18" charset="0"/>
              </a:rPr>
              <a:t>propriétés des </a:t>
            </a:r>
            <a:r>
              <a:rPr lang="fr-FR" sz="2600" dirty="0">
                <a:latin typeface="Times New Roman" pitchFamily="18" charset="0"/>
                <a:cs typeface="Times New Roman" pitchFamily="18" charset="0"/>
              </a:rPr>
              <a:t>bases.</a:t>
            </a:r>
          </a:p>
          <a:p>
            <a:pPr marL="514350" indent="-514350">
              <a:lnSpc>
                <a:spcPct val="150000"/>
              </a:lnSpc>
              <a:buAutoNum type="alphaLcParenR"/>
            </a:pPr>
            <a:r>
              <a:rPr lang="fr-FR" sz="2600" b="1" dirty="0" smtClean="0">
                <a:latin typeface="Times New Roman" pitchFamily="18" charset="0"/>
                <a:cs typeface="Times New Roman" pitchFamily="18" charset="0"/>
              </a:rPr>
              <a:t>L’acide </a:t>
            </a:r>
            <a:r>
              <a:rPr lang="fr-FR" sz="2600" b="1" dirty="0">
                <a:latin typeface="Times New Roman" pitchFamily="18" charset="0"/>
                <a:cs typeface="Times New Roman" pitchFamily="18" charset="0"/>
              </a:rPr>
              <a:t>nitreux (HNO2): </a:t>
            </a:r>
            <a:r>
              <a:rPr lang="fr-FR" sz="2600" dirty="0">
                <a:latin typeface="Times New Roman" pitchFamily="18" charset="0"/>
                <a:cs typeface="Times New Roman" pitchFamily="18" charset="0"/>
              </a:rPr>
              <a:t>il agit en désaminant la guanine, la </a:t>
            </a:r>
            <a:endParaRPr lang="fr-FR" sz="2600" dirty="0" smtClean="0">
              <a:latin typeface="Times New Roman" pitchFamily="18" charset="0"/>
              <a:cs typeface="Times New Roman" pitchFamily="18" charset="0"/>
            </a:endParaRPr>
          </a:p>
          <a:p>
            <a:pPr marL="514350" indent="-514350">
              <a:lnSpc>
                <a:spcPct val="150000"/>
              </a:lnSpc>
            </a:pPr>
            <a:r>
              <a:rPr lang="fr-FR" sz="2600" dirty="0" smtClean="0">
                <a:latin typeface="Times New Roman" pitchFamily="18" charset="0"/>
                <a:cs typeface="Times New Roman" pitchFamily="18" charset="0"/>
              </a:rPr>
              <a:t>cytosine </a:t>
            </a:r>
            <a:r>
              <a:rPr lang="fr-FR" sz="2600" dirty="0">
                <a:latin typeface="Times New Roman" pitchFamily="18" charset="0"/>
                <a:cs typeface="Times New Roman" pitchFamily="18" charset="0"/>
              </a:rPr>
              <a:t>et l’adénine. </a:t>
            </a:r>
          </a:p>
          <a:p>
            <a:pPr marL="514350" indent="-514350">
              <a:lnSpc>
                <a:spcPct val="150000"/>
              </a:lnSpc>
            </a:pPr>
            <a:r>
              <a:rPr lang="fr-FR" sz="2600" dirty="0" smtClean="0">
                <a:latin typeface="Times New Roman" pitchFamily="18" charset="0"/>
                <a:cs typeface="Times New Roman" pitchFamily="18" charset="0"/>
              </a:rPr>
              <a:t>La désamination </a:t>
            </a:r>
            <a:r>
              <a:rPr lang="fr-FR" sz="2600" dirty="0">
                <a:latin typeface="Times New Roman" pitchFamily="18" charset="0"/>
                <a:cs typeface="Times New Roman" pitchFamily="18" charset="0"/>
              </a:rPr>
              <a:t>de la guanine donne la xanthine qui s’apparie avec </a:t>
            </a:r>
            <a:endParaRPr lang="fr-FR" sz="2600" dirty="0" smtClean="0">
              <a:latin typeface="Times New Roman" pitchFamily="18" charset="0"/>
              <a:cs typeface="Times New Roman" pitchFamily="18" charset="0"/>
            </a:endParaRPr>
          </a:p>
          <a:p>
            <a:pPr marL="514350" indent="-514350">
              <a:lnSpc>
                <a:spcPct val="150000"/>
              </a:lnSpc>
            </a:pPr>
            <a:r>
              <a:rPr lang="fr-FR" sz="2600" dirty="0" smtClean="0">
                <a:latin typeface="Times New Roman" pitchFamily="18" charset="0"/>
                <a:cs typeface="Times New Roman" pitchFamily="18" charset="0"/>
              </a:rPr>
              <a:t>la </a:t>
            </a:r>
            <a:r>
              <a:rPr lang="fr-FR" sz="2600" dirty="0">
                <a:latin typeface="Times New Roman" pitchFamily="18" charset="0"/>
                <a:cs typeface="Times New Roman" pitchFamily="18" charset="0"/>
              </a:rPr>
              <a:t>cytosine, ce qui </a:t>
            </a:r>
            <a:r>
              <a:rPr lang="fr-FR" sz="2600" dirty="0" smtClean="0">
                <a:latin typeface="Times New Roman" pitchFamily="18" charset="0"/>
                <a:cs typeface="Times New Roman" pitchFamily="18" charset="0"/>
              </a:rPr>
              <a:t>ne donne </a:t>
            </a:r>
            <a:r>
              <a:rPr lang="fr-FR" sz="2600" b="1" dirty="0" smtClean="0">
                <a:latin typeface="Times New Roman" pitchFamily="18" charset="0"/>
                <a:cs typeface="Times New Roman" pitchFamily="18" charset="0"/>
              </a:rPr>
              <a:t>aucune mutation</a:t>
            </a:r>
            <a:r>
              <a:rPr lang="fr-FR" sz="2600" dirty="0" smtClean="0">
                <a:latin typeface="Times New Roman" pitchFamily="18" charset="0"/>
                <a:cs typeface="Times New Roman" pitchFamily="18" charset="0"/>
              </a:rPr>
              <a:t>. </a:t>
            </a:r>
          </a:p>
        </p:txBody>
      </p:sp>
      <p:pic>
        <p:nvPicPr>
          <p:cNvPr id="6145" name="Picture 1"/>
          <p:cNvPicPr>
            <a:picLocks noChangeAspect="1" noChangeArrowheads="1"/>
          </p:cNvPicPr>
          <p:nvPr/>
        </p:nvPicPr>
        <p:blipFill>
          <a:blip r:embed="rId2"/>
          <a:srcRect/>
          <a:stretch>
            <a:fillRect/>
          </a:stretch>
        </p:blipFill>
        <p:spPr bwMode="auto">
          <a:xfrm>
            <a:off x="22712" y="4286256"/>
            <a:ext cx="9049882" cy="2499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49236" y="1357298"/>
            <a:ext cx="9094764" cy="1928826"/>
          </a:xfrm>
          <a:prstGeom prst="rect">
            <a:avLst/>
          </a:prstGeom>
          <a:noFill/>
          <a:ln w="9525">
            <a:noFill/>
            <a:miter lim="800000"/>
            <a:headEnd/>
            <a:tailEnd/>
          </a:ln>
          <a:effectLst/>
        </p:spPr>
      </p:pic>
      <p:sp>
        <p:nvSpPr>
          <p:cNvPr id="6" name="Rectangle 5"/>
          <p:cNvSpPr/>
          <p:nvPr/>
        </p:nvSpPr>
        <p:spPr>
          <a:xfrm>
            <a:off x="0" y="3577240"/>
            <a:ext cx="9144000" cy="1047210"/>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La désamination de l’</a:t>
            </a:r>
            <a:r>
              <a:rPr lang="fr-FR" sz="2200" b="1" dirty="0" smtClean="0">
                <a:latin typeface="Times New Roman" pitchFamily="18" charset="0"/>
                <a:cs typeface="Times New Roman" pitchFamily="18" charset="0"/>
              </a:rPr>
              <a:t>Adénine</a:t>
            </a:r>
            <a:r>
              <a:rPr lang="fr-FR" sz="2200" dirty="0" smtClean="0">
                <a:latin typeface="Times New Roman" pitchFamily="18" charset="0"/>
                <a:cs typeface="Times New Roman" pitchFamily="18" charset="0"/>
              </a:rPr>
              <a:t> donne l’</a:t>
            </a:r>
            <a:r>
              <a:rPr lang="fr-FR" sz="2200" b="1" dirty="0" err="1" smtClean="0">
                <a:latin typeface="Times New Roman" pitchFamily="18" charset="0"/>
                <a:cs typeface="Times New Roman" pitchFamily="18" charset="0"/>
              </a:rPr>
              <a:t>hypoxanthine</a:t>
            </a:r>
            <a:r>
              <a:rPr lang="fr-FR" sz="2200" dirty="0" smtClean="0">
                <a:latin typeface="Times New Roman" pitchFamily="18" charset="0"/>
                <a:cs typeface="Times New Roman" pitchFamily="18" charset="0"/>
              </a:rPr>
              <a:t> qui s’apparie avec la cytosine et donne des </a:t>
            </a:r>
            <a:r>
              <a:rPr lang="fr-FR" sz="2200" b="1" dirty="0" smtClean="0">
                <a:latin typeface="Times New Roman" pitchFamily="18" charset="0"/>
                <a:cs typeface="Times New Roman" pitchFamily="18" charset="0"/>
              </a:rPr>
              <a:t>transitions</a:t>
            </a:r>
            <a:r>
              <a:rPr lang="fr-FR" sz="2200" dirty="0" smtClean="0">
                <a:latin typeface="Times New Roman" pitchFamily="18" charset="0"/>
                <a:cs typeface="Times New Roman" pitchFamily="18" charset="0"/>
              </a:rPr>
              <a:t> AT                  GC.</a:t>
            </a:r>
            <a:endParaRPr lang="fr-FR" sz="2200" dirty="0">
              <a:latin typeface="Times New Roman" pitchFamily="18" charset="0"/>
              <a:cs typeface="Times New Roman" pitchFamily="18" charset="0"/>
            </a:endParaRPr>
          </a:p>
        </p:txBody>
      </p:sp>
      <p:cxnSp>
        <p:nvCxnSpPr>
          <p:cNvPr id="7" name="Connecteur droit avec flèche 6"/>
          <p:cNvCxnSpPr/>
          <p:nvPr/>
        </p:nvCxnSpPr>
        <p:spPr>
          <a:xfrm>
            <a:off x="3143240" y="857232"/>
            <a:ext cx="107157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24"/>
            <a:ext cx="9144000" cy="1047210"/>
          </a:xfrm>
          <a:prstGeom prst="rect">
            <a:avLst/>
          </a:prstGeom>
        </p:spPr>
        <p:txBody>
          <a:bodyPr wrap="square">
            <a:spAutoFit/>
          </a:bodyPr>
          <a:lstStyle/>
          <a:p>
            <a:pPr marL="514350" indent="-514350">
              <a:lnSpc>
                <a:spcPct val="150000"/>
              </a:lnSpc>
            </a:pPr>
            <a:r>
              <a:rPr lang="fr-FR" sz="2200" dirty="0" smtClean="0">
                <a:latin typeface="Times New Roman" pitchFamily="18" charset="0"/>
                <a:cs typeface="Times New Roman" pitchFamily="18" charset="0"/>
              </a:rPr>
              <a:t>La désamination de la </a:t>
            </a:r>
            <a:r>
              <a:rPr lang="fr-FR" sz="2200" b="1" dirty="0" smtClean="0">
                <a:latin typeface="Times New Roman" pitchFamily="18" charset="0"/>
                <a:cs typeface="Times New Roman" pitchFamily="18" charset="0"/>
              </a:rPr>
              <a:t>Cytosine</a:t>
            </a:r>
            <a:r>
              <a:rPr lang="fr-FR" sz="2200" dirty="0" smtClean="0">
                <a:latin typeface="Times New Roman" pitchFamily="18" charset="0"/>
                <a:cs typeface="Times New Roman" pitchFamily="18" charset="0"/>
              </a:rPr>
              <a:t> donne l’</a:t>
            </a:r>
            <a:r>
              <a:rPr lang="fr-FR" sz="2200" b="1" dirty="0">
                <a:latin typeface="Times New Roman" pitchFamily="18" charset="0"/>
                <a:cs typeface="Times New Roman" pitchFamily="18" charset="0"/>
              </a:rPr>
              <a:t>U</a:t>
            </a:r>
            <a:r>
              <a:rPr lang="fr-FR" sz="2200" b="1" dirty="0" smtClean="0">
                <a:latin typeface="Times New Roman" pitchFamily="18" charset="0"/>
                <a:cs typeface="Times New Roman" pitchFamily="18" charset="0"/>
              </a:rPr>
              <a:t>racile</a:t>
            </a:r>
            <a:r>
              <a:rPr lang="fr-FR" sz="2200" dirty="0" smtClean="0">
                <a:latin typeface="Times New Roman" pitchFamily="18" charset="0"/>
                <a:cs typeface="Times New Roman" pitchFamily="18" charset="0"/>
              </a:rPr>
              <a:t> qui s’apparie avec l’adénine et cause </a:t>
            </a:r>
            <a:r>
              <a:rPr lang="fr-FR" sz="2200" b="1" dirty="0" smtClean="0">
                <a:latin typeface="Times New Roman" pitchFamily="18" charset="0"/>
                <a:cs typeface="Times New Roman" pitchFamily="18" charset="0"/>
              </a:rPr>
              <a:t>transition</a:t>
            </a:r>
            <a:r>
              <a:rPr lang="fr-FR" sz="2200" dirty="0" smtClean="0">
                <a:latin typeface="Times New Roman" pitchFamily="18" charset="0"/>
                <a:cs typeface="Times New Roman" pitchFamily="18" charset="0"/>
              </a:rPr>
              <a:t> CG                    TA. </a:t>
            </a:r>
          </a:p>
        </p:txBody>
      </p:sp>
      <p:cxnSp>
        <p:nvCxnSpPr>
          <p:cNvPr id="9" name="Connecteur droit avec flèche 8"/>
          <p:cNvCxnSpPr/>
          <p:nvPr/>
        </p:nvCxnSpPr>
        <p:spPr>
          <a:xfrm>
            <a:off x="4429124" y="4429132"/>
            <a:ext cx="8572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843" name="Picture 3"/>
          <p:cNvPicPr>
            <a:picLocks noChangeAspect="1" noChangeArrowheads="1"/>
          </p:cNvPicPr>
          <p:nvPr/>
        </p:nvPicPr>
        <p:blipFill>
          <a:blip r:embed="rId3"/>
          <a:srcRect/>
          <a:stretch>
            <a:fillRect/>
          </a:stretch>
        </p:blipFill>
        <p:spPr bwMode="auto">
          <a:xfrm>
            <a:off x="0" y="4643446"/>
            <a:ext cx="9108080" cy="221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95794"/>
          </a:xfrm>
          <a:prstGeom prst="rect">
            <a:avLst/>
          </a:prstGeom>
        </p:spPr>
        <p:txBody>
          <a:bodyPr wrap="square">
            <a:spAutoFit/>
          </a:bodyPr>
          <a:lstStyle/>
          <a:p>
            <a:pPr>
              <a:lnSpc>
                <a:spcPct val="200000"/>
              </a:lnSpc>
            </a:pPr>
            <a:r>
              <a:rPr lang="fr-FR" sz="2400" b="1" dirty="0" smtClean="0">
                <a:solidFill>
                  <a:srgbClr val="FF0000"/>
                </a:solidFill>
                <a:latin typeface="Times New Roman" pitchFamily="18" charset="0"/>
                <a:cs typeface="Times New Roman" pitchFamily="18" charset="0"/>
              </a:rPr>
              <a:t>b) L’hydroxylamine (NH2OH) : </a:t>
            </a:r>
            <a:r>
              <a:rPr lang="fr-FR" sz="2400" dirty="0" smtClean="0">
                <a:latin typeface="Times New Roman" pitchFamily="18" charset="0"/>
                <a:cs typeface="Times New Roman" pitchFamily="18" charset="0"/>
              </a:rPr>
              <a:t>Il réagit avec la cytosine en ajoutant un groupe hydroxyle (OH) de façon à ce qu’il s’apparie avec l’adénine au lieu de la guanine induisant ainsi une mutation CG                      TA</a:t>
            </a:r>
          </a:p>
        </p:txBody>
      </p:sp>
      <p:cxnSp>
        <p:nvCxnSpPr>
          <p:cNvPr id="5" name="Connecteur droit avec flèche 4"/>
          <p:cNvCxnSpPr/>
          <p:nvPr/>
        </p:nvCxnSpPr>
        <p:spPr>
          <a:xfrm>
            <a:off x="6786578" y="2000240"/>
            <a:ext cx="107157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1" name="Picture 1"/>
          <p:cNvPicPr>
            <a:picLocks noChangeAspect="1" noChangeArrowheads="1"/>
          </p:cNvPicPr>
          <p:nvPr/>
        </p:nvPicPr>
        <p:blipFill>
          <a:blip r:embed="rId2"/>
          <a:srcRect/>
          <a:stretch>
            <a:fillRect/>
          </a:stretch>
        </p:blipFill>
        <p:spPr bwMode="auto">
          <a:xfrm>
            <a:off x="0" y="2571743"/>
            <a:ext cx="9156060" cy="3000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c) les agents </a:t>
            </a:r>
            <a:r>
              <a:rPr lang="fr-FR" sz="2400" b="1" dirty="0" err="1" smtClean="0">
                <a:latin typeface="Times New Roman" pitchFamily="18" charset="0"/>
                <a:cs typeface="Times New Roman" pitchFamily="18" charset="0"/>
              </a:rPr>
              <a:t>alkylants</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représentent le groupe le plus large de mutagènes. On en cite le gaz moutarde, l’</a:t>
            </a:r>
            <a:r>
              <a:rPr lang="fr-FR" sz="2400" dirty="0" err="1" smtClean="0">
                <a:latin typeface="Times New Roman" pitchFamily="18" charset="0"/>
                <a:cs typeface="Times New Roman" pitchFamily="18" charset="0"/>
              </a:rPr>
              <a:t>époxide</a:t>
            </a:r>
            <a:r>
              <a:rPr lang="fr-FR" sz="2400" dirty="0" smtClean="0">
                <a:latin typeface="Times New Roman" pitchFamily="18" charset="0"/>
                <a:cs typeface="Times New Roman" pitchFamily="18" charset="0"/>
              </a:rPr>
              <a:t>, le </a:t>
            </a:r>
            <a:r>
              <a:rPr lang="fr-FR" sz="2400" dirty="0" err="1" smtClean="0">
                <a:latin typeface="Times New Roman" pitchFamily="18" charset="0"/>
                <a:cs typeface="Times New Roman" pitchFamily="18" charset="0"/>
              </a:rPr>
              <a:t>diméthylsulfonate</a:t>
            </a:r>
            <a:r>
              <a:rPr lang="fr-FR" sz="2400" dirty="0" smtClean="0">
                <a:latin typeface="Times New Roman" pitchFamily="18" charset="0"/>
                <a:cs typeface="Times New Roman" pitchFamily="18" charset="0"/>
              </a:rPr>
              <a:t> et le </a:t>
            </a:r>
            <a:r>
              <a:rPr lang="fr-FR" sz="2400" dirty="0" err="1" smtClean="0">
                <a:latin typeface="Times New Roman" pitchFamily="18" charset="0"/>
                <a:cs typeface="Times New Roman" pitchFamily="18" charset="0"/>
              </a:rPr>
              <a:t>méthylméthane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sulfonate</a:t>
            </a:r>
            <a:r>
              <a:rPr lang="fr-FR" sz="2400" dirty="0" smtClean="0">
                <a:latin typeface="Times New Roman" pitchFamily="18" charset="0"/>
                <a:cs typeface="Times New Roman" pitchFamily="18" charset="0"/>
              </a:rPr>
              <a:t> (MMS). </a:t>
            </a:r>
          </a:p>
          <a:p>
            <a:pPr>
              <a:lnSpc>
                <a:spcPct val="150000"/>
              </a:lnSpc>
            </a:pPr>
            <a:r>
              <a:rPr lang="fr-FR" sz="2400" dirty="0" smtClean="0">
                <a:latin typeface="Times New Roman" pitchFamily="18" charset="0"/>
                <a:cs typeface="Times New Roman" pitchFamily="18" charset="0"/>
              </a:rPr>
              <a:t>Ce dernier </a:t>
            </a:r>
            <a:r>
              <a:rPr lang="fr-FR" sz="2400" b="1" dirty="0" smtClean="0">
                <a:latin typeface="Times New Roman" pitchFamily="18" charset="0"/>
                <a:cs typeface="Times New Roman" pitchFamily="18" charset="0"/>
              </a:rPr>
              <a:t>(MMS) </a:t>
            </a:r>
            <a:r>
              <a:rPr lang="fr-FR" sz="2400" dirty="0" smtClean="0">
                <a:latin typeface="Times New Roman" pitchFamily="18" charset="0"/>
                <a:cs typeface="Times New Roman" pitchFamily="18" charset="0"/>
              </a:rPr>
              <a:t>introduit des groupes alkyls (-CH3, -CH2CH3) à certaines bases comme les guanines et les thymines qui deviennent </a:t>
            </a:r>
            <a:r>
              <a:rPr lang="fr-FR" sz="2400" dirty="0" err="1" smtClean="0">
                <a:latin typeface="Times New Roman" pitchFamily="18" charset="0"/>
                <a:cs typeface="Times New Roman" pitchFamily="18" charset="0"/>
              </a:rPr>
              <a:t>méthylées</a:t>
            </a:r>
            <a:r>
              <a:rPr lang="fr-FR" sz="2400" dirty="0" smtClean="0">
                <a:latin typeface="Times New Roman" pitchFamily="18" charset="0"/>
                <a:cs typeface="Times New Roman" pitchFamily="18" charset="0"/>
              </a:rPr>
              <a:t>,</a:t>
            </a:r>
          </a:p>
          <a:p>
            <a:pPr>
              <a:lnSpc>
                <a:spcPct val="150000"/>
              </a:lnSpc>
            </a:pPr>
            <a:r>
              <a:rPr lang="fr-FR" sz="2400" dirty="0" smtClean="0">
                <a:latin typeface="Times New Roman" pitchFamily="18" charset="0"/>
                <a:cs typeface="Times New Roman" pitchFamily="18" charset="0"/>
              </a:rPr>
              <a:t>La guanine </a:t>
            </a:r>
            <a:r>
              <a:rPr lang="fr-FR" sz="2400" dirty="0" err="1" smtClean="0">
                <a:latin typeface="Times New Roman" pitchFamily="18" charset="0"/>
                <a:cs typeface="Times New Roman" pitchFamily="18" charset="0"/>
              </a:rPr>
              <a:t>méthylée</a:t>
            </a:r>
            <a:r>
              <a:rPr lang="fr-FR" sz="2400" dirty="0" smtClean="0">
                <a:latin typeface="Times New Roman" pitchFamily="18" charset="0"/>
                <a:cs typeface="Times New Roman" pitchFamily="18" charset="0"/>
              </a:rPr>
              <a:t> s’apparie avec la thymine au lieu de la cytosine, donnant des </a:t>
            </a:r>
            <a:r>
              <a:rPr lang="fr-FR" sz="2400" b="1" dirty="0" smtClean="0">
                <a:latin typeface="Times New Roman" pitchFamily="18" charset="0"/>
                <a:cs typeface="Times New Roman" pitchFamily="18" charset="0"/>
              </a:rPr>
              <a:t>transitions</a:t>
            </a:r>
            <a:r>
              <a:rPr lang="fr-FR" sz="2400" dirty="0" smtClean="0">
                <a:latin typeface="Times New Roman" pitchFamily="18" charset="0"/>
                <a:cs typeface="Times New Roman" pitchFamily="18" charset="0"/>
              </a:rPr>
              <a:t> de GC         AT </a:t>
            </a:r>
          </a:p>
          <a:p>
            <a:pPr>
              <a:lnSpc>
                <a:spcPct val="150000"/>
              </a:lnSpc>
            </a:pPr>
            <a:r>
              <a:rPr lang="fr-FR" sz="2400" dirty="0" smtClean="0">
                <a:latin typeface="Times New Roman" pitchFamily="18" charset="0"/>
                <a:cs typeface="Times New Roman" pitchFamily="18" charset="0"/>
              </a:rPr>
              <a:t>Une thymine </a:t>
            </a:r>
            <a:r>
              <a:rPr lang="fr-FR" sz="2400" dirty="0" err="1" smtClean="0">
                <a:latin typeface="Times New Roman" pitchFamily="18" charset="0"/>
                <a:cs typeface="Times New Roman" pitchFamily="18" charset="0"/>
              </a:rPr>
              <a:t>méthylée</a:t>
            </a:r>
            <a:r>
              <a:rPr lang="fr-FR" sz="2400" dirty="0" smtClean="0">
                <a:latin typeface="Times New Roman" pitchFamily="18" charset="0"/>
                <a:cs typeface="Times New Roman" pitchFamily="18" charset="0"/>
              </a:rPr>
              <a:t> s’apparie avec la guanine au lieu de l’adénine donnant des transitions de       </a:t>
            </a:r>
          </a:p>
          <a:p>
            <a:pPr>
              <a:lnSpc>
                <a:spcPct val="150000"/>
              </a:lnSpc>
            </a:pPr>
            <a:r>
              <a:rPr lang="fr-FR" sz="2400" dirty="0" smtClean="0">
                <a:latin typeface="Times New Roman" pitchFamily="18" charset="0"/>
                <a:cs typeface="Times New Roman" pitchFamily="18" charset="0"/>
              </a:rPr>
              <a:t>      TA                       CG.</a:t>
            </a:r>
            <a:endParaRPr lang="fr-FR" sz="2400" dirty="0">
              <a:latin typeface="Times New Roman" pitchFamily="18" charset="0"/>
              <a:cs typeface="Times New Roman" pitchFamily="18" charset="0"/>
            </a:endParaRPr>
          </a:p>
        </p:txBody>
      </p:sp>
      <p:cxnSp>
        <p:nvCxnSpPr>
          <p:cNvPr id="5" name="Connecteur droit avec flèche 4"/>
          <p:cNvCxnSpPr/>
          <p:nvPr/>
        </p:nvCxnSpPr>
        <p:spPr>
          <a:xfrm>
            <a:off x="1214414" y="5857892"/>
            <a:ext cx="135732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929058" y="4214818"/>
            <a:ext cx="57150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39321"/>
          </a:xfrm>
          <a:prstGeom prst="rect">
            <a:avLst/>
          </a:prstGeom>
        </p:spPr>
        <p:txBody>
          <a:bodyPr wrap="square">
            <a:spAutoFit/>
          </a:bodyPr>
          <a:lstStyle/>
          <a:p>
            <a:pPr>
              <a:lnSpc>
                <a:spcPct val="150000"/>
              </a:lnSpc>
            </a:pPr>
            <a:r>
              <a:rPr lang="fr-FR" sz="2200" b="1" dirty="0">
                <a:solidFill>
                  <a:srgbClr val="FF0000"/>
                </a:solidFill>
                <a:latin typeface="Times New Roman" pitchFamily="18" charset="0"/>
                <a:cs typeface="Times New Roman" pitchFamily="18" charset="0"/>
              </a:rPr>
              <a:t>Les agents intercalaires : </a:t>
            </a:r>
            <a:r>
              <a:rPr lang="fr-FR" sz="2200" dirty="0">
                <a:latin typeface="Times New Roman" pitchFamily="18" charset="0"/>
                <a:cs typeface="Times New Roman" pitchFamily="18" charset="0"/>
              </a:rPr>
              <a:t>On en cite la </a:t>
            </a:r>
            <a:r>
              <a:rPr lang="fr-FR" sz="2200" b="1" dirty="0" err="1">
                <a:latin typeface="Times New Roman" pitchFamily="18" charset="0"/>
                <a:cs typeface="Times New Roman" pitchFamily="18" charset="0"/>
              </a:rPr>
              <a:t>proflavine</a:t>
            </a:r>
            <a:r>
              <a:rPr lang="fr-FR" sz="2200" dirty="0">
                <a:latin typeface="Times New Roman" pitchFamily="18" charset="0"/>
                <a:cs typeface="Times New Roman" pitchFamily="18" charset="0"/>
              </a:rPr>
              <a:t>, </a:t>
            </a:r>
            <a:r>
              <a:rPr lang="fr-FR" sz="2200" b="1" dirty="0">
                <a:latin typeface="Times New Roman" pitchFamily="18" charset="0"/>
                <a:cs typeface="Times New Roman" pitchFamily="18" charset="0"/>
              </a:rPr>
              <a:t>l’acridine </a:t>
            </a:r>
            <a:r>
              <a:rPr lang="fr-FR" sz="2200" b="1" dirty="0" smtClean="0">
                <a:latin typeface="Times New Roman" pitchFamily="18" charset="0"/>
                <a:cs typeface="Times New Roman" pitchFamily="18" charset="0"/>
              </a:rPr>
              <a:t>orange</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le </a:t>
            </a:r>
            <a:r>
              <a:rPr lang="fr-FR" sz="2200" dirty="0" smtClean="0">
                <a:latin typeface="Times New Roman" pitchFamily="18" charset="0"/>
                <a:cs typeface="Times New Roman" pitchFamily="18" charset="0"/>
              </a:rPr>
              <a:t>bromure d’</a:t>
            </a:r>
            <a:r>
              <a:rPr lang="fr-FR" sz="2200" dirty="0" err="1" smtClean="0">
                <a:latin typeface="Times New Roman" pitchFamily="18" charset="0"/>
                <a:cs typeface="Times New Roman" pitchFamily="18" charset="0"/>
              </a:rPr>
              <a:t>éthidium</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et l’ICR-170. Ils agissent en s’intercalant entre deux bases adjacentes dans </a:t>
            </a:r>
            <a:r>
              <a:rPr lang="fr-FR" sz="2200" dirty="0" smtClean="0">
                <a:latin typeface="Times New Roman" pitchFamily="18" charset="0"/>
                <a:cs typeface="Times New Roman" pitchFamily="18" charset="0"/>
              </a:rPr>
              <a:t>une ou </a:t>
            </a:r>
            <a:r>
              <a:rPr lang="fr-FR" sz="2200" dirty="0">
                <a:latin typeface="Times New Roman" pitchFamily="18" charset="0"/>
                <a:cs typeface="Times New Roman" pitchFamily="18" charset="0"/>
              </a:rPr>
              <a:t>les deux chaînes de la double hélice d’ADN. </a:t>
            </a:r>
            <a:endParaRPr lang="fr-FR" sz="2200" dirty="0" smtClean="0">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Le </a:t>
            </a:r>
            <a:r>
              <a:rPr lang="fr-FR" sz="2200" dirty="0">
                <a:latin typeface="Times New Roman" pitchFamily="18" charset="0"/>
                <a:cs typeface="Times New Roman" pitchFamily="18" charset="0"/>
              </a:rPr>
              <a:t>résultat est une addition ou une </a:t>
            </a:r>
            <a:r>
              <a:rPr lang="fr-FR" sz="2200" dirty="0" smtClean="0">
                <a:latin typeface="Times New Roman" pitchFamily="18" charset="0"/>
                <a:cs typeface="Times New Roman" pitchFamily="18" charset="0"/>
              </a:rPr>
              <a:t>délétion suivant </a:t>
            </a:r>
            <a:r>
              <a:rPr lang="fr-FR" sz="2200" dirty="0">
                <a:latin typeface="Times New Roman" pitchFamily="18" charset="0"/>
                <a:cs typeface="Times New Roman" pitchFamily="18" charset="0"/>
              </a:rPr>
              <a:t>à ce que l’agent intercalaire s’insère dans la chaîne qui joue le rôle de </a:t>
            </a:r>
            <a:r>
              <a:rPr lang="fr-FR" sz="2200" dirty="0" smtClean="0">
                <a:latin typeface="Times New Roman" pitchFamily="18" charset="0"/>
                <a:cs typeface="Times New Roman" pitchFamily="18" charset="0"/>
              </a:rPr>
              <a:t>matrice pendant </a:t>
            </a:r>
            <a:r>
              <a:rPr lang="fr-FR" sz="2200" dirty="0">
                <a:latin typeface="Times New Roman" pitchFamily="18" charset="0"/>
                <a:cs typeface="Times New Roman" pitchFamily="18" charset="0"/>
              </a:rPr>
              <a:t>la réplication ou dans la chaîne nouvellement synthétisée.</a:t>
            </a:r>
          </a:p>
        </p:txBody>
      </p:sp>
      <p:pic>
        <p:nvPicPr>
          <p:cNvPr id="22530" name="Picture 2"/>
          <p:cNvPicPr>
            <a:picLocks noChangeAspect="1" noChangeArrowheads="1"/>
          </p:cNvPicPr>
          <p:nvPr/>
        </p:nvPicPr>
        <p:blipFill>
          <a:blip r:embed="rId2"/>
          <a:srcRect/>
          <a:stretch>
            <a:fillRect/>
          </a:stretch>
        </p:blipFill>
        <p:spPr bwMode="auto">
          <a:xfrm>
            <a:off x="500034" y="3214686"/>
            <a:ext cx="8166811" cy="2424117"/>
          </a:xfrm>
          <a:prstGeom prst="rect">
            <a:avLst/>
          </a:prstGeom>
          <a:noFill/>
          <a:ln w="9525">
            <a:noFill/>
            <a:miter lim="800000"/>
            <a:headEnd/>
            <a:tailEnd/>
          </a:ln>
          <a:effectLst/>
        </p:spPr>
      </p:pic>
      <p:sp>
        <p:nvSpPr>
          <p:cNvPr id="7" name="Rectangle 6"/>
          <p:cNvSpPr/>
          <p:nvPr/>
        </p:nvSpPr>
        <p:spPr>
          <a:xfrm>
            <a:off x="142876" y="6000768"/>
            <a:ext cx="8929718" cy="492443"/>
          </a:xfrm>
          <a:prstGeom prst="rect">
            <a:avLst/>
          </a:prstGeom>
        </p:spPr>
        <p:txBody>
          <a:bodyPr wrap="square">
            <a:spAutoFit/>
          </a:bodyPr>
          <a:lstStyle/>
          <a:p>
            <a:r>
              <a:rPr lang="fr-FR" sz="2600" b="1" dirty="0" smtClean="0">
                <a:latin typeface="Times New Roman" pitchFamily="18" charset="0"/>
                <a:cs typeface="Times New Roman" pitchFamily="18" charset="0"/>
              </a:rPr>
              <a:t>         La </a:t>
            </a:r>
            <a:r>
              <a:rPr lang="fr-FR" sz="2600" b="1" dirty="0" err="1">
                <a:latin typeface="Times New Roman" pitchFamily="18" charset="0"/>
                <a:cs typeface="Times New Roman" pitchFamily="18" charset="0"/>
              </a:rPr>
              <a:t>proflavine</a:t>
            </a:r>
            <a:r>
              <a:rPr lang="fr-FR" sz="2600" b="1" dirty="0">
                <a:latin typeface="Times New Roman" pitchFamily="18" charset="0"/>
                <a:cs typeface="Times New Roman" pitchFamily="18" charset="0"/>
              </a:rPr>
              <a:t> (A) </a:t>
            </a:r>
            <a:r>
              <a:rPr lang="fr-FR" sz="2600" b="1" dirty="0" smtClean="0">
                <a:latin typeface="Times New Roman" pitchFamily="18" charset="0"/>
                <a:cs typeface="Times New Roman" pitchFamily="18" charset="0"/>
              </a:rPr>
              <a:t>                         L’acridine </a:t>
            </a:r>
            <a:r>
              <a:rPr lang="fr-FR" sz="2600" b="1" dirty="0">
                <a:latin typeface="Times New Roman" pitchFamily="18" charset="0"/>
                <a:cs typeface="Times New Roman" pitchFamily="18" charset="0"/>
              </a:rPr>
              <a:t>orange (B).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928802"/>
            <a:ext cx="7593257" cy="1828386"/>
          </a:xfrm>
          <a:prstGeom prst="rect">
            <a:avLst/>
          </a:prstGeom>
        </p:spPr>
        <p:txBody>
          <a:bodyPr wrap="square">
            <a:spAutoFit/>
          </a:bodyPr>
          <a:lstStyle/>
          <a:p>
            <a:pPr algn="ctr">
              <a:lnSpc>
                <a:spcPct val="150000"/>
              </a:lnSpc>
            </a:pPr>
            <a:r>
              <a:rPr lang="fr-FR" sz="4000" b="1" i="1" dirty="0" smtClean="0">
                <a:solidFill>
                  <a:srgbClr val="FF0000"/>
                </a:solidFill>
                <a:latin typeface="Times New Roman" pitchFamily="18" charset="0"/>
                <a:cs typeface="Times New Roman" pitchFamily="18" charset="0"/>
              </a:rPr>
              <a:t>Mécanismes de Réparation de l’ADN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fr-FR" sz="2400" b="1" dirty="0" smtClean="0">
                <a:solidFill>
                  <a:srgbClr val="FF0000"/>
                </a:solidFill>
                <a:latin typeface="Times New Roman" pitchFamily="18" charset="0"/>
                <a:cs typeface="Times New Roman" pitchFamily="18" charset="0"/>
              </a:rPr>
              <a:t>La Mutagenèse  </a:t>
            </a:r>
            <a:endPar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La Mutation:</a:t>
            </a:r>
            <a:r>
              <a:rPr kumimoji="0" lang="fr-FR" sz="24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fr-FR" sz="2400" dirty="0">
                <a:latin typeface="Times New Roman" pitchFamily="18" charset="0"/>
                <a:ea typeface="Times New Roman" pitchFamily="18" charset="0"/>
                <a:cs typeface="Times New Roman" pitchFamily="18" charset="0"/>
              </a:rPr>
              <a:t>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 une modification héritable de la séquence du génome d’un organisme. Ces évènements modifient la séquence d’ADN et ainsi le phénotype de l’individu. Le phénotype correspond à l’ensemble des caractères observables de l’individu.</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mutations peuvent être transmises à la descendance si elles se réalisent dans des génomes de cellules germinales ou précurseurs de cellules germinales. Les mutations de cellules somatiques entraînent des modifications au sein même de l’individu.</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Ces mutations permettent l’évolution de l’espèce, mais malheureusement elles sont responsables d’un grand nombre de maladies.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15827"/>
          </a:xfrm>
          <a:prstGeom prst="rect">
            <a:avLst/>
          </a:prstGeom>
        </p:spPr>
        <p:txBody>
          <a:bodyPr wrap="square">
            <a:spAutoFit/>
          </a:bodyPr>
          <a:lstStyle/>
          <a:p>
            <a:pPr>
              <a:lnSpc>
                <a:spcPct val="150000"/>
              </a:lnSpc>
            </a:pPr>
            <a:r>
              <a:rPr lang="fr-FR" sz="2200" b="1" dirty="0">
                <a:latin typeface="Times New Roman" pitchFamily="18" charset="0"/>
                <a:cs typeface="Times New Roman" pitchFamily="18" charset="0"/>
              </a:rPr>
              <a:t>Réparation des mutations</a:t>
            </a:r>
          </a:p>
          <a:p>
            <a:pPr>
              <a:lnSpc>
                <a:spcPct val="150000"/>
              </a:lnSpc>
            </a:pPr>
            <a:r>
              <a:rPr lang="fr-FR" sz="2200" dirty="0">
                <a:latin typeface="Times New Roman" pitchFamily="18" charset="0"/>
                <a:cs typeface="Times New Roman" pitchFamily="18" charset="0"/>
              </a:rPr>
              <a:t>L’excision des </a:t>
            </a:r>
            <a:r>
              <a:rPr lang="fr-FR" sz="2200" b="1" dirty="0">
                <a:latin typeface="Times New Roman" pitchFamily="18" charset="0"/>
                <a:cs typeface="Times New Roman" pitchFamily="18" charset="0"/>
              </a:rPr>
              <a:t>dimères de pyrimidine </a:t>
            </a:r>
            <a:r>
              <a:rPr lang="fr-FR" sz="2200" b="1" dirty="0" smtClean="0">
                <a:latin typeface="Times New Roman" pitchFamily="18" charset="0"/>
                <a:cs typeface="Times New Roman" pitchFamily="18" charset="0"/>
              </a:rPr>
              <a:t> (d T) </a:t>
            </a:r>
            <a:r>
              <a:rPr lang="fr-FR" sz="2200" dirty="0" smtClean="0">
                <a:latin typeface="Times New Roman" pitchFamily="18" charset="0"/>
                <a:cs typeface="Times New Roman" pitchFamily="18" charset="0"/>
              </a:rPr>
              <a:t>formés </a:t>
            </a:r>
            <a:r>
              <a:rPr lang="fr-FR" sz="2200" dirty="0">
                <a:latin typeface="Times New Roman" pitchFamily="18" charset="0"/>
                <a:cs typeface="Times New Roman" pitchFamily="18" charset="0"/>
              </a:rPr>
              <a:t>par l’exposition de l’ADN aux rayons UV </a:t>
            </a:r>
            <a:r>
              <a:rPr lang="fr-FR" sz="2200" dirty="0" smtClean="0">
                <a:latin typeface="Times New Roman" pitchFamily="18" charset="0"/>
                <a:cs typeface="Times New Roman" pitchFamily="18" charset="0"/>
              </a:rPr>
              <a:t>peut être </a:t>
            </a:r>
            <a:r>
              <a:rPr lang="fr-FR" sz="2200" dirty="0">
                <a:latin typeface="Times New Roman" pitchFamily="18" charset="0"/>
                <a:cs typeface="Times New Roman" pitchFamily="18" charset="0"/>
              </a:rPr>
              <a:t>réalisée par plusieurs systèmes de réparation</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5" name="Rectangle 4"/>
          <p:cNvSpPr/>
          <p:nvPr/>
        </p:nvSpPr>
        <p:spPr>
          <a:xfrm>
            <a:off x="0" y="1643050"/>
            <a:ext cx="9144000" cy="4154984"/>
          </a:xfrm>
          <a:prstGeom prst="rect">
            <a:avLst/>
          </a:prstGeom>
        </p:spPr>
        <p:txBody>
          <a:bodyPr wrap="square">
            <a:spAutoFit/>
          </a:bodyPr>
          <a:lstStyle/>
          <a:p>
            <a:pPr>
              <a:lnSpc>
                <a:spcPct val="150000"/>
              </a:lnSpc>
            </a:pPr>
            <a:r>
              <a:rPr lang="fr-FR" sz="2200" b="1" dirty="0" smtClean="0">
                <a:latin typeface="Times New Roman" pitchFamily="18" charset="0"/>
                <a:cs typeface="Times New Roman" pitchFamily="18" charset="0"/>
              </a:rPr>
              <a:t>1. Par  </a:t>
            </a:r>
            <a:r>
              <a:rPr lang="fr-FR" sz="2200" b="1" dirty="0">
                <a:latin typeface="Times New Roman" pitchFamily="18" charset="0"/>
                <a:cs typeface="Times New Roman" pitchFamily="18" charset="0"/>
              </a:rPr>
              <a:t>La </a:t>
            </a:r>
            <a:r>
              <a:rPr lang="fr-FR" sz="2200" b="1" dirty="0" err="1" smtClean="0">
                <a:latin typeface="Times New Roman" pitchFamily="18" charset="0"/>
                <a:cs typeface="Times New Roman" pitchFamily="18" charset="0"/>
              </a:rPr>
              <a:t>photoréactivation</a:t>
            </a:r>
            <a:endParaRPr lang="fr-FR" sz="2200" b="1" dirty="0">
              <a:latin typeface="Times New Roman" pitchFamily="18" charset="0"/>
              <a:cs typeface="Times New Roman" pitchFamily="18" charset="0"/>
            </a:endParaRPr>
          </a:p>
          <a:p>
            <a:pPr>
              <a:lnSpc>
                <a:spcPct val="150000"/>
              </a:lnSpc>
            </a:pPr>
            <a:r>
              <a:rPr lang="fr-FR" sz="2200" dirty="0">
                <a:latin typeface="Times New Roman" pitchFamily="18" charset="0"/>
                <a:cs typeface="Times New Roman" pitchFamily="18" charset="0"/>
              </a:rPr>
              <a:t>C’est un système qui utilise la </a:t>
            </a:r>
            <a:r>
              <a:rPr lang="fr-FR" sz="2200" b="1" dirty="0">
                <a:latin typeface="Times New Roman" pitchFamily="18" charset="0"/>
                <a:cs typeface="Times New Roman" pitchFamily="18" charset="0"/>
              </a:rPr>
              <a:t>lumière </a:t>
            </a:r>
            <a:r>
              <a:rPr lang="fr-FR" sz="2200" b="1" dirty="0" smtClean="0">
                <a:latin typeface="Times New Roman" pitchFamily="18" charset="0"/>
                <a:cs typeface="Times New Roman" pitchFamily="18" charset="0"/>
              </a:rPr>
              <a:t> visible</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d’une longueur d’onde qui varie </a:t>
            </a:r>
            <a:r>
              <a:rPr lang="fr-FR" sz="2200" dirty="0" smtClean="0">
                <a:latin typeface="Times New Roman" pitchFamily="18" charset="0"/>
                <a:cs typeface="Times New Roman" pitchFamily="18" charset="0"/>
              </a:rPr>
              <a:t>entre </a:t>
            </a:r>
            <a:r>
              <a:rPr lang="fr-FR" sz="2200" dirty="0">
                <a:latin typeface="Times New Roman" pitchFamily="18" charset="0"/>
                <a:cs typeface="Times New Roman" pitchFamily="18" charset="0"/>
              </a:rPr>
              <a:t>320 </a:t>
            </a:r>
            <a:r>
              <a:rPr lang="fr-FR" sz="2200" dirty="0" smtClean="0">
                <a:latin typeface="Times New Roman" pitchFamily="18" charset="0"/>
                <a:cs typeface="Times New Roman" pitchFamily="18" charset="0"/>
              </a:rPr>
              <a:t>et 370nm </a:t>
            </a:r>
            <a:r>
              <a:rPr lang="fr-FR" sz="2200" dirty="0">
                <a:latin typeface="Times New Roman" pitchFamily="18" charset="0"/>
                <a:cs typeface="Times New Roman" pitchFamily="18" charset="0"/>
              </a:rPr>
              <a:t>pour stimuler une </a:t>
            </a:r>
            <a:r>
              <a:rPr lang="fr-FR" sz="2200" dirty="0" smtClean="0">
                <a:latin typeface="Times New Roman" pitchFamily="18" charset="0"/>
                <a:cs typeface="Times New Roman" pitchFamily="18" charset="0"/>
              </a:rPr>
              <a:t>enzyme </a:t>
            </a:r>
            <a:r>
              <a:rPr lang="fr-FR" sz="2200" dirty="0">
                <a:latin typeface="Times New Roman" pitchFamily="18" charset="0"/>
                <a:cs typeface="Times New Roman" pitchFamily="18" charset="0"/>
              </a:rPr>
              <a:t>spécifique appelée </a:t>
            </a:r>
            <a:r>
              <a:rPr lang="fr-FR" sz="2200" b="1" dirty="0" err="1" smtClean="0">
                <a:latin typeface="Times New Roman" pitchFamily="18" charset="0"/>
                <a:cs typeface="Times New Roman" pitchFamily="18" charset="0"/>
              </a:rPr>
              <a:t>photolyase</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ou </a:t>
            </a:r>
            <a:r>
              <a:rPr lang="fr-FR" sz="2200" dirty="0" smtClean="0">
                <a:latin typeface="Times New Roman" pitchFamily="18" charset="0"/>
                <a:cs typeface="Times New Roman" pitchFamily="18" charset="0"/>
              </a:rPr>
              <a:t>enzyme </a:t>
            </a:r>
            <a:r>
              <a:rPr lang="fr-FR" sz="2200" b="1" dirty="0" err="1" smtClean="0">
                <a:latin typeface="Times New Roman" pitchFamily="18" charset="0"/>
                <a:cs typeface="Times New Roman" pitchFamily="18" charset="0"/>
              </a:rPr>
              <a:t>photoréactivante</a:t>
            </a:r>
            <a:r>
              <a:rPr lang="fr-FR" sz="2200" b="1"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(PRE) </a:t>
            </a:r>
            <a:r>
              <a:rPr lang="fr-FR" sz="2200" dirty="0" smtClean="0">
                <a:latin typeface="Times New Roman" pitchFamily="18" charset="0"/>
                <a:cs typeface="Times New Roman" pitchFamily="18" charset="0"/>
              </a:rPr>
              <a:t>qui </a:t>
            </a:r>
            <a:r>
              <a:rPr lang="fr-FR" sz="2200" dirty="0">
                <a:latin typeface="Times New Roman" pitchFamily="18" charset="0"/>
                <a:cs typeface="Times New Roman" pitchFamily="18" charset="0"/>
              </a:rPr>
              <a:t>s’associe au dimère et provoque </a:t>
            </a:r>
            <a:r>
              <a:rPr lang="fr-FR" sz="2200" dirty="0" smtClean="0">
                <a:latin typeface="Times New Roman" pitchFamily="18" charset="0"/>
                <a:cs typeface="Times New Roman" pitchFamily="18" charset="0"/>
              </a:rPr>
              <a:t>sa </a:t>
            </a:r>
            <a:r>
              <a:rPr lang="fr-FR" sz="2200" dirty="0">
                <a:latin typeface="Times New Roman" pitchFamily="18" charset="0"/>
                <a:cs typeface="Times New Roman" pitchFamily="18" charset="0"/>
              </a:rPr>
              <a:t>dissociation. </a:t>
            </a:r>
            <a:endParaRPr lang="fr-FR" sz="2200" dirty="0" smtClean="0">
              <a:latin typeface="Times New Roman" pitchFamily="18" charset="0"/>
              <a:cs typeface="Times New Roman" pitchFamily="18" charset="0"/>
            </a:endParaRPr>
          </a:p>
          <a:p>
            <a:pPr>
              <a:lnSpc>
                <a:spcPct val="150000"/>
              </a:lnSpc>
            </a:pPr>
            <a:r>
              <a:rPr lang="fr-FR" sz="2200" b="1" dirty="0" smtClean="0">
                <a:latin typeface="Times New Roman" pitchFamily="18" charset="0"/>
                <a:cs typeface="Times New Roman" pitchFamily="18" charset="0"/>
              </a:rPr>
              <a:t>La </a:t>
            </a:r>
            <a:r>
              <a:rPr lang="fr-FR" sz="2200" b="1" dirty="0" err="1" smtClean="0">
                <a:latin typeface="Times New Roman" pitchFamily="18" charset="0"/>
                <a:cs typeface="Times New Roman" pitchFamily="18" charset="0"/>
              </a:rPr>
              <a:t>photolyase</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est une enzyme ubiquitaire et apparemment </a:t>
            </a:r>
            <a:r>
              <a:rPr lang="fr-FR" sz="2200" b="1" dirty="0" smtClean="0">
                <a:latin typeface="Times New Roman" pitchFamily="18" charset="0"/>
                <a:cs typeface="Times New Roman" pitchFamily="18" charset="0"/>
              </a:rPr>
              <a:t>très efficace </a:t>
            </a:r>
            <a:r>
              <a:rPr lang="fr-FR" sz="2200" dirty="0" smtClean="0">
                <a:latin typeface="Times New Roman" pitchFamily="18" charset="0"/>
                <a:cs typeface="Times New Roman" pitchFamily="18" charset="0"/>
              </a:rPr>
              <a:t>puisque très peu de dimères de thymines sont laissés non corrigés après son passage.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iotechnologie.ac-montpellier.fr/IMG/jpg/photoreactivation.jpg"/>
          <p:cNvPicPr>
            <a:picLocks noChangeAspect="1" noChangeArrowheads="1"/>
          </p:cNvPicPr>
          <p:nvPr/>
        </p:nvPicPr>
        <p:blipFill>
          <a:blip r:embed="rId2"/>
          <a:srcRect b="319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570704"/>
          </a:xfrm>
          <a:prstGeom prst="rect">
            <a:avLst/>
          </a:prstGeom>
        </p:spPr>
        <p:txBody>
          <a:bodyPr wrap="square">
            <a:spAutoFit/>
          </a:bodyPr>
          <a:lstStyle/>
          <a:p>
            <a:pPr>
              <a:lnSpc>
                <a:spcPct val="150000"/>
              </a:lnSpc>
            </a:pPr>
            <a:r>
              <a:rPr lang="fr-FR" sz="2200" b="1" dirty="0">
                <a:latin typeface="Times New Roman" pitchFamily="18" charset="0"/>
                <a:cs typeface="Times New Roman" pitchFamily="18" charset="0"/>
              </a:rPr>
              <a:t>III.4.2. Réparation des lésions dues à des agents </a:t>
            </a:r>
            <a:r>
              <a:rPr lang="fr-FR" sz="2200" b="1" dirty="0" err="1">
                <a:latin typeface="Times New Roman" pitchFamily="18" charset="0"/>
                <a:cs typeface="Times New Roman" pitchFamily="18" charset="0"/>
              </a:rPr>
              <a:t>alkylants</a:t>
            </a:r>
            <a:endParaRPr lang="fr-FR" sz="2200" b="1" dirty="0">
              <a:latin typeface="Times New Roman" pitchFamily="18" charset="0"/>
              <a:cs typeface="Times New Roman" pitchFamily="18" charset="0"/>
            </a:endParaRPr>
          </a:p>
          <a:p>
            <a:pPr>
              <a:lnSpc>
                <a:spcPct val="150000"/>
              </a:lnSpc>
            </a:pPr>
            <a:r>
              <a:rPr lang="fr-FR" sz="2200" dirty="0">
                <a:latin typeface="Times New Roman" pitchFamily="18" charset="0"/>
                <a:cs typeface="Times New Roman" pitchFamily="18" charset="0"/>
              </a:rPr>
              <a:t>Dans ce cas, des systèmes de réparation spécifiques interviennent. </a:t>
            </a:r>
            <a:endParaRPr lang="fr-FR" sz="2200" dirty="0" smtClean="0">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une </a:t>
            </a:r>
            <a:r>
              <a:rPr lang="fr-FR" sz="2200" dirty="0">
                <a:latin typeface="Times New Roman" pitchFamily="18" charset="0"/>
                <a:cs typeface="Times New Roman" pitchFamily="18" charset="0"/>
              </a:rPr>
              <a:t>enzyme </a:t>
            </a:r>
            <a:r>
              <a:rPr lang="fr-FR" sz="2200" dirty="0" smtClean="0">
                <a:latin typeface="Times New Roman" pitchFamily="18" charset="0"/>
                <a:cs typeface="Times New Roman" pitchFamily="18" charset="0"/>
              </a:rPr>
              <a:t>appelée </a:t>
            </a:r>
            <a:r>
              <a:rPr lang="fr-FR" sz="2200" dirty="0">
                <a:latin typeface="Times New Roman" pitchFamily="18" charset="0"/>
                <a:cs typeface="Times New Roman" pitchFamily="18" charset="0"/>
              </a:rPr>
              <a:t>6-</a:t>
            </a:r>
            <a:r>
              <a:rPr lang="fr-FR" sz="2200" dirty="0" err="1">
                <a:latin typeface="Times New Roman" pitchFamily="18" charset="0"/>
                <a:cs typeface="Times New Roman" pitchFamily="18" charset="0"/>
              </a:rPr>
              <a:t>méthyl</a:t>
            </a:r>
            <a:r>
              <a:rPr lang="fr-FR" sz="2200" dirty="0">
                <a:latin typeface="Times New Roman" pitchFamily="18" charset="0"/>
                <a:cs typeface="Times New Roman" pitchFamily="18" charset="0"/>
              </a:rPr>
              <a:t>-guanine </a:t>
            </a:r>
            <a:r>
              <a:rPr lang="fr-FR" sz="2200" dirty="0" smtClean="0">
                <a:latin typeface="Times New Roman" pitchFamily="18" charset="0"/>
                <a:cs typeface="Times New Roman" pitchFamily="18" charset="0"/>
              </a:rPr>
              <a:t>méthyle transférase</a:t>
            </a:r>
            <a:r>
              <a:rPr lang="fr-FR" sz="2200" dirty="0">
                <a:latin typeface="Times New Roman" pitchFamily="18" charset="0"/>
                <a:cs typeface="Times New Roman" pitchFamily="18" charset="0"/>
              </a:rPr>
              <a:t>, qui reconnaît </a:t>
            </a:r>
            <a:r>
              <a:rPr lang="fr-FR" sz="2200" dirty="0" smtClean="0">
                <a:latin typeface="Times New Roman" pitchFamily="18" charset="0"/>
                <a:cs typeface="Times New Roman" pitchFamily="18" charset="0"/>
              </a:rPr>
              <a:t>le 6-</a:t>
            </a:r>
            <a:r>
              <a:rPr lang="fr-FR" sz="2200" dirty="0" err="1" smtClean="0">
                <a:latin typeface="Times New Roman" pitchFamily="18" charset="0"/>
                <a:cs typeface="Times New Roman" pitchFamily="18" charset="0"/>
              </a:rPr>
              <a:t>méthyl</a:t>
            </a:r>
            <a:r>
              <a:rPr lang="fr-FR" sz="2200" dirty="0" smtClean="0">
                <a:latin typeface="Times New Roman" pitchFamily="18" charset="0"/>
                <a:cs typeface="Times New Roman" pitchFamily="18" charset="0"/>
              </a:rPr>
              <a:t>-guanine </a:t>
            </a:r>
            <a:r>
              <a:rPr lang="fr-FR" sz="2200" dirty="0">
                <a:latin typeface="Times New Roman" pitchFamily="18" charset="0"/>
                <a:cs typeface="Times New Roman" pitchFamily="18" charset="0"/>
              </a:rPr>
              <a:t>dans l’ADN et enlève le groupe méthyle, </a:t>
            </a:r>
            <a:r>
              <a:rPr lang="fr-FR" sz="2200" dirty="0" smtClean="0">
                <a:latin typeface="Times New Roman" pitchFamily="18" charset="0"/>
                <a:cs typeface="Times New Roman" pitchFamily="18" charset="0"/>
              </a:rPr>
              <a:t>le changeant </a:t>
            </a:r>
            <a:r>
              <a:rPr lang="fr-FR" sz="2200" dirty="0">
                <a:latin typeface="Times New Roman" pitchFamily="18" charset="0"/>
                <a:cs typeface="Times New Roman" pitchFamily="18" charset="0"/>
              </a:rPr>
              <a:t>à sa forme originale.</a:t>
            </a:r>
          </a:p>
        </p:txBody>
      </p:sp>
      <p:pic>
        <p:nvPicPr>
          <p:cNvPr id="5" name="Picture 2"/>
          <p:cNvPicPr>
            <a:picLocks noChangeAspect="1" noChangeArrowheads="1"/>
          </p:cNvPicPr>
          <p:nvPr/>
        </p:nvPicPr>
        <p:blipFill>
          <a:blip r:embed="rId2"/>
          <a:srcRect l="15625" t="8000" r="14375" b="17999"/>
          <a:stretch>
            <a:fillRect/>
          </a:stretch>
        </p:blipFill>
        <p:spPr bwMode="auto">
          <a:xfrm>
            <a:off x="0" y="2571744"/>
            <a:ext cx="9144033" cy="4286256"/>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2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Réparation par excision de base (BER) :</a:t>
            </a:r>
            <a:endParaRPr kumimoji="0" lang="fr-FR" sz="24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 mécanisme est présent chez les procaryotes et les eucaryotes et essentiellement impliqué dans les réparations de mutations endogènes jusqu’à 4 nucléotides. Le système BER permet l’élimination des bases anormales et la réparation du site AP.</a:t>
            </a:r>
            <a:endParaRPr kumimoji="0" lang="fr-F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fr-F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ADN </a:t>
            </a:r>
            <a:r>
              <a:rPr kumimoji="0" lang="fr-FR"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glycosylase</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coupe la liaison N-</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glycosidique</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entre la base anormale et le désoxyribose, entraînant l’apparition d’un site AP. Il y a uniquement extraction de la base sans coupure de liaison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phosphodiester</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existe de nombreuses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glycosilases</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dans la cellule, chacune reconnaît une (plusieurs) base(s) modifiées différentes.</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Une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endonucléase</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3’-5’ coupe la liaison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phosphodiester</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adjacente au site AP, l’ADN-polymérase I enlève le site AP et synthétise le morceau d’ADN manquant, puis l’ADN-ligase met en place la liaison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Phosphodiester</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manquante</a:t>
            </a:r>
            <a:r>
              <a:rPr kumimoji="0" lang="fr-F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19376" t="16000" r="27499" b="13000"/>
          <a:stretch>
            <a:fillRect/>
          </a:stretch>
        </p:blipFill>
        <p:spPr bwMode="auto">
          <a:xfrm>
            <a:off x="0" y="0"/>
            <a:ext cx="9144000" cy="6858000"/>
          </a:xfrm>
          <a:prstGeom prst="rect">
            <a:avLst/>
          </a:prstGeom>
          <a:noFill/>
          <a:ln w="9525">
            <a:noFill/>
            <a:miter lim="800000"/>
            <a:headEnd/>
            <a:tailEnd/>
          </a:ln>
          <a:effectLst>
            <a:prstShdw prst="shdw13" dist="53882" dir="13500000">
              <a:schemeClr val="bg2">
                <a:alpha val="50000"/>
              </a:schemeClr>
            </a:prstShdw>
          </a:effectLst>
        </p:spPr>
      </p:pic>
      <p:sp>
        <p:nvSpPr>
          <p:cNvPr id="5" name="Ellipse 4"/>
          <p:cNvSpPr/>
          <p:nvPr/>
        </p:nvSpPr>
        <p:spPr>
          <a:xfrm>
            <a:off x="6929454" y="0"/>
            <a:ext cx="785818" cy="6429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929454" y="1357298"/>
            <a:ext cx="785818" cy="64294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AP</a:t>
            </a:r>
            <a:endParaRPr lang="fr-FR" sz="2000" b="1" dirty="0">
              <a:solidFill>
                <a:schemeClr val="tx1"/>
              </a:solidFill>
              <a:latin typeface="Times New Roman" pitchFamily="18" charset="0"/>
              <a:cs typeface="Times New Roman" pitchFamily="18" charset="0"/>
            </a:endParaRPr>
          </a:p>
        </p:txBody>
      </p:sp>
      <p:sp>
        <p:nvSpPr>
          <p:cNvPr id="7" name="Ellipse 6"/>
          <p:cNvSpPr/>
          <p:nvPr/>
        </p:nvSpPr>
        <p:spPr>
          <a:xfrm>
            <a:off x="6786578" y="2285992"/>
            <a:ext cx="785818" cy="6429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143768" y="3500438"/>
            <a:ext cx="428628" cy="50006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938978" y="4643470"/>
            <a:ext cx="785818" cy="6429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072330" y="5715040"/>
            <a:ext cx="785818" cy="6429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40307"/>
          </a:xfrm>
          <a:prstGeom prst="rect">
            <a:avLst/>
          </a:prstGeom>
        </p:spPr>
        <p:txBody>
          <a:bodyPr wrap="square">
            <a:spAutoFit/>
          </a:bodyPr>
          <a:lstStyle/>
          <a:p>
            <a:pPr algn="ctr">
              <a:lnSpc>
                <a:spcPct val="150000"/>
              </a:lnSpc>
            </a:pPr>
            <a:r>
              <a:rPr lang="fr-FR" sz="2400" b="1" dirty="0" smtClean="0">
                <a:solidFill>
                  <a:srgbClr val="FF0000"/>
                </a:solidFill>
                <a:latin typeface="Times New Roman" pitchFamily="18" charset="0"/>
                <a:cs typeface="Times New Roman" pitchFamily="18" charset="0"/>
              </a:rPr>
              <a:t>Réparation par excision de nucléotides (NER)</a:t>
            </a:r>
            <a:endParaRPr lang="fr-FR" sz="2400" dirty="0" smtClean="0">
              <a:solidFill>
                <a:srgbClr val="FF0000"/>
              </a:solidFill>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C’est </a:t>
            </a:r>
            <a:r>
              <a:rPr lang="fr-FR" sz="2400" dirty="0">
                <a:latin typeface="Times New Roman" pitchFamily="18" charset="0"/>
                <a:cs typeface="Times New Roman" pitchFamily="18" charset="0"/>
              </a:rPr>
              <a:t>le mécanisme le mieux connu parmi les mécanismes de réparation. Il a été </a:t>
            </a:r>
            <a:r>
              <a:rPr lang="fr-FR" sz="2400" dirty="0" smtClean="0">
                <a:latin typeface="Times New Roman" pitchFamily="18" charset="0"/>
                <a:cs typeface="Times New Roman" pitchFamily="18" charset="0"/>
              </a:rPr>
              <a:t>découvert en </a:t>
            </a:r>
            <a:r>
              <a:rPr lang="fr-FR" sz="2400" dirty="0">
                <a:latin typeface="Times New Roman" pitchFamily="18" charset="0"/>
                <a:cs typeface="Times New Roman" pitchFamily="18" charset="0"/>
              </a:rPr>
              <a:t>1964 par </a:t>
            </a:r>
            <a:r>
              <a:rPr lang="fr-FR" sz="2400" dirty="0" err="1">
                <a:latin typeface="Times New Roman" pitchFamily="18" charset="0"/>
                <a:cs typeface="Times New Roman" pitchFamily="18" charset="0"/>
              </a:rPr>
              <a:t>Setlow</a:t>
            </a:r>
            <a:r>
              <a:rPr lang="fr-FR" sz="2400" dirty="0">
                <a:latin typeface="Times New Roman" pitchFamily="18" charset="0"/>
                <a:cs typeface="Times New Roman" pitchFamily="18" charset="0"/>
              </a:rPr>
              <a:t> et Carrier. </a:t>
            </a: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dimères de pyrimidine </a:t>
            </a:r>
            <a:r>
              <a:rPr lang="fr-FR" sz="2400" b="1" dirty="0" smtClean="0">
                <a:latin typeface="Times New Roman" pitchFamily="18" charset="0"/>
                <a:cs typeface="Times New Roman" pitchFamily="18" charset="0"/>
              </a:rPr>
              <a:t>(DT) </a:t>
            </a:r>
            <a:r>
              <a:rPr lang="fr-FR" sz="2400" dirty="0" smtClean="0">
                <a:latin typeface="Times New Roman" pitchFamily="18" charset="0"/>
                <a:cs typeface="Times New Roman" pitchFamily="18" charset="0"/>
              </a:rPr>
              <a:t>bloquent </a:t>
            </a:r>
            <a:r>
              <a:rPr lang="fr-FR" sz="2400" dirty="0">
                <a:latin typeface="Times New Roman" pitchFamily="18" charset="0"/>
                <a:cs typeface="Times New Roman" pitchFamily="18" charset="0"/>
              </a:rPr>
              <a:t>la réplication </a:t>
            </a:r>
            <a:r>
              <a:rPr lang="fr-FR" sz="2400" dirty="0" smtClean="0">
                <a:latin typeface="Times New Roman" pitchFamily="18" charset="0"/>
                <a:cs typeface="Times New Roman" pitchFamily="18" charset="0"/>
              </a:rPr>
              <a:t>et l’expression </a:t>
            </a:r>
            <a:r>
              <a:rPr lang="fr-FR" sz="2400" dirty="0">
                <a:latin typeface="Times New Roman" pitchFamily="18" charset="0"/>
                <a:cs typeface="Times New Roman" pitchFamily="18" charset="0"/>
              </a:rPr>
              <a:t>des gènes. </a:t>
            </a:r>
            <a:endParaRPr lang="fr-FR" sz="2400" dirty="0" smtClean="0">
              <a:latin typeface="Times New Roman" pitchFamily="18" charset="0"/>
              <a:cs typeface="Times New Roman" pitchFamily="18" charset="0"/>
            </a:endParaRPr>
          </a:p>
          <a:p>
            <a:pPr>
              <a:lnSpc>
                <a:spcPct val="150000"/>
              </a:lnSpc>
            </a:pPr>
            <a:r>
              <a:rPr lang="fr-FR" sz="2400" dirty="0">
                <a:latin typeface="Times New Roman" pitchFamily="18" charset="0"/>
                <a:cs typeface="Times New Roman" pitchFamily="18" charset="0"/>
              </a:rPr>
              <a:t>U</a:t>
            </a:r>
            <a:r>
              <a:rPr lang="fr-FR" sz="2400" dirty="0" smtClean="0">
                <a:latin typeface="Times New Roman" pitchFamily="18" charset="0"/>
                <a:cs typeface="Times New Roman" pitchFamily="18" charset="0"/>
              </a:rPr>
              <a:t>n </a:t>
            </a:r>
            <a:r>
              <a:rPr lang="fr-FR" sz="2400" dirty="0">
                <a:latin typeface="Times New Roman" pitchFamily="18" charset="0"/>
                <a:cs typeface="Times New Roman" pitchFamily="18" charset="0"/>
              </a:rPr>
              <a:t>complexe enzymatique codé par </a:t>
            </a:r>
            <a:r>
              <a:rPr lang="fr-FR" sz="2400" b="1" dirty="0" err="1" smtClean="0">
                <a:solidFill>
                  <a:srgbClr val="FF0000"/>
                </a:solidFill>
                <a:latin typeface="Times New Roman" pitchFamily="18" charset="0"/>
                <a:cs typeface="Times New Roman" pitchFamily="18" charset="0"/>
              </a:rPr>
              <a:t>uvr</a:t>
            </a:r>
            <a:r>
              <a:rPr lang="fr-FR" sz="2400" b="1" dirty="0" smtClean="0">
                <a:solidFill>
                  <a:srgbClr val="FF0000"/>
                </a:solidFill>
                <a:latin typeface="Times New Roman" pitchFamily="18" charset="0"/>
                <a:cs typeface="Times New Roman" pitchFamily="18" charset="0"/>
              </a:rPr>
              <a:t> A, B, C</a:t>
            </a:r>
            <a:r>
              <a:rPr lang="fr-FR" sz="2400" dirty="0" smtClean="0">
                <a:latin typeface="Times New Roman" pitchFamily="18" charset="0"/>
                <a:cs typeface="Times New Roman" pitchFamily="18" charset="0"/>
              </a:rPr>
              <a:t> détecte </a:t>
            </a:r>
            <a:r>
              <a:rPr lang="fr-FR" sz="2400" dirty="0">
                <a:latin typeface="Times New Roman" pitchFamily="18" charset="0"/>
                <a:cs typeface="Times New Roman" pitchFamily="18" charset="0"/>
              </a:rPr>
              <a:t>la </a:t>
            </a:r>
            <a:r>
              <a:rPr lang="fr-FR" sz="2400" dirty="0" smtClean="0">
                <a:latin typeface="Times New Roman" pitchFamily="18" charset="0"/>
                <a:cs typeface="Times New Roman" pitchFamily="18" charset="0"/>
              </a:rPr>
              <a:t>distorsion créée </a:t>
            </a:r>
            <a:r>
              <a:rPr lang="fr-FR" sz="2400" dirty="0">
                <a:latin typeface="Times New Roman" pitchFamily="18" charset="0"/>
                <a:cs typeface="Times New Roman" pitchFamily="18" charset="0"/>
              </a:rPr>
              <a:t>par le </a:t>
            </a:r>
            <a:r>
              <a:rPr lang="fr-FR" sz="2400" b="1" dirty="0">
                <a:latin typeface="Times New Roman" pitchFamily="18" charset="0"/>
                <a:cs typeface="Times New Roman" pitchFamily="18" charset="0"/>
              </a:rPr>
              <a:t>dimère de thymine</a:t>
            </a:r>
            <a:r>
              <a:rPr lang="fr-FR" sz="2400" dirty="0">
                <a:latin typeface="Times New Roman" pitchFamily="18" charset="0"/>
                <a:cs typeface="Times New Roman" pitchFamily="18" charset="0"/>
              </a:rPr>
              <a:t>. Ce complexe </a:t>
            </a:r>
            <a:r>
              <a:rPr lang="fr-FR" sz="2400" dirty="0" smtClean="0">
                <a:latin typeface="Times New Roman" pitchFamily="18" charset="0"/>
                <a:cs typeface="Times New Roman" pitchFamily="18" charset="0"/>
              </a:rPr>
              <a:t>enzymatique</a:t>
            </a:r>
            <a:r>
              <a:rPr lang="fr-FR" sz="2400" dirty="0">
                <a:latin typeface="Times New Roman" pitchFamily="18" charset="0"/>
                <a:cs typeface="Times New Roman" pitchFamily="18" charset="0"/>
              </a:rPr>
              <a:t>, appelé </a:t>
            </a:r>
            <a:r>
              <a:rPr lang="fr-FR" sz="2400" dirty="0" err="1">
                <a:latin typeface="Times New Roman" pitchFamily="18" charset="0"/>
                <a:cs typeface="Times New Roman" pitchFamily="18" charset="0"/>
              </a:rPr>
              <a:t>exsinucléase</a:t>
            </a:r>
            <a:r>
              <a:rPr lang="fr-FR" sz="2400" dirty="0">
                <a:latin typeface="Times New Roman" pitchFamily="18" charset="0"/>
                <a:cs typeface="Times New Roman" pitchFamily="18" charset="0"/>
              </a:rPr>
              <a:t> est </a:t>
            </a:r>
            <a:r>
              <a:rPr lang="fr-FR" sz="2400" dirty="0" smtClean="0">
                <a:latin typeface="Times New Roman" pitchFamily="18" charset="0"/>
                <a:cs typeface="Times New Roman" pitchFamily="18" charset="0"/>
              </a:rPr>
              <a:t>une </a:t>
            </a:r>
            <a:r>
              <a:rPr lang="fr-FR" sz="2400" dirty="0" err="1" smtClean="0">
                <a:latin typeface="Times New Roman" pitchFamily="18" charset="0"/>
                <a:cs typeface="Times New Roman" pitchFamily="18" charset="0"/>
              </a:rPr>
              <a:t>endonucléase</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qui coupe des deux côtés de la lésion de 8 nucléotides du côté de 5’ et </a:t>
            </a:r>
            <a:r>
              <a:rPr lang="fr-FR" sz="2400" dirty="0" smtClean="0">
                <a:latin typeface="Times New Roman" pitchFamily="18" charset="0"/>
                <a:cs typeface="Times New Roman" pitchFamily="18" charset="0"/>
              </a:rPr>
              <a:t>de 4 </a:t>
            </a:r>
            <a:r>
              <a:rPr lang="fr-FR" sz="2400" dirty="0">
                <a:latin typeface="Times New Roman" pitchFamily="18" charset="0"/>
                <a:cs typeface="Times New Roman" pitchFamily="18" charset="0"/>
              </a:rPr>
              <a:t>nucléotides du côté de 3</a:t>
            </a:r>
            <a:r>
              <a:rPr lang="fr-FR" sz="2400" dirty="0" smtClean="0">
                <a:latin typeface="Times New Roman" pitchFamily="18" charset="0"/>
                <a:cs typeface="Times New Roman" pitchFamily="18" charset="0"/>
              </a:rPr>
              <a:t>’.</a:t>
            </a:r>
          </a:p>
          <a:p>
            <a:pPr>
              <a:lnSpc>
                <a:spcPct val="150000"/>
              </a:lnSpc>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 résultat est l’excision d’un fragment d’ADN de 12 pairs </a:t>
            </a:r>
            <a:r>
              <a:rPr lang="fr-FR" sz="2400" dirty="0" smtClean="0">
                <a:latin typeface="Times New Roman" pitchFamily="18" charset="0"/>
                <a:cs typeface="Times New Roman" pitchFamily="18" charset="0"/>
              </a:rPr>
              <a:t>de bases </a:t>
            </a:r>
            <a:r>
              <a:rPr lang="fr-FR" sz="2400" dirty="0">
                <a:latin typeface="Times New Roman" pitchFamily="18" charset="0"/>
                <a:cs typeface="Times New Roman" pitchFamily="18" charset="0"/>
              </a:rPr>
              <a:t>et le vide est rempli par la </a:t>
            </a:r>
            <a:r>
              <a:rPr lang="fr-FR" sz="2400" b="1" dirty="0">
                <a:latin typeface="Times New Roman" pitchFamily="18" charset="0"/>
                <a:cs typeface="Times New Roman" pitchFamily="18" charset="0"/>
              </a:rPr>
              <a:t>polymérase I</a:t>
            </a:r>
            <a:r>
              <a:rPr lang="fr-FR" sz="2400" dirty="0">
                <a:latin typeface="Times New Roman" pitchFamily="18" charset="0"/>
                <a:cs typeface="Times New Roman" pitchFamily="18" charset="0"/>
              </a:rPr>
              <a:t> et les extrémités sont liées par la </a:t>
            </a:r>
            <a:r>
              <a:rPr lang="fr-FR" sz="2400" dirty="0" smtClean="0">
                <a:latin typeface="Times New Roman" pitchFamily="18" charset="0"/>
                <a:cs typeface="Times New Roman" pitchFamily="18" charset="0"/>
              </a:rPr>
              <a:t>ligase.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Le mécanisme de réparation par</a:t>
            </a:r>
            <a:r>
              <a:rPr kumimoji="0" lang="fr-FR" sz="24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excision de nucléotides (NER)</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Deux molécules de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UvrA</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une molécule de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UvrB</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forment un complexe. Ce complexe se déplace au hasard le long de l'ADN.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Quand le complexe rencontre une lésion, un changement de conformation se produit qui entraîne une dénaturation locale de l'hélice d'ADN et une pliure de 130°. Le dimère d</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UvrA</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 dissocie de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UvrB</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l'</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endonucléase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UvrC</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excinuclease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 fixe et coupe le brin d'ADN en deux sites séparés de 12 à 13 bases.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UvrB</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UvrC</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 dissocient et une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hélicase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déroule la région endommagée et relâche le brin de 12 nucléotides qui est dégradé. Le trou est comblé par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l’ADN polymérase I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recollé par la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ligase</a:t>
            </a: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biotechnologie.ac-montpellier.fr/IMG/jpg/excision_resynthese.jpg"/>
          <p:cNvPicPr>
            <a:picLocks noChangeAspect="1" noChangeArrowheads="1"/>
          </p:cNvPicPr>
          <p:nvPr/>
        </p:nvPicPr>
        <p:blipFill>
          <a:blip r:embed="rId2"/>
          <a:srcRect/>
          <a:stretch>
            <a:fillRect/>
          </a:stretch>
        </p:blipFill>
        <p:spPr bwMode="auto">
          <a:xfrm>
            <a:off x="0" y="-304800"/>
            <a:ext cx="4641850" cy="7162800"/>
          </a:xfrm>
          <a:prstGeom prst="rect">
            <a:avLst/>
          </a:prstGeom>
          <a:noFill/>
          <a:ln w="9525">
            <a:noFill/>
            <a:miter lim="800000"/>
            <a:headEnd/>
            <a:tailEnd/>
          </a:ln>
        </p:spPr>
      </p:pic>
      <p:pic>
        <p:nvPicPr>
          <p:cNvPr id="27651" name="Picture 2" descr="http://biotechnologie.ac-montpellier.fr/IMG/jpg/photoreactivation.jpg"/>
          <p:cNvPicPr>
            <a:picLocks noChangeAspect="1" noChangeArrowheads="1"/>
          </p:cNvPicPr>
          <p:nvPr/>
        </p:nvPicPr>
        <p:blipFill>
          <a:blip r:embed="rId3"/>
          <a:srcRect b="3191"/>
          <a:stretch>
            <a:fillRect/>
          </a:stretch>
        </p:blipFill>
        <p:spPr bwMode="auto">
          <a:xfrm>
            <a:off x="4572000" y="-304800"/>
            <a:ext cx="4572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33"/>
            <a:ext cx="9144000" cy="7017306"/>
          </a:xfrm>
          <a:prstGeom prst="rect">
            <a:avLst/>
          </a:prstGeom>
        </p:spPr>
        <p:txBody>
          <a:bodyPr wrap="square">
            <a:spAutoFit/>
          </a:bodyPr>
          <a:lstStyle/>
          <a:p>
            <a:pPr>
              <a:lnSpc>
                <a:spcPct val="150000"/>
              </a:lnSpc>
            </a:pPr>
            <a:r>
              <a:rPr lang="fr-FR" sz="2000" b="1" dirty="0" smtClean="0">
                <a:latin typeface="Times New Roman" pitchFamily="18" charset="0"/>
                <a:cs typeface="Times New Roman" pitchFamily="18" charset="0"/>
              </a:rPr>
              <a:t>Réparation par les ADN </a:t>
            </a:r>
            <a:r>
              <a:rPr lang="fr-FR" sz="2000" b="1" dirty="0" err="1" smtClean="0">
                <a:latin typeface="Times New Roman" pitchFamily="18" charset="0"/>
                <a:cs typeface="Times New Roman" pitchFamily="18" charset="0"/>
              </a:rPr>
              <a:t>glycosylases</a:t>
            </a:r>
            <a:endParaRPr lang="fr-FR" sz="2000" b="1" dirty="0" smtClean="0">
              <a:latin typeface="Times New Roman" pitchFamily="18" charset="0"/>
              <a:cs typeface="Times New Roman" pitchFamily="18" charset="0"/>
            </a:endParaRPr>
          </a:p>
          <a:p>
            <a:pPr>
              <a:lnSpc>
                <a:spcPct val="150000"/>
              </a:lnSpc>
            </a:pPr>
            <a:r>
              <a:rPr lang="fr-FR" sz="2000" dirty="0" smtClean="0">
                <a:latin typeface="Times New Roman" pitchFamily="18" charset="0"/>
                <a:cs typeface="Times New Roman" pitchFamily="18" charset="0"/>
              </a:rPr>
              <a:t>Chaque cellule possède une classe d’enzymes appelées «ADN </a:t>
            </a:r>
            <a:r>
              <a:rPr lang="fr-FR" sz="2000" dirty="0" err="1" smtClean="0">
                <a:latin typeface="Times New Roman" pitchFamily="18" charset="0"/>
                <a:cs typeface="Times New Roman" pitchFamily="18" charset="0"/>
              </a:rPr>
              <a:t>glycosylases</a:t>
            </a:r>
            <a:r>
              <a:rPr lang="fr-FR" sz="2000" dirty="0" smtClean="0">
                <a:latin typeface="Times New Roman" pitchFamily="18" charset="0"/>
                <a:cs typeface="Times New Roman" pitchFamily="18" charset="0"/>
              </a:rPr>
              <a:t>» qui</a:t>
            </a:r>
          </a:p>
          <a:p>
            <a:pPr>
              <a:lnSpc>
                <a:spcPct val="150000"/>
              </a:lnSpc>
            </a:pPr>
            <a:r>
              <a:rPr lang="fr-FR" sz="2000" dirty="0" smtClean="0">
                <a:latin typeface="Times New Roman" pitchFamily="18" charset="0"/>
                <a:cs typeface="Times New Roman" pitchFamily="18" charset="0"/>
              </a:rPr>
              <a:t>reconnaissent des lésions d’ADN communes comme les produits de la </a:t>
            </a:r>
            <a:r>
              <a:rPr lang="fr-FR" sz="2000" b="1" dirty="0" smtClean="0">
                <a:latin typeface="Times New Roman" pitchFamily="18" charset="0"/>
                <a:cs typeface="Times New Roman" pitchFamily="18" charset="0"/>
              </a:rPr>
              <a:t>désamination </a:t>
            </a:r>
            <a:r>
              <a:rPr lang="fr-FR" sz="2000" dirty="0" smtClean="0">
                <a:latin typeface="Times New Roman" pitchFamily="18" charset="0"/>
                <a:cs typeface="Times New Roman" pitchFamily="18" charset="0"/>
              </a:rPr>
              <a:t>de</a:t>
            </a:r>
          </a:p>
          <a:p>
            <a:pPr>
              <a:lnSpc>
                <a:spcPct val="150000"/>
              </a:lnSpc>
            </a:pPr>
            <a:r>
              <a:rPr lang="fr-FR" sz="2000" dirty="0" smtClean="0">
                <a:latin typeface="Times New Roman" pitchFamily="18" charset="0"/>
                <a:cs typeface="Times New Roman" pitchFamily="18" charset="0"/>
              </a:rPr>
              <a:t>l’adénine et la cytosine. Ces enzymes clivent la liaison N-</a:t>
            </a:r>
            <a:r>
              <a:rPr lang="fr-FR" sz="2000" dirty="0" err="1" smtClean="0">
                <a:latin typeface="Times New Roman" pitchFamily="18" charset="0"/>
                <a:cs typeface="Times New Roman" pitchFamily="18" charset="0"/>
              </a:rPr>
              <a:t>glycosidique</a:t>
            </a:r>
            <a:r>
              <a:rPr lang="fr-FR" sz="2000" dirty="0" smtClean="0">
                <a:latin typeface="Times New Roman" pitchFamily="18" charset="0"/>
                <a:cs typeface="Times New Roman" pitchFamily="18" charset="0"/>
              </a:rPr>
              <a:t> entre le sucre et la base libérant ainsi la base altérée et créant un site </a:t>
            </a:r>
            <a:r>
              <a:rPr lang="fr-FR" sz="2000" dirty="0" err="1" smtClean="0">
                <a:latin typeface="Times New Roman" pitchFamily="18" charset="0"/>
                <a:cs typeface="Times New Roman" pitchFamily="18" charset="0"/>
              </a:rPr>
              <a:t>apurinique</a:t>
            </a:r>
            <a:r>
              <a:rPr lang="fr-FR" sz="2000" dirty="0" smtClean="0">
                <a:latin typeface="Times New Roman" pitchFamily="18" charset="0"/>
                <a:cs typeface="Times New Roman" pitchFamily="18" charset="0"/>
              </a:rPr>
              <a:t> ou </a:t>
            </a:r>
            <a:r>
              <a:rPr lang="fr-FR" sz="2000" dirty="0" err="1" smtClean="0">
                <a:latin typeface="Times New Roman" pitchFamily="18" charset="0"/>
                <a:cs typeface="Times New Roman" pitchFamily="18" charset="0"/>
              </a:rPr>
              <a:t>apyrimidique</a:t>
            </a:r>
            <a:r>
              <a:rPr lang="fr-FR" sz="2000" dirty="0" smtClean="0">
                <a:latin typeface="Times New Roman" pitchFamily="18" charset="0"/>
                <a:cs typeface="Times New Roman" pitchFamily="18" charset="0"/>
              </a:rPr>
              <a:t> AP. </a:t>
            </a:r>
          </a:p>
          <a:p>
            <a:pPr>
              <a:lnSpc>
                <a:spcPct val="150000"/>
              </a:lnSpc>
            </a:pPr>
            <a:r>
              <a:rPr lang="fr-FR" sz="2000" dirty="0" smtClean="0">
                <a:latin typeface="Times New Roman" pitchFamily="18" charset="0"/>
                <a:cs typeface="Times New Roman" pitchFamily="18" charset="0"/>
              </a:rPr>
              <a:t>Celui ci est ensuite réparé par une AP </a:t>
            </a:r>
            <a:r>
              <a:rPr lang="fr-FR" sz="2000" dirty="0" err="1" smtClean="0">
                <a:latin typeface="Times New Roman" pitchFamily="18" charset="0"/>
                <a:cs typeface="Times New Roman" pitchFamily="18" charset="0"/>
              </a:rPr>
              <a:t>endonucléase</a:t>
            </a:r>
            <a:r>
              <a:rPr lang="fr-FR" sz="2000" dirty="0" smtClean="0">
                <a:latin typeface="Times New Roman" pitchFamily="18" charset="0"/>
                <a:cs typeface="Times New Roman" pitchFamily="18" charset="0"/>
              </a:rPr>
              <a:t>.</a:t>
            </a:r>
          </a:p>
          <a:p>
            <a:pPr>
              <a:lnSpc>
                <a:spcPct val="150000"/>
              </a:lnSpc>
            </a:pPr>
            <a:r>
              <a:rPr lang="fr-FR" sz="2000" dirty="0" smtClean="0">
                <a:latin typeface="Times New Roman" pitchFamily="18" charset="0"/>
                <a:cs typeface="Times New Roman" pitchFamily="18" charset="0"/>
              </a:rPr>
              <a:t>On trouve plusieurs sortes de </a:t>
            </a:r>
            <a:r>
              <a:rPr lang="fr-FR" sz="2000" dirty="0" err="1" smtClean="0">
                <a:latin typeface="Times New Roman" pitchFamily="18" charset="0"/>
                <a:cs typeface="Times New Roman" pitchFamily="18" charset="0"/>
              </a:rPr>
              <a:t>glycosylases</a:t>
            </a:r>
            <a:r>
              <a:rPr lang="fr-FR" sz="2000" dirty="0" smtClean="0">
                <a:latin typeface="Times New Roman" pitchFamily="18" charset="0"/>
                <a:cs typeface="Times New Roman" pitchFamily="18" charset="0"/>
              </a:rPr>
              <a:t> : uracile </a:t>
            </a:r>
            <a:r>
              <a:rPr lang="fr-FR" sz="2000" dirty="0" err="1" smtClean="0">
                <a:latin typeface="Times New Roman" pitchFamily="18" charset="0"/>
                <a:cs typeface="Times New Roman" pitchFamily="18" charset="0"/>
              </a:rPr>
              <a:t>glycosylase</a:t>
            </a:r>
            <a:r>
              <a:rPr lang="fr-FR" sz="2000" dirty="0" smtClean="0">
                <a:latin typeface="Times New Roman" pitchFamily="18" charset="0"/>
                <a:cs typeface="Times New Roman" pitchFamily="18" charset="0"/>
              </a:rPr>
              <a:t>, par exemple, qu’on trouve dans la plupart des cellules, enlève l’uracile altéré dans l’ADN. Cette </a:t>
            </a:r>
            <a:r>
              <a:rPr lang="fr-FR" sz="2000" dirty="0" err="1" smtClean="0">
                <a:latin typeface="Times New Roman" pitchFamily="18" charset="0"/>
                <a:cs typeface="Times New Roman" pitchFamily="18" charset="0"/>
              </a:rPr>
              <a:t>glycosylase</a:t>
            </a:r>
            <a:r>
              <a:rPr lang="fr-FR" sz="2000" dirty="0" smtClean="0">
                <a:latin typeface="Times New Roman" pitchFamily="18" charset="0"/>
                <a:cs typeface="Times New Roman" pitchFamily="18" charset="0"/>
              </a:rPr>
              <a:t> n’enlève pas des uraciles altérés de l’ARN ou des thymines de l’ADN. Son action est très spécifique.</a:t>
            </a:r>
          </a:p>
          <a:p>
            <a:pPr>
              <a:lnSpc>
                <a:spcPct val="150000"/>
              </a:lnSpc>
            </a:pPr>
            <a:r>
              <a:rPr lang="fr-FR" sz="2000" dirty="0" smtClean="0">
                <a:latin typeface="Times New Roman" pitchFamily="18" charset="0"/>
                <a:cs typeface="Times New Roman" pitchFamily="18" charset="0"/>
              </a:rPr>
              <a:t>D’autres ADN </a:t>
            </a:r>
            <a:r>
              <a:rPr lang="fr-FR" sz="2000" dirty="0" err="1" smtClean="0">
                <a:latin typeface="Times New Roman" pitchFamily="18" charset="0"/>
                <a:cs typeface="Times New Roman" pitchFamily="18" charset="0"/>
              </a:rPr>
              <a:t>glycosylases</a:t>
            </a:r>
            <a:r>
              <a:rPr lang="fr-FR" sz="2000" dirty="0" smtClean="0">
                <a:latin typeface="Times New Roman" pitchFamily="18" charset="0"/>
                <a:cs typeface="Times New Roman" pitchFamily="18" charset="0"/>
              </a:rPr>
              <a:t> reconnaissent et enlèvent l’</a:t>
            </a:r>
            <a:r>
              <a:rPr lang="fr-FR" sz="2000" dirty="0" err="1" smtClean="0">
                <a:latin typeface="Times New Roman" pitchFamily="18" charset="0"/>
                <a:cs typeface="Times New Roman" pitchFamily="18" charset="0"/>
              </a:rPr>
              <a:t>hypoxanthine</a:t>
            </a:r>
            <a:r>
              <a:rPr lang="fr-FR" sz="2000" dirty="0" smtClean="0">
                <a:latin typeface="Times New Roman" pitchFamily="18" charset="0"/>
                <a:cs typeface="Times New Roman" pitchFamily="18" charset="0"/>
              </a:rPr>
              <a:t> et les bases </a:t>
            </a:r>
            <a:r>
              <a:rPr lang="fr-FR" sz="2000" dirty="0" err="1" smtClean="0">
                <a:latin typeface="Times New Roman" pitchFamily="18" charset="0"/>
                <a:cs typeface="Times New Roman" pitchFamily="18" charset="0"/>
              </a:rPr>
              <a:t>alkylées</a:t>
            </a:r>
            <a:r>
              <a:rPr lang="fr-FR" sz="2000" dirty="0" smtClean="0">
                <a:latin typeface="Times New Roman" pitchFamily="18" charset="0"/>
                <a:cs typeface="Times New Roman" pitchFamily="18" charset="0"/>
              </a:rPr>
              <a:t> comme la 3-</a:t>
            </a:r>
            <a:r>
              <a:rPr lang="fr-FR" sz="2000" dirty="0" err="1" smtClean="0">
                <a:latin typeface="Times New Roman" pitchFamily="18" charset="0"/>
                <a:cs typeface="Times New Roman" pitchFamily="18" charset="0"/>
              </a:rPr>
              <a:t>méthyladénine</a:t>
            </a:r>
            <a:r>
              <a:rPr lang="fr-FR" sz="2000" dirty="0" smtClean="0">
                <a:latin typeface="Times New Roman" pitchFamily="18" charset="0"/>
                <a:cs typeface="Times New Roman" pitchFamily="18" charset="0"/>
              </a:rPr>
              <a:t> et la 7-</a:t>
            </a:r>
            <a:r>
              <a:rPr lang="fr-FR" sz="2000" dirty="0" err="1" smtClean="0">
                <a:latin typeface="Times New Roman" pitchFamily="18" charset="0"/>
                <a:cs typeface="Times New Roman" pitchFamily="18" charset="0"/>
              </a:rPr>
              <a:t>méthylguanine</a:t>
            </a:r>
            <a:r>
              <a:rPr lang="fr-FR" sz="2000" dirty="0" smtClean="0">
                <a:latin typeface="Times New Roman" pitchFamily="18" charset="0"/>
                <a:cs typeface="Times New Roman" pitchFamily="18" charset="0"/>
              </a:rPr>
              <a:t>. </a:t>
            </a:r>
          </a:p>
          <a:p>
            <a:pPr>
              <a:lnSpc>
                <a:spcPct val="150000"/>
              </a:lnSpc>
            </a:pPr>
            <a:r>
              <a:rPr lang="fr-FR" sz="2000" dirty="0" smtClean="0">
                <a:latin typeface="Times New Roman" pitchFamily="18" charset="0"/>
                <a:cs typeface="Times New Roman" pitchFamily="18" charset="0"/>
              </a:rPr>
              <a:t>Des </a:t>
            </a:r>
            <a:r>
              <a:rPr lang="fr-FR" sz="2000" dirty="0" err="1" smtClean="0">
                <a:latin typeface="Times New Roman" pitchFamily="18" charset="0"/>
                <a:cs typeface="Times New Roman" pitchFamily="18" charset="0"/>
              </a:rPr>
              <a:t>glycosylases</a:t>
            </a:r>
            <a:r>
              <a:rPr lang="fr-FR" sz="2000" dirty="0" smtClean="0">
                <a:latin typeface="Times New Roman" pitchFamily="18" charset="0"/>
                <a:cs typeface="Times New Roman" pitchFamily="18" charset="0"/>
              </a:rPr>
              <a:t> qui reconnaissent des dimères de pyrimidines ont été aussi identifiées. </a:t>
            </a:r>
          </a:p>
          <a:p>
            <a:pPr>
              <a:lnSpc>
                <a:spcPct val="150000"/>
              </a:lnSpc>
            </a:pPr>
            <a:r>
              <a:rPr lang="fr-FR" sz="2000" dirty="0" smtClean="0">
                <a:latin typeface="Times New Roman" pitchFamily="18" charset="0"/>
                <a:cs typeface="Times New Roman" pitchFamily="18" charset="0"/>
              </a:rPr>
              <a:t>Il faut noter que des sites </a:t>
            </a:r>
            <a:r>
              <a:rPr lang="fr-FR" sz="2000" dirty="0" err="1" smtClean="0">
                <a:latin typeface="Times New Roman" pitchFamily="18" charset="0"/>
                <a:cs typeface="Times New Roman" pitchFamily="18" charset="0"/>
              </a:rPr>
              <a:t>apuriniques</a:t>
            </a:r>
            <a:r>
              <a:rPr lang="fr-FR" sz="2000" dirty="0" smtClean="0">
                <a:latin typeface="Times New Roman" pitchFamily="18" charset="0"/>
                <a:cs typeface="Times New Roman" pitchFamily="18" charset="0"/>
              </a:rPr>
              <a:t> sont aussi générés par une mutation spontanée, une hydrolyse lente des liaisons N-</a:t>
            </a:r>
            <a:r>
              <a:rPr lang="fr-FR" sz="2000" dirty="0" err="1" smtClean="0">
                <a:latin typeface="Times New Roman" pitchFamily="18" charset="0"/>
                <a:cs typeface="Times New Roman" pitchFamily="18" charset="0"/>
              </a:rPr>
              <a:t>glycosyle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69825"/>
          </a:xfrm>
          <a:prstGeom prst="rect">
            <a:avLst/>
          </a:prstGeom>
        </p:spPr>
        <p:txBody>
          <a:bodyPr wrap="square">
            <a:spAutoFit/>
          </a:bodyPr>
          <a:lstStyle/>
          <a:p>
            <a:pPr algn="ctr">
              <a:lnSpc>
                <a:spcPct val="150000"/>
              </a:lnSpc>
            </a:pPr>
            <a:r>
              <a:rPr lang="fr-FR" sz="2400" b="1" dirty="0" smtClean="0">
                <a:solidFill>
                  <a:srgbClr val="FF0000"/>
                </a:solidFill>
                <a:latin typeface="Times New Roman" pitchFamily="18" charset="0"/>
                <a:cs typeface="Times New Roman" pitchFamily="18" charset="0"/>
              </a:rPr>
              <a:t>La mutagenèse  </a:t>
            </a:r>
          </a:p>
          <a:p>
            <a:pPr>
              <a:lnSpc>
                <a:spcPct val="150000"/>
              </a:lnSpc>
            </a:pPr>
            <a:r>
              <a:rPr lang="fr-FR" sz="2200" dirty="0" smtClean="0">
                <a:latin typeface="Times New Roman" pitchFamily="18" charset="0"/>
                <a:cs typeface="Times New Roman" pitchFamily="18" charset="0"/>
              </a:rPr>
              <a:t>L’ADN peut être endommagé par une variété d’agents physiques et chimiques.</a:t>
            </a:r>
          </a:p>
          <a:p>
            <a:pPr>
              <a:lnSpc>
                <a:spcPct val="150000"/>
              </a:lnSpc>
            </a:pPr>
            <a:r>
              <a:rPr lang="fr-FR" sz="22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Les bases </a:t>
            </a:r>
            <a:r>
              <a:rPr lang="fr-FR" sz="2200" dirty="0" smtClean="0">
                <a:latin typeface="Times New Roman" pitchFamily="18" charset="0"/>
                <a:cs typeface="Times New Roman" pitchFamily="18" charset="0"/>
              </a:rPr>
              <a:t>peuvent être altérées ou perdues, et la chaîne d’ADN peut être cassée. </a:t>
            </a:r>
          </a:p>
        </p:txBody>
      </p:sp>
      <p:pic>
        <p:nvPicPr>
          <p:cNvPr id="3074" name="Picture 2"/>
          <p:cNvPicPr>
            <a:picLocks noChangeAspect="1" noChangeArrowheads="1"/>
          </p:cNvPicPr>
          <p:nvPr/>
        </p:nvPicPr>
        <p:blipFill>
          <a:blip r:embed="rId2"/>
          <a:srcRect/>
          <a:stretch>
            <a:fillRect/>
          </a:stretch>
        </p:blipFill>
        <p:spPr bwMode="auto">
          <a:xfrm>
            <a:off x="0" y="2285992"/>
            <a:ext cx="9144000"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357158" y="-24"/>
            <a:ext cx="8143932"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9021" y="0"/>
            <a:ext cx="3781805" cy="461665"/>
          </a:xfrm>
          <a:prstGeom prst="rect">
            <a:avLst/>
          </a:prstGeom>
        </p:spPr>
        <p:txBody>
          <a:bodyPr wrap="none">
            <a:spAutoFit/>
          </a:bodyPr>
          <a:lstStyle/>
          <a:p>
            <a:pPr algn="ctr"/>
            <a:r>
              <a:rPr lang="fr-FR" sz="2400" b="1" dirty="0" smtClean="0">
                <a:solidFill>
                  <a:srgbClr val="FF0000"/>
                </a:solidFill>
                <a:latin typeface="Times New Roman" pitchFamily="18" charset="0"/>
                <a:cs typeface="Times New Roman" pitchFamily="18" charset="0"/>
              </a:rPr>
              <a:t>Réparation post-réplicative</a:t>
            </a:r>
            <a:endParaRPr lang="fr-FR" sz="2400" dirty="0">
              <a:solidFill>
                <a:srgbClr val="FF0000"/>
              </a:solidFill>
              <a:latin typeface="Times New Roman" pitchFamily="18" charset="0"/>
              <a:cs typeface="Times New Roman" pitchFamily="18" charset="0"/>
            </a:endParaRPr>
          </a:p>
        </p:txBody>
      </p:sp>
      <p:sp>
        <p:nvSpPr>
          <p:cNvPr id="5" name="Rectangle 4"/>
          <p:cNvSpPr/>
          <p:nvPr/>
        </p:nvSpPr>
        <p:spPr>
          <a:xfrm>
            <a:off x="0" y="428604"/>
            <a:ext cx="9144000" cy="3416320"/>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Les systèmes de réparation par excision fonctionnent quand un seul des deux brins d’ADN est endommagé, l’autre brin peut alors agir comme matrice pour réparer le brin endommagé. </a:t>
            </a:r>
          </a:p>
          <a:p>
            <a:pPr>
              <a:lnSpc>
                <a:spcPct val="150000"/>
              </a:lnSpc>
            </a:pPr>
            <a:r>
              <a:rPr lang="fr-FR" sz="2400" dirty="0" smtClean="0">
                <a:latin typeface="Times New Roman" pitchFamily="18" charset="0"/>
                <a:cs typeface="Times New Roman" pitchFamily="18" charset="0"/>
              </a:rPr>
              <a:t>Quand les deux brins sont endommagés créant des cassures de l’ADN double brin, ou quand l’ADN est simple brin, la cellule doit recourir à d’autres mécanismes de réparation t’elle que: </a:t>
            </a:r>
            <a:endParaRPr lang="fr-FR" sz="2400" dirty="0">
              <a:latin typeface="Times New Roman" pitchFamily="18" charset="0"/>
              <a:cs typeface="Times New Roman" pitchFamily="18" charset="0"/>
            </a:endParaRPr>
          </a:p>
        </p:txBody>
      </p:sp>
      <p:sp>
        <p:nvSpPr>
          <p:cNvPr id="6" name="Rectangle 5"/>
          <p:cNvSpPr/>
          <p:nvPr/>
        </p:nvSpPr>
        <p:spPr>
          <a:xfrm>
            <a:off x="0" y="3883887"/>
            <a:ext cx="9144000" cy="830997"/>
          </a:xfrm>
          <a:prstGeom prst="rect">
            <a:avLst/>
          </a:prstGeom>
        </p:spPr>
        <p:txBody>
          <a:bodyPr wrap="square">
            <a:spAutoFit/>
          </a:bodyPr>
          <a:lstStyle/>
          <a:p>
            <a:pPr algn="ctr"/>
            <a:r>
              <a:rPr lang="fr-FR" sz="2400" b="1" dirty="0" smtClean="0">
                <a:solidFill>
                  <a:srgbClr val="FF0000"/>
                </a:solidFill>
                <a:latin typeface="Times New Roman" pitchFamily="18" charset="0"/>
                <a:cs typeface="Times New Roman" pitchFamily="18" charset="0"/>
              </a:rPr>
              <a:t>Réparation de mésappariements des bases par le système </a:t>
            </a:r>
            <a:r>
              <a:rPr lang="fr-FR" sz="2400" b="1" dirty="0" err="1" smtClean="0">
                <a:solidFill>
                  <a:srgbClr val="FF0000"/>
                </a:solidFill>
                <a:latin typeface="Times New Roman" pitchFamily="18" charset="0"/>
                <a:cs typeface="Times New Roman" pitchFamily="18" charset="0"/>
              </a:rPr>
              <a:t>MutHLS</a:t>
            </a:r>
            <a:r>
              <a:rPr lang="fr-FR" sz="2400" b="1" dirty="0" smtClean="0">
                <a:solidFill>
                  <a:srgbClr val="FF0000"/>
                </a:solidFill>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Mismatch</a:t>
            </a:r>
            <a:r>
              <a:rPr lang="fr-FR"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
        <p:nvSpPr>
          <p:cNvPr id="8" name="Rectangle 7"/>
          <p:cNvSpPr/>
          <p:nvPr/>
        </p:nvSpPr>
        <p:spPr>
          <a:xfrm>
            <a:off x="0" y="4714884"/>
            <a:ext cx="9144000" cy="1200329"/>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Il permet la réparation des erreurs d’appariement entre les chaînes d’ADN </a:t>
            </a:r>
            <a:r>
              <a:rPr lang="fr-FR" sz="2400" b="1" dirty="0" smtClean="0">
                <a:solidFill>
                  <a:srgbClr val="FF0000"/>
                </a:solidFill>
                <a:latin typeface="Times New Roman" pitchFamily="18" charset="0"/>
                <a:cs typeface="Times New Roman" pitchFamily="18" charset="0"/>
              </a:rPr>
              <a:t>après la réplication </a:t>
            </a:r>
            <a:r>
              <a:rPr lang="fr-FR" sz="2400" dirty="0" smtClean="0">
                <a:latin typeface="Times New Roman" pitchFamily="18" charset="0"/>
                <a:cs typeface="Times New Roman" pitchFamily="18" charset="0"/>
              </a:rPr>
              <a:t>ainsi que les petites délétions ou additions.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7887"/>
            <a:ext cx="9144000" cy="4662815"/>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Ce système doit distinguer entre la matrice et le brin d’ADN nouvellement synthétisé.</a:t>
            </a:r>
          </a:p>
          <a:p>
            <a:pPr>
              <a:lnSpc>
                <a:spcPct val="150000"/>
              </a:lnSpc>
            </a:pPr>
            <a:r>
              <a:rPr lang="fr-FR" sz="2200" dirty="0" smtClean="0">
                <a:latin typeface="Times New Roman" pitchFamily="18" charset="0"/>
                <a:cs typeface="Times New Roman" pitchFamily="18" charset="0"/>
              </a:rPr>
              <a:t>Grâce à une protéine, </a:t>
            </a:r>
            <a:r>
              <a:rPr lang="fr-FR" sz="2200" b="1" dirty="0" smtClean="0">
                <a:solidFill>
                  <a:srgbClr val="FF0000"/>
                </a:solidFill>
                <a:latin typeface="Times New Roman" pitchFamily="18" charset="0"/>
                <a:cs typeface="Times New Roman" pitchFamily="18" charset="0"/>
              </a:rPr>
              <a:t>la Dam </a:t>
            </a:r>
            <a:r>
              <a:rPr lang="fr-FR" sz="2200" b="1" dirty="0" err="1" smtClean="0">
                <a:solidFill>
                  <a:srgbClr val="FF0000"/>
                </a:solidFill>
                <a:latin typeface="Times New Roman" pitchFamily="18" charset="0"/>
                <a:cs typeface="Times New Roman" pitchFamily="18" charset="0"/>
              </a:rPr>
              <a:t>méthylase</a:t>
            </a:r>
            <a:r>
              <a:rPr lang="fr-FR" sz="2200" b="1" dirty="0" smtClean="0">
                <a:solidFill>
                  <a:srgbClr val="FF0000"/>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qui méthyle toutes les adénines d’une séquence 5’GATC3’ dans la chaîne matrice. Ceci est accompli pendant une période de temps très courte après la réplication. La réparation des erreurs </a:t>
            </a:r>
            <a:r>
              <a:rPr lang="fr-FR" sz="2200" dirty="0" err="1" smtClean="0">
                <a:latin typeface="Times New Roman" pitchFamily="18" charset="0"/>
                <a:cs typeface="Times New Roman" pitchFamily="18" charset="0"/>
              </a:rPr>
              <a:t>mismatch</a:t>
            </a:r>
            <a:r>
              <a:rPr lang="fr-FR" sz="2200" dirty="0" smtClean="0">
                <a:latin typeface="Times New Roman" pitchFamily="18" charset="0"/>
                <a:cs typeface="Times New Roman" pitchFamily="18" charset="0"/>
              </a:rPr>
              <a:t> du brin nouvellement synthétisée se fait toujours dans le voisinage de la séquence GATC jusqu’à une distance maximale de 1000 paires de base de cette séquence. Le fonctionnement de ce système est sous l’influence de trois protéines: </a:t>
            </a:r>
            <a:r>
              <a:rPr lang="fr-FR" sz="2200" dirty="0" err="1" smtClean="0">
                <a:latin typeface="Times New Roman" pitchFamily="18" charset="0"/>
                <a:cs typeface="Times New Roman" pitchFamily="18" charset="0"/>
              </a:rPr>
              <a:t>mutS</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mutL</a:t>
            </a:r>
            <a:r>
              <a:rPr lang="fr-FR" sz="2200" dirty="0" smtClean="0">
                <a:latin typeface="Times New Roman" pitchFamily="18" charset="0"/>
                <a:cs typeface="Times New Roman" pitchFamily="18" charset="0"/>
              </a:rPr>
              <a:t> et </a:t>
            </a:r>
            <a:r>
              <a:rPr lang="fr-FR" sz="2200" dirty="0" err="1" smtClean="0">
                <a:latin typeface="Times New Roman" pitchFamily="18" charset="0"/>
                <a:cs typeface="Times New Roman" pitchFamily="18" charset="0"/>
              </a:rPr>
              <a:t>mutH</a:t>
            </a:r>
            <a:endParaRPr lang="fr-FR" sz="2200" dirty="0">
              <a:latin typeface="Times New Roman" pitchFamily="18" charset="0"/>
              <a:cs typeface="Times New Roman" pitchFamily="18" charset="0"/>
            </a:endParaRPr>
          </a:p>
        </p:txBody>
      </p:sp>
      <p:sp>
        <p:nvSpPr>
          <p:cNvPr id="5" name="Rectangle 4"/>
          <p:cNvSpPr/>
          <p:nvPr/>
        </p:nvSpPr>
        <p:spPr>
          <a:xfrm>
            <a:off x="0" y="0"/>
            <a:ext cx="9144000" cy="830997"/>
          </a:xfrm>
          <a:prstGeom prst="rect">
            <a:avLst/>
          </a:prstGeom>
        </p:spPr>
        <p:txBody>
          <a:bodyPr wrap="square">
            <a:spAutoFit/>
          </a:bodyPr>
          <a:lstStyle/>
          <a:p>
            <a:pPr algn="ctr"/>
            <a:r>
              <a:rPr lang="fr-FR" sz="2400" b="1" dirty="0" smtClean="0">
                <a:solidFill>
                  <a:srgbClr val="FF0000"/>
                </a:solidFill>
                <a:latin typeface="Times New Roman" pitchFamily="18" charset="0"/>
                <a:cs typeface="Times New Roman" pitchFamily="18" charset="0"/>
              </a:rPr>
              <a:t>Réparation de mésappariements des bases par le système </a:t>
            </a:r>
            <a:r>
              <a:rPr lang="fr-FR" sz="2400" b="1" dirty="0" err="1" smtClean="0">
                <a:solidFill>
                  <a:srgbClr val="FF0000"/>
                </a:solidFill>
                <a:latin typeface="Times New Roman" pitchFamily="18" charset="0"/>
                <a:cs typeface="Times New Roman" pitchFamily="18" charset="0"/>
              </a:rPr>
              <a:t>MutHLS</a:t>
            </a:r>
            <a:r>
              <a:rPr lang="fr-FR" sz="2400" b="1" dirty="0" smtClean="0">
                <a:solidFill>
                  <a:srgbClr val="FF0000"/>
                </a:solidFill>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Mismatch</a:t>
            </a:r>
            <a:r>
              <a:rPr lang="fr-FR"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2932"/>
            <a:ext cx="9144000" cy="5170646"/>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La protéine </a:t>
            </a:r>
            <a:r>
              <a:rPr lang="fr-FR" sz="2200" b="1" dirty="0" err="1" smtClean="0">
                <a:latin typeface="Times New Roman" pitchFamily="18" charset="0"/>
                <a:cs typeface="Times New Roman" pitchFamily="18" charset="0"/>
              </a:rPr>
              <a:t>MutL</a:t>
            </a:r>
            <a:r>
              <a:rPr lang="fr-FR" sz="2200" dirty="0" smtClean="0">
                <a:latin typeface="Times New Roman" pitchFamily="18" charset="0"/>
                <a:cs typeface="Times New Roman" pitchFamily="18" charset="0"/>
              </a:rPr>
              <a:t> forme un complexe avec </a:t>
            </a:r>
            <a:r>
              <a:rPr lang="fr-FR" sz="2200" b="1" dirty="0" err="1" smtClean="0">
                <a:latin typeface="Times New Roman" pitchFamily="18" charset="0"/>
                <a:cs typeface="Times New Roman" pitchFamily="18" charset="0"/>
              </a:rPr>
              <a:t>MutS</a:t>
            </a:r>
            <a:r>
              <a:rPr lang="fr-FR" sz="2200" dirty="0" smtClean="0">
                <a:latin typeface="Times New Roman" pitchFamily="18" charset="0"/>
                <a:cs typeface="Times New Roman" pitchFamily="18" charset="0"/>
              </a:rPr>
              <a:t> qui s’associe aux paires de bases </a:t>
            </a:r>
            <a:r>
              <a:rPr lang="fr-FR" sz="2200" dirty="0" err="1" smtClean="0">
                <a:latin typeface="Times New Roman" pitchFamily="18" charset="0"/>
                <a:cs typeface="Times New Roman" pitchFamily="18" charset="0"/>
              </a:rPr>
              <a:t>misappariées</a:t>
            </a:r>
            <a:r>
              <a:rPr lang="fr-FR" sz="2200" dirty="0" smtClean="0">
                <a:latin typeface="Times New Roman" pitchFamily="18" charset="0"/>
                <a:cs typeface="Times New Roman" pitchFamily="18" charset="0"/>
              </a:rPr>
              <a:t> (sauf C-C).</a:t>
            </a:r>
          </a:p>
          <a:p>
            <a:pPr>
              <a:lnSpc>
                <a:spcPct val="150000"/>
              </a:lnSpc>
            </a:pPr>
            <a:r>
              <a:rPr lang="fr-FR" sz="2200" dirty="0" smtClean="0">
                <a:latin typeface="Times New Roman" pitchFamily="18" charset="0"/>
                <a:cs typeface="Times New Roman" pitchFamily="18" charset="0"/>
              </a:rPr>
              <a:t>- La protéine </a:t>
            </a:r>
            <a:r>
              <a:rPr lang="fr-FR" sz="2200" dirty="0" err="1" smtClean="0">
                <a:latin typeface="Times New Roman" pitchFamily="18" charset="0"/>
                <a:cs typeface="Times New Roman" pitchFamily="18" charset="0"/>
              </a:rPr>
              <a:t>MutH</a:t>
            </a:r>
            <a:r>
              <a:rPr lang="fr-FR" sz="2200" dirty="0" smtClean="0">
                <a:latin typeface="Times New Roman" pitchFamily="18" charset="0"/>
                <a:cs typeface="Times New Roman" pitchFamily="18" charset="0"/>
              </a:rPr>
              <a:t> s’associe avec la protéine </a:t>
            </a:r>
            <a:r>
              <a:rPr lang="fr-FR" sz="2200" dirty="0" err="1" smtClean="0">
                <a:latin typeface="Times New Roman" pitchFamily="18" charset="0"/>
                <a:cs typeface="Times New Roman" pitchFamily="18" charset="0"/>
              </a:rPr>
              <a:t>MutL</a:t>
            </a:r>
            <a:r>
              <a:rPr lang="fr-FR" sz="2200" dirty="0" smtClean="0">
                <a:latin typeface="Times New Roman" pitchFamily="18" charset="0"/>
                <a:cs typeface="Times New Roman" pitchFamily="18" charset="0"/>
              </a:rPr>
              <a:t> du complexe </a:t>
            </a:r>
            <a:r>
              <a:rPr lang="fr-FR" sz="2200" dirty="0" err="1" smtClean="0">
                <a:latin typeface="Times New Roman" pitchFamily="18" charset="0"/>
                <a:cs typeface="Times New Roman" pitchFamily="18" charset="0"/>
              </a:rPr>
              <a:t>MutS</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MutL</a:t>
            </a:r>
            <a:r>
              <a:rPr lang="fr-FR" sz="2200" dirty="0" smtClean="0">
                <a:latin typeface="Times New Roman" pitchFamily="18" charset="0"/>
                <a:cs typeface="Times New Roman" pitchFamily="18" charset="0"/>
              </a:rPr>
              <a:t> et à toutes les séquences GATC rencontrées par le complexe.</a:t>
            </a:r>
          </a:p>
          <a:p>
            <a:pPr>
              <a:lnSpc>
                <a:spcPct val="150000"/>
              </a:lnSpc>
            </a:pPr>
            <a:r>
              <a:rPr lang="fr-FR" sz="2200" dirty="0" smtClean="0">
                <a:latin typeface="Times New Roman" pitchFamily="18" charset="0"/>
                <a:cs typeface="Times New Roman" pitchFamily="18" charset="0"/>
              </a:rPr>
              <a:t>- L’ADN des deux côtés du </a:t>
            </a:r>
            <a:r>
              <a:rPr lang="fr-FR" sz="2200" dirty="0" err="1" smtClean="0">
                <a:latin typeface="Times New Roman" pitchFamily="18" charset="0"/>
                <a:cs typeface="Times New Roman" pitchFamily="18" charset="0"/>
              </a:rPr>
              <a:t>mismatch</a:t>
            </a:r>
            <a:r>
              <a:rPr lang="fr-FR" sz="2200" dirty="0" smtClean="0">
                <a:latin typeface="Times New Roman" pitchFamily="18" charset="0"/>
                <a:cs typeface="Times New Roman" pitchFamily="18" charset="0"/>
              </a:rPr>
              <a:t> est ramené déroulé par une </a:t>
            </a:r>
            <a:r>
              <a:rPr lang="fr-FR" sz="2200" dirty="0" err="1" smtClean="0">
                <a:latin typeface="Times New Roman" pitchFamily="18" charset="0"/>
                <a:cs typeface="Times New Roman" pitchFamily="18" charset="0"/>
              </a:rPr>
              <a:t>hélicase</a:t>
            </a:r>
            <a:r>
              <a:rPr lang="fr-FR" sz="2200" dirty="0" smtClean="0">
                <a:latin typeface="Times New Roman" pitchFamily="18" charset="0"/>
                <a:cs typeface="Times New Roman" pitchFamily="18" charset="0"/>
              </a:rPr>
              <a:t> de façon à former une boucle.</a:t>
            </a:r>
          </a:p>
          <a:p>
            <a:pPr>
              <a:lnSpc>
                <a:spcPct val="150000"/>
              </a:lnSpc>
            </a:pPr>
            <a:r>
              <a:rPr lang="fr-FR" sz="2200" dirty="0" smtClean="0">
                <a:latin typeface="Times New Roman" pitchFamily="18" charset="0"/>
                <a:cs typeface="Times New Roman" pitchFamily="18" charset="0"/>
              </a:rPr>
              <a:t>- A ce stade, </a:t>
            </a:r>
            <a:r>
              <a:rPr lang="fr-FR" sz="2200" dirty="0" err="1" smtClean="0">
                <a:latin typeface="Times New Roman" pitchFamily="18" charset="0"/>
                <a:cs typeface="Times New Roman" pitchFamily="18" charset="0"/>
              </a:rPr>
              <a:t>MutH</a:t>
            </a:r>
            <a:r>
              <a:rPr lang="fr-FR" sz="2200" dirty="0" smtClean="0">
                <a:latin typeface="Times New Roman" pitchFamily="18" charset="0"/>
                <a:cs typeface="Times New Roman" pitchFamily="18" charset="0"/>
              </a:rPr>
              <a:t> agit comme une </a:t>
            </a:r>
            <a:r>
              <a:rPr lang="fr-FR" sz="2200" dirty="0" err="1" smtClean="0">
                <a:latin typeface="Times New Roman" pitchFamily="18" charset="0"/>
                <a:cs typeface="Times New Roman" pitchFamily="18" charset="0"/>
              </a:rPr>
              <a:t>endonucléase</a:t>
            </a:r>
            <a:r>
              <a:rPr lang="fr-FR" sz="2200" dirty="0" smtClean="0">
                <a:latin typeface="Times New Roman" pitchFamily="18" charset="0"/>
                <a:cs typeface="Times New Roman" pitchFamily="18" charset="0"/>
              </a:rPr>
              <a:t> qui clive le brin non </a:t>
            </a:r>
            <a:r>
              <a:rPr lang="fr-FR" sz="2200" dirty="0" err="1" smtClean="0">
                <a:latin typeface="Times New Roman" pitchFamily="18" charset="0"/>
                <a:cs typeface="Times New Roman" pitchFamily="18" charset="0"/>
              </a:rPr>
              <a:t>méthylé</a:t>
            </a:r>
            <a:r>
              <a:rPr lang="fr-FR" sz="2200" dirty="0" smtClean="0">
                <a:latin typeface="Times New Roman" pitchFamily="18" charset="0"/>
                <a:cs typeface="Times New Roman" pitchFamily="18" charset="0"/>
              </a:rPr>
              <a:t> à l’extrémité 5’ de GATC, et la partie portant la lésion est éliminée. </a:t>
            </a:r>
            <a:r>
              <a:rPr lang="fr-FR" sz="2200" dirty="0" smtClean="0">
                <a:latin typeface="Times New Roman" pitchFamily="18" charset="0"/>
                <a:ea typeface="Times New Roman" pitchFamily="18" charset="0"/>
                <a:cs typeface="Times New Roman" pitchFamily="18" charset="0"/>
              </a:rPr>
              <a:t>Il y a ensuite action d’une </a:t>
            </a:r>
            <a:r>
              <a:rPr lang="fr-FR" sz="2200" dirty="0" err="1" smtClean="0">
                <a:latin typeface="Times New Roman" pitchFamily="18" charset="0"/>
                <a:ea typeface="Times New Roman" pitchFamily="18" charset="0"/>
                <a:cs typeface="Times New Roman" pitchFamily="18" charset="0"/>
              </a:rPr>
              <a:t>exonucléase</a:t>
            </a:r>
            <a:r>
              <a:rPr lang="fr-FR" sz="2200" dirty="0" smtClean="0">
                <a:latin typeface="Times New Roman" pitchFamily="18" charset="0"/>
                <a:ea typeface="Times New Roman" pitchFamily="18" charset="0"/>
                <a:cs typeface="Times New Roman" pitchFamily="18" charset="0"/>
              </a:rPr>
              <a:t> et d’une </a:t>
            </a:r>
            <a:r>
              <a:rPr lang="fr-FR" sz="2200" dirty="0" err="1" smtClean="0">
                <a:latin typeface="Times New Roman" pitchFamily="18" charset="0"/>
                <a:ea typeface="Times New Roman" pitchFamily="18" charset="0"/>
                <a:cs typeface="Times New Roman" pitchFamily="18" charset="0"/>
              </a:rPr>
              <a:t>Hélicase</a:t>
            </a:r>
            <a:r>
              <a:rPr lang="fr-FR" sz="2200" dirty="0" smtClean="0">
                <a:latin typeface="Times New Roman" pitchFamily="18" charset="0"/>
                <a:ea typeface="Times New Roman" pitchFamily="18" charset="0"/>
                <a:cs typeface="Times New Roman" pitchFamily="18" charset="0"/>
              </a:rPr>
              <a:t>, puis de l’ADN-</a:t>
            </a:r>
            <a:r>
              <a:rPr lang="fr-FR" sz="2200" dirty="0" err="1" smtClean="0">
                <a:latin typeface="Times New Roman" pitchFamily="18" charset="0"/>
                <a:ea typeface="Times New Roman" pitchFamily="18" charset="0"/>
                <a:cs typeface="Times New Roman" pitchFamily="18" charset="0"/>
              </a:rPr>
              <a:t>polyméraseI</a:t>
            </a:r>
            <a:r>
              <a:rPr lang="fr-FR" sz="2200" dirty="0" smtClean="0">
                <a:latin typeface="Times New Roman" pitchFamily="18" charset="0"/>
                <a:ea typeface="Times New Roman" pitchFamily="18" charset="0"/>
                <a:cs typeface="Times New Roman" pitchFamily="18" charset="0"/>
              </a:rPr>
              <a:t> et finalement de la ligase.</a:t>
            </a:r>
            <a:endParaRPr lang="fr-FR" sz="2200" dirty="0">
              <a:latin typeface="Times New Roman" pitchFamily="18" charset="0"/>
              <a:cs typeface="Times New Roman" pitchFamily="18" charset="0"/>
            </a:endParaRPr>
          </a:p>
        </p:txBody>
      </p:sp>
      <p:sp>
        <p:nvSpPr>
          <p:cNvPr id="7" name="ZoneTexte 6"/>
          <p:cNvSpPr txBox="1"/>
          <p:nvPr/>
        </p:nvSpPr>
        <p:spPr>
          <a:xfrm>
            <a:off x="642910" y="-24"/>
            <a:ext cx="8215370" cy="461665"/>
          </a:xfrm>
          <a:prstGeom prst="rect">
            <a:avLst/>
          </a:prstGeom>
          <a:noFill/>
        </p:spPr>
        <p:txBody>
          <a:bodyPr wrap="square" rtlCol="0">
            <a:spAutoFit/>
          </a:bodyPr>
          <a:lstStyle/>
          <a:p>
            <a:r>
              <a:rPr lang="fr-FR" sz="2400" b="1" dirty="0" smtClean="0">
                <a:solidFill>
                  <a:srgbClr val="FF0000"/>
                </a:solidFill>
                <a:latin typeface="Times New Roman" pitchFamily="18" charset="0"/>
                <a:cs typeface="Times New Roman" pitchFamily="18" charset="0"/>
              </a:rPr>
              <a:t>LE Mécanisme de Réparation par le Système de </a:t>
            </a:r>
            <a:r>
              <a:rPr lang="fr-FR" sz="2400" b="1" dirty="0" err="1" smtClean="0">
                <a:solidFill>
                  <a:srgbClr val="FF0000"/>
                </a:solidFill>
                <a:latin typeface="Times New Roman" pitchFamily="18" charset="0"/>
                <a:cs typeface="Times New Roman" pitchFamily="18" charset="0"/>
              </a:rPr>
              <a:t>Mismatch</a:t>
            </a:r>
            <a:r>
              <a:rPr lang="fr-FR" sz="2400" b="1" dirty="0" smtClean="0">
                <a:solidFill>
                  <a:srgbClr val="FF0000"/>
                </a:solidFill>
                <a:latin typeface="Times New Roman" pitchFamily="18" charset="0"/>
                <a:cs typeface="Times New Roman" pitchFamily="18" charset="0"/>
              </a:rPr>
              <a:t> </a:t>
            </a:r>
            <a:endParaRPr lang="fr-FR"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16875" t="9000" r="16875" b="14000"/>
          <a:stretch>
            <a:fillRect/>
          </a:stretch>
        </p:blipFill>
        <p:spPr bwMode="auto">
          <a:xfrm>
            <a:off x="0" y="0"/>
            <a:ext cx="9144000" cy="6858000"/>
          </a:xfrm>
          <a:prstGeom prst="rect">
            <a:avLst/>
          </a:prstGeom>
          <a:noFill/>
          <a:ln w="9525">
            <a:noFill/>
            <a:miter lim="800000"/>
            <a:headEnd/>
            <a:tailEnd/>
          </a:ln>
          <a:effectLst>
            <a:prstShdw prst="shdw13" dist="53882" dir="13500000">
              <a:schemeClr val="bg2">
                <a:alpha val="50000"/>
              </a:schemeClr>
            </a:prstShdw>
          </a:effectLst>
        </p:spPr>
      </p:pic>
      <p:sp>
        <p:nvSpPr>
          <p:cNvPr id="3" name="Ellipse 2"/>
          <p:cNvSpPr/>
          <p:nvPr/>
        </p:nvSpPr>
        <p:spPr>
          <a:xfrm>
            <a:off x="5000628" y="3143248"/>
            <a:ext cx="1643074"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14375" t="8000" r="12500" b="10001"/>
          <a:stretch>
            <a:fillRect/>
          </a:stretch>
        </p:blipFill>
        <p:spPr bwMode="auto">
          <a:xfrm>
            <a:off x="0" y="0"/>
            <a:ext cx="9144000" cy="68580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357624" y="571480"/>
            <a:ext cx="8357748" cy="621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62"/>
            <a:ext cx="9144000" cy="7029040"/>
          </a:xfrm>
          <a:prstGeom prst="rect">
            <a:avLst/>
          </a:prstGeom>
        </p:spPr>
        <p:txBody>
          <a:bodyPr wrap="square">
            <a:spAutoFit/>
          </a:bodyPr>
          <a:lstStyle/>
          <a:p>
            <a:pPr algn="ctr">
              <a:lnSpc>
                <a:spcPct val="150000"/>
              </a:lnSpc>
            </a:pPr>
            <a:r>
              <a:rPr lang="fr-FR" sz="2165" b="1" dirty="0" smtClean="0">
                <a:solidFill>
                  <a:srgbClr val="FF0000"/>
                </a:solidFill>
                <a:latin typeface="Times New Roman" pitchFamily="18" charset="0"/>
                <a:cs typeface="Times New Roman" pitchFamily="18" charset="0"/>
              </a:rPr>
              <a:t>Réparation par recombinaison génétique homologue</a:t>
            </a:r>
          </a:p>
          <a:p>
            <a:pPr algn="just">
              <a:lnSpc>
                <a:spcPct val="150000"/>
              </a:lnSpc>
            </a:pPr>
            <a:r>
              <a:rPr lang="fr-FR" sz="2165" dirty="0" smtClean="0">
                <a:latin typeface="Times New Roman" pitchFamily="18" charset="0"/>
                <a:cs typeface="Times New Roman" pitchFamily="18" charset="0"/>
              </a:rPr>
              <a:t>Dans ce système la région où se trouve la lésion est appariée au chromosome homologue avec lequel un échange de fragments s’effectue appelé recombinaison génétique homologue d’où un échange d’informations pour réparer le vide.</a:t>
            </a:r>
          </a:p>
          <a:p>
            <a:pPr algn="just">
              <a:lnSpc>
                <a:spcPct val="150000"/>
              </a:lnSpc>
            </a:pPr>
            <a:r>
              <a:rPr lang="fr-FR" sz="2165" dirty="0" smtClean="0">
                <a:latin typeface="Times New Roman" pitchFamily="18" charset="0"/>
                <a:cs typeface="Times New Roman" pitchFamily="18" charset="0"/>
              </a:rPr>
              <a:t>Dans ce modèle, deux duplexes homologues sont alignés. Un des brins d’un duplexe et le brin correspondant de l’autre duplexe sont coupés par une </a:t>
            </a:r>
            <a:r>
              <a:rPr lang="fr-FR" sz="2165" dirty="0" err="1" smtClean="0">
                <a:latin typeface="Times New Roman" pitchFamily="18" charset="0"/>
                <a:cs typeface="Times New Roman" pitchFamily="18" charset="0"/>
              </a:rPr>
              <a:t>endonucléase</a:t>
            </a:r>
            <a:r>
              <a:rPr lang="fr-FR" sz="2165" dirty="0" smtClean="0">
                <a:latin typeface="Times New Roman" pitchFamily="18" charset="0"/>
                <a:cs typeface="Times New Roman" pitchFamily="18" charset="0"/>
              </a:rPr>
              <a:t>. L’extrémité de chaque brin coupé quitte son propre duplexe et se déplace vers l’autre duplexe. Les brins des deux différents duplexes sont ensuite joints l’un à l’autre pour former un intermédiaire de recombinaison qui est dynamique. L’échange de brins peut continuer, permettant le déplacement du </a:t>
            </a:r>
            <a:r>
              <a:rPr lang="fr-FR" sz="2165" b="1" dirty="0" err="1" smtClean="0">
                <a:latin typeface="Times New Roman" pitchFamily="18" charset="0"/>
                <a:cs typeface="Times New Roman" pitchFamily="18" charset="0"/>
              </a:rPr>
              <a:t>crossingover</a:t>
            </a:r>
            <a:r>
              <a:rPr lang="fr-FR" sz="2165" dirty="0" smtClean="0">
                <a:latin typeface="Times New Roman" pitchFamily="18" charset="0"/>
                <a:cs typeface="Times New Roman" pitchFamily="18" charset="0"/>
              </a:rPr>
              <a:t>, un processus appelé migration de branche ou </a:t>
            </a:r>
            <a:r>
              <a:rPr lang="fr-FR" sz="2165" b="1" dirty="0" smtClean="0">
                <a:latin typeface="Times New Roman" pitchFamily="18" charset="0"/>
                <a:cs typeface="Times New Roman" pitchFamily="18" charset="0"/>
              </a:rPr>
              <a:t>«</a:t>
            </a:r>
            <a:r>
              <a:rPr lang="fr-FR" sz="2165" b="1" dirty="0" err="1" smtClean="0">
                <a:latin typeface="Times New Roman" pitchFamily="18" charset="0"/>
                <a:cs typeface="Times New Roman" pitchFamily="18" charset="0"/>
              </a:rPr>
              <a:t>branch</a:t>
            </a:r>
            <a:r>
              <a:rPr lang="fr-FR" sz="2165" b="1" dirty="0" smtClean="0">
                <a:latin typeface="Times New Roman" pitchFamily="18" charset="0"/>
                <a:cs typeface="Times New Roman" pitchFamily="18" charset="0"/>
              </a:rPr>
              <a:t> migration»</a:t>
            </a:r>
            <a:r>
              <a:rPr lang="fr-FR" sz="2165" dirty="0" smtClean="0">
                <a:latin typeface="Times New Roman" pitchFamily="18" charset="0"/>
                <a:cs typeface="Times New Roman" pitchFamily="18" charset="0"/>
              </a:rPr>
              <a:t>. Cet intermédiaire peut être ensuite clivé et rejoint de deux façons différentes pour donner deux produits de recombinaison différents.</a:t>
            </a:r>
            <a:endParaRPr lang="fr-FR" sz="2165"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7017306"/>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Le processus de recombinaison homologue </a:t>
            </a:r>
            <a:r>
              <a:rPr lang="fr-FR" sz="2000" i="1" dirty="0" smtClean="0">
                <a:latin typeface="Times New Roman" pitchFamily="18" charset="0"/>
                <a:cs typeface="Times New Roman" pitchFamily="18" charset="0"/>
              </a:rPr>
              <a:t>dépend la protéine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catalyse la réaction d’assimilation de brins avec l’hydrolyse d’un ATP.</a:t>
            </a:r>
          </a:p>
          <a:p>
            <a:pPr>
              <a:lnSpc>
                <a:spcPct val="150000"/>
              </a:lnSpc>
            </a:pPr>
            <a:r>
              <a:rPr lang="fr-FR" sz="2000" dirty="0" smtClean="0">
                <a:latin typeface="Times New Roman" pitchFamily="18" charset="0"/>
                <a:cs typeface="Times New Roman" pitchFamily="18" charset="0"/>
              </a:rPr>
              <a:t> Le produit de la réaction est un simple brin déplacé et un double-brin, ayant la forme de la lettre D, d’où l’appellation de structure de D-boucle. </a:t>
            </a:r>
          </a:p>
          <a:p>
            <a:pPr>
              <a:lnSpc>
                <a:spcPct val="150000"/>
              </a:lnSpc>
            </a:pPr>
            <a:r>
              <a:rPr lang="fr-FR" sz="2000" dirty="0" smtClean="0">
                <a:latin typeface="Times New Roman" pitchFamily="18" charset="0"/>
                <a:cs typeface="Times New Roman" pitchFamily="18" charset="0"/>
              </a:rPr>
              <a:t>Le fonctionnement de cette protéine est le suivant:</a:t>
            </a:r>
          </a:p>
          <a:p>
            <a:pPr>
              <a:lnSpc>
                <a:spcPct val="150000"/>
              </a:lnSpc>
            </a:pPr>
            <a:r>
              <a:rPr lang="fr-FR" sz="2000" dirty="0" smtClean="0">
                <a:latin typeface="Times New Roman" pitchFamily="18" charset="0"/>
                <a:cs typeface="Times New Roman" pitchFamily="18" charset="0"/>
              </a:rPr>
              <a:t>La protéine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s’attache à une région d’ADN simple brin. Un filament de molécules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s’enroule autour de l’ADN simple brin avec un monomère de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par 4 </a:t>
            </a:r>
            <a:r>
              <a:rPr lang="fr-FR" sz="2000" dirty="0" err="1" smtClean="0">
                <a:latin typeface="Times New Roman" pitchFamily="18" charset="0"/>
                <a:cs typeface="Times New Roman" pitchFamily="18" charset="0"/>
              </a:rPr>
              <a:t>nucltides</a:t>
            </a:r>
            <a:r>
              <a:rPr lang="fr-FR" sz="2000" dirty="0" smtClean="0">
                <a:latin typeface="Times New Roman" pitchFamily="18" charset="0"/>
                <a:cs typeface="Times New Roman" pitchFamily="18" charset="0"/>
              </a:rPr>
              <a:t>. Ce filament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-simple brin d’ADN se lie ensuite à l’ADN double brin. La protéine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se déplace le long de l’ADN double brin pour trouver une séquence complémentaire à celle de l’ADN double brin. L’ADN double brin est en partie déroulé pour faciliter la lecture . Quand une séquence complémentaire est trouvée, le duplexe est déroulé encore plus pour permettre un changement de pair de base. Quand l’ADN simple brin est apparié avec le brin complémentaire du duplexe ciblé. Une fois initiée de cette façon, l’échange de brins continue, un processus appelé «</a:t>
            </a:r>
            <a:r>
              <a:rPr lang="fr-FR" sz="2000" dirty="0" err="1" smtClean="0">
                <a:latin typeface="Times New Roman" pitchFamily="18" charset="0"/>
                <a:cs typeface="Times New Roman" pitchFamily="18" charset="0"/>
              </a:rPr>
              <a:t>branch</a:t>
            </a:r>
            <a:r>
              <a:rPr lang="fr-FR" sz="2000" dirty="0" smtClean="0">
                <a:latin typeface="Times New Roman" pitchFamily="18" charset="0"/>
                <a:cs typeface="Times New Roman" pitchFamily="18" charset="0"/>
              </a:rPr>
              <a:t> migration» Les actions de recombinaison de la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sont aidées par l’hydrolyse de l’ATP.</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70646"/>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Le filament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a une polarité de 5’ à 3’. Cette </a:t>
            </a:r>
            <a:r>
              <a:rPr lang="fr-FR" sz="2000" dirty="0" err="1" smtClean="0">
                <a:latin typeface="Times New Roman" pitchFamily="18" charset="0"/>
                <a:cs typeface="Times New Roman" pitchFamily="18" charset="0"/>
              </a:rPr>
              <a:t>unidirectionalité</a:t>
            </a:r>
            <a:r>
              <a:rPr lang="fr-FR" sz="2000" dirty="0" smtClean="0">
                <a:latin typeface="Times New Roman" pitchFamily="18" charset="0"/>
                <a:cs typeface="Times New Roman" pitchFamily="18" charset="0"/>
              </a:rPr>
              <a:t> va permettre à l’ADN simple brin de dépasser les régions endommagées du duplexe qui ne lui sont pas complémentaires.</a:t>
            </a:r>
          </a:p>
          <a:p>
            <a:pPr>
              <a:lnSpc>
                <a:spcPct val="150000"/>
              </a:lnSpc>
            </a:pPr>
            <a:r>
              <a:rPr lang="fr-FR" sz="2000" dirty="0" smtClean="0">
                <a:latin typeface="Times New Roman" pitchFamily="18" charset="0"/>
                <a:cs typeface="Times New Roman" pitchFamily="18" charset="0"/>
              </a:rPr>
              <a:t>L’hydrolyse de l’ATP aide le «</a:t>
            </a:r>
            <a:r>
              <a:rPr lang="fr-FR" sz="2000" dirty="0" err="1" smtClean="0">
                <a:latin typeface="Times New Roman" pitchFamily="18" charset="0"/>
                <a:cs typeface="Times New Roman" pitchFamily="18" charset="0"/>
              </a:rPr>
              <a:t>branch</a:t>
            </a:r>
            <a:r>
              <a:rPr lang="fr-FR" sz="2000" dirty="0" smtClean="0">
                <a:latin typeface="Times New Roman" pitchFamily="18" charset="0"/>
                <a:cs typeface="Times New Roman" pitchFamily="18" charset="0"/>
              </a:rPr>
              <a:t> migration» en enroulant l’ADN duplexe autour du</a:t>
            </a:r>
          </a:p>
          <a:p>
            <a:pPr>
              <a:lnSpc>
                <a:spcPct val="150000"/>
              </a:lnSpc>
            </a:pPr>
            <a:r>
              <a:rPr lang="fr-FR" sz="2000" dirty="0" smtClean="0">
                <a:latin typeface="Times New Roman" pitchFamily="18" charset="0"/>
                <a:cs typeface="Times New Roman" pitchFamily="18" charset="0"/>
              </a:rPr>
              <a:t>filament. La recombinaison requiert que l’ADN invasif soit simple brin. Les études ont</a:t>
            </a:r>
          </a:p>
          <a:p>
            <a:pPr>
              <a:lnSpc>
                <a:spcPct val="150000"/>
              </a:lnSpc>
            </a:pPr>
            <a:r>
              <a:rPr lang="fr-FR" sz="2000" dirty="0" smtClean="0">
                <a:latin typeface="Times New Roman" pitchFamily="18" charset="0"/>
                <a:cs typeface="Times New Roman" pitchFamily="18" charset="0"/>
              </a:rPr>
              <a:t>montré que les gènes </a:t>
            </a:r>
            <a:r>
              <a:rPr lang="fr-FR" sz="2000" dirty="0" err="1" smtClean="0">
                <a:latin typeface="Times New Roman" pitchFamily="18" charset="0"/>
                <a:cs typeface="Times New Roman" pitchFamily="18" charset="0"/>
              </a:rPr>
              <a:t>recB</a:t>
            </a:r>
            <a:r>
              <a:rPr lang="fr-FR" sz="2000" dirty="0" smtClean="0">
                <a:latin typeface="Times New Roman" pitchFamily="18" charset="0"/>
                <a:cs typeface="Times New Roman" pitchFamily="18" charset="0"/>
              </a:rPr>
              <a:t> , </a:t>
            </a:r>
            <a:r>
              <a:rPr lang="fr-FR" sz="2000" dirty="0" err="1" smtClean="0">
                <a:latin typeface="Times New Roman" pitchFamily="18" charset="0"/>
                <a:cs typeface="Times New Roman" pitchFamily="18" charset="0"/>
              </a:rPr>
              <a:t>recC</a:t>
            </a:r>
            <a:r>
              <a:rPr lang="fr-FR" sz="2000" dirty="0" smtClean="0">
                <a:latin typeface="Times New Roman" pitchFamily="18" charset="0"/>
                <a:cs typeface="Times New Roman" pitchFamily="18" charset="0"/>
              </a:rPr>
              <a:t> et </a:t>
            </a:r>
            <a:r>
              <a:rPr lang="fr-FR" sz="2000" dirty="0" err="1" smtClean="0">
                <a:latin typeface="Times New Roman" pitchFamily="18" charset="0"/>
                <a:cs typeface="Times New Roman" pitchFamily="18" charset="0"/>
              </a:rPr>
              <a:t>recD</a:t>
            </a:r>
            <a:r>
              <a:rPr lang="fr-FR" sz="2000" dirty="0" smtClean="0">
                <a:latin typeface="Times New Roman" pitchFamily="18" charset="0"/>
                <a:cs typeface="Times New Roman" pitchFamily="18" charset="0"/>
              </a:rPr>
              <a:t> sont importants pour la recombinaison. Ils codent des protéines qui forment un complexe </a:t>
            </a:r>
            <a:r>
              <a:rPr lang="fr-FR" sz="2000" dirty="0" err="1" smtClean="0">
                <a:latin typeface="Times New Roman" pitchFamily="18" charset="0"/>
                <a:cs typeface="Times New Roman" pitchFamily="18" charset="0"/>
              </a:rPr>
              <a:t>recBCD</a:t>
            </a:r>
            <a:r>
              <a:rPr lang="fr-FR" sz="2000" dirty="0" smtClean="0">
                <a:latin typeface="Times New Roman" pitchFamily="18" charset="0"/>
                <a:cs typeface="Times New Roman" pitchFamily="18" charset="0"/>
              </a:rPr>
              <a:t> de 328Kd. Le </a:t>
            </a:r>
            <a:r>
              <a:rPr lang="fr-FR" sz="2000" dirty="0" err="1" smtClean="0">
                <a:latin typeface="Times New Roman" pitchFamily="18" charset="0"/>
                <a:cs typeface="Times New Roman" pitchFamily="18" charset="0"/>
              </a:rPr>
              <a:t>recB</a:t>
            </a:r>
            <a:r>
              <a:rPr lang="fr-FR" sz="2000" dirty="0" smtClean="0">
                <a:latin typeface="Times New Roman" pitchFamily="18" charset="0"/>
                <a:cs typeface="Times New Roman" pitchFamily="18" charset="0"/>
              </a:rPr>
              <a:t> catalyse le déroulement de l’ADN doublet-brin avec l’hydrolyse de l’ATP la </a:t>
            </a:r>
            <a:r>
              <a:rPr lang="fr-FR" sz="2000" dirty="0" err="1" smtClean="0">
                <a:latin typeface="Times New Roman" pitchFamily="18" charset="0"/>
                <a:cs typeface="Times New Roman" pitchFamily="18" charset="0"/>
              </a:rPr>
              <a:t>recD</a:t>
            </a:r>
            <a:r>
              <a:rPr lang="fr-FR" sz="2000" dirty="0" smtClean="0">
                <a:latin typeface="Times New Roman" pitchFamily="18" charset="0"/>
                <a:cs typeface="Times New Roman" pitchFamily="18" charset="0"/>
              </a:rPr>
              <a:t> est une nucléase. Le complexe s’attache à une extrémité de l’ADN double brin linéaire et le déroule à un taux de 300 nucléotides par seconde.</a:t>
            </a:r>
          </a:p>
          <a:p>
            <a:pPr>
              <a:lnSpc>
                <a:spcPct val="150000"/>
              </a:lnSpc>
            </a:pPr>
            <a:r>
              <a:rPr lang="fr-FR" sz="2000" dirty="0" smtClean="0">
                <a:latin typeface="Times New Roman" pitchFamily="18" charset="0"/>
                <a:cs typeface="Times New Roman" pitchFamily="18" charset="0"/>
              </a:rPr>
              <a:t>Le clivage se fait à une séquence appelée chi. 5’GCTGGTGG3’</a:t>
            </a:r>
            <a:endParaRPr lang="fr-FR"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078313"/>
          </a:xfrm>
          <a:prstGeom prst="rect">
            <a:avLst/>
          </a:prstGeom>
        </p:spPr>
        <p:txBody>
          <a:bodyPr wrap="square">
            <a:spAutoFit/>
          </a:bodyPr>
          <a:lstStyle/>
          <a:p>
            <a:pPr algn="ctr">
              <a:lnSpc>
                <a:spcPct val="150000"/>
              </a:lnSpc>
            </a:pPr>
            <a:r>
              <a:rPr lang="fr-FR" sz="2400" b="1" dirty="0" smtClean="0">
                <a:latin typeface="Times New Roman" pitchFamily="18" charset="0"/>
                <a:cs typeface="Times New Roman" pitchFamily="18" charset="0"/>
              </a:rPr>
              <a:t>III.1. Les mutations ponctuelles</a:t>
            </a:r>
          </a:p>
          <a:p>
            <a:pPr>
              <a:lnSpc>
                <a:spcPct val="150000"/>
              </a:lnSpc>
            </a:pPr>
            <a:r>
              <a:rPr lang="fr-FR" sz="2400" b="1" dirty="0" smtClean="0">
                <a:latin typeface="Times New Roman" pitchFamily="18" charset="0"/>
                <a:cs typeface="Times New Roman" pitchFamily="18" charset="0"/>
              </a:rPr>
              <a:t>a). Substitutions ou </a:t>
            </a:r>
            <a:r>
              <a:rPr lang="fr-FR" sz="2400" b="1" dirty="0" err="1" smtClean="0">
                <a:latin typeface="Times New Roman" pitchFamily="18" charset="0"/>
                <a:cs typeface="Times New Roman" pitchFamily="18" charset="0"/>
              </a:rPr>
              <a:t>misappariements</a:t>
            </a:r>
            <a:r>
              <a:rPr lang="fr-FR" sz="2400" b="1" dirty="0" smtClean="0">
                <a:latin typeface="Times New Roman" pitchFamily="18" charset="0"/>
                <a:cs typeface="Times New Roman" pitchFamily="18" charset="0"/>
              </a:rPr>
              <a:t>:</a:t>
            </a:r>
          </a:p>
          <a:p>
            <a:pPr>
              <a:lnSpc>
                <a:spcPct val="150000"/>
              </a:lnSpc>
            </a:pP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c’est la mutation la plus commune. Elle se produit quand une base est remplacée par une autre. </a:t>
            </a:r>
          </a:p>
          <a:p>
            <a:pPr>
              <a:lnSpc>
                <a:spcPct val="150000"/>
              </a:lnSpc>
            </a:pPr>
            <a:r>
              <a:rPr lang="fr-FR" sz="2400" dirty="0" smtClean="0">
                <a:latin typeface="Times New Roman" pitchFamily="18" charset="0"/>
                <a:cs typeface="Times New Roman" pitchFamily="18" charset="0"/>
              </a:rPr>
              <a:t>Elle est appelée une </a:t>
            </a:r>
            <a:r>
              <a:rPr lang="fr-FR" sz="2400" b="1" dirty="0" smtClean="0">
                <a:latin typeface="Times New Roman" pitchFamily="18" charset="0"/>
                <a:cs typeface="Times New Roman" pitchFamily="18" charset="0"/>
              </a:rPr>
              <a:t>transition </a:t>
            </a:r>
            <a:r>
              <a:rPr lang="fr-FR" sz="2400" dirty="0" smtClean="0">
                <a:latin typeface="Times New Roman" pitchFamily="18" charset="0"/>
                <a:cs typeface="Times New Roman" pitchFamily="18" charset="0"/>
              </a:rPr>
              <a:t>quand une purine est remplacée par une autre purine ou une pyrimidine est remplacée par une pyrimidine. </a:t>
            </a:r>
          </a:p>
          <a:p>
            <a:pPr>
              <a:lnSpc>
                <a:spcPct val="150000"/>
              </a:lnSpc>
            </a:pPr>
            <a:r>
              <a:rPr lang="fr-FR" sz="2400" dirty="0" smtClean="0">
                <a:latin typeface="Times New Roman" pitchFamily="18" charset="0"/>
                <a:cs typeface="Times New Roman" pitchFamily="18" charset="0"/>
              </a:rPr>
              <a:t>Elle est appelée une </a:t>
            </a:r>
            <a:r>
              <a:rPr lang="fr-FR" sz="2400" b="1" dirty="0" err="1" smtClean="0">
                <a:latin typeface="Times New Roman" pitchFamily="18" charset="0"/>
                <a:cs typeface="Times New Roman" pitchFamily="18" charset="0"/>
              </a:rPr>
              <a:t>transversion</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quand une purine est remplacée par une pyrimidine ou l’inverse, c’est-à- dire une pyrimidine est remplacée par une purine.</a:t>
            </a:r>
            <a:endParaRPr lang="fr-FR" sz="2400" dirty="0">
              <a:latin typeface="Times New Roman" pitchFamily="18" charset="0"/>
              <a:cs typeface="Times New Roman" pitchFamily="18" charset="0"/>
            </a:endParaRPr>
          </a:p>
        </p:txBody>
      </p:sp>
      <p:sp>
        <p:nvSpPr>
          <p:cNvPr id="5" name="Rectangle 4"/>
          <p:cNvSpPr/>
          <p:nvPr/>
        </p:nvSpPr>
        <p:spPr>
          <a:xfrm>
            <a:off x="0" y="4889384"/>
            <a:ext cx="9144000" cy="1754326"/>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b). Mutations silencieuses: </a:t>
            </a:r>
            <a:r>
              <a:rPr lang="fr-FR" sz="2400" dirty="0" smtClean="0">
                <a:latin typeface="Times New Roman" pitchFamily="18" charset="0"/>
                <a:cs typeface="Times New Roman" pitchFamily="18" charset="0"/>
              </a:rPr>
              <a:t>dans ce cas, la mutation n’induit pas de changement d’acide aminé à cause de la dégénérescence du code génétique (voir code génétique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6961970"/>
          </a:xfrm>
          <a:prstGeom prst="rect">
            <a:avLst/>
          </a:prstGeom>
        </p:spPr>
        <p:txBody>
          <a:bodyPr wrap="square">
            <a:spAutoFit/>
          </a:bodyPr>
          <a:lstStyle/>
          <a:p>
            <a:pPr>
              <a:lnSpc>
                <a:spcPct val="150000"/>
              </a:lnSpc>
            </a:pPr>
            <a:r>
              <a:rPr lang="fr-FR" sz="2000" b="1" dirty="0" smtClean="0">
                <a:latin typeface="Times New Roman" pitchFamily="18" charset="0"/>
                <a:cs typeface="Times New Roman" pitchFamily="18" charset="0"/>
              </a:rPr>
              <a:t>b). Réparation par le système SOS</a:t>
            </a:r>
          </a:p>
          <a:p>
            <a:pPr>
              <a:lnSpc>
                <a:spcPct val="150000"/>
              </a:lnSpc>
            </a:pPr>
            <a:r>
              <a:rPr lang="fr-FR" sz="2000" dirty="0" smtClean="0">
                <a:latin typeface="Times New Roman" pitchFamily="18" charset="0"/>
                <a:cs typeface="Times New Roman" pitchFamily="18" charset="0"/>
              </a:rPr>
              <a:t>Il est stimulé quand l’exposition aux rayons UV est très forte et que les systèmes d’excision sont saturés et n’arrivent pas à réparer tous les dimères de pyrimidine. </a:t>
            </a:r>
          </a:p>
          <a:p>
            <a:pPr>
              <a:lnSpc>
                <a:spcPct val="150000"/>
              </a:lnSpc>
            </a:pPr>
            <a:r>
              <a:rPr lang="fr-FR" sz="2000" dirty="0" smtClean="0">
                <a:latin typeface="Times New Roman" pitchFamily="18" charset="0"/>
                <a:cs typeface="Times New Roman" pitchFamily="18" charset="0"/>
              </a:rPr>
              <a:t>Ce système dépend d’une protéine </a:t>
            </a:r>
            <a:r>
              <a:rPr lang="fr-FR" sz="2000" dirty="0" err="1" smtClean="0">
                <a:latin typeface="Times New Roman" pitchFamily="18" charset="0"/>
                <a:cs typeface="Times New Roman" pitchFamily="18" charset="0"/>
              </a:rPr>
              <a:t>RecA</a:t>
            </a:r>
            <a:r>
              <a:rPr lang="fr-FR" sz="2000" dirty="0" smtClean="0">
                <a:latin typeface="Times New Roman" pitchFamily="18" charset="0"/>
                <a:cs typeface="Times New Roman" pitchFamily="18" charset="0"/>
              </a:rPr>
              <a:t> qui, activée par la présence de dimères, stimule l’auto-clivage d’un répresseur de 17 gènes: le </a:t>
            </a:r>
            <a:r>
              <a:rPr lang="fr-FR" sz="2000" dirty="0" err="1" smtClean="0">
                <a:latin typeface="Times New Roman" pitchFamily="18" charset="0"/>
                <a:cs typeface="Times New Roman" pitchFamily="18" charset="0"/>
              </a:rPr>
              <a:t>LexA</a:t>
            </a:r>
            <a:r>
              <a:rPr lang="fr-FR" sz="2000" dirty="0" smtClean="0">
                <a:latin typeface="Times New Roman" pitchFamily="18" charset="0"/>
                <a:cs typeface="Times New Roman" pitchFamily="18" charset="0"/>
              </a:rPr>
              <a:t>. Le clivage de ce dernier l’inactive et stimule l’expression des 17 gènes qu’il réprime. Les protéines codées par ces gènes sont donc exprimées à un niveau élevé. On citera notamment les protéines </a:t>
            </a:r>
            <a:r>
              <a:rPr lang="fr-FR" sz="2000" dirty="0" err="1" smtClean="0">
                <a:latin typeface="Times New Roman" pitchFamily="18" charset="0"/>
                <a:cs typeface="Times New Roman" pitchFamily="18" charset="0"/>
              </a:rPr>
              <a:t>UvrA</a:t>
            </a:r>
            <a:r>
              <a:rPr lang="fr-FR" sz="2000" dirty="0" smtClean="0">
                <a:latin typeface="Times New Roman" pitchFamily="18" charset="0"/>
                <a:cs typeface="Times New Roman" pitchFamily="18" charset="0"/>
              </a:rPr>
              <a:t> , </a:t>
            </a:r>
            <a:r>
              <a:rPr lang="fr-FR" sz="2000" dirty="0" err="1" smtClean="0">
                <a:latin typeface="Times New Roman" pitchFamily="18" charset="0"/>
                <a:cs typeface="Times New Roman" pitchFamily="18" charset="0"/>
              </a:rPr>
              <a:t>UvrB</a:t>
            </a:r>
            <a:r>
              <a:rPr lang="fr-FR" sz="2000" dirty="0" smtClean="0">
                <a:latin typeface="Times New Roman" pitchFamily="18" charset="0"/>
                <a:cs typeface="Times New Roman" pitchFamily="18" charset="0"/>
              </a:rPr>
              <a:t> impliquées dans les systèmes de réparation par excision. Une autre protéine, </a:t>
            </a:r>
            <a:r>
              <a:rPr lang="fr-FR" sz="2000" dirty="0" err="1" smtClean="0">
                <a:latin typeface="Times New Roman" pitchFamily="18" charset="0"/>
                <a:cs typeface="Times New Roman" pitchFamily="18" charset="0"/>
              </a:rPr>
              <a:t>UmuD</a:t>
            </a:r>
            <a:r>
              <a:rPr lang="fr-FR" sz="2000" dirty="0" smtClean="0">
                <a:latin typeface="Times New Roman" pitchFamily="18" charset="0"/>
                <a:cs typeface="Times New Roman" pitchFamily="18" charset="0"/>
              </a:rPr>
              <a:t> est clivée en une forme plus courte, </a:t>
            </a:r>
            <a:r>
              <a:rPr lang="fr-FR" sz="2000" dirty="0" err="1" smtClean="0">
                <a:latin typeface="Times New Roman" pitchFamily="18" charset="0"/>
                <a:cs typeface="Times New Roman" pitchFamily="18" charset="0"/>
              </a:rPr>
              <a:t>UmuD</a:t>
            </a:r>
            <a:r>
              <a:rPr lang="fr-FR" sz="2000" dirty="0" smtClean="0">
                <a:latin typeface="Times New Roman" pitchFamily="18" charset="0"/>
                <a:cs typeface="Times New Roman" pitchFamily="18" charset="0"/>
              </a:rPr>
              <a:t>’, qui forme un complexe avec </a:t>
            </a:r>
            <a:r>
              <a:rPr lang="fr-FR" sz="2000" dirty="0" err="1" smtClean="0">
                <a:latin typeface="Times New Roman" pitchFamily="18" charset="0"/>
                <a:cs typeface="Times New Roman" pitchFamily="18" charset="0"/>
              </a:rPr>
              <a:t>UmuC</a:t>
            </a:r>
            <a:r>
              <a:rPr lang="fr-FR" sz="2000" dirty="0" smtClean="0">
                <a:latin typeface="Times New Roman" pitchFamily="18" charset="0"/>
                <a:cs typeface="Times New Roman" pitchFamily="18" charset="0"/>
              </a:rPr>
              <a:t> pour créer la polymérase V. Cette dernière enzyme est capable de répliquer sans enlever les dimères de pyrimidine, mais avec un niveau élevé d’erreurs.</a:t>
            </a:r>
          </a:p>
          <a:p>
            <a:pPr>
              <a:lnSpc>
                <a:spcPct val="150000"/>
              </a:lnSpc>
            </a:pPr>
            <a:r>
              <a:rPr lang="fr-FR" sz="2000" dirty="0" smtClean="0">
                <a:latin typeface="Times New Roman" pitchFamily="18" charset="0"/>
                <a:cs typeface="Times New Roman" pitchFamily="18" charset="0"/>
              </a:rPr>
              <a:t>Une autre enzyme, dont le gène </a:t>
            </a:r>
            <a:r>
              <a:rPr lang="fr-FR" sz="2000" dirty="0" err="1" smtClean="0">
                <a:latin typeface="Times New Roman" pitchFamily="18" charset="0"/>
                <a:cs typeface="Times New Roman" pitchFamily="18" charset="0"/>
              </a:rPr>
              <a:t>dinB</a:t>
            </a:r>
            <a:r>
              <a:rPr lang="fr-FR" sz="2000" dirty="0" smtClean="0">
                <a:latin typeface="Times New Roman" pitchFamily="18" charset="0"/>
                <a:cs typeface="Times New Roman" pitchFamily="18" charset="0"/>
              </a:rPr>
              <a:t> est stimulé par ce système, est produite. C’est la</a:t>
            </a:r>
          </a:p>
          <a:p>
            <a:pPr>
              <a:lnSpc>
                <a:spcPct val="150000"/>
              </a:lnSpc>
            </a:pPr>
            <a:r>
              <a:rPr lang="fr-FR" sz="2000" dirty="0" smtClean="0">
                <a:latin typeface="Times New Roman" pitchFamily="18" charset="0"/>
                <a:cs typeface="Times New Roman" pitchFamily="18" charset="0"/>
              </a:rPr>
              <a:t>polymérase IV qui réplique avec une fréquence élevée d’erreurs. Ce système est donc</a:t>
            </a:r>
          </a:p>
          <a:p>
            <a:pPr>
              <a:lnSpc>
                <a:spcPct val="150000"/>
              </a:lnSpc>
            </a:pPr>
            <a:r>
              <a:rPr lang="fr-FR" sz="2000" dirty="0" smtClean="0">
                <a:latin typeface="Times New Roman" pitchFamily="18" charset="0"/>
                <a:cs typeface="Times New Roman" pitchFamily="18" charset="0"/>
              </a:rPr>
              <a:t>hautement mutagène, ce qui tue les cellules parfois. Seulement, il est nécessaire à cause</a:t>
            </a:r>
          </a:p>
          <a:p>
            <a:pPr>
              <a:lnSpc>
                <a:spcPct val="150000"/>
              </a:lnSpc>
            </a:pPr>
            <a:r>
              <a:rPr lang="fr-FR" sz="2000" dirty="0" smtClean="0">
                <a:latin typeface="Times New Roman" pitchFamily="18" charset="0"/>
                <a:cs typeface="Times New Roman" pitchFamily="18" charset="0"/>
              </a:rPr>
              <a:t>du fait que c’est un système d’urgences où la cellule est en condition de désespoir.</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53344"/>
            <a:ext cx="8352928" cy="6232475"/>
          </a:xfrm>
          <a:prstGeom prst="rect">
            <a:avLst/>
          </a:prstGeom>
        </p:spPr>
        <p:txBody>
          <a:bodyPr wrap="square">
            <a:spAutoFit/>
          </a:bodyPr>
          <a:lstStyle/>
          <a:p>
            <a:endParaRPr lang="fr-FR" sz="1100" b="0" i="0" u="none" strike="noStrike" baseline="0" dirty="0" smtClean="0">
              <a:latin typeface="Arial"/>
            </a:endParaRPr>
          </a:p>
          <a:p>
            <a:pPr marL="457200" indent="-457200">
              <a:buFont typeface="Wingdings" pitchFamily="2" charset="2"/>
              <a:buChar char="Ø"/>
            </a:pPr>
            <a:r>
              <a:rPr lang="fr-FR" sz="2800" i="0" u="none" strike="noStrike" baseline="0" dirty="0" smtClean="0">
                <a:latin typeface="Comic Sans MS" pitchFamily="66" charset="0"/>
              </a:rPr>
              <a:t>Transition - </a:t>
            </a:r>
            <a:r>
              <a:rPr lang="fr-FR" sz="2800" i="0" u="none" strike="noStrike" baseline="0" dirty="0" err="1" smtClean="0">
                <a:latin typeface="Comic Sans MS" pitchFamily="66" charset="0"/>
              </a:rPr>
              <a:t>transversion</a:t>
            </a:r>
            <a:r>
              <a:rPr lang="fr-FR" sz="2800" i="0" u="none" strike="noStrike" baseline="0" dirty="0" smtClean="0">
                <a:latin typeface="Comic Sans MS" pitchFamily="66" charset="0"/>
              </a:rPr>
              <a:t> </a:t>
            </a:r>
          </a:p>
          <a:p>
            <a:pPr marL="342900" indent="-342900" algn="just">
              <a:lnSpc>
                <a:spcPct val="150000"/>
              </a:lnSpc>
              <a:buFont typeface="Wingdings" pitchFamily="2" charset="2"/>
              <a:buChar char="ü"/>
            </a:pPr>
            <a:r>
              <a:rPr lang="fr-FR" sz="2000" b="1" i="0" u="none" strike="noStrike" baseline="0" dirty="0" smtClean="0">
                <a:latin typeface="Comic Sans MS" pitchFamily="66" charset="0"/>
              </a:rPr>
              <a:t>Mutation synonyme: </a:t>
            </a:r>
            <a:r>
              <a:rPr lang="fr-FR" sz="2000" i="0" u="none" strike="noStrike" baseline="0" dirty="0" smtClean="0">
                <a:latin typeface="Comic Sans MS" pitchFamily="66" charset="0"/>
              </a:rPr>
              <a:t>Le triplet code le même acide aminé. </a:t>
            </a:r>
          </a:p>
          <a:p>
            <a:pPr algn="just">
              <a:lnSpc>
                <a:spcPct val="150000"/>
              </a:lnSpc>
            </a:pPr>
            <a:r>
              <a:rPr lang="fr-FR" sz="2000" i="0" u="none" strike="noStrike" baseline="0" dirty="0" smtClean="0">
                <a:latin typeface="Comic Sans MS" pitchFamily="66" charset="0"/>
              </a:rPr>
              <a:t>Exemple: AGG CGG </a:t>
            </a:r>
          </a:p>
          <a:p>
            <a:pPr algn="just">
              <a:lnSpc>
                <a:spcPct val="150000"/>
              </a:lnSpc>
            </a:pPr>
            <a:r>
              <a:rPr lang="fr-FR" sz="2000" i="0" u="none" strike="noStrike" baseline="0" dirty="0" smtClean="0">
                <a:latin typeface="Comic Sans MS" pitchFamily="66" charset="0"/>
              </a:rPr>
              <a:t>(les deux codent </a:t>
            </a:r>
            <a:r>
              <a:rPr lang="fr-FR" sz="2000" i="0" u="none" strike="noStrike" baseline="0" dirty="0" err="1" smtClean="0">
                <a:latin typeface="Comic Sans MS" pitchFamily="66" charset="0"/>
              </a:rPr>
              <a:t>Arg</a:t>
            </a:r>
            <a:r>
              <a:rPr lang="fr-FR" sz="2000" i="0" u="none" strike="noStrike" baseline="0" dirty="0" smtClean="0">
                <a:latin typeface="Comic Sans MS" pitchFamily="66" charset="0"/>
              </a:rPr>
              <a:t>) </a:t>
            </a:r>
          </a:p>
          <a:p>
            <a:pPr marL="342900" indent="-342900" algn="just">
              <a:lnSpc>
                <a:spcPct val="150000"/>
              </a:lnSpc>
              <a:buFont typeface="Wingdings" pitchFamily="2" charset="2"/>
              <a:buChar char="ü"/>
            </a:pPr>
            <a:r>
              <a:rPr lang="fr-FR" sz="2000" b="1" i="0" u="none" strike="noStrike" baseline="0" dirty="0" smtClean="0">
                <a:latin typeface="Comic Sans MS" pitchFamily="66" charset="0"/>
              </a:rPr>
              <a:t>Mutation faux-sens conservative: </a:t>
            </a:r>
            <a:r>
              <a:rPr lang="fr-FR" sz="2000" i="0" u="none" strike="noStrike" baseline="0" dirty="0" smtClean="0">
                <a:latin typeface="Comic Sans MS" pitchFamily="66" charset="0"/>
              </a:rPr>
              <a:t>Le codon spécifie un acide aminé fonctionnellement équivalent. </a:t>
            </a:r>
          </a:p>
          <a:p>
            <a:pPr algn="just">
              <a:lnSpc>
                <a:spcPct val="150000"/>
              </a:lnSpc>
            </a:pPr>
            <a:r>
              <a:rPr lang="fr-FR" sz="2000" i="0" u="none" strike="noStrike" baseline="0" dirty="0" smtClean="0">
                <a:latin typeface="Comic Sans MS" pitchFamily="66" charset="0"/>
              </a:rPr>
              <a:t>Exemple: AAA AGA </a:t>
            </a:r>
          </a:p>
          <a:p>
            <a:pPr algn="just">
              <a:lnSpc>
                <a:spcPct val="150000"/>
              </a:lnSpc>
            </a:pPr>
            <a:r>
              <a:rPr lang="fr-FR" sz="2000" i="0" u="none" strike="noStrike" baseline="0" dirty="0" smtClean="0">
                <a:latin typeface="Comic Sans MS" pitchFamily="66" charset="0"/>
              </a:rPr>
              <a:t>(change la Lys en </a:t>
            </a:r>
            <a:r>
              <a:rPr lang="fr-FR" sz="2000" i="0" u="none" strike="noStrike" baseline="0" dirty="0" err="1" smtClean="0">
                <a:latin typeface="Comic Sans MS" pitchFamily="66" charset="0"/>
              </a:rPr>
              <a:t>Arg</a:t>
            </a:r>
            <a:r>
              <a:rPr lang="fr-FR" sz="2000" i="0" u="none" strike="noStrike" baseline="0" dirty="0" smtClean="0">
                <a:latin typeface="Comic Sans MS" pitchFamily="66" charset="0"/>
              </a:rPr>
              <a:t> basique elle aussi) </a:t>
            </a:r>
          </a:p>
          <a:p>
            <a:pPr marL="342900" indent="-342900" algn="just">
              <a:lnSpc>
                <a:spcPct val="150000"/>
              </a:lnSpc>
              <a:buFont typeface="Wingdings" pitchFamily="2" charset="2"/>
              <a:buChar char="ü"/>
            </a:pPr>
            <a:r>
              <a:rPr lang="fr-FR" sz="2000" b="1" i="0" u="none" strike="noStrike" baseline="0" dirty="0" smtClean="0">
                <a:latin typeface="Comic Sans MS" pitchFamily="66" charset="0"/>
              </a:rPr>
              <a:t>Mutation faux-sens non conservative:</a:t>
            </a:r>
            <a:r>
              <a:rPr lang="fr-FR" sz="2000" i="0" u="none" strike="noStrike" baseline="0" dirty="0" smtClean="0">
                <a:latin typeface="Comic Sans MS" pitchFamily="66" charset="0"/>
              </a:rPr>
              <a:t> Le codon spécifie un acide aminé fonctionnellement différent. </a:t>
            </a:r>
          </a:p>
          <a:p>
            <a:pPr algn="just">
              <a:lnSpc>
                <a:spcPct val="150000"/>
              </a:lnSpc>
            </a:pPr>
            <a:r>
              <a:rPr lang="fr-FR" sz="2000" b="1" i="0" u="none" strike="noStrike" baseline="0" dirty="0" smtClean="0">
                <a:latin typeface="Comic Sans MS" pitchFamily="66" charset="0"/>
              </a:rPr>
              <a:t>Mutation non-sens: </a:t>
            </a:r>
            <a:r>
              <a:rPr lang="fr-FR" sz="2000" i="0" u="none" strike="noStrike" baseline="0" dirty="0" smtClean="0">
                <a:latin typeface="Comic Sans MS" pitchFamily="66" charset="0"/>
              </a:rPr>
              <a:t>Le codon signale la terminaison de la chaîne. </a:t>
            </a:r>
          </a:p>
          <a:p>
            <a:pPr algn="just">
              <a:lnSpc>
                <a:spcPct val="150000"/>
              </a:lnSpc>
            </a:pPr>
            <a:r>
              <a:rPr lang="fr-FR" sz="2000" i="0" u="none" strike="noStrike" baseline="0" dirty="0" smtClean="0">
                <a:latin typeface="Comic Sans MS" pitchFamily="66" charset="0"/>
              </a:rPr>
              <a:t>Exemple: CAG UAG </a:t>
            </a:r>
          </a:p>
          <a:p>
            <a:pPr algn="just">
              <a:lnSpc>
                <a:spcPct val="150000"/>
              </a:lnSpc>
            </a:pPr>
            <a:r>
              <a:rPr lang="fr-FR" sz="2000" i="0" u="none" strike="noStrike" baseline="0" dirty="0" smtClean="0">
                <a:latin typeface="Comic Sans MS" pitchFamily="66" charset="0"/>
              </a:rPr>
              <a:t>(change la </a:t>
            </a:r>
            <a:r>
              <a:rPr lang="fr-FR" sz="2000" i="0" u="none" strike="noStrike" baseline="0" dirty="0" err="1" smtClean="0">
                <a:latin typeface="Comic Sans MS" pitchFamily="66" charset="0"/>
              </a:rPr>
              <a:t>Gln</a:t>
            </a:r>
            <a:r>
              <a:rPr lang="fr-FR" sz="2000" i="0" u="none" strike="noStrike" baseline="0" dirty="0" smtClean="0">
                <a:latin typeface="Comic Sans MS" pitchFamily="66" charset="0"/>
              </a:rPr>
              <a:t> en un codon STOP) </a:t>
            </a:r>
            <a:endParaRPr lang="fr-FR" sz="2000" dirty="0">
              <a:latin typeface="Comic Sans MS" pitchFamily="66" charset="0"/>
            </a:endParaRPr>
          </a:p>
        </p:txBody>
      </p:sp>
    </p:spTree>
    <p:extLst>
      <p:ext uri="{BB962C8B-B14F-4D97-AF65-F5344CB8AC3E}">
        <p14:creationId xmlns:p14="http://schemas.microsoft.com/office/powerpoint/2010/main" val="1318353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414"/>
            <a:ext cx="9144000" cy="6278642"/>
          </a:xfrm>
          <a:prstGeom prst="rect">
            <a:avLst/>
          </a:prstGeom>
        </p:spPr>
        <p:txBody>
          <a:bodyPr wrap="square">
            <a:spAutoFit/>
          </a:bodyPr>
          <a:lstStyle/>
          <a:p>
            <a:pPr>
              <a:lnSpc>
                <a:spcPct val="150000"/>
              </a:lnSpc>
            </a:pPr>
            <a:r>
              <a:rPr lang="fr-FR" sz="2400" b="1" dirty="0">
                <a:latin typeface="Times New Roman" pitchFamily="18" charset="0"/>
                <a:cs typeface="Times New Roman" pitchFamily="18" charset="0"/>
              </a:rPr>
              <a:t>c</a:t>
            </a:r>
            <a:r>
              <a:rPr lang="fr-FR" sz="2400" b="1" dirty="0" smtClean="0">
                <a:latin typeface="Times New Roman" pitchFamily="18" charset="0"/>
                <a:cs typeface="Times New Roman" pitchFamily="18" charset="0"/>
              </a:rPr>
              <a:t>). Addition ou Délétion d’une base unique: </a:t>
            </a:r>
          </a:p>
          <a:p>
            <a:pPr>
              <a:lnSpc>
                <a:spcPct val="150000"/>
              </a:lnSpc>
            </a:pPr>
            <a:r>
              <a:rPr lang="fr-FR" sz="2400" b="1" dirty="0" smtClean="0">
                <a:latin typeface="Times New Roman" pitchFamily="18" charset="0"/>
                <a:cs typeface="Times New Roman" pitchFamily="18" charset="0"/>
              </a:rPr>
              <a:t>C</a:t>
            </a:r>
            <a:r>
              <a:rPr lang="fr-FR" sz="2400" dirty="0" smtClean="0">
                <a:latin typeface="Times New Roman" pitchFamily="18" charset="0"/>
                <a:cs typeface="Times New Roman" pitchFamily="18" charset="0"/>
              </a:rPr>
              <a:t>’est quand une seule base est ajoutée ou </a:t>
            </a:r>
            <a:r>
              <a:rPr lang="fr-FR" sz="2400" dirty="0" err="1" smtClean="0">
                <a:latin typeface="Times New Roman" pitchFamily="18" charset="0"/>
                <a:cs typeface="Times New Roman" pitchFamily="18" charset="0"/>
              </a:rPr>
              <a:t>délétée</a:t>
            </a:r>
            <a:r>
              <a:rPr lang="fr-FR" sz="2400" dirty="0" smtClean="0">
                <a:latin typeface="Times New Roman" pitchFamily="18" charset="0"/>
                <a:cs typeface="Times New Roman" pitchFamily="18" charset="0"/>
              </a:rPr>
              <a:t>, ce qui provoque un décalage du cadre de lecture, aboutissant à la synthèse d’une protéine complètement différente de la protéine du type sauvage.</a:t>
            </a:r>
          </a:p>
          <a:p>
            <a:pPr>
              <a:lnSpc>
                <a:spcPct val="150000"/>
              </a:lnSpc>
            </a:pPr>
            <a:r>
              <a:rPr lang="fr-FR" sz="2800" b="1" dirty="0" smtClean="0">
                <a:latin typeface="Times New Roman" pitchFamily="18" charset="0"/>
                <a:cs typeface="Times New Roman" pitchFamily="18" charset="0"/>
              </a:rPr>
              <a:t>Les mutation chromosomique</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Il existe d’autres mutations qui touchent des régions beaucoup plus étendues du chromosome (mutations dans la structure) et d’autres qui touchent le nombre de chromosomes ou même le niveau de ploïdie (mutations dans le nombre). Celles-ci sont appelées des anomalies ou aberrations chromosomiques. Ces mutations peuvent être spontanées ou induites.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640960" cy="3600986"/>
          </a:xfrm>
          <a:prstGeom prst="rect">
            <a:avLst/>
          </a:prstGeom>
        </p:spPr>
        <p:txBody>
          <a:bodyPr wrap="square">
            <a:spAutoFit/>
          </a:bodyPr>
          <a:lstStyle/>
          <a:p>
            <a:endParaRPr lang="fr-FR" sz="1100" dirty="0">
              <a:latin typeface="Arial"/>
            </a:endParaRPr>
          </a:p>
          <a:p>
            <a:r>
              <a:rPr lang="fr-FR" sz="2800" b="1" dirty="0">
                <a:latin typeface="Comic Sans MS" pitchFamily="66" charset="0"/>
              </a:rPr>
              <a:t>Mutations spontanées et induites </a:t>
            </a:r>
            <a:endParaRPr lang="fr-FR" sz="2800" dirty="0">
              <a:latin typeface="Comic Sans MS" pitchFamily="66" charset="0"/>
            </a:endParaRPr>
          </a:p>
          <a:p>
            <a:pPr algn="just">
              <a:lnSpc>
                <a:spcPct val="150000"/>
              </a:lnSpc>
            </a:pPr>
            <a:r>
              <a:rPr lang="fr-FR" b="1" dirty="0">
                <a:latin typeface="Arial"/>
              </a:rPr>
              <a:t>Les mutations dans les gènes peuvent apparaître spontanément ou être </a:t>
            </a:r>
            <a:endParaRPr lang="fr-FR" dirty="0">
              <a:latin typeface="Arial"/>
            </a:endParaRPr>
          </a:p>
          <a:p>
            <a:pPr algn="just">
              <a:lnSpc>
                <a:spcPct val="150000"/>
              </a:lnSpc>
            </a:pPr>
            <a:r>
              <a:rPr lang="fr-FR" b="1" dirty="0">
                <a:latin typeface="Arial"/>
              </a:rPr>
              <a:t>induites. </a:t>
            </a:r>
            <a:endParaRPr lang="fr-FR" dirty="0">
              <a:latin typeface="Arial"/>
            </a:endParaRPr>
          </a:p>
          <a:p>
            <a:pPr marL="285750" indent="-285750" algn="just">
              <a:lnSpc>
                <a:spcPct val="150000"/>
              </a:lnSpc>
              <a:buFont typeface="Wingdings" pitchFamily="2" charset="2"/>
              <a:buChar char="§"/>
            </a:pPr>
            <a:r>
              <a:rPr lang="fr-FR" b="1" dirty="0">
                <a:solidFill>
                  <a:srgbClr val="FF0000"/>
                </a:solidFill>
                <a:latin typeface="Arial"/>
              </a:rPr>
              <a:t>Les mutations spontanées </a:t>
            </a:r>
            <a:r>
              <a:rPr lang="fr-FR" b="1" dirty="0">
                <a:latin typeface="Arial"/>
              </a:rPr>
              <a:t>sont des mutations qui apparaissent </a:t>
            </a:r>
            <a:r>
              <a:rPr lang="fr-FR" dirty="0" smtClean="0">
                <a:latin typeface="Arial"/>
              </a:rPr>
              <a:t> </a:t>
            </a:r>
            <a:r>
              <a:rPr lang="fr-FR" b="1" dirty="0" smtClean="0">
                <a:latin typeface="Arial"/>
              </a:rPr>
              <a:t>naturellement </a:t>
            </a:r>
            <a:r>
              <a:rPr lang="fr-FR" b="1" dirty="0">
                <a:latin typeface="Arial"/>
              </a:rPr>
              <a:t>et peuvent toucher n’importe quelle cellule. </a:t>
            </a:r>
            <a:endParaRPr lang="fr-FR" dirty="0">
              <a:latin typeface="Arial"/>
            </a:endParaRPr>
          </a:p>
          <a:p>
            <a:pPr marL="285750" indent="-285750" algn="just">
              <a:lnSpc>
                <a:spcPct val="150000"/>
              </a:lnSpc>
              <a:buFont typeface="Wingdings" pitchFamily="2" charset="2"/>
              <a:buChar char="§"/>
            </a:pPr>
            <a:r>
              <a:rPr lang="fr-FR" b="1" dirty="0">
                <a:solidFill>
                  <a:srgbClr val="FF0000"/>
                </a:solidFill>
                <a:latin typeface="Arial"/>
              </a:rPr>
              <a:t>Les mutations induites </a:t>
            </a:r>
            <a:r>
              <a:rPr lang="fr-FR" b="1" dirty="0">
                <a:latin typeface="Arial"/>
              </a:rPr>
              <a:t>se produisent à la suite de l’action de certains </a:t>
            </a:r>
            <a:r>
              <a:rPr lang="fr-FR" b="1" dirty="0" smtClean="0">
                <a:latin typeface="Arial"/>
              </a:rPr>
              <a:t>agents </a:t>
            </a:r>
            <a:r>
              <a:rPr lang="fr-FR" b="1" dirty="0">
                <a:latin typeface="Arial"/>
              </a:rPr>
              <a:t>appelés mutagènes qui augmentent le taux d’apparition des </a:t>
            </a:r>
            <a:endParaRPr lang="fr-FR" dirty="0">
              <a:latin typeface="Arial"/>
            </a:endParaRPr>
          </a:p>
          <a:p>
            <a:pPr algn="just">
              <a:lnSpc>
                <a:spcPct val="150000"/>
              </a:lnSpc>
            </a:pPr>
            <a:r>
              <a:rPr lang="fr-FR" b="1" dirty="0">
                <a:latin typeface="Arial"/>
              </a:rPr>
              <a:t>mutations.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4302784"/>
            <a:ext cx="2736304" cy="23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650" y="4302784"/>
            <a:ext cx="2386726" cy="22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333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154984"/>
          </a:xfrm>
          <a:prstGeom prst="rect">
            <a:avLst/>
          </a:prstGeom>
        </p:spPr>
        <p:txBody>
          <a:bodyPr wrap="square">
            <a:spAutoFit/>
          </a:bodyPr>
          <a:lstStyle/>
          <a:p>
            <a:pPr>
              <a:lnSpc>
                <a:spcPct val="150000"/>
              </a:lnSpc>
            </a:pPr>
            <a:r>
              <a:rPr lang="fr-FR" sz="2200" b="1" dirty="0" smtClean="0">
                <a:latin typeface="Times New Roman" pitchFamily="18" charset="0"/>
                <a:cs typeface="Times New Roman" pitchFamily="18" charset="0"/>
              </a:rPr>
              <a:t>III.2. Les mutations spontanées</a:t>
            </a:r>
          </a:p>
          <a:p>
            <a:pPr>
              <a:lnSpc>
                <a:spcPct val="150000"/>
              </a:lnSpc>
            </a:pPr>
            <a:r>
              <a:rPr lang="fr-FR" sz="2200" dirty="0" smtClean="0">
                <a:latin typeface="Times New Roman" pitchFamily="18" charset="0"/>
                <a:cs typeface="Times New Roman" pitchFamily="18" charset="0"/>
              </a:rPr>
              <a:t>Les mutations spontanées peuvent être la conséquence de plusieurs types d’évènements :</a:t>
            </a:r>
          </a:p>
          <a:p>
            <a:pPr>
              <a:lnSpc>
                <a:spcPct val="150000"/>
              </a:lnSpc>
            </a:pPr>
            <a:r>
              <a:rPr lang="fr-FR" sz="2200" dirty="0" smtClean="0">
                <a:latin typeface="Times New Roman" pitchFamily="18" charset="0"/>
                <a:cs typeface="Times New Roman" pitchFamily="18" charset="0"/>
              </a:rPr>
              <a:t>Elles peuvent être provoquées par des erreurs des enzymes pendant la réplication. La fréquence de ces erreurs est très basse vu la grande fidélité des enzymes de réplication.</a:t>
            </a:r>
          </a:p>
          <a:p>
            <a:pPr>
              <a:lnSpc>
                <a:spcPct val="150000"/>
              </a:lnSpc>
            </a:pPr>
            <a:r>
              <a:rPr lang="fr-FR" sz="2200" dirty="0" smtClean="0">
                <a:latin typeface="Times New Roman" pitchFamily="18" charset="0"/>
                <a:cs typeface="Times New Roman" pitchFamily="18" charset="0"/>
              </a:rPr>
              <a:t>Ces mutations peuvent être ponctuelles ou peuvent être des additions et des délétions.</a:t>
            </a:r>
            <a:endParaRPr lang="fr-FR" sz="2200" dirty="0">
              <a:latin typeface="Times New Roman" pitchFamily="18" charset="0"/>
              <a:cs typeface="Times New Roman" pitchFamily="18" charset="0"/>
            </a:endParaRPr>
          </a:p>
        </p:txBody>
      </p:sp>
      <p:sp>
        <p:nvSpPr>
          <p:cNvPr id="5" name="Rectangle 4"/>
          <p:cNvSpPr/>
          <p:nvPr/>
        </p:nvSpPr>
        <p:spPr>
          <a:xfrm>
            <a:off x="0" y="4071942"/>
            <a:ext cx="9144000" cy="1615827"/>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-Les mutations ponctuelles sont dues à la </a:t>
            </a:r>
            <a:r>
              <a:rPr lang="fr-FR" sz="2200" dirty="0" err="1" smtClean="0">
                <a:latin typeface="Times New Roman" pitchFamily="18" charset="0"/>
                <a:cs typeface="Times New Roman" pitchFamily="18" charset="0"/>
              </a:rPr>
              <a:t>tautomérisation</a:t>
            </a:r>
            <a:r>
              <a:rPr lang="fr-FR" sz="2200" dirty="0" smtClean="0">
                <a:latin typeface="Times New Roman" pitchFamily="18" charset="0"/>
                <a:cs typeface="Times New Roman" pitchFamily="18" charset="0"/>
              </a:rPr>
              <a:t> des bases qui fait que ces bases forment des liaisons hydrogènes différentes, ce qui donne naissance à des mésappariements</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25376</TotalTime>
  <Words>3283</Words>
  <Application>Microsoft Office PowerPoint</Application>
  <PresentationFormat>Affichage à l'écran (4:3)</PresentationFormat>
  <Paragraphs>201</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Calibri</vt:lpstr>
      <vt:lpstr>Comic Sans MS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Toshiba</cp:lastModifiedBy>
  <cp:revision>37</cp:revision>
  <dcterms:created xsi:type="dcterms:W3CDTF">2017-11-20T07:31:48Z</dcterms:created>
  <dcterms:modified xsi:type="dcterms:W3CDTF">2021-12-08T07:16:15Z</dcterms:modified>
</cp:coreProperties>
</file>