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7" r:id="rId2"/>
    <p:sldId id="258" r:id="rId3"/>
    <p:sldId id="303" r:id="rId4"/>
    <p:sldId id="259" r:id="rId5"/>
    <p:sldId id="260" r:id="rId6"/>
    <p:sldId id="261" r:id="rId7"/>
    <p:sldId id="269" r:id="rId8"/>
    <p:sldId id="264" r:id="rId9"/>
    <p:sldId id="265" r:id="rId10"/>
    <p:sldId id="266" r:id="rId11"/>
    <p:sldId id="271" r:id="rId12"/>
    <p:sldId id="273" r:id="rId13"/>
    <p:sldId id="274" r:id="rId14"/>
    <p:sldId id="272" r:id="rId15"/>
    <p:sldId id="307" r:id="rId16"/>
    <p:sldId id="275" r:id="rId17"/>
    <p:sldId id="277" r:id="rId18"/>
    <p:sldId id="278" r:id="rId19"/>
    <p:sldId id="279" r:id="rId20"/>
    <p:sldId id="308" r:id="rId21"/>
    <p:sldId id="281" r:id="rId22"/>
    <p:sldId id="284" r:id="rId23"/>
    <p:sldId id="285" r:id="rId24"/>
    <p:sldId id="289" r:id="rId25"/>
    <p:sldId id="290" r:id="rId26"/>
    <p:sldId id="298" r:id="rId27"/>
    <p:sldId id="301" r:id="rId28"/>
    <p:sldId id="300" r:id="rId29"/>
    <p:sldId id="304" r:id="rId30"/>
    <p:sldId id="305" r:id="rId31"/>
    <p:sldId id="306" r:id="rId3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8.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D08F9F2-3A2D-402E-BB4A-B1E15B121A65}" type="datetimeFigureOut">
              <a:rPr lang="fr-FR" smtClean="0"/>
              <a:pPr/>
              <a:t>08/02/2021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24D080B-98C2-468D-B00B-DB70DD6BFC6F}" type="slidenum">
              <a:rPr lang="fr-FR" smtClean="0"/>
              <a:pPr/>
              <a:t>‹N°›</a:t>
            </a:fld>
            <a:endParaRPr lang="fr-FR"/>
          </a:p>
        </p:txBody>
      </p:sp>
    </p:spTree>
    <p:extLst>
      <p:ext uri="{BB962C8B-B14F-4D97-AF65-F5344CB8AC3E}">
        <p14:creationId xmlns:p14="http://schemas.microsoft.com/office/powerpoint/2010/main" val="39994883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92CA629-5DF9-4E1F-B777-F0BD5EECAAF1}" type="slidenum">
              <a:rPr lang="fr-FR"/>
              <a:pPr/>
              <a:t>11</a:t>
            </a:fld>
            <a:endParaRPr lang="fr-FR"/>
          </a:p>
        </p:txBody>
      </p:sp>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p:txBody>
          <a:bodyPr/>
          <a:lstStyle/>
          <a:p>
            <a:endParaRPr lang="fr-FR"/>
          </a:p>
        </p:txBody>
      </p:sp>
    </p:spTree>
    <p:extLst>
      <p:ext uri="{BB962C8B-B14F-4D97-AF65-F5344CB8AC3E}">
        <p14:creationId xmlns:p14="http://schemas.microsoft.com/office/powerpoint/2010/main" val="23927352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6F7601C-745C-461F-8FCD-BBFE3304CB8A}" type="slidenum">
              <a:rPr lang="fr-FR"/>
              <a:pPr/>
              <a:t>23</a:t>
            </a:fld>
            <a:endParaRPr lang="fr-FR"/>
          </a:p>
        </p:txBody>
      </p:sp>
      <p:sp>
        <p:nvSpPr>
          <p:cNvPr id="102402" name="Rectangle 2"/>
          <p:cNvSpPr>
            <a:spLocks noGrp="1" noRot="1" noChangeAspect="1" noChangeArrowheads="1" noTextEdit="1"/>
          </p:cNvSpPr>
          <p:nvPr>
            <p:ph type="sldImg"/>
          </p:nvPr>
        </p:nvSpPr>
        <p:spPr>
          <a:ln/>
        </p:spPr>
      </p:sp>
      <p:sp>
        <p:nvSpPr>
          <p:cNvPr id="102403" name="Rectangle 3"/>
          <p:cNvSpPr>
            <a:spLocks noGrp="1" noChangeArrowheads="1"/>
          </p:cNvSpPr>
          <p:nvPr>
            <p:ph type="body" idx="1"/>
          </p:nvPr>
        </p:nvSpPr>
        <p:spPr/>
        <p:txBody>
          <a:bodyPr/>
          <a:lstStyle/>
          <a:p>
            <a:endParaRPr lang="fr-FR"/>
          </a:p>
        </p:txBody>
      </p:sp>
    </p:spTree>
    <p:extLst>
      <p:ext uri="{BB962C8B-B14F-4D97-AF65-F5344CB8AC3E}">
        <p14:creationId xmlns:p14="http://schemas.microsoft.com/office/powerpoint/2010/main" val="39413944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817D40C-9D2E-4375-92D3-B12C486DA162}" type="slidenum">
              <a:rPr lang="fr-FR"/>
              <a:pPr/>
              <a:t>24</a:t>
            </a:fld>
            <a:endParaRPr lang="fr-FR"/>
          </a:p>
        </p:txBody>
      </p:sp>
      <p:sp>
        <p:nvSpPr>
          <p:cNvPr id="108546" name="Rectangle 2"/>
          <p:cNvSpPr>
            <a:spLocks noGrp="1" noRot="1" noChangeAspect="1" noChangeArrowheads="1" noTextEdit="1"/>
          </p:cNvSpPr>
          <p:nvPr>
            <p:ph type="sldImg"/>
          </p:nvPr>
        </p:nvSpPr>
        <p:spPr>
          <a:ln/>
        </p:spPr>
      </p:sp>
      <p:sp>
        <p:nvSpPr>
          <p:cNvPr id="108547" name="Rectangle 3"/>
          <p:cNvSpPr>
            <a:spLocks noGrp="1" noChangeArrowheads="1"/>
          </p:cNvSpPr>
          <p:nvPr>
            <p:ph type="body" idx="1"/>
          </p:nvPr>
        </p:nvSpPr>
        <p:spPr/>
        <p:txBody>
          <a:bodyPr/>
          <a:lstStyle/>
          <a:p>
            <a:endParaRPr lang="fr-FR"/>
          </a:p>
        </p:txBody>
      </p:sp>
    </p:spTree>
    <p:extLst>
      <p:ext uri="{BB962C8B-B14F-4D97-AF65-F5344CB8AC3E}">
        <p14:creationId xmlns:p14="http://schemas.microsoft.com/office/powerpoint/2010/main" val="22891967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B3F74E-4467-43C5-83A1-7291FA8636D1}" type="slidenum">
              <a:rPr lang="fr-FR"/>
              <a:pPr/>
              <a:t>25</a:t>
            </a:fld>
            <a:endParaRPr lang="fr-FR"/>
          </a:p>
        </p:txBody>
      </p:sp>
      <p:sp>
        <p:nvSpPr>
          <p:cNvPr id="116738" name="Rectangle 2"/>
          <p:cNvSpPr>
            <a:spLocks noGrp="1" noRot="1" noChangeAspect="1" noChangeArrowheads="1" noTextEdit="1"/>
          </p:cNvSpPr>
          <p:nvPr>
            <p:ph type="sldImg"/>
          </p:nvPr>
        </p:nvSpPr>
        <p:spPr>
          <a:ln/>
        </p:spPr>
      </p:sp>
      <p:sp>
        <p:nvSpPr>
          <p:cNvPr id="116739" name="Rectangle 3"/>
          <p:cNvSpPr>
            <a:spLocks noGrp="1" noChangeArrowheads="1"/>
          </p:cNvSpPr>
          <p:nvPr>
            <p:ph type="body" idx="1"/>
          </p:nvPr>
        </p:nvSpPr>
        <p:spPr/>
        <p:txBody>
          <a:bodyPr/>
          <a:lstStyle/>
          <a:p>
            <a:endParaRPr lang="fr-FR"/>
          </a:p>
        </p:txBody>
      </p:sp>
    </p:spTree>
    <p:extLst>
      <p:ext uri="{BB962C8B-B14F-4D97-AF65-F5344CB8AC3E}">
        <p14:creationId xmlns:p14="http://schemas.microsoft.com/office/powerpoint/2010/main" val="13475497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E0AE56F-9E14-4148-A563-44A7F01CF389}" type="slidenum">
              <a:rPr lang="fr-FR"/>
              <a:pPr/>
              <a:t>26</a:t>
            </a:fld>
            <a:endParaRPr lang="fr-FR"/>
          </a:p>
        </p:txBody>
      </p:sp>
      <p:sp>
        <p:nvSpPr>
          <p:cNvPr id="132098" name="Rectangle 2"/>
          <p:cNvSpPr>
            <a:spLocks noGrp="1" noRot="1" noChangeAspect="1" noChangeArrowheads="1" noTextEdit="1"/>
          </p:cNvSpPr>
          <p:nvPr>
            <p:ph type="sldImg"/>
          </p:nvPr>
        </p:nvSpPr>
        <p:spPr>
          <a:ln/>
        </p:spPr>
      </p:sp>
      <p:sp>
        <p:nvSpPr>
          <p:cNvPr id="132099" name="Rectangle 3"/>
          <p:cNvSpPr>
            <a:spLocks noGrp="1" noChangeArrowheads="1"/>
          </p:cNvSpPr>
          <p:nvPr>
            <p:ph type="body" idx="1"/>
          </p:nvPr>
        </p:nvSpPr>
        <p:spPr/>
        <p:txBody>
          <a:bodyPr/>
          <a:lstStyle/>
          <a:p>
            <a:endParaRPr lang="fr-FR"/>
          </a:p>
        </p:txBody>
      </p:sp>
    </p:spTree>
    <p:extLst>
      <p:ext uri="{BB962C8B-B14F-4D97-AF65-F5344CB8AC3E}">
        <p14:creationId xmlns:p14="http://schemas.microsoft.com/office/powerpoint/2010/main" val="1418410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A13F17C-BF41-4B79-92C5-EB22DB0E0692}" type="slidenum">
              <a:rPr lang="fr-FR"/>
              <a:pPr/>
              <a:t>27</a:t>
            </a:fld>
            <a:endParaRPr lang="fr-FR"/>
          </a:p>
        </p:txBody>
      </p:sp>
      <p:sp>
        <p:nvSpPr>
          <p:cNvPr id="134146" name="Rectangle 2"/>
          <p:cNvSpPr>
            <a:spLocks noGrp="1" noRot="1" noChangeAspect="1" noChangeArrowheads="1" noTextEdit="1"/>
          </p:cNvSpPr>
          <p:nvPr>
            <p:ph type="sldImg"/>
          </p:nvPr>
        </p:nvSpPr>
        <p:spPr>
          <a:ln/>
        </p:spPr>
      </p:sp>
      <p:sp>
        <p:nvSpPr>
          <p:cNvPr id="134147" name="Rectangle 3"/>
          <p:cNvSpPr>
            <a:spLocks noGrp="1" noChangeArrowheads="1"/>
          </p:cNvSpPr>
          <p:nvPr>
            <p:ph type="body" idx="1"/>
          </p:nvPr>
        </p:nvSpPr>
        <p:spPr/>
        <p:txBody>
          <a:bodyPr/>
          <a:lstStyle/>
          <a:p>
            <a:endParaRPr lang="fr-FR"/>
          </a:p>
        </p:txBody>
      </p:sp>
    </p:spTree>
    <p:extLst>
      <p:ext uri="{BB962C8B-B14F-4D97-AF65-F5344CB8AC3E}">
        <p14:creationId xmlns:p14="http://schemas.microsoft.com/office/powerpoint/2010/main" val="1450139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416266B-48FE-4973-9DE0-C54D6F7CAEC7}" type="slidenum">
              <a:rPr lang="fr-FR"/>
              <a:pPr/>
              <a:t>28</a:t>
            </a:fld>
            <a:endParaRPr lang="fr-FR"/>
          </a:p>
        </p:txBody>
      </p:sp>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p:txBody>
          <a:bodyPr/>
          <a:lstStyle/>
          <a:p>
            <a:endParaRPr lang="fr-FR"/>
          </a:p>
        </p:txBody>
      </p:sp>
    </p:spTree>
    <p:extLst>
      <p:ext uri="{BB962C8B-B14F-4D97-AF65-F5344CB8AC3E}">
        <p14:creationId xmlns:p14="http://schemas.microsoft.com/office/powerpoint/2010/main" val="9807320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E996583-57BF-4222-BF66-61757C47EACF}" type="slidenum">
              <a:rPr lang="fr-FR"/>
              <a:pPr/>
              <a:t>12</a:t>
            </a:fld>
            <a:endParaRPr lang="fr-FR"/>
          </a:p>
        </p:txBody>
      </p:sp>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p:txBody>
          <a:bodyPr/>
          <a:lstStyle/>
          <a:p>
            <a:endParaRPr lang="fr-FR"/>
          </a:p>
        </p:txBody>
      </p:sp>
    </p:spTree>
    <p:extLst>
      <p:ext uri="{BB962C8B-B14F-4D97-AF65-F5344CB8AC3E}">
        <p14:creationId xmlns:p14="http://schemas.microsoft.com/office/powerpoint/2010/main" val="35129573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F4B5B46-99AE-47B4-BEDA-1FD5FDE05F8C}" type="slidenum">
              <a:rPr lang="fr-FR"/>
              <a:pPr/>
              <a:t>13</a:t>
            </a:fld>
            <a:endParaRPr lang="fr-FR"/>
          </a:p>
        </p:txBody>
      </p:sp>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p:txBody>
          <a:bodyPr/>
          <a:lstStyle/>
          <a:p>
            <a:endParaRPr lang="fr-FR"/>
          </a:p>
        </p:txBody>
      </p:sp>
    </p:spTree>
    <p:extLst>
      <p:ext uri="{BB962C8B-B14F-4D97-AF65-F5344CB8AC3E}">
        <p14:creationId xmlns:p14="http://schemas.microsoft.com/office/powerpoint/2010/main" val="3865553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11CF6D-A623-4E86-BD07-FD93028CA650}" type="slidenum">
              <a:rPr lang="fr-FR"/>
              <a:pPr/>
              <a:t>16</a:t>
            </a:fld>
            <a:endParaRPr lang="fr-FR"/>
          </a:p>
        </p:txBody>
      </p:sp>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p:txBody>
          <a:bodyPr/>
          <a:lstStyle/>
          <a:p>
            <a:endParaRPr lang="fr-FR"/>
          </a:p>
        </p:txBody>
      </p:sp>
    </p:spTree>
    <p:extLst>
      <p:ext uri="{BB962C8B-B14F-4D97-AF65-F5344CB8AC3E}">
        <p14:creationId xmlns:p14="http://schemas.microsoft.com/office/powerpoint/2010/main" val="26431870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92C5291-B1AB-4FD5-8429-3CBC28668084}" type="slidenum">
              <a:rPr lang="fr-FR"/>
              <a:pPr/>
              <a:t>17</a:t>
            </a:fld>
            <a:endParaRPr lang="fr-FR"/>
          </a:p>
        </p:txBody>
      </p:sp>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p:txBody>
          <a:bodyPr/>
          <a:lstStyle/>
          <a:p>
            <a:endParaRPr lang="fr-FR"/>
          </a:p>
        </p:txBody>
      </p:sp>
    </p:spTree>
    <p:extLst>
      <p:ext uri="{BB962C8B-B14F-4D97-AF65-F5344CB8AC3E}">
        <p14:creationId xmlns:p14="http://schemas.microsoft.com/office/powerpoint/2010/main" val="32176627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3F219D5-2BB6-4262-A978-D9809319319D}" type="slidenum">
              <a:rPr lang="fr-FR"/>
              <a:pPr/>
              <a:t>18</a:t>
            </a:fld>
            <a:endParaRPr lang="fr-FR"/>
          </a:p>
        </p:txBody>
      </p:sp>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p:txBody>
          <a:bodyPr/>
          <a:lstStyle/>
          <a:p>
            <a:endParaRPr lang="fr-FR"/>
          </a:p>
        </p:txBody>
      </p:sp>
    </p:spTree>
    <p:extLst>
      <p:ext uri="{BB962C8B-B14F-4D97-AF65-F5344CB8AC3E}">
        <p14:creationId xmlns:p14="http://schemas.microsoft.com/office/powerpoint/2010/main" val="41978209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7F1418E-35E1-4F8E-9345-18D5B7FF377A}" type="slidenum">
              <a:rPr lang="fr-FR"/>
              <a:pPr/>
              <a:t>19</a:t>
            </a:fld>
            <a:endParaRPr lang="fr-FR"/>
          </a:p>
        </p:txBody>
      </p:sp>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p:txBody>
          <a:bodyPr/>
          <a:lstStyle/>
          <a:p>
            <a:endParaRPr lang="fr-FR"/>
          </a:p>
        </p:txBody>
      </p:sp>
    </p:spTree>
    <p:extLst>
      <p:ext uri="{BB962C8B-B14F-4D97-AF65-F5344CB8AC3E}">
        <p14:creationId xmlns:p14="http://schemas.microsoft.com/office/powerpoint/2010/main" val="36638809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FE9CFCD-CADD-49FB-AE01-209B7380585A}" type="slidenum">
              <a:rPr lang="fr-FR"/>
              <a:pPr/>
              <a:t>21</a:t>
            </a:fld>
            <a:endParaRPr lang="fr-FR"/>
          </a:p>
        </p:txBody>
      </p:sp>
      <p:sp>
        <p:nvSpPr>
          <p:cNvPr id="92162" name="Rectangle 2"/>
          <p:cNvSpPr>
            <a:spLocks noGrp="1" noRot="1" noChangeAspect="1" noChangeArrowheads="1" noTextEdit="1"/>
          </p:cNvSpPr>
          <p:nvPr>
            <p:ph type="sldImg"/>
          </p:nvPr>
        </p:nvSpPr>
        <p:spPr>
          <a:ln/>
        </p:spPr>
      </p:sp>
      <p:sp>
        <p:nvSpPr>
          <p:cNvPr id="92163" name="Rectangle 3"/>
          <p:cNvSpPr>
            <a:spLocks noGrp="1" noChangeArrowheads="1"/>
          </p:cNvSpPr>
          <p:nvPr>
            <p:ph type="body" idx="1"/>
          </p:nvPr>
        </p:nvSpPr>
        <p:spPr/>
        <p:txBody>
          <a:bodyPr/>
          <a:lstStyle/>
          <a:p>
            <a:endParaRPr lang="fr-FR"/>
          </a:p>
        </p:txBody>
      </p:sp>
    </p:spTree>
    <p:extLst>
      <p:ext uri="{BB962C8B-B14F-4D97-AF65-F5344CB8AC3E}">
        <p14:creationId xmlns:p14="http://schemas.microsoft.com/office/powerpoint/2010/main" val="21665183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087580F-D53A-4BAA-81D7-43EC28E911AF}" type="slidenum">
              <a:rPr lang="fr-FR"/>
              <a:pPr/>
              <a:t>22</a:t>
            </a:fld>
            <a:endParaRPr lang="fr-FR"/>
          </a:p>
        </p:txBody>
      </p:sp>
      <p:sp>
        <p:nvSpPr>
          <p:cNvPr id="98306" name="Rectangle 2"/>
          <p:cNvSpPr>
            <a:spLocks noGrp="1" noRot="1" noChangeAspect="1" noChangeArrowheads="1" noTextEdit="1"/>
          </p:cNvSpPr>
          <p:nvPr>
            <p:ph type="sldImg"/>
          </p:nvPr>
        </p:nvSpPr>
        <p:spPr>
          <a:ln/>
        </p:spPr>
      </p:sp>
      <p:sp>
        <p:nvSpPr>
          <p:cNvPr id="98307" name="Rectangle 3"/>
          <p:cNvSpPr>
            <a:spLocks noGrp="1" noChangeArrowheads="1"/>
          </p:cNvSpPr>
          <p:nvPr>
            <p:ph type="body" idx="1"/>
          </p:nvPr>
        </p:nvSpPr>
        <p:spPr/>
        <p:txBody>
          <a:bodyPr/>
          <a:lstStyle/>
          <a:p>
            <a:endParaRPr lang="fr-FR"/>
          </a:p>
        </p:txBody>
      </p:sp>
    </p:spTree>
    <p:extLst>
      <p:ext uri="{BB962C8B-B14F-4D97-AF65-F5344CB8AC3E}">
        <p14:creationId xmlns:p14="http://schemas.microsoft.com/office/powerpoint/2010/main" val="21715591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A5CF1407-1559-4088-B788-44BA29201684}" type="datetimeFigureOut">
              <a:rPr lang="fr-FR" smtClean="0"/>
              <a:pPr/>
              <a:t>08/02/2021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B419ED8-3896-44F5-930F-8C75C166DFDE}"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5CF1407-1559-4088-B788-44BA29201684}" type="datetimeFigureOut">
              <a:rPr lang="fr-FR" smtClean="0"/>
              <a:pPr/>
              <a:t>08/02/2021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B419ED8-3896-44F5-930F-8C75C166DFDE}"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5CF1407-1559-4088-B788-44BA29201684}" type="datetimeFigureOut">
              <a:rPr lang="fr-FR" smtClean="0"/>
              <a:pPr/>
              <a:t>08/02/2021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B419ED8-3896-44F5-930F-8C75C166DFDE}"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5CF1407-1559-4088-B788-44BA29201684}" type="datetimeFigureOut">
              <a:rPr lang="fr-FR" smtClean="0"/>
              <a:pPr/>
              <a:t>08/02/2021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B419ED8-3896-44F5-930F-8C75C166DFDE}"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5CF1407-1559-4088-B788-44BA29201684}" type="datetimeFigureOut">
              <a:rPr lang="fr-FR" smtClean="0"/>
              <a:pPr/>
              <a:t>08/02/2021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B419ED8-3896-44F5-930F-8C75C166DFDE}"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A5CF1407-1559-4088-B788-44BA29201684}" type="datetimeFigureOut">
              <a:rPr lang="fr-FR" smtClean="0"/>
              <a:pPr/>
              <a:t>08/02/2021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B419ED8-3896-44F5-930F-8C75C166DFDE}"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5CF1407-1559-4088-B788-44BA29201684}" type="datetimeFigureOut">
              <a:rPr lang="fr-FR" smtClean="0"/>
              <a:pPr/>
              <a:t>08/02/2021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B419ED8-3896-44F5-930F-8C75C166DFDE}"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A5CF1407-1559-4088-B788-44BA29201684}" type="datetimeFigureOut">
              <a:rPr lang="fr-FR" smtClean="0"/>
              <a:pPr/>
              <a:t>08/02/2021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B419ED8-3896-44F5-930F-8C75C166DFDE}"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5CF1407-1559-4088-B788-44BA29201684}" type="datetimeFigureOut">
              <a:rPr lang="fr-FR" smtClean="0"/>
              <a:pPr/>
              <a:t>08/02/2021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B419ED8-3896-44F5-930F-8C75C166DFDE}"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5CF1407-1559-4088-B788-44BA29201684}" type="datetimeFigureOut">
              <a:rPr lang="fr-FR" smtClean="0"/>
              <a:pPr/>
              <a:t>08/02/2021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B419ED8-3896-44F5-930F-8C75C166DFDE}"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5CF1407-1559-4088-B788-44BA29201684}" type="datetimeFigureOut">
              <a:rPr lang="fr-FR" smtClean="0"/>
              <a:pPr/>
              <a:t>08/02/2021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B419ED8-3896-44F5-930F-8C75C166DFDE}"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CF1407-1559-4088-B788-44BA29201684}" type="datetimeFigureOut">
              <a:rPr lang="fr-FR" smtClean="0"/>
              <a:pPr/>
              <a:t>08/02/2021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419ED8-3896-44F5-930F-8C75C166DFDE}"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hyperlink" Target="http://fr.wikipedia.org/wiki/Kinase" TargetMode="External"/><Relationship Id="rId2" Type="http://schemas.openxmlformats.org/officeDocument/2006/relationships/hyperlink" Target="http://fr.wikipedia.org/wiki/Ad%C3%A9nosine_triphosphate" TargetMode="External"/><Relationship Id="rId1" Type="http://schemas.openxmlformats.org/officeDocument/2006/relationships/slideLayout" Target="../slideLayouts/slideLayout2.xml"/><Relationship Id="rId5" Type="http://schemas.openxmlformats.org/officeDocument/2006/relationships/hyperlink" Target="http://fr.wikipedia.org/wiki/Walter_Gilbert" TargetMode="External"/><Relationship Id="rId4" Type="http://schemas.openxmlformats.org/officeDocument/2006/relationships/hyperlink" Target="http://fr.wikipedia.org/wiki/D%C3%A9naturation_de_l'ADN"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notesSlide" Target="../notesSlides/notesSlide7.xml"/><Relationship Id="rId7" Type="http://schemas.openxmlformats.org/officeDocument/2006/relationships/oleObject" Target="../embeddings/oleObject3.bin"/><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8.wmf"/><Relationship Id="rId4" Type="http://schemas.openxmlformats.org/officeDocument/2006/relationships/oleObject" Target="../embeddings/oleObject1.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14628"/>
            <a:ext cx="8229600" cy="1143000"/>
          </a:xfrm>
        </p:spPr>
        <p:txBody>
          <a:bodyPr>
            <a:normAutofit/>
          </a:bodyPr>
          <a:lstStyle/>
          <a:p>
            <a:r>
              <a:rPr lang="fr-FR" sz="5400" b="1" dirty="0">
                <a:solidFill>
                  <a:srgbClr val="FF0000"/>
                </a:solidFill>
              </a:rPr>
              <a:t>Séquençage de l’ADN</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electrophorese"/>
          <p:cNvPicPr>
            <a:picLocks noChangeAspect="1" noChangeArrowheads="1"/>
          </p:cNvPicPr>
          <p:nvPr/>
        </p:nvPicPr>
        <p:blipFill>
          <a:blip r:embed="rId2"/>
          <a:srcRect/>
          <a:stretch>
            <a:fillRect/>
          </a:stretch>
        </p:blipFill>
        <p:spPr bwMode="auto">
          <a:xfrm>
            <a:off x="745067" y="4341836"/>
            <a:ext cx="7315200" cy="2444750"/>
          </a:xfrm>
          <a:prstGeom prst="rect">
            <a:avLst/>
          </a:prstGeom>
          <a:noFill/>
        </p:spPr>
      </p:pic>
      <p:sp>
        <p:nvSpPr>
          <p:cNvPr id="10243" name="Rectangle 3"/>
          <p:cNvSpPr>
            <a:spLocks noChangeArrowheads="1"/>
          </p:cNvSpPr>
          <p:nvPr/>
        </p:nvSpPr>
        <p:spPr bwMode="auto">
          <a:xfrm>
            <a:off x="384204" y="461964"/>
            <a:ext cx="8331200" cy="3293209"/>
          </a:xfrm>
          <a:prstGeom prst="rect">
            <a:avLst/>
          </a:prstGeom>
          <a:noFill/>
          <a:ln w="9525">
            <a:noFill/>
            <a:miter lim="800000"/>
            <a:headEnd/>
            <a:tailEnd/>
          </a:ln>
          <a:effectLst/>
        </p:spPr>
        <p:txBody>
          <a:bodyPr>
            <a:spAutoFit/>
          </a:bodyPr>
          <a:lstStyle/>
          <a:p>
            <a:pPr>
              <a:spcBef>
                <a:spcPct val="50000"/>
              </a:spcBef>
            </a:pPr>
            <a:r>
              <a:rPr lang="fr-FR" sz="2800" b="1" dirty="0">
                <a:solidFill>
                  <a:srgbClr val="FF0000"/>
                </a:solidFill>
              </a:rPr>
              <a:t>Lecture de la séquence</a:t>
            </a:r>
          </a:p>
          <a:p>
            <a:pPr>
              <a:spcBef>
                <a:spcPct val="50000"/>
              </a:spcBef>
            </a:pPr>
            <a:r>
              <a:rPr lang="fr-FR" sz="2400" dirty="0" smtClean="0"/>
              <a:t>- </a:t>
            </a:r>
            <a:r>
              <a:rPr lang="fr-FR" sz="2400" dirty="0"/>
              <a:t>Électrophorèse sur gel d'</a:t>
            </a:r>
            <a:r>
              <a:rPr lang="fr-FR" sz="2400" dirty="0" err="1"/>
              <a:t>acrylamide</a:t>
            </a:r>
            <a:r>
              <a:rPr lang="fr-FR" sz="2400" dirty="0"/>
              <a:t>.</a:t>
            </a:r>
          </a:p>
          <a:p>
            <a:pPr>
              <a:spcBef>
                <a:spcPct val="50000"/>
              </a:spcBef>
              <a:buFontTx/>
              <a:buChar char="-"/>
            </a:pPr>
            <a:r>
              <a:rPr lang="fr-FR" sz="2400" dirty="0"/>
              <a:t> Détection des fragments d'ADN, en exposant un film photographique au gel. Un des </a:t>
            </a:r>
            <a:r>
              <a:rPr lang="fr-FR" sz="2400" dirty="0" err="1"/>
              <a:t>dNTP</a:t>
            </a:r>
            <a:r>
              <a:rPr lang="fr-FR" sz="2400" dirty="0"/>
              <a:t> est marqué au </a:t>
            </a:r>
            <a:r>
              <a:rPr lang="fr-FR" sz="2400" baseline="30000" dirty="0"/>
              <a:t>35</a:t>
            </a:r>
            <a:r>
              <a:rPr lang="fr-FR" sz="2400" dirty="0"/>
              <a:t>S, rendant le fragment radioactif</a:t>
            </a:r>
          </a:p>
          <a:p>
            <a:pPr>
              <a:spcBef>
                <a:spcPct val="50000"/>
              </a:spcBef>
            </a:pPr>
            <a:r>
              <a:rPr lang="fr-FR" sz="2400" dirty="0"/>
              <a:t> Suivant la taille des gels la séquence lue est limitée de 200 à 750 nucléotides  environ</a:t>
            </a:r>
          </a:p>
        </p:txBody>
      </p:sp>
      <p:grpSp>
        <p:nvGrpSpPr>
          <p:cNvPr id="4" name="Groupe 3"/>
          <p:cNvGrpSpPr/>
          <p:nvPr/>
        </p:nvGrpSpPr>
        <p:grpSpPr>
          <a:xfrm rot="5400000">
            <a:off x="4464854" y="821502"/>
            <a:ext cx="500044" cy="6286544"/>
            <a:chOff x="3643306" y="1571612"/>
            <a:chExt cx="571504" cy="5085369"/>
          </a:xfrm>
        </p:grpSpPr>
        <p:sp>
          <p:nvSpPr>
            <p:cNvPr id="5" name="Flèche vers le bas 4"/>
            <p:cNvSpPr/>
            <p:nvPr/>
          </p:nvSpPr>
          <p:spPr>
            <a:xfrm>
              <a:off x="4071934" y="1928802"/>
              <a:ext cx="142876" cy="4286280"/>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p:cNvSpPr txBox="1"/>
            <p:nvPr/>
          </p:nvSpPr>
          <p:spPr>
            <a:xfrm>
              <a:off x="3643306" y="1571612"/>
              <a:ext cx="571504" cy="769441"/>
            </a:xfrm>
            <a:prstGeom prst="rect">
              <a:avLst/>
            </a:prstGeom>
            <a:noFill/>
          </p:spPr>
          <p:txBody>
            <a:bodyPr wrap="square" rtlCol="0">
              <a:spAutoFit/>
            </a:bodyPr>
            <a:lstStyle/>
            <a:p>
              <a:r>
                <a:rPr lang="fr-FR" sz="4400" dirty="0" smtClean="0"/>
                <a:t>-</a:t>
              </a:r>
              <a:endParaRPr lang="fr-FR" sz="4400" dirty="0"/>
            </a:p>
          </p:txBody>
        </p:sp>
        <p:sp>
          <p:nvSpPr>
            <p:cNvPr id="7" name="ZoneTexte 6"/>
            <p:cNvSpPr txBox="1"/>
            <p:nvPr/>
          </p:nvSpPr>
          <p:spPr>
            <a:xfrm>
              <a:off x="3643306" y="6072206"/>
              <a:ext cx="428628" cy="584775"/>
            </a:xfrm>
            <a:prstGeom prst="rect">
              <a:avLst/>
            </a:prstGeom>
            <a:noFill/>
          </p:spPr>
          <p:txBody>
            <a:bodyPr wrap="square" rtlCol="0">
              <a:spAutoFit/>
            </a:bodyPr>
            <a:lstStyle/>
            <a:p>
              <a:r>
                <a:rPr lang="fr-FR" sz="3200" b="1" dirty="0" smtClean="0"/>
                <a:t>+</a:t>
              </a:r>
              <a:endParaRPr lang="fr-FR" sz="3200" b="1" dirty="0"/>
            </a:p>
          </p:txBody>
        </p:sp>
      </p:gr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304800" y="-16"/>
            <a:ext cx="8610600" cy="1143000"/>
          </a:xfrm>
        </p:spPr>
        <p:txBody>
          <a:bodyPr/>
          <a:lstStyle/>
          <a:p>
            <a:r>
              <a:rPr lang="fr-FR" b="1" dirty="0">
                <a:solidFill>
                  <a:srgbClr val="FF0000"/>
                </a:solidFill>
              </a:rPr>
              <a:t>Avantages et inconvénients</a:t>
            </a:r>
          </a:p>
        </p:txBody>
      </p:sp>
      <p:graphicFrame>
        <p:nvGraphicFramePr>
          <p:cNvPr id="8440" name="Group 248"/>
          <p:cNvGraphicFramePr>
            <a:graphicFrameLocks noGrp="1"/>
          </p:cNvGraphicFramePr>
          <p:nvPr/>
        </p:nvGraphicFramePr>
        <p:xfrm>
          <a:off x="152400" y="1524000"/>
          <a:ext cx="8839200" cy="4292600"/>
        </p:xfrm>
        <a:graphic>
          <a:graphicData uri="http://schemas.openxmlformats.org/drawingml/2006/table">
            <a:tbl>
              <a:tblPr/>
              <a:tblGrid>
                <a:gridCol w="4348163"/>
                <a:gridCol w="4491037"/>
              </a:tblGrid>
              <a:tr h="13049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3600" b="0" i="0" u="none" strike="noStrike" cap="none" normalizeH="0" baseline="0" dirty="0" smtClean="0">
                          <a:ln>
                            <a:noFill/>
                          </a:ln>
                          <a:solidFill>
                            <a:schemeClr val="tx1"/>
                          </a:solidFill>
                          <a:effectLst/>
                          <a:latin typeface="Times New Roman" pitchFamily="18" charset="0"/>
                        </a:rPr>
                        <a:t>Avantages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3600" b="0" i="0" u="none" strike="noStrike" cap="none" normalizeH="0" baseline="0" dirty="0" smtClean="0">
                          <a:ln>
                            <a:noFill/>
                          </a:ln>
                          <a:solidFill>
                            <a:schemeClr val="tx1"/>
                          </a:solidFill>
                          <a:effectLst/>
                          <a:latin typeface="Times New Roman" pitchFamily="18" charset="0"/>
                        </a:rPr>
                        <a:t>Inconvénients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87675">
                <a:tc>
                  <a:txBody>
                    <a:bodyPr/>
                    <a:lstStyle/>
                    <a:p>
                      <a:pPr marL="0" marR="0" lvl="0" indent="0" algn="l" defTabSz="914400" rtl="0" eaLnBrk="1" fontAlgn="base" latinLnBrk="0" hangingPunct="1">
                        <a:lnSpc>
                          <a:spcPct val="100000"/>
                        </a:lnSpc>
                        <a:spcBef>
                          <a:spcPct val="20000"/>
                        </a:spcBef>
                        <a:spcAft>
                          <a:spcPct val="0"/>
                        </a:spcAft>
                        <a:buClrTx/>
                        <a:buSzTx/>
                        <a:buFontTx/>
                        <a:buChar char="•"/>
                        <a:tabLst/>
                      </a:pPr>
                      <a:r>
                        <a:rPr kumimoji="0" lang="fr-FR" sz="3400" b="0" i="0" u="none" strike="noStrike" cap="none" normalizeH="0" baseline="0" smtClean="0">
                          <a:ln>
                            <a:noFill/>
                          </a:ln>
                          <a:solidFill>
                            <a:schemeClr val="tx1"/>
                          </a:solidFill>
                          <a:effectLst/>
                          <a:latin typeface="Times New Roman" pitchFamily="18" charset="0"/>
                        </a:rPr>
                        <a:t>Méthode enzymatique (spécifique)</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fr-FR" sz="3400" b="0" i="0" u="none" strike="noStrike" cap="none" normalizeH="0" baseline="0" smtClean="0">
                          <a:ln>
                            <a:noFill/>
                          </a:ln>
                          <a:solidFill>
                            <a:schemeClr val="tx1"/>
                          </a:solidFill>
                          <a:effectLst/>
                          <a:latin typeface="Times New Roman" pitchFamily="18" charset="0"/>
                        </a:rPr>
                        <a:t>Automatisable</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Char char="•"/>
                        <a:tabLst/>
                      </a:pPr>
                      <a:r>
                        <a:rPr kumimoji="0" lang="fr-FR" sz="3400" b="0" i="0" u="none" strike="noStrike" cap="none" normalizeH="0" baseline="0" dirty="0" smtClean="0">
                          <a:ln>
                            <a:noFill/>
                          </a:ln>
                          <a:solidFill>
                            <a:schemeClr val="tx1"/>
                          </a:solidFill>
                          <a:effectLst/>
                          <a:latin typeface="Times New Roman" pitchFamily="18" charset="0"/>
                        </a:rPr>
                        <a:t>Lecture indirect du brin</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fr-FR" sz="3400" b="0" i="0" u="none" strike="noStrike" cap="none" normalizeH="0" baseline="0" dirty="0" smtClean="0">
                          <a:ln>
                            <a:noFill/>
                          </a:ln>
                          <a:solidFill>
                            <a:schemeClr val="tx1"/>
                          </a:solidFill>
                          <a:effectLst/>
                          <a:latin typeface="Times New Roman" pitchFamily="18" charset="0"/>
                        </a:rPr>
                        <a:t>Dernier nucléotide indéterminé</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fr-FR" sz="3400" b="0" i="0" u="none" strike="noStrike" cap="none" normalizeH="0" baseline="0" dirty="0" smtClean="0">
                          <a:ln>
                            <a:noFill/>
                          </a:ln>
                          <a:solidFill>
                            <a:schemeClr val="tx1"/>
                          </a:solidFill>
                          <a:effectLst/>
                          <a:latin typeface="Times New Roman" pitchFamily="18" charset="0"/>
                        </a:rPr>
                        <a:t>Un domaine doit être connu</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8194"/>
                                        </p:tgtEl>
                                        <p:attrNameLst>
                                          <p:attrName>style.visibility</p:attrName>
                                        </p:attrNameLst>
                                      </p:cBhvr>
                                      <p:to>
                                        <p:strVal val="visible"/>
                                      </p:to>
                                    </p:set>
                                    <p:animEffect transition="in" filter="checkerboard(across)">
                                      <p:cBhvr>
                                        <p:cTn id="7" dur="500"/>
                                        <p:tgtEl>
                                          <p:spTgt spid="8194"/>
                                        </p:tgtEl>
                                      </p:cBhvr>
                                    </p:animEffect>
                                  </p:childTnLst>
                                </p:cTn>
                              </p:par>
                            </p:childTnLst>
                          </p:cTn>
                        </p:par>
                        <p:par>
                          <p:cTn id="8" fill="hold">
                            <p:stCondLst>
                              <p:cond delay="500"/>
                            </p:stCondLst>
                            <p:childTnLst>
                              <p:par>
                                <p:cTn id="9" presetID="9" presetClass="entr" presetSubtype="0" fill="hold" nodeType="afterEffect">
                                  <p:stCondLst>
                                    <p:cond delay="2000"/>
                                  </p:stCondLst>
                                  <p:childTnLst>
                                    <p:set>
                                      <p:cBhvr>
                                        <p:cTn id="10" dur="1" fill="hold">
                                          <p:stCondLst>
                                            <p:cond delay="0"/>
                                          </p:stCondLst>
                                        </p:cTn>
                                        <p:tgtEl>
                                          <p:spTgt spid="8440"/>
                                        </p:tgtEl>
                                        <p:attrNameLst>
                                          <p:attrName>style.visibility</p:attrName>
                                        </p:attrNameLst>
                                      </p:cBhvr>
                                      <p:to>
                                        <p:strVal val="visible"/>
                                      </p:to>
                                    </p:set>
                                    <p:animEffect transition="in" filter="dissolve">
                                      <p:cBhvr>
                                        <p:cTn id="11" dur="500"/>
                                        <p:tgtEl>
                                          <p:spTgt spid="84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304800" y="1524000"/>
            <a:ext cx="8534400" cy="2057400"/>
          </a:xfrm>
        </p:spPr>
        <p:txBody>
          <a:bodyPr>
            <a:noAutofit/>
          </a:bodyPr>
          <a:lstStyle/>
          <a:p>
            <a:r>
              <a:rPr lang="fr-FR" sz="4000" b="1" dirty="0">
                <a:solidFill>
                  <a:srgbClr val="FF0000"/>
                </a:solidFill>
              </a:rPr>
              <a:t>Séquençage de l’ADN</a:t>
            </a:r>
            <a:r>
              <a:rPr lang="fr-FR" sz="4000" dirty="0">
                <a:solidFill>
                  <a:srgbClr val="FF0000"/>
                </a:solidFill>
              </a:rPr>
              <a:t/>
            </a:r>
            <a:br>
              <a:rPr lang="fr-FR" sz="4000" dirty="0">
                <a:solidFill>
                  <a:srgbClr val="FF0000"/>
                </a:solidFill>
              </a:rPr>
            </a:br>
            <a:r>
              <a:rPr lang="fr-FR" sz="4000" dirty="0">
                <a:solidFill>
                  <a:srgbClr val="FF0000"/>
                </a:solidFill>
              </a:rPr>
              <a:t/>
            </a:r>
            <a:br>
              <a:rPr lang="fr-FR" sz="4000" dirty="0">
                <a:solidFill>
                  <a:srgbClr val="FF0000"/>
                </a:solidFill>
              </a:rPr>
            </a:br>
            <a:r>
              <a:rPr lang="fr-FR" sz="4000" i="1" dirty="0">
                <a:solidFill>
                  <a:srgbClr val="FF0000"/>
                </a:solidFill>
              </a:rPr>
              <a:t>(méthode chimique selon </a:t>
            </a:r>
            <a:r>
              <a:rPr lang="fr-FR" sz="4000" i="1" dirty="0" err="1">
                <a:solidFill>
                  <a:srgbClr val="FF0000"/>
                </a:solidFill>
              </a:rPr>
              <a:t>Maxam</a:t>
            </a:r>
            <a:r>
              <a:rPr lang="fr-FR" sz="4000" i="1" dirty="0">
                <a:solidFill>
                  <a:srgbClr val="FF0000"/>
                </a:solidFill>
              </a:rPr>
              <a:t> et Gilbert)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1000"/>
                                  </p:stCondLst>
                                  <p:childTnLst>
                                    <p:set>
                                      <p:cBhvr>
                                        <p:cTn id="6" dur="1" fill="hold">
                                          <p:stCondLst>
                                            <p:cond delay="0"/>
                                          </p:stCondLst>
                                        </p:cTn>
                                        <p:tgtEl>
                                          <p:spTgt spid="7170"/>
                                        </p:tgtEl>
                                        <p:attrNameLst>
                                          <p:attrName>style.visibility</p:attrName>
                                        </p:attrNameLst>
                                      </p:cBhvr>
                                      <p:to>
                                        <p:strVal val="visible"/>
                                      </p:to>
                                    </p:set>
                                    <p:animEffect transition="in" filter="checkerboard(across)">
                                      <p:cBhvr>
                                        <p:cTn id="7" dur="500"/>
                                        <p:tgtEl>
                                          <p:spTgt spid="71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Titre 4"/>
          <p:cNvSpPr>
            <a:spLocks noGrp="1"/>
          </p:cNvSpPr>
          <p:nvPr>
            <p:ph type="ctrTitle"/>
          </p:nvPr>
        </p:nvSpPr>
        <p:spPr>
          <a:xfrm>
            <a:off x="0" y="1"/>
            <a:ext cx="2143108" cy="785794"/>
          </a:xfrm>
        </p:spPr>
        <p:txBody>
          <a:bodyPr>
            <a:normAutofit fontScale="90000"/>
          </a:bodyPr>
          <a:lstStyle/>
          <a:p>
            <a:pPr algn="l"/>
            <a:r>
              <a:rPr lang="fr-FR" dirty="0" smtClean="0"/>
              <a:t>Principe:</a:t>
            </a:r>
            <a:endParaRPr lang="fr-FR" dirty="0"/>
          </a:p>
        </p:txBody>
      </p:sp>
      <p:sp>
        <p:nvSpPr>
          <p:cNvPr id="6" name="Rectangle 5"/>
          <p:cNvSpPr/>
          <p:nvPr/>
        </p:nvSpPr>
        <p:spPr>
          <a:xfrm>
            <a:off x="142844" y="785794"/>
            <a:ext cx="8715436" cy="3970318"/>
          </a:xfrm>
          <a:prstGeom prst="rect">
            <a:avLst/>
          </a:prstGeom>
        </p:spPr>
        <p:txBody>
          <a:bodyPr wrap="square">
            <a:spAutoFit/>
          </a:bodyPr>
          <a:lstStyle/>
          <a:p>
            <a:pPr algn="just"/>
            <a:r>
              <a:rPr lang="fr-FR" sz="2800" dirty="0" smtClean="0"/>
              <a:t>Cette méthode repose sur la coupure de la molécule d’ADN au niveau d’une des quatre bases. La séquence d’ADN à séquencer est séparée en quatre fractions qui subiront chacune un traitement chimique particulier, spécifique de chacune des quatre bases nucléotidiques.</a:t>
            </a:r>
          </a:p>
          <a:p>
            <a:pPr algn="just"/>
            <a:r>
              <a:rPr lang="fr-FR" sz="2800" dirty="0" smtClean="0"/>
              <a:t>Chaque aliquote est fragmenté par traitement chimique .la taille des fragments est définie par la position de chaque base nucléotidique.</a:t>
            </a:r>
          </a:p>
          <a:p>
            <a:pPr algn="just"/>
            <a:endParaRPr lang="fr-FR" sz="2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5984" y="3500438"/>
            <a:ext cx="6000776" cy="369332"/>
          </a:xfrm>
          <a:prstGeom prst="rect">
            <a:avLst/>
          </a:prstGeom>
        </p:spPr>
        <p:txBody>
          <a:bodyPr wrap="square">
            <a:spAutoFit/>
          </a:bodyPr>
          <a:lstStyle/>
          <a:p>
            <a:endParaRPr lang="fr-FR" dirty="0"/>
          </a:p>
        </p:txBody>
      </p:sp>
      <p:sp>
        <p:nvSpPr>
          <p:cNvPr id="6" name="Titre 5"/>
          <p:cNvSpPr>
            <a:spLocks noGrp="1"/>
          </p:cNvSpPr>
          <p:nvPr>
            <p:ph type="title"/>
          </p:nvPr>
        </p:nvSpPr>
        <p:spPr>
          <a:xfrm>
            <a:off x="-214314" y="-71454"/>
            <a:ext cx="9572660" cy="1143000"/>
          </a:xfrm>
        </p:spPr>
        <p:txBody>
          <a:bodyPr>
            <a:noAutofit/>
          </a:bodyPr>
          <a:lstStyle/>
          <a:p>
            <a:r>
              <a:rPr lang="fr-FR" sz="3000" b="1" dirty="0" smtClean="0">
                <a:solidFill>
                  <a:srgbClr val="FF0000"/>
                </a:solidFill>
              </a:rPr>
              <a:t>Préparation et réalisation pratique de l’ADN à séquencer :</a:t>
            </a:r>
            <a:r>
              <a:rPr lang="fr-FR" sz="3000" dirty="0" smtClean="0">
                <a:solidFill>
                  <a:srgbClr val="FF0000"/>
                </a:solidFill>
              </a:rPr>
              <a:t/>
            </a:r>
            <a:br>
              <a:rPr lang="fr-FR" sz="3000" dirty="0" smtClean="0">
                <a:solidFill>
                  <a:srgbClr val="FF0000"/>
                </a:solidFill>
              </a:rPr>
            </a:br>
            <a:endParaRPr lang="fr-FR" sz="3000" dirty="0">
              <a:solidFill>
                <a:srgbClr val="FF0000"/>
              </a:solidFill>
            </a:endParaRPr>
          </a:p>
        </p:txBody>
      </p:sp>
      <p:sp>
        <p:nvSpPr>
          <p:cNvPr id="5" name="Espace réservé du contenu 4"/>
          <p:cNvSpPr>
            <a:spLocks noGrp="1"/>
          </p:cNvSpPr>
          <p:nvPr>
            <p:ph idx="1"/>
          </p:nvPr>
        </p:nvSpPr>
        <p:spPr>
          <a:xfrm>
            <a:off x="0" y="857232"/>
            <a:ext cx="9144000" cy="4525963"/>
          </a:xfrm>
        </p:spPr>
        <p:txBody>
          <a:bodyPr>
            <a:noAutofit/>
          </a:bodyPr>
          <a:lstStyle/>
          <a:p>
            <a:pPr lvl="0" algn="just"/>
            <a:r>
              <a:rPr lang="fr-FR" sz="2600" b="1" dirty="0" smtClean="0"/>
              <a:t>Marquage</a:t>
            </a:r>
            <a:r>
              <a:rPr lang="fr-FR" sz="2600" dirty="0" smtClean="0"/>
              <a:t> : Les extrémités des deux brins d'ADN à séquencer sont marquées par un marqueur radioactif (</a:t>
            </a:r>
            <a:r>
              <a:rPr lang="fr-FR" sz="2600" baseline="30000" dirty="0" smtClean="0"/>
              <a:t>32</a:t>
            </a:r>
            <a:r>
              <a:rPr lang="fr-FR" sz="2600" dirty="0" smtClean="0"/>
              <a:t>P). Cette réaction se fait en général au moyen d'</a:t>
            </a:r>
            <a:r>
              <a:rPr lang="fr-FR" sz="2600" dirty="0" smtClean="0">
                <a:hlinkClick r:id="rId2" tooltip="Adénosine triphosphate"/>
              </a:rPr>
              <a:t>ATP</a:t>
            </a:r>
            <a:r>
              <a:rPr lang="fr-FR" sz="2600" dirty="0" smtClean="0"/>
              <a:t> radioactif et de </a:t>
            </a:r>
            <a:r>
              <a:rPr lang="fr-FR" sz="2600" dirty="0" err="1" smtClean="0"/>
              <a:t>polynucléotide</a:t>
            </a:r>
            <a:r>
              <a:rPr lang="fr-FR" sz="2600" dirty="0" smtClean="0"/>
              <a:t> </a:t>
            </a:r>
            <a:r>
              <a:rPr lang="fr-FR" sz="2600" dirty="0" smtClean="0">
                <a:hlinkClick r:id="rId3" tooltip="Kinase"/>
              </a:rPr>
              <a:t>kinase</a:t>
            </a:r>
            <a:r>
              <a:rPr lang="fr-FR" sz="2600" dirty="0" smtClean="0"/>
              <a:t>.</a:t>
            </a:r>
          </a:p>
          <a:p>
            <a:pPr lvl="0" algn="just"/>
            <a:r>
              <a:rPr lang="fr-FR" sz="2600" dirty="0" smtClean="0"/>
              <a:t>Par </a:t>
            </a:r>
            <a:r>
              <a:rPr lang="fr-FR" sz="2600" b="1" dirty="0" smtClean="0">
                <a:hlinkClick r:id="rId4" tooltip="Dénaturation de l'ADN"/>
              </a:rPr>
              <a:t>dénaturation thermique</a:t>
            </a:r>
            <a:r>
              <a:rPr lang="fr-FR" sz="2600" dirty="0" smtClean="0"/>
              <a:t> on obtient un ADN monocaténaire, servant de produit de base pour le séquençage.</a:t>
            </a:r>
          </a:p>
          <a:p>
            <a:pPr lvl="0" algn="just"/>
            <a:r>
              <a:rPr lang="fr-FR" sz="2600" b="1" dirty="0" smtClean="0"/>
              <a:t>Modifications chimiques spécifiques </a:t>
            </a:r>
            <a:r>
              <a:rPr lang="fr-FR" sz="2600" dirty="0" smtClean="0"/>
              <a:t>: Les ADN simple-brin sont soumis à des réactions chimiques spécifiques des différents types de base. </a:t>
            </a:r>
            <a:r>
              <a:rPr lang="fr-FR" sz="2600" dirty="0" smtClean="0">
                <a:hlinkClick r:id="rId5" tooltip="Walter Gilbert"/>
              </a:rPr>
              <a:t>Walter Gilbert</a:t>
            </a:r>
            <a:r>
              <a:rPr lang="fr-FR" sz="2600" dirty="0" smtClean="0"/>
              <a:t> a mis au point plusieurs types de réactions spécifiques, effectuées en parallèle sur une fraction de chaque brin d'ADN marqué. Par exemple une pour les G (alkylation par le diméthyle sulfate), une pour G et les A (</a:t>
            </a:r>
            <a:r>
              <a:rPr lang="fr-FR" sz="2600" dirty="0" err="1" smtClean="0"/>
              <a:t>dépurination</a:t>
            </a:r>
            <a:r>
              <a:rPr lang="fr-FR" sz="2600" dirty="0" smtClean="0"/>
              <a:t>), une pour les C et une pour les C et les T (hydrolyse </a:t>
            </a:r>
            <a:r>
              <a:rPr lang="fr-FR" sz="2600" dirty="0" err="1" smtClean="0"/>
              <a:t>alkaline</a:t>
            </a:r>
            <a:r>
              <a:rPr lang="fr-FR" sz="2600" dirty="0" smtClean="0"/>
              <a: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546111"/>
            <a:ext cx="8686800" cy="4525963"/>
          </a:xfrm>
        </p:spPr>
        <p:txBody>
          <a:bodyPr>
            <a:noAutofit/>
          </a:bodyPr>
          <a:lstStyle/>
          <a:p>
            <a:pPr lvl="0" algn="just">
              <a:buNone/>
            </a:pPr>
            <a:r>
              <a:rPr lang="fr-FR" sz="2800" dirty="0" smtClean="0"/>
              <a:t>Ces différentes réactions sont effectuées dans des conditions très ménagées, de sorte qu'en moyenne chaque molécule d'ADN ne porte que zéro ou une modification.</a:t>
            </a:r>
          </a:p>
          <a:p>
            <a:pPr lvl="0" algn="just"/>
            <a:r>
              <a:rPr lang="fr-FR" sz="2800" b="1" dirty="0" smtClean="0"/>
              <a:t>Coupure </a:t>
            </a:r>
            <a:r>
              <a:rPr lang="fr-FR" sz="2800" dirty="0" smtClean="0"/>
              <a:t>: Après ces réactions, l'ADN est clivé au niveau de la modification par réaction avec une base, la pipéridine.</a:t>
            </a:r>
          </a:p>
          <a:p>
            <a:pPr lvl="0" algn="just"/>
            <a:r>
              <a:rPr lang="fr-FR" sz="2800" b="1" dirty="0" smtClean="0"/>
              <a:t>Analyse </a:t>
            </a:r>
            <a:r>
              <a:rPr lang="fr-FR" sz="2800" dirty="0" smtClean="0"/>
              <a:t>: Pour chaque fragment, les produits des différentes réactions sont séparés par électrophorèse et analysés pour reconstituer la séquence de l'ADN. Cette analyse est analogue à celle que l'on effectue pour la méthode de Sanger.</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ctrTitle"/>
          </p:nvPr>
        </p:nvSpPr>
        <p:spPr>
          <a:xfrm>
            <a:off x="304800" y="685800"/>
            <a:ext cx="8610600" cy="1143000"/>
          </a:xfrm>
        </p:spPr>
        <p:txBody>
          <a:bodyPr/>
          <a:lstStyle/>
          <a:p>
            <a:r>
              <a:rPr lang="fr-FR"/>
              <a:t>Radio-marquage en 5’</a:t>
            </a:r>
          </a:p>
        </p:txBody>
      </p:sp>
      <p:sp>
        <p:nvSpPr>
          <p:cNvPr id="75779" name="Rectangle 3"/>
          <p:cNvSpPr>
            <a:spLocks noChangeArrowheads="1"/>
          </p:cNvSpPr>
          <p:nvPr/>
        </p:nvSpPr>
        <p:spPr bwMode="auto">
          <a:xfrm>
            <a:off x="76200" y="1752600"/>
            <a:ext cx="8991600" cy="1295400"/>
          </a:xfrm>
          <a:prstGeom prst="rect">
            <a:avLst/>
          </a:prstGeom>
          <a:noFill/>
          <a:ln w="9525">
            <a:noFill/>
            <a:miter lim="800000"/>
            <a:headEnd/>
            <a:tailEnd/>
          </a:ln>
        </p:spPr>
        <p:txBody>
          <a:bodyPr anchor="ctr"/>
          <a:lstStyle/>
          <a:p>
            <a:pPr algn="l"/>
            <a:r>
              <a:rPr lang="fr-FR" sz="3600"/>
              <a:t>   P5’-A-A-G-T-C-T-C-A-C-C-T-G-A-C-3’OH</a:t>
            </a:r>
            <a:br>
              <a:rPr lang="fr-FR" sz="3600"/>
            </a:br>
            <a:r>
              <a:rPr lang="fr-FR" sz="3600"/>
              <a:t>HO3’-T-T-C-A-G-A-G-T-G-G-A-C-T-G-5’P</a:t>
            </a:r>
          </a:p>
        </p:txBody>
      </p:sp>
      <p:sp>
        <p:nvSpPr>
          <p:cNvPr id="75781" name="Rectangle 5"/>
          <p:cNvSpPr>
            <a:spLocks noChangeArrowheads="1"/>
          </p:cNvSpPr>
          <p:nvPr/>
        </p:nvSpPr>
        <p:spPr bwMode="auto">
          <a:xfrm>
            <a:off x="76200" y="5105400"/>
            <a:ext cx="8991600" cy="1295400"/>
          </a:xfrm>
          <a:prstGeom prst="rect">
            <a:avLst/>
          </a:prstGeom>
          <a:noFill/>
          <a:ln w="9525">
            <a:noFill/>
            <a:miter lim="800000"/>
            <a:headEnd/>
            <a:tailEnd/>
          </a:ln>
        </p:spPr>
        <p:txBody>
          <a:bodyPr anchor="ctr"/>
          <a:lstStyle/>
          <a:p>
            <a:pPr algn="l"/>
            <a:r>
              <a:rPr lang="fr-FR" sz="3600" baseline="30000">
                <a:solidFill>
                  <a:srgbClr val="FF0000"/>
                </a:solidFill>
              </a:rPr>
              <a:t> 32</a:t>
            </a:r>
            <a:r>
              <a:rPr lang="fr-FR" sz="3600">
                <a:solidFill>
                  <a:srgbClr val="FF0000"/>
                </a:solidFill>
              </a:rPr>
              <a:t>P5’</a:t>
            </a:r>
            <a:r>
              <a:rPr lang="fr-FR" sz="3600"/>
              <a:t>-A-A-G-T-C-T-C-A-C-C-T-G-A-C-3’OH</a:t>
            </a:r>
            <a:br>
              <a:rPr lang="fr-FR" sz="3600"/>
            </a:br>
            <a:r>
              <a:rPr lang="fr-FR" sz="3600"/>
              <a:t>HO3’-T-T-C-A-G-A-G-T-G-G-A-C-T-G-</a:t>
            </a:r>
            <a:r>
              <a:rPr lang="fr-FR" sz="3600">
                <a:solidFill>
                  <a:srgbClr val="FF0000"/>
                </a:solidFill>
              </a:rPr>
              <a:t>5’ </a:t>
            </a:r>
            <a:r>
              <a:rPr lang="fr-FR" sz="3600" baseline="30000">
                <a:solidFill>
                  <a:srgbClr val="FF0000"/>
                </a:solidFill>
              </a:rPr>
              <a:t>32</a:t>
            </a:r>
            <a:r>
              <a:rPr lang="fr-FR" sz="3600">
                <a:solidFill>
                  <a:srgbClr val="FF0000"/>
                </a:solidFill>
              </a:rPr>
              <a:t>P</a:t>
            </a:r>
          </a:p>
        </p:txBody>
      </p:sp>
      <p:sp>
        <p:nvSpPr>
          <p:cNvPr id="75782" name="Line 6"/>
          <p:cNvSpPr>
            <a:spLocks noChangeShapeType="1"/>
          </p:cNvSpPr>
          <p:nvPr/>
        </p:nvSpPr>
        <p:spPr bwMode="auto">
          <a:xfrm flipH="1">
            <a:off x="4572000" y="2971800"/>
            <a:ext cx="0" cy="1905000"/>
          </a:xfrm>
          <a:prstGeom prst="line">
            <a:avLst/>
          </a:prstGeom>
          <a:noFill/>
          <a:ln w="38100">
            <a:solidFill>
              <a:srgbClr val="FFCC00"/>
            </a:solidFill>
            <a:round/>
            <a:headEnd/>
            <a:tailEnd type="stealth" w="med" len="med"/>
          </a:ln>
          <a:effectLst/>
        </p:spPr>
        <p:txBody>
          <a:bodyPr wrap="none"/>
          <a:lstStyle/>
          <a:p>
            <a:endParaRPr lang="fr-FR"/>
          </a:p>
        </p:txBody>
      </p:sp>
      <p:sp>
        <p:nvSpPr>
          <p:cNvPr id="75783" name="Rectangle 7"/>
          <p:cNvSpPr>
            <a:spLocks noChangeArrowheads="1"/>
          </p:cNvSpPr>
          <p:nvPr/>
        </p:nvSpPr>
        <p:spPr bwMode="auto">
          <a:xfrm>
            <a:off x="4800600" y="3429000"/>
            <a:ext cx="4038600" cy="838200"/>
          </a:xfrm>
          <a:prstGeom prst="rect">
            <a:avLst/>
          </a:prstGeom>
          <a:noFill/>
          <a:ln w="9525">
            <a:noFill/>
            <a:miter lim="800000"/>
            <a:headEnd/>
            <a:tailEnd/>
          </a:ln>
        </p:spPr>
        <p:txBody>
          <a:bodyPr anchor="ctr"/>
          <a:lstStyle/>
          <a:p>
            <a:r>
              <a:rPr lang="fr-FR" sz="2800"/>
              <a:t>Polynucléotide kinase</a:t>
            </a:r>
          </a:p>
        </p:txBody>
      </p:sp>
      <p:sp>
        <p:nvSpPr>
          <p:cNvPr id="75784" name="AutoShape 8"/>
          <p:cNvSpPr>
            <a:spLocks noChangeArrowheads="1"/>
          </p:cNvSpPr>
          <p:nvPr/>
        </p:nvSpPr>
        <p:spPr bwMode="auto">
          <a:xfrm>
            <a:off x="3810000" y="3200400"/>
            <a:ext cx="762000" cy="1371600"/>
          </a:xfrm>
          <a:prstGeom prst="curvedLeftArrow">
            <a:avLst>
              <a:gd name="adj1" fmla="val 36000"/>
              <a:gd name="adj2" fmla="val 72000"/>
              <a:gd name="adj3" fmla="val 33333"/>
            </a:avLst>
          </a:prstGeom>
          <a:noFill/>
          <a:ln w="9525">
            <a:solidFill>
              <a:schemeClr val="tx2"/>
            </a:solidFill>
            <a:miter lim="800000"/>
            <a:headEnd/>
            <a:tailEnd/>
          </a:ln>
          <a:effectLst/>
        </p:spPr>
        <p:txBody>
          <a:bodyPr wrap="none" anchor="ctr"/>
          <a:lstStyle/>
          <a:p>
            <a:endParaRPr lang="fr-FR"/>
          </a:p>
        </p:txBody>
      </p:sp>
      <p:sp>
        <p:nvSpPr>
          <p:cNvPr id="75785" name="Rectangle 9"/>
          <p:cNvSpPr>
            <a:spLocks noChangeArrowheads="1"/>
          </p:cNvSpPr>
          <p:nvPr/>
        </p:nvSpPr>
        <p:spPr bwMode="auto">
          <a:xfrm>
            <a:off x="609600" y="3009900"/>
            <a:ext cx="2743200" cy="838200"/>
          </a:xfrm>
          <a:prstGeom prst="rect">
            <a:avLst/>
          </a:prstGeom>
          <a:noFill/>
          <a:ln w="9525">
            <a:noFill/>
            <a:miter lim="800000"/>
            <a:headEnd/>
            <a:tailEnd/>
          </a:ln>
        </p:spPr>
        <p:txBody>
          <a:bodyPr anchor="ctr"/>
          <a:lstStyle/>
          <a:p>
            <a:r>
              <a:rPr lang="fr-FR" sz="2800">
                <a:solidFill>
                  <a:srgbClr val="FF0000"/>
                </a:solidFill>
              </a:rPr>
              <a:t>ATP radioactif</a:t>
            </a:r>
            <a:br>
              <a:rPr lang="fr-FR" sz="2800">
                <a:solidFill>
                  <a:srgbClr val="FF0000"/>
                </a:solidFill>
              </a:rPr>
            </a:br>
            <a:r>
              <a:rPr lang="fr-FR" sz="2800"/>
              <a:t>(marqué au </a:t>
            </a:r>
            <a:r>
              <a:rPr lang="fr-FR" sz="2800" baseline="30000">
                <a:solidFill>
                  <a:srgbClr val="FF0000"/>
                </a:solidFill>
              </a:rPr>
              <a:t>32</a:t>
            </a:r>
            <a:r>
              <a:rPr lang="fr-FR" sz="2800">
                <a:solidFill>
                  <a:srgbClr val="FF0000"/>
                </a:solidFill>
              </a:rPr>
              <a:t>P</a:t>
            </a:r>
            <a:r>
              <a:rPr lang="fr-FR" sz="2800"/>
              <a:t>)</a:t>
            </a:r>
          </a:p>
        </p:txBody>
      </p:sp>
      <p:sp>
        <p:nvSpPr>
          <p:cNvPr id="75786" name="Rectangle 10"/>
          <p:cNvSpPr>
            <a:spLocks noChangeArrowheads="1"/>
          </p:cNvSpPr>
          <p:nvPr/>
        </p:nvSpPr>
        <p:spPr bwMode="auto">
          <a:xfrm>
            <a:off x="1447800" y="4114800"/>
            <a:ext cx="1828800" cy="838200"/>
          </a:xfrm>
          <a:prstGeom prst="rect">
            <a:avLst/>
          </a:prstGeom>
          <a:noFill/>
          <a:ln w="9525">
            <a:noFill/>
            <a:miter lim="800000"/>
            <a:headEnd/>
            <a:tailEnd/>
          </a:ln>
        </p:spPr>
        <p:txBody>
          <a:bodyPr anchor="ctr"/>
          <a:lstStyle/>
          <a:p>
            <a:r>
              <a:rPr lang="fr-FR" sz="2800"/>
              <a:t>ADP + </a:t>
            </a:r>
            <a:r>
              <a:rPr lang="fr-FR" sz="2800" baseline="30000"/>
              <a:t>31</a:t>
            </a:r>
            <a:r>
              <a:rPr lang="fr-FR" sz="2800"/>
              <a:t>P</a:t>
            </a:r>
            <a:r>
              <a:rPr lang="fr-FR" sz="2800" baseline="-25000"/>
              <a:t>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1000"/>
                                  </p:stCondLst>
                                  <p:childTnLst>
                                    <p:set>
                                      <p:cBhvr>
                                        <p:cTn id="6" dur="1" fill="hold">
                                          <p:stCondLst>
                                            <p:cond delay="0"/>
                                          </p:stCondLst>
                                        </p:cTn>
                                        <p:tgtEl>
                                          <p:spTgt spid="75778"/>
                                        </p:tgtEl>
                                        <p:attrNameLst>
                                          <p:attrName>style.visibility</p:attrName>
                                        </p:attrNameLst>
                                      </p:cBhvr>
                                      <p:to>
                                        <p:strVal val="visible"/>
                                      </p:to>
                                    </p:set>
                                    <p:animEffect transition="in" filter="checkerboard(across)">
                                      <p:cBhvr>
                                        <p:cTn id="7" dur="500"/>
                                        <p:tgtEl>
                                          <p:spTgt spid="75778"/>
                                        </p:tgtEl>
                                      </p:cBhvr>
                                    </p:animEffect>
                                  </p:childTnLst>
                                </p:cTn>
                              </p:par>
                            </p:childTnLst>
                          </p:cTn>
                        </p:par>
                        <p:par>
                          <p:cTn id="8" fill="hold">
                            <p:stCondLst>
                              <p:cond delay="1500"/>
                            </p:stCondLst>
                            <p:childTnLst>
                              <p:par>
                                <p:cTn id="9" presetID="4" presetClass="entr" presetSubtype="32" fill="hold" grpId="0" nodeType="afterEffect">
                                  <p:stCondLst>
                                    <p:cond delay="1000"/>
                                  </p:stCondLst>
                                  <p:iterate type="lt">
                                    <p:tmPct val="100000"/>
                                  </p:iterate>
                                  <p:childTnLst>
                                    <p:set>
                                      <p:cBhvr>
                                        <p:cTn id="10" dur="1" fill="hold">
                                          <p:stCondLst>
                                            <p:cond delay="0"/>
                                          </p:stCondLst>
                                        </p:cTn>
                                        <p:tgtEl>
                                          <p:spTgt spid="75779"/>
                                        </p:tgtEl>
                                        <p:attrNameLst>
                                          <p:attrName>style.visibility</p:attrName>
                                        </p:attrNameLst>
                                      </p:cBhvr>
                                      <p:to>
                                        <p:strVal val="visible"/>
                                      </p:to>
                                    </p:set>
                                    <p:animEffect transition="in" filter="box(out)">
                                      <p:cBhvr>
                                        <p:cTn id="11" dur="75"/>
                                        <p:tgtEl>
                                          <p:spTgt spid="75779"/>
                                        </p:tgtEl>
                                      </p:cBhvr>
                                    </p:animEffect>
                                  </p:childTnLst>
                                </p:cTn>
                              </p:par>
                            </p:childTnLst>
                          </p:cTn>
                        </p:par>
                        <p:par>
                          <p:cTn id="12" fill="hold">
                            <p:stCondLst>
                              <p:cond delay="7975"/>
                            </p:stCondLst>
                            <p:childTnLst>
                              <p:par>
                                <p:cTn id="13" presetID="15" presetClass="entr" presetSubtype="0" fill="hold" grpId="0" nodeType="afterEffect">
                                  <p:stCondLst>
                                    <p:cond delay="1000"/>
                                  </p:stCondLst>
                                  <p:childTnLst>
                                    <p:set>
                                      <p:cBhvr>
                                        <p:cTn id="14" dur="1" fill="hold">
                                          <p:stCondLst>
                                            <p:cond delay="0"/>
                                          </p:stCondLst>
                                        </p:cTn>
                                        <p:tgtEl>
                                          <p:spTgt spid="75783"/>
                                        </p:tgtEl>
                                        <p:attrNameLst>
                                          <p:attrName>style.visibility</p:attrName>
                                        </p:attrNameLst>
                                      </p:cBhvr>
                                      <p:to>
                                        <p:strVal val="visible"/>
                                      </p:to>
                                    </p:set>
                                    <p:anim calcmode="lin" valueType="num">
                                      <p:cBhvr>
                                        <p:cTn id="15" dur="1000" fill="hold"/>
                                        <p:tgtEl>
                                          <p:spTgt spid="75783"/>
                                        </p:tgtEl>
                                        <p:attrNameLst>
                                          <p:attrName>ppt_w</p:attrName>
                                        </p:attrNameLst>
                                      </p:cBhvr>
                                      <p:tavLst>
                                        <p:tav tm="0">
                                          <p:val>
                                            <p:fltVal val="0"/>
                                          </p:val>
                                        </p:tav>
                                        <p:tav tm="100000">
                                          <p:val>
                                            <p:strVal val="#ppt_w"/>
                                          </p:val>
                                        </p:tav>
                                      </p:tavLst>
                                    </p:anim>
                                    <p:anim calcmode="lin" valueType="num">
                                      <p:cBhvr>
                                        <p:cTn id="16" dur="1000" fill="hold"/>
                                        <p:tgtEl>
                                          <p:spTgt spid="75783"/>
                                        </p:tgtEl>
                                        <p:attrNameLst>
                                          <p:attrName>ppt_h</p:attrName>
                                        </p:attrNameLst>
                                      </p:cBhvr>
                                      <p:tavLst>
                                        <p:tav tm="0">
                                          <p:val>
                                            <p:fltVal val="0"/>
                                          </p:val>
                                        </p:tav>
                                        <p:tav tm="100000">
                                          <p:val>
                                            <p:strVal val="#ppt_h"/>
                                          </p:val>
                                        </p:tav>
                                      </p:tavLst>
                                    </p:anim>
                                    <p:anim calcmode="lin" valueType="num">
                                      <p:cBhvr>
                                        <p:cTn id="17" dur="1000" fill="hold"/>
                                        <p:tgtEl>
                                          <p:spTgt spid="75783"/>
                                        </p:tgtEl>
                                        <p:attrNameLst>
                                          <p:attrName>ppt_x</p:attrName>
                                        </p:attrNameLst>
                                      </p:cBhvr>
                                      <p:tavLst>
                                        <p:tav tm="0" fmla="#ppt_x+(cos(-2*pi*(1-$))*-#ppt_x-sin(-2*pi*(1-$))*(1-#ppt_y))*(1-$)">
                                          <p:val>
                                            <p:fltVal val="0"/>
                                          </p:val>
                                        </p:tav>
                                        <p:tav tm="100000">
                                          <p:val>
                                            <p:fltVal val="1"/>
                                          </p:val>
                                        </p:tav>
                                      </p:tavLst>
                                    </p:anim>
                                    <p:anim calcmode="lin" valueType="num">
                                      <p:cBhvr>
                                        <p:cTn id="18" dur="1000" fill="hold"/>
                                        <p:tgtEl>
                                          <p:spTgt spid="75783"/>
                                        </p:tgtEl>
                                        <p:attrNameLst>
                                          <p:attrName>ppt_y</p:attrName>
                                        </p:attrNameLst>
                                      </p:cBhvr>
                                      <p:tavLst>
                                        <p:tav tm="0" fmla="#ppt_y+(sin(-2*pi*(1-$))*-#ppt_x+cos(-2*pi*(1-$))*(1-#ppt_y))*(1-$)">
                                          <p:val>
                                            <p:fltVal val="0"/>
                                          </p:val>
                                        </p:tav>
                                        <p:tav tm="100000">
                                          <p:val>
                                            <p:fltVal val="1"/>
                                          </p:val>
                                        </p:tav>
                                      </p:tavLst>
                                    </p:anim>
                                  </p:childTnLst>
                                </p:cTn>
                              </p:par>
                            </p:childTnLst>
                          </p:cTn>
                        </p:par>
                        <p:par>
                          <p:cTn id="19" fill="hold">
                            <p:stCondLst>
                              <p:cond delay="9975"/>
                            </p:stCondLst>
                            <p:childTnLst>
                              <p:par>
                                <p:cTn id="20" presetID="15" presetClass="entr" presetSubtype="0" fill="hold" grpId="0" nodeType="afterEffect">
                                  <p:stCondLst>
                                    <p:cond delay="1000"/>
                                  </p:stCondLst>
                                  <p:childTnLst>
                                    <p:set>
                                      <p:cBhvr>
                                        <p:cTn id="21" dur="1" fill="hold">
                                          <p:stCondLst>
                                            <p:cond delay="0"/>
                                          </p:stCondLst>
                                        </p:cTn>
                                        <p:tgtEl>
                                          <p:spTgt spid="75782"/>
                                        </p:tgtEl>
                                        <p:attrNameLst>
                                          <p:attrName>style.visibility</p:attrName>
                                        </p:attrNameLst>
                                      </p:cBhvr>
                                      <p:to>
                                        <p:strVal val="visible"/>
                                      </p:to>
                                    </p:set>
                                    <p:anim calcmode="lin" valueType="num">
                                      <p:cBhvr>
                                        <p:cTn id="22" dur="1000" fill="hold"/>
                                        <p:tgtEl>
                                          <p:spTgt spid="75782"/>
                                        </p:tgtEl>
                                        <p:attrNameLst>
                                          <p:attrName>ppt_w</p:attrName>
                                        </p:attrNameLst>
                                      </p:cBhvr>
                                      <p:tavLst>
                                        <p:tav tm="0">
                                          <p:val>
                                            <p:fltVal val="0"/>
                                          </p:val>
                                        </p:tav>
                                        <p:tav tm="100000">
                                          <p:val>
                                            <p:strVal val="#ppt_w"/>
                                          </p:val>
                                        </p:tav>
                                      </p:tavLst>
                                    </p:anim>
                                    <p:anim calcmode="lin" valueType="num">
                                      <p:cBhvr>
                                        <p:cTn id="23" dur="1000" fill="hold"/>
                                        <p:tgtEl>
                                          <p:spTgt spid="75782"/>
                                        </p:tgtEl>
                                        <p:attrNameLst>
                                          <p:attrName>ppt_h</p:attrName>
                                        </p:attrNameLst>
                                      </p:cBhvr>
                                      <p:tavLst>
                                        <p:tav tm="0">
                                          <p:val>
                                            <p:fltVal val="0"/>
                                          </p:val>
                                        </p:tav>
                                        <p:tav tm="100000">
                                          <p:val>
                                            <p:strVal val="#ppt_h"/>
                                          </p:val>
                                        </p:tav>
                                      </p:tavLst>
                                    </p:anim>
                                    <p:anim calcmode="lin" valueType="num">
                                      <p:cBhvr>
                                        <p:cTn id="24" dur="1000" fill="hold"/>
                                        <p:tgtEl>
                                          <p:spTgt spid="75782"/>
                                        </p:tgtEl>
                                        <p:attrNameLst>
                                          <p:attrName>ppt_x</p:attrName>
                                        </p:attrNameLst>
                                      </p:cBhvr>
                                      <p:tavLst>
                                        <p:tav tm="0" fmla="#ppt_x+(cos(-2*pi*(1-$))*-#ppt_x-sin(-2*pi*(1-$))*(1-#ppt_y))*(1-$)">
                                          <p:val>
                                            <p:fltVal val="0"/>
                                          </p:val>
                                        </p:tav>
                                        <p:tav tm="100000">
                                          <p:val>
                                            <p:fltVal val="1"/>
                                          </p:val>
                                        </p:tav>
                                      </p:tavLst>
                                    </p:anim>
                                    <p:anim calcmode="lin" valueType="num">
                                      <p:cBhvr>
                                        <p:cTn id="25" dur="1000" fill="hold"/>
                                        <p:tgtEl>
                                          <p:spTgt spid="75782"/>
                                        </p:tgtEl>
                                        <p:attrNameLst>
                                          <p:attrName>ppt_y</p:attrName>
                                        </p:attrNameLst>
                                      </p:cBhvr>
                                      <p:tavLst>
                                        <p:tav tm="0" fmla="#ppt_y+(sin(-2*pi*(1-$))*-#ppt_x+cos(-2*pi*(1-$))*(1-#ppt_y))*(1-$)">
                                          <p:val>
                                            <p:fltVal val="0"/>
                                          </p:val>
                                        </p:tav>
                                        <p:tav tm="100000">
                                          <p:val>
                                            <p:fltVal val="1"/>
                                          </p:val>
                                        </p:tav>
                                      </p:tavLst>
                                    </p:anim>
                                  </p:childTnLst>
                                </p:cTn>
                              </p:par>
                            </p:childTnLst>
                          </p:cTn>
                        </p:par>
                        <p:par>
                          <p:cTn id="26" fill="hold">
                            <p:stCondLst>
                              <p:cond delay="11975"/>
                            </p:stCondLst>
                            <p:childTnLst>
                              <p:par>
                                <p:cTn id="27" presetID="15" presetClass="entr" presetSubtype="0" fill="hold" grpId="0" nodeType="afterEffect">
                                  <p:stCondLst>
                                    <p:cond delay="0"/>
                                  </p:stCondLst>
                                  <p:childTnLst>
                                    <p:set>
                                      <p:cBhvr>
                                        <p:cTn id="28" dur="1" fill="hold">
                                          <p:stCondLst>
                                            <p:cond delay="0"/>
                                          </p:stCondLst>
                                        </p:cTn>
                                        <p:tgtEl>
                                          <p:spTgt spid="75784"/>
                                        </p:tgtEl>
                                        <p:attrNameLst>
                                          <p:attrName>style.visibility</p:attrName>
                                        </p:attrNameLst>
                                      </p:cBhvr>
                                      <p:to>
                                        <p:strVal val="visible"/>
                                      </p:to>
                                    </p:set>
                                    <p:anim calcmode="lin" valueType="num">
                                      <p:cBhvr>
                                        <p:cTn id="29" dur="1000" fill="hold"/>
                                        <p:tgtEl>
                                          <p:spTgt spid="75784"/>
                                        </p:tgtEl>
                                        <p:attrNameLst>
                                          <p:attrName>ppt_w</p:attrName>
                                        </p:attrNameLst>
                                      </p:cBhvr>
                                      <p:tavLst>
                                        <p:tav tm="0">
                                          <p:val>
                                            <p:fltVal val="0"/>
                                          </p:val>
                                        </p:tav>
                                        <p:tav tm="100000">
                                          <p:val>
                                            <p:strVal val="#ppt_w"/>
                                          </p:val>
                                        </p:tav>
                                      </p:tavLst>
                                    </p:anim>
                                    <p:anim calcmode="lin" valueType="num">
                                      <p:cBhvr>
                                        <p:cTn id="30" dur="1000" fill="hold"/>
                                        <p:tgtEl>
                                          <p:spTgt spid="75784"/>
                                        </p:tgtEl>
                                        <p:attrNameLst>
                                          <p:attrName>ppt_h</p:attrName>
                                        </p:attrNameLst>
                                      </p:cBhvr>
                                      <p:tavLst>
                                        <p:tav tm="0">
                                          <p:val>
                                            <p:fltVal val="0"/>
                                          </p:val>
                                        </p:tav>
                                        <p:tav tm="100000">
                                          <p:val>
                                            <p:strVal val="#ppt_h"/>
                                          </p:val>
                                        </p:tav>
                                      </p:tavLst>
                                    </p:anim>
                                    <p:anim calcmode="lin" valueType="num">
                                      <p:cBhvr>
                                        <p:cTn id="31" dur="1000" fill="hold"/>
                                        <p:tgtEl>
                                          <p:spTgt spid="75784"/>
                                        </p:tgtEl>
                                        <p:attrNameLst>
                                          <p:attrName>ppt_x</p:attrName>
                                        </p:attrNameLst>
                                      </p:cBhvr>
                                      <p:tavLst>
                                        <p:tav tm="0" fmla="#ppt_x+(cos(-2*pi*(1-$))*-#ppt_x-sin(-2*pi*(1-$))*(1-#ppt_y))*(1-$)">
                                          <p:val>
                                            <p:fltVal val="0"/>
                                          </p:val>
                                        </p:tav>
                                        <p:tav tm="100000">
                                          <p:val>
                                            <p:fltVal val="1"/>
                                          </p:val>
                                        </p:tav>
                                      </p:tavLst>
                                    </p:anim>
                                    <p:anim calcmode="lin" valueType="num">
                                      <p:cBhvr>
                                        <p:cTn id="32" dur="1000" fill="hold"/>
                                        <p:tgtEl>
                                          <p:spTgt spid="75784"/>
                                        </p:tgtEl>
                                        <p:attrNameLst>
                                          <p:attrName>ppt_y</p:attrName>
                                        </p:attrNameLst>
                                      </p:cBhvr>
                                      <p:tavLst>
                                        <p:tav tm="0" fmla="#ppt_y+(sin(-2*pi*(1-$))*-#ppt_x+cos(-2*pi*(1-$))*(1-#ppt_y))*(1-$)">
                                          <p:val>
                                            <p:fltVal val="0"/>
                                          </p:val>
                                        </p:tav>
                                        <p:tav tm="100000">
                                          <p:val>
                                            <p:fltVal val="1"/>
                                          </p:val>
                                        </p:tav>
                                      </p:tavLst>
                                    </p:anim>
                                  </p:childTnLst>
                                </p:cTn>
                              </p:par>
                            </p:childTnLst>
                          </p:cTn>
                        </p:par>
                        <p:par>
                          <p:cTn id="33" fill="hold">
                            <p:stCondLst>
                              <p:cond delay="12975"/>
                            </p:stCondLst>
                            <p:childTnLst>
                              <p:par>
                                <p:cTn id="34" presetID="15" presetClass="entr" presetSubtype="0" fill="hold" grpId="0" nodeType="afterEffect">
                                  <p:stCondLst>
                                    <p:cond delay="1000"/>
                                  </p:stCondLst>
                                  <p:childTnLst>
                                    <p:set>
                                      <p:cBhvr>
                                        <p:cTn id="35" dur="1" fill="hold">
                                          <p:stCondLst>
                                            <p:cond delay="0"/>
                                          </p:stCondLst>
                                        </p:cTn>
                                        <p:tgtEl>
                                          <p:spTgt spid="75785"/>
                                        </p:tgtEl>
                                        <p:attrNameLst>
                                          <p:attrName>style.visibility</p:attrName>
                                        </p:attrNameLst>
                                      </p:cBhvr>
                                      <p:to>
                                        <p:strVal val="visible"/>
                                      </p:to>
                                    </p:set>
                                    <p:anim calcmode="lin" valueType="num">
                                      <p:cBhvr>
                                        <p:cTn id="36" dur="1000" fill="hold"/>
                                        <p:tgtEl>
                                          <p:spTgt spid="75785"/>
                                        </p:tgtEl>
                                        <p:attrNameLst>
                                          <p:attrName>ppt_w</p:attrName>
                                        </p:attrNameLst>
                                      </p:cBhvr>
                                      <p:tavLst>
                                        <p:tav tm="0">
                                          <p:val>
                                            <p:fltVal val="0"/>
                                          </p:val>
                                        </p:tav>
                                        <p:tav tm="100000">
                                          <p:val>
                                            <p:strVal val="#ppt_w"/>
                                          </p:val>
                                        </p:tav>
                                      </p:tavLst>
                                    </p:anim>
                                    <p:anim calcmode="lin" valueType="num">
                                      <p:cBhvr>
                                        <p:cTn id="37" dur="1000" fill="hold"/>
                                        <p:tgtEl>
                                          <p:spTgt spid="75785"/>
                                        </p:tgtEl>
                                        <p:attrNameLst>
                                          <p:attrName>ppt_h</p:attrName>
                                        </p:attrNameLst>
                                      </p:cBhvr>
                                      <p:tavLst>
                                        <p:tav tm="0">
                                          <p:val>
                                            <p:fltVal val="0"/>
                                          </p:val>
                                        </p:tav>
                                        <p:tav tm="100000">
                                          <p:val>
                                            <p:strVal val="#ppt_h"/>
                                          </p:val>
                                        </p:tav>
                                      </p:tavLst>
                                    </p:anim>
                                    <p:anim calcmode="lin" valueType="num">
                                      <p:cBhvr>
                                        <p:cTn id="38" dur="1000" fill="hold"/>
                                        <p:tgtEl>
                                          <p:spTgt spid="75785"/>
                                        </p:tgtEl>
                                        <p:attrNameLst>
                                          <p:attrName>ppt_x</p:attrName>
                                        </p:attrNameLst>
                                      </p:cBhvr>
                                      <p:tavLst>
                                        <p:tav tm="0" fmla="#ppt_x+(cos(-2*pi*(1-$))*-#ppt_x-sin(-2*pi*(1-$))*(1-#ppt_y))*(1-$)">
                                          <p:val>
                                            <p:fltVal val="0"/>
                                          </p:val>
                                        </p:tav>
                                        <p:tav tm="100000">
                                          <p:val>
                                            <p:fltVal val="1"/>
                                          </p:val>
                                        </p:tav>
                                      </p:tavLst>
                                    </p:anim>
                                    <p:anim calcmode="lin" valueType="num">
                                      <p:cBhvr>
                                        <p:cTn id="39" dur="1000" fill="hold"/>
                                        <p:tgtEl>
                                          <p:spTgt spid="75785"/>
                                        </p:tgtEl>
                                        <p:attrNameLst>
                                          <p:attrName>ppt_y</p:attrName>
                                        </p:attrNameLst>
                                      </p:cBhvr>
                                      <p:tavLst>
                                        <p:tav tm="0" fmla="#ppt_y+(sin(-2*pi*(1-$))*-#ppt_x+cos(-2*pi*(1-$))*(1-#ppt_y))*(1-$)">
                                          <p:val>
                                            <p:fltVal val="0"/>
                                          </p:val>
                                        </p:tav>
                                        <p:tav tm="100000">
                                          <p:val>
                                            <p:fltVal val="1"/>
                                          </p:val>
                                        </p:tav>
                                      </p:tavLst>
                                    </p:anim>
                                  </p:childTnLst>
                                </p:cTn>
                              </p:par>
                            </p:childTnLst>
                          </p:cTn>
                        </p:par>
                        <p:par>
                          <p:cTn id="40" fill="hold">
                            <p:stCondLst>
                              <p:cond delay="14975"/>
                            </p:stCondLst>
                            <p:childTnLst>
                              <p:par>
                                <p:cTn id="41" presetID="15" presetClass="entr" presetSubtype="0" fill="hold" grpId="0" nodeType="afterEffect">
                                  <p:stCondLst>
                                    <p:cond delay="2000"/>
                                  </p:stCondLst>
                                  <p:childTnLst>
                                    <p:set>
                                      <p:cBhvr>
                                        <p:cTn id="42" dur="1" fill="hold">
                                          <p:stCondLst>
                                            <p:cond delay="0"/>
                                          </p:stCondLst>
                                        </p:cTn>
                                        <p:tgtEl>
                                          <p:spTgt spid="75786"/>
                                        </p:tgtEl>
                                        <p:attrNameLst>
                                          <p:attrName>style.visibility</p:attrName>
                                        </p:attrNameLst>
                                      </p:cBhvr>
                                      <p:to>
                                        <p:strVal val="visible"/>
                                      </p:to>
                                    </p:set>
                                    <p:anim calcmode="lin" valueType="num">
                                      <p:cBhvr>
                                        <p:cTn id="43" dur="1000" fill="hold"/>
                                        <p:tgtEl>
                                          <p:spTgt spid="75786"/>
                                        </p:tgtEl>
                                        <p:attrNameLst>
                                          <p:attrName>ppt_w</p:attrName>
                                        </p:attrNameLst>
                                      </p:cBhvr>
                                      <p:tavLst>
                                        <p:tav tm="0">
                                          <p:val>
                                            <p:fltVal val="0"/>
                                          </p:val>
                                        </p:tav>
                                        <p:tav tm="100000">
                                          <p:val>
                                            <p:strVal val="#ppt_w"/>
                                          </p:val>
                                        </p:tav>
                                      </p:tavLst>
                                    </p:anim>
                                    <p:anim calcmode="lin" valueType="num">
                                      <p:cBhvr>
                                        <p:cTn id="44" dur="1000" fill="hold"/>
                                        <p:tgtEl>
                                          <p:spTgt spid="75786"/>
                                        </p:tgtEl>
                                        <p:attrNameLst>
                                          <p:attrName>ppt_h</p:attrName>
                                        </p:attrNameLst>
                                      </p:cBhvr>
                                      <p:tavLst>
                                        <p:tav tm="0">
                                          <p:val>
                                            <p:fltVal val="0"/>
                                          </p:val>
                                        </p:tav>
                                        <p:tav tm="100000">
                                          <p:val>
                                            <p:strVal val="#ppt_h"/>
                                          </p:val>
                                        </p:tav>
                                      </p:tavLst>
                                    </p:anim>
                                    <p:anim calcmode="lin" valueType="num">
                                      <p:cBhvr>
                                        <p:cTn id="45" dur="1000" fill="hold"/>
                                        <p:tgtEl>
                                          <p:spTgt spid="75786"/>
                                        </p:tgtEl>
                                        <p:attrNameLst>
                                          <p:attrName>ppt_x</p:attrName>
                                        </p:attrNameLst>
                                      </p:cBhvr>
                                      <p:tavLst>
                                        <p:tav tm="0" fmla="#ppt_x+(cos(-2*pi*(1-$))*-#ppt_x-sin(-2*pi*(1-$))*(1-#ppt_y))*(1-$)">
                                          <p:val>
                                            <p:fltVal val="0"/>
                                          </p:val>
                                        </p:tav>
                                        <p:tav tm="100000">
                                          <p:val>
                                            <p:fltVal val="1"/>
                                          </p:val>
                                        </p:tav>
                                      </p:tavLst>
                                    </p:anim>
                                    <p:anim calcmode="lin" valueType="num">
                                      <p:cBhvr>
                                        <p:cTn id="46" dur="1000" fill="hold"/>
                                        <p:tgtEl>
                                          <p:spTgt spid="75786"/>
                                        </p:tgtEl>
                                        <p:attrNameLst>
                                          <p:attrName>ppt_y</p:attrName>
                                        </p:attrNameLst>
                                      </p:cBhvr>
                                      <p:tavLst>
                                        <p:tav tm="0" fmla="#ppt_y+(sin(-2*pi*(1-$))*-#ppt_x+cos(-2*pi*(1-$))*(1-#ppt_y))*(1-$)">
                                          <p:val>
                                            <p:fltVal val="0"/>
                                          </p:val>
                                        </p:tav>
                                        <p:tav tm="100000">
                                          <p:val>
                                            <p:fltVal val="1"/>
                                          </p:val>
                                        </p:tav>
                                      </p:tavLst>
                                    </p:anim>
                                  </p:childTnLst>
                                </p:cTn>
                              </p:par>
                            </p:childTnLst>
                          </p:cTn>
                        </p:par>
                        <p:par>
                          <p:cTn id="47" fill="hold">
                            <p:stCondLst>
                              <p:cond delay="17975"/>
                            </p:stCondLst>
                            <p:childTnLst>
                              <p:par>
                                <p:cTn id="48" presetID="4" presetClass="entr" presetSubtype="16" fill="hold" grpId="0" nodeType="afterEffect">
                                  <p:stCondLst>
                                    <p:cond delay="2000"/>
                                  </p:stCondLst>
                                  <p:iterate type="lt">
                                    <p:tmPct val="100000"/>
                                  </p:iterate>
                                  <p:childTnLst>
                                    <p:set>
                                      <p:cBhvr>
                                        <p:cTn id="49" dur="1" fill="hold">
                                          <p:stCondLst>
                                            <p:cond delay="0"/>
                                          </p:stCondLst>
                                        </p:cTn>
                                        <p:tgtEl>
                                          <p:spTgt spid="75781"/>
                                        </p:tgtEl>
                                        <p:attrNameLst>
                                          <p:attrName>style.visibility</p:attrName>
                                        </p:attrNameLst>
                                      </p:cBhvr>
                                      <p:to>
                                        <p:strVal val="visible"/>
                                      </p:to>
                                    </p:set>
                                    <p:animEffect transition="in" filter="box(in)">
                                      <p:cBhvr>
                                        <p:cTn id="50" dur="75"/>
                                        <p:tgtEl>
                                          <p:spTgt spid="757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78" grpId="0" autoUpdateAnimBg="0"/>
      <p:bldP spid="75779" grpId="0" autoUpdateAnimBg="0"/>
      <p:bldP spid="75781" grpId="0" autoUpdateAnimBg="0"/>
      <p:bldP spid="75782" grpId="0" animBg="1"/>
      <p:bldP spid="75783" grpId="0" autoUpdateAnimBg="0"/>
      <p:bldP spid="75784" grpId="0" animBg="1"/>
      <p:bldP spid="75785" grpId="0" autoUpdateAnimBg="0"/>
      <p:bldP spid="75786" grpId="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0898" name="Rectangle 2"/>
          <p:cNvSpPr>
            <a:spLocks noGrp="1" noChangeArrowheads="1"/>
          </p:cNvSpPr>
          <p:nvPr>
            <p:ph type="ctrTitle"/>
          </p:nvPr>
        </p:nvSpPr>
        <p:spPr>
          <a:xfrm>
            <a:off x="0" y="685800"/>
            <a:ext cx="9144000" cy="609600"/>
          </a:xfrm>
        </p:spPr>
        <p:txBody>
          <a:bodyPr>
            <a:normAutofit fontScale="90000"/>
          </a:bodyPr>
          <a:lstStyle/>
          <a:p>
            <a:r>
              <a:rPr lang="fr-FR" sz="3900"/>
              <a:t>Séparation des brins par thermodénaturation</a:t>
            </a:r>
          </a:p>
        </p:txBody>
      </p:sp>
      <p:sp>
        <p:nvSpPr>
          <p:cNvPr id="80899" name="Rectangle 3"/>
          <p:cNvSpPr>
            <a:spLocks noChangeArrowheads="1"/>
          </p:cNvSpPr>
          <p:nvPr/>
        </p:nvSpPr>
        <p:spPr bwMode="auto">
          <a:xfrm>
            <a:off x="0" y="1600200"/>
            <a:ext cx="9144000" cy="1143000"/>
          </a:xfrm>
          <a:prstGeom prst="rect">
            <a:avLst/>
          </a:prstGeom>
          <a:noFill/>
          <a:ln w="9525">
            <a:noFill/>
            <a:miter lim="800000"/>
            <a:headEnd/>
            <a:tailEnd/>
          </a:ln>
        </p:spPr>
        <p:txBody>
          <a:bodyPr anchor="ctr"/>
          <a:lstStyle/>
          <a:p>
            <a:pPr algn="l"/>
            <a:r>
              <a:rPr lang="fr-FR" sz="3600" baseline="30000" dirty="0">
                <a:solidFill>
                  <a:srgbClr val="FF0000"/>
                </a:solidFill>
              </a:rPr>
              <a:t>32</a:t>
            </a:r>
            <a:r>
              <a:rPr lang="fr-FR" sz="3600" dirty="0">
                <a:solidFill>
                  <a:srgbClr val="FF0000"/>
                </a:solidFill>
              </a:rPr>
              <a:t>P5’</a:t>
            </a:r>
            <a:r>
              <a:rPr lang="fr-FR" sz="3600" dirty="0"/>
              <a:t> -A-A-G-T-C-T-C-A-C-C-T-G-A-C-3’OH</a:t>
            </a:r>
            <a:br>
              <a:rPr lang="fr-FR" sz="3600" dirty="0"/>
            </a:br>
            <a:r>
              <a:rPr lang="fr-FR" sz="1200" dirty="0"/>
              <a:t> </a:t>
            </a:r>
            <a:r>
              <a:rPr lang="fr-FR" sz="3600" dirty="0"/>
              <a:t>HO3’-T-T-C-A-G-A-G-T-G-G-A-C-T-G- </a:t>
            </a:r>
            <a:r>
              <a:rPr lang="fr-FR" sz="3600" dirty="0">
                <a:solidFill>
                  <a:srgbClr val="FF0000"/>
                </a:solidFill>
              </a:rPr>
              <a:t>5’ </a:t>
            </a:r>
            <a:r>
              <a:rPr lang="fr-FR" sz="3600" baseline="30000" dirty="0">
                <a:solidFill>
                  <a:srgbClr val="FF0000"/>
                </a:solidFill>
              </a:rPr>
              <a:t>32</a:t>
            </a:r>
            <a:r>
              <a:rPr lang="fr-FR" sz="3600" dirty="0">
                <a:solidFill>
                  <a:srgbClr val="FF0000"/>
                </a:solidFill>
              </a:rPr>
              <a:t>P</a:t>
            </a:r>
          </a:p>
        </p:txBody>
      </p:sp>
      <p:sp>
        <p:nvSpPr>
          <p:cNvPr id="80902" name="Line 6"/>
          <p:cNvSpPr>
            <a:spLocks noChangeShapeType="1"/>
          </p:cNvSpPr>
          <p:nvPr/>
        </p:nvSpPr>
        <p:spPr bwMode="auto">
          <a:xfrm flipH="1">
            <a:off x="4572000" y="2971800"/>
            <a:ext cx="0" cy="1219200"/>
          </a:xfrm>
          <a:prstGeom prst="line">
            <a:avLst/>
          </a:prstGeom>
          <a:noFill/>
          <a:ln w="38100">
            <a:solidFill>
              <a:srgbClr val="FFCC00"/>
            </a:solidFill>
            <a:round/>
            <a:headEnd/>
            <a:tailEnd type="stealth" w="med" len="med"/>
          </a:ln>
          <a:effectLst/>
        </p:spPr>
        <p:txBody>
          <a:bodyPr wrap="none"/>
          <a:lstStyle/>
          <a:p>
            <a:endParaRPr lang="fr-FR"/>
          </a:p>
        </p:txBody>
      </p:sp>
      <p:sp>
        <p:nvSpPr>
          <p:cNvPr id="80903" name="Rectangle 7"/>
          <p:cNvSpPr>
            <a:spLocks noChangeArrowheads="1"/>
          </p:cNvSpPr>
          <p:nvPr/>
        </p:nvSpPr>
        <p:spPr bwMode="auto">
          <a:xfrm>
            <a:off x="4724400" y="2819400"/>
            <a:ext cx="2743200" cy="1143000"/>
          </a:xfrm>
          <a:prstGeom prst="rect">
            <a:avLst/>
          </a:prstGeom>
          <a:noFill/>
          <a:ln w="9525">
            <a:noFill/>
            <a:miter lim="800000"/>
            <a:headEnd/>
            <a:tailEnd/>
          </a:ln>
        </p:spPr>
        <p:txBody>
          <a:bodyPr anchor="ctr"/>
          <a:lstStyle/>
          <a:p>
            <a:r>
              <a:rPr lang="fr-FR" sz="2800" i="1"/>
              <a:t>Chauffage</a:t>
            </a:r>
          </a:p>
        </p:txBody>
      </p:sp>
      <p:sp>
        <p:nvSpPr>
          <p:cNvPr id="12" name="Rectangle 3"/>
          <p:cNvSpPr>
            <a:spLocks noChangeArrowheads="1"/>
          </p:cNvSpPr>
          <p:nvPr/>
        </p:nvSpPr>
        <p:spPr bwMode="auto">
          <a:xfrm>
            <a:off x="357222" y="5000644"/>
            <a:ext cx="9144000" cy="1143000"/>
          </a:xfrm>
          <a:prstGeom prst="rect">
            <a:avLst/>
          </a:prstGeom>
          <a:noFill/>
          <a:ln w="9525">
            <a:noFill/>
            <a:miter lim="800000"/>
            <a:headEnd/>
            <a:tailEnd/>
          </a:ln>
        </p:spPr>
        <p:txBody>
          <a:bodyPr anchor="ctr"/>
          <a:lstStyle/>
          <a:p>
            <a:pPr algn="l"/>
            <a:r>
              <a:rPr lang="fr-FR" sz="3600" baseline="30000" dirty="0">
                <a:solidFill>
                  <a:srgbClr val="FF0000"/>
                </a:solidFill>
              </a:rPr>
              <a:t>32</a:t>
            </a:r>
            <a:r>
              <a:rPr lang="fr-FR" sz="3600" dirty="0">
                <a:solidFill>
                  <a:srgbClr val="FF0000"/>
                </a:solidFill>
              </a:rPr>
              <a:t>P5’</a:t>
            </a:r>
            <a:r>
              <a:rPr lang="fr-FR" sz="3600" dirty="0"/>
              <a:t> -A-A-G-T-C-T-C-A-C-C-T-G-A-C-3’OH</a:t>
            </a:r>
            <a:br>
              <a:rPr lang="fr-FR" sz="3600" dirty="0"/>
            </a:br>
            <a:r>
              <a:rPr lang="fr-FR" sz="1200" dirty="0"/>
              <a:t> </a:t>
            </a:r>
            <a:endParaRPr lang="fr-FR" sz="1200" dirty="0" smtClean="0"/>
          </a:p>
          <a:p>
            <a:pPr algn="l"/>
            <a:endParaRPr lang="fr-FR" sz="1200" dirty="0" smtClean="0"/>
          </a:p>
          <a:p>
            <a:pPr algn="l"/>
            <a:endParaRPr lang="fr-FR" sz="1200" dirty="0" smtClean="0"/>
          </a:p>
          <a:p>
            <a:pPr algn="l"/>
            <a:endParaRPr lang="fr-FR" sz="1200" dirty="0" smtClean="0"/>
          </a:p>
          <a:p>
            <a:pPr algn="l"/>
            <a:endParaRPr lang="fr-FR" sz="1200" dirty="0" smtClean="0"/>
          </a:p>
          <a:p>
            <a:pPr algn="l"/>
            <a:endParaRPr lang="fr-FR" sz="1200" dirty="0" smtClean="0"/>
          </a:p>
          <a:p>
            <a:pPr algn="l"/>
            <a:r>
              <a:rPr lang="fr-FR" sz="3600" dirty="0" smtClean="0"/>
              <a:t>HO3</a:t>
            </a:r>
            <a:r>
              <a:rPr lang="fr-FR" sz="3600" dirty="0"/>
              <a:t>’-T-T-C-A-G-A-G-T-G-G-A-C-T-G- </a:t>
            </a:r>
            <a:r>
              <a:rPr lang="fr-FR" sz="3600" dirty="0">
                <a:solidFill>
                  <a:srgbClr val="FF0000"/>
                </a:solidFill>
              </a:rPr>
              <a:t>5’ </a:t>
            </a:r>
            <a:r>
              <a:rPr lang="fr-FR" sz="3600" baseline="30000" dirty="0">
                <a:solidFill>
                  <a:srgbClr val="FF0000"/>
                </a:solidFill>
              </a:rPr>
              <a:t>32</a:t>
            </a:r>
            <a:r>
              <a:rPr lang="fr-FR" sz="3600" dirty="0">
                <a:solidFill>
                  <a:srgbClr val="FF0000"/>
                </a:solidFill>
              </a:rPr>
              <a:t>P</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1000"/>
                                  </p:stCondLst>
                                  <p:childTnLst>
                                    <p:set>
                                      <p:cBhvr>
                                        <p:cTn id="6" dur="1" fill="hold">
                                          <p:stCondLst>
                                            <p:cond delay="0"/>
                                          </p:stCondLst>
                                        </p:cTn>
                                        <p:tgtEl>
                                          <p:spTgt spid="80898"/>
                                        </p:tgtEl>
                                        <p:attrNameLst>
                                          <p:attrName>style.visibility</p:attrName>
                                        </p:attrNameLst>
                                      </p:cBhvr>
                                      <p:to>
                                        <p:strVal val="visible"/>
                                      </p:to>
                                    </p:set>
                                    <p:animEffect transition="in" filter="checkerboard(across)">
                                      <p:cBhvr>
                                        <p:cTn id="7" dur="500"/>
                                        <p:tgtEl>
                                          <p:spTgt spid="80898"/>
                                        </p:tgtEl>
                                      </p:cBhvr>
                                    </p:animEffect>
                                  </p:childTnLst>
                                </p:cTn>
                              </p:par>
                            </p:childTnLst>
                          </p:cTn>
                        </p:par>
                        <p:par>
                          <p:cTn id="8" fill="hold">
                            <p:stCondLst>
                              <p:cond delay="1500"/>
                            </p:stCondLst>
                            <p:childTnLst>
                              <p:par>
                                <p:cTn id="9" presetID="4" presetClass="entr" presetSubtype="32" fill="hold" grpId="0" nodeType="afterEffect">
                                  <p:stCondLst>
                                    <p:cond delay="1000"/>
                                  </p:stCondLst>
                                  <p:iterate type="lt">
                                    <p:tmPct val="100000"/>
                                  </p:iterate>
                                  <p:childTnLst>
                                    <p:set>
                                      <p:cBhvr>
                                        <p:cTn id="10" dur="1" fill="hold">
                                          <p:stCondLst>
                                            <p:cond delay="0"/>
                                          </p:stCondLst>
                                        </p:cTn>
                                        <p:tgtEl>
                                          <p:spTgt spid="80899"/>
                                        </p:tgtEl>
                                        <p:attrNameLst>
                                          <p:attrName>style.visibility</p:attrName>
                                        </p:attrNameLst>
                                      </p:cBhvr>
                                      <p:to>
                                        <p:strVal val="visible"/>
                                      </p:to>
                                    </p:set>
                                    <p:animEffect transition="in" filter="box(out)">
                                      <p:cBhvr>
                                        <p:cTn id="11" dur="75"/>
                                        <p:tgtEl>
                                          <p:spTgt spid="80899"/>
                                        </p:tgtEl>
                                      </p:cBhvr>
                                    </p:animEffect>
                                  </p:childTnLst>
                                </p:cTn>
                              </p:par>
                            </p:childTnLst>
                          </p:cTn>
                        </p:par>
                        <p:par>
                          <p:cTn id="12" fill="hold">
                            <p:stCondLst>
                              <p:cond delay="8275"/>
                            </p:stCondLst>
                            <p:childTnLst>
                              <p:par>
                                <p:cTn id="13" presetID="15" presetClass="entr" presetSubtype="0" fill="hold" grpId="0" nodeType="afterEffect">
                                  <p:stCondLst>
                                    <p:cond delay="1000"/>
                                  </p:stCondLst>
                                  <p:childTnLst>
                                    <p:set>
                                      <p:cBhvr>
                                        <p:cTn id="14" dur="1" fill="hold">
                                          <p:stCondLst>
                                            <p:cond delay="0"/>
                                          </p:stCondLst>
                                        </p:cTn>
                                        <p:tgtEl>
                                          <p:spTgt spid="80903"/>
                                        </p:tgtEl>
                                        <p:attrNameLst>
                                          <p:attrName>style.visibility</p:attrName>
                                        </p:attrNameLst>
                                      </p:cBhvr>
                                      <p:to>
                                        <p:strVal val="visible"/>
                                      </p:to>
                                    </p:set>
                                    <p:anim calcmode="lin" valueType="num">
                                      <p:cBhvr>
                                        <p:cTn id="15" dur="1000" fill="hold"/>
                                        <p:tgtEl>
                                          <p:spTgt spid="80903"/>
                                        </p:tgtEl>
                                        <p:attrNameLst>
                                          <p:attrName>ppt_w</p:attrName>
                                        </p:attrNameLst>
                                      </p:cBhvr>
                                      <p:tavLst>
                                        <p:tav tm="0">
                                          <p:val>
                                            <p:fltVal val="0"/>
                                          </p:val>
                                        </p:tav>
                                        <p:tav tm="100000">
                                          <p:val>
                                            <p:strVal val="#ppt_w"/>
                                          </p:val>
                                        </p:tav>
                                      </p:tavLst>
                                    </p:anim>
                                    <p:anim calcmode="lin" valueType="num">
                                      <p:cBhvr>
                                        <p:cTn id="16" dur="1000" fill="hold"/>
                                        <p:tgtEl>
                                          <p:spTgt spid="80903"/>
                                        </p:tgtEl>
                                        <p:attrNameLst>
                                          <p:attrName>ppt_h</p:attrName>
                                        </p:attrNameLst>
                                      </p:cBhvr>
                                      <p:tavLst>
                                        <p:tav tm="0">
                                          <p:val>
                                            <p:fltVal val="0"/>
                                          </p:val>
                                        </p:tav>
                                        <p:tav tm="100000">
                                          <p:val>
                                            <p:strVal val="#ppt_h"/>
                                          </p:val>
                                        </p:tav>
                                      </p:tavLst>
                                    </p:anim>
                                    <p:anim calcmode="lin" valueType="num">
                                      <p:cBhvr>
                                        <p:cTn id="17" dur="1000" fill="hold"/>
                                        <p:tgtEl>
                                          <p:spTgt spid="80903"/>
                                        </p:tgtEl>
                                        <p:attrNameLst>
                                          <p:attrName>ppt_x</p:attrName>
                                        </p:attrNameLst>
                                      </p:cBhvr>
                                      <p:tavLst>
                                        <p:tav tm="0" fmla="#ppt_x+(cos(-2*pi*(1-$))*-#ppt_x-sin(-2*pi*(1-$))*(1-#ppt_y))*(1-$)">
                                          <p:val>
                                            <p:fltVal val="0"/>
                                          </p:val>
                                        </p:tav>
                                        <p:tav tm="100000">
                                          <p:val>
                                            <p:fltVal val="1"/>
                                          </p:val>
                                        </p:tav>
                                      </p:tavLst>
                                    </p:anim>
                                    <p:anim calcmode="lin" valueType="num">
                                      <p:cBhvr>
                                        <p:cTn id="18" dur="1000" fill="hold"/>
                                        <p:tgtEl>
                                          <p:spTgt spid="80903"/>
                                        </p:tgtEl>
                                        <p:attrNameLst>
                                          <p:attrName>ppt_y</p:attrName>
                                        </p:attrNameLst>
                                      </p:cBhvr>
                                      <p:tavLst>
                                        <p:tav tm="0" fmla="#ppt_y+(sin(-2*pi*(1-$))*-#ppt_x+cos(-2*pi*(1-$))*(1-#ppt_y))*(1-$)">
                                          <p:val>
                                            <p:fltVal val="0"/>
                                          </p:val>
                                        </p:tav>
                                        <p:tav tm="100000">
                                          <p:val>
                                            <p:fltVal val="1"/>
                                          </p:val>
                                        </p:tav>
                                      </p:tavLst>
                                    </p:anim>
                                  </p:childTnLst>
                                </p:cTn>
                              </p:par>
                            </p:childTnLst>
                          </p:cTn>
                        </p:par>
                        <p:par>
                          <p:cTn id="19" fill="hold">
                            <p:stCondLst>
                              <p:cond delay="10275"/>
                            </p:stCondLst>
                            <p:childTnLst>
                              <p:par>
                                <p:cTn id="20" presetID="15" presetClass="entr" presetSubtype="0" fill="hold" grpId="0" nodeType="afterEffect">
                                  <p:stCondLst>
                                    <p:cond delay="0"/>
                                  </p:stCondLst>
                                  <p:childTnLst>
                                    <p:set>
                                      <p:cBhvr>
                                        <p:cTn id="21" dur="1" fill="hold">
                                          <p:stCondLst>
                                            <p:cond delay="0"/>
                                          </p:stCondLst>
                                        </p:cTn>
                                        <p:tgtEl>
                                          <p:spTgt spid="80902"/>
                                        </p:tgtEl>
                                        <p:attrNameLst>
                                          <p:attrName>style.visibility</p:attrName>
                                        </p:attrNameLst>
                                      </p:cBhvr>
                                      <p:to>
                                        <p:strVal val="visible"/>
                                      </p:to>
                                    </p:set>
                                    <p:anim calcmode="lin" valueType="num">
                                      <p:cBhvr>
                                        <p:cTn id="22" dur="1000" fill="hold"/>
                                        <p:tgtEl>
                                          <p:spTgt spid="80902"/>
                                        </p:tgtEl>
                                        <p:attrNameLst>
                                          <p:attrName>ppt_w</p:attrName>
                                        </p:attrNameLst>
                                      </p:cBhvr>
                                      <p:tavLst>
                                        <p:tav tm="0">
                                          <p:val>
                                            <p:fltVal val="0"/>
                                          </p:val>
                                        </p:tav>
                                        <p:tav tm="100000">
                                          <p:val>
                                            <p:strVal val="#ppt_w"/>
                                          </p:val>
                                        </p:tav>
                                      </p:tavLst>
                                    </p:anim>
                                    <p:anim calcmode="lin" valueType="num">
                                      <p:cBhvr>
                                        <p:cTn id="23" dur="1000" fill="hold"/>
                                        <p:tgtEl>
                                          <p:spTgt spid="80902"/>
                                        </p:tgtEl>
                                        <p:attrNameLst>
                                          <p:attrName>ppt_h</p:attrName>
                                        </p:attrNameLst>
                                      </p:cBhvr>
                                      <p:tavLst>
                                        <p:tav tm="0">
                                          <p:val>
                                            <p:fltVal val="0"/>
                                          </p:val>
                                        </p:tav>
                                        <p:tav tm="100000">
                                          <p:val>
                                            <p:strVal val="#ppt_h"/>
                                          </p:val>
                                        </p:tav>
                                      </p:tavLst>
                                    </p:anim>
                                    <p:anim calcmode="lin" valueType="num">
                                      <p:cBhvr>
                                        <p:cTn id="24" dur="1000" fill="hold"/>
                                        <p:tgtEl>
                                          <p:spTgt spid="80902"/>
                                        </p:tgtEl>
                                        <p:attrNameLst>
                                          <p:attrName>ppt_x</p:attrName>
                                        </p:attrNameLst>
                                      </p:cBhvr>
                                      <p:tavLst>
                                        <p:tav tm="0" fmla="#ppt_x+(cos(-2*pi*(1-$))*-#ppt_x-sin(-2*pi*(1-$))*(1-#ppt_y))*(1-$)">
                                          <p:val>
                                            <p:fltVal val="0"/>
                                          </p:val>
                                        </p:tav>
                                        <p:tav tm="100000">
                                          <p:val>
                                            <p:fltVal val="1"/>
                                          </p:val>
                                        </p:tav>
                                      </p:tavLst>
                                    </p:anim>
                                    <p:anim calcmode="lin" valueType="num">
                                      <p:cBhvr>
                                        <p:cTn id="25" dur="1000" fill="hold"/>
                                        <p:tgtEl>
                                          <p:spTgt spid="80902"/>
                                        </p:tgtEl>
                                        <p:attrNameLst>
                                          <p:attrName>ppt_y</p:attrName>
                                        </p:attrNameLst>
                                      </p:cBhvr>
                                      <p:tavLst>
                                        <p:tav tm="0" fmla="#ppt_y+(sin(-2*pi*(1-$))*-#ppt_x+cos(-2*pi*(1-$))*(1-#ppt_y))*(1-$)">
                                          <p:val>
                                            <p:fltVal val="0"/>
                                          </p:val>
                                        </p:tav>
                                        <p:tav tm="100000">
                                          <p:val>
                                            <p:fltVal val="1"/>
                                          </p:val>
                                        </p:tav>
                                      </p:tavLst>
                                    </p:anim>
                                  </p:childTnLst>
                                </p:cTn>
                              </p:par>
                            </p:childTnLst>
                          </p:cTn>
                        </p:par>
                        <p:par>
                          <p:cTn id="26" fill="hold">
                            <p:stCondLst>
                              <p:cond delay="11275"/>
                            </p:stCondLst>
                            <p:childTnLst>
                              <p:par>
                                <p:cTn id="27" presetID="4" presetClass="entr" presetSubtype="32" fill="hold" grpId="0" nodeType="afterEffect">
                                  <p:stCondLst>
                                    <p:cond delay="1000"/>
                                  </p:stCondLst>
                                  <p:iterate type="lt">
                                    <p:tmPct val="100000"/>
                                  </p:iterate>
                                  <p:childTnLst>
                                    <p:set>
                                      <p:cBhvr>
                                        <p:cTn id="28" dur="1" fill="hold">
                                          <p:stCondLst>
                                            <p:cond delay="0"/>
                                          </p:stCondLst>
                                        </p:cTn>
                                        <p:tgtEl>
                                          <p:spTgt spid="12"/>
                                        </p:tgtEl>
                                        <p:attrNameLst>
                                          <p:attrName>style.visibility</p:attrName>
                                        </p:attrNameLst>
                                      </p:cBhvr>
                                      <p:to>
                                        <p:strVal val="visible"/>
                                      </p:to>
                                    </p:set>
                                    <p:animEffect transition="in" filter="box(out)">
                                      <p:cBhvr>
                                        <p:cTn id="29" dur="75"/>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898" grpId="0" autoUpdateAnimBg="0"/>
      <p:bldP spid="80899" grpId="0" autoUpdateAnimBg="0"/>
      <p:bldP spid="80902" grpId="0" animBg="1"/>
      <p:bldP spid="80903" grpId="0" autoUpdateAnimBg="0"/>
      <p:bldP spid="12" grpId="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3730" name="Rectangle 2"/>
          <p:cNvSpPr>
            <a:spLocks noGrp="1" noChangeArrowheads="1"/>
          </p:cNvSpPr>
          <p:nvPr>
            <p:ph type="ctrTitle"/>
          </p:nvPr>
        </p:nvSpPr>
        <p:spPr>
          <a:xfrm>
            <a:off x="304800" y="685800"/>
            <a:ext cx="8610600" cy="1143000"/>
          </a:xfrm>
        </p:spPr>
        <p:txBody>
          <a:bodyPr/>
          <a:lstStyle/>
          <a:p>
            <a:r>
              <a:rPr lang="fr-FR"/>
              <a:t>Séquence d’ADN à déterminer</a:t>
            </a:r>
          </a:p>
        </p:txBody>
      </p:sp>
      <p:sp>
        <p:nvSpPr>
          <p:cNvPr id="73731" name="Rectangle 3"/>
          <p:cNvSpPr>
            <a:spLocks noChangeArrowheads="1"/>
          </p:cNvSpPr>
          <p:nvPr/>
        </p:nvSpPr>
        <p:spPr bwMode="auto">
          <a:xfrm>
            <a:off x="76200" y="2819400"/>
            <a:ext cx="8991600" cy="1219200"/>
          </a:xfrm>
          <a:prstGeom prst="rect">
            <a:avLst/>
          </a:prstGeom>
          <a:noFill/>
          <a:ln w="9525">
            <a:noFill/>
            <a:miter lim="800000"/>
            <a:headEnd/>
            <a:tailEnd/>
          </a:ln>
        </p:spPr>
        <p:txBody>
          <a:bodyPr anchor="ctr"/>
          <a:lstStyle/>
          <a:p>
            <a:r>
              <a:rPr lang="fr-FR" sz="3600" baseline="30000" dirty="0">
                <a:solidFill>
                  <a:srgbClr val="FF0000"/>
                </a:solidFill>
              </a:rPr>
              <a:t>32</a:t>
            </a:r>
            <a:r>
              <a:rPr lang="fr-FR" sz="3600" dirty="0">
                <a:solidFill>
                  <a:srgbClr val="FF0000"/>
                </a:solidFill>
              </a:rPr>
              <a:t>P5’</a:t>
            </a:r>
            <a:r>
              <a:rPr lang="fr-FR" sz="3600" dirty="0"/>
              <a:t>-A-A-G-T-C-T-C-A-C-C-T-G-A-C-3’OH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73730"/>
                                        </p:tgtEl>
                                        <p:attrNameLst>
                                          <p:attrName>style.visibility</p:attrName>
                                        </p:attrNameLst>
                                      </p:cBhvr>
                                      <p:to>
                                        <p:strVal val="visible"/>
                                      </p:to>
                                    </p:set>
                                    <p:animEffect transition="in" filter="checkerboard(across)">
                                      <p:cBhvr>
                                        <p:cTn id="7" dur="500"/>
                                        <p:tgtEl>
                                          <p:spTgt spid="73730"/>
                                        </p:tgtEl>
                                      </p:cBhvr>
                                    </p:animEffect>
                                  </p:childTnLst>
                                </p:cTn>
                              </p:par>
                            </p:childTnLst>
                          </p:cTn>
                        </p:par>
                        <p:par>
                          <p:cTn id="8" fill="hold">
                            <p:stCondLst>
                              <p:cond delay="500"/>
                            </p:stCondLst>
                            <p:childTnLst>
                              <p:par>
                                <p:cTn id="9" presetID="15" presetClass="entr" presetSubtype="0" fill="hold" grpId="0" nodeType="afterEffect">
                                  <p:stCondLst>
                                    <p:cond delay="1000"/>
                                  </p:stCondLst>
                                  <p:childTnLst>
                                    <p:set>
                                      <p:cBhvr>
                                        <p:cTn id="10" dur="1" fill="hold">
                                          <p:stCondLst>
                                            <p:cond delay="0"/>
                                          </p:stCondLst>
                                        </p:cTn>
                                        <p:tgtEl>
                                          <p:spTgt spid="73731"/>
                                        </p:tgtEl>
                                        <p:attrNameLst>
                                          <p:attrName>style.visibility</p:attrName>
                                        </p:attrNameLst>
                                      </p:cBhvr>
                                      <p:to>
                                        <p:strVal val="visible"/>
                                      </p:to>
                                    </p:set>
                                    <p:anim calcmode="lin" valueType="num">
                                      <p:cBhvr>
                                        <p:cTn id="11" dur="1000" fill="hold"/>
                                        <p:tgtEl>
                                          <p:spTgt spid="73731"/>
                                        </p:tgtEl>
                                        <p:attrNameLst>
                                          <p:attrName>ppt_w</p:attrName>
                                        </p:attrNameLst>
                                      </p:cBhvr>
                                      <p:tavLst>
                                        <p:tav tm="0">
                                          <p:val>
                                            <p:fltVal val="0"/>
                                          </p:val>
                                        </p:tav>
                                        <p:tav tm="100000">
                                          <p:val>
                                            <p:strVal val="#ppt_w"/>
                                          </p:val>
                                        </p:tav>
                                      </p:tavLst>
                                    </p:anim>
                                    <p:anim calcmode="lin" valueType="num">
                                      <p:cBhvr>
                                        <p:cTn id="12" dur="1000" fill="hold"/>
                                        <p:tgtEl>
                                          <p:spTgt spid="73731"/>
                                        </p:tgtEl>
                                        <p:attrNameLst>
                                          <p:attrName>ppt_h</p:attrName>
                                        </p:attrNameLst>
                                      </p:cBhvr>
                                      <p:tavLst>
                                        <p:tav tm="0">
                                          <p:val>
                                            <p:fltVal val="0"/>
                                          </p:val>
                                        </p:tav>
                                        <p:tav tm="100000">
                                          <p:val>
                                            <p:strVal val="#ppt_h"/>
                                          </p:val>
                                        </p:tav>
                                      </p:tavLst>
                                    </p:anim>
                                    <p:anim calcmode="lin" valueType="num">
                                      <p:cBhvr>
                                        <p:cTn id="13" dur="1000" fill="hold"/>
                                        <p:tgtEl>
                                          <p:spTgt spid="73731"/>
                                        </p:tgtEl>
                                        <p:attrNameLst>
                                          <p:attrName>ppt_x</p:attrName>
                                        </p:attrNameLst>
                                      </p:cBhvr>
                                      <p:tavLst>
                                        <p:tav tm="0" fmla="#ppt_x+(cos(-2*pi*(1-$))*-#ppt_x-sin(-2*pi*(1-$))*(1-#ppt_y))*(1-$)">
                                          <p:val>
                                            <p:fltVal val="0"/>
                                          </p:val>
                                        </p:tav>
                                        <p:tav tm="100000">
                                          <p:val>
                                            <p:fltVal val="1"/>
                                          </p:val>
                                        </p:tav>
                                      </p:tavLst>
                                    </p:anim>
                                    <p:anim calcmode="lin" valueType="num">
                                      <p:cBhvr>
                                        <p:cTn id="14" dur="1000" fill="hold"/>
                                        <p:tgtEl>
                                          <p:spTgt spid="73731"/>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0" grpId="0" autoUpdateAnimBg="0"/>
      <p:bldP spid="73731"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6" name="Rectangle 2"/>
          <p:cNvSpPr>
            <a:spLocks noGrp="1" noChangeArrowheads="1"/>
          </p:cNvSpPr>
          <p:nvPr>
            <p:ph type="ctrTitle"/>
          </p:nvPr>
        </p:nvSpPr>
        <p:spPr>
          <a:xfrm>
            <a:off x="304800" y="685800"/>
            <a:ext cx="8610600" cy="1143000"/>
          </a:xfrm>
        </p:spPr>
        <p:txBody>
          <a:bodyPr/>
          <a:lstStyle/>
          <a:p>
            <a:r>
              <a:rPr lang="fr-FR"/>
              <a:t>Fractionnement de l’échantillon</a:t>
            </a:r>
          </a:p>
        </p:txBody>
      </p:sp>
      <p:sp>
        <p:nvSpPr>
          <p:cNvPr id="1030" name="Line 6"/>
          <p:cNvSpPr>
            <a:spLocks noChangeShapeType="1"/>
          </p:cNvSpPr>
          <p:nvPr/>
        </p:nvSpPr>
        <p:spPr bwMode="auto">
          <a:xfrm flipH="1">
            <a:off x="3352800" y="2590800"/>
            <a:ext cx="1219200" cy="838200"/>
          </a:xfrm>
          <a:prstGeom prst="line">
            <a:avLst/>
          </a:prstGeom>
          <a:noFill/>
          <a:ln w="12700">
            <a:solidFill>
              <a:srgbClr val="FFCC00"/>
            </a:solidFill>
            <a:round/>
            <a:headEnd/>
            <a:tailEnd type="stealth" w="med" len="med"/>
          </a:ln>
          <a:effectLst/>
        </p:spPr>
        <p:txBody>
          <a:bodyPr wrap="none"/>
          <a:lstStyle/>
          <a:p>
            <a:endParaRPr lang="fr-FR"/>
          </a:p>
        </p:txBody>
      </p:sp>
      <p:sp>
        <p:nvSpPr>
          <p:cNvPr id="1032" name="Line 8"/>
          <p:cNvSpPr>
            <a:spLocks noChangeShapeType="1"/>
          </p:cNvSpPr>
          <p:nvPr/>
        </p:nvSpPr>
        <p:spPr bwMode="auto">
          <a:xfrm rot="5400000" flipH="1">
            <a:off x="4762500" y="2400300"/>
            <a:ext cx="838200" cy="1219200"/>
          </a:xfrm>
          <a:prstGeom prst="line">
            <a:avLst/>
          </a:prstGeom>
          <a:noFill/>
          <a:ln w="12700">
            <a:solidFill>
              <a:srgbClr val="FFCC00"/>
            </a:solidFill>
            <a:round/>
            <a:headEnd type="stealth" w="med" len="med"/>
            <a:tailEnd/>
          </a:ln>
          <a:effectLst/>
        </p:spPr>
        <p:txBody>
          <a:bodyPr wrap="none"/>
          <a:lstStyle/>
          <a:p>
            <a:endParaRPr lang="fr-FR"/>
          </a:p>
        </p:txBody>
      </p:sp>
      <p:sp>
        <p:nvSpPr>
          <p:cNvPr id="1035" name="Line 11"/>
          <p:cNvSpPr>
            <a:spLocks noChangeShapeType="1"/>
          </p:cNvSpPr>
          <p:nvPr/>
        </p:nvSpPr>
        <p:spPr bwMode="auto">
          <a:xfrm rot="5400000" flipH="1">
            <a:off x="5715000" y="1447800"/>
            <a:ext cx="838200" cy="3124200"/>
          </a:xfrm>
          <a:prstGeom prst="line">
            <a:avLst/>
          </a:prstGeom>
          <a:noFill/>
          <a:ln w="12700">
            <a:solidFill>
              <a:srgbClr val="FFCC00"/>
            </a:solidFill>
            <a:round/>
            <a:headEnd type="stealth" w="med" len="med"/>
            <a:tailEnd/>
          </a:ln>
          <a:effectLst/>
        </p:spPr>
        <p:txBody>
          <a:bodyPr wrap="none"/>
          <a:lstStyle/>
          <a:p>
            <a:endParaRPr lang="fr-FR"/>
          </a:p>
        </p:txBody>
      </p:sp>
      <p:sp>
        <p:nvSpPr>
          <p:cNvPr id="1036" name="Line 12"/>
          <p:cNvSpPr>
            <a:spLocks noChangeShapeType="1"/>
          </p:cNvSpPr>
          <p:nvPr/>
        </p:nvSpPr>
        <p:spPr bwMode="auto">
          <a:xfrm flipH="1">
            <a:off x="1447800" y="2590800"/>
            <a:ext cx="3124200" cy="838200"/>
          </a:xfrm>
          <a:prstGeom prst="line">
            <a:avLst/>
          </a:prstGeom>
          <a:noFill/>
          <a:ln w="12700">
            <a:solidFill>
              <a:srgbClr val="FFCC00"/>
            </a:solidFill>
            <a:round/>
            <a:headEnd/>
            <a:tailEnd type="stealth" w="med" len="med"/>
          </a:ln>
          <a:effectLst/>
        </p:spPr>
        <p:txBody>
          <a:bodyPr wrap="none"/>
          <a:lstStyle/>
          <a:p>
            <a:endParaRPr lang="fr-FR"/>
          </a:p>
        </p:txBody>
      </p:sp>
      <p:graphicFrame>
        <p:nvGraphicFramePr>
          <p:cNvPr id="136192" name="Object 1024"/>
          <p:cNvGraphicFramePr>
            <a:graphicFrameLocks noChangeAspect="1"/>
          </p:cNvGraphicFramePr>
          <p:nvPr/>
        </p:nvGraphicFramePr>
        <p:xfrm>
          <a:off x="1295400" y="3505200"/>
          <a:ext cx="381000" cy="2530475"/>
        </p:xfrm>
        <a:graphic>
          <a:graphicData uri="http://schemas.openxmlformats.org/presentationml/2006/ole">
            <mc:AlternateContent xmlns:mc="http://schemas.openxmlformats.org/markup-compatibility/2006">
              <mc:Choice xmlns:v="urn:schemas-microsoft-com:vml" Requires="v">
                <p:oleObj spid="_x0000_s3078" name="ChemSketch" r:id="rId4" imgW="380880" imgH="2529720" progId="">
                  <p:embed/>
                </p:oleObj>
              </mc:Choice>
              <mc:Fallback>
                <p:oleObj name="ChemSketch" r:id="rId4" imgW="380880" imgH="2529720" progId="">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5400" y="3505200"/>
                        <a:ext cx="381000" cy="2530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6193" name="Object 1025"/>
          <p:cNvGraphicFramePr>
            <a:graphicFrameLocks noChangeAspect="1"/>
          </p:cNvGraphicFramePr>
          <p:nvPr/>
        </p:nvGraphicFramePr>
        <p:xfrm>
          <a:off x="5562600" y="3505200"/>
          <a:ext cx="381000" cy="2530475"/>
        </p:xfrm>
        <a:graphic>
          <a:graphicData uri="http://schemas.openxmlformats.org/presentationml/2006/ole">
            <mc:AlternateContent xmlns:mc="http://schemas.openxmlformats.org/markup-compatibility/2006">
              <mc:Choice xmlns:v="urn:schemas-microsoft-com:vml" Requires="v">
                <p:oleObj spid="_x0000_s3079" name="ChemSketch" r:id="rId6" imgW="380880" imgH="2529720" progId="">
                  <p:embed/>
                </p:oleObj>
              </mc:Choice>
              <mc:Fallback>
                <p:oleObj name="ChemSketch" r:id="rId6" imgW="380880" imgH="2529720" progId="">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62600" y="3505200"/>
                        <a:ext cx="381000" cy="2530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6194" name="Object 1026"/>
          <p:cNvGraphicFramePr>
            <a:graphicFrameLocks noChangeAspect="1"/>
          </p:cNvGraphicFramePr>
          <p:nvPr/>
        </p:nvGraphicFramePr>
        <p:xfrm>
          <a:off x="3124200" y="3505200"/>
          <a:ext cx="381000" cy="2530475"/>
        </p:xfrm>
        <a:graphic>
          <a:graphicData uri="http://schemas.openxmlformats.org/presentationml/2006/ole">
            <mc:AlternateContent xmlns:mc="http://schemas.openxmlformats.org/markup-compatibility/2006">
              <mc:Choice xmlns:v="urn:schemas-microsoft-com:vml" Requires="v">
                <p:oleObj spid="_x0000_s3080" name="ChemSketch" r:id="rId7" imgW="380880" imgH="2529720" progId="">
                  <p:embed/>
                </p:oleObj>
              </mc:Choice>
              <mc:Fallback>
                <p:oleObj name="ChemSketch" r:id="rId7" imgW="380880" imgH="2529720" progId="">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24200" y="3505200"/>
                        <a:ext cx="381000" cy="2530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6195" name="Object 1027"/>
          <p:cNvGraphicFramePr>
            <a:graphicFrameLocks noChangeAspect="1"/>
          </p:cNvGraphicFramePr>
          <p:nvPr/>
        </p:nvGraphicFramePr>
        <p:xfrm>
          <a:off x="7467600" y="3505200"/>
          <a:ext cx="381000" cy="2530475"/>
        </p:xfrm>
        <a:graphic>
          <a:graphicData uri="http://schemas.openxmlformats.org/presentationml/2006/ole">
            <mc:AlternateContent xmlns:mc="http://schemas.openxmlformats.org/markup-compatibility/2006">
              <mc:Choice xmlns:v="urn:schemas-microsoft-com:vml" Requires="v">
                <p:oleObj spid="_x0000_s3081" name="ChemSketch" r:id="rId8" imgW="380880" imgH="2529720" progId="">
                  <p:embed/>
                </p:oleObj>
              </mc:Choice>
              <mc:Fallback>
                <p:oleObj name="ChemSketch" r:id="rId8" imgW="380880" imgH="2529720" progId="">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467600" y="3505200"/>
                        <a:ext cx="381000" cy="2530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44" name="Rectangle 20"/>
          <p:cNvSpPr>
            <a:spLocks noChangeArrowheads="1"/>
          </p:cNvSpPr>
          <p:nvPr/>
        </p:nvSpPr>
        <p:spPr bwMode="auto">
          <a:xfrm>
            <a:off x="838200" y="6019800"/>
            <a:ext cx="1295400" cy="457200"/>
          </a:xfrm>
          <a:prstGeom prst="rect">
            <a:avLst/>
          </a:prstGeom>
          <a:noFill/>
          <a:ln w="9525">
            <a:noFill/>
            <a:miter lim="800000"/>
            <a:headEnd/>
            <a:tailEnd/>
          </a:ln>
        </p:spPr>
        <p:txBody>
          <a:bodyPr anchor="ctr"/>
          <a:lstStyle/>
          <a:p>
            <a:r>
              <a:rPr lang="fr-FR" sz="2400"/>
              <a:t>Tube 1</a:t>
            </a:r>
          </a:p>
        </p:txBody>
      </p:sp>
      <p:sp>
        <p:nvSpPr>
          <p:cNvPr id="1045" name="Rectangle 21"/>
          <p:cNvSpPr>
            <a:spLocks noChangeArrowheads="1"/>
          </p:cNvSpPr>
          <p:nvPr/>
        </p:nvSpPr>
        <p:spPr bwMode="auto">
          <a:xfrm>
            <a:off x="2667000" y="6019800"/>
            <a:ext cx="1295400" cy="457200"/>
          </a:xfrm>
          <a:prstGeom prst="rect">
            <a:avLst/>
          </a:prstGeom>
          <a:noFill/>
          <a:ln w="9525">
            <a:noFill/>
            <a:miter lim="800000"/>
            <a:headEnd/>
            <a:tailEnd/>
          </a:ln>
        </p:spPr>
        <p:txBody>
          <a:bodyPr anchor="ctr"/>
          <a:lstStyle/>
          <a:p>
            <a:r>
              <a:rPr lang="fr-FR" sz="2400"/>
              <a:t>Tube 2</a:t>
            </a:r>
          </a:p>
        </p:txBody>
      </p:sp>
      <p:sp>
        <p:nvSpPr>
          <p:cNvPr id="1046" name="Rectangle 22"/>
          <p:cNvSpPr>
            <a:spLocks noChangeArrowheads="1"/>
          </p:cNvSpPr>
          <p:nvPr/>
        </p:nvSpPr>
        <p:spPr bwMode="auto">
          <a:xfrm>
            <a:off x="5105400" y="6019800"/>
            <a:ext cx="1295400" cy="457200"/>
          </a:xfrm>
          <a:prstGeom prst="rect">
            <a:avLst/>
          </a:prstGeom>
          <a:noFill/>
          <a:ln w="9525">
            <a:noFill/>
            <a:miter lim="800000"/>
            <a:headEnd/>
            <a:tailEnd/>
          </a:ln>
        </p:spPr>
        <p:txBody>
          <a:bodyPr anchor="ctr"/>
          <a:lstStyle/>
          <a:p>
            <a:r>
              <a:rPr lang="fr-FR" sz="2400"/>
              <a:t>Tube 3</a:t>
            </a:r>
          </a:p>
        </p:txBody>
      </p:sp>
      <p:sp>
        <p:nvSpPr>
          <p:cNvPr id="1047" name="Rectangle 23"/>
          <p:cNvSpPr>
            <a:spLocks noChangeArrowheads="1"/>
          </p:cNvSpPr>
          <p:nvPr/>
        </p:nvSpPr>
        <p:spPr bwMode="auto">
          <a:xfrm>
            <a:off x="7010400" y="6019800"/>
            <a:ext cx="1295400" cy="457200"/>
          </a:xfrm>
          <a:prstGeom prst="rect">
            <a:avLst/>
          </a:prstGeom>
          <a:noFill/>
          <a:ln w="9525">
            <a:noFill/>
            <a:miter lim="800000"/>
            <a:headEnd/>
            <a:tailEnd/>
          </a:ln>
        </p:spPr>
        <p:txBody>
          <a:bodyPr anchor="ctr"/>
          <a:lstStyle/>
          <a:p>
            <a:r>
              <a:rPr lang="fr-FR" sz="2400"/>
              <a:t>Tube 4</a:t>
            </a:r>
          </a:p>
        </p:txBody>
      </p:sp>
      <p:sp>
        <p:nvSpPr>
          <p:cNvPr id="1048" name="Rectangle 24"/>
          <p:cNvSpPr>
            <a:spLocks noChangeArrowheads="1"/>
          </p:cNvSpPr>
          <p:nvPr/>
        </p:nvSpPr>
        <p:spPr bwMode="auto">
          <a:xfrm>
            <a:off x="2362200" y="1752600"/>
            <a:ext cx="4419600" cy="762000"/>
          </a:xfrm>
          <a:prstGeom prst="rect">
            <a:avLst/>
          </a:prstGeom>
          <a:noFill/>
          <a:ln w="9525">
            <a:noFill/>
            <a:miter lim="800000"/>
            <a:headEnd/>
            <a:tailEnd/>
          </a:ln>
        </p:spPr>
        <p:txBody>
          <a:bodyPr anchor="ctr"/>
          <a:lstStyle/>
          <a:p>
            <a:r>
              <a:rPr lang="fr-FR" sz="3200"/>
              <a:t>ADN à séquencer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1048"/>
                                        </p:tgtEl>
                                        <p:attrNameLst>
                                          <p:attrName>style.visibility</p:attrName>
                                        </p:attrNameLst>
                                      </p:cBhvr>
                                      <p:to>
                                        <p:strVal val="visible"/>
                                      </p:to>
                                    </p:set>
                                    <p:animEffect transition="in" filter="checkerboard(across)">
                                      <p:cBhvr>
                                        <p:cTn id="7" dur="500"/>
                                        <p:tgtEl>
                                          <p:spTgt spid="1048"/>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1036"/>
                                        </p:tgtEl>
                                        <p:attrNameLst>
                                          <p:attrName>style.visibility</p:attrName>
                                        </p:attrNameLst>
                                      </p:cBhvr>
                                      <p:to>
                                        <p:strVal val="visible"/>
                                      </p:to>
                                    </p:set>
                                    <p:animEffect transition="in" filter="wipe(up)">
                                      <p:cBhvr>
                                        <p:cTn id="11" dur="500"/>
                                        <p:tgtEl>
                                          <p:spTgt spid="1036"/>
                                        </p:tgtEl>
                                      </p:cBhvr>
                                    </p:animEffect>
                                  </p:childTnLst>
                                </p:cTn>
                              </p:par>
                            </p:childTnLst>
                          </p:cTn>
                        </p:par>
                        <p:par>
                          <p:cTn id="12" fill="hold">
                            <p:stCondLst>
                              <p:cond delay="1000"/>
                            </p:stCondLst>
                            <p:childTnLst>
                              <p:par>
                                <p:cTn id="13" presetID="2" presetClass="entr" presetSubtype="8" fill="hold" nodeType="afterEffect">
                                  <p:stCondLst>
                                    <p:cond delay="0"/>
                                  </p:stCondLst>
                                  <p:childTnLst>
                                    <p:set>
                                      <p:cBhvr>
                                        <p:cTn id="14" dur="1" fill="hold">
                                          <p:stCondLst>
                                            <p:cond delay="0"/>
                                          </p:stCondLst>
                                        </p:cTn>
                                        <p:tgtEl>
                                          <p:spTgt spid="136192"/>
                                        </p:tgtEl>
                                        <p:attrNameLst>
                                          <p:attrName>style.visibility</p:attrName>
                                        </p:attrNameLst>
                                      </p:cBhvr>
                                      <p:to>
                                        <p:strVal val="visible"/>
                                      </p:to>
                                    </p:set>
                                    <p:anim calcmode="lin" valueType="num">
                                      <p:cBhvr additive="base">
                                        <p:cTn id="15" dur="500" fill="hold"/>
                                        <p:tgtEl>
                                          <p:spTgt spid="136192"/>
                                        </p:tgtEl>
                                        <p:attrNameLst>
                                          <p:attrName>ppt_x</p:attrName>
                                        </p:attrNameLst>
                                      </p:cBhvr>
                                      <p:tavLst>
                                        <p:tav tm="0">
                                          <p:val>
                                            <p:strVal val="0-#ppt_w/2"/>
                                          </p:val>
                                        </p:tav>
                                        <p:tav tm="100000">
                                          <p:val>
                                            <p:strVal val="#ppt_x"/>
                                          </p:val>
                                        </p:tav>
                                      </p:tavLst>
                                    </p:anim>
                                    <p:anim calcmode="lin" valueType="num">
                                      <p:cBhvr additive="base">
                                        <p:cTn id="16" dur="500" fill="hold"/>
                                        <p:tgtEl>
                                          <p:spTgt spid="136192"/>
                                        </p:tgtEl>
                                        <p:attrNameLst>
                                          <p:attrName>ppt_y</p:attrName>
                                        </p:attrNameLst>
                                      </p:cBhvr>
                                      <p:tavLst>
                                        <p:tav tm="0">
                                          <p:val>
                                            <p:strVal val="#ppt_y"/>
                                          </p:val>
                                        </p:tav>
                                        <p:tav tm="100000">
                                          <p:val>
                                            <p:strVal val="#ppt_y"/>
                                          </p:val>
                                        </p:tav>
                                      </p:tavLst>
                                    </p:anim>
                                  </p:childTnLst>
                                </p:cTn>
                              </p:par>
                            </p:childTnLst>
                          </p:cTn>
                        </p:par>
                        <p:par>
                          <p:cTn id="17" fill="hold">
                            <p:stCondLst>
                              <p:cond delay="1500"/>
                            </p:stCondLst>
                            <p:childTnLst>
                              <p:par>
                                <p:cTn id="18" presetID="5" presetClass="entr" presetSubtype="10" fill="hold" grpId="0" nodeType="afterEffect">
                                  <p:stCondLst>
                                    <p:cond delay="0"/>
                                  </p:stCondLst>
                                  <p:childTnLst>
                                    <p:set>
                                      <p:cBhvr>
                                        <p:cTn id="19" dur="1" fill="hold">
                                          <p:stCondLst>
                                            <p:cond delay="0"/>
                                          </p:stCondLst>
                                        </p:cTn>
                                        <p:tgtEl>
                                          <p:spTgt spid="1044"/>
                                        </p:tgtEl>
                                        <p:attrNameLst>
                                          <p:attrName>style.visibility</p:attrName>
                                        </p:attrNameLst>
                                      </p:cBhvr>
                                      <p:to>
                                        <p:strVal val="visible"/>
                                      </p:to>
                                    </p:set>
                                    <p:animEffect transition="in" filter="checkerboard(across)">
                                      <p:cBhvr>
                                        <p:cTn id="20" dur="500"/>
                                        <p:tgtEl>
                                          <p:spTgt spid="1044"/>
                                        </p:tgtEl>
                                      </p:cBhvr>
                                    </p:animEffect>
                                  </p:childTnLst>
                                </p:cTn>
                              </p:par>
                            </p:childTnLst>
                          </p:cTn>
                        </p:par>
                        <p:par>
                          <p:cTn id="21" fill="hold">
                            <p:stCondLst>
                              <p:cond delay="2000"/>
                            </p:stCondLst>
                            <p:childTnLst>
                              <p:par>
                                <p:cTn id="22" presetID="22" presetClass="entr" presetSubtype="1" fill="hold" grpId="0" nodeType="afterEffect">
                                  <p:stCondLst>
                                    <p:cond delay="1000"/>
                                  </p:stCondLst>
                                  <p:childTnLst>
                                    <p:set>
                                      <p:cBhvr>
                                        <p:cTn id="23" dur="1" fill="hold">
                                          <p:stCondLst>
                                            <p:cond delay="0"/>
                                          </p:stCondLst>
                                        </p:cTn>
                                        <p:tgtEl>
                                          <p:spTgt spid="1030"/>
                                        </p:tgtEl>
                                        <p:attrNameLst>
                                          <p:attrName>style.visibility</p:attrName>
                                        </p:attrNameLst>
                                      </p:cBhvr>
                                      <p:to>
                                        <p:strVal val="visible"/>
                                      </p:to>
                                    </p:set>
                                    <p:animEffect transition="in" filter="wipe(up)">
                                      <p:cBhvr>
                                        <p:cTn id="24" dur="500"/>
                                        <p:tgtEl>
                                          <p:spTgt spid="1030"/>
                                        </p:tgtEl>
                                      </p:cBhvr>
                                    </p:animEffect>
                                  </p:childTnLst>
                                </p:cTn>
                              </p:par>
                            </p:childTnLst>
                          </p:cTn>
                        </p:par>
                        <p:par>
                          <p:cTn id="25" fill="hold">
                            <p:stCondLst>
                              <p:cond delay="3500"/>
                            </p:stCondLst>
                            <p:childTnLst>
                              <p:par>
                                <p:cTn id="26" presetID="2" presetClass="entr" presetSubtype="8" fill="hold" nodeType="afterEffect">
                                  <p:stCondLst>
                                    <p:cond delay="0"/>
                                  </p:stCondLst>
                                  <p:childTnLst>
                                    <p:set>
                                      <p:cBhvr>
                                        <p:cTn id="27" dur="1" fill="hold">
                                          <p:stCondLst>
                                            <p:cond delay="0"/>
                                          </p:stCondLst>
                                        </p:cTn>
                                        <p:tgtEl>
                                          <p:spTgt spid="136194"/>
                                        </p:tgtEl>
                                        <p:attrNameLst>
                                          <p:attrName>style.visibility</p:attrName>
                                        </p:attrNameLst>
                                      </p:cBhvr>
                                      <p:to>
                                        <p:strVal val="visible"/>
                                      </p:to>
                                    </p:set>
                                    <p:anim calcmode="lin" valueType="num">
                                      <p:cBhvr additive="base">
                                        <p:cTn id="28" dur="500" fill="hold"/>
                                        <p:tgtEl>
                                          <p:spTgt spid="136194"/>
                                        </p:tgtEl>
                                        <p:attrNameLst>
                                          <p:attrName>ppt_x</p:attrName>
                                        </p:attrNameLst>
                                      </p:cBhvr>
                                      <p:tavLst>
                                        <p:tav tm="0">
                                          <p:val>
                                            <p:strVal val="0-#ppt_w/2"/>
                                          </p:val>
                                        </p:tav>
                                        <p:tav tm="100000">
                                          <p:val>
                                            <p:strVal val="#ppt_x"/>
                                          </p:val>
                                        </p:tav>
                                      </p:tavLst>
                                    </p:anim>
                                    <p:anim calcmode="lin" valueType="num">
                                      <p:cBhvr additive="base">
                                        <p:cTn id="29" dur="500" fill="hold"/>
                                        <p:tgtEl>
                                          <p:spTgt spid="136194"/>
                                        </p:tgtEl>
                                        <p:attrNameLst>
                                          <p:attrName>ppt_y</p:attrName>
                                        </p:attrNameLst>
                                      </p:cBhvr>
                                      <p:tavLst>
                                        <p:tav tm="0">
                                          <p:val>
                                            <p:strVal val="#ppt_y"/>
                                          </p:val>
                                        </p:tav>
                                        <p:tav tm="100000">
                                          <p:val>
                                            <p:strVal val="#ppt_y"/>
                                          </p:val>
                                        </p:tav>
                                      </p:tavLst>
                                    </p:anim>
                                  </p:childTnLst>
                                </p:cTn>
                              </p:par>
                            </p:childTnLst>
                          </p:cTn>
                        </p:par>
                        <p:par>
                          <p:cTn id="30" fill="hold">
                            <p:stCondLst>
                              <p:cond delay="4000"/>
                            </p:stCondLst>
                            <p:childTnLst>
                              <p:par>
                                <p:cTn id="31" presetID="5" presetClass="entr" presetSubtype="10" fill="hold" grpId="0" nodeType="afterEffect">
                                  <p:stCondLst>
                                    <p:cond delay="0"/>
                                  </p:stCondLst>
                                  <p:childTnLst>
                                    <p:set>
                                      <p:cBhvr>
                                        <p:cTn id="32" dur="1" fill="hold">
                                          <p:stCondLst>
                                            <p:cond delay="0"/>
                                          </p:stCondLst>
                                        </p:cTn>
                                        <p:tgtEl>
                                          <p:spTgt spid="1045"/>
                                        </p:tgtEl>
                                        <p:attrNameLst>
                                          <p:attrName>style.visibility</p:attrName>
                                        </p:attrNameLst>
                                      </p:cBhvr>
                                      <p:to>
                                        <p:strVal val="visible"/>
                                      </p:to>
                                    </p:set>
                                    <p:animEffect transition="in" filter="checkerboard(across)">
                                      <p:cBhvr>
                                        <p:cTn id="33" dur="500"/>
                                        <p:tgtEl>
                                          <p:spTgt spid="1045"/>
                                        </p:tgtEl>
                                      </p:cBhvr>
                                    </p:animEffect>
                                  </p:childTnLst>
                                </p:cTn>
                              </p:par>
                            </p:childTnLst>
                          </p:cTn>
                        </p:par>
                        <p:par>
                          <p:cTn id="34" fill="hold">
                            <p:stCondLst>
                              <p:cond delay="4500"/>
                            </p:stCondLst>
                            <p:childTnLst>
                              <p:par>
                                <p:cTn id="35" presetID="22" presetClass="entr" presetSubtype="1" fill="hold" grpId="0" nodeType="afterEffect">
                                  <p:stCondLst>
                                    <p:cond delay="1000"/>
                                  </p:stCondLst>
                                  <p:childTnLst>
                                    <p:set>
                                      <p:cBhvr>
                                        <p:cTn id="36" dur="1" fill="hold">
                                          <p:stCondLst>
                                            <p:cond delay="0"/>
                                          </p:stCondLst>
                                        </p:cTn>
                                        <p:tgtEl>
                                          <p:spTgt spid="1032"/>
                                        </p:tgtEl>
                                        <p:attrNameLst>
                                          <p:attrName>style.visibility</p:attrName>
                                        </p:attrNameLst>
                                      </p:cBhvr>
                                      <p:to>
                                        <p:strVal val="visible"/>
                                      </p:to>
                                    </p:set>
                                    <p:animEffect transition="in" filter="wipe(up)">
                                      <p:cBhvr>
                                        <p:cTn id="37" dur="500"/>
                                        <p:tgtEl>
                                          <p:spTgt spid="1032"/>
                                        </p:tgtEl>
                                      </p:cBhvr>
                                    </p:animEffect>
                                  </p:childTnLst>
                                </p:cTn>
                              </p:par>
                            </p:childTnLst>
                          </p:cTn>
                        </p:par>
                        <p:par>
                          <p:cTn id="38" fill="hold">
                            <p:stCondLst>
                              <p:cond delay="6000"/>
                            </p:stCondLst>
                            <p:childTnLst>
                              <p:par>
                                <p:cTn id="39" presetID="2" presetClass="entr" presetSubtype="8" fill="hold" nodeType="afterEffect">
                                  <p:stCondLst>
                                    <p:cond delay="0"/>
                                  </p:stCondLst>
                                  <p:childTnLst>
                                    <p:set>
                                      <p:cBhvr>
                                        <p:cTn id="40" dur="1" fill="hold">
                                          <p:stCondLst>
                                            <p:cond delay="0"/>
                                          </p:stCondLst>
                                        </p:cTn>
                                        <p:tgtEl>
                                          <p:spTgt spid="136193"/>
                                        </p:tgtEl>
                                        <p:attrNameLst>
                                          <p:attrName>style.visibility</p:attrName>
                                        </p:attrNameLst>
                                      </p:cBhvr>
                                      <p:to>
                                        <p:strVal val="visible"/>
                                      </p:to>
                                    </p:set>
                                    <p:anim calcmode="lin" valueType="num">
                                      <p:cBhvr additive="base">
                                        <p:cTn id="41" dur="500" fill="hold"/>
                                        <p:tgtEl>
                                          <p:spTgt spid="136193"/>
                                        </p:tgtEl>
                                        <p:attrNameLst>
                                          <p:attrName>ppt_x</p:attrName>
                                        </p:attrNameLst>
                                      </p:cBhvr>
                                      <p:tavLst>
                                        <p:tav tm="0">
                                          <p:val>
                                            <p:strVal val="0-#ppt_w/2"/>
                                          </p:val>
                                        </p:tav>
                                        <p:tav tm="100000">
                                          <p:val>
                                            <p:strVal val="#ppt_x"/>
                                          </p:val>
                                        </p:tav>
                                      </p:tavLst>
                                    </p:anim>
                                    <p:anim calcmode="lin" valueType="num">
                                      <p:cBhvr additive="base">
                                        <p:cTn id="42" dur="500" fill="hold"/>
                                        <p:tgtEl>
                                          <p:spTgt spid="136193"/>
                                        </p:tgtEl>
                                        <p:attrNameLst>
                                          <p:attrName>ppt_y</p:attrName>
                                        </p:attrNameLst>
                                      </p:cBhvr>
                                      <p:tavLst>
                                        <p:tav tm="0">
                                          <p:val>
                                            <p:strVal val="#ppt_y"/>
                                          </p:val>
                                        </p:tav>
                                        <p:tav tm="100000">
                                          <p:val>
                                            <p:strVal val="#ppt_y"/>
                                          </p:val>
                                        </p:tav>
                                      </p:tavLst>
                                    </p:anim>
                                  </p:childTnLst>
                                </p:cTn>
                              </p:par>
                            </p:childTnLst>
                          </p:cTn>
                        </p:par>
                        <p:par>
                          <p:cTn id="43" fill="hold">
                            <p:stCondLst>
                              <p:cond delay="6500"/>
                            </p:stCondLst>
                            <p:childTnLst>
                              <p:par>
                                <p:cTn id="44" presetID="5" presetClass="entr" presetSubtype="10" fill="hold" grpId="0" nodeType="afterEffect">
                                  <p:stCondLst>
                                    <p:cond delay="0"/>
                                  </p:stCondLst>
                                  <p:childTnLst>
                                    <p:set>
                                      <p:cBhvr>
                                        <p:cTn id="45" dur="1" fill="hold">
                                          <p:stCondLst>
                                            <p:cond delay="0"/>
                                          </p:stCondLst>
                                        </p:cTn>
                                        <p:tgtEl>
                                          <p:spTgt spid="1046"/>
                                        </p:tgtEl>
                                        <p:attrNameLst>
                                          <p:attrName>style.visibility</p:attrName>
                                        </p:attrNameLst>
                                      </p:cBhvr>
                                      <p:to>
                                        <p:strVal val="visible"/>
                                      </p:to>
                                    </p:set>
                                    <p:animEffect transition="in" filter="checkerboard(across)">
                                      <p:cBhvr>
                                        <p:cTn id="46" dur="500"/>
                                        <p:tgtEl>
                                          <p:spTgt spid="1046"/>
                                        </p:tgtEl>
                                      </p:cBhvr>
                                    </p:animEffect>
                                  </p:childTnLst>
                                </p:cTn>
                              </p:par>
                            </p:childTnLst>
                          </p:cTn>
                        </p:par>
                        <p:par>
                          <p:cTn id="47" fill="hold">
                            <p:stCondLst>
                              <p:cond delay="7000"/>
                            </p:stCondLst>
                            <p:childTnLst>
                              <p:par>
                                <p:cTn id="48" presetID="22" presetClass="entr" presetSubtype="1" fill="hold" grpId="0" nodeType="afterEffect">
                                  <p:stCondLst>
                                    <p:cond delay="1000"/>
                                  </p:stCondLst>
                                  <p:childTnLst>
                                    <p:set>
                                      <p:cBhvr>
                                        <p:cTn id="49" dur="1" fill="hold">
                                          <p:stCondLst>
                                            <p:cond delay="0"/>
                                          </p:stCondLst>
                                        </p:cTn>
                                        <p:tgtEl>
                                          <p:spTgt spid="1035"/>
                                        </p:tgtEl>
                                        <p:attrNameLst>
                                          <p:attrName>style.visibility</p:attrName>
                                        </p:attrNameLst>
                                      </p:cBhvr>
                                      <p:to>
                                        <p:strVal val="visible"/>
                                      </p:to>
                                    </p:set>
                                    <p:animEffect transition="in" filter="wipe(up)">
                                      <p:cBhvr>
                                        <p:cTn id="50" dur="500"/>
                                        <p:tgtEl>
                                          <p:spTgt spid="1035"/>
                                        </p:tgtEl>
                                      </p:cBhvr>
                                    </p:animEffect>
                                  </p:childTnLst>
                                </p:cTn>
                              </p:par>
                            </p:childTnLst>
                          </p:cTn>
                        </p:par>
                        <p:par>
                          <p:cTn id="51" fill="hold">
                            <p:stCondLst>
                              <p:cond delay="8500"/>
                            </p:stCondLst>
                            <p:childTnLst>
                              <p:par>
                                <p:cTn id="52" presetID="2" presetClass="entr" presetSubtype="8" fill="hold" nodeType="afterEffect">
                                  <p:stCondLst>
                                    <p:cond delay="0"/>
                                  </p:stCondLst>
                                  <p:childTnLst>
                                    <p:set>
                                      <p:cBhvr>
                                        <p:cTn id="53" dur="1" fill="hold">
                                          <p:stCondLst>
                                            <p:cond delay="0"/>
                                          </p:stCondLst>
                                        </p:cTn>
                                        <p:tgtEl>
                                          <p:spTgt spid="136195"/>
                                        </p:tgtEl>
                                        <p:attrNameLst>
                                          <p:attrName>style.visibility</p:attrName>
                                        </p:attrNameLst>
                                      </p:cBhvr>
                                      <p:to>
                                        <p:strVal val="visible"/>
                                      </p:to>
                                    </p:set>
                                    <p:anim calcmode="lin" valueType="num">
                                      <p:cBhvr additive="base">
                                        <p:cTn id="54" dur="500" fill="hold"/>
                                        <p:tgtEl>
                                          <p:spTgt spid="136195"/>
                                        </p:tgtEl>
                                        <p:attrNameLst>
                                          <p:attrName>ppt_x</p:attrName>
                                        </p:attrNameLst>
                                      </p:cBhvr>
                                      <p:tavLst>
                                        <p:tav tm="0">
                                          <p:val>
                                            <p:strVal val="0-#ppt_w/2"/>
                                          </p:val>
                                        </p:tav>
                                        <p:tav tm="100000">
                                          <p:val>
                                            <p:strVal val="#ppt_x"/>
                                          </p:val>
                                        </p:tav>
                                      </p:tavLst>
                                    </p:anim>
                                    <p:anim calcmode="lin" valueType="num">
                                      <p:cBhvr additive="base">
                                        <p:cTn id="55" dur="500" fill="hold"/>
                                        <p:tgtEl>
                                          <p:spTgt spid="136195"/>
                                        </p:tgtEl>
                                        <p:attrNameLst>
                                          <p:attrName>ppt_y</p:attrName>
                                        </p:attrNameLst>
                                      </p:cBhvr>
                                      <p:tavLst>
                                        <p:tav tm="0">
                                          <p:val>
                                            <p:strVal val="#ppt_y"/>
                                          </p:val>
                                        </p:tav>
                                        <p:tav tm="100000">
                                          <p:val>
                                            <p:strVal val="#ppt_y"/>
                                          </p:val>
                                        </p:tav>
                                      </p:tavLst>
                                    </p:anim>
                                  </p:childTnLst>
                                </p:cTn>
                              </p:par>
                            </p:childTnLst>
                          </p:cTn>
                        </p:par>
                        <p:par>
                          <p:cTn id="56" fill="hold">
                            <p:stCondLst>
                              <p:cond delay="9000"/>
                            </p:stCondLst>
                            <p:childTnLst>
                              <p:par>
                                <p:cTn id="57" presetID="5" presetClass="entr" presetSubtype="10" fill="hold" grpId="0" nodeType="afterEffect">
                                  <p:stCondLst>
                                    <p:cond delay="0"/>
                                  </p:stCondLst>
                                  <p:childTnLst>
                                    <p:set>
                                      <p:cBhvr>
                                        <p:cTn id="58" dur="1" fill="hold">
                                          <p:stCondLst>
                                            <p:cond delay="0"/>
                                          </p:stCondLst>
                                        </p:cTn>
                                        <p:tgtEl>
                                          <p:spTgt spid="1047"/>
                                        </p:tgtEl>
                                        <p:attrNameLst>
                                          <p:attrName>style.visibility</p:attrName>
                                        </p:attrNameLst>
                                      </p:cBhvr>
                                      <p:to>
                                        <p:strVal val="visible"/>
                                      </p:to>
                                    </p:set>
                                    <p:animEffect transition="in" filter="checkerboard(across)">
                                      <p:cBhvr>
                                        <p:cTn id="59" dur="500"/>
                                        <p:tgtEl>
                                          <p:spTgt spid="10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0" grpId="0" animBg="1"/>
      <p:bldP spid="1032" grpId="0" animBg="1"/>
      <p:bldP spid="1035" grpId="0" animBg="1"/>
      <p:bldP spid="1036" grpId="0" animBg="1"/>
      <p:bldP spid="1044" grpId="0" autoUpdateAnimBg="0"/>
      <p:bldP spid="1045" grpId="0" autoUpdateAnimBg="0"/>
      <p:bldP spid="1046" grpId="0" autoUpdateAnimBg="0"/>
      <p:bldP spid="1047" grpId="0" autoUpdateAnimBg="0"/>
      <p:bldP spid="1048"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ous-titre 3"/>
          <p:cNvSpPr>
            <a:spLocks noGrp="1"/>
          </p:cNvSpPr>
          <p:nvPr>
            <p:ph idx="1"/>
          </p:nvPr>
        </p:nvSpPr>
        <p:spPr>
          <a:xfrm>
            <a:off x="285720" y="714356"/>
            <a:ext cx="8501122" cy="5411807"/>
          </a:xfrm>
        </p:spPr>
        <p:txBody>
          <a:bodyPr>
            <a:normAutofit/>
          </a:bodyPr>
          <a:lstStyle/>
          <a:p>
            <a:pPr algn="just">
              <a:buNone/>
            </a:pPr>
            <a:r>
              <a:rPr lang="fr-FR" dirty="0" smtClean="0"/>
              <a:t>Le séquençage de l’ADN consiste à déterminer l’ordre des nucléotides sur la molécule d’ADN. En 1977 sont mises au point deux techniques concurrentes: celle de Gilbert, d’une part, qui est une méthode chimique de coupure des bases, et celle de Sanger, d’autre part, qui utilise un procédé enzymatique utilisant l’ADN polymérase. Les deux techniques requièrent l’utilisation d’électrophorèse, permettant la séparation de molécules d’ADN.</a:t>
            </a:r>
          </a:p>
          <a:p>
            <a:pPr algn="just"/>
            <a:endParaRPr lang="fr-FR" dirty="0">
              <a:solidFill>
                <a:schemeClr val="tx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5251" name="Picture 499"/>
          <p:cNvPicPr>
            <a:picLocks noChangeAspect="1" noChangeArrowheads="1"/>
          </p:cNvPicPr>
          <p:nvPr/>
        </p:nvPicPr>
        <p:blipFill>
          <a:blip r:embed="rId2"/>
          <a:srcRect/>
          <a:stretch>
            <a:fillRect/>
          </a:stretch>
        </p:blipFill>
        <p:spPr bwMode="auto">
          <a:xfrm>
            <a:off x="-20417" y="428605"/>
            <a:ext cx="9164449" cy="564360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1138" name="Rectangle 2"/>
          <p:cNvSpPr>
            <a:spLocks noGrp="1" noChangeArrowheads="1"/>
          </p:cNvSpPr>
          <p:nvPr>
            <p:ph type="ctrTitle"/>
          </p:nvPr>
        </p:nvSpPr>
        <p:spPr>
          <a:xfrm>
            <a:off x="304800" y="304800"/>
            <a:ext cx="8610600" cy="838200"/>
          </a:xfrm>
        </p:spPr>
        <p:txBody>
          <a:bodyPr>
            <a:normAutofit fontScale="90000"/>
          </a:bodyPr>
          <a:lstStyle/>
          <a:p>
            <a:r>
              <a:rPr lang="fr-FR" sz="3200" dirty="0"/>
              <a:t>Les différents fragments possibles après hydrolyse chimique partielle avant G</a:t>
            </a:r>
          </a:p>
        </p:txBody>
      </p:sp>
      <p:sp>
        <p:nvSpPr>
          <p:cNvPr id="91139" name="Rectangle 3"/>
          <p:cNvSpPr>
            <a:spLocks noChangeArrowheads="1"/>
          </p:cNvSpPr>
          <p:nvPr/>
        </p:nvSpPr>
        <p:spPr bwMode="auto">
          <a:xfrm>
            <a:off x="76200" y="1295400"/>
            <a:ext cx="8991600" cy="609600"/>
          </a:xfrm>
          <a:prstGeom prst="rect">
            <a:avLst/>
          </a:prstGeom>
          <a:noFill/>
          <a:ln w="9525">
            <a:noFill/>
            <a:miter lim="800000"/>
            <a:headEnd/>
            <a:tailEnd/>
          </a:ln>
        </p:spPr>
        <p:txBody>
          <a:bodyPr anchor="ctr"/>
          <a:lstStyle/>
          <a:p>
            <a:r>
              <a:rPr lang="fr-FR" sz="3400" baseline="30000" dirty="0">
                <a:solidFill>
                  <a:srgbClr val="FF0000"/>
                </a:solidFill>
              </a:rPr>
              <a:t>32</a:t>
            </a:r>
            <a:r>
              <a:rPr lang="fr-FR" sz="3400" dirty="0">
                <a:solidFill>
                  <a:srgbClr val="FF0000"/>
                </a:solidFill>
              </a:rPr>
              <a:t>P5’</a:t>
            </a:r>
            <a:r>
              <a:rPr lang="fr-FR" sz="3400" dirty="0"/>
              <a:t>-A-A </a:t>
            </a:r>
            <a:r>
              <a:rPr lang="fr-FR" sz="3400" dirty="0">
                <a:solidFill>
                  <a:srgbClr val="FFFFFF"/>
                </a:solidFill>
                <a:cs typeface="Times New Roman" pitchFamily="18" charset="0"/>
              </a:rPr>
              <a:t>↕ </a:t>
            </a:r>
            <a:r>
              <a:rPr lang="fr-FR" sz="3400" dirty="0"/>
              <a:t>G-T-C-T-C-A-C-C-T-G-A-C-3’OH</a:t>
            </a:r>
          </a:p>
        </p:txBody>
      </p:sp>
      <p:sp>
        <p:nvSpPr>
          <p:cNvPr id="91140" name="Rectangle 4"/>
          <p:cNvSpPr>
            <a:spLocks noChangeArrowheads="1"/>
          </p:cNvSpPr>
          <p:nvPr/>
        </p:nvSpPr>
        <p:spPr bwMode="auto">
          <a:xfrm>
            <a:off x="76200" y="1752600"/>
            <a:ext cx="8991600" cy="609600"/>
          </a:xfrm>
          <a:prstGeom prst="rect">
            <a:avLst/>
          </a:prstGeom>
          <a:noFill/>
          <a:ln w="9525">
            <a:noFill/>
            <a:miter lim="800000"/>
            <a:headEnd/>
            <a:tailEnd/>
          </a:ln>
        </p:spPr>
        <p:txBody>
          <a:bodyPr anchor="ctr"/>
          <a:lstStyle/>
          <a:p>
            <a:r>
              <a:rPr lang="fr-FR" sz="3400" baseline="30000">
                <a:solidFill>
                  <a:srgbClr val="FF0000"/>
                </a:solidFill>
              </a:rPr>
              <a:t>32</a:t>
            </a:r>
            <a:r>
              <a:rPr lang="fr-FR" sz="3400">
                <a:solidFill>
                  <a:srgbClr val="FF0000"/>
                </a:solidFill>
              </a:rPr>
              <a:t>P5’</a:t>
            </a:r>
            <a:r>
              <a:rPr lang="fr-FR" sz="3400"/>
              <a:t>-A-A-G-T-C-T-C-A-C-C-T </a:t>
            </a:r>
            <a:r>
              <a:rPr lang="fr-FR" sz="3400">
                <a:solidFill>
                  <a:srgbClr val="FFFFFF"/>
                </a:solidFill>
                <a:cs typeface="Times New Roman" pitchFamily="18" charset="0"/>
              </a:rPr>
              <a:t>↕ </a:t>
            </a:r>
            <a:r>
              <a:rPr lang="fr-FR" sz="3400"/>
              <a:t>G-A-C-3’OH</a:t>
            </a:r>
          </a:p>
        </p:txBody>
      </p:sp>
      <p:sp>
        <p:nvSpPr>
          <p:cNvPr id="91150" name="Rectangle 14"/>
          <p:cNvSpPr>
            <a:spLocks noChangeArrowheads="1"/>
          </p:cNvSpPr>
          <p:nvPr/>
        </p:nvSpPr>
        <p:spPr bwMode="auto">
          <a:xfrm>
            <a:off x="228600" y="2895600"/>
            <a:ext cx="8686800" cy="1371600"/>
          </a:xfrm>
          <a:prstGeom prst="rect">
            <a:avLst/>
          </a:prstGeom>
          <a:noFill/>
          <a:ln w="9525">
            <a:noFill/>
            <a:miter lim="800000"/>
            <a:headEnd/>
            <a:tailEnd/>
          </a:ln>
        </p:spPr>
        <p:txBody>
          <a:bodyPr anchor="ctr"/>
          <a:lstStyle/>
          <a:p>
            <a:r>
              <a:rPr lang="fr-FR" sz="3000" dirty="0"/>
              <a:t>On réalise une PAGE suivie d’une autoradiographie.</a:t>
            </a:r>
            <a:br>
              <a:rPr lang="fr-FR" sz="3000" dirty="0"/>
            </a:br>
            <a:r>
              <a:rPr lang="fr-FR" sz="3000" dirty="0"/>
              <a:t>Seuls les fragments radio marqués seront localisables sur le gel. Ainsi on identifiera :</a:t>
            </a:r>
          </a:p>
        </p:txBody>
      </p:sp>
      <p:sp>
        <p:nvSpPr>
          <p:cNvPr id="91151" name="Rectangle 15"/>
          <p:cNvSpPr>
            <a:spLocks noChangeArrowheads="1"/>
          </p:cNvSpPr>
          <p:nvPr/>
        </p:nvSpPr>
        <p:spPr bwMode="auto">
          <a:xfrm>
            <a:off x="3733800" y="4419600"/>
            <a:ext cx="3352800" cy="609600"/>
          </a:xfrm>
          <a:prstGeom prst="rect">
            <a:avLst/>
          </a:prstGeom>
          <a:noFill/>
          <a:ln w="9525">
            <a:noFill/>
            <a:miter lim="800000"/>
            <a:headEnd/>
            <a:tailEnd/>
          </a:ln>
        </p:spPr>
        <p:txBody>
          <a:bodyPr anchor="ctr"/>
          <a:lstStyle/>
          <a:p>
            <a:r>
              <a:rPr lang="fr-FR" sz="3400" baseline="30000">
                <a:solidFill>
                  <a:srgbClr val="FF0000"/>
                </a:solidFill>
              </a:rPr>
              <a:t>32</a:t>
            </a:r>
            <a:r>
              <a:rPr lang="fr-FR" sz="3400">
                <a:solidFill>
                  <a:srgbClr val="FF0000"/>
                </a:solidFill>
              </a:rPr>
              <a:t>P5’</a:t>
            </a:r>
            <a:r>
              <a:rPr lang="fr-FR" sz="3400"/>
              <a:t>-A-A-3’OH</a:t>
            </a:r>
          </a:p>
        </p:txBody>
      </p:sp>
      <p:sp>
        <p:nvSpPr>
          <p:cNvPr id="91152" name="Rectangle 16"/>
          <p:cNvSpPr>
            <a:spLocks noChangeArrowheads="1"/>
          </p:cNvSpPr>
          <p:nvPr/>
        </p:nvSpPr>
        <p:spPr bwMode="auto">
          <a:xfrm>
            <a:off x="0" y="5257800"/>
            <a:ext cx="609600" cy="609600"/>
          </a:xfrm>
          <a:prstGeom prst="rect">
            <a:avLst/>
          </a:prstGeom>
          <a:noFill/>
          <a:ln w="9525">
            <a:noFill/>
            <a:miter lim="800000"/>
            <a:headEnd/>
            <a:tailEnd/>
          </a:ln>
        </p:spPr>
        <p:txBody>
          <a:bodyPr anchor="ctr"/>
          <a:lstStyle/>
          <a:p>
            <a:r>
              <a:rPr lang="fr-FR" sz="3400"/>
              <a:t>et</a:t>
            </a:r>
          </a:p>
        </p:txBody>
      </p:sp>
      <p:sp>
        <p:nvSpPr>
          <p:cNvPr id="91153" name="Rectangle 17"/>
          <p:cNvSpPr>
            <a:spLocks noChangeArrowheads="1"/>
          </p:cNvSpPr>
          <p:nvPr/>
        </p:nvSpPr>
        <p:spPr bwMode="auto">
          <a:xfrm>
            <a:off x="1981200" y="4953000"/>
            <a:ext cx="7086600" cy="609600"/>
          </a:xfrm>
          <a:prstGeom prst="rect">
            <a:avLst/>
          </a:prstGeom>
          <a:noFill/>
          <a:ln w="9525">
            <a:noFill/>
            <a:miter lim="800000"/>
            <a:headEnd/>
            <a:tailEnd/>
          </a:ln>
        </p:spPr>
        <p:txBody>
          <a:bodyPr anchor="ctr"/>
          <a:lstStyle/>
          <a:p>
            <a:r>
              <a:rPr lang="fr-FR" sz="3400" baseline="30000">
                <a:solidFill>
                  <a:srgbClr val="FF0000"/>
                </a:solidFill>
              </a:rPr>
              <a:t>32</a:t>
            </a:r>
            <a:r>
              <a:rPr lang="fr-FR" sz="3400">
                <a:solidFill>
                  <a:srgbClr val="FF0000"/>
                </a:solidFill>
              </a:rPr>
              <a:t>P5’</a:t>
            </a:r>
            <a:r>
              <a:rPr lang="fr-FR" sz="3400"/>
              <a:t>-A-A-G-T-C-T-C-A-C-C-T-3’OH</a:t>
            </a:r>
          </a:p>
        </p:txBody>
      </p:sp>
      <p:sp>
        <p:nvSpPr>
          <p:cNvPr id="91154" name="Rectangle 18"/>
          <p:cNvSpPr>
            <a:spLocks noChangeArrowheads="1"/>
          </p:cNvSpPr>
          <p:nvPr/>
        </p:nvSpPr>
        <p:spPr bwMode="auto">
          <a:xfrm>
            <a:off x="533400" y="5486400"/>
            <a:ext cx="8610600" cy="609600"/>
          </a:xfrm>
          <a:prstGeom prst="rect">
            <a:avLst/>
          </a:prstGeom>
          <a:noFill/>
          <a:ln w="9525">
            <a:noFill/>
            <a:miter lim="800000"/>
            <a:headEnd/>
            <a:tailEnd/>
          </a:ln>
        </p:spPr>
        <p:txBody>
          <a:bodyPr anchor="ctr"/>
          <a:lstStyle/>
          <a:p>
            <a:r>
              <a:rPr lang="fr-FR" sz="3400" baseline="30000">
                <a:solidFill>
                  <a:srgbClr val="FF0000"/>
                </a:solidFill>
              </a:rPr>
              <a:t>32</a:t>
            </a:r>
            <a:r>
              <a:rPr lang="fr-FR" sz="3400">
                <a:solidFill>
                  <a:srgbClr val="FF0000"/>
                </a:solidFill>
              </a:rPr>
              <a:t>P5’</a:t>
            </a:r>
            <a:r>
              <a:rPr lang="fr-FR" sz="3400"/>
              <a:t>-A-A-G-T-C-T-C-A-C-C-T-G-A-C- 3’OH</a:t>
            </a:r>
          </a:p>
        </p:txBody>
      </p:sp>
      <p:sp>
        <p:nvSpPr>
          <p:cNvPr id="91155" name="Rectangle 19"/>
          <p:cNvSpPr>
            <a:spLocks noChangeArrowheads="1"/>
          </p:cNvSpPr>
          <p:nvPr/>
        </p:nvSpPr>
        <p:spPr bwMode="auto">
          <a:xfrm>
            <a:off x="76200" y="2286000"/>
            <a:ext cx="8991600" cy="609600"/>
          </a:xfrm>
          <a:prstGeom prst="rect">
            <a:avLst/>
          </a:prstGeom>
          <a:noFill/>
          <a:ln w="9525">
            <a:noFill/>
            <a:miter lim="800000"/>
            <a:headEnd/>
            <a:tailEnd/>
          </a:ln>
        </p:spPr>
        <p:txBody>
          <a:bodyPr anchor="ctr"/>
          <a:lstStyle/>
          <a:p>
            <a:r>
              <a:rPr lang="fr-FR" sz="3400" baseline="30000" dirty="0">
                <a:solidFill>
                  <a:srgbClr val="FF0000"/>
                </a:solidFill>
              </a:rPr>
              <a:t>32</a:t>
            </a:r>
            <a:r>
              <a:rPr lang="fr-FR" sz="3400" dirty="0">
                <a:solidFill>
                  <a:srgbClr val="FF0000"/>
                </a:solidFill>
              </a:rPr>
              <a:t>P5’</a:t>
            </a:r>
            <a:r>
              <a:rPr lang="fr-FR" sz="3400" dirty="0"/>
              <a:t>-A-A-G-T-C-T-C-A-C-C-T-G-A-C-3’OH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91138"/>
                                        </p:tgtEl>
                                        <p:attrNameLst>
                                          <p:attrName>style.visibility</p:attrName>
                                        </p:attrNameLst>
                                      </p:cBhvr>
                                      <p:to>
                                        <p:strVal val="visible"/>
                                      </p:to>
                                    </p:set>
                                    <p:animEffect transition="in" filter="checkerboard(across)">
                                      <p:cBhvr>
                                        <p:cTn id="7" dur="500"/>
                                        <p:tgtEl>
                                          <p:spTgt spid="91138"/>
                                        </p:tgtEl>
                                      </p:cBhvr>
                                    </p:animEffect>
                                  </p:childTnLst>
                                </p:cTn>
                              </p:par>
                            </p:childTnLst>
                          </p:cTn>
                        </p:par>
                        <p:par>
                          <p:cTn id="8" fill="hold">
                            <p:stCondLst>
                              <p:cond delay="500"/>
                            </p:stCondLst>
                            <p:childTnLst>
                              <p:par>
                                <p:cTn id="9" presetID="4" presetClass="entr" presetSubtype="16" fill="hold" grpId="0" nodeType="afterEffect">
                                  <p:stCondLst>
                                    <p:cond delay="1000"/>
                                  </p:stCondLst>
                                  <p:iterate type="lt">
                                    <p:tmPct val="100000"/>
                                  </p:iterate>
                                  <p:childTnLst>
                                    <p:set>
                                      <p:cBhvr>
                                        <p:cTn id="10" dur="1" fill="hold">
                                          <p:stCondLst>
                                            <p:cond delay="0"/>
                                          </p:stCondLst>
                                        </p:cTn>
                                        <p:tgtEl>
                                          <p:spTgt spid="91139"/>
                                        </p:tgtEl>
                                        <p:attrNameLst>
                                          <p:attrName>style.visibility</p:attrName>
                                        </p:attrNameLst>
                                      </p:cBhvr>
                                      <p:to>
                                        <p:strVal val="visible"/>
                                      </p:to>
                                    </p:set>
                                    <p:animEffect transition="in" filter="box(in)">
                                      <p:cBhvr>
                                        <p:cTn id="11" dur="75"/>
                                        <p:tgtEl>
                                          <p:spTgt spid="91139"/>
                                        </p:tgtEl>
                                      </p:cBhvr>
                                    </p:animEffect>
                                  </p:childTnLst>
                                </p:cTn>
                              </p:par>
                            </p:childTnLst>
                          </p:cTn>
                        </p:par>
                        <p:par>
                          <p:cTn id="12" fill="hold">
                            <p:stCondLst>
                              <p:cond delay="4350"/>
                            </p:stCondLst>
                            <p:childTnLst>
                              <p:par>
                                <p:cTn id="13" presetID="4" presetClass="entr" presetSubtype="16" fill="hold" grpId="0" nodeType="afterEffect">
                                  <p:stCondLst>
                                    <p:cond delay="1000"/>
                                  </p:stCondLst>
                                  <p:iterate type="lt">
                                    <p:tmPct val="100000"/>
                                  </p:iterate>
                                  <p:childTnLst>
                                    <p:set>
                                      <p:cBhvr>
                                        <p:cTn id="14" dur="1" fill="hold">
                                          <p:stCondLst>
                                            <p:cond delay="0"/>
                                          </p:stCondLst>
                                        </p:cTn>
                                        <p:tgtEl>
                                          <p:spTgt spid="91140"/>
                                        </p:tgtEl>
                                        <p:attrNameLst>
                                          <p:attrName>style.visibility</p:attrName>
                                        </p:attrNameLst>
                                      </p:cBhvr>
                                      <p:to>
                                        <p:strVal val="visible"/>
                                      </p:to>
                                    </p:set>
                                    <p:animEffect transition="in" filter="box(in)">
                                      <p:cBhvr>
                                        <p:cTn id="15" dur="75"/>
                                        <p:tgtEl>
                                          <p:spTgt spid="91140"/>
                                        </p:tgtEl>
                                      </p:cBhvr>
                                    </p:animEffect>
                                  </p:childTnLst>
                                </p:cTn>
                              </p:par>
                            </p:childTnLst>
                          </p:cTn>
                        </p:par>
                        <p:par>
                          <p:cTn id="16" fill="hold">
                            <p:stCondLst>
                              <p:cond delay="8200"/>
                            </p:stCondLst>
                            <p:childTnLst>
                              <p:par>
                                <p:cTn id="17" presetID="4" presetClass="entr" presetSubtype="16" fill="hold" grpId="0" nodeType="afterEffect">
                                  <p:stCondLst>
                                    <p:cond delay="1000"/>
                                  </p:stCondLst>
                                  <p:iterate type="lt">
                                    <p:tmPct val="100000"/>
                                  </p:iterate>
                                  <p:childTnLst>
                                    <p:set>
                                      <p:cBhvr>
                                        <p:cTn id="18" dur="1" fill="hold">
                                          <p:stCondLst>
                                            <p:cond delay="0"/>
                                          </p:stCondLst>
                                        </p:cTn>
                                        <p:tgtEl>
                                          <p:spTgt spid="91155"/>
                                        </p:tgtEl>
                                        <p:attrNameLst>
                                          <p:attrName>style.visibility</p:attrName>
                                        </p:attrNameLst>
                                      </p:cBhvr>
                                      <p:to>
                                        <p:strVal val="visible"/>
                                      </p:to>
                                    </p:set>
                                    <p:animEffect transition="in" filter="box(in)">
                                      <p:cBhvr>
                                        <p:cTn id="19" dur="75"/>
                                        <p:tgtEl>
                                          <p:spTgt spid="91155"/>
                                        </p:tgtEl>
                                      </p:cBhvr>
                                    </p:animEffect>
                                  </p:childTnLst>
                                </p:cTn>
                              </p:par>
                            </p:childTnLst>
                          </p:cTn>
                        </p:par>
                        <p:par>
                          <p:cTn id="20" fill="hold">
                            <p:stCondLst>
                              <p:cond delay="12050"/>
                            </p:stCondLst>
                            <p:childTnLst>
                              <p:par>
                                <p:cTn id="21" presetID="5" presetClass="entr" presetSubtype="10" fill="hold" grpId="0" nodeType="afterEffect">
                                  <p:stCondLst>
                                    <p:cond delay="2000"/>
                                  </p:stCondLst>
                                  <p:childTnLst>
                                    <p:set>
                                      <p:cBhvr>
                                        <p:cTn id="22" dur="1" fill="hold">
                                          <p:stCondLst>
                                            <p:cond delay="0"/>
                                          </p:stCondLst>
                                        </p:cTn>
                                        <p:tgtEl>
                                          <p:spTgt spid="91150"/>
                                        </p:tgtEl>
                                        <p:attrNameLst>
                                          <p:attrName>style.visibility</p:attrName>
                                        </p:attrNameLst>
                                      </p:cBhvr>
                                      <p:to>
                                        <p:strVal val="visible"/>
                                      </p:to>
                                    </p:set>
                                    <p:animEffect transition="in" filter="checkerboard(across)">
                                      <p:cBhvr>
                                        <p:cTn id="23" dur="500"/>
                                        <p:tgtEl>
                                          <p:spTgt spid="91150"/>
                                        </p:tgtEl>
                                      </p:cBhvr>
                                    </p:animEffect>
                                  </p:childTnLst>
                                </p:cTn>
                              </p:par>
                            </p:childTnLst>
                          </p:cTn>
                        </p:par>
                        <p:par>
                          <p:cTn id="24" fill="hold">
                            <p:stCondLst>
                              <p:cond delay="14550"/>
                            </p:stCondLst>
                            <p:childTnLst>
                              <p:par>
                                <p:cTn id="25" presetID="15" presetClass="entr" presetSubtype="0" fill="hold" grpId="0" nodeType="afterEffect">
                                  <p:stCondLst>
                                    <p:cond delay="5000"/>
                                  </p:stCondLst>
                                  <p:childTnLst>
                                    <p:set>
                                      <p:cBhvr>
                                        <p:cTn id="26" dur="1" fill="hold">
                                          <p:stCondLst>
                                            <p:cond delay="0"/>
                                          </p:stCondLst>
                                        </p:cTn>
                                        <p:tgtEl>
                                          <p:spTgt spid="91151"/>
                                        </p:tgtEl>
                                        <p:attrNameLst>
                                          <p:attrName>style.visibility</p:attrName>
                                        </p:attrNameLst>
                                      </p:cBhvr>
                                      <p:to>
                                        <p:strVal val="visible"/>
                                      </p:to>
                                    </p:set>
                                    <p:anim calcmode="lin" valueType="num">
                                      <p:cBhvr>
                                        <p:cTn id="27" dur="1000" fill="hold"/>
                                        <p:tgtEl>
                                          <p:spTgt spid="91151"/>
                                        </p:tgtEl>
                                        <p:attrNameLst>
                                          <p:attrName>ppt_w</p:attrName>
                                        </p:attrNameLst>
                                      </p:cBhvr>
                                      <p:tavLst>
                                        <p:tav tm="0">
                                          <p:val>
                                            <p:fltVal val="0"/>
                                          </p:val>
                                        </p:tav>
                                        <p:tav tm="100000">
                                          <p:val>
                                            <p:strVal val="#ppt_w"/>
                                          </p:val>
                                        </p:tav>
                                      </p:tavLst>
                                    </p:anim>
                                    <p:anim calcmode="lin" valueType="num">
                                      <p:cBhvr>
                                        <p:cTn id="28" dur="1000" fill="hold"/>
                                        <p:tgtEl>
                                          <p:spTgt spid="91151"/>
                                        </p:tgtEl>
                                        <p:attrNameLst>
                                          <p:attrName>ppt_h</p:attrName>
                                        </p:attrNameLst>
                                      </p:cBhvr>
                                      <p:tavLst>
                                        <p:tav tm="0">
                                          <p:val>
                                            <p:fltVal val="0"/>
                                          </p:val>
                                        </p:tav>
                                        <p:tav tm="100000">
                                          <p:val>
                                            <p:strVal val="#ppt_h"/>
                                          </p:val>
                                        </p:tav>
                                      </p:tavLst>
                                    </p:anim>
                                    <p:anim calcmode="lin" valueType="num">
                                      <p:cBhvr>
                                        <p:cTn id="29" dur="1000" fill="hold"/>
                                        <p:tgtEl>
                                          <p:spTgt spid="91151"/>
                                        </p:tgtEl>
                                        <p:attrNameLst>
                                          <p:attrName>ppt_x</p:attrName>
                                        </p:attrNameLst>
                                      </p:cBhvr>
                                      <p:tavLst>
                                        <p:tav tm="0" fmla="#ppt_x+(cos(-2*pi*(1-$))*-#ppt_x-sin(-2*pi*(1-$))*(1-#ppt_y))*(1-$)">
                                          <p:val>
                                            <p:fltVal val="0"/>
                                          </p:val>
                                        </p:tav>
                                        <p:tav tm="100000">
                                          <p:val>
                                            <p:fltVal val="1"/>
                                          </p:val>
                                        </p:tav>
                                      </p:tavLst>
                                    </p:anim>
                                    <p:anim calcmode="lin" valueType="num">
                                      <p:cBhvr>
                                        <p:cTn id="30" dur="1000" fill="hold"/>
                                        <p:tgtEl>
                                          <p:spTgt spid="91151"/>
                                        </p:tgtEl>
                                        <p:attrNameLst>
                                          <p:attrName>ppt_y</p:attrName>
                                        </p:attrNameLst>
                                      </p:cBhvr>
                                      <p:tavLst>
                                        <p:tav tm="0" fmla="#ppt_y+(sin(-2*pi*(1-$))*-#ppt_x+cos(-2*pi*(1-$))*(1-#ppt_y))*(1-$)">
                                          <p:val>
                                            <p:fltVal val="0"/>
                                          </p:val>
                                        </p:tav>
                                        <p:tav tm="100000">
                                          <p:val>
                                            <p:fltVal val="1"/>
                                          </p:val>
                                        </p:tav>
                                      </p:tavLst>
                                    </p:anim>
                                  </p:childTnLst>
                                </p:cTn>
                              </p:par>
                            </p:childTnLst>
                          </p:cTn>
                        </p:par>
                        <p:par>
                          <p:cTn id="31" fill="hold">
                            <p:stCondLst>
                              <p:cond delay="20550"/>
                            </p:stCondLst>
                            <p:childTnLst>
                              <p:par>
                                <p:cTn id="32" presetID="15" presetClass="entr" presetSubtype="0" fill="hold" grpId="0" nodeType="afterEffect">
                                  <p:stCondLst>
                                    <p:cond delay="1000"/>
                                  </p:stCondLst>
                                  <p:childTnLst>
                                    <p:set>
                                      <p:cBhvr>
                                        <p:cTn id="33" dur="1" fill="hold">
                                          <p:stCondLst>
                                            <p:cond delay="0"/>
                                          </p:stCondLst>
                                        </p:cTn>
                                        <p:tgtEl>
                                          <p:spTgt spid="91153"/>
                                        </p:tgtEl>
                                        <p:attrNameLst>
                                          <p:attrName>style.visibility</p:attrName>
                                        </p:attrNameLst>
                                      </p:cBhvr>
                                      <p:to>
                                        <p:strVal val="visible"/>
                                      </p:to>
                                    </p:set>
                                    <p:anim calcmode="lin" valueType="num">
                                      <p:cBhvr>
                                        <p:cTn id="34" dur="1000" fill="hold"/>
                                        <p:tgtEl>
                                          <p:spTgt spid="91153"/>
                                        </p:tgtEl>
                                        <p:attrNameLst>
                                          <p:attrName>ppt_w</p:attrName>
                                        </p:attrNameLst>
                                      </p:cBhvr>
                                      <p:tavLst>
                                        <p:tav tm="0">
                                          <p:val>
                                            <p:fltVal val="0"/>
                                          </p:val>
                                        </p:tav>
                                        <p:tav tm="100000">
                                          <p:val>
                                            <p:strVal val="#ppt_w"/>
                                          </p:val>
                                        </p:tav>
                                      </p:tavLst>
                                    </p:anim>
                                    <p:anim calcmode="lin" valueType="num">
                                      <p:cBhvr>
                                        <p:cTn id="35" dur="1000" fill="hold"/>
                                        <p:tgtEl>
                                          <p:spTgt spid="91153"/>
                                        </p:tgtEl>
                                        <p:attrNameLst>
                                          <p:attrName>ppt_h</p:attrName>
                                        </p:attrNameLst>
                                      </p:cBhvr>
                                      <p:tavLst>
                                        <p:tav tm="0">
                                          <p:val>
                                            <p:fltVal val="0"/>
                                          </p:val>
                                        </p:tav>
                                        <p:tav tm="100000">
                                          <p:val>
                                            <p:strVal val="#ppt_h"/>
                                          </p:val>
                                        </p:tav>
                                      </p:tavLst>
                                    </p:anim>
                                    <p:anim calcmode="lin" valueType="num">
                                      <p:cBhvr>
                                        <p:cTn id="36" dur="1000" fill="hold"/>
                                        <p:tgtEl>
                                          <p:spTgt spid="91153"/>
                                        </p:tgtEl>
                                        <p:attrNameLst>
                                          <p:attrName>ppt_x</p:attrName>
                                        </p:attrNameLst>
                                      </p:cBhvr>
                                      <p:tavLst>
                                        <p:tav tm="0" fmla="#ppt_x+(cos(-2*pi*(1-$))*-#ppt_x-sin(-2*pi*(1-$))*(1-#ppt_y))*(1-$)">
                                          <p:val>
                                            <p:fltVal val="0"/>
                                          </p:val>
                                        </p:tav>
                                        <p:tav tm="100000">
                                          <p:val>
                                            <p:fltVal val="1"/>
                                          </p:val>
                                        </p:tav>
                                      </p:tavLst>
                                    </p:anim>
                                    <p:anim calcmode="lin" valueType="num">
                                      <p:cBhvr>
                                        <p:cTn id="37" dur="1000" fill="hold"/>
                                        <p:tgtEl>
                                          <p:spTgt spid="91153"/>
                                        </p:tgtEl>
                                        <p:attrNameLst>
                                          <p:attrName>ppt_y</p:attrName>
                                        </p:attrNameLst>
                                      </p:cBhvr>
                                      <p:tavLst>
                                        <p:tav tm="0" fmla="#ppt_y+(sin(-2*pi*(1-$))*-#ppt_x+cos(-2*pi*(1-$))*(1-#ppt_y))*(1-$)">
                                          <p:val>
                                            <p:fltVal val="0"/>
                                          </p:val>
                                        </p:tav>
                                        <p:tav tm="100000">
                                          <p:val>
                                            <p:fltVal val="1"/>
                                          </p:val>
                                        </p:tav>
                                      </p:tavLst>
                                    </p:anim>
                                  </p:childTnLst>
                                </p:cTn>
                              </p:par>
                            </p:childTnLst>
                          </p:cTn>
                        </p:par>
                        <p:par>
                          <p:cTn id="38" fill="hold">
                            <p:stCondLst>
                              <p:cond delay="22550"/>
                            </p:stCondLst>
                            <p:childTnLst>
                              <p:par>
                                <p:cTn id="39" presetID="15" presetClass="entr" presetSubtype="0" fill="hold" grpId="0" nodeType="afterEffect">
                                  <p:stCondLst>
                                    <p:cond delay="1000"/>
                                  </p:stCondLst>
                                  <p:childTnLst>
                                    <p:set>
                                      <p:cBhvr>
                                        <p:cTn id="40" dur="1" fill="hold">
                                          <p:stCondLst>
                                            <p:cond delay="0"/>
                                          </p:stCondLst>
                                        </p:cTn>
                                        <p:tgtEl>
                                          <p:spTgt spid="91152"/>
                                        </p:tgtEl>
                                        <p:attrNameLst>
                                          <p:attrName>style.visibility</p:attrName>
                                        </p:attrNameLst>
                                      </p:cBhvr>
                                      <p:to>
                                        <p:strVal val="visible"/>
                                      </p:to>
                                    </p:set>
                                    <p:anim calcmode="lin" valueType="num">
                                      <p:cBhvr>
                                        <p:cTn id="41" dur="1000" fill="hold"/>
                                        <p:tgtEl>
                                          <p:spTgt spid="91152"/>
                                        </p:tgtEl>
                                        <p:attrNameLst>
                                          <p:attrName>ppt_w</p:attrName>
                                        </p:attrNameLst>
                                      </p:cBhvr>
                                      <p:tavLst>
                                        <p:tav tm="0">
                                          <p:val>
                                            <p:fltVal val="0"/>
                                          </p:val>
                                        </p:tav>
                                        <p:tav tm="100000">
                                          <p:val>
                                            <p:strVal val="#ppt_w"/>
                                          </p:val>
                                        </p:tav>
                                      </p:tavLst>
                                    </p:anim>
                                    <p:anim calcmode="lin" valueType="num">
                                      <p:cBhvr>
                                        <p:cTn id="42" dur="1000" fill="hold"/>
                                        <p:tgtEl>
                                          <p:spTgt spid="91152"/>
                                        </p:tgtEl>
                                        <p:attrNameLst>
                                          <p:attrName>ppt_h</p:attrName>
                                        </p:attrNameLst>
                                      </p:cBhvr>
                                      <p:tavLst>
                                        <p:tav tm="0">
                                          <p:val>
                                            <p:fltVal val="0"/>
                                          </p:val>
                                        </p:tav>
                                        <p:tav tm="100000">
                                          <p:val>
                                            <p:strVal val="#ppt_h"/>
                                          </p:val>
                                        </p:tav>
                                      </p:tavLst>
                                    </p:anim>
                                    <p:anim calcmode="lin" valueType="num">
                                      <p:cBhvr>
                                        <p:cTn id="43" dur="1000" fill="hold"/>
                                        <p:tgtEl>
                                          <p:spTgt spid="91152"/>
                                        </p:tgtEl>
                                        <p:attrNameLst>
                                          <p:attrName>ppt_x</p:attrName>
                                        </p:attrNameLst>
                                      </p:cBhvr>
                                      <p:tavLst>
                                        <p:tav tm="0" fmla="#ppt_x+(cos(-2*pi*(1-$))*-#ppt_x-sin(-2*pi*(1-$))*(1-#ppt_y))*(1-$)">
                                          <p:val>
                                            <p:fltVal val="0"/>
                                          </p:val>
                                        </p:tav>
                                        <p:tav tm="100000">
                                          <p:val>
                                            <p:fltVal val="1"/>
                                          </p:val>
                                        </p:tav>
                                      </p:tavLst>
                                    </p:anim>
                                    <p:anim calcmode="lin" valueType="num">
                                      <p:cBhvr>
                                        <p:cTn id="44" dur="1000" fill="hold"/>
                                        <p:tgtEl>
                                          <p:spTgt spid="91152"/>
                                        </p:tgtEl>
                                        <p:attrNameLst>
                                          <p:attrName>ppt_y</p:attrName>
                                        </p:attrNameLst>
                                      </p:cBhvr>
                                      <p:tavLst>
                                        <p:tav tm="0" fmla="#ppt_y+(sin(-2*pi*(1-$))*-#ppt_x+cos(-2*pi*(1-$))*(1-#ppt_y))*(1-$)">
                                          <p:val>
                                            <p:fltVal val="0"/>
                                          </p:val>
                                        </p:tav>
                                        <p:tav tm="100000">
                                          <p:val>
                                            <p:fltVal val="1"/>
                                          </p:val>
                                        </p:tav>
                                      </p:tavLst>
                                    </p:anim>
                                  </p:childTnLst>
                                </p:cTn>
                              </p:par>
                            </p:childTnLst>
                          </p:cTn>
                        </p:par>
                        <p:par>
                          <p:cTn id="45" fill="hold">
                            <p:stCondLst>
                              <p:cond delay="24550"/>
                            </p:stCondLst>
                            <p:childTnLst>
                              <p:par>
                                <p:cTn id="46" presetID="15" presetClass="entr" presetSubtype="0" fill="hold" grpId="0" nodeType="afterEffect">
                                  <p:stCondLst>
                                    <p:cond delay="1000"/>
                                  </p:stCondLst>
                                  <p:childTnLst>
                                    <p:set>
                                      <p:cBhvr>
                                        <p:cTn id="47" dur="1" fill="hold">
                                          <p:stCondLst>
                                            <p:cond delay="0"/>
                                          </p:stCondLst>
                                        </p:cTn>
                                        <p:tgtEl>
                                          <p:spTgt spid="91154"/>
                                        </p:tgtEl>
                                        <p:attrNameLst>
                                          <p:attrName>style.visibility</p:attrName>
                                        </p:attrNameLst>
                                      </p:cBhvr>
                                      <p:to>
                                        <p:strVal val="visible"/>
                                      </p:to>
                                    </p:set>
                                    <p:anim calcmode="lin" valueType="num">
                                      <p:cBhvr>
                                        <p:cTn id="48" dur="1000" fill="hold"/>
                                        <p:tgtEl>
                                          <p:spTgt spid="91154"/>
                                        </p:tgtEl>
                                        <p:attrNameLst>
                                          <p:attrName>ppt_w</p:attrName>
                                        </p:attrNameLst>
                                      </p:cBhvr>
                                      <p:tavLst>
                                        <p:tav tm="0">
                                          <p:val>
                                            <p:fltVal val="0"/>
                                          </p:val>
                                        </p:tav>
                                        <p:tav tm="100000">
                                          <p:val>
                                            <p:strVal val="#ppt_w"/>
                                          </p:val>
                                        </p:tav>
                                      </p:tavLst>
                                    </p:anim>
                                    <p:anim calcmode="lin" valueType="num">
                                      <p:cBhvr>
                                        <p:cTn id="49" dur="1000" fill="hold"/>
                                        <p:tgtEl>
                                          <p:spTgt spid="91154"/>
                                        </p:tgtEl>
                                        <p:attrNameLst>
                                          <p:attrName>ppt_h</p:attrName>
                                        </p:attrNameLst>
                                      </p:cBhvr>
                                      <p:tavLst>
                                        <p:tav tm="0">
                                          <p:val>
                                            <p:fltVal val="0"/>
                                          </p:val>
                                        </p:tav>
                                        <p:tav tm="100000">
                                          <p:val>
                                            <p:strVal val="#ppt_h"/>
                                          </p:val>
                                        </p:tav>
                                      </p:tavLst>
                                    </p:anim>
                                    <p:anim calcmode="lin" valueType="num">
                                      <p:cBhvr>
                                        <p:cTn id="50" dur="1000" fill="hold"/>
                                        <p:tgtEl>
                                          <p:spTgt spid="91154"/>
                                        </p:tgtEl>
                                        <p:attrNameLst>
                                          <p:attrName>ppt_x</p:attrName>
                                        </p:attrNameLst>
                                      </p:cBhvr>
                                      <p:tavLst>
                                        <p:tav tm="0" fmla="#ppt_x+(cos(-2*pi*(1-$))*-#ppt_x-sin(-2*pi*(1-$))*(1-#ppt_y))*(1-$)">
                                          <p:val>
                                            <p:fltVal val="0"/>
                                          </p:val>
                                        </p:tav>
                                        <p:tav tm="100000">
                                          <p:val>
                                            <p:fltVal val="1"/>
                                          </p:val>
                                        </p:tav>
                                      </p:tavLst>
                                    </p:anim>
                                    <p:anim calcmode="lin" valueType="num">
                                      <p:cBhvr>
                                        <p:cTn id="51" dur="1000" fill="hold"/>
                                        <p:tgtEl>
                                          <p:spTgt spid="91154"/>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8" grpId="0" autoUpdateAnimBg="0"/>
      <p:bldP spid="91139" grpId="0" autoUpdateAnimBg="0"/>
      <p:bldP spid="91140" grpId="0" autoUpdateAnimBg="0"/>
      <p:bldP spid="91150" grpId="0" autoUpdateAnimBg="0"/>
      <p:bldP spid="91151" grpId="0" autoUpdateAnimBg="0"/>
      <p:bldP spid="91152" grpId="0" autoUpdateAnimBg="0"/>
      <p:bldP spid="91153" grpId="0" autoUpdateAnimBg="0"/>
      <p:bldP spid="91154" grpId="0" autoUpdateAnimBg="0"/>
      <p:bldP spid="91155" grpId="0"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7282" name="Rectangle 2"/>
          <p:cNvSpPr>
            <a:spLocks noGrp="1" noChangeArrowheads="1"/>
          </p:cNvSpPr>
          <p:nvPr>
            <p:ph type="ctrTitle"/>
          </p:nvPr>
        </p:nvSpPr>
        <p:spPr>
          <a:xfrm>
            <a:off x="304800" y="304800"/>
            <a:ext cx="8610600" cy="838200"/>
          </a:xfrm>
        </p:spPr>
        <p:txBody>
          <a:bodyPr>
            <a:normAutofit fontScale="90000"/>
          </a:bodyPr>
          <a:lstStyle/>
          <a:p>
            <a:r>
              <a:rPr lang="fr-FR" sz="3200"/>
              <a:t>Les différents fragments possibles après hydrolyse chimique partielle avant G ou avant A</a:t>
            </a:r>
          </a:p>
        </p:txBody>
      </p:sp>
      <p:sp>
        <p:nvSpPr>
          <p:cNvPr id="97283" name="Rectangle 3"/>
          <p:cNvSpPr>
            <a:spLocks noChangeArrowheads="1"/>
          </p:cNvSpPr>
          <p:nvPr/>
        </p:nvSpPr>
        <p:spPr bwMode="auto">
          <a:xfrm>
            <a:off x="76200" y="1371600"/>
            <a:ext cx="8991600" cy="609600"/>
          </a:xfrm>
          <a:prstGeom prst="rect">
            <a:avLst/>
          </a:prstGeom>
          <a:noFill/>
          <a:ln w="9525">
            <a:noFill/>
            <a:miter lim="800000"/>
            <a:headEnd/>
            <a:tailEnd/>
          </a:ln>
        </p:spPr>
        <p:txBody>
          <a:bodyPr anchor="ctr"/>
          <a:lstStyle/>
          <a:p>
            <a:r>
              <a:rPr lang="fr-FR" sz="3400" baseline="30000">
                <a:solidFill>
                  <a:srgbClr val="FF0000"/>
                </a:solidFill>
              </a:rPr>
              <a:t>32</a:t>
            </a:r>
            <a:r>
              <a:rPr lang="fr-FR" sz="3400">
                <a:solidFill>
                  <a:srgbClr val="FF0000"/>
                </a:solidFill>
              </a:rPr>
              <a:t>P5’</a:t>
            </a:r>
            <a:r>
              <a:rPr lang="fr-FR" sz="3400"/>
              <a:t>-A </a:t>
            </a:r>
            <a:r>
              <a:rPr lang="fr-FR" sz="3400">
                <a:solidFill>
                  <a:srgbClr val="FFFFFF"/>
                </a:solidFill>
                <a:cs typeface="Times New Roman" pitchFamily="18" charset="0"/>
              </a:rPr>
              <a:t>↕ </a:t>
            </a:r>
            <a:r>
              <a:rPr lang="fr-FR" sz="3400"/>
              <a:t>A-G-T-C-T-C-A-C-C-T-G-A-C-3’OH</a:t>
            </a:r>
          </a:p>
        </p:txBody>
      </p:sp>
      <p:sp>
        <p:nvSpPr>
          <p:cNvPr id="97289" name="Rectangle 9"/>
          <p:cNvSpPr>
            <a:spLocks noChangeArrowheads="1"/>
          </p:cNvSpPr>
          <p:nvPr/>
        </p:nvSpPr>
        <p:spPr bwMode="auto">
          <a:xfrm>
            <a:off x="76200" y="2057400"/>
            <a:ext cx="8991600" cy="609600"/>
          </a:xfrm>
          <a:prstGeom prst="rect">
            <a:avLst/>
          </a:prstGeom>
          <a:noFill/>
          <a:ln w="9525">
            <a:noFill/>
            <a:miter lim="800000"/>
            <a:headEnd/>
            <a:tailEnd/>
          </a:ln>
        </p:spPr>
        <p:txBody>
          <a:bodyPr anchor="ctr"/>
          <a:lstStyle/>
          <a:p>
            <a:r>
              <a:rPr lang="fr-FR" sz="3400" baseline="30000">
                <a:solidFill>
                  <a:srgbClr val="FF0000"/>
                </a:solidFill>
              </a:rPr>
              <a:t>32</a:t>
            </a:r>
            <a:r>
              <a:rPr lang="fr-FR" sz="3400">
                <a:solidFill>
                  <a:srgbClr val="FF0000"/>
                </a:solidFill>
              </a:rPr>
              <a:t>P5’</a:t>
            </a:r>
            <a:r>
              <a:rPr lang="fr-FR" sz="3400"/>
              <a:t>-A-A </a:t>
            </a:r>
            <a:r>
              <a:rPr lang="fr-FR" sz="3400">
                <a:solidFill>
                  <a:srgbClr val="FFFFFF"/>
                </a:solidFill>
                <a:cs typeface="Times New Roman" pitchFamily="18" charset="0"/>
              </a:rPr>
              <a:t>↕ </a:t>
            </a:r>
            <a:r>
              <a:rPr lang="fr-FR" sz="3400"/>
              <a:t>G-T-C-T-C-A-C-C-T-G-A-C-3’OH</a:t>
            </a:r>
          </a:p>
        </p:txBody>
      </p:sp>
      <p:sp>
        <p:nvSpPr>
          <p:cNvPr id="97290" name="Rectangle 10"/>
          <p:cNvSpPr>
            <a:spLocks noChangeArrowheads="1"/>
          </p:cNvSpPr>
          <p:nvPr/>
        </p:nvSpPr>
        <p:spPr bwMode="auto">
          <a:xfrm>
            <a:off x="76200" y="2819400"/>
            <a:ext cx="8991600" cy="609600"/>
          </a:xfrm>
          <a:prstGeom prst="rect">
            <a:avLst/>
          </a:prstGeom>
          <a:noFill/>
          <a:ln w="9525">
            <a:noFill/>
            <a:miter lim="800000"/>
            <a:headEnd/>
            <a:tailEnd/>
          </a:ln>
        </p:spPr>
        <p:txBody>
          <a:bodyPr anchor="ctr"/>
          <a:lstStyle/>
          <a:p>
            <a:r>
              <a:rPr lang="fr-FR" sz="3400" baseline="30000">
                <a:solidFill>
                  <a:srgbClr val="FF0000"/>
                </a:solidFill>
              </a:rPr>
              <a:t>32</a:t>
            </a:r>
            <a:r>
              <a:rPr lang="fr-FR" sz="3400">
                <a:solidFill>
                  <a:srgbClr val="FF0000"/>
                </a:solidFill>
              </a:rPr>
              <a:t>P5’</a:t>
            </a:r>
            <a:r>
              <a:rPr lang="fr-FR" sz="3400"/>
              <a:t>-A-A-G-T-C-T-C </a:t>
            </a:r>
            <a:r>
              <a:rPr lang="fr-FR" sz="3400">
                <a:solidFill>
                  <a:srgbClr val="FFFFFF"/>
                </a:solidFill>
                <a:cs typeface="Times New Roman" pitchFamily="18" charset="0"/>
              </a:rPr>
              <a:t>↕ </a:t>
            </a:r>
            <a:r>
              <a:rPr lang="fr-FR" sz="3400"/>
              <a:t>A-C-C-T-G-A-C-3’OH</a:t>
            </a:r>
          </a:p>
        </p:txBody>
      </p:sp>
      <p:sp>
        <p:nvSpPr>
          <p:cNvPr id="97291" name="Rectangle 11"/>
          <p:cNvSpPr>
            <a:spLocks noChangeArrowheads="1"/>
          </p:cNvSpPr>
          <p:nvPr/>
        </p:nvSpPr>
        <p:spPr bwMode="auto">
          <a:xfrm>
            <a:off x="76200" y="3581400"/>
            <a:ext cx="8991600" cy="609600"/>
          </a:xfrm>
          <a:prstGeom prst="rect">
            <a:avLst/>
          </a:prstGeom>
          <a:noFill/>
          <a:ln w="9525">
            <a:noFill/>
            <a:miter lim="800000"/>
            <a:headEnd/>
            <a:tailEnd/>
          </a:ln>
        </p:spPr>
        <p:txBody>
          <a:bodyPr anchor="ctr"/>
          <a:lstStyle/>
          <a:p>
            <a:r>
              <a:rPr lang="fr-FR" sz="3400" baseline="30000">
                <a:solidFill>
                  <a:srgbClr val="FF0000"/>
                </a:solidFill>
              </a:rPr>
              <a:t>32</a:t>
            </a:r>
            <a:r>
              <a:rPr lang="fr-FR" sz="3400">
                <a:solidFill>
                  <a:srgbClr val="FF0000"/>
                </a:solidFill>
              </a:rPr>
              <a:t>P5’</a:t>
            </a:r>
            <a:r>
              <a:rPr lang="fr-FR" sz="3400"/>
              <a:t>-A-A-G-T-C-T-C-A-C-C-T </a:t>
            </a:r>
            <a:r>
              <a:rPr lang="fr-FR" sz="3400">
                <a:solidFill>
                  <a:srgbClr val="FFFFFF"/>
                </a:solidFill>
                <a:cs typeface="Times New Roman" pitchFamily="18" charset="0"/>
              </a:rPr>
              <a:t>↕ </a:t>
            </a:r>
            <a:r>
              <a:rPr lang="fr-FR" sz="3400"/>
              <a:t>G-A-C-3’OH</a:t>
            </a:r>
          </a:p>
        </p:txBody>
      </p:sp>
      <p:sp>
        <p:nvSpPr>
          <p:cNvPr id="97292" name="Rectangle 12"/>
          <p:cNvSpPr>
            <a:spLocks noChangeArrowheads="1"/>
          </p:cNvSpPr>
          <p:nvPr/>
        </p:nvSpPr>
        <p:spPr bwMode="auto">
          <a:xfrm>
            <a:off x="76200" y="4343400"/>
            <a:ext cx="8991600" cy="609600"/>
          </a:xfrm>
          <a:prstGeom prst="rect">
            <a:avLst/>
          </a:prstGeom>
          <a:noFill/>
          <a:ln w="9525">
            <a:noFill/>
            <a:miter lim="800000"/>
            <a:headEnd/>
            <a:tailEnd/>
          </a:ln>
        </p:spPr>
        <p:txBody>
          <a:bodyPr anchor="ctr"/>
          <a:lstStyle/>
          <a:p>
            <a:r>
              <a:rPr lang="fr-FR" sz="3400" baseline="30000">
                <a:solidFill>
                  <a:srgbClr val="FF0000"/>
                </a:solidFill>
              </a:rPr>
              <a:t>32</a:t>
            </a:r>
            <a:r>
              <a:rPr lang="fr-FR" sz="3400">
                <a:solidFill>
                  <a:srgbClr val="FF0000"/>
                </a:solidFill>
              </a:rPr>
              <a:t>P5’</a:t>
            </a:r>
            <a:r>
              <a:rPr lang="fr-FR" sz="3400"/>
              <a:t>-A-A-G-T-C-T-C-A-C-C-T-G </a:t>
            </a:r>
            <a:r>
              <a:rPr lang="fr-FR" sz="3400">
                <a:solidFill>
                  <a:srgbClr val="FFFFFF"/>
                </a:solidFill>
                <a:cs typeface="Times New Roman" pitchFamily="18" charset="0"/>
              </a:rPr>
              <a:t>↕ </a:t>
            </a:r>
            <a:r>
              <a:rPr lang="fr-FR" sz="3400"/>
              <a:t>A-C-3’OH</a:t>
            </a:r>
          </a:p>
        </p:txBody>
      </p:sp>
      <p:sp>
        <p:nvSpPr>
          <p:cNvPr id="97297" name="Rectangle 17"/>
          <p:cNvSpPr>
            <a:spLocks noChangeArrowheads="1"/>
          </p:cNvSpPr>
          <p:nvPr/>
        </p:nvSpPr>
        <p:spPr bwMode="auto">
          <a:xfrm>
            <a:off x="76200" y="5029200"/>
            <a:ext cx="8991600" cy="609600"/>
          </a:xfrm>
          <a:prstGeom prst="rect">
            <a:avLst/>
          </a:prstGeom>
          <a:noFill/>
          <a:ln w="9525">
            <a:noFill/>
            <a:miter lim="800000"/>
            <a:headEnd/>
            <a:tailEnd/>
          </a:ln>
        </p:spPr>
        <p:txBody>
          <a:bodyPr anchor="ctr"/>
          <a:lstStyle/>
          <a:p>
            <a:r>
              <a:rPr lang="fr-FR" sz="3400" baseline="30000">
                <a:solidFill>
                  <a:srgbClr val="FF0000"/>
                </a:solidFill>
              </a:rPr>
              <a:t>32</a:t>
            </a:r>
            <a:r>
              <a:rPr lang="fr-FR" sz="3400">
                <a:solidFill>
                  <a:srgbClr val="FF0000"/>
                </a:solidFill>
              </a:rPr>
              <a:t>P5’</a:t>
            </a:r>
            <a:r>
              <a:rPr lang="fr-FR" sz="3400"/>
              <a:t>-A-A-G-T-C-T-C-A-C-C-T-G-A-C-3’OH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97282"/>
                                        </p:tgtEl>
                                        <p:attrNameLst>
                                          <p:attrName>style.visibility</p:attrName>
                                        </p:attrNameLst>
                                      </p:cBhvr>
                                      <p:to>
                                        <p:strVal val="visible"/>
                                      </p:to>
                                    </p:set>
                                    <p:animEffect transition="in" filter="checkerboard(across)">
                                      <p:cBhvr>
                                        <p:cTn id="7" dur="500"/>
                                        <p:tgtEl>
                                          <p:spTgt spid="97282"/>
                                        </p:tgtEl>
                                      </p:cBhvr>
                                    </p:animEffect>
                                  </p:childTnLst>
                                </p:cTn>
                              </p:par>
                            </p:childTnLst>
                          </p:cTn>
                        </p:par>
                        <p:par>
                          <p:cTn id="8" fill="hold">
                            <p:stCondLst>
                              <p:cond delay="500"/>
                            </p:stCondLst>
                            <p:childTnLst>
                              <p:par>
                                <p:cTn id="9" presetID="4" presetClass="entr" presetSubtype="16" fill="hold" grpId="0" nodeType="afterEffect">
                                  <p:stCondLst>
                                    <p:cond delay="1000"/>
                                  </p:stCondLst>
                                  <p:iterate type="lt">
                                    <p:tmPct val="100000"/>
                                  </p:iterate>
                                  <p:childTnLst>
                                    <p:set>
                                      <p:cBhvr>
                                        <p:cTn id="10" dur="1" fill="hold">
                                          <p:stCondLst>
                                            <p:cond delay="0"/>
                                          </p:stCondLst>
                                        </p:cTn>
                                        <p:tgtEl>
                                          <p:spTgt spid="97283"/>
                                        </p:tgtEl>
                                        <p:attrNameLst>
                                          <p:attrName>style.visibility</p:attrName>
                                        </p:attrNameLst>
                                      </p:cBhvr>
                                      <p:to>
                                        <p:strVal val="visible"/>
                                      </p:to>
                                    </p:set>
                                    <p:animEffect transition="in" filter="box(in)">
                                      <p:cBhvr>
                                        <p:cTn id="11" dur="75"/>
                                        <p:tgtEl>
                                          <p:spTgt spid="97283"/>
                                        </p:tgtEl>
                                      </p:cBhvr>
                                    </p:animEffect>
                                  </p:childTnLst>
                                </p:cTn>
                              </p:par>
                            </p:childTnLst>
                          </p:cTn>
                        </p:par>
                        <p:par>
                          <p:cTn id="12" fill="hold">
                            <p:stCondLst>
                              <p:cond delay="4350"/>
                            </p:stCondLst>
                            <p:childTnLst>
                              <p:par>
                                <p:cTn id="13" presetID="4" presetClass="entr" presetSubtype="16" fill="hold" grpId="0" nodeType="afterEffect">
                                  <p:stCondLst>
                                    <p:cond delay="1000"/>
                                  </p:stCondLst>
                                  <p:iterate type="lt">
                                    <p:tmPct val="100000"/>
                                  </p:iterate>
                                  <p:childTnLst>
                                    <p:set>
                                      <p:cBhvr>
                                        <p:cTn id="14" dur="1" fill="hold">
                                          <p:stCondLst>
                                            <p:cond delay="0"/>
                                          </p:stCondLst>
                                        </p:cTn>
                                        <p:tgtEl>
                                          <p:spTgt spid="97289"/>
                                        </p:tgtEl>
                                        <p:attrNameLst>
                                          <p:attrName>style.visibility</p:attrName>
                                        </p:attrNameLst>
                                      </p:cBhvr>
                                      <p:to>
                                        <p:strVal val="visible"/>
                                      </p:to>
                                    </p:set>
                                    <p:animEffect transition="in" filter="box(in)">
                                      <p:cBhvr>
                                        <p:cTn id="15" dur="75"/>
                                        <p:tgtEl>
                                          <p:spTgt spid="97289"/>
                                        </p:tgtEl>
                                      </p:cBhvr>
                                    </p:animEffect>
                                  </p:childTnLst>
                                </p:cTn>
                              </p:par>
                            </p:childTnLst>
                          </p:cTn>
                        </p:par>
                        <p:par>
                          <p:cTn id="16" fill="hold">
                            <p:stCondLst>
                              <p:cond delay="8200"/>
                            </p:stCondLst>
                            <p:childTnLst>
                              <p:par>
                                <p:cTn id="17" presetID="4" presetClass="entr" presetSubtype="16" fill="hold" grpId="0" nodeType="afterEffect">
                                  <p:stCondLst>
                                    <p:cond delay="1000"/>
                                  </p:stCondLst>
                                  <p:iterate type="lt">
                                    <p:tmPct val="100000"/>
                                  </p:iterate>
                                  <p:childTnLst>
                                    <p:set>
                                      <p:cBhvr>
                                        <p:cTn id="18" dur="1" fill="hold">
                                          <p:stCondLst>
                                            <p:cond delay="0"/>
                                          </p:stCondLst>
                                        </p:cTn>
                                        <p:tgtEl>
                                          <p:spTgt spid="97290"/>
                                        </p:tgtEl>
                                        <p:attrNameLst>
                                          <p:attrName>style.visibility</p:attrName>
                                        </p:attrNameLst>
                                      </p:cBhvr>
                                      <p:to>
                                        <p:strVal val="visible"/>
                                      </p:to>
                                    </p:set>
                                    <p:animEffect transition="in" filter="box(in)">
                                      <p:cBhvr>
                                        <p:cTn id="19" dur="75"/>
                                        <p:tgtEl>
                                          <p:spTgt spid="97290"/>
                                        </p:tgtEl>
                                      </p:cBhvr>
                                    </p:animEffect>
                                  </p:childTnLst>
                                </p:cTn>
                              </p:par>
                            </p:childTnLst>
                          </p:cTn>
                        </p:par>
                        <p:par>
                          <p:cTn id="20" fill="hold">
                            <p:stCondLst>
                              <p:cond delay="12050"/>
                            </p:stCondLst>
                            <p:childTnLst>
                              <p:par>
                                <p:cTn id="21" presetID="4" presetClass="entr" presetSubtype="16" fill="hold" grpId="0" nodeType="afterEffect">
                                  <p:stCondLst>
                                    <p:cond delay="1000"/>
                                  </p:stCondLst>
                                  <p:iterate type="lt">
                                    <p:tmPct val="100000"/>
                                  </p:iterate>
                                  <p:childTnLst>
                                    <p:set>
                                      <p:cBhvr>
                                        <p:cTn id="22" dur="1" fill="hold">
                                          <p:stCondLst>
                                            <p:cond delay="0"/>
                                          </p:stCondLst>
                                        </p:cTn>
                                        <p:tgtEl>
                                          <p:spTgt spid="97291"/>
                                        </p:tgtEl>
                                        <p:attrNameLst>
                                          <p:attrName>style.visibility</p:attrName>
                                        </p:attrNameLst>
                                      </p:cBhvr>
                                      <p:to>
                                        <p:strVal val="visible"/>
                                      </p:to>
                                    </p:set>
                                    <p:animEffect transition="in" filter="box(in)">
                                      <p:cBhvr>
                                        <p:cTn id="23" dur="75"/>
                                        <p:tgtEl>
                                          <p:spTgt spid="97291"/>
                                        </p:tgtEl>
                                      </p:cBhvr>
                                    </p:animEffect>
                                  </p:childTnLst>
                                </p:cTn>
                              </p:par>
                            </p:childTnLst>
                          </p:cTn>
                        </p:par>
                        <p:par>
                          <p:cTn id="24" fill="hold">
                            <p:stCondLst>
                              <p:cond delay="15900"/>
                            </p:stCondLst>
                            <p:childTnLst>
                              <p:par>
                                <p:cTn id="25" presetID="4" presetClass="entr" presetSubtype="16" fill="hold" grpId="0" nodeType="afterEffect">
                                  <p:stCondLst>
                                    <p:cond delay="1000"/>
                                  </p:stCondLst>
                                  <p:iterate type="lt">
                                    <p:tmPct val="100000"/>
                                  </p:iterate>
                                  <p:childTnLst>
                                    <p:set>
                                      <p:cBhvr>
                                        <p:cTn id="26" dur="1" fill="hold">
                                          <p:stCondLst>
                                            <p:cond delay="0"/>
                                          </p:stCondLst>
                                        </p:cTn>
                                        <p:tgtEl>
                                          <p:spTgt spid="97292"/>
                                        </p:tgtEl>
                                        <p:attrNameLst>
                                          <p:attrName>style.visibility</p:attrName>
                                        </p:attrNameLst>
                                      </p:cBhvr>
                                      <p:to>
                                        <p:strVal val="visible"/>
                                      </p:to>
                                    </p:set>
                                    <p:animEffect transition="in" filter="box(in)">
                                      <p:cBhvr>
                                        <p:cTn id="27" dur="75"/>
                                        <p:tgtEl>
                                          <p:spTgt spid="97292"/>
                                        </p:tgtEl>
                                      </p:cBhvr>
                                    </p:animEffect>
                                  </p:childTnLst>
                                </p:cTn>
                              </p:par>
                            </p:childTnLst>
                          </p:cTn>
                        </p:par>
                        <p:par>
                          <p:cTn id="28" fill="hold">
                            <p:stCondLst>
                              <p:cond delay="19750"/>
                            </p:stCondLst>
                            <p:childTnLst>
                              <p:par>
                                <p:cTn id="29" presetID="4" presetClass="entr" presetSubtype="16" fill="hold" grpId="0" nodeType="afterEffect">
                                  <p:stCondLst>
                                    <p:cond delay="1000"/>
                                  </p:stCondLst>
                                  <p:iterate type="lt">
                                    <p:tmPct val="100000"/>
                                  </p:iterate>
                                  <p:childTnLst>
                                    <p:set>
                                      <p:cBhvr>
                                        <p:cTn id="30" dur="1" fill="hold">
                                          <p:stCondLst>
                                            <p:cond delay="0"/>
                                          </p:stCondLst>
                                        </p:cTn>
                                        <p:tgtEl>
                                          <p:spTgt spid="97297"/>
                                        </p:tgtEl>
                                        <p:attrNameLst>
                                          <p:attrName>style.visibility</p:attrName>
                                        </p:attrNameLst>
                                      </p:cBhvr>
                                      <p:to>
                                        <p:strVal val="visible"/>
                                      </p:to>
                                    </p:set>
                                    <p:animEffect transition="in" filter="box(in)">
                                      <p:cBhvr>
                                        <p:cTn id="31" dur="75"/>
                                        <p:tgtEl>
                                          <p:spTgt spid="972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282" grpId="0" autoUpdateAnimBg="0"/>
      <p:bldP spid="97283" grpId="0" autoUpdateAnimBg="0"/>
      <p:bldP spid="97289" grpId="0" autoUpdateAnimBg="0"/>
      <p:bldP spid="97290" grpId="0" autoUpdateAnimBg="0"/>
      <p:bldP spid="97291" grpId="0" autoUpdateAnimBg="0"/>
      <p:bldP spid="97292" grpId="0" autoUpdateAnimBg="0"/>
      <p:bldP spid="97297" grpId="0"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81" name="Rectangle 5"/>
          <p:cNvSpPr>
            <a:spLocks noChangeArrowheads="1"/>
          </p:cNvSpPr>
          <p:nvPr/>
        </p:nvSpPr>
        <p:spPr bwMode="auto">
          <a:xfrm>
            <a:off x="228600" y="228600"/>
            <a:ext cx="8686800" cy="1371600"/>
          </a:xfrm>
          <a:prstGeom prst="rect">
            <a:avLst/>
          </a:prstGeom>
          <a:noFill/>
          <a:ln w="9525">
            <a:noFill/>
            <a:miter lim="800000"/>
            <a:headEnd/>
            <a:tailEnd/>
          </a:ln>
        </p:spPr>
        <p:txBody>
          <a:bodyPr anchor="ctr"/>
          <a:lstStyle/>
          <a:p>
            <a:r>
              <a:rPr lang="fr-FR" sz="3000"/>
              <a:t>On réalise une PAGE suivie d’une autoradiographie.</a:t>
            </a:r>
            <a:br>
              <a:rPr lang="fr-FR" sz="3000"/>
            </a:br>
            <a:r>
              <a:rPr lang="fr-FR" sz="3000"/>
              <a:t>Seuls les fragments radiomarqués seront localisables sur le gel. Ainsi on identifiera :</a:t>
            </a:r>
          </a:p>
        </p:txBody>
      </p:sp>
      <p:sp>
        <p:nvSpPr>
          <p:cNvPr id="101383" name="Rectangle 7"/>
          <p:cNvSpPr>
            <a:spLocks noChangeArrowheads="1"/>
          </p:cNvSpPr>
          <p:nvPr/>
        </p:nvSpPr>
        <p:spPr bwMode="auto">
          <a:xfrm>
            <a:off x="0" y="4724400"/>
            <a:ext cx="609600" cy="609600"/>
          </a:xfrm>
          <a:prstGeom prst="rect">
            <a:avLst/>
          </a:prstGeom>
          <a:noFill/>
          <a:ln w="9525">
            <a:noFill/>
            <a:miter lim="800000"/>
            <a:headEnd/>
            <a:tailEnd/>
          </a:ln>
        </p:spPr>
        <p:txBody>
          <a:bodyPr anchor="ctr"/>
          <a:lstStyle/>
          <a:p>
            <a:r>
              <a:rPr lang="fr-FR" sz="3400"/>
              <a:t>et</a:t>
            </a:r>
          </a:p>
        </p:txBody>
      </p:sp>
      <p:sp>
        <p:nvSpPr>
          <p:cNvPr id="101386" name="Rectangle 10"/>
          <p:cNvSpPr>
            <a:spLocks noChangeArrowheads="1"/>
          </p:cNvSpPr>
          <p:nvPr/>
        </p:nvSpPr>
        <p:spPr bwMode="auto">
          <a:xfrm>
            <a:off x="3200400" y="1905000"/>
            <a:ext cx="2819400" cy="609600"/>
          </a:xfrm>
          <a:prstGeom prst="rect">
            <a:avLst/>
          </a:prstGeom>
          <a:noFill/>
          <a:ln w="9525">
            <a:noFill/>
            <a:miter lim="800000"/>
            <a:headEnd/>
            <a:tailEnd/>
          </a:ln>
        </p:spPr>
        <p:txBody>
          <a:bodyPr anchor="ctr"/>
          <a:lstStyle/>
          <a:p>
            <a:r>
              <a:rPr lang="fr-FR" sz="3400" baseline="30000">
                <a:solidFill>
                  <a:srgbClr val="FF0000"/>
                </a:solidFill>
              </a:rPr>
              <a:t>32</a:t>
            </a:r>
            <a:r>
              <a:rPr lang="fr-FR" sz="3400">
                <a:solidFill>
                  <a:srgbClr val="FF0000"/>
                </a:solidFill>
              </a:rPr>
              <a:t>P5’</a:t>
            </a:r>
            <a:r>
              <a:rPr lang="fr-FR" sz="3400"/>
              <a:t>-A-3’OH</a:t>
            </a:r>
          </a:p>
        </p:txBody>
      </p:sp>
      <p:sp>
        <p:nvSpPr>
          <p:cNvPr id="101387" name="Rectangle 11"/>
          <p:cNvSpPr>
            <a:spLocks noChangeArrowheads="1"/>
          </p:cNvSpPr>
          <p:nvPr/>
        </p:nvSpPr>
        <p:spPr bwMode="auto">
          <a:xfrm>
            <a:off x="2590800" y="2514600"/>
            <a:ext cx="3962400" cy="609600"/>
          </a:xfrm>
          <a:prstGeom prst="rect">
            <a:avLst/>
          </a:prstGeom>
          <a:noFill/>
          <a:ln w="9525">
            <a:noFill/>
            <a:miter lim="800000"/>
            <a:headEnd/>
            <a:tailEnd/>
          </a:ln>
        </p:spPr>
        <p:txBody>
          <a:bodyPr anchor="ctr"/>
          <a:lstStyle/>
          <a:p>
            <a:r>
              <a:rPr lang="fr-FR" sz="3400" baseline="30000">
                <a:solidFill>
                  <a:srgbClr val="FF0000"/>
                </a:solidFill>
              </a:rPr>
              <a:t>32</a:t>
            </a:r>
            <a:r>
              <a:rPr lang="fr-FR" sz="3400">
                <a:solidFill>
                  <a:srgbClr val="FF0000"/>
                </a:solidFill>
              </a:rPr>
              <a:t>P5’</a:t>
            </a:r>
            <a:r>
              <a:rPr lang="fr-FR" sz="3400"/>
              <a:t>-A-A-3’OH</a:t>
            </a:r>
          </a:p>
        </p:txBody>
      </p:sp>
      <p:sp>
        <p:nvSpPr>
          <p:cNvPr id="101388" name="Rectangle 12"/>
          <p:cNvSpPr>
            <a:spLocks noChangeArrowheads="1"/>
          </p:cNvSpPr>
          <p:nvPr/>
        </p:nvSpPr>
        <p:spPr bwMode="auto">
          <a:xfrm>
            <a:off x="76200" y="3200400"/>
            <a:ext cx="8991600" cy="609600"/>
          </a:xfrm>
          <a:prstGeom prst="rect">
            <a:avLst/>
          </a:prstGeom>
          <a:noFill/>
          <a:ln w="9525">
            <a:noFill/>
            <a:miter lim="800000"/>
            <a:headEnd/>
            <a:tailEnd/>
          </a:ln>
        </p:spPr>
        <p:txBody>
          <a:bodyPr anchor="ctr"/>
          <a:lstStyle/>
          <a:p>
            <a:r>
              <a:rPr lang="fr-FR" sz="3400" baseline="30000">
                <a:solidFill>
                  <a:srgbClr val="FF0000"/>
                </a:solidFill>
              </a:rPr>
              <a:t>32</a:t>
            </a:r>
            <a:r>
              <a:rPr lang="fr-FR" sz="3400">
                <a:solidFill>
                  <a:srgbClr val="FF0000"/>
                </a:solidFill>
              </a:rPr>
              <a:t>P5’</a:t>
            </a:r>
            <a:r>
              <a:rPr lang="fr-FR" sz="3400"/>
              <a:t>-A-A-G-T-C-T-C-3’OH</a:t>
            </a:r>
          </a:p>
        </p:txBody>
      </p:sp>
      <p:sp>
        <p:nvSpPr>
          <p:cNvPr id="101389" name="Rectangle 13"/>
          <p:cNvSpPr>
            <a:spLocks noChangeArrowheads="1"/>
          </p:cNvSpPr>
          <p:nvPr/>
        </p:nvSpPr>
        <p:spPr bwMode="auto">
          <a:xfrm>
            <a:off x="76200" y="3962400"/>
            <a:ext cx="8991600" cy="609600"/>
          </a:xfrm>
          <a:prstGeom prst="rect">
            <a:avLst/>
          </a:prstGeom>
          <a:noFill/>
          <a:ln w="9525">
            <a:noFill/>
            <a:miter lim="800000"/>
            <a:headEnd/>
            <a:tailEnd/>
          </a:ln>
        </p:spPr>
        <p:txBody>
          <a:bodyPr anchor="ctr"/>
          <a:lstStyle/>
          <a:p>
            <a:r>
              <a:rPr lang="fr-FR" sz="3400" baseline="30000">
                <a:solidFill>
                  <a:srgbClr val="FF0000"/>
                </a:solidFill>
              </a:rPr>
              <a:t>32</a:t>
            </a:r>
            <a:r>
              <a:rPr lang="fr-FR" sz="3400">
                <a:solidFill>
                  <a:srgbClr val="FF0000"/>
                </a:solidFill>
              </a:rPr>
              <a:t>P5’</a:t>
            </a:r>
            <a:r>
              <a:rPr lang="fr-FR" sz="3400"/>
              <a:t>-A-A-G-T-C-T-C-A-C-C-T-3’OH</a:t>
            </a:r>
          </a:p>
        </p:txBody>
      </p:sp>
      <p:sp>
        <p:nvSpPr>
          <p:cNvPr id="101390" name="Rectangle 14"/>
          <p:cNvSpPr>
            <a:spLocks noChangeArrowheads="1"/>
          </p:cNvSpPr>
          <p:nvPr/>
        </p:nvSpPr>
        <p:spPr bwMode="auto">
          <a:xfrm>
            <a:off x="76200" y="4648200"/>
            <a:ext cx="8991600" cy="609600"/>
          </a:xfrm>
          <a:prstGeom prst="rect">
            <a:avLst/>
          </a:prstGeom>
          <a:noFill/>
          <a:ln w="9525">
            <a:noFill/>
            <a:miter lim="800000"/>
            <a:headEnd/>
            <a:tailEnd/>
          </a:ln>
        </p:spPr>
        <p:txBody>
          <a:bodyPr anchor="ctr"/>
          <a:lstStyle/>
          <a:p>
            <a:r>
              <a:rPr lang="fr-FR" sz="3400" baseline="30000">
                <a:solidFill>
                  <a:srgbClr val="FF0000"/>
                </a:solidFill>
              </a:rPr>
              <a:t>32</a:t>
            </a:r>
            <a:r>
              <a:rPr lang="fr-FR" sz="3400">
                <a:solidFill>
                  <a:srgbClr val="FF0000"/>
                </a:solidFill>
              </a:rPr>
              <a:t>P5’</a:t>
            </a:r>
            <a:r>
              <a:rPr lang="fr-FR" sz="3400"/>
              <a:t>-A-A-G-T-C-T-C-A-C-C-T-G-3’OH</a:t>
            </a:r>
          </a:p>
        </p:txBody>
      </p:sp>
      <p:sp>
        <p:nvSpPr>
          <p:cNvPr id="101391" name="Rectangle 15"/>
          <p:cNvSpPr>
            <a:spLocks noChangeArrowheads="1"/>
          </p:cNvSpPr>
          <p:nvPr/>
        </p:nvSpPr>
        <p:spPr bwMode="auto">
          <a:xfrm>
            <a:off x="76200" y="5334000"/>
            <a:ext cx="8991600" cy="609600"/>
          </a:xfrm>
          <a:prstGeom prst="rect">
            <a:avLst/>
          </a:prstGeom>
          <a:noFill/>
          <a:ln w="9525">
            <a:noFill/>
            <a:miter lim="800000"/>
            <a:headEnd/>
            <a:tailEnd/>
          </a:ln>
        </p:spPr>
        <p:txBody>
          <a:bodyPr anchor="ctr"/>
          <a:lstStyle/>
          <a:p>
            <a:r>
              <a:rPr lang="fr-FR" sz="3400" baseline="30000">
                <a:solidFill>
                  <a:srgbClr val="FF0000"/>
                </a:solidFill>
              </a:rPr>
              <a:t>32</a:t>
            </a:r>
            <a:r>
              <a:rPr lang="fr-FR" sz="3400">
                <a:solidFill>
                  <a:srgbClr val="FF0000"/>
                </a:solidFill>
              </a:rPr>
              <a:t>P5’</a:t>
            </a:r>
            <a:r>
              <a:rPr lang="fr-FR" sz="3400"/>
              <a:t>-A-A-G-T-C-T-C-A-C-C-T-G-A-C-3’OH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101381"/>
                                        </p:tgtEl>
                                        <p:attrNameLst>
                                          <p:attrName>style.visibility</p:attrName>
                                        </p:attrNameLst>
                                      </p:cBhvr>
                                      <p:to>
                                        <p:strVal val="visible"/>
                                      </p:to>
                                    </p:set>
                                    <p:animEffect transition="in" filter="checkerboard(across)">
                                      <p:cBhvr>
                                        <p:cTn id="7" dur="500"/>
                                        <p:tgtEl>
                                          <p:spTgt spid="101381"/>
                                        </p:tgtEl>
                                      </p:cBhvr>
                                    </p:animEffect>
                                  </p:childTnLst>
                                </p:cTn>
                              </p:par>
                            </p:childTnLst>
                          </p:cTn>
                        </p:par>
                        <p:par>
                          <p:cTn id="8" fill="hold">
                            <p:stCondLst>
                              <p:cond delay="500"/>
                            </p:stCondLst>
                            <p:childTnLst>
                              <p:par>
                                <p:cTn id="9" presetID="15" presetClass="entr" presetSubtype="0" fill="hold" grpId="0" nodeType="afterEffect">
                                  <p:stCondLst>
                                    <p:cond delay="1000"/>
                                  </p:stCondLst>
                                  <p:childTnLst>
                                    <p:set>
                                      <p:cBhvr>
                                        <p:cTn id="10" dur="1" fill="hold">
                                          <p:stCondLst>
                                            <p:cond delay="0"/>
                                          </p:stCondLst>
                                        </p:cTn>
                                        <p:tgtEl>
                                          <p:spTgt spid="101386"/>
                                        </p:tgtEl>
                                        <p:attrNameLst>
                                          <p:attrName>style.visibility</p:attrName>
                                        </p:attrNameLst>
                                      </p:cBhvr>
                                      <p:to>
                                        <p:strVal val="visible"/>
                                      </p:to>
                                    </p:set>
                                    <p:anim calcmode="lin" valueType="num">
                                      <p:cBhvr>
                                        <p:cTn id="11" dur="1000" fill="hold"/>
                                        <p:tgtEl>
                                          <p:spTgt spid="101386"/>
                                        </p:tgtEl>
                                        <p:attrNameLst>
                                          <p:attrName>ppt_w</p:attrName>
                                        </p:attrNameLst>
                                      </p:cBhvr>
                                      <p:tavLst>
                                        <p:tav tm="0">
                                          <p:val>
                                            <p:fltVal val="0"/>
                                          </p:val>
                                        </p:tav>
                                        <p:tav tm="100000">
                                          <p:val>
                                            <p:strVal val="#ppt_w"/>
                                          </p:val>
                                        </p:tav>
                                      </p:tavLst>
                                    </p:anim>
                                    <p:anim calcmode="lin" valueType="num">
                                      <p:cBhvr>
                                        <p:cTn id="12" dur="1000" fill="hold"/>
                                        <p:tgtEl>
                                          <p:spTgt spid="101386"/>
                                        </p:tgtEl>
                                        <p:attrNameLst>
                                          <p:attrName>ppt_h</p:attrName>
                                        </p:attrNameLst>
                                      </p:cBhvr>
                                      <p:tavLst>
                                        <p:tav tm="0">
                                          <p:val>
                                            <p:fltVal val="0"/>
                                          </p:val>
                                        </p:tav>
                                        <p:tav tm="100000">
                                          <p:val>
                                            <p:strVal val="#ppt_h"/>
                                          </p:val>
                                        </p:tav>
                                      </p:tavLst>
                                    </p:anim>
                                    <p:anim calcmode="lin" valueType="num">
                                      <p:cBhvr>
                                        <p:cTn id="13" dur="1000" fill="hold"/>
                                        <p:tgtEl>
                                          <p:spTgt spid="101386"/>
                                        </p:tgtEl>
                                        <p:attrNameLst>
                                          <p:attrName>ppt_x</p:attrName>
                                        </p:attrNameLst>
                                      </p:cBhvr>
                                      <p:tavLst>
                                        <p:tav tm="0" fmla="#ppt_x+(cos(-2*pi*(1-$))*-#ppt_x-sin(-2*pi*(1-$))*(1-#ppt_y))*(1-$)">
                                          <p:val>
                                            <p:fltVal val="0"/>
                                          </p:val>
                                        </p:tav>
                                        <p:tav tm="100000">
                                          <p:val>
                                            <p:fltVal val="1"/>
                                          </p:val>
                                        </p:tav>
                                      </p:tavLst>
                                    </p:anim>
                                    <p:anim calcmode="lin" valueType="num">
                                      <p:cBhvr>
                                        <p:cTn id="14" dur="1000" fill="hold"/>
                                        <p:tgtEl>
                                          <p:spTgt spid="101386"/>
                                        </p:tgtEl>
                                        <p:attrNameLst>
                                          <p:attrName>ppt_y</p:attrName>
                                        </p:attrNameLst>
                                      </p:cBhvr>
                                      <p:tavLst>
                                        <p:tav tm="0" fmla="#ppt_y+(sin(-2*pi*(1-$))*-#ppt_x+cos(-2*pi*(1-$))*(1-#ppt_y))*(1-$)">
                                          <p:val>
                                            <p:fltVal val="0"/>
                                          </p:val>
                                        </p:tav>
                                        <p:tav tm="100000">
                                          <p:val>
                                            <p:fltVal val="1"/>
                                          </p:val>
                                        </p:tav>
                                      </p:tavLst>
                                    </p:anim>
                                  </p:childTnLst>
                                </p:cTn>
                              </p:par>
                            </p:childTnLst>
                          </p:cTn>
                        </p:par>
                        <p:par>
                          <p:cTn id="15" fill="hold">
                            <p:stCondLst>
                              <p:cond delay="2500"/>
                            </p:stCondLst>
                            <p:childTnLst>
                              <p:par>
                                <p:cTn id="16" presetID="15" presetClass="entr" presetSubtype="0" fill="hold" grpId="0" nodeType="afterEffect">
                                  <p:stCondLst>
                                    <p:cond delay="1000"/>
                                  </p:stCondLst>
                                  <p:childTnLst>
                                    <p:set>
                                      <p:cBhvr>
                                        <p:cTn id="17" dur="1" fill="hold">
                                          <p:stCondLst>
                                            <p:cond delay="0"/>
                                          </p:stCondLst>
                                        </p:cTn>
                                        <p:tgtEl>
                                          <p:spTgt spid="101387"/>
                                        </p:tgtEl>
                                        <p:attrNameLst>
                                          <p:attrName>style.visibility</p:attrName>
                                        </p:attrNameLst>
                                      </p:cBhvr>
                                      <p:to>
                                        <p:strVal val="visible"/>
                                      </p:to>
                                    </p:set>
                                    <p:anim calcmode="lin" valueType="num">
                                      <p:cBhvr>
                                        <p:cTn id="18" dur="1000" fill="hold"/>
                                        <p:tgtEl>
                                          <p:spTgt spid="101387"/>
                                        </p:tgtEl>
                                        <p:attrNameLst>
                                          <p:attrName>ppt_w</p:attrName>
                                        </p:attrNameLst>
                                      </p:cBhvr>
                                      <p:tavLst>
                                        <p:tav tm="0">
                                          <p:val>
                                            <p:fltVal val="0"/>
                                          </p:val>
                                        </p:tav>
                                        <p:tav tm="100000">
                                          <p:val>
                                            <p:strVal val="#ppt_w"/>
                                          </p:val>
                                        </p:tav>
                                      </p:tavLst>
                                    </p:anim>
                                    <p:anim calcmode="lin" valueType="num">
                                      <p:cBhvr>
                                        <p:cTn id="19" dur="1000" fill="hold"/>
                                        <p:tgtEl>
                                          <p:spTgt spid="101387"/>
                                        </p:tgtEl>
                                        <p:attrNameLst>
                                          <p:attrName>ppt_h</p:attrName>
                                        </p:attrNameLst>
                                      </p:cBhvr>
                                      <p:tavLst>
                                        <p:tav tm="0">
                                          <p:val>
                                            <p:fltVal val="0"/>
                                          </p:val>
                                        </p:tav>
                                        <p:tav tm="100000">
                                          <p:val>
                                            <p:strVal val="#ppt_h"/>
                                          </p:val>
                                        </p:tav>
                                      </p:tavLst>
                                    </p:anim>
                                    <p:anim calcmode="lin" valueType="num">
                                      <p:cBhvr>
                                        <p:cTn id="20" dur="1000" fill="hold"/>
                                        <p:tgtEl>
                                          <p:spTgt spid="101387"/>
                                        </p:tgtEl>
                                        <p:attrNameLst>
                                          <p:attrName>ppt_x</p:attrName>
                                        </p:attrNameLst>
                                      </p:cBhvr>
                                      <p:tavLst>
                                        <p:tav tm="0" fmla="#ppt_x+(cos(-2*pi*(1-$))*-#ppt_x-sin(-2*pi*(1-$))*(1-#ppt_y))*(1-$)">
                                          <p:val>
                                            <p:fltVal val="0"/>
                                          </p:val>
                                        </p:tav>
                                        <p:tav tm="100000">
                                          <p:val>
                                            <p:fltVal val="1"/>
                                          </p:val>
                                        </p:tav>
                                      </p:tavLst>
                                    </p:anim>
                                    <p:anim calcmode="lin" valueType="num">
                                      <p:cBhvr>
                                        <p:cTn id="21" dur="1000" fill="hold"/>
                                        <p:tgtEl>
                                          <p:spTgt spid="101387"/>
                                        </p:tgtEl>
                                        <p:attrNameLst>
                                          <p:attrName>ppt_y</p:attrName>
                                        </p:attrNameLst>
                                      </p:cBhvr>
                                      <p:tavLst>
                                        <p:tav tm="0" fmla="#ppt_y+(sin(-2*pi*(1-$))*-#ppt_x+cos(-2*pi*(1-$))*(1-#ppt_y))*(1-$)">
                                          <p:val>
                                            <p:fltVal val="0"/>
                                          </p:val>
                                        </p:tav>
                                        <p:tav tm="100000">
                                          <p:val>
                                            <p:fltVal val="1"/>
                                          </p:val>
                                        </p:tav>
                                      </p:tavLst>
                                    </p:anim>
                                  </p:childTnLst>
                                </p:cTn>
                              </p:par>
                            </p:childTnLst>
                          </p:cTn>
                        </p:par>
                        <p:par>
                          <p:cTn id="22" fill="hold">
                            <p:stCondLst>
                              <p:cond delay="4500"/>
                            </p:stCondLst>
                            <p:childTnLst>
                              <p:par>
                                <p:cTn id="23" presetID="15" presetClass="entr" presetSubtype="0" fill="hold" grpId="0" nodeType="afterEffect">
                                  <p:stCondLst>
                                    <p:cond delay="1000"/>
                                  </p:stCondLst>
                                  <p:childTnLst>
                                    <p:set>
                                      <p:cBhvr>
                                        <p:cTn id="24" dur="1" fill="hold">
                                          <p:stCondLst>
                                            <p:cond delay="0"/>
                                          </p:stCondLst>
                                        </p:cTn>
                                        <p:tgtEl>
                                          <p:spTgt spid="101388"/>
                                        </p:tgtEl>
                                        <p:attrNameLst>
                                          <p:attrName>style.visibility</p:attrName>
                                        </p:attrNameLst>
                                      </p:cBhvr>
                                      <p:to>
                                        <p:strVal val="visible"/>
                                      </p:to>
                                    </p:set>
                                    <p:anim calcmode="lin" valueType="num">
                                      <p:cBhvr>
                                        <p:cTn id="25" dur="1000" fill="hold"/>
                                        <p:tgtEl>
                                          <p:spTgt spid="101388"/>
                                        </p:tgtEl>
                                        <p:attrNameLst>
                                          <p:attrName>ppt_w</p:attrName>
                                        </p:attrNameLst>
                                      </p:cBhvr>
                                      <p:tavLst>
                                        <p:tav tm="0">
                                          <p:val>
                                            <p:fltVal val="0"/>
                                          </p:val>
                                        </p:tav>
                                        <p:tav tm="100000">
                                          <p:val>
                                            <p:strVal val="#ppt_w"/>
                                          </p:val>
                                        </p:tav>
                                      </p:tavLst>
                                    </p:anim>
                                    <p:anim calcmode="lin" valueType="num">
                                      <p:cBhvr>
                                        <p:cTn id="26" dur="1000" fill="hold"/>
                                        <p:tgtEl>
                                          <p:spTgt spid="101388"/>
                                        </p:tgtEl>
                                        <p:attrNameLst>
                                          <p:attrName>ppt_h</p:attrName>
                                        </p:attrNameLst>
                                      </p:cBhvr>
                                      <p:tavLst>
                                        <p:tav tm="0">
                                          <p:val>
                                            <p:fltVal val="0"/>
                                          </p:val>
                                        </p:tav>
                                        <p:tav tm="100000">
                                          <p:val>
                                            <p:strVal val="#ppt_h"/>
                                          </p:val>
                                        </p:tav>
                                      </p:tavLst>
                                    </p:anim>
                                    <p:anim calcmode="lin" valueType="num">
                                      <p:cBhvr>
                                        <p:cTn id="27" dur="1000" fill="hold"/>
                                        <p:tgtEl>
                                          <p:spTgt spid="101388"/>
                                        </p:tgtEl>
                                        <p:attrNameLst>
                                          <p:attrName>ppt_x</p:attrName>
                                        </p:attrNameLst>
                                      </p:cBhvr>
                                      <p:tavLst>
                                        <p:tav tm="0" fmla="#ppt_x+(cos(-2*pi*(1-$))*-#ppt_x-sin(-2*pi*(1-$))*(1-#ppt_y))*(1-$)">
                                          <p:val>
                                            <p:fltVal val="0"/>
                                          </p:val>
                                        </p:tav>
                                        <p:tav tm="100000">
                                          <p:val>
                                            <p:fltVal val="1"/>
                                          </p:val>
                                        </p:tav>
                                      </p:tavLst>
                                    </p:anim>
                                    <p:anim calcmode="lin" valueType="num">
                                      <p:cBhvr>
                                        <p:cTn id="28" dur="1000" fill="hold"/>
                                        <p:tgtEl>
                                          <p:spTgt spid="101388"/>
                                        </p:tgtEl>
                                        <p:attrNameLst>
                                          <p:attrName>ppt_y</p:attrName>
                                        </p:attrNameLst>
                                      </p:cBhvr>
                                      <p:tavLst>
                                        <p:tav tm="0" fmla="#ppt_y+(sin(-2*pi*(1-$))*-#ppt_x+cos(-2*pi*(1-$))*(1-#ppt_y))*(1-$)">
                                          <p:val>
                                            <p:fltVal val="0"/>
                                          </p:val>
                                        </p:tav>
                                        <p:tav tm="100000">
                                          <p:val>
                                            <p:fltVal val="1"/>
                                          </p:val>
                                        </p:tav>
                                      </p:tavLst>
                                    </p:anim>
                                  </p:childTnLst>
                                </p:cTn>
                              </p:par>
                            </p:childTnLst>
                          </p:cTn>
                        </p:par>
                        <p:par>
                          <p:cTn id="29" fill="hold">
                            <p:stCondLst>
                              <p:cond delay="6500"/>
                            </p:stCondLst>
                            <p:childTnLst>
                              <p:par>
                                <p:cTn id="30" presetID="15" presetClass="entr" presetSubtype="0" fill="hold" grpId="0" nodeType="afterEffect">
                                  <p:stCondLst>
                                    <p:cond delay="1000"/>
                                  </p:stCondLst>
                                  <p:childTnLst>
                                    <p:set>
                                      <p:cBhvr>
                                        <p:cTn id="31" dur="1" fill="hold">
                                          <p:stCondLst>
                                            <p:cond delay="0"/>
                                          </p:stCondLst>
                                        </p:cTn>
                                        <p:tgtEl>
                                          <p:spTgt spid="101389"/>
                                        </p:tgtEl>
                                        <p:attrNameLst>
                                          <p:attrName>style.visibility</p:attrName>
                                        </p:attrNameLst>
                                      </p:cBhvr>
                                      <p:to>
                                        <p:strVal val="visible"/>
                                      </p:to>
                                    </p:set>
                                    <p:anim calcmode="lin" valueType="num">
                                      <p:cBhvr>
                                        <p:cTn id="32" dur="1000" fill="hold"/>
                                        <p:tgtEl>
                                          <p:spTgt spid="101389"/>
                                        </p:tgtEl>
                                        <p:attrNameLst>
                                          <p:attrName>ppt_w</p:attrName>
                                        </p:attrNameLst>
                                      </p:cBhvr>
                                      <p:tavLst>
                                        <p:tav tm="0">
                                          <p:val>
                                            <p:fltVal val="0"/>
                                          </p:val>
                                        </p:tav>
                                        <p:tav tm="100000">
                                          <p:val>
                                            <p:strVal val="#ppt_w"/>
                                          </p:val>
                                        </p:tav>
                                      </p:tavLst>
                                    </p:anim>
                                    <p:anim calcmode="lin" valueType="num">
                                      <p:cBhvr>
                                        <p:cTn id="33" dur="1000" fill="hold"/>
                                        <p:tgtEl>
                                          <p:spTgt spid="101389"/>
                                        </p:tgtEl>
                                        <p:attrNameLst>
                                          <p:attrName>ppt_h</p:attrName>
                                        </p:attrNameLst>
                                      </p:cBhvr>
                                      <p:tavLst>
                                        <p:tav tm="0">
                                          <p:val>
                                            <p:fltVal val="0"/>
                                          </p:val>
                                        </p:tav>
                                        <p:tav tm="100000">
                                          <p:val>
                                            <p:strVal val="#ppt_h"/>
                                          </p:val>
                                        </p:tav>
                                      </p:tavLst>
                                    </p:anim>
                                    <p:anim calcmode="lin" valueType="num">
                                      <p:cBhvr>
                                        <p:cTn id="34" dur="1000" fill="hold"/>
                                        <p:tgtEl>
                                          <p:spTgt spid="101389"/>
                                        </p:tgtEl>
                                        <p:attrNameLst>
                                          <p:attrName>ppt_x</p:attrName>
                                        </p:attrNameLst>
                                      </p:cBhvr>
                                      <p:tavLst>
                                        <p:tav tm="0" fmla="#ppt_x+(cos(-2*pi*(1-$))*-#ppt_x-sin(-2*pi*(1-$))*(1-#ppt_y))*(1-$)">
                                          <p:val>
                                            <p:fltVal val="0"/>
                                          </p:val>
                                        </p:tav>
                                        <p:tav tm="100000">
                                          <p:val>
                                            <p:fltVal val="1"/>
                                          </p:val>
                                        </p:tav>
                                      </p:tavLst>
                                    </p:anim>
                                    <p:anim calcmode="lin" valueType="num">
                                      <p:cBhvr>
                                        <p:cTn id="35" dur="1000" fill="hold"/>
                                        <p:tgtEl>
                                          <p:spTgt spid="101389"/>
                                        </p:tgtEl>
                                        <p:attrNameLst>
                                          <p:attrName>ppt_y</p:attrName>
                                        </p:attrNameLst>
                                      </p:cBhvr>
                                      <p:tavLst>
                                        <p:tav tm="0" fmla="#ppt_y+(sin(-2*pi*(1-$))*-#ppt_x+cos(-2*pi*(1-$))*(1-#ppt_y))*(1-$)">
                                          <p:val>
                                            <p:fltVal val="0"/>
                                          </p:val>
                                        </p:tav>
                                        <p:tav tm="100000">
                                          <p:val>
                                            <p:fltVal val="1"/>
                                          </p:val>
                                        </p:tav>
                                      </p:tavLst>
                                    </p:anim>
                                  </p:childTnLst>
                                </p:cTn>
                              </p:par>
                            </p:childTnLst>
                          </p:cTn>
                        </p:par>
                        <p:par>
                          <p:cTn id="36" fill="hold">
                            <p:stCondLst>
                              <p:cond delay="8500"/>
                            </p:stCondLst>
                            <p:childTnLst>
                              <p:par>
                                <p:cTn id="37" presetID="15" presetClass="entr" presetSubtype="0" fill="hold" grpId="0" nodeType="afterEffect">
                                  <p:stCondLst>
                                    <p:cond delay="1000"/>
                                  </p:stCondLst>
                                  <p:childTnLst>
                                    <p:set>
                                      <p:cBhvr>
                                        <p:cTn id="38" dur="1" fill="hold">
                                          <p:stCondLst>
                                            <p:cond delay="0"/>
                                          </p:stCondLst>
                                        </p:cTn>
                                        <p:tgtEl>
                                          <p:spTgt spid="101390"/>
                                        </p:tgtEl>
                                        <p:attrNameLst>
                                          <p:attrName>style.visibility</p:attrName>
                                        </p:attrNameLst>
                                      </p:cBhvr>
                                      <p:to>
                                        <p:strVal val="visible"/>
                                      </p:to>
                                    </p:set>
                                    <p:anim calcmode="lin" valueType="num">
                                      <p:cBhvr>
                                        <p:cTn id="39" dur="1000" fill="hold"/>
                                        <p:tgtEl>
                                          <p:spTgt spid="101390"/>
                                        </p:tgtEl>
                                        <p:attrNameLst>
                                          <p:attrName>ppt_w</p:attrName>
                                        </p:attrNameLst>
                                      </p:cBhvr>
                                      <p:tavLst>
                                        <p:tav tm="0">
                                          <p:val>
                                            <p:fltVal val="0"/>
                                          </p:val>
                                        </p:tav>
                                        <p:tav tm="100000">
                                          <p:val>
                                            <p:strVal val="#ppt_w"/>
                                          </p:val>
                                        </p:tav>
                                      </p:tavLst>
                                    </p:anim>
                                    <p:anim calcmode="lin" valueType="num">
                                      <p:cBhvr>
                                        <p:cTn id="40" dur="1000" fill="hold"/>
                                        <p:tgtEl>
                                          <p:spTgt spid="101390"/>
                                        </p:tgtEl>
                                        <p:attrNameLst>
                                          <p:attrName>ppt_h</p:attrName>
                                        </p:attrNameLst>
                                      </p:cBhvr>
                                      <p:tavLst>
                                        <p:tav tm="0">
                                          <p:val>
                                            <p:fltVal val="0"/>
                                          </p:val>
                                        </p:tav>
                                        <p:tav tm="100000">
                                          <p:val>
                                            <p:strVal val="#ppt_h"/>
                                          </p:val>
                                        </p:tav>
                                      </p:tavLst>
                                    </p:anim>
                                    <p:anim calcmode="lin" valueType="num">
                                      <p:cBhvr>
                                        <p:cTn id="41" dur="1000" fill="hold"/>
                                        <p:tgtEl>
                                          <p:spTgt spid="101390"/>
                                        </p:tgtEl>
                                        <p:attrNameLst>
                                          <p:attrName>ppt_x</p:attrName>
                                        </p:attrNameLst>
                                      </p:cBhvr>
                                      <p:tavLst>
                                        <p:tav tm="0" fmla="#ppt_x+(cos(-2*pi*(1-$))*-#ppt_x-sin(-2*pi*(1-$))*(1-#ppt_y))*(1-$)">
                                          <p:val>
                                            <p:fltVal val="0"/>
                                          </p:val>
                                        </p:tav>
                                        <p:tav tm="100000">
                                          <p:val>
                                            <p:fltVal val="1"/>
                                          </p:val>
                                        </p:tav>
                                      </p:tavLst>
                                    </p:anim>
                                    <p:anim calcmode="lin" valueType="num">
                                      <p:cBhvr>
                                        <p:cTn id="42" dur="1000" fill="hold"/>
                                        <p:tgtEl>
                                          <p:spTgt spid="101390"/>
                                        </p:tgtEl>
                                        <p:attrNameLst>
                                          <p:attrName>ppt_y</p:attrName>
                                        </p:attrNameLst>
                                      </p:cBhvr>
                                      <p:tavLst>
                                        <p:tav tm="0" fmla="#ppt_y+(sin(-2*pi*(1-$))*-#ppt_x+cos(-2*pi*(1-$))*(1-#ppt_y))*(1-$)">
                                          <p:val>
                                            <p:fltVal val="0"/>
                                          </p:val>
                                        </p:tav>
                                        <p:tav tm="100000">
                                          <p:val>
                                            <p:fltVal val="1"/>
                                          </p:val>
                                        </p:tav>
                                      </p:tavLst>
                                    </p:anim>
                                  </p:childTnLst>
                                </p:cTn>
                              </p:par>
                            </p:childTnLst>
                          </p:cTn>
                        </p:par>
                        <p:par>
                          <p:cTn id="43" fill="hold">
                            <p:stCondLst>
                              <p:cond delay="10500"/>
                            </p:stCondLst>
                            <p:childTnLst>
                              <p:par>
                                <p:cTn id="44" presetID="15" presetClass="entr" presetSubtype="0" fill="hold" grpId="0" nodeType="afterEffect">
                                  <p:stCondLst>
                                    <p:cond delay="1000"/>
                                  </p:stCondLst>
                                  <p:childTnLst>
                                    <p:set>
                                      <p:cBhvr>
                                        <p:cTn id="45" dur="1" fill="hold">
                                          <p:stCondLst>
                                            <p:cond delay="0"/>
                                          </p:stCondLst>
                                        </p:cTn>
                                        <p:tgtEl>
                                          <p:spTgt spid="101383"/>
                                        </p:tgtEl>
                                        <p:attrNameLst>
                                          <p:attrName>style.visibility</p:attrName>
                                        </p:attrNameLst>
                                      </p:cBhvr>
                                      <p:to>
                                        <p:strVal val="visible"/>
                                      </p:to>
                                    </p:set>
                                    <p:anim calcmode="lin" valueType="num">
                                      <p:cBhvr>
                                        <p:cTn id="46" dur="1000" fill="hold"/>
                                        <p:tgtEl>
                                          <p:spTgt spid="101383"/>
                                        </p:tgtEl>
                                        <p:attrNameLst>
                                          <p:attrName>ppt_w</p:attrName>
                                        </p:attrNameLst>
                                      </p:cBhvr>
                                      <p:tavLst>
                                        <p:tav tm="0">
                                          <p:val>
                                            <p:fltVal val="0"/>
                                          </p:val>
                                        </p:tav>
                                        <p:tav tm="100000">
                                          <p:val>
                                            <p:strVal val="#ppt_w"/>
                                          </p:val>
                                        </p:tav>
                                      </p:tavLst>
                                    </p:anim>
                                    <p:anim calcmode="lin" valueType="num">
                                      <p:cBhvr>
                                        <p:cTn id="47" dur="1000" fill="hold"/>
                                        <p:tgtEl>
                                          <p:spTgt spid="101383"/>
                                        </p:tgtEl>
                                        <p:attrNameLst>
                                          <p:attrName>ppt_h</p:attrName>
                                        </p:attrNameLst>
                                      </p:cBhvr>
                                      <p:tavLst>
                                        <p:tav tm="0">
                                          <p:val>
                                            <p:fltVal val="0"/>
                                          </p:val>
                                        </p:tav>
                                        <p:tav tm="100000">
                                          <p:val>
                                            <p:strVal val="#ppt_h"/>
                                          </p:val>
                                        </p:tav>
                                      </p:tavLst>
                                    </p:anim>
                                    <p:anim calcmode="lin" valueType="num">
                                      <p:cBhvr>
                                        <p:cTn id="48" dur="1000" fill="hold"/>
                                        <p:tgtEl>
                                          <p:spTgt spid="101383"/>
                                        </p:tgtEl>
                                        <p:attrNameLst>
                                          <p:attrName>ppt_x</p:attrName>
                                        </p:attrNameLst>
                                      </p:cBhvr>
                                      <p:tavLst>
                                        <p:tav tm="0" fmla="#ppt_x+(cos(-2*pi*(1-$))*-#ppt_x-sin(-2*pi*(1-$))*(1-#ppt_y))*(1-$)">
                                          <p:val>
                                            <p:fltVal val="0"/>
                                          </p:val>
                                        </p:tav>
                                        <p:tav tm="100000">
                                          <p:val>
                                            <p:fltVal val="1"/>
                                          </p:val>
                                        </p:tav>
                                      </p:tavLst>
                                    </p:anim>
                                    <p:anim calcmode="lin" valueType="num">
                                      <p:cBhvr>
                                        <p:cTn id="49" dur="1000" fill="hold"/>
                                        <p:tgtEl>
                                          <p:spTgt spid="101383"/>
                                        </p:tgtEl>
                                        <p:attrNameLst>
                                          <p:attrName>ppt_y</p:attrName>
                                        </p:attrNameLst>
                                      </p:cBhvr>
                                      <p:tavLst>
                                        <p:tav tm="0" fmla="#ppt_y+(sin(-2*pi*(1-$))*-#ppt_x+cos(-2*pi*(1-$))*(1-#ppt_y))*(1-$)">
                                          <p:val>
                                            <p:fltVal val="0"/>
                                          </p:val>
                                        </p:tav>
                                        <p:tav tm="100000">
                                          <p:val>
                                            <p:fltVal val="1"/>
                                          </p:val>
                                        </p:tav>
                                      </p:tavLst>
                                    </p:anim>
                                  </p:childTnLst>
                                </p:cTn>
                              </p:par>
                            </p:childTnLst>
                          </p:cTn>
                        </p:par>
                        <p:par>
                          <p:cTn id="50" fill="hold">
                            <p:stCondLst>
                              <p:cond delay="12500"/>
                            </p:stCondLst>
                            <p:childTnLst>
                              <p:par>
                                <p:cTn id="51" presetID="15" presetClass="entr" presetSubtype="0" fill="hold" grpId="0" nodeType="afterEffect">
                                  <p:stCondLst>
                                    <p:cond delay="1000"/>
                                  </p:stCondLst>
                                  <p:childTnLst>
                                    <p:set>
                                      <p:cBhvr>
                                        <p:cTn id="52" dur="1" fill="hold">
                                          <p:stCondLst>
                                            <p:cond delay="0"/>
                                          </p:stCondLst>
                                        </p:cTn>
                                        <p:tgtEl>
                                          <p:spTgt spid="101391"/>
                                        </p:tgtEl>
                                        <p:attrNameLst>
                                          <p:attrName>style.visibility</p:attrName>
                                        </p:attrNameLst>
                                      </p:cBhvr>
                                      <p:to>
                                        <p:strVal val="visible"/>
                                      </p:to>
                                    </p:set>
                                    <p:anim calcmode="lin" valueType="num">
                                      <p:cBhvr>
                                        <p:cTn id="53" dur="1000" fill="hold"/>
                                        <p:tgtEl>
                                          <p:spTgt spid="101391"/>
                                        </p:tgtEl>
                                        <p:attrNameLst>
                                          <p:attrName>ppt_w</p:attrName>
                                        </p:attrNameLst>
                                      </p:cBhvr>
                                      <p:tavLst>
                                        <p:tav tm="0">
                                          <p:val>
                                            <p:fltVal val="0"/>
                                          </p:val>
                                        </p:tav>
                                        <p:tav tm="100000">
                                          <p:val>
                                            <p:strVal val="#ppt_w"/>
                                          </p:val>
                                        </p:tav>
                                      </p:tavLst>
                                    </p:anim>
                                    <p:anim calcmode="lin" valueType="num">
                                      <p:cBhvr>
                                        <p:cTn id="54" dur="1000" fill="hold"/>
                                        <p:tgtEl>
                                          <p:spTgt spid="101391"/>
                                        </p:tgtEl>
                                        <p:attrNameLst>
                                          <p:attrName>ppt_h</p:attrName>
                                        </p:attrNameLst>
                                      </p:cBhvr>
                                      <p:tavLst>
                                        <p:tav tm="0">
                                          <p:val>
                                            <p:fltVal val="0"/>
                                          </p:val>
                                        </p:tav>
                                        <p:tav tm="100000">
                                          <p:val>
                                            <p:strVal val="#ppt_h"/>
                                          </p:val>
                                        </p:tav>
                                      </p:tavLst>
                                    </p:anim>
                                    <p:anim calcmode="lin" valueType="num">
                                      <p:cBhvr>
                                        <p:cTn id="55" dur="1000" fill="hold"/>
                                        <p:tgtEl>
                                          <p:spTgt spid="101391"/>
                                        </p:tgtEl>
                                        <p:attrNameLst>
                                          <p:attrName>ppt_x</p:attrName>
                                        </p:attrNameLst>
                                      </p:cBhvr>
                                      <p:tavLst>
                                        <p:tav tm="0" fmla="#ppt_x+(cos(-2*pi*(1-$))*-#ppt_x-sin(-2*pi*(1-$))*(1-#ppt_y))*(1-$)">
                                          <p:val>
                                            <p:fltVal val="0"/>
                                          </p:val>
                                        </p:tav>
                                        <p:tav tm="100000">
                                          <p:val>
                                            <p:fltVal val="1"/>
                                          </p:val>
                                        </p:tav>
                                      </p:tavLst>
                                    </p:anim>
                                    <p:anim calcmode="lin" valueType="num">
                                      <p:cBhvr>
                                        <p:cTn id="56" dur="1000" fill="hold"/>
                                        <p:tgtEl>
                                          <p:spTgt spid="101391"/>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381" grpId="0" autoUpdateAnimBg="0"/>
      <p:bldP spid="101383" grpId="0" autoUpdateAnimBg="0"/>
      <p:bldP spid="101386" grpId="0" autoUpdateAnimBg="0"/>
      <p:bldP spid="101387" grpId="0" autoUpdateAnimBg="0"/>
      <p:bldP spid="101388" grpId="0" autoUpdateAnimBg="0"/>
      <p:bldP spid="101389" grpId="0" autoUpdateAnimBg="0"/>
      <p:bldP spid="101390" grpId="0" autoUpdateAnimBg="0"/>
      <p:bldP spid="101391" grpId="0"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7522" name="Rectangle 2"/>
          <p:cNvSpPr>
            <a:spLocks noGrp="1" noChangeArrowheads="1"/>
          </p:cNvSpPr>
          <p:nvPr>
            <p:ph type="ctrTitle"/>
          </p:nvPr>
        </p:nvSpPr>
        <p:spPr>
          <a:xfrm>
            <a:off x="304800" y="304800"/>
            <a:ext cx="8610600" cy="838200"/>
          </a:xfrm>
        </p:spPr>
        <p:txBody>
          <a:bodyPr>
            <a:normAutofit fontScale="90000"/>
          </a:bodyPr>
          <a:lstStyle/>
          <a:p>
            <a:r>
              <a:rPr lang="fr-FR" sz="3200"/>
              <a:t>Les différents fragments possibles après hydrolyse chimique partielle avant C</a:t>
            </a:r>
          </a:p>
        </p:txBody>
      </p:sp>
      <p:sp>
        <p:nvSpPr>
          <p:cNvPr id="107523" name="Rectangle 3"/>
          <p:cNvSpPr>
            <a:spLocks noChangeArrowheads="1"/>
          </p:cNvSpPr>
          <p:nvPr/>
        </p:nvSpPr>
        <p:spPr bwMode="auto">
          <a:xfrm>
            <a:off x="76200" y="1371600"/>
            <a:ext cx="8991600" cy="609600"/>
          </a:xfrm>
          <a:prstGeom prst="rect">
            <a:avLst/>
          </a:prstGeom>
          <a:noFill/>
          <a:ln w="9525">
            <a:noFill/>
            <a:miter lim="800000"/>
            <a:headEnd/>
            <a:tailEnd/>
          </a:ln>
        </p:spPr>
        <p:txBody>
          <a:bodyPr anchor="ctr"/>
          <a:lstStyle/>
          <a:p>
            <a:r>
              <a:rPr lang="fr-FR" sz="3400" baseline="30000">
                <a:solidFill>
                  <a:srgbClr val="FF0000"/>
                </a:solidFill>
              </a:rPr>
              <a:t>32</a:t>
            </a:r>
            <a:r>
              <a:rPr lang="fr-FR" sz="3400">
                <a:solidFill>
                  <a:srgbClr val="FF0000"/>
                </a:solidFill>
              </a:rPr>
              <a:t>P5’</a:t>
            </a:r>
            <a:r>
              <a:rPr lang="fr-FR" sz="3400"/>
              <a:t>-A-A-G-T </a:t>
            </a:r>
            <a:r>
              <a:rPr lang="fr-FR" sz="3400">
                <a:solidFill>
                  <a:srgbClr val="FFFFFF"/>
                </a:solidFill>
                <a:cs typeface="Times New Roman" pitchFamily="18" charset="0"/>
              </a:rPr>
              <a:t>↕ </a:t>
            </a:r>
            <a:r>
              <a:rPr lang="fr-FR" sz="3400"/>
              <a:t>C-T-C-A-C-C-T-G-A-C-3’OH</a:t>
            </a:r>
          </a:p>
        </p:txBody>
      </p:sp>
      <p:sp>
        <p:nvSpPr>
          <p:cNvPr id="107524" name="Rectangle 4"/>
          <p:cNvSpPr>
            <a:spLocks noChangeArrowheads="1"/>
          </p:cNvSpPr>
          <p:nvPr/>
        </p:nvSpPr>
        <p:spPr bwMode="auto">
          <a:xfrm>
            <a:off x="76200" y="2057400"/>
            <a:ext cx="8991600" cy="609600"/>
          </a:xfrm>
          <a:prstGeom prst="rect">
            <a:avLst/>
          </a:prstGeom>
          <a:noFill/>
          <a:ln w="9525">
            <a:noFill/>
            <a:miter lim="800000"/>
            <a:headEnd/>
            <a:tailEnd/>
          </a:ln>
        </p:spPr>
        <p:txBody>
          <a:bodyPr anchor="ctr"/>
          <a:lstStyle/>
          <a:p>
            <a:r>
              <a:rPr lang="fr-FR" sz="3400" baseline="30000">
                <a:solidFill>
                  <a:srgbClr val="FF0000"/>
                </a:solidFill>
              </a:rPr>
              <a:t>32</a:t>
            </a:r>
            <a:r>
              <a:rPr lang="fr-FR" sz="3400">
                <a:solidFill>
                  <a:srgbClr val="FF0000"/>
                </a:solidFill>
              </a:rPr>
              <a:t>P5’</a:t>
            </a:r>
            <a:r>
              <a:rPr lang="fr-FR" sz="3400"/>
              <a:t>-A-A-G-T-C-T </a:t>
            </a:r>
            <a:r>
              <a:rPr lang="fr-FR" sz="3400">
                <a:solidFill>
                  <a:srgbClr val="FFFFFF"/>
                </a:solidFill>
                <a:cs typeface="Times New Roman" pitchFamily="18" charset="0"/>
              </a:rPr>
              <a:t>↕ </a:t>
            </a:r>
            <a:r>
              <a:rPr lang="fr-FR" sz="3400"/>
              <a:t>C-A-C-C-T-G-A-C-3’OH</a:t>
            </a:r>
          </a:p>
        </p:txBody>
      </p:sp>
      <p:sp>
        <p:nvSpPr>
          <p:cNvPr id="107525" name="Rectangle 5"/>
          <p:cNvSpPr>
            <a:spLocks noChangeArrowheads="1"/>
          </p:cNvSpPr>
          <p:nvPr/>
        </p:nvSpPr>
        <p:spPr bwMode="auto">
          <a:xfrm>
            <a:off x="76200" y="2819400"/>
            <a:ext cx="8991600" cy="609600"/>
          </a:xfrm>
          <a:prstGeom prst="rect">
            <a:avLst/>
          </a:prstGeom>
          <a:noFill/>
          <a:ln w="9525">
            <a:noFill/>
            <a:miter lim="800000"/>
            <a:headEnd/>
            <a:tailEnd/>
          </a:ln>
        </p:spPr>
        <p:txBody>
          <a:bodyPr anchor="ctr"/>
          <a:lstStyle/>
          <a:p>
            <a:r>
              <a:rPr lang="fr-FR" sz="3400" baseline="30000">
                <a:solidFill>
                  <a:srgbClr val="FF0000"/>
                </a:solidFill>
              </a:rPr>
              <a:t>32</a:t>
            </a:r>
            <a:r>
              <a:rPr lang="fr-FR" sz="3400">
                <a:solidFill>
                  <a:srgbClr val="FF0000"/>
                </a:solidFill>
              </a:rPr>
              <a:t>P5’</a:t>
            </a:r>
            <a:r>
              <a:rPr lang="fr-FR" sz="3400"/>
              <a:t>-A-A-G-T-C-T-C-A </a:t>
            </a:r>
            <a:r>
              <a:rPr lang="fr-FR" sz="3400">
                <a:solidFill>
                  <a:srgbClr val="FFFFFF"/>
                </a:solidFill>
                <a:cs typeface="Times New Roman" pitchFamily="18" charset="0"/>
              </a:rPr>
              <a:t>↕ </a:t>
            </a:r>
            <a:r>
              <a:rPr lang="fr-FR" sz="3400"/>
              <a:t>C-C-T-G-A-C-3’OH</a:t>
            </a:r>
          </a:p>
        </p:txBody>
      </p:sp>
      <p:sp>
        <p:nvSpPr>
          <p:cNvPr id="107526" name="Rectangle 6"/>
          <p:cNvSpPr>
            <a:spLocks noChangeArrowheads="1"/>
          </p:cNvSpPr>
          <p:nvPr/>
        </p:nvSpPr>
        <p:spPr bwMode="auto">
          <a:xfrm>
            <a:off x="76200" y="3581400"/>
            <a:ext cx="8991600" cy="609600"/>
          </a:xfrm>
          <a:prstGeom prst="rect">
            <a:avLst/>
          </a:prstGeom>
          <a:noFill/>
          <a:ln w="9525">
            <a:noFill/>
            <a:miter lim="800000"/>
            <a:headEnd/>
            <a:tailEnd/>
          </a:ln>
        </p:spPr>
        <p:txBody>
          <a:bodyPr anchor="ctr"/>
          <a:lstStyle/>
          <a:p>
            <a:r>
              <a:rPr lang="fr-FR" sz="3400" baseline="30000">
                <a:solidFill>
                  <a:srgbClr val="FF0000"/>
                </a:solidFill>
              </a:rPr>
              <a:t>32</a:t>
            </a:r>
            <a:r>
              <a:rPr lang="fr-FR" sz="3400">
                <a:solidFill>
                  <a:srgbClr val="FF0000"/>
                </a:solidFill>
              </a:rPr>
              <a:t>P5’</a:t>
            </a:r>
            <a:r>
              <a:rPr lang="fr-FR" sz="3400"/>
              <a:t>-A-A-G-T-C-T-C-A-C </a:t>
            </a:r>
            <a:r>
              <a:rPr lang="fr-FR" sz="3400">
                <a:solidFill>
                  <a:srgbClr val="FFFFFF"/>
                </a:solidFill>
                <a:cs typeface="Times New Roman" pitchFamily="18" charset="0"/>
              </a:rPr>
              <a:t>↕ </a:t>
            </a:r>
            <a:r>
              <a:rPr lang="fr-FR" sz="3400"/>
              <a:t>C-T-G-A-C-3’OH</a:t>
            </a:r>
          </a:p>
        </p:txBody>
      </p:sp>
      <p:sp>
        <p:nvSpPr>
          <p:cNvPr id="107527" name="Rectangle 7"/>
          <p:cNvSpPr>
            <a:spLocks noChangeArrowheads="1"/>
          </p:cNvSpPr>
          <p:nvPr/>
        </p:nvSpPr>
        <p:spPr bwMode="auto">
          <a:xfrm>
            <a:off x="76200" y="4343400"/>
            <a:ext cx="8991600" cy="609600"/>
          </a:xfrm>
          <a:prstGeom prst="rect">
            <a:avLst/>
          </a:prstGeom>
          <a:noFill/>
          <a:ln w="9525">
            <a:noFill/>
            <a:miter lim="800000"/>
            <a:headEnd/>
            <a:tailEnd/>
          </a:ln>
        </p:spPr>
        <p:txBody>
          <a:bodyPr anchor="ctr"/>
          <a:lstStyle/>
          <a:p>
            <a:r>
              <a:rPr lang="fr-FR" sz="3400" baseline="30000">
                <a:solidFill>
                  <a:srgbClr val="FF0000"/>
                </a:solidFill>
              </a:rPr>
              <a:t>32</a:t>
            </a:r>
            <a:r>
              <a:rPr lang="fr-FR" sz="3400">
                <a:solidFill>
                  <a:srgbClr val="FF0000"/>
                </a:solidFill>
              </a:rPr>
              <a:t>P5’</a:t>
            </a:r>
            <a:r>
              <a:rPr lang="fr-FR" sz="3400"/>
              <a:t>-A-A-G-T-C-T-C-A-C-C-T-G-A </a:t>
            </a:r>
            <a:r>
              <a:rPr lang="fr-FR" sz="3400">
                <a:solidFill>
                  <a:srgbClr val="FFFFFF"/>
                </a:solidFill>
                <a:cs typeface="Times New Roman" pitchFamily="18" charset="0"/>
              </a:rPr>
              <a:t>↕ </a:t>
            </a:r>
            <a:r>
              <a:rPr lang="fr-FR" sz="3400"/>
              <a:t>C-3’OH</a:t>
            </a:r>
          </a:p>
        </p:txBody>
      </p:sp>
      <p:sp>
        <p:nvSpPr>
          <p:cNvPr id="107528" name="Rectangle 8"/>
          <p:cNvSpPr>
            <a:spLocks noChangeArrowheads="1"/>
          </p:cNvSpPr>
          <p:nvPr/>
        </p:nvSpPr>
        <p:spPr bwMode="auto">
          <a:xfrm>
            <a:off x="76200" y="5029200"/>
            <a:ext cx="8991600" cy="609600"/>
          </a:xfrm>
          <a:prstGeom prst="rect">
            <a:avLst/>
          </a:prstGeom>
          <a:noFill/>
          <a:ln w="9525">
            <a:noFill/>
            <a:miter lim="800000"/>
            <a:headEnd/>
            <a:tailEnd/>
          </a:ln>
        </p:spPr>
        <p:txBody>
          <a:bodyPr anchor="ctr"/>
          <a:lstStyle/>
          <a:p>
            <a:r>
              <a:rPr lang="fr-FR" sz="3400" baseline="30000">
                <a:solidFill>
                  <a:srgbClr val="FF0000"/>
                </a:solidFill>
              </a:rPr>
              <a:t>32</a:t>
            </a:r>
            <a:r>
              <a:rPr lang="fr-FR" sz="3400">
                <a:solidFill>
                  <a:srgbClr val="FF0000"/>
                </a:solidFill>
              </a:rPr>
              <a:t>P5’</a:t>
            </a:r>
            <a:r>
              <a:rPr lang="fr-FR" sz="3400"/>
              <a:t>-A-A-G-T-C-T-C-A-C-C-T-G-A-C-3’OH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107522"/>
                                        </p:tgtEl>
                                        <p:attrNameLst>
                                          <p:attrName>style.visibility</p:attrName>
                                        </p:attrNameLst>
                                      </p:cBhvr>
                                      <p:to>
                                        <p:strVal val="visible"/>
                                      </p:to>
                                    </p:set>
                                    <p:animEffect transition="in" filter="checkerboard(across)">
                                      <p:cBhvr>
                                        <p:cTn id="7" dur="500"/>
                                        <p:tgtEl>
                                          <p:spTgt spid="107522"/>
                                        </p:tgtEl>
                                      </p:cBhvr>
                                    </p:animEffect>
                                  </p:childTnLst>
                                </p:cTn>
                              </p:par>
                            </p:childTnLst>
                          </p:cTn>
                        </p:par>
                        <p:par>
                          <p:cTn id="8" fill="hold">
                            <p:stCondLst>
                              <p:cond delay="500"/>
                            </p:stCondLst>
                            <p:childTnLst>
                              <p:par>
                                <p:cTn id="9" presetID="4" presetClass="entr" presetSubtype="16" fill="hold" grpId="0" nodeType="afterEffect">
                                  <p:stCondLst>
                                    <p:cond delay="1000"/>
                                  </p:stCondLst>
                                  <p:iterate type="lt">
                                    <p:tmPct val="100000"/>
                                  </p:iterate>
                                  <p:childTnLst>
                                    <p:set>
                                      <p:cBhvr>
                                        <p:cTn id="10" dur="1" fill="hold">
                                          <p:stCondLst>
                                            <p:cond delay="0"/>
                                          </p:stCondLst>
                                        </p:cTn>
                                        <p:tgtEl>
                                          <p:spTgt spid="107523"/>
                                        </p:tgtEl>
                                        <p:attrNameLst>
                                          <p:attrName>style.visibility</p:attrName>
                                        </p:attrNameLst>
                                      </p:cBhvr>
                                      <p:to>
                                        <p:strVal val="visible"/>
                                      </p:to>
                                    </p:set>
                                    <p:animEffect transition="in" filter="box(in)">
                                      <p:cBhvr>
                                        <p:cTn id="11" dur="75"/>
                                        <p:tgtEl>
                                          <p:spTgt spid="107523"/>
                                        </p:tgtEl>
                                      </p:cBhvr>
                                    </p:animEffect>
                                  </p:childTnLst>
                                </p:cTn>
                              </p:par>
                            </p:childTnLst>
                          </p:cTn>
                        </p:par>
                        <p:par>
                          <p:cTn id="12" fill="hold">
                            <p:stCondLst>
                              <p:cond delay="4350"/>
                            </p:stCondLst>
                            <p:childTnLst>
                              <p:par>
                                <p:cTn id="13" presetID="4" presetClass="entr" presetSubtype="16" fill="hold" grpId="0" nodeType="afterEffect">
                                  <p:stCondLst>
                                    <p:cond delay="1000"/>
                                  </p:stCondLst>
                                  <p:iterate type="lt">
                                    <p:tmPct val="100000"/>
                                  </p:iterate>
                                  <p:childTnLst>
                                    <p:set>
                                      <p:cBhvr>
                                        <p:cTn id="14" dur="1" fill="hold">
                                          <p:stCondLst>
                                            <p:cond delay="0"/>
                                          </p:stCondLst>
                                        </p:cTn>
                                        <p:tgtEl>
                                          <p:spTgt spid="107524"/>
                                        </p:tgtEl>
                                        <p:attrNameLst>
                                          <p:attrName>style.visibility</p:attrName>
                                        </p:attrNameLst>
                                      </p:cBhvr>
                                      <p:to>
                                        <p:strVal val="visible"/>
                                      </p:to>
                                    </p:set>
                                    <p:animEffect transition="in" filter="box(in)">
                                      <p:cBhvr>
                                        <p:cTn id="15" dur="75"/>
                                        <p:tgtEl>
                                          <p:spTgt spid="107524"/>
                                        </p:tgtEl>
                                      </p:cBhvr>
                                    </p:animEffect>
                                  </p:childTnLst>
                                </p:cTn>
                              </p:par>
                            </p:childTnLst>
                          </p:cTn>
                        </p:par>
                        <p:par>
                          <p:cTn id="16" fill="hold">
                            <p:stCondLst>
                              <p:cond delay="8200"/>
                            </p:stCondLst>
                            <p:childTnLst>
                              <p:par>
                                <p:cTn id="17" presetID="4" presetClass="entr" presetSubtype="16" fill="hold" grpId="0" nodeType="afterEffect">
                                  <p:stCondLst>
                                    <p:cond delay="1000"/>
                                  </p:stCondLst>
                                  <p:iterate type="lt">
                                    <p:tmPct val="100000"/>
                                  </p:iterate>
                                  <p:childTnLst>
                                    <p:set>
                                      <p:cBhvr>
                                        <p:cTn id="18" dur="1" fill="hold">
                                          <p:stCondLst>
                                            <p:cond delay="0"/>
                                          </p:stCondLst>
                                        </p:cTn>
                                        <p:tgtEl>
                                          <p:spTgt spid="107525"/>
                                        </p:tgtEl>
                                        <p:attrNameLst>
                                          <p:attrName>style.visibility</p:attrName>
                                        </p:attrNameLst>
                                      </p:cBhvr>
                                      <p:to>
                                        <p:strVal val="visible"/>
                                      </p:to>
                                    </p:set>
                                    <p:animEffect transition="in" filter="box(in)">
                                      <p:cBhvr>
                                        <p:cTn id="19" dur="75"/>
                                        <p:tgtEl>
                                          <p:spTgt spid="107525"/>
                                        </p:tgtEl>
                                      </p:cBhvr>
                                    </p:animEffect>
                                  </p:childTnLst>
                                </p:cTn>
                              </p:par>
                            </p:childTnLst>
                          </p:cTn>
                        </p:par>
                        <p:par>
                          <p:cTn id="20" fill="hold">
                            <p:stCondLst>
                              <p:cond delay="12050"/>
                            </p:stCondLst>
                            <p:childTnLst>
                              <p:par>
                                <p:cTn id="21" presetID="4" presetClass="entr" presetSubtype="16" fill="hold" grpId="0" nodeType="afterEffect">
                                  <p:stCondLst>
                                    <p:cond delay="1000"/>
                                  </p:stCondLst>
                                  <p:iterate type="lt">
                                    <p:tmPct val="100000"/>
                                  </p:iterate>
                                  <p:childTnLst>
                                    <p:set>
                                      <p:cBhvr>
                                        <p:cTn id="22" dur="1" fill="hold">
                                          <p:stCondLst>
                                            <p:cond delay="0"/>
                                          </p:stCondLst>
                                        </p:cTn>
                                        <p:tgtEl>
                                          <p:spTgt spid="107526"/>
                                        </p:tgtEl>
                                        <p:attrNameLst>
                                          <p:attrName>style.visibility</p:attrName>
                                        </p:attrNameLst>
                                      </p:cBhvr>
                                      <p:to>
                                        <p:strVal val="visible"/>
                                      </p:to>
                                    </p:set>
                                    <p:animEffect transition="in" filter="box(in)">
                                      <p:cBhvr>
                                        <p:cTn id="23" dur="75"/>
                                        <p:tgtEl>
                                          <p:spTgt spid="107526"/>
                                        </p:tgtEl>
                                      </p:cBhvr>
                                    </p:animEffect>
                                  </p:childTnLst>
                                </p:cTn>
                              </p:par>
                            </p:childTnLst>
                          </p:cTn>
                        </p:par>
                        <p:par>
                          <p:cTn id="24" fill="hold">
                            <p:stCondLst>
                              <p:cond delay="15900"/>
                            </p:stCondLst>
                            <p:childTnLst>
                              <p:par>
                                <p:cTn id="25" presetID="4" presetClass="entr" presetSubtype="16" fill="hold" grpId="0" nodeType="afterEffect">
                                  <p:stCondLst>
                                    <p:cond delay="1000"/>
                                  </p:stCondLst>
                                  <p:iterate type="lt">
                                    <p:tmPct val="100000"/>
                                  </p:iterate>
                                  <p:childTnLst>
                                    <p:set>
                                      <p:cBhvr>
                                        <p:cTn id="26" dur="1" fill="hold">
                                          <p:stCondLst>
                                            <p:cond delay="0"/>
                                          </p:stCondLst>
                                        </p:cTn>
                                        <p:tgtEl>
                                          <p:spTgt spid="107527"/>
                                        </p:tgtEl>
                                        <p:attrNameLst>
                                          <p:attrName>style.visibility</p:attrName>
                                        </p:attrNameLst>
                                      </p:cBhvr>
                                      <p:to>
                                        <p:strVal val="visible"/>
                                      </p:to>
                                    </p:set>
                                    <p:animEffect transition="in" filter="box(in)">
                                      <p:cBhvr>
                                        <p:cTn id="27" dur="75"/>
                                        <p:tgtEl>
                                          <p:spTgt spid="107527"/>
                                        </p:tgtEl>
                                      </p:cBhvr>
                                    </p:animEffect>
                                  </p:childTnLst>
                                </p:cTn>
                              </p:par>
                            </p:childTnLst>
                          </p:cTn>
                        </p:par>
                        <p:par>
                          <p:cTn id="28" fill="hold">
                            <p:stCondLst>
                              <p:cond delay="19750"/>
                            </p:stCondLst>
                            <p:childTnLst>
                              <p:par>
                                <p:cTn id="29" presetID="4" presetClass="entr" presetSubtype="16" fill="hold" grpId="0" nodeType="afterEffect">
                                  <p:stCondLst>
                                    <p:cond delay="1000"/>
                                  </p:stCondLst>
                                  <p:iterate type="lt">
                                    <p:tmPct val="100000"/>
                                  </p:iterate>
                                  <p:childTnLst>
                                    <p:set>
                                      <p:cBhvr>
                                        <p:cTn id="30" dur="1" fill="hold">
                                          <p:stCondLst>
                                            <p:cond delay="0"/>
                                          </p:stCondLst>
                                        </p:cTn>
                                        <p:tgtEl>
                                          <p:spTgt spid="107528"/>
                                        </p:tgtEl>
                                        <p:attrNameLst>
                                          <p:attrName>style.visibility</p:attrName>
                                        </p:attrNameLst>
                                      </p:cBhvr>
                                      <p:to>
                                        <p:strVal val="visible"/>
                                      </p:to>
                                    </p:set>
                                    <p:animEffect transition="in" filter="box(in)">
                                      <p:cBhvr>
                                        <p:cTn id="31" dur="75"/>
                                        <p:tgtEl>
                                          <p:spTgt spid="1075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522" grpId="0" autoUpdateAnimBg="0"/>
      <p:bldP spid="107523" grpId="0" autoUpdateAnimBg="0"/>
      <p:bldP spid="107524" grpId="0" autoUpdateAnimBg="0"/>
      <p:bldP spid="107525" grpId="0" autoUpdateAnimBg="0"/>
      <p:bldP spid="107526" grpId="0" autoUpdateAnimBg="0"/>
      <p:bldP spid="107527" grpId="0" autoUpdateAnimBg="0"/>
      <p:bldP spid="107528" grpId="0"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5" name="Rectangle 1027"/>
          <p:cNvSpPr>
            <a:spLocks noChangeArrowheads="1"/>
          </p:cNvSpPr>
          <p:nvPr/>
        </p:nvSpPr>
        <p:spPr bwMode="auto">
          <a:xfrm>
            <a:off x="76200" y="1676400"/>
            <a:ext cx="8991600" cy="609600"/>
          </a:xfrm>
          <a:prstGeom prst="rect">
            <a:avLst/>
          </a:prstGeom>
          <a:noFill/>
          <a:ln w="9525">
            <a:noFill/>
            <a:miter lim="800000"/>
            <a:headEnd/>
            <a:tailEnd/>
          </a:ln>
        </p:spPr>
        <p:txBody>
          <a:bodyPr anchor="ctr"/>
          <a:lstStyle/>
          <a:p>
            <a:r>
              <a:rPr lang="fr-FR" sz="3400" baseline="30000">
                <a:solidFill>
                  <a:srgbClr val="FF0000"/>
                </a:solidFill>
              </a:rPr>
              <a:t>32</a:t>
            </a:r>
            <a:r>
              <a:rPr lang="fr-FR" sz="3400">
                <a:solidFill>
                  <a:srgbClr val="FF0000"/>
                </a:solidFill>
              </a:rPr>
              <a:t>P5’</a:t>
            </a:r>
            <a:r>
              <a:rPr lang="fr-FR" sz="3400"/>
              <a:t>-A-A-G-T-3’OH</a:t>
            </a:r>
          </a:p>
        </p:txBody>
      </p:sp>
      <p:sp>
        <p:nvSpPr>
          <p:cNvPr id="115716" name="Rectangle 1028"/>
          <p:cNvSpPr>
            <a:spLocks noChangeArrowheads="1"/>
          </p:cNvSpPr>
          <p:nvPr/>
        </p:nvSpPr>
        <p:spPr bwMode="auto">
          <a:xfrm>
            <a:off x="76200" y="2362200"/>
            <a:ext cx="8991600" cy="609600"/>
          </a:xfrm>
          <a:prstGeom prst="rect">
            <a:avLst/>
          </a:prstGeom>
          <a:noFill/>
          <a:ln w="9525">
            <a:noFill/>
            <a:miter lim="800000"/>
            <a:headEnd/>
            <a:tailEnd/>
          </a:ln>
        </p:spPr>
        <p:txBody>
          <a:bodyPr anchor="ctr"/>
          <a:lstStyle/>
          <a:p>
            <a:r>
              <a:rPr lang="fr-FR" sz="3400" baseline="30000">
                <a:solidFill>
                  <a:srgbClr val="FF0000"/>
                </a:solidFill>
              </a:rPr>
              <a:t>32</a:t>
            </a:r>
            <a:r>
              <a:rPr lang="fr-FR" sz="3400">
                <a:solidFill>
                  <a:srgbClr val="FF0000"/>
                </a:solidFill>
              </a:rPr>
              <a:t>P5’</a:t>
            </a:r>
            <a:r>
              <a:rPr lang="fr-FR" sz="3400"/>
              <a:t>-A-A-G-T-C-T-3’OH</a:t>
            </a:r>
          </a:p>
        </p:txBody>
      </p:sp>
      <p:sp>
        <p:nvSpPr>
          <p:cNvPr id="115717" name="Rectangle 1029"/>
          <p:cNvSpPr>
            <a:spLocks noChangeArrowheads="1"/>
          </p:cNvSpPr>
          <p:nvPr/>
        </p:nvSpPr>
        <p:spPr bwMode="auto">
          <a:xfrm>
            <a:off x="76200" y="3124200"/>
            <a:ext cx="8991600" cy="609600"/>
          </a:xfrm>
          <a:prstGeom prst="rect">
            <a:avLst/>
          </a:prstGeom>
          <a:noFill/>
          <a:ln w="9525">
            <a:noFill/>
            <a:miter lim="800000"/>
            <a:headEnd/>
            <a:tailEnd/>
          </a:ln>
        </p:spPr>
        <p:txBody>
          <a:bodyPr anchor="ctr"/>
          <a:lstStyle/>
          <a:p>
            <a:r>
              <a:rPr lang="fr-FR" sz="3400" baseline="30000">
                <a:solidFill>
                  <a:srgbClr val="FF0000"/>
                </a:solidFill>
              </a:rPr>
              <a:t>32</a:t>
            </a:r>
            <a:r>
              <a:rPr lang="fr-FR" sz="3400">
                <a:solidFill>
                  <a:srgbClr val="FF0000"/>
                </a:solidFill>
              </a:rPr>
              <a:t>P5’</a:t>
            </a:r>
            <a:r>
              <a:rPr lang="fr-FR" sz="3400"/>
              <a:t>-A-A-G-T-C-T-C-A-3’OH</a:t>
            </a:r>
          </a:p>
        </p:txBody>
      </p:sp>
      <p:sp>
        <p:nvSpPr>
          <p:cNvPr id="115718" name="Rectangle 1030"/>
          <p:cNvSpPr>
            <a:spLocks noChangeArrowheads="1"/>
          </p:cNvSpPr>
          <p:nvPr/>
        </p:nvSpPr>
        <p:spPr bwMode="auto">
          <a:xfrm>
            <a:off x="76200" y="3886200"/>
            <a:ext cx="8991600" cy="609600"/>
          </a:xfrm>
          <a:prstGeom prst="rect">
            <a:avLst/>
          </a:prstGeom>
          <a:noFill/>
          <a:ln w="9525">
            <a:noFill/>
            <a:miter lim="800000"/>
            <a:headEnd/>
            <a:tailEnd/>
          </a:ln>
        </p:spPr>
        <p:txBody>
          <a:bodyPr anchor="ctr"/>
          <a:lstStyle/>
          <a:p>
            <a:r>
              <a:rPr lang="fr-FR" sz="3400" baseline="30000">
                <a:solidFill>
                  <a:srgbClr val="FF0000"/>
                </a:solidFill>
              </a:rPr>
              <a:t>32</a:t>
            </a:r>
            <a:r>
              <a:rPr lang="fr-FR" sz="3400">
                <a:solidFill>
                  <a:srgbClr val="FF0000"/>
                </a:solidFill>
              </a:rPr>
              <a:t>P5’</a:t>
            </a:r>
            <a:r>
              <a:rPr lang="fr-FR" sz="3400"/>
              <a:t>-A-A-G-T-C-T-C-A-C-3’OH</a:t>
            </a:r>
          </a:p>
        </p:txBody>
      </p:sp>
      <p:sp>
        <p:nvSpPr>
          <p:cNvPr id="115719" name="Rectangle 1031"/>
          <p:cNvSpPr>
            <a:spLocks noChangeArrowheads="1"/>
          </p:cNvSpPr>
          <p:nvPr/>
        </p:nvSpPr>
        <p:spPr bwMode="auto">
          <a:xfrm>
            <a:off x="76200" y="4648200"/>
            <a:ext cx="8991600" cy="609600"/>
          </a:xfrm>
          <a:prstGeom prst="rect">
            <a:avLst/>
          </a:prstGeom>
          <a:noFill/>
          <a:ln w="9525">
            <a:noFill/>
            <a:miter lim="800000"/>
            <a:headEnd/>
            <a:tailEnd/>
          </a:ln>
        </p:spPr>
        <p:txBody>
          <a:bodyPr anchor="ctr"/>
          <a:lstStyle/>
          <a:p>
            <a:r>
              <a:rPr lang="fr-FR" sz="3400" baseline="30000">
                <a:solidFill>
                  <a:srgbClr val="FF0000"/>
                </a:solidFill>
              </a:rPr>
              <a:t>32</a:t>
            </a:r>
            <a:r>
              <a:rPr lang="fr-FR" sz="3400">
                <a:solidFill>
                  <a:srgbClr val="FF0000"/>
                </a:solidFill>
              </a:rPr>
              <a:t>P5’</a:t>
            </a:r>
            <a:r>
              <a:rPr lang="fr-FR" sz="3400"/>
              <a:t>-A-A-G-T-C-T-C-A-C-C-T-G-A-3’OH</a:t>
            </a:r>
          </a:p>
        </p:txBody>
      </p:sp>
      <p:sp>
        <p:nvSpPr>
          <p:cNvPr id="115720" name="Rectangle 1032"/>
          <p:cNvSpPr>
            <a:spLocks noChangeArrowheads="1"/>
          </p:cNvSpPr>
          <p:nvPr/>
        </p:nvSpPr>
        <p:spPr bwMode="auto">
          <a:xfrm>
            <a:off x="76200" y="5334000"/>
            <a:ext cx="8991600" cy="609600"/>
          </a:xfrm>
          <a:prstGeom prst="rect">
            <a:avLst/>
          </a:prstGeom>
          <a:noFill/>
          <a:ln w="9525">
            <a:noFill/>
            <a:miter lim="800000"/>
            <a:headEnd/>
            <a:tailEnd/>
          </a:ln>
        </p:spPr>
        <p:txBody>
          <a:bodyPr anchor="ctr"/>
          <a:lstStyle/>
          <a:p>
            <a:r>
              <a:rPr lang="fr-FR" sz="3400" baseline="30000">
                <a:solidFill>
                  <a:srgbClr val="FF0000"/>
                </a:solidFill>
              </a:rPr>
              <a:t>32</a:t>
            </a:r>
            <a:r>
              <a:rPr lang="fr-FR" sz="3400">
                <a:solidFill>
                  <a:srgbClr val="FF0000"/>
                </a:solidFill>
              </a:rPr>
              <a:t>P5’</a:t>
            </a:r>
            <a:r>
              <a:rPr lang="fr-FR" sz="3400"/>
              <a:t>-A-A-G-T-C-T-C-A-C-C-T-G-A-C-3’OH</a:t>
            </a:r>
          </a:p>
        </p:txBody>
      </p:sp>
      <p:sp>
        <p:nvSpPr>
          <p:cNvPr id="115721" name="Rectangle 1033"/>
          <p:cNvSpPr>
            <a:spLocks noChangeArrowheads="1"/>
          </p:cNvSpPr>
          <p:nvPr/>
        </p:nvSpPr>
        <p:spPr bwMode="auto">
          <a:xfrm>
            <a:off x="228600" y="152400"/>
            <a:ext cx="8686800" cy="1371600"/>
          </a:xfrm>
          <a:prstGeom prst="rect">
            <a:avLst/>
          </a:prstGeom>
          <a:noFill/>
          <a:ln w="9525">
            <a:noFill/>
            <a:miter lim="800000"/>
            <a:headEnd/>
            <a:tailEnd/>
          </a:ln>
        </p:spPr>
        <p:txBody>
          <a:bodyPr anchor="ctr"/>
          <a:lstStyle/>
          <a:p>
            <a:r>
              <a:rPr lang="fr-FR" sz="3000"/>
              <a:t>On réalise une PAGE suivie d’une autoradiographie.</a:t>
            </a:r>
            <a:br>
              <a:rPr lang="fr-FR" sz="3000"/>
            </a:br>
            <a:r>
              <a:rPr lang="fr-FR" sz="3000"/>
              <a:t>Seuls les fragments radio marqués seront localisables sur le gel. Ainsi on identifiera :</a:t>
            </a:r>
          </a:p>
        </p:txBody>
      </p:sp>
      <p:sp>
        <p:nvSpPr>
          <p:cNvPr id="115723" name="Rectangle 1035"/>
          <p:cNvSpPr>
            <a:spLocks noChangeArrowheads="1"/>
          </p:cNvSpPr>
          <p:nvPr/>
        </p:nvSpPr>
        <p:spPr bwMode="auto">
          <a:xfrm>
            <a:off x="0" y="4800600"/>
            <a:ext cx="609600" cy="609600"/>
          </a:xfrm>
          <a:prstGeom prst="rect">
            <a:avLst/>
          </a:prstGeom>
          <a:noFill/>
          <a:ln w="9525">
            <a:noFill/>
            <a:miter lim="800000"/>
            <a:headEnd/>
            <a:tailEnd/>
          </a:ln>
        </p:spPr>
        <p:txBody>
          <a:bodyPr anchor="ctr"/>
          <a:lstStyle/>
          <a:p>
            <a:r>
              <a:rPr lang="fr-FR" sz="3400"/>
              <a:t>et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115721"/>
                                        </p:tgtEl>
                                        <p:attrNameLst>
                                          <p:attrName>style.visibility</p:attrName>
                                        </p:attrNameLst>
                                      </p:cBhvr>
                                      <p:to>
                                        <p:strVal val="visible"/>
                                      </p:to>
                                    </p:set>
                                    <p:animEffect transition="in" filter="checkerboard(across)">
                                      <p:cBhvr>
                                        <p:cTn id="7" dur="500"/>
                                        <p:tgtEl>
                                          <p:spTgt spid="115721"/>
                                        </p:tgtEl>
                                      </p:cBhvr>
                                    </p:animEffect>
                                  </p:childTnLst>
                                </p:cTn>
                              </p:par>
                            </p:childTnLst>
                          </p:cTn>
                        </p:par>
                        <p:par>
                          <p:cTn id="8" fill="hold">
                            <p:stCondLst>
                              <p:cond delay="500"/>
                            </p:stCondLst>
                            <p:childTnLst>
                              <p:par>
                                <p:cTn id="9" presetID="15" presetClass="entr" presetSubtype="0" fill="hold" grpId="0" nodeType="afterEffect">
                                  <p:stCondLst>
                                    <p:cond delay="1000"/>
                                  </p:stCondLst>
                                  <p:childTnLst>
                                    <p:set>
                                      <p:cBhvr>
                                        <p:cTn id="10" dur="1" fill="hold">
                                          <p:stCondLst>
                                            <p:cond delay="0"/>
                                          </p:stCondLst>
                                        </p:cTn>
                                        <p:tgtEl>
                                          <p:spTgt spid="115715"/>
                                        </p:tgtEl>
                                        <p:attrNameLst>
                                          <p:attrName>style.visibility</p:attrName>
                                        </p:attrNameLst>
                                      </p:cBhvr>
                                      <p:to>
                                        <p:strVal val="visible"/>
                                      </p:to>
                                    </p:set>
                                    <p:anim calcmode="lin" valueType="num">
                                      <p:cBhvr>
                                        <p:cTn id="11" dur="1000" fill="hold"/>
                                        <p:tgtEl>
                                          <p:spTgt spid="115715"/>
                                        </p:tgtEl>
                                        <p:attrNameLst>
                                          <p:attrName>ppt_w</p:attrName>
                                        </p:attrNameLst>
                                      </p:cBhvr>
                                      <p:tavLst>
                                        <p:tav tm="0">
                                          <p:val>
                                            <p:fltVal val="0"/>
                                          </p:val>
                                        </p:tav>
                                        <p:tav tm="100000">
                                          <p:val>
                                            <p:strVal val="#ppt_w"/>
                                          </p:val>
                                        </p:tav>
                                      </p:tavLst>
                                    </p:anim>
                                    <p:anim calcmode="lin" valueType="num">
                                      <p:cBhvr>
                                        <p:cTn id="12" dur="1000" fill="hold"/>
                                        <p:tgtEl>
                                          <p:spTgt spid="115715"/>
                                        </p:tgtEl>
                                        <p:attrNameLst>
                                          <p:attrName>ppt_h</p:attrName>
                                        </p:attrNameLst>
                                      </p:cBhvr>
                                      <p:tavLst>
                                        <p:tav tm="0">
                                          <p:val>
                                            <p:fltVal val="0"/>
                                          </p:val>
                                        </p:tav>
                                        <p:tav tm="100000">
                                          <p:val>
                                            <p:strVal val="#ppt_h"/>
                                          </p:val>
                                        </p:tav>
                                      </p:tavLst>
                                    </p:anim>
                                    <p:anim calcmode="lin" valueType="num">
                                      <p:cBhvr>
                                        <p:cTn id="13" dur="1000" fill="hold"/>
                                        <p:tgtEl>
                                          <p:spTgt spid="115715"/>
                                        </p:tgtEl>
                                        <p:attrNameLst>
                                          <p:attrName>ppt_x</p:attrName>
                                        </p:attrNameLst>
                                      </p:cBhvr>
                                      <p:tavLst>
                                        <p:tav tm="0" fmla="#ppt_x+(cos(-2*pi*(1-$))*-#ppt_x-sin(-2*pi*(1-$))*(1-#ppt_y))*(1-$)">
                                          <p:val>
                                            <p:fltVal val="0"/>
                                          </p:val>
                                        </p:tav>
                                        <p:tav tm="100000">
                                          <p:val>
                                            <p:fltVal val="1"/>
                                          </p:val>
                                        </p:tav>
                                      </p:tavLst>
                                    </p:anim>
                                    <p:anim calcmode="lin" valueType="num">
                                      <p:cBhvr>
                                        <p:cTn id="14" dur="1000" fill="hold"/>
                                        <p:tgtEl>
                                          <p:spTgt spid="115715"/>
                                        </p:tgtEl>
                                        <p:attrNameLst>
                                          <p:attrName>ppt_y</p:attrName>
                                        </p:attrNameLst>
                                      </p:cBhvr>
                                      <p:tavLst>
                                        <p:tav tm="0" fmla="#ppt_y+(sin(-2*pi*(1-$))*-#ppt_x+cos(-2*pi*(1-$))*(1-#ppt_y))*(1-$)">
                                          <p:val>
                                            <p:fltVal val="0"/>
                                          </p:val>
                                        </p:tav>
                                        <p:tav tm="100000">
                                          <p:val>
                                            <p:fltVal val="1"/>
                                          </p:val>
                                        </p:tav>
                                      </p:tavLst>
                                    </p:anim>
                                  </p:childTnLst>
                                </p:cTn>
                              </p:par>
                            </p:childTnLst>
                          </p:cTn>
                        </p:par>
                        <p:par>
                          <p:cTn id="15" fill="hold">
                            <p:stCondLst>
                              <p:cond delay="2500"/>
                            </p:stCondLst>
                            <p:childTnLst>
                              <p:par>
                                <p:cTn id="16" presetID="15" presetClass="entr" presetSubtype="0" fill="hold" grpId="0" nodeType="afterEffect">
                                  <p:stCondLst>
                                    <p:cond delay="1000"/>
                                  </p:stCondLst>
                                  <p:childTnLst>
                                    <p:set>
                                      <p:cBhvr>
                                        <p:cTn id="17" dur="1" fill="hold">
                                          <p:stCondLst>
                                            <p:cond delay="0"/>
                                          </p:stCondLst>
                                        </p:cTn>
                                        <p:tgtEl>
                                          <p:spTgt spid="115716"/>
                                        </p:tgtEl>
                                        <p:attrNameLst>
                                          <p:attrName>style.visibility</p:attrName>
                                        </p:attrNameLst>
                                      </p:cBhvr>
                                      <p:to>
                                        <p:strVal val="visible"/>
                                      </p:to>
                                    </p:set>
                                    <p:anim calcmode="lin" valueType="num">
                                      <p:cBhvr>
                                        <p:cTn id="18" dur="1000" fill="hold"/>
                                        <p:tgtEl>
                                          <p:spTgt spid="115716"/>
                                        </p:tgtEl>
                                        <p:attrNameLst>
                                          <p:attrName>ppt_w</p:attrName>
                                        </p:attrNameLst>
                                      </p:cBhvr>
                                      <p:tavLst>
                                        <p:tav tm="0">
                                          <p:val>
                                            <p:fltVal val="0"/>
                                          </p:val>
                                        </p:tav>
                                        <p:tav tm="100000">
                                          <p:val>
                                            <p:strVal val="#ppt_w"/>
                                          </p:val>
                                        </p:tav>
                                      </p:tavLst>
                                    </p:anim>
                                    <p:anim calcmode="lin" valueType="num">
                                      <p:cBhvr>
                                        <p:cTn id="19" dur="1000" fill="hold"/>
                                        <p:tgtEl>
                                          <p:spTgt spid="115716"/>
                                        </p:tgtEl>
                                        <p:attrNameLst>
                                          <p:attrName>ppt_h</p:attrName>
                                        </p:attrNameLst>
                                      </p:cBhvr>
                                      <p:tavLst>
                                        <p:tav tm="0">
                                          <p:val>
                                            <p:fltVal val="0"/>
                                          </p:val>
                                        </p:tav>
                                        <p:tav tm="100000">
                                          <p:val>
                                            <p:strVal val="#ppt_h"/>
                                          </p:val>
                                        </p:tav>
                                      </p:tavLst>
                                    </p:anim>
                                    <p:anim calcmode="lin" valueType="num">
                                      <p:cBhvr>
                                        <p:cTn id="20" dur="1000" fill="hold"/>
                                        <p:tgtEl>
                                          <p:spTgt spid="115716"/>
                                        </p:tgtEl>
                                        <p:attrNameLst>
                                          <p:attrName>ppt_x</p:attrName>
                                        </p:attrNameLst>
                                      </p:cBhvr>
                                      <p:tavLst>
                                        <p:tav tm="0" fmla="#ppt_x+(cos(-2*pi*(1-$))*-#ppt_x-sin(-2*pi*(1-$))*(1-#ppt_y))*(1-$)">
                                          <p:val>
                                            <p:fltVal val="0"/>
                                          </p:val>
                                        </p:tav>
                                        <p:tav tm="100000">
                                          <p:val>
                                            <p:fltVal val="1"/>
                                          </p:val>
                                        </p:tav>
                                      </p:tavLst>
                                    </p:anim>
                                    <p:anim calcmode="lin" valueType="num">
                                      <p:cBhvr>
                                        <p:cTn id="21" dur="1000" fill="hold"/>
                                        <p:tgtEl>
                                          <p:spTgt spid="115716"/>
                                        </p:tgtEl>
                                        <p:attrNameLst>
                                          <p:attrName>ppt_y</p:attrName>
                                        </p:attrNameLst>
                                      </p:cBhvr>
                                      <p:tavLst>
                                        <p:tav tm="0" fmla="#ppt_y+(sin(-2*pi*(1-$))*-#ppt_x+cos(-2*pi*(1-$))*(1-#ppt_y))*(1-$)">
                                          <p:val>
                                            <p:fltVal val="0"/>
                                          </p:val>
                                        </p:tav>
                                        <p:tav tm="100000">
                                          <p:val>
                                            <p:fltVal val="1"/>
                                          </p:val>
                                        </p:tav>
                                      </p:tavLst>
                                    </p:anim>
                                  </p:childTnLst>
                                </p:cTn>
                              </p:par>
                            </p:childTnLst>
                          </p:cTn>
                        </p:par>
                        <p:par>
                          <p:cTn id="22" fill="hold">
                            <p:stCondLst>
                              <p:cond delay="4500"/>
                            </p:stCondLst>
                            <p:childTnLst>
                              <p:par>
                                <p:cTn id="23" presetID="15" presetClass="entr" presetSubtype="0" fill="hold" grpId="0" nodeType="afterEffect">
                                  <p:stCondLst>
                                    <p:cond delay="1000"/>
                                  </p:stCondLst>
                                  <p:childTnLst>
                                    <p:set>
                                      <p:cBhvr>
                                        <p:cTn id="24" dur="1" fill="hold">
                                          <p:stCondLst>
                                            <p:cond delay="0"/>
                                          </p:stCondLst>
                                        </p:cTn>
                                        <p:tgtEl>
                                          <p:spTgt spid="115717"/>
                                        </p:tgtEl>
                                        <p:attrNameLst>
                                          <p:attrName>style.visibility</p:attrName>
                                        </p:attrNameLst>
                                      </p:cBhvr>
                                      <p:to>
                                        <p:strVal val="visible"/>
                                      </p:to>
                                    </p:set>
                                    <p:anim calcmode="lin" valueType="num">
                                      <p:cBhvr>
                                        <p:cTn id="25" dur="1000" fill="hold"/>
                                        <p:tgtEl>
                                          <p:spTgt spid="115717"/>
                                        </p:tgtEl>
                                        <p:attrNameLst>
                                          <p:attrName>ppt_w</p:attrName>
                                        </p:attrNameLst>
                                      </p:cBhvr>
                                      <p:tavLst>
                                        <p:tav tm="0">
                                          <p:val>
                                            <p:fltVal val="0"/>
                                          </p:val>
                                        </p:tav>
                                        <p:tav tm="100000">
                                          <p:val>
                                            <p:strVal val="#ppt_w"/>
                                          </p:val>
                                        </p:tav>
                                      </p:tavLst>
                                    </p:anim>
                                    <p:anim calcmode="lin" valueType="num">
                                      <p:cBhvr>
                                        <p:cTn id="26" dur="1000" fill="hold"/>
                                        <p:tgtEl>
                                          <p:spTgt spid="115717"/>
                                        </p:tgtEl>
                                        <p:attrNameLst>
                                          <p:attrName>ppt_h</p:attrName>
                                        </p:attrNameLst>
                                      </p:cBhvr>
                                      <p:tavLst>
                                        <p:tav tm="0">
                                          <p:val>
                                            <p:fltVal val="0"/>
                                          </p:val>
                                        </p:tav>
                                        <p:tav tm="100000">
                                          <p:val>
                                            <p:strVal val="#ppt_h"/>
                                          </p:val>
                                        </p:tav>
                                      </p:tavLst>
                                    </p:anim>
                                    <p:anim calcmode="lin" valueType="num">
                                      <p:cBhvr>
                                        <p:cTn id="27" dur="1000" fill="hold"/>
                                        <p:tgtEl>
                                          <p:spTgt spid="115717"/>
                                        </p:tgtEl>
                                        <p:attrNameLst>
                                          <p:attrName>ppt_x</p:attrName>
                                        </p:attrNameLst>
                                      </p:cBhvr>
                                      <p:tavLst>
                                        <p:tav tm="0" fmla="#ppt_x+(cos(-2*pi*(1-$))*-#ppt_x-sin(-2*pi*(1-$))*(1-#ppt_y))*(1-$)">
                                          <p:val>
                                            <p:fltVal val="0"/>
                                          </p:val>
                                        </p:tav>
                                        <p:tav tm="100000">
                                          <p:val>
                                            <p:fltVal val="1"/>
                                          </p:val>
                                        </p:tav>
                                      </p:tavLst>
                                    </p:anim>
                                    <p:anim calcmode="lin" valueType="num">
                                      <p:cBhvr>
                                        <p:cTn id="28" dur="1000" fill="hold"/>
                                        <p:tgtEl>
                                          <p:spTgt spid="115717"/>
                                        </p:tgtEl>
                                        <p:attrNameLst>
                                          <p:attrName>ppt_y</p:attrName>
                                        </p:attrNameLst>
                                      </p:cBhvr>
                                      <p:tavLst>
                                        <p:tav tm="0" fmla="#ppt_y+(sin(-2*pi*(1-$))*-#ppt_x+cos(-2*pi*(1-$))*(1-#ppt_y))*(1-$)">
                                          <p:val>
                                            <p:fltVal val="0"/>
                                          </p:val>
                                        </p:tav>
                                        <p:tav tm="100000">
                                          <p:val>
                                            <p:fltVal val="1"/>
                                          </p:val>
                                        </p:tav>
                                      </p:tavLst>
                                    </p:anim>
                                  </p:childTnLst>
                                </p:cTn>
                              </p:par>
                            </p:childTnLst>
                          </p:cTn>
                        </p:par>
                        <p:par>
                          <p:cTn id="29" fill="hold">
                            <p:stCondLst>
                              <p:cond delay="6500"/>
                            </p:stCondLst>
                            <p:childTnLst>
                              <p:par>
                                <p:cTn id="30" presetID="15" presetClass="entr" presetSubtype="0" fill="hold" grpId="0" nodeType="afterEffect">
                                  <p:stCondLst>
                                    <p:cond delay="1000"/>
                                  </p:stCondLst>
                                  <p:childTnLst>
                                    <p:set>
                                      <p:cBhvr>
                                        <p:cTn id="31" dur="1" fill="hold">
                                          <p:stCondLst>
                                            <p:cond delay="0"/>
                                          </p:stCondLst>
                                        </p:cTn>
                                        <p:tgtEl>
                                          <p:spTgt spid="115718"/>
                                        </p:tgtEl>
                                        <p:attrNameLst>
                                          <p:attrName>style.visibility</p:attrName>
                                        </p:attrNameLst>
                                      </p:cBhvr>
                                      <p:to>
                                        <p:strVal val="visible"/>
                                      </p:to>
                                    </p:set>
                                    <p:anim calcmode="lin" valueType="num">
                                      <p:cBhvr>
                                        <p:cTn id="32" dur="1000" fill="hold"/>
                                        <p:tgtEl>
                                          <p:spTgt spid="115718"/>
                                        </p:tgtEl>
                                        <p:attrNameLst>
                                          <p:attrName>ppt_w</p:attrName>
                                        </p:attrNameLst>
                                      </p:cBhvr>
                                      <p:tavLst>
                                        <p:tav tm="0">
                                          <p:val>
                                            <p:fltVal val="0"/>
                                          </p:val>
                                        </p:tav>
                                        <p:tav tm="100000">
                                          <p:val>
                                            <p:strVal val="#ppt_w"/>
                                          </p:val>
                                        </p:tav>
                                      </p:tavLst>
                                    </p:anim>
                                    <p:anim calcmode="lin" valueType="num">
                                      <p:cBhvr>
                                        <p:cTn id="33" dur="1000" fill="hold"/>
                                        <p:tgtEl>
                                          <p:spTgt spid="115718"/>
                                        </p:tgtEl>
                                        <p:attrNameLst>
                                          <p:attrName>ppt_h</p:attrName>
                                        </p:attrNameLst>
                                      </p:cBhvr>
                                      <p:tavLst>
                                        <p:tav tm="0">
                                          <p:val>
                                            <p:fltVal val="0"/>
                                          </p:val>
                                        </p:tav>
                                        <p:tav tm="100000">
                                          <p:val>
                                            <p:strVal val="#ppt_h"/>
                                          </p:val>
                                        </p:tav>
                                      </p:tavLst>
                                    </p:anim>
                                    <p:anim calcmode="lin" valueType="num">
                                      <p:cBhvr>
                                        <p:cTn id="34" dur="1000" fill="hold"/>
                                        <p:tgtEl>
                                          <p:spTgt spid="115718"/>
                                        </p:tgtEl>
                                        <p:attrNameLst>
                                          <p:attrName>ppt_x</p:attrName>
                                        </p:attrNameLst>
                                      </p:cBhvr>
                                      <p:tavLst>
                                        <p:tav tm="0" fmla="#ppt_x+(cos(-2*pi*(1-$))*-#ppt_x-sin(-2*pi*(1-$))*(1-#ppt_y))*(1-$)">
                                          <p:val>
                                            <p:fltVal val="0"/>
                                          </p:val>
                                        </p:tav>
                                        <p:tav tm="100000">
                                          <p:val>
                                            <p:fltVal val="1"/>
                                          </p:val>
                                        </p:tav>
                                      </p:tavLst>
                                    </p:anim>
                                    <p:anim calcmode="lin" valueType="num">
                                      <p:cBhvr>
                                        <p:cTn id="35" dur="1000" fill="hold"/>
                                        <p:tgtEl>
                                          <p:spTgt spid="115718"/>
                                        </p:tgtEl>
                                        <p:attrNameLst>
                                          <p:attrName>ppt_y</p:attrName>
                                        </p:attrNameLst>
                                      </p:cBhvr>
                                      <p:tavLst>
                                        <p:tav tm="0" fmla="#ppt_y+(sin(-2*pi*(1-$))*-#ppt_x+cos(-2*pi*(1-$))*(1-#ppt_y))*(1-$)">
                                          <p:val>
                                            <p:fltVal val="0"/>
                                          </p:val>
                                        </p:tav>
                                        <p:tav tm="100000">
                                          <p:val>
                                            <p:fltVal val="1"/>
                                          </p:val>
                                        </p:tav>
                                      </p:tavLst>
                                    </p:anim>
                                  </p:childTnLst>
                                </p:cTn>
                              </p:par>
                            </p:childTnLst>
                          </p:cTn>
                        </p:par>
                        <p:par>
                          <p:cTn id="36" fill="hold">
                            <p:stCondLst>
                              <p:cond delay="8500"/>
                            </p:stCondLst>
                            <p:childTnLst>
                              <p:par>
                                <p:cTn id="37" presetID="15" presetClass="entr" presetSubtype="0" fill="hold" grpId="0" nodeType="afterEffect">
                                  <p:stCondLst>
                                    <p:cond delay="1000"/>
                                  </p:stCondLst>
                                  <p:childTnLst>
                                    <p:set>
                                      <p:cBhvr>
                                        <p:cTn id="38" dur="1" fill="hold">
                                          <p:stCondLst>
                                            <p:cond delay="0"/>
                                          </p:stCondLst>
                                        </p:cTn>
                                        <p:tgtEl>
                                          <p:spTgt spid="115719"/>
                                        </p:tgtEl>
                                        <p:attrNameLst>
                                          <p:attrName>style.visibility</p:attrName>
                                        </p:attrNameLst>
                                      </p:cBhvr>
                                      <p:to>
                                        <p:strVal val="visible"/>
                                      </p:to>
                                    </p:set>
                                    <p:anim calcmode="lin" valueType="num">
                                      <p:cBhvr>
                                        <p:cTn id="39" dur="1000" fill="hold"/>
                                        <p:tgtEl>
                                          <p:spTgt spid="115719"/>
                                        </p:tgtEl>
                                        <p:attrNameLst>
                                          <p:attrName>ppt_w</p:attrName>
                                        </p:attrNameLst>
                                      </p:cBhvr>
                                      <p:tavLst>
                                        <p:tav tm="0">
                                          <p:val>
                                            <p:fltVal val="0"/>
                                          </p:val>
                                        </p:tav>
                                        <p:tav tm="100000">
                                          <p:val>
                                            <p:strVal val="#ppt_w"/>
                                          </p:val>
                                        </p:tav>
                                      </p:tavLst>
                                    </p:anim>
                                    <p:anim calcmode="lin" valueType="num">
                                      <p:cBhvr>
                                        <p:cTn id="40" dur="1000" fill="hold"/>
                                        <p:tgtEl>
                                          <p:spTgt spid="115719"/>
                                        </p:tgtEl>
                                        <p:attrNameLst>
                                          <p:attrName>ppt_h</p:attrName>
                                        </p:attrNameLst>
                                      </p:cBhvr>
                                      <p:tavLst>
                                        <p:tav tm="0">
                                          <p:val>
                                            <p:fltVal val="0"/>
                                          </p:val>
                                        </p:tav>
                                        <p:tav tm="100000">
                                          <p:val>
                                            <p:strVal val="#ppt_h"/>
                                          </p:val>
                                        </p:tav>
                                      </p:tavLst>
                                    </p:anim>
                                    <p:anim calcmode="lin" valueType="num">
                                      <p:cBhvr>
                                        <p:cTn id="41" dur="1000" fill="hold"/>
                                        <p:tgtEl>
                                          <p:spTgt spid="115719"/>
                                        </p:tgtEl>
                                        <p:attrNameLst>
                                          <p:attrName>ppt_x</p:attrName>
                                        </p:attrNameLst>
                                      </p:cBhvr>
                                      <p:tavLst>
                                        <p:tav tm="0" fmla="#ppt_x+(cos(-2*pi*(1-$))*-#ppt_x-sin(-2*pi*(1-$))*(1-#ppt_y))*(1-$)">
                                          <p:val>
                                            <p:fltVal val="0"/>
                                          </p:val>
                                        </p:tav>
                                        <p:tav tm="100000">
                                          <p:val>
                                            <p:fltVal val="1"/>
                                          </p:val>
                                        </p:tav>
                                      </p:tavLst>
                                    </p:anim>
                                    <p:anim calcmode="lin" valueType="num">
                                      <p:cBhvr>
                                        <p:cTn id="42" dur="1000" fill="hold"/>
                                        <p:tgtEl>
                                          <p:spTgt spid="115719"/>
                                        </p:tgtEl>
                                        <p:attrNameLst>
                                          <p:attrName>ppt_y</p:attrName>
                                        </p:attrNameLst>
                                      </p:cBhvr>
                                      <p:tavLst>
                                        <p:tav tm="0" fmla="#ppt_y+(sin(-2*pi*(1-$))*-#ppt_x+cos(-2*pi*(1-$))*(1-#ppt_y))*(1-$)">
                                          <p:val>
                                            <p:fltVal val="0"/>
                                          </p:val>
                                        </p:tav>
                                        <p:tav tm="100000">
                                          <p:val>
                                            <p:fltVal val="1"/>
                                          </p:val>
                                        </p:tav>
                                      </p:tavLst>
                                    </p:anim>
                                  </p:childTnLst>
                                </p:cTn>
                              </p:par>
                            </p:childTnLst>
                          </p:cTn>
                        </p:par>
                        <p:par>
                          <p:cTn id="43" fill="hold">
                            <p:stCondLst>
                              <p:cond delay="10500"/>
                            </p:stCondLst>
                            <p:childTnLst>
                              <p:par>
                                <p:cTn id="44" presetID="15" presetClass="entr" presetSubtype="0" fill="hold" grpId="0" nodeType="afterEffect">
                                  <p:stCondLst>
                                    <p:cond delay="1000"/>
                                  </p:stCondLst>
                                  <p:childTnLst>
                                    <p:set>
                                      <p:cBhvr>
                                        <p:cTn id="45" dur="1" fill="hold">
                                          <p:stCondLst>
                                            <p:cond delay="0"/>
                                          </p:stCondLst>
                                        </p:cTn>
                                        <p:tgtEl>
                                          <p:spTgt spid="115723"/>
                                        </p:tgtEl>
                                        <p:attrNameLst>
                                          <p:attrName>style.visibility</p:attrName>
                                        </p:attrNameLst>
                                      </p:cBhvr>
                                      <p:to>
                                        <p:strVal val="visible"/>
                                      </p:to>
                                    </p:set>
                                    <p:anim calcmode="lin" valueType="num">
                                      <p:cBhvr>
                                        <p:cTn id="46" dur="1000" fill="hold"/>
                                        <p:tgtEl>
                                          <p:spTgt spid="115723"/>
                                        </p:tgtEl>
                                        <p:attrNameLst>
                                          <p:attrName>ppt_w</p:attrName>
                                        </p:attrNameLst>
                                      </p:cBhvr>
                                      <p:tavLst>
                                        <p:tav tm="0">
                                          <p:val>
                                            <p:fltVal val="0"/>
                                          </p:val>
                                        </p:tav>
                                        <p:tav tm="100000">
                                          <p:val>
                                            <p:strVal val="#ppt_w"/>
                                          </p:val>
                                        </p:tav>
                                      </p:tavLst>
                                    </p:anim>
                                    <p:anim calcmode="lin" valueType="num">
                                      <p:cBhvr>
                                        <p:cTn id="47" dur="1000" fill="hold"/>
                                        <p:tgtEl>
                                          <p:spTgt spid="115723"/>
                                        </p:tgtEl>
                                        <p:attrNameLst>
                                          <p:attrName>ppt_h</p:attrName>
                                        </p:attrNameLst>
                                      </p:cBhvr>
                                      <p:tavLst>
                                        <p:tav tm="0">
                                          <p:val>
                                            <p:fltVal val="0"/>
                                          </p:val>
                                        </p:tav>
                                        <p:tav tm="100000">
                                          <p:val>
                                            <p:strVal val="#ppt_h"/>
                                          </p:val>
                                        </p:tav>
                                      </p:tavLst>
                                    </p:anim>
                                    <p:anim calcmode="lin" valueType="num">
                                      <p:cBhvr>
                                        <p:cTn id="48" dur="1000" fill="hold"/>
                                        <p:tgtEl>
                                          <p:spTgt spid="115723"/>
                                        </p:tgtEl>
                                        <p:attrNameLst>
                                          <p:attrName>ppt_x</p:attrName>
                                        </p:attrNameLst>
                                      </p:cBhvr>
                                      <p:tavLst>
                                        <p:tav tm="0" fmla="#ppt_x+(cos(-2*pi*(1-$))*-#ppt_x-sin(-2*pi*(1-$))*(1-#ppt_y))*(1-$)">
                                          <p:val>
                                            <p:fltVal val="0"/>
                                          </p:val>
                                        </p:tav>
                                        <p:tav tm="100000">
                                          <p:val>
                                            <p:fltVal val="1"/>
                                          </p:val>
                                        </p:tav>
                                      </p:tavLst>
                                    </p:anim>
                                    <p:anim calcmode="lin" valueType="num">
                                      <p:cBhvr>
                                        <p:cTn id="49" dur="1000" fill="hold"/>
                                        <p:tgtEl>
                                          <p:spTgt spid="115723"/>
                                        </p:tgtEl>
                                        <p:attrNameLst>
                                          <p:attrName>ppt_y</p:attrName>
                                        </p:attrNameLst>
                                      </p:cBhvr>
                                      <p:tavLst>
                                        <p:tav tm="0" fmla="#ppt_y+(sin(-2*pi*(1-$))*-#ppt_x+cos(-2*pi*(1-$))*(1-#ppt_y))*(1-$)">
                                          <p:val>
                                            <p:fltVal val="0"/>
                                          </p:val>
                                        </p:tav>
                                        <p:tav tm="100000">
                                          <p:val>
                                            <p:fltVal val="1"/>
                                          </p:val>
                                        </p:tav>
                                      </p:tavLst>
                                    </p:anim>
                                  </p:childTnLst>
                                </p:cTn>
                              </p:par>
                            </p:childTnLst>
                          </p:cTn>
                        </p:par>
                        <p:par>
                          <p:cTn id="50" fill="hold">
                            <p:stCondLst>
                              <p:cond delay="12500"/>
                            </p:stCondLst>
                            <p:childTnLst>
                              <p:par>
                                <p:cTn id="51" presetID="15" presetClass="entr" presetSubtype="0" fill="hold" grpId="0" nodeType="afterEffect">
                                  <p:stCondLst>
                                    <p:cond delay="1000"/>
                                  </p:stCondLst>
                                  <p:childTnLst>
                                    <p:set>
                                      <p:cBhvr>
                                        <p:cTn id="52" dur="1" fill="hold">
                                          <p:stCondLst>
                                            <p:cond delay="0"/>
                                          </p:stCondLst>
                                        </p:cTn>
                                        <p:tgtEl>
                                          <p:spTgt spid="115720"/>
                                        </p:tgtEl>
                                        <p:attrNameLst>
                                          <p:attrName>style.visibility</p:attrName>
                                        </p:attrNameLst>
                                      </p:cBhvr>
                                      <p:to>
                                        <p:strVal val="visible"/>
                                      </p:to>
                                    </p:set>
                                    <p:anim calcmode="lin" valueType="num">
                                      <p:cBhvr>
                                        <p:cTn id="53" dur="1000" fill="hold"/>
                                        <p:tgtEl>
                                          <p:spTgt spid="115720"/>
                                        </p:tgtEl>
                                        <p:attrNameLst>
                                          <p:attrName>ppt_w</p:attrName>
                                        </p:attrNameLst>
                                      </p:cBhvr>
                                      <p:tavLst>
                                        <p:tav tm="0">
                                          <p:val>
                                            <p:fltVal val="0"/>
                                          </p:val>
                                        </p:tav>
                                        <p:tav tm="100000">
                                          <p:val>
                                            <p:strVal val="#ppt_w"/>
                                          </p:val>
                                        </p:tav>
                                      </p:tavLst>
                                    </p:anim>
                                    <p:anim calcmode="lin" valueType="num">
                                      <p:cBhvr>
                                        <p:cTn id="54" dur="1000" fill="hold"/>
                                        <p:tgtEl>
                                          <p:spTgt spid="115720"/>
                                        </p:tgtEl>
                                        <p:attrNameLst>
                                          <p:attrName>ppt_h</p:attrName>
                                        </p:attrNameLst>
                                      </p:cBhvr>
                                      <p:tavLst>
                                        <p:tav tm="0">
                                          <p:val>
                                            <p:fltVal val="0"/>
                                          </p:val>
                                        </p:tav>
                                        <p:tav tm="100000">
                                          <p:val>
                                            <p:strVal val="#ppt_h"/>
                                          </p:val>
                                        </p:tav>
                                      </p:tavLst>
                                    </p:anim>
                                    <p:anim calcmode="lin" valueType="num">
                                      <p:cBhvr>
                                        <p:cTn id="55" dur="1000" fill="hold"/>
                                        <p:tgtEl>
                                          <p:spTgt spid="115720"/>
                                        </p:tgtEl>
                                        <p:attrNameLst>
                                          <p:attrName>ppt_x</p:attrName>
                                        </p:attrNameLst>
                                      </p:cBhvr>
                                      <p:tavLst>
                                        <p:tav tm="0" fmla="#ppt_x+(cos(-2*pi*(1-$))*-#ppt_x-sin(-2*pi*(1-$))*(1-#ppt_y))*(1-$)">
                                          <p:val>
                                            <p:fltVal val="0"/>
                                          </p:val>
                                        </p:tav>
                                        <p:tav tm="100000">
                                          <p:val>
                                            <p:fltVal val="1"/>
                                          </p:val>
                                        </p:tav>
                                      </p:tavLst>
                                    </p:anim>
                                    <p:anim calcmode="lin" valueType="num">
                                      <p:cBhvr>
                                        <p:cTn id="56" dur="1000" fill="hold"/>
                                        <p:tgtEl>
                                          <p:spTgt spid="115720"/>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715" grpId="0" autoUpdateAnimBg="0"/>
      <p:bldP spid="115716" grpId="0" autoUpdateAnimBg="0"/>
      <p:bldP spid="115717" grpId="0" autoUpdateAnimBg="0"/>
      <p:bldP spid="115718" grpId="0" autoUpdateAnimBg="0"/>
      <p:bldP spid="115719" grpId="0" autoUpdateAnimBg="0"/>
      <p:bldP spid="115720" grpId="0" autoUpdateAnimBg="0"/>
      <p:bldP spid="115721" grpId="0" autoUpdateAnimBg="0"/>
      <p:bldP spid="115723" grpId="0"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129026" name="Group 2"/>
          <p:cNvGraphicFramePr>
            <a:graphicFrameLocks noGrp="1"/>
          </p:cNvGraphicFramePr>
          <p:nvPr/>
        </p:nvGraphicFramePr>
        <p:xfrm>
          <a:off x="285720" y="1500174"/>
          <a:ext cx="4495800" cy="5000660"/>
        </p:xfrm>
        <a:graphic>
          <a:graphicData uri="http://schemas.openxmlformats.org/drawingml/2006/table">
            <a:tbl>
              <a:tblPr/>
              <a:tblGrid>
                <a:gridCol w="1066800"/>
                <a:gridCol w="1143000"/>
                <a:gridCol w="990600"/>
                <a:gridCol w="1295400"/>
              </a:tblGrid>
              <a:tr h="61188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800" b="0" i="0" u="none" strike="noStrike" cap="none" normalizeH="0" baseline="0" dirty="0" smtClean="0">
                          <a:ln>
                            <a:noFill/>
                          </a:ln>
                          <a:solidFill>
                            <a:schemeClr val="tx1"/>
                          </a:solidFill>
                          <a:effectLst/>
                          <a:latin typeface="Times New Roman" pitchFamily="18" charset="0"/>
                        </a:rPr>
                        <a:t>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800" b="0" i="0" u="none" strike="noStrike" cap="none" normalizeH="0" baseline="0" smtClean="0">
                          <a:ln>
                            <a:noFill/>
                          </a:ln>
                          <a:solidFill>
                            <a:schemeClr val="tx1"/>
                          </a:solidFill>
                          <a:effectLst/>
                          <a:latin typeface="Times New Roman" pitchFamily="18" charset="0"/>
                        </a:rPr>
                        <a:t>G et 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800" b="0" i="0" u="none" strike="noStrike" cap="none" normalizeH="0" baseline="0" smtClean="0">
                          <a:ln>
                            <a:noFill/>
                          </a:ln>
                          <a:solidFill>
                            <a:schemeClr val="tx1"/>
                          </a:solidFill>
                          <a:effectLst/>
                          <a:latin typeface="Times New Roman" pitchFamily="18" charset="0"/>
                        </a:rPr>
                        <a:t>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800" b="0" i="0" u="none" strike="noStrike" cap="none" normalizeH="0" baseline="0" smtClean="0">
                          <a:ln>
                            <a:noFill/>
                          </a:ln>
                          <a:solidFill>
                            <a:schemeClr val="tx1"/>
                          </a:solidFill>
                          <a:effectLst/>
                          <a:latin typeface="Times New Roman" pitchFamily="18" charset="0"/>
                        </a:rPr>
                        <a:t>C et 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8878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dirty="0" smtClean="0">
                          <a:ln>
                            <a:noFill/>
                          </a:ln>
                          <a:solidFill>
                            <a:schemeClr val="tx1"/>
                          </a:solidFill>
                          <a:effectLst/>
                          <a:latin typeface="Times New Roman" pitchFamily="18" charset="0"/>
                        </a:rPr>
                        <a:t>____</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1"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1"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dirty="0" smtClean="0">
                          <a:ln>
                            <a:noFill/>
                          </a:ln>
                          <a:solidFill>
                            <a:schemeClr val="tx1"/>
                          </a:solidFill>
                          <a:effectLst/>
                          <a:latin typeface="Times New Roman" pitchFamily="18" charset="0"/>
                        </a:rPr>
                        <a:t>____</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1"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1"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1"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1"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1"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1"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1"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1"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dirty="0" smtClean="0">
                          <a:ln>
                            <a:noFill/>
                          </a:ln>
                          <a:solidFill>
                            <a:schemeClr val="tx1"/>
                          </a:solidFill>
                          <a:effectLst/>
                          <a:latin typeface="Times New Roman" pitchFamily="18" charset="0"/>
                        </a:rPr>
                        <a:t>____</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1" i="0" u="none" strike="noStrike" cap="none" normalizeH="0" baseline="0" dirty="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dirty="0" smtClean="0">
                          <a:ln>
                            <a:noFill/>
                          </a:ln>
                          <a:solidFill>
                            <a:schemeClr val="tx1"/>
                          </a:solidFill>
                          <a:effectLst/>
                          <a:latin typeface="Times New Roman" pitchFamily="18" charset="0"/>
                        </a:rPr>
                        <a:t>____</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1"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dirty="0" smtClean="0">
                          <a:ln>
                            <a:noFill/>
                          </a:ln>
                          <a:solidFill>
                            <a:schemeClr val="tx1"/>
                          </a:solidFill>
                          <a:effectLst/>
                          <a:latin typeface="Times New Roman" pitchFamily="18" charset="0"/>
                        </a:rPr>
                        <a:t>____</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dirty="0" smtClean="0">
                          <a:ln>
                            <a:noFill/>
                          </a:ln>
                          <a:solidFill>
                            <a:schemeClr val="tx1"/>
                          </a:solidFill>
                          <a:effectLst/>
                          <a:latin typeface="Times New Roman" pitchFamily="18" charset="0"/>
                        </a:rPr>
                        <a:t>____</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1"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1"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1"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dirty="0" smtClean="0">
                          <a:ln>
                            <a:noFill/>
                          </a:ln>
                          <a:solidFill>
                            <a:schemeClr val="tx1"/>
                          </a:solidFill>
                          <a:effectLst/>
                          <a:latin typeface="Times New Roman" pitchFamily="18" charset="0"/>
                        </a:rPr>
                        <a:t>____</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1"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1"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1"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1"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dirty="0" smtClean="0">
                          <a:ln>
                            <a:noFill/>
                          </a:ln>
                          <a:solidFill>
                            <a:schemeClr val="tx1"/>
                          </a:solidFill>
                          <a:effectLst/>
                          <a:latin typeface="Times New Roman" pitchFamily="18" charset="0"/>
                        </a:rPr>
                        <a:t>____</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dirty="0" smtClean="0">
                          <a:ln>
                            <a:noFill/>
                          </a:ln>
                          <a:solidFill>
                            <a:schemeClr val="tx1"/>
                          </a:solidFill>
                          <a:effectLst/>
                          <a:latin typeface="Times New Roman" pitchFamily="18" charset="0"/>
                        </a:rPr>
                        <a:t>____</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dirty="0" smtClean="0">
                          <a:ln>
                            <a:noFill/>
                          </a:ln>
                          <a:solidFill>
                            <a:schemeClr val="tx1"/>
                          </a:solidFill>
                          <a:effectLst/>
                          <a:latin typeface="Times New Roman" pitchFamily="18" charset="0"/>
                        </a:rPr>
                        <a:t>____</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dirty="0" smtClean="0">
                          <a:ln>
                            <a:noFill/>
                          </a:ln>
                          <a:solidFill>
                            <a:schemeClr val="tx1"/>
                          </a:solidFill>
                          <a:effectLst/>
                          <a:latin typeface="Times New Roman" pitchFamily="18" charset="0"/>
                        </a:rPr>
                        <a:t>____</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1"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1"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1"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dirty="0" smtClean="0">
                          <a:ln>
                            <a:noFill/>
                          </a:ln>
                          <a:solidFill>
                            <a:schemeClr val="tx1"/>
                          </a:solidFill>
                          <a:effectLst/>
                          <a:latin typeface="Times New Roman" pitchFamily="18" charset="0"/>
                        </a:rPr>
                        <a:t>____</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dirty="0" smtClean="0">
                          <a:ln>
                            <a:noFill/>
                          </a:ln>
                          <a:solidFill>
                            <a:schemeClr val="tx1"/>
                          </a:solidFill>
                          <a:effectLst/>
                          <a:latin typeface="Times New Roman" pitchFamily="18" charset="0"/>
                        </a:rPr>
                        <a:t>____</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1"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dirty="0" smtClean="0">
                          <a:ln>
                            <a:noFill/>
                          </a:ln>
                          <a:solidFill>
                            <a:schemeClr val="tx1"/>
                          </a:solidFill>
                          <a:effectLst/>
                          <a:latin typeface="Times New Roman" pitchFamily="18" charset="0"/>
                        </a:rPr>
                        <a:t>____</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1"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dirty="0" smtClean="0">
                          <a:ln>
                            <a:noFill/>
                          </a:ln>
                          <a:solidFill>
                            <a:schemeClr val="tx1"/>
                          </a:solidFill>
                          <a:effectLst/>
                          <a:latin typeface="Times New Roman" pitchFamily="18" charset="0"/>
                        </a:rPr>
                        <a:t>____</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1"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dirty="0" smtClean="0">
                          <a:ln>
                            <a:noFill/>
                          </a:ln>
                          <a:solidFill>
                            <a:schemeClr val="tx1"/>
                          </a:solidFill>
                          <a:effectLst/>
                          <a:latin typeface="Times New Roman" pitchFamily="18" charset="0"/>
                        </a:rPr>
                        <a:t>____</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dirty="0" smtClean="0">
                          <a:ln>
                            <a:noFill/>
                          </a:ln>
                          <a:solidFill>
                            <a:schemeClr val="tx1"/>
                          </a:solidFill>
                          <a:effectLst/>
                          <a:latin typeface="Times New Roman" pitchFamily="18" charset="0"/>
                        </a:rPr>
                        <a:t>____</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1"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1"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dirty="0" smtClean="0">
                          <a:ln>
                            <a:noFill/>
                          </a:ln>
                          <a:solidFill>
                            <a:schemeClr val="tx1"/>
                          </a:solidFill>
                          <a:effectLst/>
                          <a:latin typeface="Times New Roman" pitchFamily="18" charset="0"/>
                        </a:rPr>
                        <a:t>____</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dirty="0" smtClean="0">
                          <a:ln>
                            <a:noFill/>
                          </a:ln>
                          <a:solidFill>
                            <a:schemeClr val="tx1"/>
                          </a:solidFill>
                          <a:effectLst/>
                          <a:latin typeface="Times New Roman" pitchFamily="18" charset="0"/>
                        </a:rPr>
                        <a:t>____</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dirty="0" smtClean="0">
                          <a:ln>
                            <a:noFill/>
                          </a:ln>
                          <a:solidFill>
                            <a:schemeClr val="tx1"/>
                          </a:solidFill>
                          <a:effectLst/>
                          <a:latin typeface="Times New Roman" pitchFamily="18" charset="0"/>
                        </a:rPr>
                        <a:t>____</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1"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dirty="0" smtClean="0">
                          <a:ln>
                            <a:noFill/>
                          </a:ln>
                          <a:solidFill>
                            <a:schemeClr val="tx1"/>
                          </a:solidFill>
                          <a:effectLst/>
                          <a:latin typeface="Times New Roman" pitchFamily="18" charset="0"/>
                        </a:rPr>
                        <a:t>____</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dirty="0" smtClean="0">
                          <a:ln>
                            <a:noFill/>
                          </a:ln>
                          <a:solidFill>
                            <a:schemeClr val="tx1"/>
                          </a:solidFill>
                          <a:effectLst/>
                          <a:latin typeface="Times New Roman" pitchFamily="18" charset="0"/>
                        </a:rPr>
                        <a:t>____</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dirty="0" smtClean="0">
                          <a:ln>
                            <a:noFill/>
                          </a:ln>
                          <a:solidFill>
                            <a:schemeClr val="tx1"/>
                          </a:solidFill>
                          <a:effectLst/>
                          <a:latin typeface="Times New Roman" pitchFamily="18" charset="0"/>
                        </a:rPr>
                        <a:t>____</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dirty="0" smtClean="0">
                          <a:ln>
                            <a:noFill/>
                          </a:ln>
                          <a:solidFill>
                            <a:schemeClr val="tx1"/>
                          </a:solidFill>
                          <a:effectLst/>
                          <a:latin typeface="Times New Roman" pitchFamily="18" charset="0"/>
                        </a:rPr>
                        <a:t>____</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1"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29053" name="Line 29"/>
          <p:cNvSpPr>
            <a:spLocks noChangeShapeType="1"/>
          </p:cNvSpPr>
          <p:nvPr/>
        </p:nvSpPr>
        <p:spPr bwMode="auto">
          <a:xfrm>
            <a:off x="152400" y="2362200"/>
            <a:ext cx="0" cy="3200400"/>
          </a:xfrm>
          <a:prstGeom prst="line">
            <a:avLst/>
          </a:prstGeom>
          <a:noFill/>
          <a:ln w="9525">
            <a:solidFill>
              <a:srgbClr val="FFFFFF"/>
            </a:solidFill>
            <a:round/>
            <a:headEnd/>
            <a:tailEnd type="triangle" w="med" len="med"/>
          </a:ln>
          <a:effectLst/>
        </p:spPr>
        <p:txBody>
          <a:bodyPr anchor="ctr"/>
          <a:lstStyle/>
          <a:p>
            <a:endParaRPr lang="fr-FR"/>
          </a:p>
        </p:txBody>
      </p:sp>
      <p:sp>
        <p:nvSpPr>
          <p:cNvPr id="129054" name="Rectangle 30"/>
          <p:cNvSpPr>
            <a:spLocks noGrp="1" noChangeArrowheads="1"/>
          </p:cNvSpPr>
          <p:nvPr>
            <p:ph type="title" idx="4294967295"/>
          </p:nvPr>
        </p:nvSpPr>
        <p:spPr>
          <a:xfrm>
            <a:off x="0" y="152400"/>
            <a:ext cx="8991600" cy="762000"/>
          </a:xfrm>
        </p:spPr>
        <p:txBody>
          <a:bodyPr/>
          <a:lstStyle/>
          <a:p>
            <a:r>
              <a:rPr lang="fr-FR" sz="4000" dirty="0">
                <a:solidFill>
                  <a:srgbClr val="FF0000"/>
                </a:solidFill>
              </a:rPr>
              <a:t>Après électrophorèse</a:t>
            </a:r>
          </a:p>
        </p:txBody>
      </p:sp>
      <p:sp>
        <p:nvSpPr>
          <p:cNvPr id="129055" name="Rectangle 31"/>
          <p:cNvSpPr>
            <a:spLocks noChangeArrowheads="1"/>
          </p:cNvSpPr>
          <p:nvPr/>
        </p:nvSpPr>
        <p:spPr bwMode="auto">
          <a:xfrm>
            <a:off x="4800600" y="2000240"/>
            <a:ext cx="4495800" cy="4038600"/>
          </a:xfrm>
          <a:prstGeom prst="rect">
            <a:avLst/>
          </a:prstGeom>
          <a:noFill/>
          <a:ln w="9525">
            <a:noFill/>
            <a:miter lim="800000"/>
            <a:headEnd/>
            <a:tailEnd/>
          </a:ln>
        </p:spPr>
        <p:txBody>
          <a:bodyPr anchor="ctr"/>
          <a:lstStyle/>
          <a:p>
            <a:pPr algn="l"/>
            <a:r>
              <a:rPr lang="fr-FR" sz="1700" baseline="30000" dirty="0">
                <a:solidFill>
                  <a:srgbClr val="FF0000"/>
                </a:solidFill>
              </a:rPr>
              <a:t>32</a:t>
            </a:r>
            <a:r>
              <a:rPr lang="fr-FR" sz="1700" dirty="0">
                <a:solidFill>
                  <a:srgbClr val="FF0000"/>
                </a:solidFill>
              </a:rPr>
              <a:t>P5’</a:t>
            </a:r>
            <a:r>
              <a:rPr lang="fr-FR" sz="1700" dirty="0"/>
              <a:t>-A*-A-G-T-C-T-C-A-C-C-T-G-A-C-3’OH</a:t>
            </a:r>
            <a:br>
              <a:rPr lang="fr-FR" sz="1700" dirty="0"/>
            </a:br>
            <a:r>
              <a:rPr lang="fr-FR" sz="1700" baseline="30000" dirty="0">
                <a:solidFill>
                  <a:srgbClr val="FF0000"/>
                </a:solidFill>
              </a:rPr>
              <a:t>32</a:t>
            </a:r>
            <a:r>
              <a:rPr lang="fr-FR" sz="1700" dirty="0">
                <a:solidFill>
                  <a:srgbClr val="FF0000"/>
                </a:solidFill>
              </a:rPr>
              <a:t>P5’</a:t>
            </a:r>
            <a:r>
              <a:rPr lang="fr-FR" sz="1700" dirty="0"/>
              <a:t>-A*-A-G-T-C-T-C-A-C-C-T-G-A-3’OH</a:t>
            </a:r>
            <a:br>
              <a:rPr lang="fr-FR" sz="1700" dirty="0"/>
            </a:br>
            <a:r>
              <a:rPr lang="fr-FR" sz="1700" baseline="30000" dirty="0">
                <a:solidFill>
                  <a:srgbClr val="FF0000"/>
                </a:solidFill>
              </a:rPr>
              <a:t>32</a:t>
            </a:r>
            <a:r>
              <a:rPr lang="fr-FR" sz="1700" dirty="0">
                <a:solidFill>
                  <a:srgbClr val="FF0000"/>
                </a:solidFill>
              </a:rPr>
              <a:t>P5’</a:t>
            </a:r>
            <a:r>
              <a:rPr lang="fr-FR" sz="1700" dirty="0"/>
              <a:t>-A*-A-G-T-C-T-C-A-C-C-T-G-3’OH</a:t>
            </a:r>
            <a:br>
              <a:rPr lang="fr-FR" sz="1700" dirty="0"/>
            </a:br>
            <a:r>
              <a:rPr lang="fr-FR" sz="1700" baseline="30000" dirty="0">
                <a:solidFill>
                  <a:srgbClr val="FF0000"/>
                </a:solidFill>
              </a:rPr>
              <a:t>32</a:t>
            </a:r>
            <a:r>
              <a:rPr lang="fr-FR" sz="1700" dirty="0">
                <a:solidFill>
                  <a:srgbClr val="FF0000"/>
                </a:solidFill>
              </a:rPr>
              <a:t>P5’</a:t>
            </a:r>
            <a:r>
              <a:rPr lang="fr-FR" sz="1700" dirty="0"/>
              <a:t>-A*-A-G-T-C-T-C-A-C-C-T-3’OH</a:t>
            </a:r>
            <a:br>
              <a:rPr lang="fr-FR" sz="1700" dirty="0"/>
            </a:br>
            <a:r>
              <a:rPr lang="fr-FR" sz="1700" baseline="30000" dirty="0">
                <a:solidFill>
                  <a:srgbClr val="FF0000"/>
                </a:solidFill>
              </a:rPr>
              <a:t>32</a:t>
            </a:r>
            <a:r>
              <a:rPr lang="fr-FR" sz="1700" dirty="0">
                <a:solidFill>
                  <a:srgbClr val="FF0000"/>
                </a:solidFill>
              </a:rPr>
              <a:t>P5’</a:t>
            </a:r>
            <a:r>
              <a:rPr lang="fr-FR" sz="1700" dirty="0"/>
              <a:t>-A*-A-G-T-C-T-C-A-C-C-3’OH</a:t>
            </a:r>
            <a:br>
              <a:rPr lang="fr-FR" sz="1700" dirty="0"/>
            </a:br>
            <a:r>
              <a:rPr lang="fr-FR" sz="1700" baseline="30000" dirty="0">
                <a:solidFill>
                  <a:srgbClr val="FF0000"/>
                </a:solidFill>
              </a:rPr>
              <a:t>32</a:t>
            </a:r>
            <a:r>
              <a:rPr lang="fr-FR" sz="1700" dirty="0">
                <a:solidFill>
                  <a:srgbClr val="FF0000"/>
                </a:solidFill>
              </a:rPr>
              <a:t>P5’</a:t>
            </a:r>
            <a:r>
              <a:rPr lang="fr-FR" sz="1700" dirty="0"/>
              <a:t>-A*-A-G-T-C-T-C-A-C-3’OH</a:t>
            </a:r>
            <a:br>
              <a:rPr lang="fr-FR" sz="1700" dirty="0"/>
            </a:br>
            <a:r>
              <a:rPr lang="fr-FR" sz="1700" baseline="30000" dirty="0">
                <a:solidFill>
                  <a:srgbClr val="FF0000"/>
                </a:solidFill>
              </a:rPr>
              <a:t>32</a:t>
            </a:r>
            <a:r>
              <a:rPr lang="fr-FR" sz="1700" dirty="0">
                <a:solidFill>
                  <a:srgbClr val="FF0000"/>
                </a:solidFill>
              </a:rPr>
              <a:t>P5’</a:t>
            </a:r>
            <a:r>
              <a:rPr lang="fr-FR" sz="1700" dirty="0"/>
              <a:t>-A*-A-G-T-C-T-C-A-3’OH</a:t>
            </a:r>
            <a:br>
              <a:rPr lang="fr-FR" sz="1700" dirty="0"/>
            </a:br>
            <a:r>
              <a:rPr lang="fr-FR" sz="1700" baseline="30000" dirty="0">
                <a:solidFill>
                  <a:srgbClr val="FF0000"/>
                </a:solidFill>
              </a:rPr>
              <a:t>32</a:t>
            </a:r>
            <a:r>
              <a:rPr lang="fr-FR" sz="1700" dirty="0">
                <a:solidFill>
                  <a:srgbClr val="FF0000"/>
                </a:solidFill>
              </a:rPr>
              <a:t>P5’</a:t>
            </a:r>
            <a:r>
              <a:rPr lang="fr-FR" sz="1700" dirty="0"/>
              <a:t>-A*-A-G-T-C-T-C-3’OH</a:t>
            </a:r>
            <a:br>
              <a:rPr lang="fr-FR" sz="1700" dirty="0"/>
            </a:br>
            <a:r>
              <a:rPr lang="fr-FR" sz="1700" baseline="30000" dirty="0">
                <a:solidFill>
                  <a:srgbClr val="FF0000"/>
                </a:solidFill>
              </a:rPr>
              <a:t>32</a:t>
            </a:r>
            <a:r>
              <a:rPr lang="fr-FR" sz="1700" dirty="0">
                <a:solidFill>
                  <a:srgbClr val="FF0000"/>
                </a:solidFill>
              </a:rPr>
              <a:t>P5’</a:t>
            </a:r>
            <a:r>
              <a:rPr lang="fr-FR" sz="1700" dirty="0"/>
              <a:t>-A*-A-G-T-C-T-3’OH</a:t>
            </a:r>
            <a:br>
              <a:rPr lang="fr-FR" sz="1700" dirty="0"/>
            </a:br>
            <a:r>
              <a:rPr lang="fr-FR" sz="1700" baseline="30000" dirty="0">
                <a:solidFill>
                  <a:srgbClr val="FF0000"/>
                </a:solidFill>
              </a:rPr>
              <a:t>32</a:t>
            </a:r>
            <a:r>
              <a:rPr lang="fr-FR" sz="1700" dirty="0">
                <a:solidFill>
                  <a:srgbClr val="FF0000"/>
                </a:solidFill>
              </a:rPr>
              <a:t>P5’</a:t>
            </a:r>
            <a:r>
              <a:rPr lang="fr-FR" sz="1700" dirty="0"/>
              <a:t>-A*-A-G-T-C-3’OH</a:t>
            </a:r>
            <a:br>
              <a:rPr lang="fr-FR" sz="1700" dirty="0"/>
            </a:br>
            <a:r>
              <a:rPr lang="fr-FR" sz="1700" baseline="30000" dirty="0">
                <a:solidFill>
                  <a:srgbClr val="FF0000"/>
                </a:solidFill>
              </a:rPr>
              <a:t>32</a:t>
            </a:r>
            <a:r>
              <a:rPr lang="fr-FR" sz="1700" dirty="0">
                <a:solidFill>
                  <a:srgbClr val="FF0000"/>
                </a:solidFill>
              </a:rPr>
              <a:t>P5’</a:t>
            </a:r>
            <a:r>
              <a:rPr lang="fr-FR" sz="1700" dirty="0"/>
              <a:t>-A*-A-G-T-3’OH</a:t>
            </a:r>
            <a:br>
              <a:rPr lang="fr-FR" sz="1700" dirty="0"/>
            </a:br>
            <a:r>
              <a:rPr lang="fr-FR" sz="1700" baseline="30000" dirty="0">
                <a:solidFill>
                  <a:srgbClr val="FF0000"/>
                </a:solidFill>
              </a:rPr>
              <a:t>32</a:t>
            </a:r>
            <a:r>
              <a:rPr lang="fr-FR" sz="1700" dirty="0">
                <a:solidFill>
                  <a:srgbClr val="FF0000"/>
                </a:solidFill>
              </a:rPr>
              <a:t>P5’</a:t>
            </a:r>
            <a:r>
              <a:rPr lang="fr-FR" sz="1700" dirty="0"/>
              <a:t>-A*-A-G-3’OH</a:t>
            </a:r>
            <a:br>
              <a:rPr lang="fr-FR" sz="1700" dirty="0"/>
            </a:br>
            <a:r>
              <a:rPr lang="fr-FR" sz="1700" baseline="30000" dirty="0">
                <a:solidFill>
                  <a:srgbClr val="FF0000"/>
                </a:solidFill>
              </a:rPr>
              <a:t>32</a:t>
            </a:r>
            <a:r>
              <a:rPr lang="fr-FR" sz="1700" dirty="0">
                <a:solidFill>
                  <a:srgbClr val="FF0000"/>
                </a:solidFill>
              </a:rPr>
              <a:t>P5’</a:t>
            </a:r>
            <a:r>
              <a:rPr lang="fr-FR" sz="1700" dirty="0"/>
              <a:t>-A*-A-3’OH</a:t>
            </a:r>
            <a:br>
              <a:rPr lang="fr-FR" sz="1700" dirty="0"/>
            </a:br>
            <a:r>
              <a:rPr lang="fr-FR" sz="1700" baseline="30000" dirty="0">
                <a:solidFill>
                  <a:srgbClr val="FF0000"/>
                </a:solidFill>
              </a:rPr>
              <a:t>32</a:t>
            </a:r>
            <a:r>
              <a:rPr lang="fr-FR" sz="1700" dirty="0">
                <a:solidFill>
                  <a:srgbClr val="FF0000"/>
                </a:solidFill>
              </a:rPr>
              <a:t>P5’</a:t>
            </a:r>
            <a:r>
              <a:rPr lang="fr-FR" sz="1700" dirty="0"/>
              <a:t>-A*-3’OH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129054"/>
                                        </p:tgtEl>
                                        <p:attrNameLst>
                                          <p:attrName>style.visibility</p:attrName>
                                        </p:attrNameLst>
                                      </p:cBhvr>
                                      <p:to>
                                        <p:strVal val="visible"/>
                                      </p:to>
                                    </p:set>
                                    <p:animEffect transition="in" filter="checkerboard(across)">
                                      <p:cBhvr>
                                        <p:cTn id="7" dur="500"/>
                                        <p:tgtEl>
                                          <p:spTgt spid="129054"/>
                                        </p:tgtEl>
                                      </p:cBhvr>
                                    </p:animEffect>
                                  </p:childTnLst>
                                </p:cTn>
                              </p:par>
                            </p:childTnLst>
                          </p:cTn>
                        </p:par>
                        <p:par>
                          <p:cTn id="8" fill="hold">
                            <p:stCondLst>
                              <p:cond delay="500"/>
                            </p:stCondLst>
                            <p:childTnLst>
                              <p:par>
                                <p:cTn id="9" presetID="15" presetClass="entr" presetSubtype="0" fill="hold" nodeType="afterEffect">
                                  <p:stCondLst>
                                    <p:cond delay="2000"/>
                                  </p:stCondLst>
                                  <p:childTnLst>
                                    <p:set>
                                      <p:cBhvr>
                                        <p:cTn id="10" dur="1" fill="hold">
                                          <p:stCondLst>
                                            <p:cond delay="0"/>
                                          </p:stCondLst>
                                        </p:cTn>
                                        <p:tgtEl>
                                          <p:spTgt spid="129026"/>
                                        </p:tgtEl>
                                        <p:attrNameLst>
                                          <p:attrName>style.visibility</p:attrName>
                                        </p:attrNameLst>
                                      </p:cBhvr>
                                      <p:to>
                                        <p:strVal val="visible"/>
                                      </p:to>
                                    </p:set>
                                    <p:anim calcmode="lin" valueType="num">
                                      <p:cBhvr>
                                        <p:cTn id="11" dur="1000" fill="hold"/>
                                        <p:tgtEl>
                                          <p:spTgt spid="129026"/>
                                        </p:tgtEl>
                                        <p:attrNameLst>
                                          <p:attrName>ppt_w</p:attrName>
                                        </p:attrNameLst>
                                      </p:cBhvr>
                                      <p:tavLst>
                                        <p:tav tm="0">
                                          <p:val>
                                            <p:fltVal val="0"/>
                                          </p:val>
                                        </p:tav>
                                        <p:tav tm="100000">
                                          <p:val>
                                            <p:strVal val="#ppt_w"/>
                                          </p:val>
                                        </p:tav>
                                      </p:tavLst>
                                    </p:anim>
                                    <p:anim calcmode="lin" valueType="num">
                                      <p:cBhvr>
                                        <p:cTn id="12" dur="1000" fill="hold"/>
                                        <p:tgtEl>
                                          <p:spTgt spid="129026"/>
                                        </p:tgtEl>
                                        <p:attrNameLst>
                                          <p:attrName>ppt_h</p:attrName>
                                        </p:attrNameLst>
                                      </p:cBhvr>
                                      <p:tavLst>
                                        <p:tav tm="0">
                                          <p:val>
                                            <p:fltVal val="0"/>
                                          </p:val>
                                        </p:tav>
                                        <p:tav tm="100000">
                                          <p:val>
                                            <p:strVal val="#ppt_h"/>
                                          </p:val>
                                        </p:tav>
                                      </p:tavLst>
                                    </p:anim>
                                    <p:anim calcmode="lin" valueType="num">
                                      <p:cBhvr>
                                        <p:cTn id="13" dur="1000" fill="hold"/>
                                        <p:tgtEl>
                                          <p:spTgt spid="129026"/>
                                        </p:tgtEl>
                                        <p:attrNameLst>
                                          <p:attrName>ppt_x</p:attrName>
                                        </p:attrNameLst>
                                      </p:cBhvr>
                                      <p:tavLst>
                                        <p:tav tm="0" fmla="#ppt_x+(cos(-2*pi*(1-$))*-#ppt_x-sin(-2*pi*(1-$))*(1-#ppt_y))*(1-$)">
                                          <p:val>
                                            <p:fltVal val="0"/>
                                          </p:val>
                                        </p:tav>
                                        <p:tav tm="100000">
                                          <p:val>
                                            <p:fltVal val="1"/>
                                          </p:val>
                                        </p:tav>
                                      </p:tavLst>
                                    </p:anim>
                                    <p:anim calcmode="lin" valueType="num">
                                      <p:cBhvr>
                                        <p:cTn id="14" dur="1000" fill="hold"/>
                                        <p:tgtEl>
                                          <p:spTgt spid="129026"/>
                                        </p:tgtEl>
                                        <p:attrNameLst>
                                          <p:attrName>ppt_y</p:attrName>
                                        </p:attrNameLst>
                                      </p:cBhvr>
                                      <p:tavLst>
                                        <p:tav tm="0" fmla="#ppt_y+(sin(-2*pi*(1-$))*-#ppt_x+cos(-2*pi*(1-$))*(1-#ppt_y))*(1-$)">
                                          <p:val>
                                            <p:fltVal val="0"/>
                                          </p:val>
                                        </p:tav>
                                        <p:tav tm="100000">
                                          <p:val>
                                            <p:fltVal val="1"/>
                                          </p:val>
                                        </p:tav>
                                      </p:tavLst>
                                    </p:anim>
                                  </p:childTnLst>
                                </p:cTn>
                              </p:par>
                            </p:childTnLst>
                          </p:cTn>
                        </p:par>
                        <p:par>
                          <p:cTn id="15" fill="hold">
                            <p:stCondLst>
                              <p:cond delay="3500"/>
                            </p:stCondLst>
                            <p:childTnLst>
                              <p:par>
                                <p:cTn id="16" presetID="9" presetClass="entr" presetSubtype="0" fill="hold" grpId="0" nodeType="afterEffect">
                                  <p:stCondLst>
                                    <p:cond delay="0"/>
                                  </p:stCondLst>
                                  <p:childTnLst>
                                    <p:set>
                                      <p:cBhvr>
                                        <p:cTn id="17" dur="1" fill="hold">
                                          <p:stCondLst>
                                            <p:cond delay="0"/>
                                          </p:stCondLst>
                                        </p:cTn>
                                        <p:tgtEl>
                                          <p:spTgt spid="129053"/>
                                        </p:tgtEl>
                                        <p:attrNameLst>
                                          <p:attrName>style.visibility</p:attrName>
                                        </p:attrNameLst>
                                      </p:cBhvr>
                                      <p:to>
                                        <p:strVal val="visible"/>
                                      </p:to>
                                    </p:set>
                                    <p:animEffect transition="in" filter="dissolve">
                                      <p:cBhvr>
                                        <p:cTn id="18" dur="500"/>
                                        <p:tgtEl>
                                          <p:spTgt spid="129053"/>
                                        </p:tgtEl>
                                      </p:cBhvr>
                                    </p:animEffect>
                                  </p:childTnLst>
                                </p:cTn>
                              </p:par>
                            </p:childTnLst>
                          </p:cTn>
                        </p:par>
                        <p:par>
                          <p:cTn id="19" fill="hold">
                            <p:stCondLst>
                              <p:cond delay="4000"/>
                            </p:stCondLst>
                            <p:childTnLst>
                              <p:par>
                                <p:cTn id="20" presetID="15" presetClass="entr" presetSubtype="0" fill="hold" grpId="0" nodeType="afterEffect">
                                  <p:stCondLst>
                                    <p:cond delay="3000"/>
                                  </p:stCondLst>
                                  <p:childTnLst>
                                    <p:set>
                                      <p:cBhvr>
                                        <p:cTn id="21" dur="1" fill="hold">
                                          <p:stCondLst>
                                            <p:cond delay="0"/>
                                          </p:stCondLst>
                                        </p:cTn>
                                        <p:tgtEl>
                                          <p:spTgt spid="129055"/>
                                        </p:tgtEl>
                                        <p:attrNameLst>
                                          <p:attrName>style.visibility</p:attrName>
                                        </p:attrNameLst>
                                      </p:cBhvr>
                                      <p:to>
                                        <p:strVal val="visible"/>
                                      </p:to>
                                    </p:set>
                                    <p:anim calcmode="lin" valueType="num">
                                      <p:cBhvr>
                                        <p:cTn id="22" dur="1000" fill="hold"/>
                                        <p:tgtEl>
                                          <p:spTgt spid="129055"/>
                                        </p:tgtEl>
                                        <p:attrNameLst>
                                          <p:attrName>ppt_w</p:attrName>
                                        </p:attrNameLst>
                                      </p:cBhvr>
                                      <p:tavLst>
                                        <p:tav tm="0">
                                          <p:val>
                                            <p:fltVal val="0"/>
                                          </p:val>
                                        </p:tav>
                                        <p:tav tm="100000">
                                          <p:val>
                                            <p:strVal val="#ppt_w"/>
                                          </p:val>
                                        </p:tav>
                                      </p:tavLst>
                                    </p:anim>
                                    <p:anim calcmode="lin" valueType="num">
                                      <p:cBhvr>
                                        <p:cTn id="23" dur="1000" fill="hold"/>
                                        <p:tgtEl>
                                          <p:spTgt spid="129055"/>
                                        </p:tgtEl>
                                        <p:attrNameLst>
                                          <p:attrName>ppt_h</p:attrName>
                                        </p:attrNameLst>
                                      </p:cBhvr>
                                      <p:tavLst>
                                        <p:tav tm="0">
                                          <p:val>
                                            <p:fltVal val="0"/>
                                          </p:val>
                                        </p:tav>
                                        <p:tav tm="100000">
                                          <p:val>
                                            <p:strVal val="#ppt_h"/>
                                          </p:val>
                                        </p:tav>
                                      </p:tavLst>
                                    </p:anim>
                                    <p:anim calcmode="lin" valueType="num">
                                      <p:cBhvr>
                                        <p:cTn id="24" dur="1000" fill="hold"/>
                                        <p:tgtEl>
                                          <p:spTgt spid="129055"/>
                                        </p:tgtEl>
                                        <p:attrNameLst>
                                          <p:attrName>ppt_x</p:attrName>
                                        </p:attrNameLst>
                                      </p:cBhvr>
                                      <p:tavLst>
                                        <p:tav tm="0" fmla="#ppt_x+(cos(-2*pi*(1-$))*-#ppt_x-sin(-2*pi*(1-$))*(1-#ppt_y))*(1-$)">
                                          <p:val>
                                            <p:fltVal val="0"/>
                                          </p:val>
                                        </p:tav>
                                        <p:tav tm="100000">
                                          <p:val>
                                            <p:fltVal val="1"/>
                                          </p:val>
                                        </p:tav>
                                      </p:tavLst>
                                    </p:anim>
                                    <p:anim calcmode="lin" valueType="num">
                                      <p:cBhvr>
                                        <p:cTn id="25" dur="1000" fill="hold"/>
                                        <p:tgtEl>
                                          <p:spTgt spid="129055"/>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053" grpId="0" animBg="1"/>
      <p:bldP spid="129054" grpId="0" autoUpdateAnimBg="0"/>
      <p:bldP spid="129055" grpId="0"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128041" name="Group 41"/>
          <p:cNvGraphicFramePr>
            <a:graphicFrameLocks noGrp="1"/>
          </p:cNvGraphicFramePr>
          <p:nvPr/>
        </p:nvGraphicFramePr>
        <p:xfrm>
          <a:off x="4572000" y="1500174"/>
          <a:ext cx="4011930" cy="4678680"/>
        </p:xfrm>
        <a:graphic>
          <a:graphicData uri="http://schemas.openxmlformats.org/drawingml/2006/table">
            <a:tbl>
              <a:tblPr/>
              <a:tblGrid>
                <a:gridCol w="582930"/>
                <a:gridCol w="1143000"/>
                <a:gridCol w="990600"/>
                <a:gridCol w="1295400"/>
              </a:tblGrid>
              <a:tr h="533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800" b="0" i="0" u="none" strike="noStrike" cap="none" normalizeH="0" baseline="0" dirty="0" smtClean="0">
                          <a:ln>
                            <a:noFill/>
                          </a:ln>
                          <a:solidFill>
                            <a:schemeClr val="tx1"/>
                          </a:solidFill>
                          <a:effectLst/>
                          <a:latin typeface="Times New Roman" pitchFamily="18" charset="0"/>
                        </a:rPr>
                        <a:t>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800" b="0" i="0" u="none" strike="noStrike" cap="none" normalizeH="0" baseline="0" smtClean="0">
                          <a:ln>
                            <a:noFill/>
                          </a:ln>
                          <a:solidFill>
                            <a:schemeClr val="tx1"/>
                          </a:solidFill>
                          <a:effectLst/>
                          <a:latin typeface="Times New Roman" pitchFamily="18" charset="0"/>
                        </a:rPr>
                        <a:t>G et 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800" b="0" i="0" u="none" strike="noStrike" cap="none" normalizeH="0" baseline="0" smtClean="0">
                          <a:ln>
                            <a:noFill/>
                          </a:ln>
                          <a:solidFill>
                            <a:schemeClr val="tx1"/>
                          </a:solidFill>
                          <a:effectLst/>
                          <a:latin typeface="Times New Roman" pitchFamily="18" charset="0"/>
                        </a:rPr>
                        <a:t>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800" b="0" i="0" u="none" strike="noStrike" cap="none" normalizeH="0" baseline="0" smtClean="0">
                          <a:ln>
                            <a:noFill/>
                          </a:ln>
                          <a:solidFill>
                            <a:schemeClr val="tx1"/>
                          </a:solidFill>
                          <a:effectLst/>
                          <a:latin typeface="Times New Roman" pitchFamily="18" charset="0"/>
                        </a:rPr>
                        <a:t>C et 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258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____</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____</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____</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____</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____</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____</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____</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____</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____</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____</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____</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____</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____</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____</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____</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____</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____</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____</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____</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____</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____</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____</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____</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____</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____</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____</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____</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28030" name="Rectangle 30"/>
          <p:cNvSpPr>
            <a:spLocks noGrp="1" noChangeArrowheads="1"/>
          </p:cNvSpPr>
          <p:nvPr>
            <p:ph type="title" idx="4294967295"/>
          </p:nvPr>
        </p:nvSpPr>
        <p:spPr>
          <a:xfrm>
            <a:off x="0" y="0"/>
            <a:ext cx="8991600" cy="762000"/>
          </a:xfrm>
        </p:spPr>
        <p:txBody>
          <a:bodyPr/>
          <a:lstStyle/>
          <a:p>
            <a:r>
              <a:rPr lang="fr-FR" sz="4000"/>
              <a:t>Exemple</a:t>
            </a:r>
            <a:endParaRPr lang="fr-FR"/>
          </a:p>
        </p:txBody>
      </p:sp>
      <p:sp>
        <p:nvSpPr>
          <p:cNvPr id="128032" name="Rectangle 32"/>
          <p:cNvSpPr>
            <a:spLocks noChangeArrowheads="1"/>
          </p:cNvSpPr>
          <p:nvPr/>
        </p:nvSpPr>
        <p:spPr bwMode="auto">
          <a:xfrm>
            <a:off x="76200" y="4286272"/>
            <a:ext cx="4191000" cy="2286000"/>
          </a:xfrm>
          <a:prstGeom prst="rect">
            <a:avLst/>
          </a:prstGeom>
          <a:noFill/>
          <a:ln w="9525">
            <a:noFill/>
            <a:miter lim="800000"/>
            <a:headEnd/>
            <a:tailEnd/>
          </a:ln>
        </p:spPr>
        <p:txBody>
          <a:bodyPr anchor="ctr"/>
          <a:lstStyle/>
          <a:p>
            <a:r>
              <a:rPr lang="fr-FR" sz="2400" b="1" baseline="30000" dirty="0" smtClean="0">
                <a:solidFill>
                  <a:srgbClr val="FF0000"/>
                </a:solidFill>
              </a:rPr>
              <a:t>32</a:t>
            </a:r>
            <a:r>
              <a:rPr lang="fr-FR" sz="2400" b="1" dirty="0" smtClean="0">
                <a:solidFill>
                  <a:srgbClr val="FF0000"/>
                </a:solidFill>
              </a:rPr>
              <a:t>P5’</a:t>
            </a:r>
            <a:r>
              <a:rPr lang="fr-FR" sz="2400" b="1" dirty="0" smtClean="0"/>
              <a:t>-X</a:t>
            </a:r>
            <a:r>
              <a:rPr lang="fr-FR" sz="2400" b="1" dirty="0" smtClean="0">
                <a:solidFill>
                  <a:srgbClr val="FF0000"/>
                </a:solidFill>
              </a:rPr>
              <a:t> ’</a:t>
            </a:r>
            <a:r>
              <a:rPr lang="fr-FR" sz="2400" b="1" dirty="0" smtClean="0"/>
              <a:t>-A-A-G-T-C-T-C-A-C-C-T-G-A-C-3’OH</a:t>
            </a:r>
            <a:endParaRPr lang="fr-FR" sz="2800" b="1" dirty="0"/>
          </a:p>
        </p:txBody>
      </p:sp>
      <p:grpSp>
        <p:nvGrpSpPr>
          <p:cNvPr id="11" name="Groupe 10"/>
          <p:cNvGrpSpPr/>
          <p:nvPr/>
        </p:nvGrpSpPr>
        <p:grpSpPr>
          <a:xfrm>
            <a:off x="3643306" y="1571612"/>
            <a:ext cx="571504" cy="5085369"/>
            <a:chOff x="3643306" y="1571612"/>
            <a:chExt cx="571504" cy="5085369"/>
          </a:xfrm>
        </p:grpSpPr>
        <p:sp>
          <p:nvSpPr>
            <p:cNvPr id="7" name="Flèche vers le bas 6"/>
            <p:cNvSpPr/>
            <p:nvPr/>
          </p:nvSpPr>
          <p:spPr>
            <a:xfrm>
              <a:off x="4071934" y="1928802"/>
              <a:ext cx="142876" cy="4286280"/>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p:cNvSpPr txBox="1"/>
            <p:nvPr/>
          </p:nvSpPr>
          <p:spPr>
            <a:xfrm>
              <a:off x="3643306" y="1571612"/>
              <a:ext cx="571504" cy="769441"/>
            </a:xfrm>
            <a:prstGeom prst="rect">
              <a:avLst/>
            </a:prstGeom>
            <a:noFill/>
          </p:spPr>
          <p:txBody>
            <a:bodyPr wrap="square" rtlCol="0">
              <a:spAutoFit/>
            </a:bodyPr>
            <a:lstStyle/>
            <a:p>
              <a:r>
                <a:rPr lang="fr-FR" sz="4400" dirty="0" smtClean="0"/>
                <a:t>-</a:t>
              </a:r>
              <a:endParaRPr lang="fr-FR" sz="4400" dirty="0"/>
            </a:p>
          </p:txBody>
        </p:sp>
        <p:sp>
          <p:nvSpPr>
            <p:cNvPr id="9" name="ZoneTexte 8"/>
            <p:cNvSpPr txBox="1"/>
            <p:nvPr/>
          </p:nvSpPr>
          <p:spPr>
            <a:xfrm>
              <a:off x="3643306" y="6072206"/>
              <a:ext cx="428628" cy="584775"/>
            </a:xfrm>
            <a:prstGeom prst="rect">
              <a:avLst/>
            </a:prstGeom>
            <a:noFill/>
          </p:spPr>
          <p:txBody>
            <a:bodyPr wrap="square" rtlCol="0">
              <a:spAutoFit/>
            </a:bodyPr>
            <a:lstStyle/>
            <a:p>
              <a:r>
                <a:rPr lang="fr-FR" sz="3200" b="1" dirty="0" smtClean="0"/>
                <a:t>+</a:t>
              </a:r>
              <a:endParaRPr lang="fr-FR" sz="3200" b="1" dirty="0"/>
            </a:p>
          </p:txBody>
        </p:sp>
      </p:grpSp>
      <p:sp>
        <p:nvSpPr>
          <p:cNvPr id="10" name="Rectangle 9"/>
          <p:cNvSpPr/>
          <p:nvPr/>
        </p:nvSpPr>
        <p:spPr>
          <a:xfrm>
            <a:off x="0" y="1357298"/>
            <a:ext cx="3857620" cy="3046988"/>
          </a:xfrm>
          <a:prstGeom prst="rect">
            <a:avLst/>
          </a:prstGeom>
        </p:spPr>
        <p:txBody>
          <a:bodyPr wrap="square">
            <a:spAutoFit/>
          </a:bodyPr>
          <a:lstStyle/>
          <a:p>
            <a:r>
              <a:rPr lang="fr-FR" sz="2400" baseline="30000" dirty="0" smtClean="0">
                <a:solidFill>
                  <a:srgbClr val="FF0000"/>
                </a:solidFill>
              </a:rPr>
              <a:t> </a:t>
            </a:r>
            <a:r>
              <a:rPr lang="fr-FR" sz="2400" dirty="0" smtClean="0"/>
              <a:t>La séquence du brin</a:t>
            </a:r>
            <a:br>
              <a:rPr lang="fr-FR" sz="2400" dirty="0" smtClean="0"/>
            </a:br>
            <a:r>
              <a:rPr lang="fr-FR" sz="2400" dirty="0" smtClean="0"/>
              <a:t>               d’ADN se lie</a:t>
            </a:r>
            <a:br>
              <a:rPr lang="fr-FR" sz="2400" dirty="0" smtClean="0"/>
            </a:br>
            <a:r>
              <a:rPr lang="fr-FR" sz="2400" dirty="0" smtClean="0"/>
              <a:t>            horizontalement:</a:t>
            </a:r>
            <a:br>
              <a:rPr lang="fr-FR" sz="2400" dirty="0" smtClean="0"/>
            </a:br>
            <a:r>
              <a:rPr lang="fr-FR" sz="2400" dirty="0" smtClean="0"/>
              <a:t>- de l’anode (+)</a:t>
            </a:r>
            <a:br>
              <a:rPr lang="fr-FR" sz="2400" dirty="0" smtClean="0"/>
            </a:br>
            <a:r>
              <a:rPr lang="fr-FR" sz="2400" dirty="0" smtClean="0"/>
              <a:t> (correspondant au côté 5’P)</a:t>
            </a:r>
            <a:br>
              <a:rPr lang="fr-FR" sz="2400" dirty="0" smtClean="0"/>
            </a:br>
            <a:r>
              <a:rPr lang="fr-FR" sz="2400" dirty="0" smtClean="0"/>
              <a:t>- vers la cathode (-)</a:t>
            </a:r>
            <a:br>
              <a:rPr lang="fr-FR" sz="2400" dirty="0" smtClean="0"/>
            </a:br>
            <a:r>
              <a:rPr lang="fr-FR" sz="2400" dirty="0" smtClean="0"/>
              <a:t>(correspondant au côté 3’OH)</a:t>
            </a:r>
            <a:r>
              <a:rPr lang="fr-FR" sz="2400" baseline="30000" dirty="0" smtClean="0">
                <a:solidFill>
                  <a:srgbClr val="FF0000"/>
                </a:solidFill>
              </a:rPr>
              <a:t/>
            </a:r>
            <a:br>
              <a:rPr lang="fr-FR" sz="2400" baseline="30000" dirty="0" smtClean="0">
                <a:solidFill>
                  <a:srgbClr val="FF0000"/>
                </a:solidFill>
              </a:rPr>
            </a:br>
            <a:endParaRPr lang="fr-FR"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128030"/>
                                        </p:tgtEl>
                                        <p:attrNameLst>
                                          <p:attrName>style.visibility</p:attrName>
                                        </p:attrNameLst>
                                      </p:cBhvr>
                                      <p:to>
                                        <p:strVal val="visible"/>
                                      </p:to>
                                    </p:set>
                                    <p:animEffect transition="in" filter="checkerboard(across)">
                                      <p:cBhvr>
                                        <p:cTn id="7" dur="500"/>
                                        <p:tgtEl>
                                          <p:spTgt spid="128030"/>
                                        </p:tgtEl>
                                      </p:cBhvr>
                                    </p:animEffect>
                                  </p:childTnLst>
                                </p:cTn>
                              </p:par>
                            </p:childTnLst>
                          </p:cTn>
                        </p:par>
                        <p:par>
                          <p:cTn id="8" fill="hold">
                            <p:stCondLst>
                              <p:cond delay="500"/>
                            </p:stCondLst>
                            <p:childTnLst>
                              <p:par>
                                <p:cTn id="9" presetID="15" presetClass="entr" presetSubtype="0" fill="hold" nodeType="afterEffect">
                                  <p:stCondLst>
                                    <p:cond delay="2000"/>
                                  </p:stCondLst>
                                  <p:childTnLst>
                                    <p:set>
                                      <p:cBhvr>
                                        <p:cTn id="10" dur="1" fill="hold">
                                          <p:stCondLst>
                                            <p:cond delay="0"/>
                                          </p:stCondLst>
                                        </p:cTn>
                                        <p:tgtEl>
                                          <p:spTgt spid="128041"/>
                                        </p:tgtEl>
                                        <p:attrNameLst>
                                          <p:attrName>style.visibility</p:attrName>
                                        </p:attrNameLst>
                                      </p:cBhvr>
                                      <p:to>
                                        <p:strVal val="visible"/>
                                      </p:to>
                                    </p:set>
                                    <p:anim calcmode="lin" valueType="num">
                                      <p:cBhvr>
                                        <p:cTn id="11" dur="1000" fill="hold"/>
                                        <p:tgtEl>
                                          <p:spTgt spid="128041"/>
                                        </p:tgtEl>
                                        <p:attrNameLst>
                                          <p:attrName>ppt_w</p:attrName>
                                        </p:attrNameLst>
                                      </p:cBhvr>
                                      <p:tavLst>
                                        <p:tav tm="0">
                                          <p:val>
                                            <p:fltVal val="0"/>
                                          </p:val>
                                        </p:tav>
                                        <p:tav tm="100000">
                                          <p:val>
                                            <p:strVal val="#ppt_w"/>
                                          </p:val>
                                        </p:tav>
                                      </p:tavLst>
                                    </p:anim>
                                    <p:anim calcmode="lin" valueType="num">
                                      <p:cBhvr>
                                        <p:cTn id="12" dur="1000" fill="hold"/>
                                        <p:tgtEl>
                                          <p:spTgt spid="128041"/>
                                        </p:tgtEl>
                                        <p:attrNameLst>
                                          <p:attrName>ppt_h</p:attrName>
                                        </p:attrNameLst>
                                      </p:cBhvr>
                                      <p:tavLst>
                                        <p:tav tm="0">
                                          <p:val>
                                            <p:fltVal val="0"/>
                                          </p:val>
                                        </p:tav>
                                        <p:tav tm="100000">
                                          <p:val>
                                            <p:strVal val="#ppt_h"/>
                                          </p:val>
                                        </p:tav>
                                      </p:tavLst>
                                    </p:anim>
                                    <p:anim calcmode="lin" valueType="num">
                                      <p:cBhvr>
                                        <p:cTn id="13" dur="1000" fill="hold"/>
                                        <p:tgtEl>
                                          <p:spTgt spid="128041"/>
                                        </p:tgtEl>
                                        <p:attrNameLst>
                                          <p:attrName>ppt_x</p:attrName>
                                        </p:attrNameLst>
                                      </p:cBhvr>
                                      <p:tavLst>
                                        <p:tav tm="0" fmla="#ppt_x+(cos(-2*pi*(1-$))*-#ppt_x-sin(-2*pi*(1-$))*(1-#ppt_y))*(1-$)">
                                          <p:val>
                                            <p:fltVal val="0"/>
                                          </p:val>
                                        </p:tav>
                                        <p:tav tm="100000">
                                          <p:val>
                                            <p:fltVal val="1"/>
                                          </p:val>
                                        </p:tav>
                                      </p:tavLst>
                                    </p:anim>
                                    <p:anim calcmode="lin" valueType="num">
                                      <p:cBhvr>
                                        <p:cTn id="14" dur="1000" fill="hold"/>
                                        <p:tgtEl>
                                          <p:spTgt spid="128041"/>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5" fill="hold">
                      <p:stCondLst>
                        <p:cond delay="indefinite"/>
                      </p:stCondLst>
                      <p:childTnLst>
                        <p:par>
                          <p:cTn id="16" fill="hold">
                            <p:stCondLst>
                              <p:cond delay="0"/>
                            </p:stCondLst>
                            <p:childTnLst>
                              <p:par>
                                <p:cTn id="17" presetID="9" presetClass="entr" presetSubtype="0" fill="hold" grpId="0" nodeType="clickEffect">
                                  <p:stCondLst>
                                    <p:cond delay="0"/>
                                  </p:stCondLst>
                                  <p:childTnLst>
                                    <p:set>
                                      <p:cBhvr>
                                        <p:cTn id="18" dur="1" fill="hold">
                                          <p:stCondLst>
                                            <p:cond delay="0"/>
                                          </p:stCondLst>
                                        </p:cTn>
                                        <p:tgtEl>
                                          <p:spTgt spid="128032"/>
                                        </p:tgtEl>
                                        <p:attrNameLst>
                                          <p:attrName>style.visibility</p:attrName>
                                        </p:attrNameLst>
                                      </p:cBhvr>
                                      <p:to>
                                        <p:strVal val="visible"/>
                                      </p:to>
                                    </p:set>
                                    <p:animEffect transition="in" filter="dissolve">
                                      <p:cBhvr>
                                        <p:cTn id="19" dur="500"/>
                                        <p:tgtEl>
                                          <p:spTgt spid="1280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30" grpId="0" autoUpdateAnimBg="0"/>
      <p:bldP spid="128032" grpId="0"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304800" y="609600"/>
            <a:ext cx="8610600" cy="1143000"/>
          </a:xfrm>
        </p:spPr>
        <p:txBody>
          <a:bodyPr/>
          <a:lstStyle/>
          <a:p>
            <a:r>
              <a:rPr lang="fr-FR" dirty="0">
                <a:solidFill>
                  <a:srgbClr val="FF0000"/>
                </a:solidFill>
              </a:rPr>
              <a:t>Avantage et inconvénient</a:t>
            </a:r>
          </a:p>
        </p:txBody>
      </p:sp>
      <p:graphicFrame>
        <p:nvGraphicFramePr>
          <p:cNvPr id="8436" name="Group 244"/>
          <p:cNvGraphicFramePr>
            <a:graphicFrameLocks noGrp="1"/>
          </p:cNvGraphicFramePr>
          <p:nvPr/>
        </p:nvGraphicFramePr>
        <p:xfrm>
          <a:off x="152400" y="1955800"/>
          <a:ext cx="8839200" cy="3606801"/>
        </p:xfrm>
        <a:graphic>
          <a:graphicData uri="http://schemas.openxmlformats.org/drawingml/2006/table">
            <a:tbl>
              <a:tblPr/>
              <a:tblGrid>
                <a:gridCol w="4419600"/>
                <a:gridCol w="4419600"/>
              </a:tblGrid>
              <a:tr h="10969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3600" b="0" i="0" u="none" strike="noStrike" cap="none" normalizeH="0" baseline="0" dirty="0" smtClean="0">
                          <a:ln>
                            <a:noFill/>
                          </a:ln>
                          <a:solidFill>
                            <a:schemeClr val="tx1"/>
                          </a:solidFill>
                          <a:effectLst/>
                          <a:latin typeface="Times New Roman" pitchFamily="18" charset="0"/>
                        </a:rPr>
                        <a:t>Avantage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3600" b="0" i="0" u="none" strike="noStrike" cap="none" normalizeH="0" baseline="0" smtClean="0">
                          <a:ln>
                            <a:noFill/>
                          </a:ln>
                          <a:solidFill>
                            <a:schemeClr val="tx1"/>
                          </a:solidFill>
                          <a:effectLst/>
                          <a:latin typeface="Times New Roman" pitchFamily="18" charset="0"/>
                        </a:rPr>
                        <a:t>Inconvénient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098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3400" b="0" i="0" u="none" strike="noStrike" cap="none" normalizeH="0" baseline="0" smtClean="0">
                          <a:ln>
                            <a:noFill/>
                          </a:ln>
                          <a:solidFill>
                            <a:schemeClr val="tx1"/>
                          </a:solidFill>
                          <a:effectLst/>
                          <a:latin typeface="Times New Roman" pitchFamily="18" charset="0"/>
                        </a:rPr>
                        <a:t>Lecture direct du brin séquencé : 5’P </a:t>
                      </a:r>
                      <a:r>
                        <a:rPr kumimoji="0" lang="fr-FR" sz="3400" b="0" i="0" u="none" strike="noStrike" cap="none" normalizeH="0" baseline="0" smtClean="0">
                          <a:ln>
                            <a:noFill/>
                          </a:ln>
                          <a:solidFill>
                            <a:schemeClr val="tx1"/>
                          </a:solidFill>
                          <a:effectLst/>
                          <a:latin typeface="Times New Roman" pitchFamily="18" charset="0"/>
                          <a:sym typeface="Wingdings" pitchFamily="2" charset="2"/>
                        </a:rPr>
                        <a:t> 3’OH</a:t>
                      </a:r>
                      <a:endParaRPr kumimoji="0" lang="fr-FR" sz="3400" b="0" i="0" u="none" strike="noStrike" cap="none" normalizeH="0" baseline="0" smtClean="0">
                        <a:ln>
                          <a:noFill/>
                        </a:ln>
                        <a:solidFill>
                          <a:schemeClr val="tx1"/>
                        </a:solidFill>
                        <a:effectLst/>
                        <a:latin typeface="Times New Roman" pitchFamily="18"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3400" b="0" i="0" u="none" strike="noStrike" cap="none" normalizeH="0" baseline="0" dirty="0" smtClean="0">
                          <a:ln>
                            <a:noFill/>
                          </a:ln>
                          <a:solidFill>
                            <a:schemeClr val="tx1"/>
                          </a:solidFill>
                          <a:effectLst/>
                          <a:latin typeface="Times New Roman" pitchFamily="18" charset="0"/>
                        </a:rPr>
                        <a:t>Le premier nucléotide est indéterminé : 5’PX</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8194"/>
                                        </p:tgtEl>
                                        <p:attrNameLst>
                                          <p:attrName>style.visibility</p:attrName>
                                        </p:attrNameLst>
                                      </p:cBhvr>
                                      <p:to>
                                        <p:strVal val="visible"/>
                                      </p:to>
                                    </p:set>
                                    <p:animEffect transition="in" filter="checkerboard(across)">
                                      <p:cBhvr>
                                        <p:cTn id="7" dur="500"/>
                                        <p:tgtEl>
                                          <p:spTgt spid="81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42900"/>
            <a:ext cx="8229600" cy="1143000"/>
          </a:xfrm>
        </p:spPr>
        <p:txBody>
          <a:bodyPr>
            <a:normAutofit/>
          </a:bodyPr>
          <a:lstStyle/>
          <a:p>
            <a:r>
              <a:rPr lang="fr-FR" sz="4000" b="1" dirty="0">
                <a:solidFill>
                  <a:srgbClr val="FF0000"/>
                </a:solidFill>
              </a:rPr>
              <a:t>L'automatisation du séquençage</a:t>
            </a:r>
            <a:endParaRPr lang="fr-FR" sz="4000" dirty="0">
              <a:solidFill>
                <a:srgbClr val="FF0000"/>
              </a:solidFill>
            </a:endParaRPr>
          </a:p>
        </p:txBody>
      </p:sp>
      <p:sp>
        <p:nvSpPr>
          <p:cNvPr id="3" name="Espace réservé du contenu 2"/>
          <p:cNvSpPr>
            <a:spLocks noGrp="1"/>
          </p:cNvSpPr>
          <p:nvPr>
            <p:ph idx="1"/>
          </p:nvPr>
        </p:nvSpPr>
        <p:spPr>
          <a:xfrm>
            <a:off x="-32" y="1643050"/>
            <a:ext cx="9072594" cy="4525963"/>
          </a:xfrm>
        </p:spPr>
        <p:txBody>
          <a:bodyPr>
            <a:noAutofit/>
          </a:bodyPr>
          <a:lstStyle/>
          <a:p>
            <a:pPr algn="just"/>
            <a:r>
              <a:rPr lang="fr-FR" sz="2300" dirty="0"/>
              <a:t>La très grande majorité des séquences réalisées et publiées </a:t>
            </a:r>
            <a:r>
              <a:rPr lang="fr-FR" sz="2300" dirty="0" smtClean="0"/>
              <a:t>aujourd'hui sont </a:t>
            </a:r>
            <a:r>
              <a:rPr lang="fr-FR" sz="2300" dirty="0"/>
              <a:t>réalisées sur des séquenceurs automatiques. Ceux-ci </a:t>
            </a:r>
            <a:r>
              <a:rPr lang="fr-FR" sz="2300" dirty="0" smtClean="0"/>
              <a:t>sont capables </a:t>
            </a:r>
            <a:r>
              <a:rPr lang="fr-FR" sz="2300" dirty="0"/>
              <a:t>de réaliser les réactions de séquence, puis de les lire :</a:t>
            </a:r>
          </a:p>
          <a:p>
            <a:pPr algn="just"/>
            <a:r>
              <a:rPr lang="fr-FR" sz="2300" dirty="0"/>
              <a:t>Pour cela, on marque les fragments d'ADN grâce à des marqueurs fluorescents.</a:t>
            </a:r>
          </a:p>
          <a:p>
            <a:pPr algn="just"/>
            <a:r>
              <a:rPr lang="fr-FR" sz="2300" dirty="0"/>
              <a:t>Une fois la réaction de séquence terminée, la taille des fragments obtenus </a:t>
            </a:r>
            <a:r>
              <a:rPr lang="fr-FR" sz="2300" dirty="0" smtClean="0"/>
              <a:t>est déterminée </a:t>
            </a:r>
            <a:r>
              <a:rPr lang="fr-FR" sz="2300" dirty="0"/>
              <a:t>par une chromatographie. Le séquenceur détecte la </a:t>
            </a:r>
            <a:r>
              <a:rPr lang="fr-FR" sz="2300" dirty="0" smtClean="0"/>
              <a:t>fluorescence sortant </a:t>
            </a:r>
            <a:r>
              <a:rPr lang="fr-FR" sz="2300" dirty="0"/>
              <a:t>des colonnes de chromatographie, repérant ainsi les fragments d'ADN </a:t>
            </a:r>
            <a:r>
              <a:rPr lang="fr-FR" sz="2300" dirty="0" smtClean="0"/>
              <a:t>et leur </a:t>
            </a:r>
            <a:r>
              <a:rPr lang="fr-FR" sz="2300" dirty="0"/>
              <a:t>taille précise. Les systèmes les plus modernes permettent même de lire </a:t>
            </a:r>
            <a:r>
              <a:rPr lang="fr-FR" sz="2300" dirty="0" smtClean="0"/>
              <a:t>les </a:t>
            </a:r>
            <a:r>
              <a:rPr lang="fr-FR" sz="2300" dirty="0" err="1" smtClean="0"/>
              <a:t>quatres</a:t>
            </a:r>
            <a:r>
              <a:rPr lang="fr-FR" sz="2300" dirty="0" smtClean="0"/>
              <a:t> </a:t>
            </a:r>
            <a:r>
              <a:rPr lang="fr-FR" sz="2300" dirty="0"/>
              <a:t>nucléotides à partir d'une seule colonne de chromatographie.</a:t>
            </a:r>
          </a:p>
          <a:p>
            <a:pPr algn="just"/>
            <a:r>
              <a:rPr lang="fr-FR" sz="2300" dirty="0"/>
              <a:t>Le résultat est présenté par la machine sous forme de courbes présentant </a:t>
            </a:r>
            <a:r>
              <a:rPr lang="fr-FR" sz="2300" dirty="0" smtClean="0"/>
              <a:t>la fluorescence </a:t>
            </a:r>
            <a:r>
              <a:rPr lang="fr-FR" sz="2300" dirty="0"/>
              <a:t>détectée, et l'interprétation qui en est faite en terme de nucléotides.</a:t>
            </a:r>
          </a:p>
        </p:txBody>
      </p:sp>
      <p:pic>
        <p:nvPicPr>
          <p:cNvPr id="11266" name="Picture 2"/>
          <p:cNvPicPr>
            <a:picLocks noChangeAspect="1" noChangeArrowheads="1"/>
          </p:cNvPicPr>
          <p:nvPr/>
        </p:nvPicPr>
        <p:blipFill>
          <a:blip r:embed="rId2"/>
          <a:srcRect/>
          <a:stretch>
            <a:fillRect/>
          </a:stretch>
        </p:blipFill>
        <p:spPr bwMode="auto">
          <a:xfrm>
            <a:off x="2071670" y="785794"/>
            <a:ext cx="4257675" cy="80486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14628"/>
            <a:ext cx="8229600" cy="1143000"/>
          </a:xfrm>
        </p:spPr>
        <p:txBody>
          <a:bodyPr>
            <a:normAutofit fontScale="90000"/>
          </a:bodyPr>
          <a:lstStyle/>
          <a:p>
            <a:r>
              <a:rPr lang="fr-FR" sz="4900" b="1" dirty="0" smtClean="0">
                <a:solidFill>
                  <a:srgbClr val="FF0000"/>
                </a:solidFill>
              </a:rPr>
              <a:t>Séquençage de l’ADN</a:t>
            </a:r>
            <a:r>
              <a:rPr lang="fr-FR" b="1" dirty="0" smtClean="0">
                <a:solidFill>
                  <a:srgbClr val="FF0000"/>
                </a:solidFill>
              </a:rPr>
              <a:t/>
            </a:r>
            <a:br>
              <a:rPr lang="fr-FR" b="1" dirty="0" smtClean="0">
                <a:solidFill>
                  <a:srgbClr val="FF0000"/>
                </a:solidFill>
              </a:rPr>
            </a:br>
            <a:r>
              <a:rPr lang="fr-FR" b="1" dirty="0" smtClean="0">
                <a:solidFill>
                  <a:srgbClr val="FF0000"/>
                </a:solidFill>
              </a:rPr>
              <a:t/>
            </a:r>
            <a:br>
              <a:rPr lang="fr-FR" b="1" dirty="0" smtClean="0">
                <a:solidFill>
                  <a:srgbClr val="FF0000"/>
                </a:solidFill>
              </a:rPr>
            </a:br>
            <a:r>
              <a:rPr lang="fr-FR" i="1" dirty="0" smtClean="0">
                <a:solidFill>
                  <a:srgbClr val="FF0000"/>
                </a:solidFill>
              </a:rPr>
              <a:t>(méthode enzymatique selon Sanger)</a:t>
            </a:r>
            <a:r>
              <a:rPr lang="fr-FR" dirty="0" smtClean="0"/>
              <a:t/>
            </a:r>
            <a:br>
              <a:rPr lang="fr-FR" dirty="0" smtClean="0"/>
            </a:br>
            <a:endParaRPr lang="fr-FR" b="1" dirty="0">
              <a:solidFill>
                <a:srgbClr val="FF0000"/>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8734" name="Picture 1566" descr="ch10_autoDNAseq"/>
          <p:cNvPicPr>
            <a:picLocks noChangeAspect="1" noChangeArrowheads="1"/>
          </p:cNvPicPr>
          <p:nvPr/>
        </p:nvPicPr>
        <p:blipFill>
          <a:blip r:embed="rId2"/>
          <a:srcRect/>
          <a:stretch>
            <a:fillRect/>
          </a:stretch>
        </p:blipFill>
        <p:spPr bwMode="auto">
          <a:xfrm>
            <a:off x="1522413" y="461963"/>
            <a:ext cx="6305550" cy="6003925"/>
          </a:xfrm>
          <a:prstGeom prst="rect">
            <a:avLst/>
          </a:prstGeom>
          <a:noFill/>
          <a:ln w="9525">
            <a:noFill/>
            <a:miter lim="800000"/>
            <a:headEnd/>
            <a:tailEnd/>
          </a:ln>
        </p:spPr>
      </p:pic>
      <p:sp>
        <p:nvSpPr>
          <p:cNvPr id="648735" name="Text Box 1567"/>
          <p:cNvSpPr txBox="1">
            <a:spLocks noChangeArrowheads="1"/>
          </p:cNvSpPr>
          <p:nvPr/>
        </p:nvSpPr>
        <p:spPr bwMode="auto">
          <a:xfrm>
            <a:off x="1787525" y="555625"/>
            <a:ext cx="5805488" cy="519113"/>
          </a:xfrm>
          <a:prstGeom prst="rect">
            <a:avLst/>
          </a:prstGeom>
          <a:solidFill>
            <a:schemeClr val="bg1"/>
          </a:solidFill>
          <a:ln w="9525">
            <a:noFill/>
            <a:miter lim="800000"/>
            <a:headEnd/>
            <a:tailEnd/>
          </a:ln>
          <a:effectLst/>
        </p:spPr>
        <p:txBody>
          <a:bodyPr wrap="none">
            <a:spAutoFit/>
          </a:bodyPr>
          <a:lstStyle/>
          <a:p>
            <a:r>
              <a:rPr lang="fr-FR" sz="2800" dirty="0">
                <a:solidFill>
                  <a:schemeClr val="tx1"/>
                </a:solidFill>
              </a:rPr>
              <a:t>séquençage automatisé de l’ADN</a:t>
            </a:r>
          </a:p>
        </p:txBody>
      </p:sp>
      <p:grpSp>
        <p:nvGrpSpPr>
          <p:cNvPr id="2" name="Groupe 36"/>
          <p:cNvGrpSpPr/>
          <p:nvPr/>
        </p:nvGrpSpPr>
        <p:grpSpPr>
          <a:xfrm>
            <a:off x="1722438" y="1173163"/>
            <a:ext cx="6137275" cy="5272087"/>
            <a:chOff x="1722438" y="1173163"/>
            <a:chExt cx="6137275" cy="5272087"/>
          </a:xfrm>
        </p:grpSpPr>
        <p:sp>
          <p:nvSpPr>
            <p:cNvPr id="648737" name="Rectangle 1569"/>
            <p:cNvSpPr>
              <a:spLocks noChangeArrowheads="1"/>
            </p:cNvSpPr>
            <p:nvPr/>
          </p:nvSpPr>
          <p:spPr bwMode="auto">
            <a:xfrm>
              <a:off x="1912938" y="1247775"/>
              <a:ext cx="358775" cy="127000"/>
            </a:xfrm>
            <a:prstGeom prst="rect">
              <a:avLst/>
            </a:prstGeom>
            <a:solidFill>
              <a:schemeClr val="bg1"/>
            </a:solidFill>
            <a:ln w="9525">
              <a:noFill/>
              <a:miter lim="800000"/>
              <a:headEnd/>
              <a:tailEnd/>
            </a:ln>
            <a:effectLst/>
          </p:spPr>
          <p:txBody>
            <a:bodyPr wrap="none" anchor="ctr"/>
            <a:lstStyle/>
            <a:p>
              <a:endParaRPr lang="fr-FR"/>
            </a:p>
          </p:txBody>
        </p:sp>
        <p:sp>
          <p:nvSpPr>
            <p:cNvPr id="648736" name="Text Box 1568"/>
            <p:cNvSpPr txBox="1">
              <a:spLocks noChangeArrowheads="1"/>
            </p:cNvSpPr>
            <p:nvPr/>
          </p:nvSpPr>
          <p:spPr bwMode="auto">
            <a:xfrm>
              <a:off x="1722438" y="1173163"/>
              <a:ext cx="590550" cy="228600"/>
            </a:xfrm>
            <a:prstGeom prst="rect">
              <a:avLst/>
            </a:prstGeom>
            <a:noFill/>
            <a:ln w="9525">
              <a:noFill/>
              <a:miter lim="800000"/>
              <a:headEnd/>
              <a:tailEnd/>
            </a:ln>
            <a:effectLst/>
          </p:spPr>
          <p:txBody>
            <a:bodyPr wrap="none">
              <a:spAutoFit/>
            </a:bodyPr>
            <a:lstStyle/>
            <a:p>
              <a:r>
                <a:rPr lang="fr-FR" sz="900">
                  <a:solidFill>
                    <a:schemeClr val="tx1"/>
                  </a:solidFill>
                </a:rPr>
                <a:t>amorce</a:t>
              </a:r>
            </a:p>
          </p:txBody>
        </p:sp>
        <p:sp>
          <p:nvSpPr>
            <p:cNvPr id="648738" name="Line 1570"/>
            <p:cNvSpPr>
              <a:spLocks noChangeShapeType="1"/>
            </p:cNvSpPr>
            <p:nvPr/>
          </p:nvSpPr>
          <p:spPr bwMode="auto">
            <a:xfrm flipH="1">
              <a:off x="1912938" y="1384300"/>
              <a:ext cx="19050" cy="85725"/>
            </a:xfrm>
            <a:prstGeom prst="line">
              <a:avLst/>
            </a:prstGeom>
            <a:noFill/>
            <a:ln w="9525">
              <a:solidFill>
                <a:schemeClr val="tx1"/>
              </a:solidFill>
              <a:round/>
              <a:headEnd/>
              <a:tailEnd/>
            </a:ln>
            <a:effectLst/>
          </p:spPr>
          <p:txBody>
            <a:bodyPr/>
            <a:lstStyle/>
            <a:p>
              <a:endParaRPr lang="fr-FR"/>
            </a:p>
          </p:txBody>
        </p:sp>
        <p:sp>
          <p:nvSpPr>
            <p:cNvPr id="648739" name="Line 1571"/>
            <p:cNvSpPr>
              <a:spLocks noChangeShapeType="1"/>
            </p:cNvSpPr>
            <p:nvPr/>
          </p:nvSpPr>
          <p:spPr bwMode="auto">
            <a:xfrm flipV="1">
              <a:off x="2338388" y="1428750"/>
              <a:ext cx="139700" cy="95250"/>
            </a:xfrm>
            <a:prstGeom prst="line">
              <a:avLst/>
            </a:prstGeom>
            <a:noFill/>
            <a:ln w="9525">
              <a:solidFill>
                <a:schemeClr val="tx1"/>
              </a:solidFill>
              <a:round/>
              <a:headEnd/>
              <a:tailEnd/>
            </a:ln>
            <a:effectLst/>
          </p:spPr>
          <p:txBody>
            <a:bodyPr/>
            <a:lstStyle/>
            <a:p>
              <a:endParaRPr lang="fr-FR"/>
            </a:p>
          </p:txBody>
        </p:sp>
        <p:sp>
          <p:nvSpPr>
            <p:cNvPr id="648740" name="Rectangle 1572"/>
            <p:cNvSpPr>
              <a:spLocks noChangeArrowheads="1"/>
            </p:cNvSpPr>
            <p:nvPr/>
          </p:nvSpPr>
          <p:spPr bwMode="auto">
            <a:xfrm>
              <a:off x="2500313" y="1336675"/>
              <a:ext cx="908050" cy="241300"/>
            </a:xfrm>
            <a:prstGeom prst="rect">
              <a:avLst/>
            </a:prstGeom>
            <a:solidFill>
              <a:schemeClr val="bg1"/>
            </a:solidFill>
            <a:ln w="9525">
              <a:noFill/>
              <a:miter lim="800000"/>
              <a:headEnd/>
              <a:tailEnd/>
            </a:ln>
            <a:effectLst/>
          </p:spPr>
          <p:txBody>
            <a:bodyPr wrap="none" anchor="ctr"/>
            <a:lstStyle/>
            <a:p>
              <a:endParaRPr lang="fr-FR"/>
            </a:p>
          </p:txBody>
        </p:sp>
        <p:sp>
          <p:nvSpPr>
            <p:cNvPr id="648741" name="Text Box 1573"/>
            <p:cNvSpPr txBox="1">
              <a:spLocks noChangeArrowheads="1"/>
            </p:cNvSpPr>
            <p:nvPr/>
          </p:nvSpPr>
          <p:spPr bwMode="auto">
            <a:xfrm>
              <a:off x="2430463" y="1173163"/>
              <a:ext cx="750887" cy="501650"/>
            </a:xfrm>
            <a:prstGeom prst="rect">
              <a:avLst/>
            </a:prstGeom>
            <a:noFill/>
            <a:ln w="9525">
              <a:noFill/>
              <a:miter lim="800000"/>
              <a:headEnd/>
              <a:tailEnd/>
            </a:ln>
            <a:effectLst/>
          </p:spPr>
          <p:txBody>
            <a:bodyPr>
              <a:spAutoFit/>
            </a:bodyPr>
            <a:lstStyle/>
            <a:p>
              <a:r>
                <a:rPr lang="fr-FR" sz="900">
                  <a:solidFill>
                    <a:schemeClr val="tx1"/>
                  </a:solidFill>
                </a:rPr>
                <a:t>ADN de séquence inconnue</a:t>
              </a:r>
            </a:p>
          </p:txBody>
        </p:sp>
        <p:sp>
          <p:nvSpPr>
            <p:cNvPr id="648742" name="Rectangle 1574"/>
            <p:cNvSpPr>
              <a:spLocks noChangeArrowheads="1"/>
            </p:cNvSpPr>
            <p:nvPr/>
          </p:nvSpPr>
          <p:spPr bwMode="auto">
            <a:xfrm>
              <a:off x="2690813" y="2111375"/>
              <a:ext cx="860425" cy="377825"/>
            </a:xfrm>
            <a:prstGeom prst="rect">
              <a:avLst/>
            </a:prstGeom>
            <a:solidFill>
              <a:schemeClr val="bg1"/>
            </a:solidFill>
            <a:ln w="9525">
              <a:noFill/>
              <a:miter lim="800000"/>
              <a:headEnd/>
              <a:tailEnd/>
            </a:ln>
            <a:effectLst/>
          </p:spPr>
          <p:txBody>
            <a:bodyPr wrap="none" anchor="ctr"/>
            <a:lstStyle/>
            <a:p>
              <a:endParaRPr lang="fr-FR"/>
            </a:p>
          </p:txBody>
        </p:sp>
        <p:sp>
          <p:nvSpPr>
            <p:cNvPr id="648743" name="Text Box 1575"/>
            <p:cNvSpPr txBox="1">
              <a:spLocks noChangeArrowheads="1"/>
            </p:cNvSpPr>
            <p:nvPr/>
          </p:nvSpPr>
          <p:spPr bwMode="auto">
            <a:xfrm>
              <a:off x="2325688" y="2036763"/>
              <a:ext cx="1422400" cy="501650"/>
            </a:xfrm>
            <a:prstGeom prst="rect">
              <a:avLst/>
            </a:prstGeom>
            <a:noFill/>
            <a:ln w="9525">
              <a:noFill/>
              <a:miter lim="800000"/>
              <a:headEnd/>
              <a:tailEnd/>
            </a:ln>
            <a:effectLst/>
          </p:spPr>
          <p:txBody>
            <a:bodyPr wrap="none">
              <a:spAutoFit/>
            </a:bodyPr>
            <a:lstStyle/>
            <a:p>
              <a:pPr algn="ctr"/>
              <a:r>
                <a:rPr lang="fr-FR" sz="900" i="1">
                  <a:solidFill>
                    <a:srgbClr val="3366FF"/>
                  </a:solidFill>
                </a:rPr>
                <a:t>ADN polymérase</a:t>
              </a:r>
            </a:p>
            <a:p>
              <a:pPr algn="ctr"/>
              <a:r>
                <a:rPr lang="fr-FR" sz="900">
                  <a:solidFill>
                    <a:schemeClr val="tx1"/>
                  </a:solidFill>
                </a:rPr>
                <a:t>4 dNTPs</a:t>
              </a:r>
            </a:p>
            <a:p>
              <a:pPr algn="ctr"/>
              <a:r>
                <a:rPr lang="fr-FR" sz="900">
                  <a:solidFill>
                    <a:schemeClr val="tx1"/>
                  </a:solidFill>
                </a:rPr>
                <a:t>4 ddNTPs fluorescents</a:t>
              </a:r>
            </a:p>
          </p:txBody>
        </p:sp>
        <p:sp>
          <p:nvSpPr>
            <p:cNvPr id="648744" name="Rectangle 1576"/>
            <p:cNvSpPr>
              <a:spLocks noChangeArrowheads="1"/>
            </p:cNvSpPr>
            <p:nvPr/>
          </p:nvSpPr>
          <p:spPr bwMode="auto">
            <a:xfrm>
              <a:off x="5138738" y="2006600"/>
              <a:ext cx="476250" cy="133350"/>
            </a:xfrm>
            <a:prstGeom prst="rect">
              <a:avLst/>
            </a:prstGeom>
            <a:solidFill>
              <a:schemeClr val="bg1"/>
            </a:solidFill>
            <a:ln w="9525">
              <a:noFill/>
              <a:miter lim="800000"/>
              <a:headEnd/>
              <a:tailEnd/>
            </a:ln>
            <a:effectLst/>
          </p:spPr>
          <p:txBody>
            <a:bodyPr wrap="none" anchor="ctr"/>
            <a:lstStyle/>
            <a:p>
              <a:endParaRPr lang="fr-FR"/>
            </a:p>
          </p:txBody>
        </p:sp>
        <p:sp>
          <p:nvSpPr>
            <p:cNvPr id="648745" name="Text Box 1577"/>
            <p:cNvSpPr txBox="1">
              <a:spLocks noChangeArrowheads="1"/>
            </p:cNvSpPr>
            <p:nvPr/>
          </p:nvSpPr>
          <p:spPr bwMode="auto">
            <a:xfrm>
              <a:off x="4957763" y="1963738"/>
              <a:ext cx="876300" cy="228600"/>
            </a:xfrm>
            <a:prstGeom prst="rect">
              <a:avLst/>
            </a:prstGeom>
            <a:noFill/>
            <a:ln w="9525">
              <a:noFill/>
              <a:miter lim="800000"/>
              <a:headEnd/>
              <a:tailEnd/>
            </a:ln>
            <a:effectLst/>
          </p:spPr>
          <p:txBody>
            <a:bodyPr wrap="none">
              <a:spAutoFit/>
            </a:bodyPr>
            <a:lstStyle/>
            <a:p>
              <a:r>
                <a:rPr lang="fr-FR" sz="900" dirty="0">
                  <a:solidFill>
                    <a:schemeClr val="tx1"/>
                  </a:solidFill>
                </a:rPr>
                <a:t>dénaturation</a:t>
              </a:r>
            </a:p>
          </p:txBody>
        </p:sp>
        <p:sp>
          <p:nvSpPr>
            <p:cNvPr id="648746" name="Rectangle 1578"/>
            <p:cNvSpPr>
              <a:spLocks noChangeArrowheads="1"/>
            </p:cNvSpPr>
            <p:nvPr/>
          </p:nvSpPr>
          <p:spPr bwMode="auto">
            <a:xfrm>
              <a:off x="6799263" y="1555750"/>
              <a:ext cx="990600" cy="609600"/>
            </a:xfrm>
            <a:prstGeom prst="rect">
              <a:avLst/>
            </a:prstGeom>
            <a:solidFill>
              <a:schemeClr val="bg1"/>
            </a:solidFill>
            <a:ln w="9525">
              <a:noFill/>
              <a:miter lim="800000"/>
              <a:headEnd/>
              <a:tailEnd/>
            </a:ln>
            <a:effectLst/>
          </p:spPr>
          <p:txBody>
            <a:bodyPr wrap="none" anchor="ctr"/>
            <a:lstStyle/>
            <a:p>
              <a:endParaRPr lang="fr-FR"/>
            </a:p>
          </p:txBody>
        </p:sp>
        <p:sp>
          <p:nvSpPr>
            <p:cNvPr id="648747" name="Text Box 1579"/>
            <p:cNvSpPr txBox="1">
              <a:spLocks noChangeArrowheads="1"/>
            </p:cNvSpPr>
            <p:nvPr/>
          </p:nvSpPr>
          <p:spPr bwMode="auto">
            <a:xfrm>
              <a:off x="6605588" y="1531938"/>
              <a:ext cx="1231900" cy="703262"/>
            </a:xfrm>
            <a:prstGeom prst="rect">
              <a:avLst/>
            </a:prstGeom>
            <a:noFill/>
            <a:ln w="9525">
              <a:noFill/>
              <a:miter lim="800000"/>
              <a:headEnd/>
              <a:tailEnd/>
            </a:ln>
            <a:effectLst/>
          </p:spPr>
          <p:txBody>
            <a:bodyPr>
              <a:spAutoFit/>
            </a:bodyPr>
            <a:lstStyle/>
            <a:p>
              <a:r>
                <a:rPr lang="fr-FR" sz="800" dirty="0">
                  <a:solidFill>
                    <a:schemeClr val="tx1"/>
                  </a:solidFill>
                </a:rPr>
                <a:t>Fragments d’ADN fluorescents obtenus par copie de l’ADN de séquence inconnue</a:t>
              </a:r>
            </a:p>
          </p:txBody>
        </p:sp>
        <p:sp>
          <p:nvSpPr>
            <p:cNvPr id="648749" name="Rectangle 1581"/>
            <p:cNvSpPr>
              <a:spLocks noChangeArrowheads="1"/>
            </p:cNvSpPr>
            <p:nvPr/>
          </p:nvSpPr>
          <p:spPr bwMode="auto">
            <a:xfrm>
              <a:off x="6350000" y="2911475"/>
              <a:ext cx="1054100" cy="628650"/>
            </a:xfrm>
            <a:prstGeom prst="rect">
              <a:avLst/>
            </a:prstGeom>
            <a:solidFill>
              <a:schemeClr val="bg1"/>
            </a:solidFill>
            <a:ln w="9525">
              <a:noFill/>
              <a:miter lim="800000"/>
              <a:headEnd/>
              <a:tailEnd/>
            </a:ln>
            <a:effectLst/>
          </p:spPr>
          <p:txBody>
            <a:bodyPr wrap="none" anchor="ctr"/>
            <a:lstStyle/>
            <a:p>
              <a:endParaRPr lang="fr-FR"/>
            </a:p>
          </p:txBody>
        </p:sp>
        <p:sp>
          <p:nvSpPr>
            <p:cNvPr id="648748" name="Text Box 1580"/>
            <p:cNvSpPr txBox="1">
              <a:spLocks noChangeArrowheads="1"/>
            </p:cNvSpPr>
            <p:nvPr/>
          </p:nvSpPr>
          <p:spPr bwMode="auto">
            <a:xfrm>
              <a:off x="6324600" y="2890838"/>
              <a:ext cx="1516063" cy="581025"/>
            </a:xfrm>
            <a:prstGeom prst="rect">
              <a:avLst/>
            </a:prstGeom>
            <a:noFill/>
            <a:ln w="9525">
              <a:noFill/>
              <a:miter lim="800000"/>
              <a:headEnd/>
              <a:tailEnd/>
            </a:ln>
            <a:effectLst/>
          </p:spPr>
          <p:txBody>
            <a:bodyPr>
              <a:spAutoFit/>
            </a:bodyPr>
            <a:lstStyle/>
            <a:p>
              <a:r>
                <a:rPr lang="fr-FR" sz="800" dirty="0">
                  <a:solidFill>
                    <a:schemeClr val="tx1"/>
                  </a:solidFill>
                </a:rPr>
                <a:t>Fragments d’ADN fluorescents sont séparés par électrophorèse capillaire</a:t>
              </a:r>
            </a:p>
          </p:txBody>
        </p:sp>
        <p:sp>
          <p:nvSpPr>
            <p:cNvPr id="648751" name="Rectangle 1583"/>
            <p:cNvSpPr>
              <a:spLocks noChangeArrowheads="1"/>
            </p:cNvSpPr>
            <p:nvPr/>
          </p:nvSpPr>
          <p:spPr bwMode="auto">
            <a:xfrm>
              <a:off x="5465763" y="3127375"/>
              <a:ext cx="508000" cy="279400"/>
            </a:xfrm>
            <a:prstGeom prst="rect">
              <a:avLst/>
            </a:prstGeom>
            <a:solidFill>
              <a:schemeClr val="bg1"/>
            </a:solidFill>
            <a:ln w="9525">
              <a:noFill/>
              <a:miter lim="800000"/>
              <a:headEnd/>
              <a:tailEnd/>
            </a:ln>
            <a:effectLst/>
          </p:spPr>
          <p:txBody>
            <a:bodyPr wrap="none" anchor="ctr"/>
            <a:lstStyle/>
            <a:p>
              <a:endParaRPr lang="fr-FR"/>
            </a:p>
          </p:txBody>
        </p:sp>
        <p:sp>
          <p:nvSpPr>
            <p:cNvPr id="648750" name="Text Box 1582"/>
            <p:cNvSpPr txBox="1">
              <a:spLocks noChangeArrowheads="1"/>
            </p:cNvSpPr>
            <p:nvPr/>
          </p:nvSpPr>
          <p:spPr bwMode="auto">
            <a:xfrm>
              <a:off x="5307013" y="3014663"/>
              <a:ext cx="811212" cy="396875"/>
            </a:xfrm>
            <a:prstGeom prst="rect">
              <a:avLst/>
            </a:prstGeom>
            <a:noFill/>
            <a:ln w="9525">
              <a:noFill/>
              <a:miter lim="800000"/>
              <a:headEnd/>
              <a:tailEnd/>
            </a:ln>
            <a:effectLst/>
          </p:spPr>
          <p:txBody>
            <a:bodyPr>
              <a:spAutoFit/>
            </a:bodyPr>
            <a:lstStyle/>
            <a:p>
              <a:r>
                <a:rPr lang="fr-FR" sz="1000">
                  <a:solidFill>
                    <a:schemeClr val="tx1"/>
                  </a:solidFill>
                </a:rPr>
                <a:t>migration de l’ADN</a:t>
              </a:r>
            </a:p>
          </p:txBody>
        </p:sp>
        <p:sp>
          <p:nvSpPr>
            <p:cNvPr id="648752" name="Rectangle 1584"/>
            <p:cNvSpPr>
              <a:spLocks noChangeArrowheads="1"/>
            </p:cNvSpPr>
            <p:nvPr/>
          </p:nvSpPr>
          <p:spPr bwMode="auto">
            <a:xfrm>
              <a:off x="5397500" y="4559300"/>
              <a:ext cx="508000" cy="127000"/>
            </a:xfrm>
            <a:prstGeom prst="rect">
              <a:avLst/>
            </a:prstGeom>
            <a:solidFill>
              <a:schemeClr val="bg1"/>
            </a:solidFill>
            <a:ln w="9525">
              <a:noFill/>
              <a:miter lim="800000"/>
              <a:headEnd/>
              <a:tailEnd/>
            </a:ln>
            <a:effectLst/>
          </p:spPr>
          <p:txBody>
            <a:bodyPr wrap="none" anchor="ctr"/>
            <a:lstStyle/>
            <a:p>
              <a:endParaRPr lang="fr-FR"/>
            </a:p>
          </p:txBody>
        </p:sp>
        <p:sp>
          <p:nvSpPr>
            <p:cNvPr id="648753" name="Rectangle 1585"/>
            <p:cNvSpPr>
              <a:spLocks noChangeArrowheads="1"/>
            </p:cNvSpPr>
            <p:nvPr/>
          </p:nvSpPr>
          <p:spPr bwMode="auto">
            <a:xfrm>
              <a:off x="7189788" y="4533900"/>
              <a:ext cx="508000" cy="127000"/>
            </a:xfrm>
            <a:prstGeom prst="rect">
              <a:avLst/>
            </a:prstGeom>
            <a:solidFill>
              <a:schemeClr val="bg1"/>
            </a:solidFill>
            <a:ln w="9525">
              <a:noFill/>
              <a:miter lim="800000"/>
              <a:headEnd/>
              <a:tailEnd/>
            </a:ln>
            <a:effectLst/>
          </p:spPr>
          <p:txBody>
            <a:bodyPr wrap="none" anchor="ctr"/>
            <a:lstStyle/>
            <a:p>
              <a:endParaRPr lang="fr-FR"/>
            </a:p>
          </p:txBody>
        </p:sp>
        <p:sp>
          <p:nvSpPr>
            <p:cNvPr id="648754" name="Rectangle 1586"/>
            <p:cNvSpPr>
              <a:spLocks noChangeArrowheads="1"/>
            </p:cNvSpPr>
            <p:nvPr/>
          </p:nvSpPr>
          <p:spPr bwMode="auto">
            <a:xfrm>
              <a:off x="6384925" y="4362450"/>
              <a:ext cx="596900" cy="120650"/>
            </a:xfrm>
            <a:prstGeom prst="rect">
              <a:avLst/>
            </a:prstGeom>
            <a:solidFill>
              <a:schemeClr val="bg1"/>
            </a:solidFill>
            <a:ln w="9525">
              <a:noFill/>
              <a:miter lim="800000"/>
              <a:headEnd/>
              <a:tailEnd/>
            </a:ln>
            <a:effectLst/>
          </p:spPr>
          <p:txBody>
            <a:bodyPr wrap="none" anchor="ctr"/>
            <a:lstStyle/>
            <a:p>
              <a:endParaRPr lang="fr-FR"/>
            </a:p>
          </p:txBody>
        </p:sp>
        <p:sp>
          <p:nvSpPr>
            <p:cNvPr id="648755" name="Text Box 1587"/>
            <p:cNvSpPr txBox="1">
              <a:spLocks noChangeArrowheads="1"/>
            </p:cNvSpPr>
            <p:nvPr/>
          </p:nvSpPr>
          <p:spPr bwMode="auto">
            <a:xfrm>
              <a:off x="7205663" y="4516438"/>
              <a:ext cx="477837" cy="244475"/>
            </a:xfrm>
            <a:prstGeom prst="rect">
              <a:avLst/>
            </a:prstGeom>
            <a:noFill/>
            <a:ln w="9525">
              <a:noFill/>
              <a:miter lim="800000"/>
              <a:headEnd/>
              <a:tailEnd/>
            </a:ln>
            <a:effectLst/>
          </p:spPr>
          <p:txBody>
            <a:bodyPr wrap="none">
              <a:spAutoFit/>
            </a:bodyPr>
            <a:lstStyle/>
            <a:p>
              <a:r>
                <a:rPr lang="fr-FR" sz="1000">
                  <a:solidFill>
                    <a:schemeClr val="tx1"/>
                  </a:solidFill>
                </a:rPr>
                <a:t>laser</a:t>
              </a:r>
            </a:p>
          </p:txBody>
        </p:sp>
        <p:sp>
          <p:nvSpPr>
            <p:cNvPr id="648756" name="Text Box 1588"/>
            <p:cNvSpPr txBox="1">
              <a:spLocks noChangeArrowheads="1"/>
            </p:cNvSpPr>
            <p:nvPr/>
          </p:nvSpPr>
          <p:spPr bwMode="auto">
            <a:xfrm>
              <a:off x="5267325" y="4529138"/>
              <a:ext cx="754063" cy="244475"/>
            </a:xfrm>
            <a:prstGeom prst="rect">
              <a:avLst/>
            </a:prstGeom>
            <a:noFill/>
            <a:ln w="9525">
              <a:noFill/>
              <a:miter lim="800000"/>
              <a:headEnd/>
              <a:tailEnd/>
            </a:ln>
            <a:effectLst/>
          </p:spPr>
          <p:txBody>
            <a:bodyPr wrap="none">
              <a:spAutoFit/>
            </a:bodyPr>
            <a:lstStyle/>
            <a:p>
              <a:r>
                <a:rPr lang="fr-FR" sz="1000">
                  <a:solidFill>
                    <a:schemeClr val="tx1"/>
                  </a:solidFill>
                </a:rPr>
                <a:t>détecteur</a:t>
              </a:r>
            </a:p>
          </p:txBody>
        </p:sp>
        <p:sp>
          <p:nvSpPr>
            <p:cNvPr id="648757" name="Text Box 1589"/>
            <p:cNvSpPr txBox="1">
              <a:spLocks noChangeArrowheads="1"/>
            </p:cNvSpPr>
            <p:nvPr/>
          </p:nvSpPr>
          <p:spPr bwMode="auto">
            <a:xfrm>
              <a:off x="6242050" y="4332288"/>
              <a:ext cx="862013" cy="214312"/>
            </a:xfrm>
            <a:prstGeom prst="rect">
              <a:avLst/>
            </a:prstGeom>
            <a:noFill/>
            <a:ln w="9525">
              <a:noFill/>
              <a:miter lim="800000"/>
              <a:headEnd/>
              <a:tailEnd/>
            </a:ln>
            <a:effectLst/>
          </p:spPr>
          <p:txBody>
            <a:bodyPr wrap="none">
              <a:spAutoFit/>
            </a:bodyPr>
            <a:lstStyle/>
            <a:p>
              <a:r>
                <a:rPr lang="fr-FR" sz="800">
                  <a:solidFill>
                    <a:schemeClr val="tx1"/>
                  </a:solidFill>
                </a:rPr>
                <a:t>faisceau laser</a:t>
              </a:r>
            </a:p>
          </p:txBody>
        </p:sp>
        <p:sp>
          <p:nvSpPr>
            <p:cNvPr id="648758" name="Rectangle 1590"/>
            <p:cNvSpPr>
              <a:spLocks noChangeArrowheads="1"/>
            </p:cNvSpPr>
            <p:nvPr/>
          </p:nvSpPr>
          <p:spPr bwMode="auto">
            <a:xfrm>
              <a:off x="5570538" y="6057900"/>
              <a:ext cx="1638300" cy="234950"/>
            </a:xfrm>
            <a:prstGeom prst="rect">
              <a:avLst/>
            </a:prstGeom>
            <a:solidFill>
              <a:schemeClr val="bg1"/>
            </a:solidFill>
            <a:ln w="9525">
              <a:noFill/>
              <a:miter lim="800000"/>
              <a:headEnd/>
              <a:tailEnd/>
            </a:ln>
            <a:effectLst/>
          </p:spPr>
          <p:txBody>
            <a:bodyPr wrap="none" anchor="ctr"/>
            <a:lstStyle/>
            <a:p>
              <a:endParaRPr lang="fr-FR"/>
            </a:p>
          </p:txBody>
        </p:sp>
        <p:sp>
          <p:nvSpPr>
            <p:cNvPr id="648759" name="Text Box 1591"/>
            <p:cNvSpPr txBox="1">
              <a:spLocks noChangeArrowheads="1"/>
            </p:cNvSpPr>
            <p:nvPr/>
          </p:nvSpPr>
          <p:spPr bwMode="auto">
            <a:xfrm>
              <a:off x="4924425" y="5988050"/>
              <a:ext cx="2935288" cy="457200"/>
            </a:xfrm>
            <a:prstGeom prst="rect">
              <a:avLst/>
            </a:prstGeom>
            <a:noFill/>
            <a:ln w="9525">
              <a:noFill/>
              <a:miter lim="800000"/>
              <a:headEnd/>
              <a:tailEnd/>
            </a:ln>
            <a:effectLst/>
          </p:spPr>
          <p:txBody>
            <a:bodyPr>
              <a:spAutoFit/>
            </a:bodyPr>
            <a:lstStyle/>
            <a:p>
              <a:pPr algn="ctr"/>
              <a:r>
                <a:rPr lang="fr-FR" sz="1200">
                  <a:solidFill>
                    <a:schemeClr val="tx1"/>
                  </a:solidFill>
                </a:rPr>
                <a:t>éléctrophorégramme après traitement informatique</a:t>
              </a:r>
            </a:p>
          </p:txBody>
        </p:sp>
        <p:grpSp>
          <p:nvGrpSpPr>
            <p:cNvPr id="3" name="Group 1598"/>
            <p:cNvGrpSpPr>
              <a:grpSpLocks/>
            </p:cNvGrpSpPr>
            <p:nvPr/>
          </p:nvGrpSpPr>
          <p:grpSpPr bwMode="auto">
            <a:xfrm>
              <a:off x="2159000" y="2682875"/>
              <a:ext cx="2870200" cy="3675063"/>
              <a:chOff x="1360" y="1690"/>
              <a:chExt cx="1808" cy="2315"/>
            </a:xfrm>
          </p:grpSpPr>
          <p:pic>
            <p:nvPicPr>
              <p:cNvPr id="648733" name="Picture 1565" descr="Figure 14_25 from Sanger et al., 1996"/>
              <p:cNvPicPr>
                <a:picLocks noChangeAspect="1" noChangeArrowheads="1"/>
              </p:cNvPicPr>
              <p:nvPr/>
            </p:nvPicPr>
            <p:blipFill>
              <a:blip r:embed="rId3"/>
              <a:srcRect/>
              <a:stretch>
                <a:fillRect/>
              </a:stretch>
            </p:blipFill>
            <p:spPr bwMode="auto">
              <a:xfrm>
                <a:off x="1360" y="1690"/>
                <a:ext cx="476" cy="2315"/>
              </a:xfrm>
              <a:prstGeom prst="rect">
                <a:avLst/>
              </a:prstGeom>
              <a:noFill/>
              <a:ln w="9525">
                <a:noFill/>
                <a:miter lim="800000"/>
                <a:headEnd/>
                <a:tailEnd/>
              </a:ln>
            </p:spPr>
          </p:pic>
          <p:sp>
            <p:nvSpPr>
              <p:cNvPr id="648760" name="Text Box 1592"/>
              <p:cNvSpPr txBox="1">
                <a:spLocks noChangeArrowheads="1"/>
              </p:cNvSpPr>
              <p:nvPr/>
            </p:nvSpPr>
            <p:spPr bwMode="auto">
              <a:xfrm>
                <a:off x="1794" y="2510"/>
                <a:ext cx="1374" cy="674"/>
              </a:xfrm>
              <a:prstGeom prst="rect">
                <a:avLst/>
              </a:prstGeom>
              <a:noFill/>
              <a:ln w="9525">
                <a:noFill/>
                <a:miter lim="800000"/>
                <a:headEnd/>
                <a:tailEnd/>
              </a:ln>
              <a:effectLst/>
            </p:spPr>
            <p:txBody>
              <a:bodyPr>
                <a:spAutoFit/>
              </a:bodyPr>
              <a:lstStyle/>
              <a:p>
                <a:pPr algn="ctr"/>
                <a:r>
                  <a:rPr lang="fr-FR" sz="1600">
                    <a:solidFill>
                      <a:schemeClr val="tx1"/>
                    </a:solidFill>
                  </a:rPr>
                  <a:t>Autoradiogramme d’un gel de séquence d’ADN (</a:t>
                </a:r>
                <a:r>
                  <a:rPr lang="fr-FR" sz="1400">
                    <a:solidFill>
                      <a:schemeClr val="tx1"/>
                    </a:solidFill>
                  </a:rPr>
                  <a:t>polyacrylamide</a:t>
                </a:r>
                <a:r>
                  <a:rPr lang="fr-FR" sz="1600">
                    <a:solidFill>
                      <a:schemeClr val="tx1"/>
                    </a:solidFill>
                  </a:rPr>
                  <a:t>)</a:t>
                </a:r>
              </a:p>
            </p:txBody>
          </p:sp>
        </p:grpSp>
      </p:gr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Exemple d’enregistrement obtenu à</a:t>
            </a:r>
            <a:br>
              <a:rPr lang="fr-FR" dirty="0"/>
            </a:br>
            <a:r>
              <a:rPr lang="fr-FR" dirty="0"/>
              <a:t>partir d’un séquenceur automatique</a:t>
            </a:r>
          </a:p>
        </p:txBody>
      </p:sp>
      <p:pic>
        <p:nvPicPr>
          <p:cNvPr id="12290" name="Picture 2"/>
          <p:cNvPicPr>
            <a:picLocks noChangeAspect="1" noChangeArrowheads="1"/>
          </p:cNvPicPr>
          <p:nvPr/>
        </p:nvPicPr>
        <p:blipFill>
          <a:blip r:embed="rId2"/>
          <a:srcRect/>
          <a:stretch>
            <a:fillRect/>
          </a:stretch>
        </p:blipFill>
        <p:spPr bwMode="auto">
          <a:xfrm>
            <a:off x="214282" y="2000240"/>
            <a:ext cx="8677929" cy="407196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4"/>
            <a:ext cx="8229600" cy="1143000"/>
          </a:xfrm>
        </p:spPr>
        <p:txBody>
          <a:bodyPr>
            <a:noAutofit/>
          </a:bodyPr>
          <a:lstStyle/>
          <a:p>
            <a:r>
              <a:rPr lang="fr-FR" sz="3600" b="1" dirty="0" smtClean="0">
                <a:solidFill>
                  <a:srgbClr val="FF0000"/>
                </a:solidFill>
              </a:rPr>
              <a:t>La méthode enzymatique</a:t>
            </a:r>
            <a:br>
              <a:rPr lang="fr-FR" sz="3600" b="1" dirty="0" smtClean="0">
                <a:solidFill>
                  <a:srgbClr val="FF0000"/>
                </a:solidFill>
              </a:rPr>
            </a:br>
            <a:endParaRPr lang="fr-FR" sz="3600" dirty="0">
              <a:solidFill>
                <a:srgbClr val="FF0000"/>
              </a:solidFill>
            </a:endParaRPr>
          </a:p>
        </p:txBody>
      </p:sp>
      <p:sp>
        <p:nvSpPr>
          <p:cNvPr id="3" name="Espace réservé du contenu 2"/>
          <p:cNvSpPr>
            <a:spLocks noGrp="1"/>
          </p:cNvSpPr>
          <p:nvPr>
            <p:ph idx="1"/>
          </p:nvPr>
        </p:nvSpPr>
        <p:spPr>
          <a:xfrm>
            <a:off x="242918" y="671506"/>
            <a:ext cx="8686800" cy="3257560"/>
          </a:xfrm>
        </p:spPr>
        <p:txBody>
          <a:bodyPr>
            <a:noAutofit/>
          </a:bodyPr>
          <a:lstStyle/>
          <a:p>
            <a:pPr>
              <a:buNone/>
            </a:pPr>
            <a:r>
              <a:rPr lang="fr-FR" sz="2800" b="1" dirty="0" smtClean="0"/>
              <a:t>Principe: </a:t>
            </a:r>
            <a:r>
              <a:rPr lang="fr-FR" sz="2300" dirty="0" smtClean="0"/>
              <a:t>Les </a:t>
            </a:r>
            <a:r>
              <a:rPr lang="fr-FR" sz="2300" dirty="0"/>
              <a:t>techniques de séquençage utilisent des </a:t>
            </a:r>
            <a:r>
              <a:rPr lang="fr-FR" sz="2300" dirty="0" smtClean="0"/>
              <a:t>enzymes </a:t>
            </a:r>
            <a:r>
              <a:rPr lang="fr-FR" sz="2300" dirty="0" err="1" smtClean="0"/>
              <a:t>particulères</a:t>
            </a:r>
            <a:r>
              <a:rPr lang="fr-FR" sz="2300" dirty="0" smtClean="0"/>
              <a:t> </a:t>
            </a:r>
            <a:r>
              <a:rPr lang="fr-FR" sz="2300" dirty="0"/>
              <a:t>: les ADN polymérases. Ces enzymes </a:t>
            </a:r>
            <a:r>
              <a:rPr lang="fr-FR" sz="2300" dirty="0" smtClean="0"/>
              <a:t>sont capables </a:t>
            </a:r>
            <a:r>
              <a:rPr lang="fr-FR" sz="2300" dirty="0"/>
              <a:t>de synthétiser un brin complémentaire d'ADN, </a:t>
            </a:r>
            <a:r>
              <a:rPr lang="fr-FR" sz="2300" dirty="0" smtClean="0"/>
              <a:t>à partir </a:t>
            </a:r>
            <a:r>
              <a:rPr lang="fr-FR" sz="2300" dirty="0"/>
              <a:t>d'un brin </a:t>
            </a:r>
            <a:r>
              <a:rPr lang="fr-FR" sz="2300" dirty="0" smtClean="0"/>
              <a:t>matrice</a:t>
            </a:r>
          </a:p>
          <a:p>
            <a:r>
              <a:rPr lang="fr-FR" sz="2300" dirty="0"/>
              <a:t>Ces réactions se font par ajout de </a:t>
            </a:r>
            <a:r>
              <a:rPr lang="fr-FR" sz="2300" dirty="0" err="1"/>
              <a:t>désoxyribonucléotides</a:t>
            </a:r>
            <a:r>
              <a:rPr lang="fr-FR" sz="2300" dirty="0"/>
              <a:t> (</a:t>
            </a:r>
            <a:r>
              <a:rPr lang="fr-FR" sz="2300" dirty="0" err="1"/>
              <a:t>dNTP</a:t>
            </a:r>
            <a:r>
              <a:rPr lang="fr-FR" sz="2300" dirty="0"/>
              <a:t> </a:t>
            </a:r>
            <a:r>
              <a:rPr lang="fr-FR" sz="2300" dirty="0" smtClean="0"/>
              <a:t>: </a:t>
            </a:r>
            <a:r>
              <a:rPr lang="fr-FR" sz="2300" b="1" smtClean="0"/>
              <a:t>désoxyNucléoside</a:t>
            </a:r>
            <a:r>
              <a:rPr lang="fr-FR" sz="2300" b="1" dirty="0" smtClean="0"/>
              <a:t> </a:t>
            </a:r>
            <a:r>
              <a:rPr lang="fr-FR" sz="2300" b="1" dirty="0" err="1"/>
              <a:t>TriPhosphate</a:t>
            </a:r>
            <a:r>
              <a:rPr lang="fr-FR" sz="2300" b="1" dirty="0"/>
              <a:t>). On utilise pour le séquençage </a:t>
            </a:r>
            <a:r>
              <a:rPr lang="fr-FR" sz="2300" b="1" dirty="0" smtClean="0"/>
              <a:t>des </a:t>
            </a:r>
            <a:r>
              <a:rPr lang="fr-FR" sz="2300" dirty="0" smtClean="0"/>
              <a:t>nucléotides </a:t>
            </a:r>
            <a:r>
              <a:rPr lang="fr-FR" sz="2300" dirty="0"/>
              <a:t>légèrement différents : les </a:t>
            </a:r>
            <a:r>
              <a:rPr lang="fr-FR" sz="2300" dirty="0" err="1"/>
              <a:t>didésoxyribonucléotides</a:t>
            </a:r>
            <a:r>
              <a:rPr lang="fr-FR" sz="2300" dirty="0"/>
              <a:t> (</a:t>
            </a:r>
            <a:r>
              <a:rPr lang="fr-FR" sz="2300" dirty="0" err="1"/>
              <a:t>ddNTP</a:t>
            </a:r>
            <a:r>
              <a:rPr lang="fr-FR" sz="2300" dirty="0"/>
              <a:t>).</a:t>
            </a:r>
          </a:p>
          <a:p>
            <a:r>
              <a:rPr lang="fr-FR" sz="2300" dirty="0"/>
              <a:t>Les </a:t>
            </a:r>
            <a:r>
              <a:rPr lang="fr-FR" sz="2300" dirty="0" err="1"/>
              <a:t>ddNTP</a:t>
            </a:r>
            <a:r>
              <a:rPr lang="fr-FR" sz="2300" dirty="0"/>
              <a:t> diffèrent des </a:t>
            </a:r>
            <a:r>
              <a:rPr lang="fr-FR" sz="2300" dirty="0" err="1"/>
              <a:t>dNTP</a:t>
            </a:r>
            <a:r>
              <a:rPr lang="fr-FR" sz="2300" dirty="0"/>
              <a:t> par l'absence d'un groupement OH </a:t>
            </a:r>
            <a:r>
              <a:rPr lang="fr-FR" sz="2300" dirty="0" smtClean="0"/>
              <a:t>en position </a:t>
            </a:r>
            <a:r>
              <a:rPr lang="fr-FR" sz="2300" dirty="0"/>
              <a:t>3’. En effet, lorsqu'une ADN polymérase utilise un </a:t>
            </a:r>
            <a:r>
              <a:rPr lang="fr-FR" sz="2300" dirty="0" err="1"/>
              <a:t>ddNTP</a:t>
            </a:r>
            <a:r>
              <a:rPr lang="fr-FR" sz="2300" dirty="0"/>
              <a:t> au </a:t>
            </a:r>
            <a:r>
              <a:rPr lang="fr-FR" sz="2300" dirty="0" smtClean="0"/>
              <a:t>lieu d'un </a:t>
            </a:r>
            <a:r>
              <a:rPr lang="fr-FR" sz="2300" dirty="0" err="1"/>
              <a:t>dNTP</a:t>
            </a:r>
            <a:r>
              <a:rPr lang="fr-FR" sz="2300" dirty="0"/>
              <a:t>, elle n'est plus capable de rajouter le moindre nucléotide à </a:t>
            </a:r>
            <a:r>
              <a:rPr lang="fr-FR" sz="2300" dirty="0" smtClean="0"/>
              <a:t>sa suite </a:t>
            </a:r>
            <a:r>
              <a:rPr lang="fr-FR" sz="2300" dirty="0"/>
              <a:t>: la synthèse du brin d'ADN s'</a:t>
            </a:r>
            <a:r>
              <a:rPr lang="fr-FR" sz="2300" dirty="0" err="1"/>
              <a:t>arrète</a:t>
            </a:r>
            <a:r>
              <a:rPr lang="fr-FR" sz="2300" dirty="0"/>
              <a:t>...</a:t>
            </a:r>
          </a:p>
        </p:txBody>
      </p:sp>
      <p:pic>
        <p:nvPicPr>
          <p:cNvPr id="5" name="Picture 2" descr="figure2"/>
          <p:cNvPicPr>
            <a:picLocks noChangeAspect="1" noChangeArrowheads="1"/>
          </p:cNvPicPr>
          <p:nvPr/>
        </p:nvPicPr>
        <p:blipFill>
          <a:blip r:embed="rId2"/>
          <a:srcRect/>
          <a:stretch>
            <a:fillRect/>
          </a:stretch>
        </p:blipFill>
        <p:spPr bwMode="auto">
          <a:xfrm>
            <a:off x="185768" y="4786322"/>
            <a:ext cx="8743950" cy="1928826"/>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idesoxynucleotide"/>
          <p:cNvPicPr>
            <a:picLocks noChangeAspect="1" noChangeArrowheads="1"/>
          </p:cNvPicPr>
          <p:nvPr/>
        </p:nvPicPr>
        <p:blipFill>
          <a:blip r:embed="rId2"/>
          <a:srcRect/>
          <a:stretch>
            <a:fillRect/>
          </a:stretch>
        </p:blipFill>
        <p:spPr bwMode="auto">
          <a:xfrm>
            <a:off x="1071538" y="142852"/>
            <a:ext cx="6929486" cy="6604497"/>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9"/>
            <a:ext cx="8229600" cy="2643206"/>
          </a:xfrm>
        </p:spPr>
        <p:txBody>
          <a:bodyPr/>
          <a:lstStyle/>
          <a:p>
            <a:r>
              <a:rPr lang="fr-FR" b="1" i="1" dirty="0"/>
              <a:t>l'utilisation d'un </a:t>
            </a:r>
            <a:r>
              <a:rPr lang="fr-FR" b="1" i="1" dirty="0" err="1"/>
              <a:t>ddNTP</a:t>
            </a:r>
            <a:r>
              <a:rPr lang="fr-FR" b="1" i="1" dirty="0"/>
              <a:t> permet d'obtenir un ensemble de fragments </a:t>
            </a:r>
            <a:r>
              <a:rPr lang="fr-FR" b="1" i="1" dirty="0" smtClean="0"/>
              <a:t>d'ADN de </a:t>
            </a:r>
            <a:r>
              <a:rPr lang="fr-FR" b="1" i="1" dirty="0"/>
              <a:t>différentes tailles, correspondant aux emplacement d'un </a:t>
            </a:r>
            <a:r>
              <a:rPr lang="fr-FR" b="1" i="1" dirty="0" smtClean="0"/>
              <a:t>nucléotide donné</a:t>
            </a:r>
            <a:endParaRPr lang="fr-FR" dirty="0"/>
          </a:p>
        </p:txBody>
      </p:sp>
      <p:pic>
        <p:nvPicPr>
          <p:cNvPr id="10242" name="Picture 2"/>
          <p:cNvPicPr>
            <a:picLocks noChangeAspect="1" noChangeArrowheads="1"/>
          </p:cNvPicPr>
          <p:nvPr/>
        </p:nvPicPr>
        <p:blipFill>
          <a:blip r:embed="rId2"/>
          <a:srcRect/>
          <a:stretch>
            <a:fillRect/>
          </a:stretch>
        </p:blipFill>
        <p:spPr bwMode="auto">
          <a:xfrm>
            <a:off x="533253" y="2571744"/>
            <a:ext cx="8039275" cy="393859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123765" y="785794"/>
            <a:ext cx="8805953" cy="5929354"/>
          </a:xfrm>
          <a:prstGeom prst="rect">
            <a:avLst/>
          </a:prstGeom>
          <a:noFill/>
          <a:ln w="9525">
            <a:noFill/>
            <a:miter lim="800000"/>
            <a:headEnd/>
            <a:tailEnd/>
          </a:ln>
          <a:effectLst/>
        </p:spPr>
      </p:pic>
      <p:sp>
        <p:nvSpPr>
          <p:cNvPr id="3" name="Rectangle 2"/>
          <p:cNvSpPr/>
          <p:nvPr/>
        </p:nvSpPr>
        <p:spPr>
          <a:xfrm>
            <a:off x="500034" y="0"/>
            <a:ext cx="3139577" cy="584775"/>
          </a:xfrm>
          <a:prstGeom prst="rect">
            <a:avLst/>
          </a:prstGeom>
        </p:spPr>
        <p:txBody>
          <a:bodyPr wrap="none">
            <a:spAutoFit/>
          </a:bodyPr>
          <a:lstStyle/>
          <a:p>
            <a:r>
              <a:rPr lang="fr-FR" sz="3200" b="1" u="sng" dirty="0" smtClean="0">
                <a:solidFill>
                  <a:srgbClr val="FF0000"/>
                </a:solidFill>
                <a:latin typeface="Arial" pitchFamily="34" charset="0"/>
                <a:cs typeface="Arial" pitchFamily="34" charset="0"/>
              </a:rPr>
              <a:t>PROTOCOLE</a:t>
            </a:r>
            <a:r>
              <a:rPr lang="fr-FR" sz="3200" b="1" dirty="0" smtClean="0">
                <a:solidFill>
                  <a:srgbClr val="FF0000"/>
                </a:solidFill>
                <a:latin typeface="Arial" pitchFamily="34" charset="0"/>
                <a:cs typeface="Arial" pitchFamily="34" charset="0"/>
              </a:rPr>
              <a:t> : </a:t>
            </a:r>
            <a:endParaRPr lang="fr-FR" sz="3200" b="1" dirty="0">
              <a:solidFill>
                <a:srgbClr val="FF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figure4"/>
          <p:cNvPicPr>
            <a:picLocks noChangeAspect="1" noChangeArrowheads="1"/>
          </p:cNvPicPr>
          <p:nvPr/>
        </p:nvPicPr>
        <p:blipFill>
          <a:blip r:embed="rId2"/>
          <a:srcRect/>
          <a:stretch>
            <a:fillRect/>
          </a:stretch>
        </p:blipFill>
        <p:spPr bwMode="auto">
          <a:xfrm>
            <a:off x="1354667" y="2667000"/>
            <a:ext cx="6705600" cy="3854450"/>
          </a:xfrm>
          <a:prstGeom prst="rect">
            <a:avLst/>
          </a:prstGeom>
          <a:noFill/>
        </p:spPr>
      </p:pic>
      <p:sp>
        <p:nvSpPr>
          <p:cNvPr id="8195" name="Rectangle 3"/>
          <p:cNvSpPr>
            <a:spLocks noChangeArrowheads="1"/>
          </p:cNvSpPr>
          <p:nvPr/>
        </p:nvSpPr>
        <p:spPr bwMode="auto">
          <a:xfrm>
            <a:off x="203200" y="152400"/>
            <a:ext cx="8669867" cy="1615827"/>
          </a:xfrm>
          <a:prstGeom prst="rect">
            <a:avLst/>
          </a:prstGeom>
          <a:noFill/>
          <a:ln w="9525">
            <a:solidFill>
              <a:srgbClr val="0000FF"/>
            </a:solidFill>
            <a:miter lim="800000"/>
            <a:headEnd/>
            <a:tailEnd/>
          </a:ln>
          <a:effectLst/>
        </p:spPr>
        <p:txBody>
          <a:bodyPr>
            <a:spAutoFit/>
          </a:bodyPr>
          <a:lstStyle/>
          <a:p>
            <a:pPr>
              <a:spcBef>
                <a:spcPct val="50000"/>
              </a:spcBef>
            </a:pPr>
            <a:r>
              <a:rPr lang="fr-FR" b="1">
                <a:latin typeface="Arial" pitchFamily="34" charset="0"/>
                <a:cs typeface="Arial" pitchFamily="34" charset="0"/>
              </a:rPr>
              <a:t>L'utilisation d'un ddNTP permet d'obtenir un ensemble de fragments d'ADN de différentes tailles, correspondant aux emplacements d'un nucléotide donné</a:t>
            </a:r>
          </a:p>
          <a:p>
            <a:pPr>
              <a:spcBef>
                <a:spcPct val="50000"/>
              </a:spcBef>
            </a:pPr>
            <a:r>
              <a:rPr lang="fr-FR" b="1">
                <a:latin typeface="Arial" pitchFamily="34" charset="0"/>
                <a:cs typeface="Arial" pitchFamily="34" charset="0"/>
              </a:rPr>
              <a:t>exemple: synthèse du brin complémentaire, et arrêt aléatoire par un dd</a:t>
            </a:r>
            <a:r>
              <a:rPr lang="fr-FR" b="1">
                <a:solidFill>
                  <a:srgbClr val="FF0000"/>
                </a:solidFill>
                <a:latin typeface="Arial" pitchFamily="34" charset="0"/>
                <a:cs typeface="Arial" pitchFamily="34" charset="0"/>
              </a:rPr>
              <a:t>G</a:t>
            </a:r>
            <a:r>
              <a:rPr lang="fr-FR" b="1">
                <a:latin typeface="Arial" pitchFamily="34" charset="0"/>
                <a:cs typeface="Arial" pitchFamily="34" charset="0"/>
              </a:rPr>
              <a:t>TP quand il y a une Cytosine sur la séquence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sangerex"/>
          <p:cNvPicPr>
            <a:picLocks noChangeAspect="1" noChangeArrowheads="1"/>
          </p:cNvPicPr>
          <p:nvPr/>
        </p:nvPicPr>
        <p:blipFill>
          <a:blip r:embed="rId2"/>
          <a:srcRect/>
          <a:stretch>
            <a:fillRect/>
          </a:stretch>
        </p:blipFill>
        <p:spPr bwMode="auto">
          <a:xfrm>
            <a:off x="101600" y="142876"/>
            <a:ext cx="4639733" cy="6500834"/>
          </a:xfrm>
          <a:prstGeom prst="rect">
            <a:avLst/>
          </a:prstGeom>
          <a:noFill/>
          <a:ln w="9525">
            <a:noFill/>
            <a:miter lim="800000"/>
            <a:headEnd/>
            <a:tailEnd/>
          </a:ln>
        </p:spPr>
      </p:pic>
      <p:sp>
        <p:nvSpPr>
          <p:cNvPr id="9219" name="Rectangle 3"/>
          <p:cNvSpPr>
            <a:spLocks noChangeArrowheads="1"/>
          </p:cNvSpPr>
          <p:nvPr/>
        </p:nvSpPr>
        <p:spPr bwMode="auto">
          <a:xfrm>
            <a:off x="4538133" y="685800"/>
            <a:ext cx="4673600" cy="4800600"/>
          </a:xfrm>
          <a:prstGeom prst="rect">
            <a:avLst/>
          </a:prstGeom>
          <a:noFill/>
          <a:ln w="9525">
            <a:noFill/>
            <a:miter lim="800000"/>
            <a:headEnd/>
            <a:tailEnd/>
          </a:ln>
          <a:effectLst/>
        </p:spPr>
        <p:txBody>
          <a:bodyPr/>
          <a:lstStyle/>
          <a:p>
            <a:pPr marL="342900" indent="-342900">
              <a:spcBef>
                <a:spcPct val="20000"/>
              </a:spcBef>
              <a:buFontTx/>
              <a:buChar char="•"/>
            </a:pPr>
            <a:r>
              <a:rPr lang="fr-FR" sz="2800" dirty="0">
                <a:latin typeface="Arial" pitchFamily="34" charset="0"/>
                <a:cs typeface="Arial" pitchFamily="34" charset="0"/>
              </a:rPr>
              <a:t>Liaison de l’amorce avec l’ADN à séquencer.</a:t>
            </a:r>
          </a:p>
          <a:p>
            <a:pPr marL="342900" indent="-342900">
              <a:spcBef>
                <a:spcPct val="20000"/>
              </a:spcBef>
              <a:buFontTx/>
              <a:buChar char="•"/>
            </a:pPr>
            <a:endParaRPr lang="fr-FR" sz="2800" dirty="0">
              <a:latin typeface="Arial" pitchFamily="34" charset="0"/>
              <a:cs typeface="Arial" pitchFamily="34" charset="0"/>
            </a:endParaRPr>
          </a:p>
          <a:p>
            <a:pPr marL="342900" indent="-342900">
              <a:spcBef>
                <a:spcPct val="20000"/>
              </a:spcBef>
              <a:buFontTx/>
              <a:buChar char="•"/>
            </a:pPr>
            <a:r>
              <a:rPr lang="fr-FR" sz="2800" dirty="0">
                <a:latin typeface="Arial" pitchFamily="34" charset="0"/>
                <a:cs typeface="Arial" pitchFamily="34" charset="0"/>
              </a:rPr>
              <a:t>La fixation des </a:t>
            </a:r>
            <a:r>
              <a:rPr lang="fr-FR" sz="2800" dirty="0" err="1">
                <a:latin typeface="Arial" pitchFamily="34" charset="0"/>
                <a:cs typeface="Arial" pitchFamily="34" charset="0"/>
              </a:rPr>
              <a:t>ddNTP</a:t>
            </a:r>
            <a:r>
              <a:rPr lang="fr-FR" sz="2800" dirty="0">
                <a:latin typeface="Arial" pitchFamily="34" charset="0"/>
                <a:cs typeface="Arial" pitchFamily="34" charset="0"/>
              </a:rPr>
              <a:t> aux brins d’ADN va créer des brins de différentes tailles.</a:t>
            </a:r>
          </a:p>
          <a:p>
            <a:pPr marL="342900" indent="-342900">
              <a:spcBef>
                <a:spcPct val="20000"/>
              </a:spcBef>
            </a:pPr>
            <a:endParaRPr lang="fr-FR" sz="2800" dirty="0">
              <a:latin typeface="Arial" pitchFamily="34" charset="0"/>
              <a:cs typeface="Arial" pitchFamily="34" charset="0"/>
            </a:endParaRPr>
          </a:p>
          <a:p>
            <a:pPr marL="342900" indent="-342900">
              <a:spcBef>
                <a:spcPct val="20000"/>
              </a:spcBef>
              <a:buFontTx/>
              <a:buChar char="•"/>
            </a:pPr>
            <a:r>
              <a:rPr lang="fr-FR" sz="2800" dirty="0">
                <a:latin typeface="Arial" pitchFamily="34" charset="0"/>
                <a:cs typeface="Arial" pitchFamily="34" charset="0"/>
              </a:rPr>
              <a:t>Les brins vont migrer sur un gel d’électrophorèse selon leur taille : le plus petit migre le plus vite.</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488</TotalTime>
  <Words>1029</Words>
  <Application>Microsoft Office PowerPoint</Application>
  <PresentationFormat>Affichage à l'écran (4:3)</PresentationFormat>
  <Paragraphs>267</Paragraphs>
  <Slides>31</Slides>
  <Notes>15</Notes>
  <HiddenSlides>0</HiddenSlides>
  <MMClips>0</MMClips>
  <ScaleCrop>false</ScaleCrop>
  <HeadingPairs>
    <vt:vector size="8" baseType="variant">
      <vt:variant>
        <vt:lpstr>Polices utilisées</vt:lpstr>
      </vt:variant>
      <vt:variant>
        <vt:i4>4</vt:i4>
      </vt:variant>
      <vt:variant>
        <vt:lpstr>Thème</vt:lpstr>
      </vt:variant>
      <vt:variant>
        <vt:i4>1</vt:i4>
      </vt:variant>
      <vt:variant>
        <vt:lpstr>Serveurs OLE incorporés</vt:lpstr>
      </vt:variant>
      <vt:variant>
        <vt:i4>1</vt:i4>
      </vt:variant>
      <vt:variant>
        <vt:lpstr>Titres des diapositives</vt:lpstr>
      </vt:variant>
      <vt:variant>
        <vt:i4>31</vt:i4>
      </vt:variant>
    </vt:vector>
  </HeadingPairs>
  <TitlesOfParts>
    <vt:vector size="37" baseType="lpstr">
      <vt:lpstr>Arial</vt:lpstr>
      <vt:lpstr>Calibri</vt:lpstr>
      <vt:lpstr>Times New Roman</vt:lpstr>
      <vt:lpstr>Wingdings</vt:lpstr>
      <vt:lpstr>Thème Office</vt:lpstr>
      <vt:lpstr>ChemSketch</vt:lpstr>
      <vt:lpstr>Séquençage de l’ADN</vt:lpstr>
      <vt:lpstr>Présentation PowerPoint</vt:lpstr>
      <vt:lpstr>Séquençage de l’ADN  (méthode enzymatique selon Sanger) </vt:lpstr>
      <vt:lpstr>La méthode enzymatique </vt:lpstr>
      <vt:lpstr>Présentation PowerPoint</vt:lpstr>
      <vt:lpstr>Présentation PowerPoint</vt:lpstr>
      <vt:lpstr>Présentation PowerPoint</vt:lpstr>
      <vt:lpstr>Présentation PowerPoint</vt:lpstr>
      <vt:lpstr>Présentation PowerPoint</vt:lpstr>
      <vt:lpstr>Présentation PowerPoint</vt:lpstr>
      <vt:lpstr>Avantages et inconvénients</vt:lpstr>
      <vt:lpstr>Séquençage de l’ADN  (méthode chimique selon Maxam et Gilbert)</vt:lpstr>
      <vt:lpstr>Principe:</vt:lpstr>
      <vt:lpstr>Préparation et réalisation pratique de l’ADN à séquencer : </vt:lpstr>
      <vt:lpstr>Présentation PowerPoint</vt:lpstr>
      <vt:lpstr>Radio-marquage en 5’</vt:lpstr>
      <vt:lpstr>Séparation des brins par thermodénaturation</vt:lpstr>
      <vt:lpstr>Séquence d’ADN à déterminer</vt:lpstr>
      <vt:lpstr>Fractionnement de l’échantillon</vt:lpstr>
      <vt:lpstr>Présentation PowerPoint</vt:lpstr>
      <vt:lpstr>Les différents fragments possibles après hydrolyse chimique partielle avant G</vt:lpstr>
      <vt:lpstr>Les différents fragments possibles après hydrolyse chimique partielle avant G ou avant A</vt:lpstr>
      <vt:lpstr>Présentation PowerPoint</vt:lpstr>
      <vt:lpstr>Les différents fragments possibles après hydrolyse chimique partielle avant C</vt:lpstr>
      <vt:lpstr>Présentation PowerPoint</vt:lpstr>
      <vt:lpstr>Après électrophorèse</vt:lpstr>
      <vt:lpstr>Exemple</vt:lpstr>
      <vt:lpstr>Avantage et inconvénient</vt:lpstr>
      <vt:lpstr>L'automatisation du séquençage</vt:lpstr>
      <vt:lpstr>Présentation PowerPoint</vt:lpstr>
      <vt:lpstr>Exemple d’enregistrement obtenu à partir d’un séquenceur automatique</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Séquençage de l’ADN</dc:title>
  <dc:creator>onecs</dc:creator>
  <cp:lastModifiedBy>Belinfo</cp:lastModifiedBy>
  <cp:revision>36</cp:revision>
  <dcterms:created xsi:type="dcterms:W3CDTF">2013-01-05T19:40:00Z</dcterms:created>
  <dcterms:modified xsi:type="dcterms:W3CDTF">2021-02-08T14:48:33Z</dcterms:modified>
</cp:coreProperties>
</file>