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slides/slide3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sldIdLst>
    <p:sldId id="292" r:id="R2b9ec4e840444f0f" DeepLBanner=""/>
    <p:sldId id="266" r:id="rId2"/>
    <p:sldId id="290" r:id="rId3"/>
    <p:sldId id="291" r:id="rId4"/>
    <p:sldId id="264" r:id="rId5"/>
    <p:sldId id="267" r:id="rId6"/>
    <p:sldId id="256" r:id="rId7"/>
    <p:sldId id="257" r:id="rId8"/>
    <p:sldId id="258" r:id="rId9"/>
    <p:sldId id="259" r:id="rId10"/>
    <p:sldId id="260" r:id="rId11"/>
    <p:sldId id="261" r:id="rId12"/>
    <p:sldId id="271" r:id="rId13"/>
    <p:sldId id="273" r:id="rId14"/>
    <p:sldId id="280" r:id="rId15"/>
    <p:sldId id="274" r:id="rId16"/>
    <p:sldId id="275" r:id="rId17"/>
    <p:sldId id="276" r:id="rId18"/>
    <p:sldId id="277" r:id="rId19"/>
    <p:sldId id="278" r:id="rId20"/>
    <p:sldId id="279" r:id="rId21"/>
    <p:sldId id="272" r:id="rId22"/>
    <p:sldId id="288" r:id="rId23"/>
    <p:sldId id="283" r:id="rId24"/>
    <p:sldId id="284" r:id="rId25"/>
    <p:sldId id="285" r:id="rId26"/>
    <p:sldId id="286" r:id="rId27"/>
    <p:sldId id="263" r:id="rId28"/>
    <p:sldId id="282" r:id="rId29"/>
    <p:sldId id="281" r:id="rId30"/>
    <p:sldId id="289" r:id="rId31"/>
    <p:sldId id="270"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rLc289m98e2nu1rZwxn8RQ==" hashData="jl31I+FZfeL3Da0RWjDsWJ2KAcjcNQYNNNRC5PJm8VIGc75Z01xRsS7AMK0y6Q/BGsMylPB72fPI5Y8B5FFi7w=="/>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slide" Target="slides/slide25.xml" Id="rId26" /><Relationship Type="http://schemas.openxmlformats.org/officeDocument/2006/relationships/slide" Target="slides/slide20.xml" Id="rId21" /><Relationship Type="http://schemas.openxmlformats.org/officeDocument/2006/relationships/presProps" Target="presProps.xml" Id="rId34"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24.xml" Id="rId25" /><Relationship Type="http://schemas.openxmlformats.org/officeDocument/2006/relationships/notesMaster" Target="notesMasters/notesMaster1.xml" Id="rId33"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slide" Target="slides/slide28.xml" Id="rId29"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23.xml" Id="rId24" /><Relationship Type="http://schemas.openxmlformats.org/officeDocument/2006/relationships/slide" Target="slides/slide31.xml" Id="rId32" /><Relationship Type="http://schemas.openxmlformats.org/officeDocument/2006/relationships/tableStyles" Target="tableStyles.xml" Id="rId37"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slide" Target="slides/slide22.xml" Id="rId23" /><Relationship Type="http://schemas.openxmlformats.org/officeDocument/2006/relationships/slide" Target="slides/slide27.xml" Id="rId28" /><Relationship Type="http://schemas.openxmlformats.org/officeDocument/2006/relationships/theme" Target="theme/theme1.xml" Id="rId36"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slide" Target="slides/slide30.xml" Id="rId31"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slide" Target="slides/slide26.xml" Id="rId27" /><Relationship Type="http://schemas.openxmlformats.org/officeDocument/2006/relationships/slide" Target="slides/slide29.xml" Id="rId30" /><Relationship Type="http://schemas.openxmlformats.org/officeDocument/2006/relationships/viewProps" Target="viewProps.xml" Id="rId35" /><Relationship Type="http://schemas.openxmlformats.org/officeDocument/2006/relationships/slide" Target="slides/slide7.xml" Id="rId8" /><Relationship Type="http://schemas.openxmlformats.org/officeDocument/2006/relationships/slide" Target="slides/slide2.xml" Id="rId3" /><Relationship Type="http://schemas.openxmlformats.org/officeDocument/2006/relationships/slide" Target="/ppt/slides/slide32.xml" Id="R2b9ec4e840444f0f"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27C954-79A9-4F5C-8219-0E02DC9ABFB2}" type="datetimeFigureOut">
              <a:rPr lang="fr-FR" smtClean="0"/>
              <a:t>12/12/2023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Modify the mask text styles</a:t>
            </a:r>
          </a:p>
          <a:p>
            <a:pPr lvl="1"/>
            <a:r>
              <a:rPr lang="fr-FR"/>
              <a:t>Second level</a:t>
            </a:r>
          </a:p>
          <a:p>
            <a:pPr lvl="2"/>
            <a:r>
              <a:rPr lang="fr-FR"/>
              <a:t>Third level</a:t>
            </a:r>
          </a:p>
          <a:p>
            <a:pPr lvl="3"/>
            <a:r>
              <a:rPr lang="fr-FR"/>
              <a:t>Fourth level</a:t>
            </a:r>
          </a:p>
          <a:p>
            <a:pPr lvl="4"/>
            <a:r>
              <a:rPr lang="fr-FR"/>
              <a:t>Fifth level</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DFD3A1-2BAE-4D67-97B2-9ACD1778673E}" type="slidenum">
              <a:rPr lang="fr-FR" smtClean="0"/>
              <a:t>'n°'</a:t>
            </a:fld>
            <a:endParaRPr lang="fr-FR"/>
          </a:p>
        </p:txBody>
      </p:sp>
    </p:spTree>
    <p:extLst>
      <p:ext uri="{BB962C8B-B14F-4D97-AF65-F5344CB8AC3E}">
        <p14:creationId xmlns:p14="http://schemas.microsoft.com/office/powerpoint/2010/main" val="354861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EDFD3A1-2BAE-4D67-97B2-9ACD1778673E}" type="slidenum">
              <a:rPr lang="fr-FR" smtClean="0"/>
              <a:t>4</a:t>
            </a:fld>
            <a:endParaRPr lang="fr-FR"/>
          </a:p>
        </p:txBody>
      </p:sp>
    </p:spTree>
    <p:extLst>
      <p:ext uri="{BB962C8B-B14F-4D97-AF65-F5344CB8AC3E}">
        <p14:creationId xmlns:p14="http://schemas.microsoft.com/office/powerpoint/2010/main" val="41054851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0DDDCE01-A425-4838-86E9-13BD07E1C113}" type="datetimeFigureOut">
              <a:rPr lang="fr-FR" smtClean="0"/>
              <a:pPr/>
              <a:t>12/12/2023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1D9964B-C603-4030-86C9-716911C6A0BA}" type="slidenum">
              <a:rPr lang="fr-FR" smtClean="0"/>
              <a:pPr/>
              <a:t>‹n°›</a:t>
            </a:fld>
            <a:endParaRPr lang="fr-FR"/>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fr-FR"/>
              <a:t>Modifiez le style du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0DDDCE01-A425-4838-86E9-13BD07E1C113}" type="datetimeFigureOut">
              <a:rPr lang="fr-FR" smtClean="0"/>
              <a:pPr/>
              <a:t>12/12/2023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1D9964B-C603-4030-86C9-716911C6A0B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0DDDCE01-A425-4838-86E9-13BD07E1C113}" type="datetimeFigureOut">
              <a:rPr lang="fr-FR" smtClean="0"/>
              <a:pPr/>
              <a:t>12/12/2023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1D9964B-C603-4030-86C9-716911C6A0B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a:t>Modifiez le style du titre</a:t>
            </a:r>
            <a:endParaRPr lang="en-US" dirty="0"/>
          </a:p>
        </p:txBody>
      </p:sp>
      <p:sp>
        <p:nvSpPr>
          <p:cNvPr id="4" name="Date Placeholder 3"/>
          <p:cNvSpPr>
            <a:spLocks noGrp="1"/>
          </p:cNvSpPr>
          <p:nvPr>
            <p:ph type="dt" sz="half" idx="10"/>
          </p:nvPr>
        </p:nvSpPr>
        <p:spPr/>
        <p:txBody>
          <a:bodyPr/>
          <a:lstStyle/>
          <a:p>
            <a:fld id="{0DDDCE01-A425-4838-86E9-13BD07E1C113}" type="datetimeFigureOut">
              <a:rPr lang="fr-FR" smtClean="0"/>
              <a:pPr/>
              <a:t>12/12/2023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1D9964B-C603-4030-86C9-716911C6A0BA}" type="slidenum">
              <a:rPr lang="fr-FR" smtClean="0"/>
              <a:pPr/>
              <a:t>‹n°›</a:t>
            </a:fld>
            <a:endParaRPr lang="fr-FR"/>
          </a:p>
        </p:txBody>
      </p:sp>
      <p:sp>
        <p:nvSpPr>
          <p:cNvPr id="8" name="Content Placeholder 7"/>
          <p:cNvSpPr>
            <a:spLocks noGrp="1"/>
          </p:cNvSpPr>
          <p:nvPr>
            <p:ph sz="quarter" idx="13"/>
          </p:nvPr>
        </p:nvSpPr>
        <p:spPr>
          <a:xfrm>
            <a:off x="609600" y="1600200"/>
            <a:ext cx="7924800" cy="41148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fr-FR"/>
              <a:t>Modifiez le style du titre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0DDDCE01-A425-4838-86E9-13BD07E1C113}" type="datetimeFigureOut">
              <a:rPr lang="fr-FR" smtClean="0"/>
              <a:pPr/>
              <a:t>12/12/2023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1D9964B-C603-4030-86C9-716911C6A0B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Title 1"/>
          <p:cNvSpPr>
            <a:spLocks noGrp="1"/>
          </p:cNvSpPr>
          <p:nvPr>
            <p:ph type="title"/>
          </p:nvPr>
        </p:nvSpPr>
        <p:spPr>
          <a:xfrm>
            <a:off x="609600" y="274638"/>
            <a:ext cx="7924800" cy="1143000"/>
          </a:xfrm>
        </p:spPr>
        <p:txBody>
          <a:bodyPr/>
          <a:lstStyle/>
          <a:p>
            <a:r>
              <a:rPr lang="fr-FR"/>
              <a:t>Modifiez le style du titre</a:t>
            </a:r>
            <a:endParaRPr lang="en-US" dirty="0"/>
          </a:p>
        </p:txBody>
      </p:sp>
      <p:sp>
        <p:nvSpPr>
          <p:cNvPr id="5" name="Date Placeholder 4"/>
          <p:cNvSpPr>
            <a:spLocks noGrp="1"/>
          </p:cNvSpPr>
          <p:nvPr>
            <p:ph type="dt" sz="half" idx="10"/>
          </p:nvPr>
        </p:nvSpPr>
        <p:spPr/>
        <p:txBody>
          <a:bodyPr/>
          <a:lstStyle/>
          <a:p>
            <a:fld id="{0DDDCE01-A425-4838-86E9-13BD07E1C113}" type="datetimeFigureOut">
              <a:rPr lang="fr-FR" smtClean="0"/>
              <a:pPr/>
              <a:t>12/12/2023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1D9964B-C603-4030-86C9-716911C6A0B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7" name="Date Placeholder 6"/>
          <p:cNvSpPr>
            <a:spLocks noGrp="1"/>
          </p:cNvSpPr>
          <p:nvPr>
            <p:ph type="dt" sz="half" idx="10"/>
          </p:nvPr>
        </p:nvSpPr>
        <p:spPr/>
        <p:txBody>
          <a:bodyPr/>
          <a:lstStyle/>
          <a:p>
            <a:fld id="{0DDDCE01-A425-4838-86E9-13BD07E1C113}" type="datetimeFigureOut">
              <a:rPr lang="fr-FR" smtClean="0"/>
              <a:pPr/>
              <a:t>12/12/2023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1D9964B-C603-4030-86C9-716911C6A0B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DDDCE01-A425-4838-86E9-13BD07E1C113}" type="datetimeFigureOut">
              <a:rPr lang="fr-FR" smtClean="0"/>
              <a:pPr/>
              <a:t>12/12/2023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1D9964B-C603-4030-86C9-716911C6A0B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DDCE01-A425-4838-86E9-13BD07E1C113}" type="datetimeFigureOut">
              <a:rPr lang="fr-FR" smtClean="0"/>
              <a:pPr/>
              <a:t>12/12/2023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1D9964B-C603-4030-86C9-716911C6A0B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fr-FR"/>
              <a:t>Modifiez le style du titre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0DDDCE01-A425-4838-86E9-13BD07E1C113}" type="datetimeFigureOut">
              <a:rPr lang="fr-FR" smtClean="0"/>
              <a:pPr/>
              <a:t>12/12/2023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1D9964B-C603-4030-86C9-716911C6A0B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fr-FR"/>
              <a:t>Modifiez le style du titre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0DDDCE01-A425-4838-86E9-13BD07E1C113}" type="datetimeFigureOut">
              <a:rPr lang="fr-FR" smtClean="0"/>
              <a:pPr/>
              <a:t>12/12/2023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1D9964B-C603-4030-86C9-716911C6A0B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fr-FR"/>
              <a:t>Change the style of the title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fr-FR"/>
              <a:t>Modify the mask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0DDDCE01-A425-4838-86E9-13BD07E1C113}" type="datetimeFigureOut">
              <a:rPr lang="fr-FR" smtClean="0"/>
              <a:t>12/12/2023</a:t>
            </a:fld>
            <a:endParaRPr lang="fr-FR"/>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fr-FR"/>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61D9964B-C603-4030-86C9-716911C6A0BA}"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iad.bouraoui@univ-jijel.dz"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&#65279;<?xml version="1.0" encoding="utf-8"?><Relationships xmlns="http://schemas.openxmlformats.org/package/2006/relationships"><Relationship Type="http://schemas.openxmlformats.org/officeDocument/2006/relationships/slideLayout" Target="/ppt/slideLayouts/slideLayout1.xml" Id="Rc16cb1b206ab4d25" /><Relationship Type="http://schemas.openxmlformats.org/officeDocument/2006/relationships/hyperlink" Target="https://www.deepl.com/pro?cta=edit-document" TargetMode="External" Id="R48062b9a833444cf" /><Relationship Type="http://schemas.openxmlformats.org/officeDocument/2006/relationships/image" Target="/ppt/media/image4.png" Id="R9ebb5d823f504c9d"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yp="http://schemas.microsoft.com/office/drawing/2018/hyperlinkcolo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txBox="1">
            <a:spLocks/>
          </p:cNvSpPr>
          <p:nvPr/>
        </p:nvSpPr>
        <p:spPr>
          <a:xfrm>
            <a:off x="476250" y="5661248"/>
            <a:ext cx="7920038" cy="638175"/>
          </a:xfrm>
          <a:prstGeom prst="rect">
            <a:avLst/>
          </a:prstGeom>
          <a:ln>
            <a:solidFill>
              <a:schemeClr val="tx1"/>
            </a:solidFill>
          </a:ln>
        </p:spPr>
        <p:txBody>
          <a:bodyPr>
            <a:normAutofit fontScale="85000" lnSpcReduction="20000"/>
          </a:bodyPr>
          <a:lstStyle>
            <a:lvl1pPr marL="0" indent="0" algn="l" defTabSz="914400" rtl="0" eaLnBrk="1" latinLnBrk="0" hangingPunct="1">
              <a:spcBef>
                <a:spcPct val="20000"/>
              </a:spcBef>
              <a:buClr>
                <a:schemeClr val="tx2"/>
              </a:buClr>
              <a:buFont typeface="Wingdings" charset="2"/>
              <a:buNone/>
              <a:defRPr sz="2200" kern="1200">
                <a:solidFill>
                  <a:schemeClr val="tx1"/>
                </a:solidFill>
                <a:latin typeface="+mn-lt"/>
                <a:ea typeface="+mn-ea"/>
                <a:cs typeface="+mn-cs"/>
              </a:defRPr>
            </a:lvl1pPr>
            <a:lvl2pPr marL="457200" indent="0" algn="ctr" defTabSz="914400" rtl="0" eaLnBrk="1" latinLnBrk="0" hangingPunct="1">
              <a:spcBef>
                <a:spcPct val="20000"/>
              </a:spcBef>
              <a:buClr>
                <a:schemeClr val="tx2"/>
              </a:buClr>
              <a:buFont typeface="Wingdings" charset="2"/>
              <a:buNone/>
              <a:defRPr sz="18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tx2"/>
              </a:buClr>
              <a:buFont typeface="Wingdings" charset="2"/>
              <a:buNone/>
              <a:defRPr sz="16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tx2"/>
              </a:buClr>
              <a:buFont typeface="Wingdings"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tx2"/>
              </a:buClr>
              <a:buFont typeface="Wingdings" charset="2"/>
              <a:buNone/>
              <a:defRPr sz="1400" kern="120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9pPr>
          </a:lstStyle>
          <a:p>
            <a:pPr algn="ctr" fontAlgn="auto">
              <a:spcAft>
                <a:spcPts val="0"/>
              </a:spcAft>
              <a:buClr>
                <a:srgbClr val="FF8600"/>
              </a:buClr>
              <a:defRPr/>
            </a:pPr>
            <a:r>
              <a:rPr lang="fr-FR" b="1" dirty="0">
                <a:solidFill>
                  <a:sysClr val="window" lastClr="FFFFFF">
                    <a:lumMod val="95000"/>
                  </a:sysClr>
                </a:solidFill>
                <a:latin typeface="Arial"/>
              </a:rPr>
              <a:t>Riad BOURAOUI, Teacher - </a:t>
            </a:r>
            <a:r>
              <a:rPr lang="fr-FR" sz="2400" b="1" dirty="0">
                <a:solidFill>
                  <a:sysClr val="window" lastClr="FFFFFF">
                    <a:lumMod val="95000"/>
                  </a:sysClr>
                </a:solidFill>
                <a:latin typeface="Arial"/>
                <a:hlinkClick r:id="rId2">
                  <a:extLst>
                    <a:ext uri="{A12FA001-AC4F-418D-AE19-62706E023703}">
                      <ahyp:hlinkClr xmlns:ahyp="http://schemas.microsoft.com/office/drawing/2018/hyperlinkcolor" val="tx"/>
                    </a:ext>
                  </a:extLst>
                </a:hlinkClick>
              </a:rPr>
              <a:t>riad.bouraoui@univ-jijel.dz</a:t>
            </a:r>
            <a:endParaRPr lang="fr-FR" b="1" dirty="0">
              <a:solidFill>
                <a:sysClr val="window" lastClr="FFFFFF">
                  <a:lumMod val="95000"/>
                </a:sysClr>
              </a:solidFill>
              <a:latin typeface="Arial"/>
            </a:endParaRPr>
          </a:p>
          <a:p>
            <a:pPr algn="ctr">
              <a:buClr>
                <a:srgbClr val="FF8600"/>
              </a:buClr>
              <a:defRPr/>
            </a:pPr>
            <a:r>
              <a:rPr lang="fr-FR" b="1" dirty="0">
                <a:solidFill>
                  <a:sysClr val="window" lastClr="FFFFFF">
                    <a:lumMod val="95000"/>
                  </a:sysClr>
                </a:solidFill>
                <a:latin typeface="Arial"/>
              </a:rPr>
              <a:t>Department of Architecture - University of </a:t>
            </a:r>
            <a:r>
              <a:rPr lang="fr-FR" sz="2100" b="1" dirty="0">
                <a:solidFill>
                  <a:sysClr val="window" lastClr="FFFFFF">
                    <a:lumMod val="95000"/>
                  </a:sysClr>
                </a:solidFill>
                <a:latin typeface="Arial"/>
              </a:rPr>
              <a:t>Jijel - France</a:t>
            </a:r>
            <a:endParaRPr lang="en-US" sz="2100" b="1" dirty="0">
              <a:solidFill>
                <a:sysClr val="window" lastClr="FFFFFF">
                  <a:lumMod val="95000"/>
                </a:sysClr>
              </a:solidFill>
              <a:latin typeface="Arial"/>
            </a:endParaRPr>
          </a:p>
          <a:p>
            <a:pPr algn="ctr" fontAlgn="auto">
              <a:spcAft>
                <a:spcPts val="0"/>
              </a:spcAft>
              <a:buClr>
                <a:srgbClr val="FF8600"/>
              </a:buClr>
              <a:defRPr/>
            </a:pPr>
            <a:endParaRPr lang="fr-FR" b="1" dirty="0">
              <a:solidFill>
                <a:sysClr val="window" lastClr="FFFFFF">
                  <a:lumMod val="95000"/>
                </a:sysClr>
              </a:solidFill>
              <a:latin typeface="Arial"/>
            </a:endParaRPr>
          </a:p>
        </p:txBody>
      </p:sp>
      <p:sp>
        <p:nvSpPr>
          <p:cNvPr id="4" name="Rectangle 3"/>
          <p:cNvSpPr/>
          <p:nvPr/>
        </p:nvSpPr>
        <p:spPr>
          <a:xfrm>
            <a:off x="476250" y="2564904"/>
            <a:ext cx="7920038" cy="1671227"/>
          </a:xfrm>
          <a:prstGeom prst="rect">
            <a:avLst/>
          </a:prstGeom>
        </p:spPr>
        <p:txBody>
          <a:bodyPr wrap="square">
            <a:spAutoFit/>
          </a:bodyPr>
          <a:lstStyle/>
          <a:p>
            <a:pPr algn="ctr" fontAlgn="auto">
              <a:spcBef>
                <a:spcPct val="20000"/>
              </a:spcBef>
              <a:spcAft>
                <a:spcPts val="600"/>
              </a:spcAft>
              <a:buClr>
                <a:srgbClr val="DC9E1F"/>
              </a:buClr>
              <a:defRPr/>
            </a:pPr>
            <a:r>
              <a:rPr lang="fr-FR" sz="3600" b="1" i="1" spc="30" dirty="0">
                <a:latin typeface="Verdana" pitchFamily="34" charset="0"/>
                <a:ea typeface="Verdana" pitchFamily="34" charset="0"/>
                <a:cs typeface="Verdana" pitchFamily="34" charset="0"/>
              </a:rPr>
              <a:t>Project management:</a:t>
            </a:r>
            <a:endParaRPr lang="fr-FR" sz="2800" b="1" i="1" spc="30" dirty="0">
              <a:latin typeface="Verdana" pitchFamily="34" charset="0"/>
              <a:ea typeface="Verdana" pitchFamily="34" charset="0"/>
              <a:cs typeface="Verdana" pitchFamily="34" charset="0"/>
            </a:endParaRPr>
          </a:p>
          <a:p>
            <a:pPr marL="571500" indent="-571500" algn="ctr" fontAlgn="auto">
              <a:spcBef>
                <a:spcPct val="20000"/>
              </a:spcBef>
              <a:spcAft>
                <a:spcPts val="600"/>
              </a:spcAft>
              <a:buClr>
                <a:schemeClr val="tx1"/>
              </a:buClr>
              <a:buFont typeface="+mj-lt"/>
              <a:buAutoNum type="romanUcPeriod"/>
              <a:defRPr/>
            </a:pPr>
            <a:r>
              <a:rPr lang="fr-FR" sz="2800" b="1" i="1" spc="30" dirty="0">
                <a:latin typeface="Verdana" pitchFamily="34" charset="0"/>
                <a:ea typeface="Verdana" pitchFamily="34" charset="0"/>
                <a:cs typeface="Verdana" pitchFamily="34" charset="0"/>
              </a:rPr>
              <a:t> Project management in architecture</a:t>
            </a:r>
          </a:p>
        </p:txBody>
      </p:sp>
      <p:sp>
        <p:nvSpPr>
          <p:cNvPr id="2" name="Sous-titre 2">
            <a:extLst>
              <a:ext uri="{FF2B5EF4-FFF2-40B4-BE49-F238E27FC236}">
                <a16:creationId xmlns:a16="http://schemas.microsoft.com/office/drawing/2014/main" id="{7BA27963-A923-273E-0C29-370877A5DF05}"/>
              </a:ext>
            </a:extLst>
          </p:cNvPr>
          <p:cNvSpPr txBox="1">
            <a:spLocks/>
          </p:cNvSpPr>
          <p:nvPr/>
        </p:nvSpPr>
        <p:spPr>
          <a:xfrm>
            <a:off x="476250" y="429771"/>
            <a:ext cx="7920038" cy="948383"/>
          </a:xfrm>
          <a:prstGeom prst="rect">
            <a:avLst/>
          </a:prstGeom>
          <a:ln>
            <a:solidFill>
              <a:schemeClr val="tx1"/>
            </a:solidFill>
          </a:ln>
        </p:spPr>
        <p:txBody>
          <a:bodyPr>
            <a:normAutofit fontScale="25000" lnSpcReduction="20000"/>
          </a:bodyPr>
          <a:lstStyle>
            <a:lvl1pPr marL="0" indent="0" algn="l" defTabSz="914400" rtl="0" eaLnBrk="1" latinLnBrk="0" hangingPunct="1">
              <a:spcBef>
                <a:spcPct val="20000"/>
              </a:spcBef>
              <a:buClr>
                <a:schemeClr val="tx2"/>
              </a:buClr>
              <a:buFont typeface="Wingdings" charset="2"/>
              <a:buNone/>
              <a:defRPr sz="2200" kern="1200">
                <a:solidFill>
                  <a:schemeClr val="tx1"/>
                </a:solidFill>
                <a:latin typeface="+mn-lt"/>
                <a:ea typeface="+mn-ea"/>
                <a:cs typeface="+mn-cs"/>
              </a:defRPr>
            </a:lvl1pPr>
            <a:lvl2pPr marL="457200" indent="0" algn="ctr" defTabSz="914400" rtl="0" eaLnBrk="1" latinLnBrk="0" hangingPunct="1">
              <a:spcBef>
                <a:spcPct val="20000"/>
              </a:spcBef>
              <a:buClr>
                <a:schemeClr val="tx2"/>
              </a:buClr>
              <a:buFont typeface="Wingdings" charset="2"/>
              <a:buNone/>
              <a:defRPr sz="18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tx2"/>
              </a:buClr>
              <a:buFont typeface="Wingdings" charset="2"/>
              <a:buNone/>
              <a:defRPr sz="16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tx2"/>
              </a:buClr>
              <a:buFont typeface="Wingdings"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tx2"/>
              </a:buClr>
              <a:buFont typeface="Wingdings" charset="2"/>
              <a:buNone/>
              <a:defRPr sz="1400" kern="120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9pPr>
          </a:lstStyle>
          <a:p>
            <a:pPr algn="ctr" fontAlgn="auto">
              <a:spcAft>
                <a:spcPts val="0"/>
              </a:spcAft>
              <a:buClr>
                <a:srgbClr val="FF8600"/>
              </a:buClr>
              <a:defRPr/>
            </a:pPr>
            <a:r>
              <a:rPr lang="fr-FR" sz="7600" b="1" dirty="0">
                <a:solidFill>
                  <a:sysClr val="window" lastClr="FFFFFF">
                    <a:lumMod val="95000"/>
                  </a:sysClr>
                </a:solidFill>
                <a:latin typeface="Arial"/>
              </a:rPr>
              <a:t>Master 1 Architecture 2023/2024</a:t>
            </a:r>
          </a:p>
          <a:p>
            <a:pPr algn="ctr" fontAlgn="auto">
              <a:spcAft>
                <a:spcPts val="0"/>
              </a:spcAft>
              <a:buClr>
                <a:srgbClr val="FF8600"/>
              </a:buClr>
              <a:defRPr/>
            </a:pPr>
            <a:r>
              <a:rPr lang="fr-FR" sz="7600" b="1" dirty="0">
                <a:solidFill>
                  <a:sysClr val="window" lastClr="FFFFFF">
                    <a:lumMod val="95000"/>
                  </a:sysClr>
                </a:solidFill>
                <a:latin typeface="Arial"/>
              </a:rPr>
              <a:t>Subject: PROJECT MANAGEMENT AND BUILDING MANAGEMENT</a:t>
            </a:r>
          </a:p>
          <a:p>
            <a:pPr algn="ctr" fontAlgn="auto">
              <a:spcAft>
                <a:spcPts val="0"/>
              </a:spcAft>
              <a:buClr>
                <a:srgbClr val="FF8600"/>
              </a:buClr>
              <a:defRPr/>
            </a:pPr>
            <a:r>
              <a:rPr lang="fr-FR" sz="7600" b="1" dirty="0">
                <a:solidFill>
                  <a:sysClr val="window" lastClr="FFFFFF">
                    <a:lumMod val="95000"/>
                  </a:sysClr>
                </a:solidFill>
                <a:latin typeface="Arial"/>
              </a:rPr>
              <a:t>Class n°05 </a:t>
            </a:r>
            <a:endParaRPr lang="en-US" sz="7600" b="1" dirty="0">
              <a:solidFill>
                <a:sysClr val="window" lastClr="FFFFFF">
                  <a:lumMod val="95000"/>
                </a:sysClr>
              </a:solidFill>
              <a:latin typeface="Arial"/>
            </a:endParaRPr>
          </a:p>
        </p:txBody>
      </p:sp>
    </p:spTree>
    <p:extLst>
      <p:ext uri="{BB962C8B-B14F-4D97-AF65-F5344CB8AC3E}">
        <p14:creationId xmlns:p14="http://schemas.microsoft.com/office/powerpoint/2010/main" val="2513743003"/>
      </p:ext>
    </p:extLst>
  </p:cSld>
  <p:clrMapOvr>
    <a:masterClrMapping/>
  </p:clrMapOvr>
</p:sld>
</file>

<file path=ppt/slides/slide10.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95536" y="188640"/>
            <a:ext cx="8064896" cy="1368152"/>
          </a:xfrm>
          <a:ln>
            <a:solidFill>
              <a:schemeClr val="tx1"/>
            </a:solidFill>
          </a:ln>
        </p:spPr>
        <p:txBody>
          <a:bodyPr>
            <a:noAutofit/>
          </a:bodyPr>
          <a:lstStyle/>
          <a:p>
            <a:r>
              <a:rPr lang="fr-FR" sz="3600" b="1" i="1" dirty="0">
                <a:solidFill>
                  <a:schemeClr val="tx1"/>
                </a:solidFill>
                <a:latin typeface="Arial"/>
              </a:rPr>
              <a:t>1. Approval and status: </a:t>
            </a:r>
          </a:p>
          <a:p>
            <a:r>
              <a:rPr lang="fr-FR" sz="3600" b="1" i="1" dirty="0">
                <a:solidFill>
                  <a:srgbClr val="FFC000"/>
                </a:solidFill>
                <a:latin typeface="Arial"/>
              </a:rPr>
              <a:t>Registration for TNOA</a:t>
            </a:r>
            <a:endParaRPr lang="fr-FR" sz="3600" dirty="0">
              <a:solidFill>
                <a:srgbClr val="FFC000"/>
              </a:solidFill>
            </a:endParaRPr>
          </a:p>
        </p:txBody>
      </p:sp>
      <p:sp>
        <p:nvSpPr>
          <p:cNvPr id="2" name="Titre 1"/>
          <p:cNvSpPr>
            <a:spLocks noGrp="1"/>
          </p:cNvSpPr>
          <p:nvPr>
            <p:ph type="ctrTitle"/>
          </p:nvPr>
        </p:nvSpPr>
        <p:spPr>
          <a:xfrm>
            <a:off x="395536" y="1988840"/>
            <a:ext cx="8064896" cy="4464496"/>
          </a:xfrm>
          <a:ln>
            <a:solidFill>
              <a:schemeClr val="tx1"/>
            </a:solidFill>
          </a:ln>
        </p:spPr>
        <p:txBody>
          <a:bodyPr/>
          <a:lstStyle/>
          <a:p>
            <a:pPr algn="l"/>
            <a:r>
              <a:rPr lang="fr-FR" sz="2600" cap="none" dirty="0"/>
              <a:t>The following persons are registered with the TNOA:</a:t>
            </a:r>
            <a:br>
              <a:rPr lang="fr-FR" sz="2600" cap="none" dirty="0"/>
            </a:br>
            <a:r>
              <a:rPr lang="fr-FR" sz="2600" cap="none" dirty="0"/>
              <a:t>1. enjoy their </a:t>
            </a:r>
            <a:r>
              <a:rPr lang="fr-FR" sz="2600" b="1" i="1" cap="none" dirty="0"/>
              <a:t>civil rights</a:t>
            </a:r>
            <a:br>
              <a:rPr lang="fr-FR" sz="2600" b="1" cap="none" dirty="0"/>
            </a:br>
            <a:br>
              <a:rPr lang="fr-FR" sz="2600" b="1" cap="none" dirty="0"/>
            </a:br>
            <a:r>
              <a:rPr lang="fr-FR" sz="2600" cap="none" dirty="0"/>
              <a:t>2. undertake to practise their profession in </a:t>
            </a:r>
            <a:r>
              <a:rPr lang="fr-FR" sz="2600" b="1" i="1" cap="none" dirty="0"/>
              <a:t>compliance with the laws and regulations </a:t>
            </a:r>
            <a:r>
              <a:rPr lang="fr-FR" sz="2600" cap="none" dirty="0"/>
              <a:t>in force and the provisions of the </a:t>
            </a:r>
            <a:r>
              <a:rPr lang="fr-FR" sz="2600" b="1" i="1" cap="none" dirty="0"/>
              <a:t>code of professional duties</a:t>
            </a:r>
            <a:br>
              <a:rPr lang="fr-FR" sz="2600" b="1" cap="none" dirty="0"/>
            </a:br>
            <a:br>
              <a:rPr lang="fr-FR" sz="2600" b="1" cap="none" dirty="0"/>
            </a:br>
            <a:r>
              <a:rPr lang="fr-FR" sz="2600" cap="none" dirty="0"/>
              <a:t>3. meet the following conditions:</a:t>
            </a:r>
            <a:br>
              <a:rPr lang="fr-FR" sz="2600" cap="none" dirty="0"/>
            </a:br>
            <a:r>
              <a:rPr lang="fr-FR" sz="2600" b="1" cap="none" dirty="0"/>
              <a:t>a) </a:t>
            </a:r>
            <a:r>
              <a:rPr lang="fr-FR" sz="2600" cap="none" dirty="0"/>
              <a:t>For Algerian nationals :</a:t>
            </a:r>
            <a:br>
              <a:rPr lang="fr-FR" sz="2600" cap="none" dirty="0"/>
            </a:br>
            <a:r>
              <a:rPr lang="fr-FR" sz="2600" cap="none" dirty="0"/>
              <a:t>- hold a </a:t>
            </a:r>
            <a:r>
              <a:rPr lang="fr-FR" sz="2600" b="1" i="1" cap="none" dirty="0"/>
              <a:t>State-recognised diploma in architecture,</a:t>
            </a:r>
            <a:br>
              <a:rPr lang="fr-FR" sz="2600" b="1" cap="none" dirty="0"/>
            </a:br>
            <a:r>
              <a:rPr lang="fr-FR" sz="2600" cap="none" dirty="0"/>
              <a:t>- have completed a </a:t>
            </a:r>
            <a:r>
              <a:rPr lang="fr-FR" sz="2600" b="1" i="1" cap="none" dirty="0"/>
              <a:t>training period</a:t>
            </a:r>
            <a:r>
              <a:rPr lang="fr-FR" sz="2600" b="1" cap="none" dirty="0"/>
              <a:t>.</a:t>
            </a:r>
          </a:p>
        </p:txBody>
      </p:sp>
    </p:spTree>
    <p:extLst>
      <p:ext uri="{BB962C8B-B14F-4D97-AF65-F5344CB8AC3E}">
        <p14:creationId xmlns:p14="http://schemas.microsoft.com/office/powerpoint/2010/main" val="1838490473"/>
      </p:ext>
    </p:extLst>
  </p:cSld>
  <p:clrMapOvr>
    <a:masterClrMapping/>
  </p:clrMapOvr>
</p:sld>
</file>

<file path=ppt/slides/slide1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11560" y="476672"/>
            <a:ext cx="8064896" cy="1224136"/>
          </a:xfrm>
          <a:ln>
            <a:solidFill>
              <a:schemeClr val="tx1"/>
            </a:solidFill>
          </a:ln>
        </p:spPr>
        <p:txBody>
          <a:bodyPr>
            <a:normAutofit fontScale="92500" lnSpcReduction="10000"/>
          </a:bodyPr>
          <a:lstStyle/>
          <a:p>
            <a:r>
              <a:rPr lang="fr-FR" sz="3600" b="1" i="1" dirty="0">
                <a:solidFill>
                  <a:schemeClr val="tx1"/>
                </a:solidFill>
                <a:latin typeface="Arial"/>
              </a:rPr>
              <a:t>1. Approval and status: </a:t>
            </a:r>
          </a:p>
          <a:p>
            <a:r>
              <a:rPr lang="fr-FR" sz="3600" b="1" i="1" dirty="0">
                <a:solidFill>
                  <a:srgbClr val="FFC000"/>
                </a:solidFill>
                <a:latin typeface="Arial"/>
              </a:rPr>
              <a:t>Registration for TNOA (continued)</a:t>
            </a:r>
            <a:endParaRPr lang="fr-FR" sz="3600" dirty="0">
              <a:solidFill>
                <a:srgbClr val="FFC000"/>
              </a:solidFill>
            </a:endParaRPr>
          </a:p>
        </p:txBody>
      </p:sp>
      <p:sp>
        <p:nvSpPr>
          <p:cNvPr id="2" name="Titre 1"/>
          <p:cNvSpPr>
            <a:spLocks noGrp="1"/>
          </p:cNvSpPr>
          <p:nvPr>
            <p:ph type="ctrTitle"/>
          </p:nvPr>
        </p:nvSpPr>
        <p:spPr>
          <a:xfrm>
            <a:off x="611560" y="2276872"/>
            <a:ext cx="8064896" cy="3528392"/>
          </a:xfrm>
          <a:ln>
            <a:solidFill>
              <a:schemeClr val="tx1"/>
            </a:solidFill>
          </a:ln>
        </p:spPr>
        <p:txBody>
          <a:bodyPr/>
          <a:lstStyle/>
          <a:p>
            <a:pPr marL="514350" indent="-514350" algn="l">
              <a:buFont typeface="+mj-lt"/>
              <a:buAutoNum type="alphaLcParenR" startAt="2"/>
            </a:pPr>
            <a:r>
              <a:rPr lang="fr-FR" sz="2800" cap="none" dirty="0"/>
              <a:t>For foreign nationals:</a:t>
            </a:r>
            <a:br>
              <a:rPr lang="fr-FR" sz="2800" cap="none" dirty="0"/>
            </a:br>
            <a:r>
              <a:rPr lang="fr-FR" sz="2800" cap="none" dirty="0"/>
              <a:t>- Hold a </a:t>
            </a:r>
            <a:r>
              <a:rPr lang="fr-FR" sz="2800" b="1" i="1" cap="none" dirty="0"/>
              <a:t>state-recognised diploma in architecture.</a:t>
            </a:r>
            <a:br>
              <a:rPr lang="fr-FR" sz="2800" b="1" cap="none" dirty="0"/>
            </a:br>
            <a:r>
              <a:rPr lang="fr-FR" sz="2800" cap="none" dirty="0"/>
              <a:t>- Registration is </a:t>
            </a:r>
            <a:r>
              <a:rPr lang="fr-FR" sz="2800" b="1" i="1" cap="none" dirty="0"/>
              <a:t>precarious and revocable</a:t>
            </a:r>
            <a:r>
              <a:rPr lang="fr-FR" sz="2800" b="1" cap="none" dirty="0"/>
              <a:t>.</a:t>
            </a:r>
            <a:br>
              <a:rPr lang="fr-FR" sz="2800" b="1" cap="none" dirty="0"/>
            </a:br>
            <a:br>
              <a:rPr lang="fr-FR" sz="2800" b="1" cap="none" dirty="0"/>
            </a:br>
            <a:r>
              <a:rPr lang="fr-FR" sz="2800" cap="none" dirty="0"/>
              <a:t>Registration is subject to compliance with the </a:t>
            </a:r>
            <a:r>
              <a:rPr lang="fr-FR" sz="2800" b="1" i="1" cap="none" dirty="0"/>
              <a:t>rules of reciprocity </a:t>
            </a:r>
            <a:r>
              <a:rPr lang="fr-FR" sz="2800" b="1" cap="none" dirty="0"/>
              <a:t>for </a:t>
            </a:r>
            <a:r>
              <a:rPr lang="fr-FR" sz="2800" cap="none" dirty="0"/>
              <a:t>a renewable period of two (2) years.</a:t>
            </a:r>
          </a:p>
        </p:txBody>
      </p:sp>
    </p:spTree>
    <p:extLst>
      <p:ext uri="{BB962C8B-B14F-4D97-AF65-F5344CB8AC3E}">
        <p14:creationId xmlns:p14="http://schemas.microsoft.com/office/powerpoint/2010/main" val="1080141573"/>
      </p:ext>
    </p:extLst>
  </p:cSld>
  <p:clrMapOvr>
    <a:masterClrMapping/>
  </p:clrMapOvr>
</p:sld>
</file>

<file path=ppt/slides/slide1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99592" y="476672"/>
            <a:ext cx="7416824" cy="1224136"/>
          </a:xfrm>
          <a:ln>
            <a:solidFill>
              <a:schemeClr val="tx1"/>
            </a:solidFill>
          </a:ln>
        </p:spPr>
        <p:txBody>
          <a:bodyPr>
            <a:normAutofit fontScale="92500" lnSpcReduction="10000"/>
          </a:bodyPr>
          <a:lstStyle/>
          <a:p>
            <a:r>
              <a:rPr lang="fr-FR" sz="3600" b="1" i="1" dirty="0">
                <a:solidFill>
                  <a:schemeClr val="tx1"/>
                </a:solidFill>
                <a:latin typeface="Arial"/>
              </a:rPr>
              <a:t>1. </a:t>
            </a:r>
            <a:r>
              <a:rPr lang="fr-FR" sz="3600" b="1" i="1" dirty="0">
                <a:solidFill>
                  <a:schemeClr val="tx1"/>
                </a:solidFill>
                <a:latin typeface="Arial" pitchFamily="34" charset="0"/>
                <a:cs typeface="Arial" pitchFamily="34" charset="0"/>
              </a:rPr>
              <a:t>Approval and status: </a:t>
            </a:r>
          </a:p>
          <a:p>
            <a:r>
              <a:rPr lang="fr-FR" sz="3600" b="1" i="1" dirty="0">
                <a:solidFill>
                  <a:srgbClr val="FFC000"/>
                </a:solidFill>
                <a:latin typeface="Arial" pitchFamily="34" charset="0"/>
                <a:cs typeface="Arial" pitchFamily="34" charset="0"/>
              </a:rPr>
              <a:t>Taking the oath</a:t>
            </a:r>
          </a:p>
        </p:txBody>
      </p:sp>
      <p:sp>
        <p:nvSpPr>
          <p:cNvPr id="2" name="Titre 1"/>
          <p:cNvSpPr>
            <a:spLocks noGrp="1"/>
          </p:cNvSpPr>
          <p:nvPr>
            <p:ph type="ctrTitle"/>
          </p:nvPr>
        </p:nvSpPr>
        <p:spPr>
          <a:xfrm>
            <a:off x="899592" y="2276872"/>
            <a:ext cx="7416824" cy="3168352"/>
          </a:xfrm>
          <a:ln>
            <a:solidFill>
              <a:schemeClr val="tx1"/>
            </a:solidFill>
          </a:ln>
        </p:spPr>
        <p:txBody>
          <a:bodyPr/>
          <a:lstStyle/>
          <a:p>
            <a:r>
              <a:rPr lang="fr-FR" sz="2800" cap="none" dirty="0"/>
              <a:t>A registered architect may not use his title until he has taken the </a:t>
            </a:r>
            <a:r>
              <a:rPr lang="fr-FR" sz="2800" cap="none" dirty="0"/>
              <a:t>following </a:t>
            </a:r>
            <a:r>
              <a:rPr lang="fr-FR" sz="2800" b="1" i="1" u="sng" cap="none" dirty="0"/>
              <a:t>oath </a:t>
            </a:r>
            <a:r>
              <a:rPr lang="fr-FR" sz="2800" cap="none" dirty="0"/>
              <a:t>before the National Council:</a:t>
            </a:r>
            <a:br>
              <a:rPr lang="fr-FR" sz="2800" cap="none" dirty="0"/>
            </a:br>
            <a:br>
              <a:rPr lang="fr-FR" sz="2800" cap="none" dirty="0"/>
            </a:br>
            <a:r>
              <a:rPr lang="ar-DZ" sz="2800" b="1" cap="none" dirty="0"/>
              <a:t>"أقسم بالله العلي العظيم</a:t>
            </a:r>
            <a:br>
              <a:rPr lang="fr-FR" sz="2800" cap="none" dirty="0"/>
            </a:br>
            <a:r>
              <a:rPr lang="ar-DZ" sz="2800" b="1" cap="none" dirty="0"/>
              <a:t>أن أؤدي أعمالي بأمانة وشرف وأن أحافظ على</a:t>
            </a:r>
            <a:br>
              <a:rPr lang="fr-FR" sz="2800" cap="none" dirty="0"/>
            </a:br>
            <a:r>
              <a:rPr lang="ar-DZ" sz="2800" b="1" cap="none" dirty="0"/>
              <a:t>التقاليد والأهداف النبيلة للمهنة واحترم </a:t>
            </a:r>
            <a:r>
              <a:rPr lang="ar-DZ" sz="2800" b="1" cap="none" dirty="0" err="1"/>
              <a:t>قوانین </a:t>
            </a:r>
            <a:r>
              <a:rPr lang="ar-DZ" sz="2800" b="1" cap="none" dirty="0"/>
              <a:t>الجمهورية"</a:t>
            </a:r>
            <a:endParaRPr lang="fr-FR" sz="2800" b="1" cap="none" dirty="0"/>
          </a:p>
        </p:txBody>
      </p:sp>
    </p:spTree>
    <p:extLst>
      <p:ext uri="{BB962C8B-B14F-4D97-AF65-F5344CB8AC3E}">
        <p14:creationId xmlns:p14="http://schemas.microsoft.com/office/powerpoint/2010/main" val="4036250537"/>
      </p:ext>
    </p:extLst>
  </p:cSld>
  <p:clrMapOvr>
    <a:masterClrMapping/>
  </p:clrMapOvr>
</p:sld>
</file>

<file path=ppt/slides/slide1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99592" y="476672"/>
            <a:ext cx="7416824" cy="1224136"/>
          </a:xfrm>
          <a:ln>
            <a:solidFill>
              <a:schemeClr val="tx1"/>
            </a:solidFill>
          </a:ln>
        </p:spPr>
        <p:txBody>
          <a:bodyPr>
            <a:normAutofit fontScale="92500" lnSpcReduction="10000"/>
          </a:bodyPr>
          <a:lstStyle/>
          <a:p>
            <a:r>
              <a:rPr lang="fr-FR" sz="3600" b="1" i="1" dirty="0">
                <a:solidFill>
                  <a:schemeClr val="tx1"/>
                </a:solidFill>
                <a:latin typeface="Arial"/>
              </a:rPr>
              <a:t>1. </a:t>
            </a:r>
            <a:r>
              <a:rPr lang="fr-FR" sz="3600" b="1" i="1" dirty="0">
                <a:solidFill>
                  <a:schemeClr val="tx1"/>
                </a:solidFill>
                <a:latin typeface="Arial" pitchFamily="34" charset="0"/>
                <a:cs typeface="Arial" pitchFamily="34" charset="0"/>
              </a:rPr>
              <a:t>Approval and status: </a:t>
            </a:r>
          </a:p>
          <a:p>
            <a:r>
              <a:rPr lang="fr-FR" sz="3600" b="1" i="1" dirty="0">
                <a:solidFill>
                  <a:srgbClr val="FFC000"/>
                </a:solidFill>
                <a:latin typeface="Arial" pitchFamily="34" charset="0"/>
                <a:cs typeface="Arial" pitchFamily="34" charset="0"/>
              </a:rPr>
              <a:t>Different ways of working</a:t>
            </a:r>
          </a:p>
        </p:txBody>
      </p:sp>
      <p:sp>
        <p:nvSpPr>
          <p:cNvPr id="2" name="Titre 1"/>
          <p:cNvSpPr>
            <a:spLocks noGrp="1"/>
          </p:cNvSpPr>
          <p:nvPr>
            <p:ph type="ctrTitle"/>
          </p:nvPr>
        </p:nvSpPr>
        <p:spPr>
          <a:xfrm>
            <a:off x="899592" y="2708920"/>
            <a:ext cx="7416824" cy="2664296"/>
          </a:xfrm>
          <a:ln>
            <a:solidFill>
              <a:schemeClr val="tx1"/>
            </a:solidFill>
          </a:ln>
        </p:spPr>
        <p:txBody>
          <a:bodyPr/>
          <a:lstStyle/>
          <a:p>
            <a:pPr algn="l"/>
            <a:r>
              <a:rPr lang="fr-FR" sz="2800" cap="none" dirty="0"/>
              <a:t>Architects may practise their profession throughout France in one of the following ways:</a:t>
            </a:r>
            <a:br>
              <a:rPr lang="fr-FR" sz="2800" cap="none" dirty="0"/>
            </a:br>
            <a:br>
              <a:rPr lang="fr-FR" sz="2800" cap="none" dirty="0"/>
            </a:br>
            <a:r>
              <a:rPr lang="fr-FR" sz="2800" cap="none" dirty="0"/>
              <a:t>1. as a </a:t>
            </a:r>
            <a:r>
              <a:rPr lang="fr-FR" sz="2800" b="1" i="1" u="sng" cap="none" dirty="0"/>
              <a:t>sole proprietor,</a:t>
            </a:r>
            <a:br>
              <a:rPr lang="fr-FR" sz="2800" b="1" i="1" u="sng" cap="none" dirty="0"/>
            </a:br>
            <a:r>
              <a:rPr lang="fr-FR" sz="2800" cap="none" dirty="0"/>
              <a:t>2. </a:t>
            </a:r>
            <a:r>
              <a:rPr lang="fr-FR" sz="2800" b="1" i="1" u="sng" cap="none" dirty="0"/>
              <a:t>as a partner</a:t>
            </a:r>
            <a:br>
              <a:rPr lang="fr-FR" sz="2800" b="1" i="1" u="sng" cap="none" dirty="0"/>
            </a:br>
            <a:r>
              <a:rPr lang="fr-FR" sz="2800" cap="none" dirty="0"/>
              <a:t>3. as an </a:t>
            </a:r>
            <a:r>
              <a:rPr lang="fr-FR" sz="2800" b="1" i="1" u="sng" cap="none" dirty="0"/>
              <a:t>employee.</a:t>
            </a:r>
          </a:p>
        </p:txBody>
      </p:sp>
    </p:spTree>
    <p:extLst>
      <p:ext uri="{BB962C8B-B14F-4D97-AF65-F5344CB8AC3E}">
        <p14:creationId xmlns:p14="http://schemas.microsoft.com/office/powerpoint/2010/main" val="3918601814"/>
      </p:ext>
    </p:extLst>
  </p:cSld>
  <p:clrMapOvr>
    <a:masterClrMapping/>
  </p:clrMapOvr>
</p:sld>
</file>

<file path=ppt/slides/slide1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23528" y="476672"/>
            <a:ext cx="8496944" cy="1224136"/>
          </a:xfrm>
          <a:ln>
            <a:solidFill>
              <a:schemeClr val="tx1"/>
            </a:solidFill>
          </a:ln>
        </p:spPr>
        <p:txBody>
          <a:bodyPr>
            <a:normAutofit fontScale="92500" lnSpcReduction="10000"/>
          </a:bodyPr>
          <a:lstStyle/>
          <a:p>
            <a:r>
              <a:rPr lang="fr-FR" sz="3600" b="1" i="1" dirty="0">
                <a:solidFill>
                  <a:schemeClr val="tx1"/>
                </a:solidFill>
                <a:latin typeface="Arial"/>
              </a:rPr>
              <a:t>1. </a:t>
            </a:r>
            <a:r>
              <a:rPr lang="fr-FR" sz="3600" b="1" i="1" dirty="0">
                <a:solidFill>
                  <a:schemeClr val="tx1"/>
                </a:solidFill>
                <a:latin typeface="Arial" pitchFamily="34" charset="0"/>
                <a:cs typeface="Arial" pitchFamily="34" charset="0"/>
              </a:rPr>
              <a:t>Approval and status: </a:t>
            </a:r>
          </a:p>
          <a:p>
            <a:r>
              <a:rPr lang="fr-FR" sz="3600" b="1" i="1" dirty="0">
                <a:solidFill>
                  <a:srgbClr val="FFC000"/>
                </a:solidFill>
                <a:latin typeface="Arial" pitchFamily="34" charset="0"/>
                <a:cs typeface="Arial" pitchFamily="34" charset="0"/>
              </a:rPr>
              <a:t>Different ways of working</a:t>
            </a:r>
          </a:p>
        </p:txBody>
      </p:sp>
      <p:sp>
        <p:nvSpPr>
          <p:cNvPr id="2" name="Titre 1"/>
          <p:cNvSpPr>
            <a:spLocks noGrp="1"/>
          </p:cNvSpPr>
          <p:nvPr>
            <p:ph type="ctrTitle"/>
          </p:nvPr>
        </p:nvSpPr>
        <p:spPr>
          <a:xfrm>
            <a:off x="323528" y="2708920"/>
            <a:ext cx="8496944" cy="3168352"/>
          </a:xfrm>
          <a:ln>
            <a:solidFill>
              <a:schemeClr val="tx1"/>
            </a:solidFill>
          </a:ln>
        </p:spPr>
        <p:txBody>
          <a:bodyPr/>
          <a:lstStyle/>
          <a:p>
            <a:pPr algn="l"/>
            <a:r>
              <a:rPr lang="fr-FR" sz="2400" cap="none" dirty="0"/>
              <a:t>The private practice of the profession of architect is incompatible :</a:t>
            </a:r>
            <a:br>
              <a:rPr lang="fr-FR" sz="2400" cap="none" dirty="0"/>
            </a:br>
            <a:br>
              <a:rPr lang="fr-FR" sz="2400" cap="none" dirty="0"/>
            </a:br>
            <a:r>
              <a:rPr lang="fr-FR" sz="2400" cap="none" dirty="0"/>
              <a:t>- with any non-elective public office in the services of the State, local authorities or public establishments responsible for architecture and town planning.</a:t>
            </a:r>
            <a:br>
              <a:rPr lang="fr-FR" sz="2400" cap="none" dirty="0"/>
            </a:br>
            <a:r>
              <a:rPr lang="fr-FR" sz="2400" cap="none" dirty="0"/>
              <a:t>- with the practice of the profession as an employee, contractor, promoter, industrialist or supplier of materials or objects used in construction.</a:t>
            </a:r>
            <a:endParaRPr lang="fr-FR" sz="2400" b="1" i="1" u="sng" cap="none" dirty="0"/>
          </a:p>
        </p:txBody>
      </p:sp>
    </p:spTree>
    <p:extLst>
      <p:ext uri="{BB962C8B-B14F-4D97-AF65-F5344CB8AC3E}">
        <p14:creationId xmlns:p14="http://schemas.microsoft.com/office/powerpoint/2010/main" val="106714669"/>
      </p:ext>
    </p:extLst>
  </p:cSld>
  <p:clrMapOvr>
    <a:masterClrMapping/>
  </p:clrMapOvr>
</p:sld>
</file>

<file path=ppt/slides/slide15.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99592" y="476672"/>
            <a:ext cx="7416824" cy="1224136"/>
          </a:xfrm>
          <a:ln>
            <a:solidFill>
              <a:schemeClr val="tx1"/>
            </a:solidFill>
          </a:ln>
        </p:spPr>
        <p:txBody>
          <a:bodyPr>
            <a:normAutofit fontScale="92500" lnSpcReduction="10000"/>
          </a:bodyPr>
          <a:lstStyle/>
          <a:p>
            <a:r>
              <a:rPr lang="fr-FR" sz="3600" b="1" i="1" dirty="0">
                <a:solidFill>
                  <a:schemeClr val="tx1"/>
                </a:solidFill>
                <a:latin typeface="Arial"/>
              </a:rPr>
              <a:t>2. </a:t>
            </a:r>
            <a:r>
              <a:rPr lang="fr-FR" sz="3600" b="1" i="1" dirty="0">
                <a:solidFill>
                  <a:schemeClr val="tx1"/>
                </a:solidFill>
                <a:latin typeface="Arial" pitchFamily="34" charset="0"/>
                <a:cs typeface="Arial" pitchFamily="34" charset="0"/>
              </a:rPr>
              <a:t>Professional duties: </a:t>
            </a:r>
          </a:p>
          <a:p>
            <a:r>
              <a:rPr lang="fr-FR" sz="3600" b="1" i="1" dirty="0">
                <a:solidFill>
                  <a:srgbClr val="FFC000"/>
                </a:solidFill>
                <a:latin typeface="Arial" pitchFamily="34" charset="0"/>
                <a:cs typeface="Arial" pitchFamily="34" charset="0"/>
              </a:rPr>
              <a:t>Rules of personal conduct</a:t>
            </a:r>
          </a:p>
        </p:txBody>
      </p:sp>
      <p:sp>
        <p:nvSpPr>
          <p:cNvPr id="2" name="Titre 1"/>
          <p:cNvSpPr>
            <a:spLocks noGrp="1"/>
          </p:cNvSpPr>
          <p:nvPr>
            <p:ph type="ctrTitle"/>
          </p:nvPr>
        </p:nvSpPr>
        <p:spPr>
          <a:xfrm>
            <a:off x="899592" y="2636912"/>
            <a:ext cx="7416824" cy="3096344"/>
          </a:xfrm>
          <a:ln>
            <a:solidFill>
              <a:schemeClr val="tx1"/>
            </a:solidFill>
          </a:ln>
        </p:spPr>
        <p:txBody>
          <a:bodyPr/>
          <a:lstStyle/>
          <a:p>
            <a:r>
              <a:rPr lang="fr-FR" sz="2800" cap="none" dirty="0"/>
              <a:t>Architects must avoid situations where they are both </a:t>
            </a:r>
            <a:br>
              <a:rPr lang="fr-FR" sz="2800" cap="none" dirty="0"/>
            </a:br>
            <a:r>
              <a:rPr lang="fr-FR" sz="2800" b="1" i="1" u="sng" cap="none" dirty="0"/>
              <a:t>judge and jury</a:t>
            </a:r>
            <a:r>
              <a:rPr lang="fr-FR" sz="2800" cap="none" dirty="0"/>
              <a:t>... </a:t>
            </a:r>
            <a:br>
              <a:rPr lang="fr-FR" sz="2800" cap="none" dirty="0"/>
            </a:br>
            <a:br>
              <a:rPr lang="fr-FR" sz="2800" cap="none" dirty="0"/>
            </a:br>
            <a:r>
              <a:rPr lang="fr-FR" sz="2800" cap="none" dirty="0"/>
              <a:t>The architect may not, in the course of a single assignment, perform both architectural design or project management activities and construction, supervision or expert appraisal functions.</a:t>
            </a:r>
            <a:endParaRPr lang="fr-FR" sz="2800" b="1" i="1" u="sng" cap="none" dirty="0"/>
          </a:p>
        </p:txBody>
      </p:sp>
    </p:spTree>
    <p:extLst>
      <p:ext uri="{BB962C8B-B14F-4D97-AF65-F5344CB8AC3E}">
        <p14:creationId xmlns:p14="http://schemas.microsoft.com/office/powerpoint/2010/main" val="2936063066"/>
      </p:ext>
    </p:extLst>
  </p:cSld>
  <p:clrMapOvr>
    <a:masterClrMapping/>
  </p:clrMapOvr>
</p:sld>
</file>

<file path=ppt/slides/slide16.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99592" y="476672"/>
            <a:ext cx="7416824" cy="1224136"/>
          </a:xfrm>
          <a:ln>
            <a:solidFill>
              <a:schemeClr val="tx1"/>
            </a:solidFill>
          </a:ln>
        </p:spPr>
        <p:txBody>
          <a:bodyPr>
            <a:normAutofit fontScale="92500" lnSpcReduction="10000"/>
          </a:bodyPr>
          <a:lstStyle/>
          <a:p>
            <a:r>
              <a:rPr lang="fr-FR" sz="3600" b="1" i="1" dirty="0">
                <a:solidFill>
                  <a:schemeClr val="tx1"/>
                </a:solidFill>
                <a:latin typeface="Arial"/>
              </a:rPr>
              <a:t>2. </a:t>
            </a:r>
            <a:r>
              <a:rPr lang="fr-FR" sz="3600" b="1" i="1" dirty="0">
                <a:solidFill>
                  <a:schemeClr val="tx1"/>
                </a:solidFill>
                <a:latin typeface="Arial" pitchFamily="34" charset="0"/>
                <a:cs typeface="Arial" pitchFamily="34" charset="0"/>
              </a:rPr>
              <a:t>Professional duties: </a:t>
            </a:r>
          </a:p>
          <a:p>
            <a:r>
              <a:rPr lang="fr-FR" sz="3600" b="1" i="1" dirty="0">
                <a:solidFill>
                  <a:srgbClr val="FFC000"/>
                </a:solidFill>
                <a:latin typeface="Arial" pitchFamily="34" charset="0"/>
                <a:cs typeface="Arial" pitchFamily="34" charset="0"/>
              </a:rPr>
              <a:t>Rules of personal conduct</a:t>
            </a:r>
          </a:p>
        </p:txBody>
      </p:sp>
      <p:sp>
        <p:nvSpPr>
          <p:cNvPr id="2" name="Titre 1"/>
          <p:cNvSpPr>
            <a:spLocks noGrp="1"/>
          </p:cNvSpPr>
          <p:nvPr>
            <p:ph type="ctrTitle"/>
          </p:nvPr>
        </p:nvSpPr>
        <p:spPr>
          <a:xfrm>
            <a:off x="899592" y="2132856"/>
            <a:ext cx="7416824" cy="3600400"/>
          </a:xfrm>
          <a:ln>
            <a:solidFill>
              <a:schemeClr val="tx1"/>
            </a:solidFill>
          </a:ln>
        </p:spPr>
        <p:txBody>
          <a:bodyPr/>
          <a:lstStyle/>
          <a:p>
            <a:pPr algn="l"/>
            <a:r>
              <a:rPr lang="fr-FR" sz="2800" cap="none" dirty="0"/>
              <a:t>Signature of </a:t>
            </a:r>
            <a:r>
              <a:rPr lang="fr-FR" sz="2800" b="1" i="1" u="sng" cap="none" dirty="0"/>
              <a:t>convenience is </a:t>
            </a:r>
            <a:r>
              <a:rPr lang="fr-FR" sz="2800" cap="none" dirty="0"/>
              <a:t>prohibited.</a:t>
            </a:r>
            <a:br>
              <a:rPr lang="fr-FR" sz="2800" cap="none" dirty="0"/>
            </a:br>
            <a:br>
              <a:rPr lang="fr-FR" sz="2800" cap="none" dirty="0"/>
            </a:br>
            <a:r>
              <a:rPr lang="fr-FR" sz="2800" b="1" i="1" u="sng" cap="none" dirty="0"/>
              <a:t>Plagiarism is </a:t>
            </a:r>
            <a:r>
              <a:rPr lang="fr-FR" sz="2800" cap="none" dirty="0"/>
              <a:t>prohibited.</a:t>
            </a:r>
            <a:br>
              <a:rPr lang="fr-FR" sz="2800" cap="none" dirty="0"/>
            </a:br>
            <a:br>
              <a:rPr lang="fr-FR" sz="2800" cap="none" dirty="0"/>
            </a:br>
            <a:r>
              <a:rPr lang="fr-FR" sz="2800" cap="none" dirty="0"/>
              <a:t>The architect, in his capacity as project manager, is the </a:t>
            </a:r>
            <a:r>
              <a:rPr lang="fr-FR" sz="2800" b="1" i="1" u="sng" cap="none" dirty="0"/>
              <a:t>defender of the client's interests </a:t>
            </a:r>
            <a:r>
              <a:rPr lang="fr-FR" sz="2800" cap="none" dirty="0"/>
              <a:t>and is responsible for all the professional acts for which he is responsible.</a:t>
            </a:r>
            <a:endParaRPr lang="fr-FR" sz="2800" b="1" i="1" u="sng" cap="none" dirty="0"/>
          </a:p>
        </p:txBody>
      </p:sp>
    </p:spTree>
    <p:extLst>
      <p:ext uri="{BB962C8B-B14F-4D97-AF65-F5344CB8AC3E}">
        <p14:creationId xmlns:p14="http://schemas.microsoft.com/office/powerpoint/2010/main" val="854034153"/>
      </p:ext>
    </p:extLst>
  </p:cSld>
  <p:clrMapOvr>
    <a:masterClrMapping/>
  </p:clrMapOvr>
</p:sld>
</file>

<file path=ppt/slides/slide17.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99592" y="260648"/>
            <a:ext cx="7416824" cy="1224136"/>
          </a:xfrm>
          <a:ln>
            <a:solidFill>
              <a:schemeClr val="tx1"/>
            </a:solidFill>
          </a:ln>
        </p:spPr>
        <p:txBody>
          <a:bodyPr>
            <a:normAutofit fontScale="92500" lnSpcReduction="10000"/>
          </a:bodyPr>
          <a:lstStyle/>
          <a:p>
            <a:r>
              <a:rPr lang="fr-FR" sz="3600" b="1" i="1" dirty="0">
                <a:solidFill>
                  <a:schemeClr val="tx1"/>
                </a:solidFill>
                <a:latin typeface="Arial"/>
              </a:rPr>
              <a:t>2. </a:t>
            </a:r>
            <a:r>
              <a:rPr lang="fr-FR" sz="3600" b="1" i="1" dirty="0">
                <a:solidFill>
                  <a:schemeClr val="tx1"/>
                </a:solidFill>
                <a:latin typeface="Arial" pitchFamily="34" charset="0"/>
                <a:cs typeface="Arial" pitchFamily="34" charset="0"/>
              </a:rPr>
              <a:t>Professional duties: </a:t>
            </a:r>
          </a:p>
          <a:p>
            <a:r>
              <a:rPr lang="fr-FR" sz="3600" b="1" i="1" dirty="0">
                <a:solidFill>
                  <a:srgbClr val="FFC000"/>
                </a:solidFill>
                <a:latin typeface="Arial" pitchFamily="34" charset="0"/>
                <a:cs typeface="Arial" pitchFamily="34" charset="0"/>
              </a:rPr>
              <a:t>Duties towards customers</a:t>
            </a:r>
          </a:p>
        </p:txBody>
      </p:sp>
      <p:sp>
        <p:nvSpPr>
          <p:cNvPr id="2" name="Titre 1"/>
          <p:cNvSpPr>
            <a:spLocks noGrp="1"/>
          </p:cNvSpPr>
          <p:nvPr>
            <p:ph type="ctrTitle"/>
          </p:nvPr>
        </p:nvSpPr>
        <p:spPr>
          <a:xfrm>
            <a:off x="971600" y="2276872"/>
            <a:ext cx="7416824" cy="3456384"/>
          </a:xfrm>
          <a:ln>
            <a:solidFill>
              <a:schemeClr val="tx1"/>
            </a:solidFill>
          </a:ln>
        </p:spPr>
        <p:txBody>
          <a:bodyPr/>
          <a:lstStyle/>
          <a:p>
            <a:pPr algn="l"/>
            <a:r>
              <a:rPr lang="fr-FR" sz="2400" cap="none" dirty="0"/>
              <a:t>Where the architect is bound to </a:t>
            </a:r>
            <a:r>
              <a:rPr lang="fr-FR" sz="2400" b="1" i="1" u="sng" cap="none" dirty="0"/>
              <a:t>secrecy by virtue of his professional activity</a:t>
            </a:r>
            <a:r>
              <a:rPr lang="fr-FR" sz="2400" cap="none" dirty="0"/>
              <a:t>, any breach of this obligation constitutes a fault.</a:t>
            </a:r>
            <a:br>
              <a:rPr lang="fr-FR" sz="2400" cap="none" dirty="0"/>
            </a:br>
            <a:br>
              <a:rPr lang="fr-FR" sz="2400" cap="none" dirty="0"/>
            </a:br>
            <a:r>
              <a:rPr lang="fr-FR" sz="2400" cap="none" dirty="0"/>
              <a:t>Prior to any commitment to the client, the architect must disclose </a:t>
            </a:r>
            <a:r>
              <a:rPr lang="fr-FR" sz="2400" b="1" i="1" u="sng" cap="none" dirty="0"/>
              <a:t>any personal or professional relationship </a:t>
            </a:r>
            <a:r>
              <a:rPr lang="fr-FR" sz="2400" cap="none" dirty="0"/>
              <a:t>with any natural or legal person whose purpose is to benefit directly or indirectly from the project.</a:t>
            </a:r>
          </a:p>
        </p:txBody>
      </p:sp>
    </p:spTree>
    <p:extLst>
      <p:ext uri="{BB962C8B-B14F-4D97-AF65-F5344CB8AC3E}">
        <p14:creationId xmlns:p14="http://schemas.microsoft.com/office/powerpoint/2010/main" val="784558432"/>
      </p:ext>
    </p:extLst>
  </p:cSld>
  <p:clrMapOvr>
    <a:masterClrMapping/>
  </p:clrMapOvr>
</p:sld>
</file>

<file path=ppt/slides/slide18.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99592" y="404664"/>
            <a:ext cx="7416824" cy="1224136"/>
          </a:xfrm>
          <a:ln>
            <a:solidFill>
              <a:schemeClr val="tx1"/>
            </a:solidFill>
          </a:ln>
        </p:spPr>
        <p:txBody>
          <a:bodyPr>
            <a:normAutofit fontScale="77500" lnSpcReduction="20000"/>
          </a:bodyPr>
          <a:lstStyle/>
          <a:p>
            <a:r>
              <a:rPr lang="fr-FR" sz="3600" b="1" i="1" dirty="0">
                <a:solidFill>
                  <a:schemeClr val="tx1"/>
                </a:solidFill>
                <a:latin typeface="Arial"/>
              </a:rPr>
              <a:t>2. </a:t>
            </a:r>
            <a:r>
              <a:rPr lang="fr-FR" sz="3600" b="1" i="1" dirty="0">
                <a:solidFill>
                  <a:schemeClr val="tx1"/>
                </a:solidFill>
                <a:latin typeface="Arial" pitchFamily="34" charset="0"/>
                <a:cs typeface="Arial" pitchFamily="34" charset="0"/>
              </a:rPr>
              <a:t>Professional duties: </a:t>
            </a:r>
          </a:p>
          <a:p>
            <a:r>
              <a:rPr lang="fr-FR" sz="3600" b="1" i="1" dirty="0">
                <a:solidFill>
                  <a:srgbClr val="FFC000"/>
                </a:solidFill>
                <a:latin typeface="Arial" pitchFamily="34" charset="0"/>
                <a:cs typeface="Arial" pitchFamily="34" charset="0"/>
              </a:rPr>
              <a:t>The relationship between architect and client</a:t>
            </a:r>
          </a:p>
        </p:txBody>
      </p:sp>
      <p:sp>
        <p:nvSpPr>
          <p:cNvPr id="2" name="Titre 1"/>
          <p:cNvSpPr>
            <a:spLocks noGrp="1"/>
          </p:cNvSpPr>
          <p:nvPr>
            <p:ph type="ctrTitle"/>
          </p:nvPr>
        </p:nvSpPr>
        <p:spPr>
          <a:xfrm>
            <a:off x="899592" y="2564904"/>
            <a:ext cx="7416824" cy="2520280"/>
          </a:xfrm>
          <a:ln>
            <a:solidFill>
              <a:schemeClr val="tx1"/>
            </a:solidFill>
          </a:ln>
        </p:spPr>
        <p:txBody>
          <a:bodyPr/>
          <a:lstStyle/>
          <a:p>
            <a:r>
              <a:rPr lang="fr-FR" cap="none" dirty="0"/>
              <a:t>The relationship between the client and the architect must be set out in :</a:t>
            </a:r>
            <a:br>
              <a:rPr lang="fr-FR" cap="none" dirty="0"/>
            </a:br>
            <a:br>
              <a:rPr lang="fr-FR" cap="none" dirty="0"/>
            </a:br>
            <a:r>
              <a:rPr lang="fr-FR" b="1" i="1" u="sng" cap="none" dirty="0"/>
              <a:t>a contract </a:t>
            </a:r>
            <a:r>
              <a:rPr lang="fr-FR" cap="none" dirty="0"/>
              <a:t>drawn up in the required form. </a:t>
            </a:r>
          </a:p>
        </p:txBody>
      </p:sp>
    </p:spTree>
    <p:extLst>
      <p:ext uri="{BB962C8B-B14F-4D97-AF65-F5344CB8AC3E}">
        <p14:creationId xmlns:p14="http://schemas.microsoft.com/office/powerpoint/2010/main" val="1589147641"/>
      </p:ext>
    </p:extLst>
  </p:cSld>
  <p:clrMapOvr>
    <a:masterClrMapping/>
  </p:clrMapOvr>
</p:sld>
</file>

<file path=ppt/slides/slide19.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99592" y="404664"/>
            <a:ext cx="7416824" cy="1224136"/>
          </a:xfrm>
          <a:ln>
            <a:solidFill>
              <a:schemeClr val="tx1"/>
            </a:solidFill>
          </a:ln>
        </p:spPr>
        <p:txBody>
          <a:bodyPr>
            <a:normAutofit fontScale="92500" lnSpcReduction="10000"/>
          </a:bodyPr>
          <a:lstStyle/>
          <a:p>
            <a:r>
              <a:rPr lang="fr-FR" sz="3600" b="1" i="1" dirty="0">
                <a:solidFill>
                  <a:schemeClr val="tx1"/>
                </a:solidFill>
                <a:latin typeface="Arial"/>
              </a:rPr>
              <a:t>2. </a:t>
            </a:r>
            <a:r>
              <a:rPr lang="fr-FR" sz="3600" b="1" i="1" dirty="0">
                <a:solidFill>
                  <a:schemeClr val="tx1"/>
                </a:solidFill>
                <a:latin typeface="Arial" pitchFamily="34" charset="0"/>
                <a:cs typeface="Arial" pitchFamily="34" charset="0"/>
              </a:rPr>
              <a:t>Professional duties: </a:t>
            </a:r>
          </a:p>
          <a:p>
            <a:r>
              <a:rPr lang="fr-FR" sz="3600" b="1" i="1" dirty="0">
                <a:solidFill>
                  <a:srgbClr val="FFC000"/>
                </a:solidFill>
                <a:latin typeface="Arial" pitchFamily="34" charset="0"/>
                <a:cs typeface="Arial" pitchFamily="34" charset="0"/>
              </a:rPr>
              <a:t>Ownership of the work </a:t>
            </a:r>
          </a:p>
        </p:txBody>
      </p:sp>
      <p:sp>
        <p:nvSpPr>
          <p:cNvPr id="2" name="Titre 1"/>
          <p:cNvSpPr>
            <a:spLocks noGrp="1"/>
          </p:cNvSpPr>
          <p:nvPr>
            <p:ph type="ctrTitle"/>
          </p:nvPr>
        </p:nvSpPr>
        <p:spPr>
          <a:xfrm>
            <a:off x="899592" y="3140968"/>
            <a:ext cx="7416824" cy="2232248"/>
          </a:xfrm>
          <a:ln>
            <a:solidFill>
              <a:schemeClr val="tx1"/>
            </a:solidFill>
          </a:ln>
        </p:spPr>
        <p:txBody>
          <a:bodyPr/>
          <a:lstStyle/>
          <a:p>
            <a:r>
              <a:rPr lang="fr-FR" sz="2800" cap="none" dirty="0"/>
              <a:t>The study of the architectural work "conceived within the framework of a contract" is the </a:t>
            </a:r>
            <a:r>
              <a:rPr lang="fr-FR" sz="2800" b="1" i="1" u="sng" cap="none" dirty="0"/>
              <a:t>property of the client for the construction provided for in the contract.</a:t>
            </a:r>
            <a:br>
              <a:rPr lang="fr-FR" sz="2800" b="1" i="1" u="sng" cap="none" dirty="0"/>
            </a:br>
            <a:r>
              <a:rPr lang="fr-FR" sz="2800" cap="none" dirty="0"/>
              <a:t>for the purpose of the construction under the contract. The architect retains </a:t>
            </a:r>
            <a:r>
              <a:rPr lang="fr-FR" sz="2800" b="1" i="1" u="sng" cap="none" dirty="0"/>
              <a:t>intellectual ownership of </a:t>
            </a:r>
            <a:r>
              <a:rPr lang="fr-FR" sz="2800" cap="none" dirty="0"/>
              <a:t>the work.</a:t>
            </a:r>
          </a:p>
        </p:txBody>
      </p:sp>
    </p:spTree>
    <p:extLst>
      <p:ext uri="{BB962C8B-B14F-4D97-AF65-F5344CB8AC3E}">
        <p14:creationId xmlns:p14="http://schemas.microsoft.com/office/powerpoint/2010/main" val="3163019080"/>
      </p:ext>
    </p:extLst>
  </p:cSld>
  <p:clrMapOvr>
    <a:masterClrMapping/>
  </p:clrMapOvr>
</p:sld>
</file>

<file path=ppt/slides/slide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357290" y="1357298"/>
            <a:ext cx="5469467" cy="584775"/>
          </a:xfrm>
          <a:prstGeom prst="rect">
            <a:avLst/>
          </a:prstGeom>
          <a:noFill/>
          <a:ln>
            <a:solidFill>
              <a:schemeClr val="bg2"/>
            </a:solidFill>
          </a:ln>
        </p:spPr>
        <p:txBody>
          <a:bodyPr wrap="square">
            <a:spAutoFit/>
          </a:bodyPr>
          <a:lstStyle/>
          <a:p>
            <a:pPr algn="ctr" fontAlgn="auto">
              <a:spcBef>
                <a:spcPct val="20000"/>
              </a:spcBef>
              <a:spcAft>
                <a:spcPts val="600"/>
              </a:spcAft>
              <a:buClr>
                <a:srgbClr val="DC9E1F"/>
              </a:buClr>
              <a:defRPr/>
            </a:pPr>
            <a:r>
              <a:rPr lang="fr-FR" sz="3200" b="1" spc="30" dirty="0">
                <a:solidFill>
                  <a:srgbClr val="FFC000"/>
                </a:solidFill>
                <a:latin typeface="Verdana" pitchFamily="34" charset="0"/>
                <a:ea typeface="Verdana" pitchFamily="34" charset="0"/>
                <a:cs typeface="Verdana" pitchFamily="34" charset="0"/>
              </a:rPr>
              <a:t>Project management</a:t>
            </a:r>
          </a:p>
        </p:txBody>
      </p:sp>
      <p:sp>
        <p:nvSpPr>
          <p:cNvPr id="2" name="ZoneTexte 1"/>
          <p:cNvSpPr txBox="1"/>
          <p:nvPr/>
        </p:nvSpPr>
        <p:spPr>
          <a:xfrm>
            <a:off x="500034" y="2857496"/>
            <a:ext cx="7463871" cy="1384995"/>
          </a:xfrm>
          <a:prstGeom prst="rect">
            <a:avLst/>
          </a:prstGeom>
          <a:noFill/>
          <a:ln>
            <a:solidFill>
              <a:schemeClr val="accent1"/>
            </a:solidFill>
          </a:ln>
        </p:spPr>
        <p:txBody>
          <a:bodyPr wrap="square" rtlCol="0">
            <a:spAutoFit/>
          </a:bodyPr>
          <a:lstStyle/>
          <a:p>
            <a:pPr marL="571500" indent="-571500">
              <a:buFont typeface="+mj-lt"/>
              <a:buAutoNum type="romanUcPeriod"/>
            </a:pPr>
            <a:r>
              <a:rPr lang="fr-FR" sz="2800" dirty="0"/>
              <a:t>Project management in architecture </a:t>
            </a:r>
          </a:p>
          <a:p>
            <a:pPr marL="571500" indent="-571500">
              <a:buFont typeface="+mj-lt"/>
              <a:buAutoNum type="romanUcPeriod"/>
            </a:pPr>
            <a:r>
              <a:rPr lang="fr-FR" sz="2800" dirty="0"/>
              <a:t>Choosing the project manager </a:t>
            </a:r>
          </a:p>
          <a:p>
            <a:pPr marL="571500" indent="-571500">
              <a:buFont typeface="+mj-lt"/>
              <a:buAutoNum type="romanUcPeriod"/>
            </a:pPr>
            <a:r>
              <a:rPr lang="fr-FR" sz="2800" dirty="0"/>
              <a:t>Remuneration for building project management  </a:t>
            </a:r>
          </a:p>
        </p:txBody>
      </p:sp>
    </p:spTree>
    <p:extLst>
      <p:ext uri="{BB962C8B-B14F-4D97-AF65-F5344CB8AC3E}">
        <p14:creationId xmlns:p14="http://schemas.microsoft.com/office/powerpoint/2010/main" val="1640203302"/>
      </p:ext>
    </p:extLst>
  </p:cSld>
  <p:clrMapOvr>
    <a:masterClrMapping/>
  </p:clrMapOvr>
  <p:transition/>
</p:sld>
</file>

<file path=ppt/slides/slide20.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27584" y="1124744"/>
            <a:ext cx="7416824" cy="1224136"/>
          </a:xfrm>
          <a:ln>
            <a:solidFill>
              <a:schemeClr val="tx1"/>
            </a:solidFill>
          </a:ln>
        </p:spPr>
        <p:txBody>
          <a:bodyPr>
            <a:normAutofit fontScale="85000" lnSpcReduction="10000"/>
          </a:bodyPr>
          <a:lstStyle/>
          <a:p>
            <a:r>
              <a:rPr lang="fr-FR" sz="3600" b="1" i="1" dirty="0">
                <a:solidFill>
                  <a:schemeClr val="tx1"/>
                </a:solidFill>
                <a:latin typeface="Arial"/>
              </a:rPr>
              <a:t>2. </a:t>
            </a:r>
            <a:r>
              <a:rPr lang="fr-FR" sz="3600" b="1" i="1" dirty="0">
                <a:solidFill>
                  <a:schemeClr val="tx1"/>
                </a:solidFill>
                <a:latin typeface="Arial" pitchFamily="34" charset="0"/>
                <a:cs typeface="Arial" pitchFamily="34" charset="0"/>
              </a:rPr>
              <a:t>Professional duties: </a:t>
            </a:r>
          </a:p>
          <a:p>
            <a:r>
              <a:rPr lang="fr-FR" sz="3600" b="1" i="1" dirty="0">
                <a:solidFill>
                  <a:srgbClr val="FFC000"/>
                </a:solidFill>
                <a:latin typeface="Arial" pitchFamily="34" charset="0"/>
                <a:cs typeface="Arial" pitchFamily="34" charset="0"/>
              </a:rPr>
              <a:t>The rights of the design architect</a:t>
            </a:r>
          </a:p>
        </p:txBody>
      </p:sp>
      <p:sp>
        <p:nvSpPr>
          <p:cNvPr id="2" name="Titre 1"/>
          <p:cNvSpPr>
            <a:spLocks noGrp="1"/>
          </p:cNvSpPr>
          <p:nvPr>
            <p:ph type="ctrTitle"/>
          </p:nvPr>
        </p:nvSpPr>
        <p:spPr>
          <a:xfrm>
            <a:off x="899592" y="3645024"/>
            <a:ext cx="7416824" cy="1800200"/>
          </a:xfrm>
          <a:ln>
            <a:solidFill>
              <a:schemeClr val="tx1"/>
            </a:solidFill>
          </a:ln>
        </p:spPr>
        <p:txBody>
          <a:bodyPr/>
          <a:lstStyle/>
          <a:p>
            <a:r>
              <a:rPr lang="fr-FR" cap="none" dirty="0"/>
              <a:t>All architectural projects must </a:t>
            </a:r>
            <a:r>
              <a:rPr lang="fr-FR" b="1" i="1" u="sng" cap="none" dirty="0"/>
              <a:t>mention the </a:t>
            </a:r>
            <a:r>
              <a:rPr lang="fr-FR" cap="none" dirty="0"/>
              <a:t>architect or architects who contributed to their design</a:t>
            </a:r>
            <a:br>
              <a:rPr lang="fr-FR" cap="none" dirty="0"/>
            </a:br>
            <a:r>
              <a:rPr lang="fr-FR" cap="none" dirty="0"/>
              <a:t>design</a:t>
            </a:r>
          </a:p>
        </p:txBody>
      </p:sp>
    </p:spTree>
    <p:extLst>
      <p:ext uri="{BB962C8B-B14F-4D97-AF65-F5344CB8AC3E}">
        <p14:creationId xmlns:p14="http://schemas.microsoft.com/office/powerpoint/2010/main" val="1780889793"/>
      </p:ext>
    </p:extLst>
  </p:cSld>
  <p:clrMapOvr>
    <a:masterClrMapping/>
  </p:clrMapOvr>
</p:sld>
</file>

<file path=ppt/slides/slide21.xml><?xml version="1.0" encoding="utf-8"?>
<p:sld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79512" y="476672"/>
            <a:ext cx="8712968" cy="1512168"/>
          </a:xfrm>
          <a:ln>
            <a:solidFill>
              <a:schemeClr val="tx1"/>
            </a:solidFill>
          </a:ln>
        </p:spPr>
        <p:txBody>
          <a:bodyPr>
            <a:normAutofit/>
          </a:bodyPr>
          <a:lstStyle/>
          <a:p>
            <a:r>
              <a:rPr lang="fr-FR" sz="3600" b="1" i="1" dirty="0">
                <a:solidFill>
                  <a:schemeClr val="tx1"/>
                </a:solidFill>
                <a:latin typeface="Arial"/>
              </a:rPr>
              <a:t>3. Order and bodies: </a:t>
            </a:r>
          </a:p>
          <a:p>
            <a:r>
              <a:rPr lang="fr-FR" sz="3600" b="1" i="1" dirty="0">
                <a:solidFill>
                  <a:srgbClr val="FFC000"/>
                </a:solidFill>
                <a:latin typeface="Arial"/>
              </a:rPr>
              <a:t>The organisation of the Order</a:t>
            </a:r>
            <a:endParaRPr lang="fr-FR" sz="3600" dirty="0">
              <a:solidFill>
                <a:srgbClr val="FFC000"/>
              </a:solidFill>
            </a:endParaRPr>
          </a:p>
        </p:txBody>
      </p:sp>
      <p:sp>
        <p:nvSpPr>
          <p:cNvPr id="2" name="Titre 1"/>
          <p:cNvSpPr>
            <a:spLocks noGrp="1"/>
          </p:cNvSpPr>
          <p:nvPr>
            <p:ph type="ctrTitle"/>
          </p:nvPr>
        </p:nvSpPr>
        <p:spPr>
          <a:xfrm>
            <a:off x="3707904" y="3645024"/>
            <a:ext cx="5328592" cy="2200672"/>
          </a:xfrm>
          <a:ln>
            <a:noFill/>
          </a:ln>
        </p:spPr>
        <p:txBody>
          <a:bodyPr/>
          <a:lstStyle/>
          <a:p>
            <a:pPr algn="l"/>
            <a:r>
              <a:rPr lang="fr-FR" sz="2600" b="1" i="1" cap="none" dirty="0"/>
              <a:t>Bodies of the Order:</a:t>
            </a:r>
            <a:br>
              <a:rPr lang="fr-FR" sz="2600" b="1" i="1" cap="none" dirty="0"/>
            </a:br>
            <a:r>
              <a:rPr lang="fr-FR" sz="2600" b="1" i="1" cap="none" dirty="0"/>
              <a:t>- Local general meetings (AGMs),</a:t>
            </a:r>
            <a:br>
              <a:rPr lang="fr-FR" sz="2600" b="1" i="1" cap="none" dirty="0"/>
            </a:br>
            <a:r>
              <a:rPr lang="fr-FR" sz="2600" b="1" i="1" cap="none" dirty="0"/>
              <a:t>- Local councils of the Order (CLOA),</a:t>
            </a:r>
            <a:br>
              <a:rPr lang="fr-FR" sz="2600" b="1" i="1" cap="none" dirty="0"/>
            </a:br>
            <a:r>
              <a:rPr lang="fr-FR" sz="2600" b="1" i="1" cap="none" dirty="0"/>
              <a:t>- National Congress (CN),</a:t>
            </a:r>
            <a:br>
              <a:rPr lang="fr-FR" sz="2600" b="1" i="1" cap="none" dirty="0"/>
            </a:br>
            <a:r>
              <a:rPr lang="fr-FR" sz="2600" b="1" i="1" cap="none" dirty="0"/>
              <a:t>- Conseil national de l'Ordre (CNOA).</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1" y="2492896"/>
            <a:ext cx="3419475"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3728090"/>
      </p:ext>
    </p:extLst>
  </p:cSld>
  <p:clrMapOvr>
    <a:masterClrMapping/>
  </p:clrMapOvr>
</p:sld>
</file>

<file path=ppt/slides/slide2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443538" y="1484784"/>
            <a:ext cx="8280920" cy="5040560"/>
          </a:xfrm>
          <a:ln>
            <a:solidFill>
              <a:schemeClr val="tx1"/>
            </a:solidFill>
          </a:ln>
        </p:spPr>
        <p:txBody>
          <a:bodyPr>
            <a:noAutofit/>
          </a:bodyPr>
          <a:lstStyle/>
          <a:p>
            <a:pPr marL="0" indent="0">
              <a:buNone/>
            </a:pPr>
            <a:r>
              <a:rPr lang="fr-FR" sz="2000" b="1" dirty="0">
                <a:latin typeface="Arial" pitchFamily="34" charset="0"/>
                <a:cs typeface="Arial" pitchFamily="34" charset="0"/>
              </a:rPr>
              <a:t>The role of the Architects' Association is to:</a:t>
            </a:r>
          </a:p>
          <a:p>
            <a:r>
              <a:rPr lang="fr-FR" sz="2000" b="1" dirty="0">
                <a:latin typeface="Arial" pitchFamily="34" charset="0"/>
                <a:cs typeface="Arial" pitchFamily="34" charset="0"/>
              </a:rPr>
              <a:t>ensuring compliance with the provisions governing the practice of architecture, </a:t>
            </a:r>
          </a:p>
          <a:p>
            <a:r>
              <a:rPr lang="fr-FR" sz="2000" b="1" dirty="0">
                <a:latin typeface="Arial" pitchFamily="34" charset="0"/>
                <a:cs typeface="Arial" pitchFamily="34" charset="0"/>
              </a:rPr>
              <a:t>to propose a code of professional duties for architects,</a:t>
            </a:r>
          </a:p>
          <a:p>
            <a:r>
              <a:rPr lang="fr-FR" sz="2000" b="1" dirty="0">
                <a:latin typeface="Arial" pitchFamily="34" charset="0"/>
                <a:cs typeface="Arial" pitchFamily="34" charset="0"/>
              </a:rPr>
              <a:t>to represent architects in their dealings with public authorities, </a:t>
            </a:r>
          </a:p>
          <a:p>
            <a:r>
              <a:rPr lang="fr-FR" sz="2000" b="1" dirty="0">
                <a:latin typeface="Arial" pitchFamily="34" charset="0"/>
                <a:cs typeface="Arial" pitchFamily="34" charset="0"/>
              </a:rPr>
              <a:t>participate in the definition of architectural education programmes,</a:t>
            </a:r>
          </a:p>
          <a:p>
            <a:r>
              <a:rPr lang="fr-FR" sz="2000" b="1" dirty="0">
                <a:latin typeface="Arial" pitchFamily="34" charset="0"/>
                <a:cs typeface="Arial" pitchFamily="34" charset="0"/>
              </a:rPr>
              <a:t>...</a:t>
            </a:r>
          </a:p>
          <a:p>
            <a:r>
              <a:rPr lang="fr-FR" sz="2000" b="1" dirty="0">
                <a:latin typeface="Arial" pitchFamily="34" charset="0"/>
                <a:cs typeface="Arial" pitchFamily="34" charset="0"/>
              </a:rPr>
              <a:t>The Architects' Association can sue for damages.  </a:t>
            </a:r>
          </a:p>
          <a:p>
            <a:pPr marL="0" lvl="0" indent="0" algn="ctr">
              <a:spcBef>
                <a:spcPts val="0"/>
              </a:spcBef>
              <a:spcAft>
                <a:spcPts val="0"/>
              </a:spcAft>
              <a:buClrTx/>
              <a:buNone/>
            </a:pPr>
            <a:r>
              <a:rPr lang="fr-FR" sz="2400" b="1" spc="0" dirty="0">
                <a:solidFill>
                  <a:srgbClr val="FFFFFF"/>
                </a:solidFill>
              </a:rPr>
              <a:t>(art. 26 dec. 94-07)</a:t>
            </a:r>
          </a:p>
          <a:p>
            <a:pPr algn="r"/>
            <a:r>
              <a:rPr lang="fr-FR" sz="2000" b="1" dirty="0">
                <a:latin typeface="Arial" pitchFamily="34" charset="0"/>
                <a:cs typeface="Arial" pitchFamily="34" charset="0"/>
              </a:rPr>
              <a:t>                                     </a:t>
            </a:r>
          </a:p>
        </p:txBody>
      </p:sp>
      <p:sp>
        <p:nvSpPr>
          <p:cNvPr id="4" name="Sous-titre 2"/>
          <p:cNvSpPr txBox="1">
            <a:spLocks/>
          </p:cNvSpPr>
          <p:nvPr/>
        </p:nvSpPr>
        <p:spPr>
          <a:xfrm>
            <a:off x="467544" y="188640"/>
            <a:ext cx="8280920" cy="1152128"/>
          </a:xfrm>
          <a:prstGeom prst="rect">
            <a:avLst/>
          </a:prstGeom>
          <a:ln>
            <a:solidFill>
              <a:schemeClr val="tx1"/>
            </a:solidFill>
          </a:ln>
        </p:spPr>
        <p:txBody>
          <a:bodyPr>
            <a:normAutofit lnSpcReduction="100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None/>
            </a:pPr>
            <a:r>
              <a:rPr lang="fr-FR" sz="3200" b="1" i="1" dirty="0">
                <a:latin typeface="Arial"/>
              </a:rPr>
              <a:t>3. Order and bodies: </a:t>
            </a:r>
          </a:p>
          <a:p>
            <a:pPr marL="0" indent="0" algn="ctr">
              <a:buNone/>
            </a:pPr>
            <a:r>
              <a:rPr lang="fr-FR" sz="3200" b="1" i="1" dirty="0">
                <a:solidFill>
                  <a:srgbClr val="FFC000"/>
                </a:solidFill>
                <a:latin typeface="Arial"/>
              </a:rPr>
              <a:t>Tasks of the Architects' Association</a:t>
            </a:r>
          </a:p>
        </p:txBody>
      </p:sp>
    </p:spTree>
    <p:extLst>
      <p:ext uri="{BB962C8B-B14F-4D97-AF65-F5344CB8AC3E}">
        <p14:creationId xmlns:p14="http://schemas.microsoft.com/office/powerpoint/2010/main" val="4154650790"/>
      </p:ext>
    </p:extLst>
  </p:cSld>
  <p:clrMapOvr>
    <a:masterClrMapping/>
  </p:clrMapOvr>
</p:sld>
</file>

<file path=ppt/slides/slide2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67544" y="476672"/>
            <a:ext cx="7848872" cy="1512168"/>
          </a:xfrm>
          <a:ln>
            <a:solidFill>
              <a:schemeClr val="tx1"/>
            </a:solidFill>
          </a:ln>
        </p:spPr>
        <p:txBody>
          <a:bodyPr>
            <a:normAutofit/>
          </a:bodyPr>
          <a:lstStyle/>
          <a:p>
            <a:r>
              <a:rPr lang="fr-FR" sz="3600" b="1" i="1" dirty="0">
                <a:solidFill>
                  <a:schemeClr val="tx1"/>
                </a:solidFill>
                <a:latin typeface="Arial"/>
              </a:rPr>
              <a:t>3. Order and bodies: </a:t>
            </a:r>
          </a:p>
          <a:p>
            <a:r>
              <a:rPr lang="fr-FR" sz="3600" b="1" i="1" dirty="0">
                <a:solidFill>
                  <a:srgbClr val="FFC000"/>
                </a:solidFill>
                <a:latin typeface="Arial"/>
              </a:rPr>
              <a:t>Local General Meeting</a:t>
            </a:r>
          </a:p>
        </p:txBody>
      </p:sp>
      <p:sp>
        <p:nvSpPr>
          <p:cNvPr id="2" name="Titre 1"/>
          <p:cNvSpPr>
            <a:spLocks noGrp="1"/>
          </p:cNvSpPr>
          <p:nvPr>
            <p:ph type="ctrTitle"/>
          </p:nvPr>
        </p:nvSpPr>
        <p:spPr>
          <a:xfrm>
            <a:off x="539552" y="3645024"/>
            <a:ext cx="7776864" cy="1656184"/>
          </a:xfrm>
          <a:ln>
            <a:solidFill>
              <a:schemeClr val="tx1"/>
            </a:solidFill>
          </a:ln>
        </p:spPr>
        <p:txBody>
          <a:bodyPr/>
          <a:lstStyle/>
          <a:p>
            <a:r>
              <a:rPr lang="fr-FR" cap="none" dirty="0"/>
              <a:t>The local GA is made up of all the architects on the local roll and the representative of the Minister responsible for architecture.</a:t>
            </a:r>
          </a:p>
        </p:txBody>
      </p:sp>
    </p:spTree>
    <p:extLst>
      <p:ext uri="{BB962C8B-B14F-4D97-AF65-F5344CB8AC3E}">
        <p14:creationId xmlns:p14="http://schemas.microsoft.com/office/powerpoint/2010/main" val="112048837"/>
      </p:ext>
    </p:extLst>
  </p:cSld>
  <p:clrMapOvr>
    <a:masterClrMapping/>
  </p:clrMapOvr>
</p:sld>
</file>

<file path=ppt/slides/slide2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67544" y="836712"/>
            <a:ext cx="8064896" cy="1512168"/>
          </a:xfrm>
          <a:ln>
            <a:solidFill>
              <a:schemeClr val="tx1"/>
            </a:solidFill>
          </a:ln>
        </p:spPr>
        <p:txBody>
          <a:bodyPr>
            <a:noAutofit/>
          </a:bodyPr>
          <a:lstStyle/>
          <a:p>
            <a:r>
              <a:rPr lang="fr-FR" sz="3000" b="1" i="1" dirty="0">
                <a:solidFill>
                  <a:schemeClr val="tx1"/>
                </a:solidFill>
                <a:latin typeface="Arial"/>
              </a:rPr>
              <a:t>3. Order and bodies:</a:t>
            </a:r>
          </a:p>
          <a:p>
            <a:r>
              <a:rPr lang="fr-FR" sz="3000" b="1" i="1" dirty="0">
                <a:solidFill>
                  <a:srgbClr val="FFC000"/>
                </a:solidFill>
                <a:latin typeface="Arial"/>
              </a:rPr>
              <a:t>The local council of the Order of Architects  </a:t>
            </a:r>
          </a:p>
        </p:txBody>
      </p:sp>
      <p:sp>
        <p:nvSpPr>
          <p:cNvPr id="2" name="Titre 1"/>
          <p:cNvSpPr>
            <a:spLocks noGrp="1"/>
          </p:cNvSpPr>
          <p:nvPr>
            <p:ph type="ctrTitle"/>
          </p:nvPr>
        </p:nvSpPr>
        <p:spPr>
          <a:xfrm>
            <a:off x="539552" y="3645024"/>
            <a:ext cx="7992888" cy="2088232"/>
          </a:xfrm>
          <a:ln>
            <a:solidFill>
              <a:schemeClr val="tx1"/>
            </a:solidFill>
          </a:ln>
        </p:spPr>
        <p:txBody>
          <a:bodyPr/>
          <a:lstStyle/>
          <a:p>
            <a:r>
              <a:rPr lang="fr-FR" cap="none" dirty="0"/>
              <a:t>The CLOA is made up of seven (7) members elected by the local GA for a term of four (4) years and a representative of the Minister responsible for architecture.</a:t>
            </a:r>
          </a:p>
        </p:txBody>
      </p:sp>
    </p:spTree>
    <p:extLst>
      <p:ext uri="{BB962C8B-B14F-4D97-AF65-F5344CB8AC3E}">
        <p14:creationId xmlns:p14="http://schemas.microsoft.com/office/powerpoint/2010/main" val="2951108672"/>
      </p:ext>
    </p:extLst>
  </p:cSld>
  <p:clrMapOvr>
    <a:masterClrMapping/>
  </p:clrMapOvr>
</p:sld>
</file>

<file path=ppt/slides/slide25.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67544" y="476672"/>
            <a:ext cx="7848872" cy="1512168"/>
          </a:xfrm>
          <a:ln>
            <a:solidFill>
              <a:schemeClr val="tx1"/>
            </a:solidFill>
          </a:ln>
        </p:spPr>
        <p:txBody>
          <a:bodyPr>
            <a:normAutofit fontScale="92500"/>
          </a:bodyPr>
          <a:lstStyle/>
          <a:p>
            <a:r>
              <a:rPr lang="fr-FR" sz="3600" b="1" i="1" dirty="0">
                <a:solidFill>
                  <a:schemeClr val="tx1"/>
                </a:solidFill>
                <a:latin typeface="Arial"/>
              </a:rPr>
              <a:t>3. Order and bodies:</a:t>
            </a:r>
          </a:p>
          <a:p>
            <a:r>
              <a:rPr lang="fr-FR" sz="3600" b="1" i="1" dirty="0">
                <a:solidFill>
                  <a:srgbClr val="FFC000"/>
                </a:solidFill>
                <a:latin typeface="Arial"/>
              </a:rPr>
              <a:t> The National Congress of Architects </a:t>
            </a:r>
          </a:p>
        </p:txBody>
      </p:sp>
      <p:sp>
        <p:nvSpPr>
          <p:cNvPr id="2" name="Titre 1"/>
          <p:cNvSpPr>
            <a:spLocks noGrp="1"/>
          </p:cNvSpPr>
          <p:nvPr>
            <p:ph type="ctrTitle"/>
          </p:nvPr>
        </p:nvSpPr>
        <p:spPr>
          <a:xfrm>
            <a:off x="539552" y="3645024"/>
            <a:ext cx="7776864" cy="1656184"/>
          </a:xfrm>
          <a:ln>
            <a:solidFill>
              <a:schemeClr val="tx1"/>
            </a:solidFill>
          </a:ln>
        </p:spPr>
        <p:txBody>
          <a:bodyPr/>
          <a:lstStyle/>
          <a:p>
            <a:r>
              <a:rPr lang="fr-FR" sz="3000" cap="none" dirty="0"/>
              <a:t>The CN des architectes is made up of members of the CLOA</a:t>
            </a:r>
            <a:r>
              <a:rPr lang="fr-FR" sz="3000" cap="none"/>
              <a:t>, representatives </a:t>
            </a:r>
            <a:r>
              <a:rPr lang="fr-FR" sz="3000" cap="none" dirty="0"/>
              <a:t>elected by the local AGs and members of the CNOA.</a:t>
            </a:r>
          </a:p>
        </p:txBody>
      </p:sp>
    </p:spTree>
    <p:extLst>
      <p:ext uri="{BB962C8B-B14F-4D97-AF65-F5344CB8AC3E}">
        <p14:creationId xmlns:p14="http://schemas.microsoft.com/office/powerpoint/2010/main" val="4085605522"/>
      </p:ext>
    </p:extLst>
  </p:cSld>
  <p:clrMapOvr>
    <a:masterClrMapping/>
  </p:clrMapOvr>
</p:sld>
</file>

<file path=ppt/slides/slide26.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67544" y="476672"/>
            <a:ext cx="7848872" cy="1512168"/>
          </a:xfrm>
          <a:ln>
            <a:solidFill>
              <a:schemeClr val="tx1"/>
            </a:solidFill>
          </a:ln>
        </p:spPr>
        <p:txBody>
          <a:bodyPr>
            <a:noAutofit/>
          </a:bodyPr>
          <a:lstStyle/>
          <a:p>
            <a:r>
              <a:rPr lang="fr-FR" sz="2800" b="1" i="1" dirty="0">
                <a:solidFill>
                  <a:schemeClr val="tx1"/>
                </a:solidFill>
                <a:latin typeface="Arial"/>
              </a:rPr>
              <a:t>3. Order and bodies: </a:t>
            </a:r>
          </a:p>
          <a:p>
            <a:r>
              <a:rPr lang="fr-FR" sz="2800" b="1" i="1" dirty="0">
                <a:solidFill>
                  <a:srgbClr val="FFC000"/>
                </a:solidFill>
                <a:latin typeface="Arial"/>
              </a:rPr>
              <a:t>The National Council of the Order of Architects </a:t>
            </a:r>
            <a:endParaRPr lang="fr-FR" sz="2800" dirty="0">
              <a:solidFill>
                <a:srgbClr val="FFC000"/>
              </a:solidFill>
            </a:endParaRPr>
          </a:p>
        </p:txBody>
      </p:sp>
      <p:sp>
        <p:nvSpPr>
          <p:cNvPr id="2" name="Titre 1"/>
          <p:cNvSpPr>
            <a:spLocks noGrp="1"/>
          </p:cNvSpPr>
          <p:nvPr>
            <p:ph type="ctrTitle"/>
          </p:nvPr>
        </p:nvSpPr>
        <p:spPr>
          <a:xfrm>
            <a:off x="539552" y="3645024"/>
            <a:ext cx="7776864" cy="1944216"/>
          </a:xfrm>
          <a:ln>
            <a:solidFill>
              <a:schemeClr val="tx1"/>
            </a:solidFill>
          </a:ln>
        </p:spPr>
        <p:txBody>
          <a:bodyPr/>
          <a:lstStyle/>
          <a:p>
            <a:r>
              <a:rPr lang="fr-FR" sz="3000" cap="none" dirty="0"/>
              <a:t>The CNOA is made up of fourteen (14) members elected by the NC from among the members of the CLOA for a term of (4) four years and the representative of the Minister responsible for architecture.</a:t>
            </a:r>
          </a:p>
        </p:txBody>
      </p:sp>
    </p:spTree>
    <p:extLst>
      <p:ext uri="{BB962C8B-B14F-4D97-AF65-F5344CB8AC3E}">
        <p14:creationId xmlns:p14="http://schemas.microsoft.com/office/powerpoint/2010/main" val="1441839062"/>
      </p:ext>
    </p:extLst>
  </p:cSld>
  <p:clrMapOvr>
    <a:masterClrMapping/>
  </p:clrMapOvr>
</p:sld>
</file>

<file path=ppt/slides/slide27.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2"/>
          <p:cNvSpPr txBox="1">
            <a:spLocks/>
          </p:cNvSpPr>
          <p:nvPr/>
        </p:nvSpPr>
        <p:spPr>
          <a:xfrm>
            <a:off x="467544" y="188640"/>
            <a:ext cx="7848872" cy="1224136"/>
          </a:xfrm>
          <a:prstGeom prst="rect">
            <a:avLst/>
          </a:prstGeom>
          <a:ln>
            <a:solidFill>
              <a:schemeClr val="tx1"/>
            </a:solidFill>
          </a:ln>
        </p:spPr>
        <p:txBody>
          <a:bodyPr>
            <a:normAutofit lnSpcReduction="100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None/>
            </a:pPr>
            <a:r>
              <a:rPr lang="fr-FR" sz="3200" b="1" i="1" dirty="0">
                <a:latin typeface="Arial"/>
              </a:rPr>
              <a:t>4. Placement period: </a:t>
            </a:r>
          </a:p>
          <a:p>
            <a:pPr marL="0" indent="0" algn="ctr">
              <a:buNone/>
            </a:pPr>
            <a:r>
              <a:rPr lang="fr-FR" sz="3200" b="1" i="1" dirty="0">
                <a:solidFill>
                  <a:srgbClr val="FFC000"/>
                </a:solidFill>
                <a:latin typeface="Arial"/>
              </a:rPr>
              <a:t>The aims of the course</a:t>
            </a:r>
            <a:endParaRPr lang="fr-FR" sz="3200" dirty="0">
              <a:solidFill>
                <a:srgbClr val="FFC000"/>
              </a:solidFill>
            </a:endParaRPr>
          </a:p>
        </p:txBody>
      </p:sp>
      <p:sp>
        <p:nvSpPr>
          <p:cNvPr id="3" name="Rectangle 2"/>
          <p:cNvSpPr/>
          <p:nvPr/>
        </p:nvSpPr>
        <p:spPr>
          <a:xfrm>
            <a:off x="467544" y="1772816"/>
            <a:ext cx="7848872" cy="4154984"/>
          </a:xfrm>
          <a:prstGeom prst="rect">
            <a:avLst/>
          </a:prstGeom>
          <a:ln>
            <a:solidFill>
              <a:schemeClr val="tx1"/>
            </a:solidFill>
          </a:ln>
        </p:spPr>
        <p:txBody>
          <a:bodyPr wrap="square">
            <a:spAutoFit/>
          </a:bodyPr>
          <a:lstStyle/>
          <a:p>
            <a:r>
              <a:rPr lang="fr-FR" sz="2400" dirty="0"/>
              <a:t>The purpose of the internship is to provide the qualified architect with practical experience in the field of project management, in particular :</a:t>
            </a:r>
          </a:p>
          <a:p>
            <a:r>
              <a:rPr lang="fr-FR" sz="2400" dirty="0"/>
              <a:t>- legislative and regulatory provisions relating to town and country planning;</a:t>
            </a:r>
          </a:p>
          <a:p>
            <a:r>
              <a:rPr lang="fr-FR" sz="2400" dirty="0"/>
              <a:t>- the economics of projects and taking account of local characteristics;</a:t>
            </a:r>
          </a:p>
          <a:p>
            <a:r>
              <a:rPr lang="fr-FR" sz="2400" dirty="0"/>
              <a:t>- the architect's civil liabilities and professional duties;</a:t>
            </a:r>
          </a:p>
          <a:p>
            <a:r>
              <a:rPr lang="fr-FR" sz="2400" dirty="0"/>
              <a:t>- managing a project management study;</a:t>
            </a:r>
          </a:p>
          <a:p>
            <a:r>
              <a:rPr lang="fr-FR" sz="2400" dirty="0"/>
              <a:t>- monitoring project completion operations.</a:t>
            </a:r>
          </a:p>
        </p:txBody>
      </p:sp>
    </p:spTree>
    <p:extLst>
      <p:ext uri="{BB962C8B-B14F-4D97-AF65-F5344CB8AC3E}">
        <p14:creationId xmlns:p14="http://schemas.microsoft.com/office/powerpoint/2010/main" val="2067514819"/>
      </p:ext>
    </p:extLst>
  </p:cSld>
  <p:clrMapOvr>
    <a:masterClrMapping/>
  </p:clrMapOvr>
</p:sld>
</file>

<file path=ppt/slides/slide28.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2"/>
          <p:cNvSpPr txBox="1">
            <a:spLocks/>
          </p:cNvSpPr>
          <p:nvPr/>
        </p:nvSpPr>
        <p:spPr>
          <a:xfrm>
            <a:off x="467544" y="188640"/>
            <a:ext cx="7848872" cy="1224136"/>
          </a:xfrm>
          <a:prstGeom prst="rect">
            <a:avLst/>
          </a:prstGeom>
          <a:ln>
            <a:solidFill>
              <a:schemeClr val="tx1"/>
            </a:solidFill>
          </a:ln>
        </p:spPr>
        <p:txBody>
          <a:bodyPr>
            <a:normAutofit lnSpcReduction="100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None/>
            </a:pPr>
            <a:r>
              <a:rPr lang="fr-FR" sz="3200" b="1" i="1" dirty="0">
                <a:latin typeface="Arial"/>
              </a:rPr>
              <a:t>4. Placement period: </a:t>
            </a:r>
          </a:p>
          <a:p>
            <a:pPr marL="0" indent="0" algn="ctr">
              <a:buNone/>
            </a:pPr>
            <a:r>
              <a:rPr lang="fr-FR" sz="3200" b="1" i="1" dirty="0">
                <a:solidFill>
                  <a:srgbClr val="FFC000"/>
                </a:solidFill>
                <a:latin typeface="Arial"/>
              </a:rPr>
              <a:t>The training supervisor</a:t>
            </a:r>
            <a:endParaRPr lang="fr-FR" sz="3200" dirty="0">
              <a:solidFill>
                <a:srgbClr val="FFC000"/>
              </a:solidFill>
            </a:endParaRPr>
          </a:p>
        </p:txBody>
      </p:sp>
      <p:sp>
        <p:nvSpPr>
          <p:cNvPr id="2" name="Rectangle 1"/>
          <p:cNvSpPr/>
          <p:nvPr/>
        </p:nvSpPr>
        <p:spPr>
          <a:xfrm>
            <a:off x="503548" y="1988840"/>
            <a:ext cx="7776864" cy="3970318"/>
          </a:xfrm>
          <a:prstGeom prst="rect">
            <a:avLst/>
          </a:prstGeom>
          <a:ln>
            <a:solidFill>
              <a:schemeClr val="tx1"/>
            </a:solidFill>
          </a:ln>
        </p:spPr>
        <p:txBody>
          <a:bodyPr wrap="square">
            <a:spAutoFit/>
          </a:bodyPr>
          <a:lstStyle/>
          <a:p>
            <a:pPr marL="457200" indent="-457200">
              <a:buFont typeface="Wingdings" pitchFamily="2" charset="2"/>
              <a:buChar char="q"/>
            </a:pPr>
            <a:r>
              <a:rPr lang="fr-FR" sz="2800" dirty="0"/>
              <a:t>The training supervisor is </a:t>
            </a:r>
            <a:r>
              <a:rPr lang="fr-FR" sz="2800" b="1" i="1" u="sng" dirty="0"/>
              <a:t>appointed </a:t>
            </a:r>
            <a:r>
              <a:rPr lang="fr-FR" sz="2800" dirty="0"/>
              <a:t>by the CLOA </a:t>
            </a:r>
            <a:r>
              <a:rPr lang="fr-FR" sz="2800" b="1" i="1" u="sng" dirty="0"/>
              <a:t>at his or her request.</a:t>
            </a:r>
          </a:p>
          <a:p>
            <a:pPr marL="457200" indent="-457200">
              <a:buFont typeface="Wingdings" pitchFamily="2" charset="2"/>
              <a:buChar char="q"/>
            </a:pPr>
            <a:r>
              <a:rPr lang="fr-FR" sz="2800" dirty="0"/>
              <a:t>The training supervisor may supervise up to </a:t>
            </a:r>
            <a:r>
              <a:rPr lang="fr-FR" sz="2800" b="1" i="1" u="sng" dirty="0"/>
              <a:t>three (3) trainees at a time,</a:t>
            </a:r>
          </a:p>
          <a:p>
            <a:pPr marL="457200" indent="-457200">
              <a:buFont typeface="Wingdings" pitchFamily="2" charset="2"/>
              <a:buChar char="q"/>
            </a:pPr>
            <a:r>
              <a:rPr lang="fr-FR" sz="2800" dirty="0"/>
              <a:t>The supervisor must be :</a:t>
            </a:r>
          </a:p>
          <a:p>
            <a:pPr marL="457200" indent="-457200">
              <a:buFont typeface="Wingdings" pitchFamily="2" charset="2"/>
              <a:buChar char="§"/>
            </a:pPr>
            <a:r>
              <a:rPr lang="fr-FR" sz="2800" b="1" i="1" u="sng" dirty="0"/>
              <a:t>A practising architect</a:t>
            </a:r>
            <a:r>
              <a:rPr lang="fr-FR" sz="2800" dirty="0"/>
              <a:t>,</a:t>
            </a:r>
          </a:p>
          <a:p>
            <a:pPr marL="457200" indent="-457200">
              <a:buFont typeface="Wingdings" pitchFamily="2" charset="2"/>
              <a:buChar char="§"/>
            </a:pPr>
            <a:r>
              <a:rPr lang="fr-FR" sz="2800" dirty="0"/>
              <a:t>Registered with TNOA,</a:t>
            </a:r>
          </a:p>
          <a:p>
            <a:pPr marL="457200" indent="-457200">
              <a:buFont typeface="Wingdings" pitchFamily="2" charset="2"/>
              <a:buChar char="§"/>
            </a:pPr>
            <a:r>
              <a:rPr lang="fr-FR" sz="2800" b="1" i="1" u="sng" dirty="0"/>
              <a:t>At least five (5) years' </a:t>
            </a:r>
            <a:r>
              <a:rPr lang="fr-FR" sz="2800" dirty="0"/>
              <a:t>professional experience.</a:t>
            </a:r>
            <a:r>
              <a:rPr lang="fr-FR" sz="2800" dirty="0"/>
              <a:t>..</a:t>
            </a:r>
          </a:p>
        </p:txBody>
      </p:sp>
    </p:spTree>
    <p:extLst>
      <p:ext uri="{BB962C8B-B14F-4D97-AF65-F5344CB8AC3E}">
        <p14:creationId xmlns:p14="http://schemas.microsoft.com/office/powerpoint/2010/main" val="105570696"/>
      </p:ext>
    </p:extLst>
  </p:cSld>
  <p:clrMapOvr>
    <a:masterClrMapping/>
  </p:clrMapOvr>
</p:sld>
</file>

<file path=ppt/slides/slide29.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2"/>
          <p:cNvSpPr txBox="1">
            <a:spLocks/>
          </p:cNvSpPr>
          <p:nvPr/>
        </p:nvSpPr>
        <p:spPr>
          <a:xfrm>
            <a:off x="467544" y="188640"/>
            <a:ext cx="7848872" cy="1224136"/>
          </a:xfrm>
          <a:prstGeom prst="rect">
            <a:avLst/>
          </a:prstGeom>
          <a:ln>
            <a:solidFill>
              <a:schemeClr val="tx1"/>
            </a:solidFill>
          </a:ln>
        </p:spPr>
        <p:txBody>
          <a:bodyPr>
            <a:normAutofit lnSpcReduction="100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None/>
            </a:pPr>
            <a:r>
              <a:rPr lang="fr-FR" sz="3200" b="1" i="1" dirty="0">
                <a:latin typeface="Arial"/>
              </a:rPr>
              <a:t>4. Placement period: </a:t>
            </a:r>
          </a:p>
          <a:p>
            <a:pPr marL="0" indent="0" algn="ctr">
              <a:buNone/>
            </a:pPr>
            <a:r>
              <a:rPr lang="fr-FR" sz="3200" b="1" i="1" dirty="0">
                <a:solidFill>
                  <a:srgbClr val="FFC000"/>
                </a:solidFill>
                <a:latin typeface="Arial"/>
              </a:rPr>
              <a:t>The duration of the course</a:t>
            </a:r>
            <a:endParaRPr lang="fr-FR" sz="3200" dirty="0">
              <a:solidFill>
                <a:srgbClr val="FFC000"/>
              </a:solidFill>
            </a:endParaRPr>
          </a:p>
        </p:txBody>
      </p:sp>
      <p:sp>
        <p:nvSpPr>
          <p:cNvPr id="3" name="Rectangle 2"/>
          <p:cNvSpPr/>
          <p:nvPr/>
        </p:nvSpPr>
        <p:spPr>
          <a:xfrm>
            <a:off x="444654" y="1988840"/>
            <a:ext cx="7848872" cy="3970318"/>
          </a:xfrm>
          <a:prstGeom prst="rect">
            <a:avLst/>
          </a:prstGeom>
          <a:ln>
            <a:solidFill>
              <a:schemeClr val="tx1"/>
            </a:solidFill>
          </a:ln>
        </p:spPr>
        <p:txBody>
          <a:bodyPr wrap="square">
            <a:spAutoFit/>
          </a:bodyPr>
          <a:lstStyle/>
          <a:p>
            <a:r>
              <a:rPr lang="fr-FR" sz="2800" dirty="0"/>
              <a:t>- The duration of the internship is set at </a:t>
            </a:r>
            <a:r>
              <a:rPr lang="fr-FR" sz="2800" b="1" i="1" u="sng" dirty="0"/>
              <a:t>eighteen (18) months</a:t>
            </a:r>
            <a:r>
              <a:rPr lang="fr-FR" sz="2800" dirty="0"/>
              <a:t>,</a:t>
            </a:r>
          </a:p>
          <a:p>
            <a:endParaRPr lang="fr-FR" sz="2800" dirty="0"/>
          </a:p>
          <a:p>
            <a:r>
              <a:rPr lang="fr-FR" sz="2800" dirty="0"/>
              <a:t>- The placement may be continuous or divided into a </a:t>
            </a:r>
            <a:r>
              <a:rPr lang="fr-FR" sz="2800" b="1" i="1" u="sng" dirty="0"/>
              <a:t>maximum of three (3) periods </a:t>
            </a:r>
            <a:r>
              <a:rPr lang="fr-FR" sz="2800" dirty="0"/>
              <a:t>and may be supervised by the same training supervisor or by another training supervisor,</a:t>
            </a:r>
          </a:p>
          <a:p>
            <a:endParaRPr lang="fr-FR" sz="2800" dirty="0"/>
          </a:p>
          <a:p>
            <a:r>
              <a:rPr lang="fr-FR" sz="2800" dirty="0"/>
              <a:t>- The internship may be extended for a </a:t>
            </a:r>
            <a:r>
              <a:rPr lang="fr-FR" sz="2800" b="1" i="1" u="sng" dirty="0"/>
              <a:t>maximum of six (6) months at </a:t>
            </a:r>
            <a:r>
              <a:rPr lang="fr-FR" sz="2800" dirty="0"/>
              <a:t>the request of the internship supervisor or the intern architect,</a:t>
            </a:r>
          </a:p>
        </p:txBody>
      </p:sp>
    </p:spTree>
    <p:extLst>
      <p:ext uri="{BB962C8B-B14F-4D97-AF65-F5344CB8AC3E}">
        <p14:creationId xmlns:p14="http://schemas.microsoft.com/office/powerpoint/2010/main" val="3852272023"/>
      </p:ext>
    </p:extLst>
  </p:cSld>
  <p:clrMapOvr>
    <a:masterClrMapping/>
  </p:clrMapOvr>
</p:sld>
</file>

<file path=ppt/slides/slide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28596" y="0"/>
            <a:ext cx="8280920" cy="981807"/>
          </a:xfrm>
          <a:prstGeom prst="rect">
            <a:avLst/>
          </a:prstGeom>
          <a:solidFill>
            <a:schemeClr val="bg2"/>
          </a:solidFill>
          <a:ln>
            <a:solidFill>
              <a:schemeClr val="bg2"/>
            </a:solidFill>
          </a:ln>
        </p:spPr>
        <p:txBody>
          <a:bodyPr wrap="square">
            <a:spAutoFit/>
          </a:bodyPr>
          <a:lstStyle/>
          <a:p>
            <a:pPr algn="ctr" fontAlgn="auto">
              <a:spcBef>
                <a:spcPct val="20000"/>
              </a:spcBef>
              <a:spcAft>
                <a:spcPts val="600"/>
              </a:spcAft>
              <a:buClr>
                <a:srgbClr val="DC9E1F"/>
              </a:buClr>
              <a:defRPr/>
            </a:pPr>
            <a:r>
              <a:rPr lang="fr-FR" sz="2400" b="1" spc="30" dirty="0">
                <a:solidFill>
                  <a:srgbClr val="FFC000"/>
                </a:solidFill>
                <a:latin typeface="Verdana" pitchFamily="34" charset="0"/>
                <a:ea typeface="Verdana" pitchFamily="34" charset="0"/>
                <a:cs typeface="Verdana" pitchFamily="34" charset="0"/>
              </a:rPr>
              <a:t>The legal framework </a:t>
            </a:r>
          </a:p>
          <a:p>
            <a:pPr algn="ctr" fontAlgn="auto">
              <a:spcBef>
                <a:spcPct val="20000"/>
              </a:spcBef>
              <a:spcAft>
                <a:spcPts val="600"/>
              </a:spcAft>
              <a:buClr>
                <a:srgbClr val="DC9E1F"/>
              </a:buClr>
              <a:defRPr/>
            </a:pPr>
            <a:r>
              <a:rPr lang="fr-FR" sz="2400" b="1" spc="30" dirty="0">
                <a:solidFill>
                  <a:srgbClr val="FFC000"/>
                </a:solidFill>
                <a:latin typeface="Verdana" pitchFamily="34" charset="0"/>
                <a:ea typeface="Verdana" pitchFamily="34" charset="0"/>
                <a:cs typeface="Verdana" pitchFamily="34" charset="0"/>
              </a:rPr>
              <a:t>project management in Algeria</a:t>
            </a:r>
          </a:p>
        </p:txBody>
      </p:sp>
      <p:sp>
        <p:nvSpPr>
          <p:cNvPr id="2" name="ZoneTexte 1"/>
          <p:cNvSpPr txBox="1"/>
          <p:nvPr/>
        </p:nvSpPr>
        <p:spPr>
          <a:xfrm>
            <a:off x="428596" y="1357298"/>
            <a:ext cx="8280920" cy="4893647"/>
          </a:xfrm>
          <a:prstGeom prst="rect">
            <a:avLst/>
          </a:prstGeom>
          <a:noFill/>
          <a:ln>
            <a:solidFill>
              <a:schemeClr val="accent1"/>
            </a:solidFill>
          </a:ln>
        </p:spPr>
        <p:txBody>
          <a:bodyPr wrap="square" rtlCol="0">
            <a:spAutoFit/>
          </a:bodyPr>
          <a:lstStyle/>
          <a:p>
            <a:r>
              <a:rPr lang="fr-FR" sz="2600" b="1" dirty="0">
                <a:latin typeface="Arial" pitchFamily="34" charset="0"/>
                <a:cs typeface="Arial" pitchFamily="34" charset="0"/>
              </a:rPr>
              <a:t>2015: </a:t>
            </a:r>
            <a:r>
              <a:rPr lang="fr-FR" sz="2600" b="1" i="1" u="sng" dirty="0">
                <a:latin typeface="Arial" pitchFamily="34" charset="0"/>
                <a:cs typeface="Arial" pitchFamily="34" charset="0"/>
              </a:rPr>
              <a:t>Public Procurement Code</a:t>
            </a:r>
            <a:r>
              <a:rPr lang="fr-FR" sz="2600" dirty="0">
                <a:latin typeface="Arial" pitchFamily="34" charset="0"/>
                <a:cs typeface="Arial" pitchFamily="34" charset="0"/>
              </a:rPr>
              <a:t>;</a:t>
            </a:r>
          </a:p>
          <a:p>
            <a:endParaRPr lang="fr-FR" sz="2600" dirty="0">
              <a:latin typeface="Arial" pitchFamily="34" charset="0"/>
              <a:cs typeface="Arial" pitchFamily="34" charset="0"/>
            </a:endParaRPr>
          </a:p>
          <a:p>
            <a:r>
              <a:rPr lang="fr-FR" sz="2600" b="1" dirty="0">
                <a:latin typeface="Arial" pitchFamily="34" charset="0"/>
                <a:cs typeface="Arial" pitchFamily="34" charset="0"/>
              </a:rPr>
              <a:t>1994: </a:t>
            </a:r>
            <a:r>
              <a:rPr lang="fr-FR" sz="2600" b="1" i="1" u="sng" dirty="0">
                <a:latin typeface="Arial" pitchFamily="34" charset="0"/>
                <a:cs typeface="Arial" pitchFamily="34" charset="0"/>
              </a:rPr>
              <a:t>Architectural production and practice of the architectural profession </a:t>
            </a:r>
            <a:r>
              <a:rPr lang="fr-FR" sz="2600" dirty="0">
                <a:latin typeface="Arial" pitchFamily="34" charset="0"/>
                <a:cs typeface="Arial" pitchFamily="34" charset="0"/>
              </a:rPr>
              <a:t>(reference text amended and supplemented in 2004);</a:t>
            </a:r>
          </a:p>
          <a:p>
            <a:endParaRPr lang="fr-FR" sz="2600" dirty="0">
              <a:latin typeface="Arial" pitchFamily="34" charset="0"/>
              <a:cs typeface="Arial" pitchFamily="34" charset="0"/>
            </a:endParaRPr>
          </a:p>
          <a:p>
            <a:pPr lvl="0"/>
            <a:r>
              <a:rPr lang="fr-FR" sz="2600" b="1" dirty="0">
                <a:latin typeface="Arial" pitchFamily="34" charset="0"/>
                <a:cs typeface="Arial" pitchFamily="34" charset="0"/>
              </a:rPr>
              <a:t>1990: </a:t>
            </a:r>
            <a:r>
              <a:rPr lang="fr-FR" sz="2600" b="1" i="1" u="sng" dirty="0">
                <a:latin typeface="Arial" pitchFamily="34" charset="0"/>
                <a:cs typeface="Arial" pitchFamily="34" charset="0"/>
              </a:rPr>
              <a:t>Town and country planning </a:t>
            </a:r>
            <a:r>
              <a:rPr lang="fr-FR" sz="2600" dirty="0">
                <a:solidFill>
                  <a:prstClr val="white"/>
                </a:solidFill>
                <a:latin typeface="Arial" pitchFamily="34" charset="0"/>
                <a:cs typeface="Arial" pitchFamily="34" charset="0"/>
              </a:rPr>
              <a:t>(reference text amended and supplemented in 2004);</a:t>
            </a:r>
            <a:endParaRPr lang="fr-FR" sz="2600" dirty="0">
              <a:latin typeface="Arial" pitchFamily="34" charset="0"/>
              <a:cs typeface="Arial" pitchFamily="34" charset="0"/>
            </a:endParaRPr>
          </a:p>
          <a:p>
            <a:pPr lvl="0"/>
            <a:endParaRPr lang="fr-FR" sz="2600" dirty="0">
              <a:latin typeface="Arial" pitchFamily="34" charset="0"/>
              <a:cs typeface="Arial" pitchFamily="34" charset="0"/>
            </a:endParaRPr>
          </a:p>
          <a:p>
            <a:pPr lvl="0"/>
            <a:r>
              <a:rPr lang="fr-FR" sz="2600" b="1" dirty="0">
                <a:latin typeface="Arial" pitchFamily="34" charset="0"/>
                <a:cs typeface="Arial" pitchFamily="34" charset="0"/>
              </a:rPr>
              <a:t>1988: </a:t>
            </a:r>
            <a:r>
              <a:rPr lang="fr-FR" sz="2600" b="1" i="1" u="sng" dirty="0">
                <a:latin typeface="Arial" pitchFamily="34" charset="0"/>
                <a:cs typeface="Arial" pitchFamily="34" charset="0"/>
              </a:rPr>
              <a:t>Terms of practice and remuneration for building project management </a:t>
            </a:r>
            <a:r>
              <a:rPr lang="fr-FR" sz="2600" dirty="0">
                <a:latin typeface="Arial" pitchFamily="34" charset="0"/>
                <a:cs typeface="Arial" pitchFamily="34" charset="0"/>
              </a:rPr>
              <a:t>(reference text amended in 2001 and again in 2016).</a:t>
            </a:r>
          </a:p>
        </p:txBody>
      </p:sp>
    </p:spTree>
    <p:extLst>
      <p:ext uri="{BB962C8B-B14F-4D97-AF65-F5344CB8AC3E}">
        <p14:creationId xmlns:p14="http://schemas.microsoft.com/office/powerpoint/2010/main" val="786957869"/>
      </p:ext>
    </p:extLst>
  </p:cSld>
  <p:clrMapOvr>
    <a:masterClrMapping/>
  </p:clrMapOvr>
  <p:transition/>
</p:sld>
</file>

<file path=ppt/slides/slide30.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2"/>
          <p:cNvSpPr txBox="1">
            <a:spLocks/>
          </p:cNvSpPr>
          <p:nvPr/>
        </p:nvSpPr>
        <p:spPr>
          <a:xfrm>
            <a:off x="395536" y="188640"/>
            <a:ext cx="8352928" cy="685800"/>
          </a:xfrm>
          <a:prstGeom prst="rect">
            <a:avLst/>
          </a:prstGeom>
          <a:ln>
            <a:solidFill>
              <a:schemeClr val="tx1"/>
            </a:solidFill>
          </a:ln>
        </p:spPr>
        <p:txBody>
          <a:bodyPr>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None/>
            </a:pPr>
            <a:r>
              <a:rPr lang="fr-FR" sz="3600" b="1" i="1" dirty="0">
                <a:latin typeface="Arial"/>
              </a:rPr>
              <a:t>Legal references</a:t>
            </a:r>
            <a:endParaRPr lang="fr-FR" sz="3600" dirty="0"/>
          </a:p>
        </p:txBody>
      </p:sp>
      <p:sp>
        <p:nvSpPr>
          <p:cNvPr id="3" name="Titre 1"/>
          <p:cNvSpPr txBox="1">
            <a:spLocks/>
          </p:cNvSpPr>
          <p:nvPr/>
        </p:nvSpPr>
        <p:spPr>
          <a:xfrm>
            <a:off x="357158" y="1142984"/>
            <a:ext cx="8352928" cy="5214974"/>
          </a:xfrm>
          <a:prstGeom prst="rect">
            <a:avLst/>
          </a:prstGeom>
          <a:ln>
            <a:solidFill>
              <a:schemeClr val="tx1"/>
            </a:solidFill>
          </a:ln>
        </p:spPr>
        <p:txBody>
          <a:bodyPr/>
          <a:lst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42900" indent="-342900">
              <a:buFont typeface="Arial" pitchFamily="34" charset="0"/>
              <a:buChar char="•"/>
            </a:pPr>
            <a:r>
              <a:rPr lang="fr-FR" sz="2400" cap="none" dirty="0"/>
              <a:t>Legislative decree n°94-07 of 18-05-1994 relating to the </a:t>
            </a:r>
            <a:r>
              <a:rPr lang="fr-FR" sz="2400" b="1" cap="none" dirty="0"/>
              <a:t>conditions of architectural production and the </a:t>
            </a:r>
            <a:r>
              <a:rPr lang="fr-FR" sz="2400" b="1" cap="none" dirty="0">
                <a:solidFill>
                  <a:schemeClr val="tx2"/>
                </a:solidFill>
              </a:rPr>
              <a:t>practice of the profession of architect </a:t>
            </a:r>
            <a:r>
              <a:rPr lang="fr-FR" sz="2400" cap="none" dirty="0"/>
              <a:t>(partially repealed by law 04-06 of 14-08-2004).</a:t>
            </a:r>
          </a:p>
          <a:p>
            <a:pPr marL="342900" indent="-342900">
              <a:buFont typeface="Arial" pitchFamily="34" charset="0"/>
              <a:buChar char="•"/>
            </a:pPr>
            <a:r>
              <a:rPr lang="fr-FR" sz="2400" cap="none" dirty="0" err="1"/>
              <a:t>Executive </a:t>
            </a:r>
            <a:r>
              <a:rPr lang="fr-FR" sz="2400" cap="none" dirty="0"/>
              <a:t>decree </a:t>
            </a:r>
            <a:r>
              <a:rPr lang="fr-FR" sz="2400" cap="none" dirty="0"/>
              <a:t>no. 96-293 of 02-09-1996 laying down the </a:t>
            </a:r>
            <a:r>
              <a:rPr lang="fr-FR" sz="2400" b="1" cap="none" dirty="0">
                <a:solidFill>
                  <a:schemeClr val="tx2"/>
                </a:solidFill>
              </a:rPr>
              <a:t>operating </a:t>
            </a:r>
            <a:r>
              <a:rPr lang="fr-FR" sz="2400" b="1" cap="none" dirty="0"/>
              <a:t>procedures </a:t>
            </a:r>
            <a:r>
              <a:rPr lang="fr-FR" sz="2400" b="1" cap="none" dirty="0">
                <a:solidFill>
                  <a:schemeClr val="tx2"/>
                </a:solidFill>
              </a:rPr>
              <a:t>of the bodies of the Ordre de </a:t>
            </a:r>
            <a:r>
              <a:rPr lang="fr-FR" sz="2400" b="1" cap="none" dirty="0"/>
              <a:t>la profession d'architecte </a:t>
            </a:r>
            <a:r>
              <a:rPr lang="fr-FR" sz="2400" cap="none" dirty="0"/>
              <a:t>(amended and supplemented by </a:t>
            </a:r>
            <a:r>
              <a:rPr lang="fr-FR" sz="2400" cap="none" dirty="0" err="1"/>
              <a:t>executive </a:t>
            </a:r>
            <a:r>
              <a:rPr lang="fr-FR" sz="2400" cap="none" dirty="0"/>
              <a:t>decree </a:t>
            </a:r>
            <a:r>
              <a:rPr lang="fr-FR" sz="2400" cap="none" dirty="0"/>
              <a:t>no. 13-251 of 02-07-2013).</a:t>
            </a:r>
          </a:p>
          <a:p>
            <a:pPr marL="342900" indent="-342900">
              <a:buFont typeface="Arial" pitchFamily="34" charset="0"/>
              <a:buChar char="•"/>
            </a:pPr>
            <a:r>
              <a:rPr lang="fr-FR" sz="2400" cap="none" dirty="0" err="1"/>
              <a:t>Executive </a:t>
            </a:r>
            <a:r>
              <a:rPr lang="fr-FR" sz="2400" cap="none" dirty="0"/>
              <a:t>decree </a:t>
            </a:r>
            <a:r>
              <a:rPr lang="fr-FR" sz="2400" cap="none" dirty="0"/>
              <a:t>no. 98-153 of 13-05-1998 defining the </a:t>
            </a:r>
            <a:r>
              <a:rPr lang="fr-FR" sz="2400" b="1" cap="none" dirty="0"/>
              <a:t>form, content, duration and procedures for completing the </a:t>
            </a:r>
            <a:r>
              <a:rPr lang="fr-FR" sz="2400" b="1" cap="none" dirty="0">
                <a:solidFill>
                  <a:schemeClr val="tx2"/>
                </a:solidFill>
              </a:rPr>
              <a:t>training period </a:t>
            </a:r>
            <a:r>
              <a:rPr lang="fr-FR" sz="2400" b="1" cap="none" dirty="0"/>
              <a:t>for registration with the TNOA </a:t>
            </a:r>
            <a:r>
              <a:rPr lang="fr-FR" sz="2400" cap="none" dirty="0"/>
              <a:t>(supplemented by </a:t>
            </a:r>
            <a:r>
              <a:rPr lang="fr-FR" sz="2400" cap="none" dirty="0" err="1"/>
              <a:t>executive </a:t>
            </a:r>
            <a:r>
              <a:rPr lang="fr-FR" sz="2400" cap="none" dirty="0"/>
              <a:t>decree </a:t>
            </a:r>
            <a:r>
              <a:rPr lang="fr-FR" sz="2400" cap="none" dirty="0"/>
              <a:t>no. 14-345 of 08-12-2014)</a:t>
            </a:r>
            <a:r>
              <a:rPr lang="fr-FR" sz="2400" b="1" cap="none" dirty="0"/>
              <a:t>.</a:t>
            </a:r>
          </a:p>
          <a:p>
            <a:pPr marL="342900" indent="-342900">
              <a:buFont typeface="Arial" pitchFamily="34" charset="0"/>
              <a:buChar char="•"/>
            </a:pPr>
            <a:r>
              <a:rPr lang="fr-FR" sz="2400" b="1" cap="none" dirty="0">
                <a:solidFill>
                  <a:schemeClr val="tx2"/>
                </a:solidFill>
              </a:rPr>
              <a:t>Internal regulations </a:t>
            </a:r>
            <a:r>
              <a:rPr lang="fr-FR" sz="2400" b="1" cap="none" dirty="0"/>
              <a:t>of the order.</a:t>
            </a:r>
          </a:p>
          <a:p>
            <a:pPr marL="342900" indent="-342900">
              <a:buFont typeface="Arial" pitchFamily="34" charset="0"/>
              <a:buChar char="•"/>
            </a:pPr>
            <a:r>
              <a:rPr lang="fr-FR" sz="2400" b="1" cap="none" dirty="0"/>
              <a:t>Code of </a:t>
            </a:r>
            <a:r>
              <a:rPr lang="fr-FR" sz="2400" b="1" cap="none" dirty="0">
                <a:solidFill>
                  <a:schemeClr val="tx2"/>
                </a:solidFill>
              </a:rPr>
              <a:t>professional duties </a:t>
            </a:r>
            <a:r>
              <a:rPr lang="fr-FR" sz="2400" b="1" cap="none" dirty="0"/>
              <a:t>for architects.</a:t>
            </a:r>
          </a:p>
          <a:p>
            <a:pPr marL="342900" indent="-342900">
              <a:buFont typeface="Arial" pitchFamily="34" charset="0"/>
              <a:buChar char="•"/>
            </a:pPr>
            <a:r>
              <a:rPr lang="fr-FR" sz="2400" b="1" cap="none" dirty="0"/>
              <a:t>CNOA </a:t>
            </a:r>
            <a:r>
              <a:rPr lang="fr-FR" sz="2400" b="1" cap="none" dirty="0">
                <a:solidFill>
                  <a:schemeClr val="tx2"/>
                </a:solidFill>
              </a:rPr>
              <a:t>resolutions</a:t>
            </a:r>
            <a:r>
              <a:rPr lang="fr-FR" sz="2400" b="1" cap="none" dirty="0"/>
              <a:t>.</a:t>
            </a:r>
            <a:endParaRPr lang="fr-FR" sz="2400" cap="none" dirty="0"/>
          </a:p>
        </p:txBody>
      </p:sp>
    </p:spTree>
    <p:extLst>
      <p:ext uri="{BB962C8B-B14F-4D97-AF65-F5344CB8AC3E}">
        <p14:creationId xmlns:p14="http://schemas.microsoft.com/office/powerpoint/2010/main" val="1677153559"/>
      </p:ext>
    </p:extLst>
  </p:cSld>
  <p:clrMapOvr>
    <a:masterClrMapping/>
  </p:clrMapOvr>
</p:sld>
</file>

<file path=ppt/slides/slide3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2"/>
          <p:cNvSpPr txBox="1">
            <a:spLocks/>
          </p:cNvSpPr>
          <p:nvPr/>
        </p:nvSpPr>
        <p:spPr>
          <a:xfrm>
            <a:off x="467544" y="548680"/>
            <a:ext cx="7848872" cy="720080"/>
          </a:xfrm>
          <a:prstGeom prst="rect">
            <a:avLst/>
          </a:prstGeom>
          <a:ln>
            <a:solidFill>
              <a:schemeClr val="tx1"/>
            </a:solidFill>
          </a:ln>
        </p:spPr>
        <p:txBody>
          <a:bodyPr>
            <a:no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None/>
            </a:pPr>
            <a:r>
              <a:rPr lang="fr-FR" sz="3600" b="1" i="1"/>
              <a:t>Bibliography</a:t>
            </a:r>
            <a:endParaRPr lang="fr-FR" sz="3600" b="1" i="1" dirty="0"/>
          </a:p>
        </p:txBody>
      </p:sp>
      <p:sp>
        <p:nvSpPr>
          <p:cNvPr id="3" name="Rectangle 2"/>
          <p:cNvSpPr/>
          <p:nvPr/>
        </p:nvSpPr>
        <p:spPr>
          <a:xfrm>
            <a:off x="467544" y="2060848"/>
            <a:ext cx="7848872" cy="3108543"/>
          </a:xfrm>
          <a:prstGeom prst="rect">
            <a:avLst/>
          </a:prstGeom>
          <a:ln>
            <a:solidFill>
              <a:schemeClr val="tx1"/>
            </a:solidFill>
          </a:ln>
        </p:spPr>
        <p:txBody>
          <a:bodyPr wrap="square">
            <a:spAutoFit/>
          </a:bodyPr>
          <a:lstStyle/>
          <a:p>
            <a:pPr marL="285750" indent="-285750">
              <a:buFont typeface="Arial" pitchFamily="34" charset="0"/>
              <a:buChar char="•"/>
            </a:pPr>
            <a:r>
              <a:rPr lang="fr-FR" sz="2800" dirty="0"/>
              <a:t>"Code des devoirs professionnels des architectes agréés " ; Conseil local de la Région d'Oran ; Délégation de la wilaya de Tlemcen ; juin 2010 ;</a:t>
            </a:r>
          </a:p>
          <a:p>
            <a:pPr marL="285750" indent="-285750">
              <a:buFont typeface="Arial" pitchFamily="34" charset="0"/>
              <a:buChar char="•"/>
            </a:pPr>
            <a:r>
              <a:rPr lang="fr-FR" sz="2800" dirty="0"/>
              <a:t>"The Young Architect's Guide"; cloatiaret.com ;</a:t>
            </a:r>
          </a:p>
          <a:p>
            <a:pPr marL="285750" indent="-285750">
              <a:buFont typeface="Arial" pitchFamily="34" charset="0"/>
              <a:buChar char="•"/>
            </a:pPr>
            <a:r>
              <a:rPr lang="fr-FR" sz="2800" dirty="0"/>
              <a:t>"Règlement intérieur de l'Ordre des architectes"; cloatiaret.com ;</a:t>
            </a:r>
          </a:p>
          <a:p>
            <a:pPr marL="285750" indent="-285750">
              <a:buFont typeface="Arial" pitchFamily="34" charset="0"/>
              <a:buChar char="•"/>
            </a:pPr>
            <a:r>
              <a:rPr lang="fr-FR" sz="2800" dirty="0"/>
              <a:t>Legislative and regulatory texts.</a:t>
            </a:r>
          </a:p>
        </p:txBody>
      </p:sp>
    </p:spTree>
    <p:extLst>
      <p:ext uri="{BB962C8B-B14F-4D97-AF65-F5344CB8AC3E}">
        <p14:creationId xmlns:p14="http://schemas.microsoft.com/office/powerpoint/2010/main" val="3719702852"/>
      </p:ext>
    </p:extLst>
  </p:cSld>
  <p:clrMapOvr>
    <a:masterClrMapping/>
  </p:clrMapOvr>
</p:sld>
</file>

<file path=ppt/slides/slide3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Pr>
        <a:solidFill>
          <a:srgbClr val="F4F9FD"/>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F3296CD-A63C-4D4F-AAD6-347B6E792551}"/>
              </a:ext>
            </a:extLst>
          </p:cNvPr>
          <p:cNvSpPr txBox="1"/>
          <p:nvPr/>
        </p:nvSpPr>
        <p:spPr>
          <a:xfrm>
            <a:off x="289301" y="2779889"/>
            <a:ext cx="6222794" cy="461665"/>
          </a:xfrm>
          <a:prstGeom prst="rect">
            <a:avLst/>
          </a:prstGeom>
          <a:noFill/>
        </p:spPr>
        <p:txBody>
          <a:bodyPr wrap="none" rtlCol="0">
            <a:spAutoFit/>
          </a:bodyPr>
          <a:lstStyle/>
          <a:p>
            <a:r>
              <a:rPr lang="de-DE" sz="2400" noProof="1">
                <a:solidFill>
                  <a:srgbClr val="0F2B46"/>
                </a:solidFill>
                <a:latin typeface="Helvetica" pitchFamily="2" charset="0"/>
              </a:rPr>
              <a:t>Subscribe to DeepL Pro to edit this document.</a:t>
            </a:r>
          </a:p>
        </p:txBody>
      </p:sp>
      <p:sp>
        <p:nvSpPr>
          <p:cNvPr id="8" name="TextBox 7">
            <a:extLst>
              <a:ext uri="{FF2B5EF4-FFF2-40B4-BE49-F238E27FC236}">
                <a16:creationId xmlns:a16="http://schemas.microsoft.com/office/drawing/2014/main" id="{1DDA699B-AA79-2E42-83E3-ACBDD53F87D8}"/>
              </a:ext>
            </a:extLst>
          </p:cNvPr>
          <p:cNvSpPr txBox="1"/>
          <p:nvPr/>
        </p:nvSpPr>
        <p:spPr>
          <a:xfrm>
            <a:off x="289301" y="3241554"/>
            <a:ext cx="4887235" cy="369332"/>
          </a:xfrm>
          <a:prstGeom prst="rect">
            <a:avLst/>
          </a:prstGeom>
          <a:noFill/>
        </p:spPr>
        <p:txBody>
          <a:bodyPr wrap="none" rtlCol="0">
            <a:spAutoFit/>
          </a:bodyPr>
          <a:lstStyle/>
          <a:p>
            <a:r>
              <a:rPr lang="de-DE" noProof="1">
                <a:solidFill>
                  <a:srgbClr val="0F2B46"/>
                </a:solidFill>
                <a:latin typeface="Helvetica" pitchFamily="2" charset="0"/>
              </a:rPr>
              <a:t>Visit </a:t>
            </a:r>
            <a:r>
              <a:rPr lang="de-DE" noProof="1">
                <a:solidFill>
                  <a:srgbClr val="006494"/>
                </a:solidFill>
                <a:latin typeface="Helvetica" pitchFamily="2" charset="0"/>
                <a:hlinkClick r:id="R48062b9a833444cf"/>
              </a:rPr>
              <a:t>www.DeepL.com/pro</a:t>
            </a:r>
            <a:r>
              <a:rPr lang="de-DE" noProof="1">
                <a:solidFill>
                  <a:srgbClr val="0F2B46"/>
                </a:solidFill>
                <a:latin typeface="Helvetica" pitchFamily="2" charset="0"/>
              </a:rPr>
              <a:t> for more information.</a:t>
            </a:r>
          </a:p>
        </p:txBody>
      </p:sp>
      <p:pic>
        <p:nvPicPr>
          <p:cNvPr id="3" name="Picture 2">
            <a:extLst>
              <a:ext uri="{FF2B5EF4-FFF2-40B4-BE49-F238E27FC236}">
                <a16:creationId xmlns:a16="http://schemas.microsoft.com/office/drawing/2014/main" id="{91465485-E747-EF46-84F2-5C5CB0F90C9B}"/>
              </a:ext>
            </a:extLst>
          </p:cNvPr>
          <p:cNvPicPr>
            <a:picLocks noChangeAspect="1"/>
          </p:cNvPicPr>
          <p:nvPr/>
        </p:nvPicPr>
        <p:blipFill>
          <a:blip r:embed="R9ebb5d823f504c9d"/>
          <a:stretch>
            <a:fillRect/>
          </a:stretch>
        </p:blipFill>
        <p:spPr>
          <a:xfrm>
            <a:off x="400512" y="1215557"/>
            <a:ext cx="2616200" cy="889000"/>
          </a:xfrm>
          <a:prstGeom prst="rect">
            <a:avLst/>
          </a:prstGeom>
        </p:spPr>
      </p:pic>
    </p:spTree>
    <p:extLst>
      <p:ext uri="{BB962C8B-B14F-4D97-AF65-F5344CB8AC3E}">
        <p14:creationId xmlns:p14="http://schemas.microsoft.com/office/powerpoint/2010/main" val="1412364504"/>
      </p:ext>
    </p:extLst>
  </p:cSld>
  <p:clrMapOvr>
    <a:masterClrMapping/>
  </p:clrMapOvr>
</p:sld>
</file>

<file path=ppt/slides/slide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ous-titre 2"/>
          <p:cNvSpPr txBox="1">
            <a:spLocks/>
          </p:cNvSpPr>
          <p:nvPr/>
        </p:nvSpPr>
        <p:spPr>
          <a:xfrm>
            <a:off x="1346853" y="980728"/>
            <a:ext cx="5241371" cy="685800"/>
          </a:xfrm>
          <a:prstGeom prst="rect">
            <a:avLst/>
          </a:prstGeom>
          <a:ln>
            <a:solidFill>
              <a:schemeClr val="bg2"/>
            </a:solidFill>
          </a:ln>
        </p:spPr>
        <p:txBody>
          <a:bodyPr>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buNone/>
            </a:pPr>
            <a:r>
              <a:rPr lang="fr-FR" sz="3600" b="1" i="1" dirty="0">
                <a:latin typeface="Arial"/>
              </a:rPr>
              <a:t> Points covered</a:t>
            </a:r>
            <a:endParaRPr lang="fr-FR" sz="3600" dirty="0"/>
          </a:p>
        </p:txBody>
      </p:sp>
      <p:sp>
        <p:nvSpPr>
          <p:cNvPr id="8" name="Titre 1"/>
          <p:cNvSpPr txBox="1">
            <a:spLocks/>
          </p:cNvSpPr>
          <p:nvPr/>
        </p:nvSpPr>
        <p:spPr>
          <a:xfrm>
            <a:off x="1346853" y="2420888"/>
            <a:ext cx="5241371" cy="2436872"/>
          </a:xfrm>
          <a:prstGeom prst="rect">
            <a:avLst/>
          </a:prstGeom>
          <a:ln>
            <a:solidFill>
              <a:schemeClr val="tx1"/>
            </a:solidFill>
          </a:ln>
        </p:spPr>
        <p:txBody>
          <a:bodyPr/>
          <a:lst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742950" indent="-742950">
              <a:buFont typeface="+mj-lt"/>
              <a:buAutoNum type="arabicPeriod"/>
            </a:pPr>
            <a:r>
              <a:rPr lang="fr-FR" sz="3600" i="1" cap="none" dirty="0">
                <a:solidFill>
                  <a:srgbClr val="FFC000"/>
                </a:solidFill>
              </a:rPr>
              <a:t>Approval and status </a:t>
            </a:r>
          </a:p>
          <a:p>
            <a:pPr marL="742950" indent="-742950">
              <a:buFont typeface="+mj-lt"/>
              <a:buAutoNum type="arabicPeriod"/>
            </a:pPr>
            <a:r>
              <a:rPr lang="fr-FR" sz="3600" i="1" cap="none" dirty="0">
                <a:solidFill>
                  <a:srgbClr val="FFC000"/>
                </a:solidFill>
              </a:rPr>
              <a:t>Professional duties</a:t>
            </a:r>
          </a:p>
          <a:p>
            <a:pPr marL="742950" indent="-742950">
              <a:buFont typeface="+mj-lt"/>
              <a:buAutoNum type="arabicPeriod"/>
            </a:pPr>
            <a:r>
              <a:rPr lang="fr-FR" sz="3600" i="1" cap="none" dirty="0">
                <a:solidFill>
                  <a:srgbClr val="FFC000"/>
                </a:solidFill>
              </a:rPr>
              <a:t>Order and bodies </a:t>
            </a:r>
          </a:p>
          <a:p>
            <a:pPr marL="742950" indent="-742950">
              <a:buFont typeface="+mj-lt"/>
              <a:buAutoNum type="arabicPeriod"/>
            </a:pPr>
            <a:r>
              <a:rPr lang="fr-FR" sz="3600" i="1" cap="none" dirty="0">
                <a:solidFill>
                  <a:srgbClr val="FFC000"/>
                </a:solidFill>
              </a:rPr>
              <a:t>Internship period </a:t>
            </a:r>
          </a:p>
        </p:txBody>
      </p:sp>
    </p:spTree>
    <p:extLst>
      <p:ext uri="{BB962C8B-B14F-4D97-AF65-F5344CB8AC3E}">
        <p14:creationId xmlns:p14="http://schemas.microsoft.com/office/powerpoint/2010/main" val="123866977"/>
      </p:ext>
    </p:extLst>
  </p:cSld>
  <p:clrMapOvr>
    <a:masterClrMapping/>
  </p:clrMapOvr>
</p:sld>
</file>

<file path=ppt/slides/slide5.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2"/>
          <p:cNvSpPr txBox="1">
            <a:spLocks/>
          </p:cNvSpPr>
          <p:nvPr/>
        </p:nvSpPr>
        <p:spPr>
          <a:xfrm>
            <a:off x="395536" y="309005"/>
            <a:ext cx="8352927" cy="685800"/>
          </a:xfrm>
          <a:prstGeom prst="rect">
            <a:avLst/>
          </a:prstGeom>
          <a:ln>
            <a:solidFill>
              <a:schemeClr val="tx1"/>
            </a:solidFill>
          </a:ln>
        </p:spPr>
        <p:txBody>
          <a:bodyPr>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None/>
            </a:pPr>
            <a:r>
              <a:rPr lang="fr-FR" sz="3600" b="1" i="1" dirty="0">
                <a:latin typeface="Arial"/>
              </a:rPr>
              <a:t> Preamble</a:t>
            </a:r>
            <a:endParaRPr lang="fr-FR" sz="3600" dirty="0"/>
          </a:p>
        </p:txBody>
      </p:sp>
      <p:sp>
        <p:nvSpPr>
          <p:cNvPr id="3" name="Rectangle 2"/>
          <p:cNvSpPr/>
          <p:nvPr/>
        </p:nvSpPr>
        <p:spPr>
          <a:xfrm>
            <a:off x="395536" y="1700808"/>
            <a:ext cx="8352928" cy="3539430"/>
          </a:xfrm>
          <a:prstGeom prst="rect">
            <a:avLst/>
          </a:prstGeom>
          <a:ln>
            <a:solidFill>
              <a:schemeClr val="tx1"/>
            </a:solidFill>
          </a:ln>
        </p:spPr>
        <p:txBody>
          <a:bodyPr wrap="square">
            <a:spAutoFit/>
          </a:bodyPr>
          <a:lstStyle/>
          <a:p>
            <a:pPr marL="457200" indent="-457200">
              <a:buFont typeface="Arial" pitchFamily="34" charset="0"/>
              <a:buChar char="•"/>
            </a:pPr>
            <a:r>
              <a:rPr lang="fr-FR" sz="2800" dirty="0"/>
              <a:t>Architecture is the expression of a body of knowledge and know-how brought together in </a:t>
            </a:r>
            <a:r>
              <a:rPr lang="fr-FR" sz="2800" b="1" i="1" dirty="0"/>
              <a:t>the art of building</a:t>
            </a:r>
            <a:r>
              <a:rPr lang="fr-FR" sz="2800" b="1" dirty="0"/>
              <a:t>. </a:t>
            </a:r>
            <a:r>
              <a:rPr lang="fr-FR" sz="2800" dirty="0"/>
              <a:t>It is the </a:t>
            </a:r>
            <a:r>
              <a:rPr lang="fr-FR" sz="2800" b="1" i="1" dirty="0"/>
              <a:t>emanation and translation of a culture. </a:t>
            </a:r>
          </a:p>
          <a:p>
            <a:pPr marL="457200" indent="-457200">
              <a:buFont typeface="Arial" pitchFamily="34" charset="0"/>
              <a:buChar char="•"/>
            </a:pPr>
            <a:endParaRPr lang="fr-FR" sz="2800" b="1" i="1" dirty="0"/>
          </a:p>
          <a:p>
            <a:pPr marL="457200" indent="-457200">
              <a:buFont typeface="Arial" pitchFamily="34" charset="0"/>
              <a:buChar char="•"/>
            </a:pPr>
            <a:r>
              <a:rPr lang="fr-FR" sz="2800" dirty="0"/>
              <a:t>The quality of buildings and their integration into the surrounding environment, respect for natural and urban landscapes, and the preservation of heritage and the built environment are all in the </a:t>
            </a:r>
            <a:r>
              <a:rPr lang="fr-FR" sz="2800" b="1" i="1" dirty="0"/>
              <a:t>public interest</a:t>
            </a:r>
            <a:r>
              <a:rPr lang="fr-FR" sz="2800" b="1" dirty="0"/>
              <a:t>.             (art. 2 dec. 94-07)</a:t>
            </a:r>
          </a:p>
        </p:txBody>
      </p:sp>
    </p:spTree>
    <p:extLst>
      <p:ext uri="{BB962C8B-B14F-4D97-AF65-F5344CB8AC3E}">
        <p14:creationId xmlns:p14="http://schemas.microsoft.com/office/powerpoint/2010/main" val="1511204564"/>
      </p:ext>
    </p:extLst>
  </p:cSld>
  <p:clrMapOvr>
    <a:masterClrMapping/>
  </p:clrMapOvr>
</p:sld>
</file>

<file path=ppt/slides/slide6.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764704"/>
            <a:ext cx="7704856" cy="1224136"/>
          </a:xfrm>
          <a:ln>
            <a:solidFill>
              <a:schemeClr val="tx1"/>
            </a:solidFill>
          </a:ln>
        </p:spPr>
        <p:txBody>
          <a:bodyPr>
            <a:noAutofit/>
          </a:bodyPr>
          <a:lstStyle/>
          <a:p>
            <a:r>
              <a:rPr lang="fr-FR" sz="3200" b="1" i="1" dirty="0">
                <a:solidFill>
                  <a:schemeClr val="tx1"/>
                </a:solidFill>
                <a:latin typeface="Arial"/>
              </a:rPr>
              <a:t>1. Approval and status: </a:t>
            </a:r>
          </a:p>
          <a:p>
            <a:r>
              <a:rPr lang="fr-FR" sz="3200" b="1" i="1" dirty="0">
                <a:solidFill>
                  <a:srgbClr val="FFC000"/>
                </a:solidFill>
                <a:latin typeface="Arial"/>
              </a:rPr>
              <a:t>The </a:t>
            </a:r>
            <a:r>
              <a:rPr lang="fr-FR" sz="3200" b="1" i="1" dirty="0">
                <a:solidFill>
                  <a:srgbClr val="FFC000"/>
                </a:solidFill>
                <a:latin typeface="Arial"/>
              </a:rPr>
              <a:t>architect</a:t>
            </a:r>
            <a:r>
              <a:rPr lang="fr-FR" sz="3200" b="1" i="1" dirty="0">
                <a:solidFill>
                  <a:srgbClr val="FFC000"/>
                </a:solidFill>
                <a:latin typeface="Arial"/>
              </a:rPr>
              <a:t>'s mission</a:t>
            </a:r>
            <a:endParaRPr lang="fr-FR" sz="3200" dirty="0">
              <a:solidFill>
                <a:srgbClr val="FFC000"/>
              </a:solidFill>
            </a:endParaRPr>
          </a:p>
        </p:txBody>
      </p:sp>
      <p:sp>
        <p:nvSpPr>
          <p:cNvPr id="2" name="Titre 1"/>
          <p:cNvSpPr>
            <a:spLocks noGrp="1"/>
          </p:cNvSpPr>
          <p:nvPr>
            <p:ph type="ctrTitle"/>
          </p:nvPr>
        </p:nvSpPr>
        <p:spPr>
          <a:xfrm>
            <a:off x="755576" y="3645024"/>
            <a:ext cx="7704856" cy="2016224"/>
          </a:xfrm>
          <a:ln>
            <a:solidFill>
              <a:schemeClr val="tx1"/>
            </a:solidFill>
          </a:ln>
        </p:spPr>
        <p:txBody>
          <a:bodyPr/>
          <a:lstStyle/>
          <a:p>
            <a:r>
              <a:rPr lang="fr-FR" cap="none" dirty="0"/>
              <a:t>Any individual or legal entity wishing to undertake a construction project subject to the </a:t>
            </a:r>
            <a:r>
              <a:rPr lang="fr-FR" b="1" i="1" u="sng" cap="none" dirty="0"/>
              <a:t>architect's approval </a:t>
            </a:r>
            <a:r>
              <a:rPr lang="fr-FR" cap="none" dirty="0"/>
              <a:t>must use the services of a </a:t>
            </a:r>
            <a:r>
              <a:rPr lang="fr-FR" b="1" i="1" u="sng" cap="none" dirty="0"/>
              <a:t>registered architect.</a:t>
            </a:r>
          </a:p>
        </p:txBody>
      </p:sp>
    </p:spTree>
    <p:extLst>
      <p:ext uri="{BB962C8B-B14F-4D97-AF65-F5344CB8AC3E}">
        <p14:creationId xmlns:p14="http://schemas.microsoft.com/office/powerpoint/2010/main" val="1196112149"/>
      </p:ext>
    </p:extLst>
  </p:cSld>
  <p:clrMapOvr>
    <a:masterClrMapping/>
  </p:clrMapOvr>
</p:sld>
</file>

<file path=ppt/slides/slide7.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23528" y="332656"/>
            <a:ext cx="8280920" cy="1368152"/>
          </a:xfrm>
          <a:ln>
            <a:solidFill>
              <a:schemeClr val="tx1"/>
            </a:solidFill>
          </a:ln>
        </p:spPr>
        <p:txBody>
          <a:bodyPr>
            <a:noAutofit/>
          </a:bodyPr>
          <a:lstStyle/>
          <a:p>
            <a:r>
              <a:rPr lang="fr-FR" sz="3600" b="1" i="1" dirty="0">
                <a:solidFill>
                  <a:schemeClr val="tx1"/>
                </a:solidFill>
                <a:latin typeface="Arial"/>
              </a:rPr>
              <a:t>1. Approval and status: </a:t>
            </a:r>
          </a:p>
          <a:p>
            <a:r>
              <a:rPr lang="fr-FR" sz="3600" b="1" i="1" dirty="0">
                <a:solidFill>
                  <a:srgbClr val="FFC000"/>
                </a:solidFill>
                <a:latin typeface="Arial"/>
              </a:rPr>
              <a:t>Architectural project management</a:t>
            </a:r>
            <a:endParaRPr lang="fr-FR" sz="3600" dirty="0">
              <a:solidFill>
                <a:srgbClr val="FFC000"/>
              </a:solidFill>
            </a:endParaRPr>
          </a:p>
        </p:txBody>
      </p:sp>
      <p:sp>
        <p:nvSpPr>
          <p:cNvPr id="2" name="Titre 1"/>
          <p:cNvSpPr>
            <a:spLocks noGrp="1"/>
          </p:cNvSpPr>
          <p:nvPr>
            <p:ph type="ctrTitle"/>
          </p:nvPr>
        </p:nvSpPr>
        <p:spPr>
          <a:xfrm>
            <a:off x="323528" y="2492896"/>
            <a:ext cx="8280920" cy="3888432"/>
          </a:xfrm>
          <a:ln>
            <a:solidFill>
              <a:schemeClr val="tx1"/>
            </a:solidFill>
          </a:ln>
        </p:spPr>
        <p:txBody>
          <a:bodyPr/>
          <a:lstStyle/>
          <a:p>
            <a:pPr algn="l"/>
            <a:r>
              <a:rPr lang="fr-FR" cap="none" dirty="0"/>
              <a:t>Project management is a global function covering :</a:t>
            </a:r>
            <a:br>
              <a:rPr lang="fr-FR" cap="none" dirty="0"/>
            </a:br>
            <a:br>
              <a:rPr lang="fr-FR" b="1" cap="none" dirty="0"/>
            </a:br>
            <a:r>
              <a:rPr lang="fr-FR" b="1" i="1" cap="none" dirty="0">
                <a:effectLst>
                  <a:outerShdw blurRad="38100" dist="38100" dir="2700000" algn="tl">
                    <a:srgbClr val="000000">
                      <a:alpha val="43137"/>
                    </a:srgbClr>
                  </a:outerShdw>
                </a:effectLst>
              </a:rPr>
              <a:t>- design</a:t>
            </a:r>
            <a:br>
              <a:rPr lang="fr-FR" b="1" i="1" cap="none" dirty="0"/>
            </a:br>
            <a:r>
              <a:rPr lang="fr-FR" b="1" i="1" cap="none" dirty="0"/>
              <a:t>- studies</a:t>
            </a:r>
            <a:br>
              <a:rPr lang="fr-FR" b="1" i="1" cap="none" dirty="0"/>
            </a:br>
            <a:r>
              <a:rPr lang="fr-FR" b="1" i="1" cap="none" dirty="0"/>
              <a:t>- assistance</a:t>
            </a:r>
            <a:br>
              <a:rPr lang="fr-FR" b="1" i="1" cap="none" dirty="0"/>
            </a:br>
            <a:r>
              <a:rPr lang="fr-FR" b="1" i="1" cap="none" dirty="0"/>
              <a:t>- monitoring</a:t>
            </a:r>
            <a:br>
              <a:rPr lang="fr-FR" b="1" i="1" cap="none" dirty="0"/>
            </a:br>
            <a:r>
              <a:rPr lang="fr-FR" b="1" i="1" cap="none" dirty="0"/>
              <a:t>- and supervision of building construction.</a:t>
            </a:r>
          </a:p>
        </p:txBody>
      </p:sp>
    </p:spTree>
    <p:extLst>
      <p:ext uri="{BB962C8B-B14F-4D97-AF65-F5344CB8AC3E}">
        <p14:creationId xmlns:p14="http://schemas.microsoft.com/office/powerpoint/2010/main" val="442220516"/>
      </p:ext>
    </p:extLst>
  </p:cSld>
  <p:clrMapOvr>
    <a:masterClrMapping/>
  </p:clrMapOvr>
</p:sld>
</file>

<file path=ppt/slides/slide8.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11560" y="764704"/>
            <a:ext cx="8136904" cy="1440160"/>
          </a:xfrm>
          <a:ln>
            <a:solidFill>
              <a:schemeClr val="tx1"/>
            </a:solidFill>
          </a:ln>
        </p:spPr>
        <p:txBody>
          <a:bodyPr>
            <a:noAutofit/>
          </a:bodyPr>
          <a:lstStyle/>
          <a:p>
            <a:r>
              <a:rPr lang="fr-FR" sz="3600" b="1" i="1" dirty="0">
                <a:solidFill>
                  <a:schemeClr val="tx1"/>
                </a:solidFill>
                <a:latin typeface="Arial"/>
              </a:rPr>
              <a:t>1. Approval and status: </a:t>
            </a:r>
          </a:p>
          <a:p>
            <a:r>
              <a:rPr lang="fr-FR" sz="3600" b="1" i="1" dirty="0">
                <a:solidFill>
                  <a:srgbClr val="FFC000"/>
                </a:solidFill>
                <a:latin typeface="Arial"/>
              </a:rPr>
              <a:t>The architectural project manager</a:t>
            </a:r>
            <a:endParaRPr lang="fr-FR" sz="3600" dirty="0">
              <a:solidFill>
                <a:srgbClr val="FFC000"/>
              </a:solidFill>
            </a:endParaRPr>
          </a:p>
        </p:txBody>
      </p:sp>
      <p:sp>
        <p:nvSpPr>
          <p:cNvPr id="2" name="Titre 1"/>
          <p:cNvSpPr>
            <a:spLocks noGrp="1"/>
          </p:cNvSpPr>
          <p:nvPr>
            <p:ph type="ctrTitle"/>
          </p:nvPr>
        </p:nvSpPr>
        <p:spPr>
          <a:xfrm>
            <a:off x="611560" y="3645024"/>
            <a:ext cx="8136904" cy="1728192"/>
          </a:xfrm>
          <a:ln>
            <a:solidFill>
              <a:schemeClr val="tx1"/>
            </a:solidFill>
          </a:ln>
        </p:spPr>
        <p:txBody>
          <a:bodyPr/>
          <a:lstStyle/>
          <a:p>
            <a:r>
              <a:rPr lang="fr-FR" cap="none" dirty="0"/>
              <a:t>In architecture, the </a:t>
            </a:r>
            <a:r>
              <a:rPr lang="fr-FR" b="1" i="1" cap="none" dirty="0"/>
              <a:t>term "</a:t>
            </a:r>
            <a:r>
              <a:rPr lang="fr-FR" b="1" i="1" u="sng" cap="none" dirty="0"/>
              <a:t>project manager" </a:t>
            </a:r>
            <a:r>
              <a:rPr lang="fr-FR" cap="none" dirty="0"/>
              <a:t>refers to </a:t>
            </a:r>
            <a:r>
              <a:rPr lang="fr-FR" b="1" i="1" u="sng" cap="none" dirty="0"/>
              <a:t>the registered architect </a:t>
            </a:r>
            <a:r>
              <a:rPr lang="fr-FR" cap="none" dirty="0"/>
              <a:t>who is responsible for designing and monitoring the construction of a building.</a:t>
            </a:r>
            <a:br>
              <a:rPr lang="fr-FR" cap="none" dirty="0"/>
            </a:br>
            <a:r>
              <a:rPr lang="fr-FR" cap="none" dirty="0"/>
              <a:t>the construction of a building.</a:t>
            </a:r>
          </a:p>
        </p:txBody>
      </p:sp>
    </p:spTree>
    <p:extLst>
      <p:ext uri="{BB962C8B-B14F-4D97-AF65-F5344CB8AC3E}">
        <p14:creationId xmlns:p14="http://schemas.microsoft.com/office/powerpoint/2010/main" val="594180139"/>
      </p:ext>
    </p:extLst>
  </p:cSld>
  <p:clrMapOvr>
    <a:masterClrMapping/>
  </p:clrMapOvr>
</p:sld>
</file>

<file path=ppt/slides/slide9.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00034" y="142852"/>
            <a:ext cx="7848872" cy="1000132"/>
          </a:xfrm>
          <a:ln>
            <a:solidFill>
              <a:schemeClr val="tx1"/>
            </a:solidFill>
          </a:ln>
        </p:spPr>
        <p:txBody>
          <a:bodyPr>
            <a:normAutofit fontScale="92500" lnSpcReduction="20000"/>
          </a:bodyPr>
          <a:lstStyle/>
          <a:p>
            <a:r>
              <a:rPr lang="fr-FR" sz="3200" b="1" i="1" dirty="0">
                <a:solidFill>
                  <a:schemeClr val="tx1"/>
                </a:solidFill>
                <a:latin typeface="Arial"/>
              </a:rPr>
              <a:t>1. Approval and status: </a:t>
            </a:r>
          </a:p>
          <a:p>
            <a:r>
              <a:rPr lang="fr-FR" sz="3200" b="1" i="1" dirty="0">
                <a:solidFill>
                  <a:srgbClr val="FFC000"/>
                </a:solidFill>
                <a:latin typeface="Arial"/>
              </a:rPr>
              <a:t>Professional practice</a:t>
            </a:r>
            <a:endParaRPr lang="fr-FR" sz="3200" dirty="0">
              <a:solidFill>
                <a:srgbClr val="FFC000"/>
              </a:solidFill>
            </a:endParaRPr>
          </a:p>
        </p:txBody>
      </p:sp>
      <p:sp>
        <p:nvSpPr>
          <p:cNvPr id="2" name="Titre 1"/>
          <p:cNvSpPr>
            <a:spLocks noGrp="1"/>
          </p:cNvSpPr>
          <p:nvPr>
            <p:ph type="ctrTitle"/>
          </p:nvPr>
        </p:nvSpPr>
        <p:spPr>
          <a:xfrm>
            <a:off x="500034" y="1500174"/>
            <a:ext cx="7858180" cy="3024336"/>
          </a:xfrm>
          <a:ln>
            <a:solidFill>
              <a:schemeClr val="tx1"/>
            </a:solidFill>
          </a:ln>
        </p:spPr>
        <p:txBody>
          <a:bodyPr/>
          <a:lstStyle/>
          <a:p>
            <a:r>
              <a:rPr lang="fr-FR" cap="none" dirty="0"/>
              <a:t>No one may claim to be </a:t>
            </a:r>
            <a:r>
              <a:rPr lang="fr-FR" b="1" i="1" u="sng" cap="none" dirty="0"/>
              <a:t>a registered architect </a:t>
            </a:r>
            <a:r>
              <a:rPr lang="fr-FR" cap="none" dirty="0"/>
              <a:t>or practise this profession unless they are entered on the </a:t>
            </a:r>
            <a:r>
              <a:rPr lang="fr-FR" b="1" i="1" u="sng" cap="none" dirty="0"/>
              <a:t>national roll of </a:t>
            </a:r>
            <a:r>
              <a:rPr lang="fr-FR" b="1" i="1" u="sng" cap="none" dirty="0"/>
              <a:t>the Ordre* des architectes.</a:t>
            </a:r>
            <a:br>
              <a:rPr lang="fr-FR" b="1" i="1" u="sng" cap="none" dirty="0"/>
            </a:br>
            <a:br>
              <a:rPr lang="fr-FR" b="1" cap="none" dirty="0"/>
            </a:br>
            <a:r>
              <a:rPr lang="fr-FR" b="1" i="1" u="sng" cap="none" dirty="0"/>
              <a:t>Registration with the TNOA is equivalent to approval</a:t>
            </a:r>
            <a:r>
              <a:rPr lang="fr-FR" b="1" i="1" cap="none" dirty="0"/>
              <a:t>.</a:t>
            </a:r>
          </a:p>
        </p:txBody>
      </p:sp>
      <p:sp>
        <p:nvSpPr>
          <p:cNvPr id="5" name="ZoneTexte 4"/>
          <p:cNvSpPr txBox="1"/>
          <p:nvPr/>
        </p:nvSpPr>
        <p:spPr>
          <a:xfrm>
            <a:off x="500034" y="5214950"/>
            <a:ext cx="7929618" cy="707886"/>
          </a:xfrm>
          <a:prstGeom prst="rect">
            <a:avLst/>
          </a:prstGeom>
          <a:solidFill>
            <a:schemeClr val="tx1"/>
          </a:solidFill>
          <a:ln>
            <a:solidFill>
              <a:schemeClr val="tx1"/>
            </a:solidFill>
          </a:ln>
        </p:spPr>
        <p:txBody>
          <a:bodyPr wrap="square" rtlCol="0">
            <a:spAutoFit/>
          </a:bodyPr>
          <a:lstStyle/>
          <a:p>
            <a:pPr algn="ctr"/>
            <a:r>
              <a:rPr lang="fr-FR" sz="2000" b="1" dirty="0">
                <a:solidFill>
                  <a:schemeClr val="bg1"/>
                </a:solidFill>
              </a:rPr>
              <a:t>* An organisation to which members of certain liberal professions are legally obliged to belong. Le Petit Larousse</a:t>
            </a:r>
          </a:p>
        </p:txBody>
      </p:sp>
    </p:spTree>
    <p:extLst>
      <p:ext uri="{BB962C8B-B14F-4D97-AF65-F5344CB8AC3E}">
        <p14:creationId xmlns:p14="http://schemas.microsoft.com/office/powerpoint/2010/main" val="48731696"/>
      </p:ext>
    </p:extLst>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ap:Properties xmlns:vt="http://schemas.openxmlformats.org/officeDocument/2006/docPropsVTypes" xmlns:ap="http://schemas.openxmlformats.org/officeDocument/2006/extended-properties">
  <ap:Template>Horizon</ap:Template>
  <ap:TotalTime>556</ap:TotalTime>
  <ap:Words>1814</ap:Words>
  <ap:Application>Microsoft Office PowerPoint</ap:Application>
  <ap:PresentationFormat>Affichage à l'écran (4:3)</ap:PresentationFormat>
  <ap:Paragraphs>137</ap:Paragraphs>
  <ap:Slides>31</ap:Slides>
  <ap:Notes>1</ap:Notes>
  <ap:HiddenSlides>0</ap:HiddenSlides>
  <ap:MMClips>0</ap:MMClips>
  <ap:ScaleCrop>false</ap:ScaleCrop>
  <ap:HeadingPairs>
    <vt:vector baseType="variant" size="6">
      <vt:variant>
        <vt:lpstr>Polices utilisées</vt:lpstr>
      </vt:variant>
      <vt:variant>
        <vt:i4>6</vt:i4>
      </vt:variant>
      <vt:variant>
        <vt:lpstr>Thème</vt:lpstr>
      </vt:variant>
      <vt:variant>
        <vt:i4>1</vt:i4>
      </vt:variant>
      <vt:variant>
        <vt:lpstr>Titres des diapositives</vt:lpstr>
      </vt:variant>
      <vt:variant>
        <vt:i4>31</vt:i4>
      </vt:variant>
    </vt:vector>
  </ap:HeadingPairs>
  <ap:TitlesOfParts>
    <vt:vector baseType="lpstr" size="38">
      <vt:lpstr>Arial</vt:lpstr>
      <vt:lpstr>Arial Narrow</vt:lpstr>
      <vt:lpstr>Arial,BoldItalic</vt:lpstr>
      <vt:lpstr>Calibri</vt:lpstr>
      <vt:lpstr>Verdana</vt:lpstr>
      <vt:lpstr>Wingdings</vt:lpstr>
      <vt:lpstr>Horizon</vt:lpstr>
      <vt:lpstr>Présentation PowerPoint</vt:lpstr>
      <vt:lpstr>Présentation PowerPoint</vt:lpstr>
      <vt:lpstr>Présentation PowerPoint</vt:lpstr>
      <vt:lpstr>Présentation PowerPoint</vt:lpstr>
      <vt:lpstr>Présentation PowerPoint</vt:lpstr>
      <vt:lpstr>Toute personne physique ou morale qui désire entreprendre une construction soumise au visa de l'architecte doit faire appel à un architecte agréé.</vt:lpstr>
      <vt:lpstr>La maîtrise d'œuvre est une fonction globale couvrant les missions :  • de conception, • d'études, • d'assistance, • de suivi • et de contrôle de la réalisation de bâtiment.</vt:lpstr>
      <vt:lpstr>Est désigné " maître d'œuvre " en architecture : l'architecte agréé qui assure la conception et le suivi de la réalisation d'une construction.</vt:lpstr>
      <vt:lpstr>Nul ne peut se prévaloir de la qualité d'architecte agréé ni exercer cette profession s'il n'est pas inscrit au tableau national de l’Ordre* des architectes.  L'inscription au TNOA vaut agrément.</vt:lpstr>
      <vt:lpstr>Sont inscrites, au TNOA les personnes qui : 1. jouissant de leurs droits civils  2. qui s'engagent à exercer leur profession dans le respect des lois et règlements en vigueur et des dispositions du code des devoirs professionnels  3. et remplissant les conditions suivantes : a) Pour les personnes de nationalité algérienne : · être titulaire d'un diplôme d'architecte reconnu par l'Etat, · avoir accompli une période de stage.</vt:lpstr>
      <vt:lpstr>Pour les personnes de nationalité étrangère : · Etre titulaire d'un diplôme d'architecte reconnu par l'Etat. · L'inscription est précaire et révocable.  L'inscription est soumise au respect des règles de réciprocité d’une durée de deux (2) années renouvelables.</vt:lpstr>
      <vt:lpstr>L’architecte inscrit ne peut se prévaloir de son titre avant d’avoir prêté le serment ci-dessous devant le Conseil national :  «أقسم بالله العلي العظيم أن أؤدي أعمالي بأمانة وشرف وأن أحافظ على التقاليد والأهداف النبيلة للمهنة واحترم قوانین الجمهورية»</vt:lpstr>
      <vt:lpstr>L'architecte peut exercer la profession sur l'ensemble du territoire selon l'un des modes suivants :  1. à titre individuel, sous forme libérale, 2. en qualité d'associé, 3. en qualité de salarié.</vt:lpstr>
      <vt:lpstr>L'exercice à titre privé de la profession d'architecte est incompatible :  · avec toutes fonctions publiques non électives dans les services de l'Etat, des collectivités locales ou les établissements publics chargés de l'architecture et de l'urbanisme. · avec l'exercice de la profession en qualité de salarié, d'entrepreneur, de promoteur, industriel ou de fournisseur de matières ou d'objets employés dans la construction.</vt:lpstr>
      <vt:lpstr>L’architecte doit éviter les situations où il est  juge et partie…   L’architecte ne peut, à l’occasion d’une même mission, exercer à la fois une activité de conception architecturale ou de maîtrise d’œuvre et des fonctions de réalisation, de contrôle ou d’expertise.</vt:lpstr>
      <vt:lpstr>La signature de complaisance est interdite.  Le plagiat est interdit.  L’architecte, en sa qualité de maître d’œuvre, est le défenseur des intérêts du maître de l’ouvrage, et répond de l’ensemble des actes professionnels dont il a la charge.</vt:lpstr>
      <vt:lpstr>Lorsque l’architecte est tenu au secret en raison de son activité professionnelle, tout manquement à cette obligation constitue une faute.  Tout architecte doit faire connaître préalablement à tout engagement envers son client, ses liens d'intérêt personnel ou professionnel avec toute personne physique ou morale exerçant une activité dont l'objet est de tirer profit directement ou indirectement de la réalisation projetée.</vt:lpstr>
      <vt:lpstr>Les relations entre le maître de l'ouvrage (client) et le maître d'œuvre (architecte) doivent être formulées par :  un contrat établi en les formes requises. </vt:lpstr>
      <vt:lpstr>L'étude de l'œuvre architecturale « conçue dans le cadre d'un contrat » est la propriété du maître de l'ouvrage pour la construction prévue par le contrat. L'architecte conserve la propriété intellectuelle de l'œuvre.</vt:lpstr>
      <vt:lpstr>Tout projet architectural doit porter la mention du ou des architectes qui ont contribué à sa conception</vt:lpstr>
      <vt:lpstr>Instances de l‘Ordre: · Assemblées générales locales (AG), · Conseils locaux de l‘Ordre (CLOA), · Congrès national (CN), · Conseil national de l‘Ordre (CNOA).</vt:lpstr>
      <vt:lpstr>Présentation PowerPoint</vt:lpstr>
      <vt:lpstr>L‘AG locale est composée de l'ensemble des architectes inscrits au tableau local et du représentant du Ministre chargé de l'architecture.</vt:lpstr>
      <vt:lpstr>Le CLOA est composé de sept (7) membres élus par l‘AG locale pour une durée de quatre (4) années et d'un représentant du Ministre chargé de l'architecture.</vt:lpstr>
      <vt:lpstr>Le CN des architectes est composé des membres des CLOA, des représentants élus par les AG locales et des membres du CNOA.</vt:lpstr>
      <vt:lpstr>Le CNOA est composé de quatorze (14) membres élus par le CN parmi les membres des CLOA pour une durée de (4) quatre années et du représentant du Ministre chargé de l'architecture.</vt:lpstr>
      <vt:lpstr>Présentation PowerPoint</vt:lpstr>
      <vt:lpstr>Présentation PowerPoint</vt:lpstr>
      <vt:lpstr>Présentation PowerPoint</vt:lpstr>
      <vt:lpstr>Présentation PowerPoint</vt:lpstr>
      <vt:lpstr>Présentation PowerPoint</vt:lpstr>
    </vt:vector>
  </ap:TitlesOfParts>
  <ap:LinksUpToDate>false</ap:LinksUpToDate>
  <ap:SharedDoc>false</ap:SharedDoc>
  <ap:HyperlinksChanged>false</ap:HyperlinksChanged>
  <ap:AppVersion>16.0000</ap:AppVersion>
</ap:Properties>
</file>

<file path=docProps/core.xml><?xml version="1.0" encoding="utf-8"?>
<coreProperties xmlns:dc="http://purl.org/dc/elements/1.1/" xmlns:dcterms="http://purl.org/dc/terms/" xmlns:xsi="http://www.w3.org/2001/XMLSchema-instance" xmlns="http://schemas.openxmlformats.org/package/2006/metadata/core-properties">
  <dc:creator>BOURAOUI</dc:creator>
  <lastModifiedBy>PNYPNOUZE PNYPNOUZE</lastModifiedBy>
  <revision>83</revision>
  <dcterms:created xsi:type="dcterms:W3CDTF">2014-04-25T10:58:20.0000000Z</dcterms:created>
  <dcterms:modified xsi:type="dcterms:W3CDTF">2023-12-12T08:24:15.0000000Z</dcterms:modified>
  <keywords>, docId:752B9933A01AF479FEB39F0F114222E9</keywords>
</coreProperties>
</file>