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316" r:id="rId5"/>
    <p:sldId id="317" r:id="rId6"/>
    <p:sldId id="259" r:id="rId7"/>
    <p:sldId id="318" r:id="rId8"/>
    <p:sldId id="260" r:id="rId9"/>
    <p:sldId id="319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98" r:id="rId19"/>
    <p:sldId id="299" r:id="rId20"/>
    <p:sldId id="300" r:id="rId21"/>
    <p:sldId id="301" r:id="rId22"/>
    <p:sldId id="302" r:id="rId23"/>
    <p:sldId id="303" r:id="rId24"/>
    <p:sldId id="304" r:id="rId25"/>
    <p:sldId id="305" r:id="rId26"/>
    <p:sldId id="306" r:id="rId27"/>
    <p:sldId id="307" r:id="rId28"/>
    <p:sldId id="308" r:id="rId29"/>
    <p:sldId id="309" r:id="rId30"/>
    <p:sldId id="310" r:id="rId31"/>
    <p:sldId id="311" r:id="rId32"/>
    <p:sldId id="312" r:id="rId33"/>
    <p:sldId id="313" r:id="rId34"/>
    <p:sldId id="314" r:id="rId35"/>
    <p:sldId id="315" r:id="rId3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127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E785A-3D02-463D-BB8B-AB821A189ED9}" type="datetimeFigureOut">
              <a:rPr lang="fr-FR" smtClean="0"/>
              <a:pPr/>
              <a:t>11/11/2019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43158-EE54-4F43-B832-F514E64E660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395315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E785A-3D02-463D-BB8B-AB821A189ED9}" type="datetimeFigureOut">
              <a:rPr lang="fr-FR" smtClean="0"/>
              <a:pPr/>
              <a:t>11/11/2019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43158-EE54-4F43-B832-F514E64E660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626601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E785A-3D02-463D-BB8B-AB821A189ED9}" type="datetimeFigureOut">
              <a:rPr lang="fr-FR" smtClean="0"/>
              <a:pPr/>
              <a:t>11/11/2019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43158-EE54-4F43-B832-F514E64E660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274732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E785A-3D02-463D-BB8B-AB821A189ED9}" type="datetimeFigureOut">
              <a:rPr lang="fr-FR" smtClean="0"/>
              <a:pPr/>
              <a:t>11/11/2019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43158-EE54-4F43-B832-F514E64E660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74879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E785A-3D02-463D-BB8B-AB821A189ED9}" type="datetimeFigureOut">
              <a:rPr lang="fr-FR" smtClean="0"/>
              <a:pPr/>
              <a:t>11/11/2019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43158-EE54-4F43-B832-F514E64E660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686604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E785A-3D02-463D-BB8B-AB821A189ED9}" type="datetimeFigureOut">
              <a:rPr lang="fr-FR" smtClean="0"/>
              <a:pPr/>
              <a:t>11/11/2019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43158-EE54-4F43-B832-F514E64E660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720060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E785A-3D02-463D-BB8B-AB821A189ED9}" type="datetimeFigureOut">
              <a:rPr lang="fr-FR" smtClean="0"/>
              <a:pPr/>
              <a:t>11/11/2019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43158-EE54-4F43-B832-F514E64E660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834054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E785A-3D02-463D-BB8B-AB821A189ED9}" type="datetimeFigureOut">
              <a:rPr lang="fr-FR" smtClean="0"/>
              <a:pPr/>
              <a:t>11/11/2019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43158-EE54-4F43-B832-F514E64E660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446346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E785A-3D02-463D-BB8B-AB821A189ED9}" type="datetimeFigureOut">
              <a:rPr lang="fr-FR" smtClean="0"/>
              <a:pPr/>
              <a:t>11/11/2019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43158-EE54-4F43-B832-F514E64E660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315642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E785A-3D02-463D-BB8B-AB821A189ED9}" type="datetimeFigureOut">
              <a:rPr lang="fr-FR" smtClean="0"/>
              <a:pPr/>
              <a:t>11/11/2019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43158-EE54-4F43-B832-F514E64E660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50552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E785A-3D02-463D-BB8B-AB821A189ED9}" type="datetimeFigureOut">
              <a:rPr lang="fr-FR" smtClean="0"/>
              <a:pPr/>
              <a:t>11/11/2019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43158-EE54-4F43-B832-F514E64E660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48018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2E785A-3D02-463D-BB8B-AB821A189ED9}" type="datetimeFigureOut">
              <a:rPr lang="fr-FR" smtClean="0"/>
              <a:pPr/>
              <a:t>11/11/2019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43158-EE54-4F43-B832-F514E64E660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869950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772400" cy="1470025"/>
          </a:xfrm>
        </p:spPr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</a:rPr>
              <a:t>Chapitre I.4 : La traduction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7504" y="2996952"/>
            <a:ext cx="8892480" cy="2641848"/>
          </a:xfrm>
        </p:spPr>
        <p:txBody>
          <a:bodyPr>
            <a:normAutofit/>
          </a:bodyPr>
          <a:lstStyle/>
          <a:p>
            <a:pPr marL="514350" indent="-514350" algn="l">
              <a:buAutoNum type="arabicPeriod"/>
            </a:pPr>
            <a:r>
              <a:rPr lang="fr-FR" b="1" dirty="0" smtClean="0">
                <a:solidFill>
                  <a:schemeClr val="tx1"/>
                </a:solidFill>
              </a:rPr>
              <a:t>Le code génétique</a:t>
            </a:r>
          </a:p>
          <a:p>
            <a:pPr marL="514350" indent="-514350" algn="l">
              <a:buAutoNum type="arabicPeriod"/>
            </a:pPr>
            <a:r>
              <a:rPr lang="fr-FR" b="1" dirty="0" smtClean="0">
                <a:solidFill>
                  <a:schemeClr val="tx1"/>
                </a:solidFill>
              </a:rPr>
              <a:t>Les molécules informationnelles de la traduction</a:t>
            </a:r>
          </a:p>
          <a:p>
            <a:pPr marL="514350" indent="-514350" algn="l">
              <a:buAutoNum type="arabicPeriod"/>
            </a:pPr>
            <a:r>
              <a:rPr lang="fr-FR" b="1" dirty="0" smtClean="0">
                <a:solidFill>
                  <a:schemeClr val="tx1"/>
                </a:solidFill>
              </a:rPr>
              <a:t>Traduction </a:t>
            </a:r>
          </a:p>
          <a:p>
            <a:pPr marL="514350" indent="-514350" algn="l">
              <a:buAutoNum type="arabicPeriod"/>
            </a:pPr>
            <a:endParaRPr lang="fr-FR" b="1" dirty="0" smtClean="0">
              <a:solidFill>
                <a:schemeClr val="tx1"/>
              </a:solidFill>
            </a:endParaRPr>
          </a:p>
          <a:p>
            <a:pPr marL="514350" indent="-514350" algn="l">
              <a:buAutoNum type="arabicPeriod"/>
            </a:pPr>
            <a:endParaRPr lang="fr-F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6420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1285860"/>
            <a:ext cx="8963669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57200" y="-142900"/>
            <a:ext cx="8305800" cy="1143000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rgbClr val="FFC000"/>
                </a:solidFill>
              </a:rPr>
              <a:t>La traduction chez les procaryotes</a:t>
            </a:r>
            <a:endParaRPr lang="fr-FR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4827" y="-24"/>
            <a:ext cx="8704891" cy="6778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4038600"/>
            <a:ext cx="2514600" cy="247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5" name="Rectangle 6"/>
          <p:cNvSpPr>
            <a:spLocks noChangeArrowheads="1"/>
          </p:cNvSpPr>
          <p:nvPr/>
        </p:nvSpPr>
        <p:spPr bwMode="auto">
          <a:xfrm>
            <a:off x="2819400" y="4067175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>
                <a:solidFill>
                  <a:srgbClr val="CB2347"/>
                </a:solidFill>
                <a:latin typeface="Arial Narrow" pitchFamily="34" charset="0"/>
              </a:rPr>
              <a:t>3’</a:t>
            </a:r>
          </a:p>
        </p:txBody>
      </p:sp>
      <p:pic>
        <p:nvPicPr>
          <p:cNvPr id="81926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3657600"/>
            <a:ext cx="1631950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7" name="Rectangle 9"/>
          <p:cNvSpPr>
            <a:spLocks noChangeArrowheads="1"/>
          </p:cNvSpPr>
          <p:nvPr/>
        </p:nvSpPr>
        <p:spPr bwMode="auto">
          <a:xfrm>
            <a:off x="457200" y="2428868"/>
            <a:ext cx="25908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fr-FR" sz="2000" b="1">
                <a:solidFill>
                  <a:schemeClr val="hlink"/>
                </a:solidFill>
                <a:latin typeface="Arial Narrow" pitchFamily="34" charset="0"/>
              </a:rPr>
              <a:t>O</a:t>
            </a:r>
            <a:r>
              <a:rPr lang="fr-FR" sz="2000">
                <a:solidFill>
                  <a:schemeClr val="hlink"/>
                </a:solidFill>
                <a:latin typeface="Arial Narrow" pitchFamily="34" charset="0"/>
              </a:rPr>
              <a:t> </a:t>
            </a:r>
            <a:r>
              <a:rPr lang="fr-FR" sz="2000">
                <a:latin typeface="Arial Narrow" pitchFamily="34" charset="0"/>
              </a:rPr>
              <a:t>                   H           O</a:t>
            </a:r>
          </a:p>
          <a:p>
            <a:pPr>
              <a:lnSpc>
                <a:spcPct val="80000"/>
              </a:lnSpc>
            </a:pPr>
            <a:r>
              <a:rPr lang="fr-FR" sz="2000">
                <a:latin typeface="Arial Narrow" pitchFamily="34" charset="0"/>
              </a:rPr>
              <a:t>                       I</a:t>
            </a:r>
          </a:p>
          <a:p>
            <a:pPr>
              <a:lnSpc>
                <a:spcPct val="80000"/>
              </a:lnSpc>
            </a:pPr>
            <a:r>
              <a:rPr lang="fr-FR" sz="2000">
                <a:latin typeface="Arial Narrow" pitchFamily="34" charset="0"/>
              </a:rPr>
              <a:t>   </a:t>
            </a:r>
            <a:r>
              <a:rPr lang="fr-FR" sz="2000" b="1">
                <a:solidFill>
                  <a:schemeClr val="hlink"/>
                </a:solidFill>
                <a:latin typeface="Arial Narrow" pitchFamily="34" charset="0"/>
              </a:rPr>
              <a:t>C</a:t>
            </a:r>
            <a:r>
              <a:rPr lang="fr-FR" sz="2000" b="1">
                <a:latin typeface="Arial Narrow" pitchFamily="34" charset="0"/>
              </a:rPr>
              <a:t> </a:t>
            </a:r>
            <a:r>
              <a:rPr lang="fr-FR" sz="2000">
                <a:latin typeface="Arial Narrow" pitchFamily="34" charset="0"/>
              </a:rPr>
              <a:t>— NH — C — C</a:t>
            </a:r>
          </a:p>
          <a:p>
            <a:pPr>
              <a:lnSpc>
                <a:spcPct val="80000"/>
              </a:lnSpc>
            </a:pPr>
            <a:r>
              <a:rPr lang="fr-FR" sz="2000">
                <a:latin typeface="Arial Narrow" pitchFamily="34" charset="0"/>
              </a:rPr>
              <a:t>                       I</a:t>
            </a:r>
          </a:p>
          <a:p>
            <a:pPr>
              <a:lnSpc>
                <a:spcPct val="80000"/>
              </a:lnSpc>
            </a:pPr>
            <a:r>
              <a:rPr lang="fr-FR" sz="2000" b="1">
                <a:solidFill>
                  <a:schemeClr val="hlink"/>
                </a:solidFill>
                <a:latin typeface="Arial Narrow" pitchFamily="34" charset="0"/>
              </a:rPr>
              <a:t>H</a:t>
            </a:r>
            <a:r>
              <a:rPr lang="fr-FR" sz="2000">
                <a:latin typeface="Arial Narrow" pitchFamily="34" charset="0"/>
              </a:rPr>
              <a:t>                    R        O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609600" y="2819400"/>
            <a:ext cx="152400" cy="161925"/>
            <a:chOff x="3216" y="528"/>
            <a:chExt cx="79" cy="102"/>
          </a:xfrm>
        </p:grpSpPr>
        <p:sp>
          <p:nvSpPr>
            <p:cNvPr id="81959" name="Line 11"/>
            <p:cNvSpPr>
              <a:spLocks noChangeShapeType="1"/>
            </p:cNvSpPr>
            <p:nvPr/>
          </p:nvSpPr>
          <p:spPr bwMode="auto">
            <a:xfrm>
              <a:off x="3242" y="528"/>
              <a:ext cx="53" cy="82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1960" name="Line 12"/>
            <p:cNvSpPr>
              <a:spLocks noChangeShapeType="1"/>
            </p:cNvSpPr>
            <p:nvPr/>
          </p:nvSpPr>
          <p:spPr bwMode="auto">
            <a:xfrm>
              <a:off x="3216" y="548"/>
              <a:ext cx="53" cy="82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81929" name="Line 13"/>
          <p:cNvSpPr>
            <a:spLocks noChangeShapeType="1"/>
          </p:cNvSpPr>
          <p:nvPr/>
        </p:nvSpPr>
        <p:spPr bwMode="auto">
          <a:xfrm rot="-6710753">
            <a:off x="646113" y="3316287"/>
            <a:ext cx="90488" cy="163513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81930" name="Line 14"/>
          <p:cNvSpPr>
            <a:spLocks noChangeShapeType="1"/>
          </p:cNvSpPr>
          <p:nvPr/>
        </p:nvSpPr>
        <p:spPr bwMode="auto">
          <a:xfrm rot="-1310753">
            <a:off x="2438400" y="3276600"/>
            <a:ext cx="0" cy="177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2492375" y="2819400"/>
            <a:ext cx="206375" cy="117475"/>
            <a:chOff x="4125" y="578"/>
            <a:chExt cx="107" cy="74"/>
          </a:xfrm>
        </p:grpSpPr>
        <p:sp>
          <p:nvSpPr>
            <p:cNvPr id="81957" name="Line 16"/>
            <p:cNvSpPr>
              <a:spLocks noChangeShapeType="1"/>
            </p:cNvSpPr>
            <p:nvPr/>
          </p:nvSpPr>
          <p:spPr bwMode="auto">
            <a:xfrm rot="4696159">
              <a:off x="4164" y="585"/>
              <a:ext cx="53" cy="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1958" name="Line 17"/>
            <p:cNvSpPr>
              <a:spLocks noChangeShapeType="1"/>
            </p:cNvSpPr>
            <p:nvPr/>
          </p:nvSpPr>
          <p:spPr bwMode="auto">
            <a:xfrm rot="4696159">
              <a:off x="4139" y="564"/>
              <a:ext cx="53" cy="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81932" name="Rectangle 18"/>
          <p:cNvSpPr>
            <a:spLocks noChangeArrowheads="1"/>
          </p:cNvSpPr>
          <p:nvPr/>
        </p:nvSpPr>
        <p:spPr bwMode="auto">
          <a:xfrm>
            <a:off x="-142908" y="2000240"/>
            <a:ext cx="228598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200" dirty="0">
                <a:solidFill>
                  <a:schemeClr val="hlink"/>
                </a:solidFill>
                <a:latin typeface="Arial Rounded MT Bold" pitchFamily="34" charset="0"/>
              </a:rPr>
              <a:t>Groupe </a:t>
            </a:r>
            <a:r>
              <a:rPr lang="fr-FR" sz="2200" dirty="0" err="1">
                <a:solidFill>
                  <a:schemeClr val="hlink"/>
                </a:solidFill>
                <a:latin typeface="Arial Rounded MT Bold" pitchFamily="34" charset="0"/>
              </a:rPr>
              <a:t>formyl</a:t>
            </a:r>
            <a:endParaRPr lang="fr-FR" sz="2200" dirty="0">
              <a:solidFill>
                <a:schemeClr val="hlink"/>
              </a:solidFill>
              <a:latin typeface="Arial Rounded MT Bold" pitchFamily="34" charset="0"/>
            </a:endParaRPr>
          </a:p>
        </p:txBody>
      </p:sp>
      <p:sp>
        <p:nvSpPr>
          <p:cNvPr id="81933" name="Rectangle 19"/>
          <p:cNvSpPr>
            <a:spLocks noChangeArrowheads="1"/>
          </p:cNvSpPr>
          <p:nvPr/>
        </p:nvSpPr>
        <p:spPr bwMode="auto">
          <a:xfrm>
            <a:off x="0" y="5562600"/>
            <a:ext cx="914400" cy="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90000"/>
              </a:lnSpc>
            </a:pPr>
            <a:r>
              <a:rPr lang="fr-FR" sz="2400" b="1" dirty="0">
                <a:latin typeface="Arial Narrow" pitchFamily="34" charset="0"/>
              </a:rPr>
              <a:t>Site «</a:t>
            </a:r>
            <a:r>
              <a:rPr lang="fr-FR" sz="2400" b="1" dirty="0">
                <a:solidFill>
                  <a:srgbClr val="FF0000"/>
                </a:solidFill>
                <a:latin typeface="Arial Narrow" pitchFamily="34" charset="0"/>
              </a:rPr>
              <a:t>M</a:t>
            </a:r>
            <a:r>
              <a:rPr lang="fr-FR" sz="2400" b="1" dirty="0">
                <a:latin typeface="Arial Narrow" pitchFamily="34" charset="0"/>
              </a:rPr>
              <a:t>»</a:t>
            </a:r>
          </a:p>
        </p:txBody>
      </p:sp>
      <p:sp>
        <p:nvSpPr>
          <p:cNvPr id="81934" name="Rectangle 20"/>
          <p:cNvSpPr>
            <a:spLocks noChangeArrowheads="1"/>
          </p:cNvSpPr>
          <p:nvPr/>
        </p:nvSpPr>
        <p:spPr bwMode="auto">
          <a:xfrm>
            <a:off x="1976430" y="2073268"/>
            <a:ext cx="195262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200" u="sng" dirty="0">
                <a:latin typeface="Arial Rounded MT Bold" pitchFamily="34" charset="0"/>
              </a:rPr>
              <a:t>Méthionine</a:t>
            </a:r>
          </a:p>
        </p:txBody>
      </p:sp>
      <p:sp>
        <p:nvSpPr>
          <p:cNvPr id="81935" name="Line 21"/>
          <p:cNvSpPr>
            <a:spLocks noChangeShapeType="1"/>
          </p:cNvSpPr>
          <p:nvPr/>
        </p:nvSpPr>
        <p:spPr bwMode="auto">
          <a:xfrm flipH="1" flipV="1">
            <a:off x="1295400" y="45720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34902" name="Rectangle 22"/>
          <p:cNvSpPr>
            <a:spLocks noChangeArrowheads="1"/>
          </p:cNvSpPr>
          <p:nvPr/>
        </p:nvSpPr>
        <p:spPr bwMode="auto">
          <a:xfrm>
            <a:off x="0" y="71414"/>
            <a:ext cx="9144000" cy="2031325"/>
          </a:xfrm>
          <a:prstGeom prst="rect">
            <a:avLst/>
          </a:prstGeom>
          <a:solidFill>
            <a:schemeClr val="bg1">
              <a:alpha val="5294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90000"/>
              </a:lnSpc>
              <a:buFont typeface="Times" pitchFamily="80" charset="0"/>
              <a:buAutoNum type="arabicPeriod"/>
            </a:pPr>
            <a:r>
              <a:rPr lang="fr-FR" sz="2000" dirty="0" smtClean="0">
                <a:latin typeface="Arial Rounded MT Bold" pitchFamily="34" charset="0"/>
                <a:cs typeface="Times New Roman" pitchFamily="18" charset="0"/>
              </a:rPr>
              <a:t>L’</a:t>
            </a:r>
            <a:r>
              <a:rPr lang="fr-FR" sz="2000" dirty="0" err="1" smtClean="0">
                <a:latin typeface="Arial Rounded MT Bold" pitchFamily="34" charset="0"/>
                <a:cs typeface="Times New Roman" pitchFamily="18" charset="0"/>
              </a:rPr>
              <a:t>ARNt</a:t>
            </a:r>
            <a:r>
              <a:rPr lang="fr-FR" sz="2000" dirty="0" smtClean="0">
                <a:latin typeface="Arial Rounded MT Bold" pitchFamily="34" charset="0"/>
                <a:cs typeface="Times New Roman" pitchFamily="18" charset="0"/>
              </a:rPr>
              <a:t> </a:t>
            </a:r>
            <a:r>
              <a:rPr lang="fr-FR" sz="2000" dirty="0">
                <a:latin typeface="Arial Rounded MT Bold" pitchFamily="34" charset="0"/>
                <a:cs typeface="Times New Roman" pitchFamily="18" charset="0"/>
              </a:rPr>
              <a:t>d’initiation porteur de la </a:t>
            </a:r>
            <a:r>
              <a:rPr lang="fr-FR" sz="2000" u="sng" dirty="0">
                <a:latin typeface="Arial Rounded MT Bold" pitchFamily="34" charset="0"/>
                <a:cs typeface="Times New Roman" pitchFamily="18" charset="0"/>
              </a:rPr>
              <a:t>méthionine</a:t>
            </a:r>
            <a:r>
              <a:rPr lang="fr-FR" sz="2000" dirty="0">
                <a:latin typeface="Arial Rounded MT Bold" pitchFamily="34" charset="0"/>
                <a:cs typeface="Times New Roman" pitchFamily="18" charset="0"/>
              </a:rPr>
              <a:t> «modifié par un groupement </a:t>
            </a:r>
            <a:r>
              <a:rPr lang="fr-FR" sz="2000" dirty="0" err="1">
                <a:latin typeface="Arial Rounded MT Bold" pitchFamily="34" charset="0"/>
                <a:cs typeface="Times New Roman" pitchFamily="18" charset="0"/>
              </a:rPr>
              <a:t>formyl</a:t>
            </a:r>
            <a:r>
              <a:rPr lang="fr-FR" sz="2000" dirty="0">
                <a:latin typeface="Arial Rounded MT Bold" pitchFamily="34" charset="0"/>
                <a:cs typeface="Times New Roman" pitchFamily="18" charset="0"/>
              </a:rPr>
              <a:t>» s’installe dans la petite sous-unité.</a:t>
            </a:r>
          </a:p>
          <a:p>
            <a:pPr marL="457200" indent="-457200" algn="just">
              <a:lnSpc>
                <a:spcPct val="90000"/>
              </a:lnSpc>
              <a:buFont typeface="Times" pitchFamily="80" charset="0"/>
              <a:buAutoNum type="arabicPeriod"/>
            </a:pPr>
            <a:r>
              <a:rPr lang="fr-FR" sz="2000" dirty="0">
                <a:latin typeface="Arial Rounded MT Bold" pitchFamily="34" charset="0"/>
                <a:cs typeface="Times New Roman" pitchFamily="18" charset="0"/>
              </a:rPr>
              <a:t>La petite sous-unité branche l’ARN m dans son site «</a:t>
            </a:r>
            <a:r>
              <a:rPr lang="fr-FR" sz="2000" dirty="0">
                <a:solidFill>
                  <a:srgbClr val="FF0000"/>
                </a:solidFill>
                <a:latin typeface="Arial Rounded MT Bold" pitchFamily="34" charset="0"/>
                <a:cs typeface="Times New Roman" pitchFamily="18" charset="0"/>
              </a:rPr>
              <a:t>M</a:t>
            </a:r>
            <a:r>
              <a:rPr lang="fr-FR" sz="2000" dirty="0">
                <a:latin typeface="Arial Rounded MT Bold" pitchFamily="34" charset="0"/>
                <a:cs typeface="Times New Roman" pitchFamily="18" charset="0"/>
              </a:rPr>
              <a:t>» puis se déplace vers le «CD».</a:t>
            </a:r>
          </a:p>
          <a:p>
            <a:pPr marL="457200" indent="-457200" algn="just">
              <a:lnSpc>
                <a:spcPct val="90000"/>
              </a:lnSpc>
              <a:buFont typeface="Times" pitchFamily="80" charset="0"/>
              <a:buAutoNum type="arabicPeriod"/>
            </a:pPr>
            <a:r>
              <a:rPr lang="fr-FR" sz="2000" dirty="0">
                <a:latin typeface="Arial Rounded MT Bold" pitchFamily="34" charset="0"/>
                <a:cs typeface="Times New Roman" pitchFamily="18" charset="0"/>
              </a:rPr>
              <a:t> L’</a:t>
            </a:r>
            <a:r>
              <a:rPr lang="fr-FR" sz="2000" dirty="0" err="1">
                <a:latin typeface="Arial Rounded MT Bold" pitchFamily="34" charset="0"/>
                <a:cs typeface="Times New Roman" pitchFamily="18" charset="0"/>
              </a:rPr>
              <a:t>ARNt</a:t>
            </a:r>
            <a:r>
              <a:rPr lang="fr-FR" sz="2000" dirty="0">
                <a:latin typeface="Arial Rounded MT Bold" pitchFamily="34" charset="0"/>
                <a:cs typeface="Times New Roman" pitchFamily="18" charset="0"/>
              </a:rPr>
              <a:t> d’initiation se lie au codon de départ via son anticodon. Il est au site «</a:t>
            </a:r>
            <a:r>
              <a:rPr lang="fr-FR" sz="2000" dirty="0">
                <a:solidFill>
                  <a:srgbClr val="FF0000"/>
                </a:solidFill>
                <a:latin typeface="Arial Rounded MT Bold" pitchFamily="34" charset="0"/>
                <a:cs typeface="Times New Roman" pitchFamily="18" charset="0"/>
              </a:rPr>
              <a:t>P</a:t>
            </a:r>
            <a:r>
              <a:rPr lang="fr-FR" sz="2000" dirty="0">
                <a:latin typeface="Arial Rounded MT Bold" pitchFamily="34" charset="0"/>
                <a:cs typeface="Times New Roman" pitchFamily="18" charset="0"/>
              </a:rPr>
              <a:t>».</a:t>
            </a:r>
          </a:p>
          <a:p>
            <a:pPr marL="457200" indent="-457200" algn="just">
              <a:lnSpc>
                <a:spcPct val="90000"/>
              </a:lnSpc>
              <a:buFont typeface="Times" pitchFamily="80" charset="0"/>
              <a:buAutoNum type="arabicPeriod"/>
            </a:pPr>
            <a:r>
              <a:rPr lang="fr-FR" sz="2000" dirty="0">
                <a:latin typeface="Arial Rounded MT Bold" pitchFamily="34" charset="0"/>
                <a:cs typeface="Times New Roman" pitchFamily="18" charset="0"/>
              </a:rPr>
              <a:t>La grosse sous-unité se fixe ensuite (grâce à l’énergie de la GTP).</a:t>
            </a:r>
          </a:p>
        </p:txBody>
      </p:sp>
      <p:sp>
        <p:nvSpPr>
          <p:cNvPr id="81937" name="Rectangle 23"/>
          <p:cNvSpPr>
            <a:spLocks noChangeArrowheads="1"/>
          </p:cNvSpPr>
          <p:nvPr/>
        </p:nvSpPr>
        <p:spPr bwMode="auto">
          <a:xfrm>
            <a:off x="2209800" y="5743575"/>
            <a:ext cx="5445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>
                <a:latin typeface="Arial Narrow" pitchFamily="34" charset="0"/>
              </a:rPr>
              <a:t>CD</a:t>
            </a:r>
          </a:p>
        </p:txBody>
      </p:sp>
      <p:sp>
        <p:nvSpPr>
          <p:cNvPr id="81938" name="Rectangle 24"/>
          <p:cNvSpPr>
            <a:spLocks noChangeArrowheads="1"/>
          </p:cNvSpPr>
          <p:nvPr/>
        </p:nvSpPr>
        <p:spPr bwMode="auto">
          <a:xfrm>
            <a:off x="-71470" y="4343400"/>
            <a:ext cx="1828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 b="1" dirty="0" err="1">
                <a:latin typeface="Arial Narrow" pitchFamily="34" charset="0"/>
              </a:rPr>
              <a:t>ARNt</a:t>
            </a:r>
            <a:r>
              <a:rPr lang="fr-FR" sz="2400" b="1" dirty="0">
                <a:latin typeface="Arial Narrow" pitchFamily="34" charset="0"/>
              </a:rPr>
              <a:t> d’initiation</a:t>
            </a:r>
          </a:p>
        </p:txBody>
      </p:sp>
      <p:pic>
        <p:nvPicPr>
          <p:cNvPr id="81939" name="Picture 2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14800" y="5791200"/>
            <a:ext cx="1036638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40" name="AutoShape 26"/>
          <p:cNvSpPr>
            <a:spLocks noChangeArrowheads="1"/>
          </p:cNvSpPr>
          <p:nvPr/>
        </p:nvSpPr>
        <p:spPr bwMode="auto">
          <a:xfrm>
            <a:off x="3962400" y="5181600"/>
            <a:ext cx="762000" cy="914400"/>
          </a:xfrm>
          <a:prstGeom prst="irregularSeal1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2400">
                <a:latin typeface="Arial Narrow" pitchFamily="34" charset="0"/>
              </a:rPr>
              <a:t>GTP</a:t>
            </a:r>
          </a:p>
        </p:txBody>
      </p:sp>
      <p:pic>
        <p:nvPicPr>
          <p:cNvPr id="81941" name="Picture 2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86400" y="4572000"/>
            <a:ext cx="220186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42" name="Rectangle 28"/>
          <p:cNvSpPr>
            <a:spLocks noChangeArrowheads="1"/>
          </p:cNvSpPr>
          <p:nvPr/>
        </p:nvSpPr>
        <p:spPr bwMode="auto">
          <a:xfrm>
            <a:off x="4876800" y="5233988"/>
            <a:ext cx="725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dirty="0">
                <a:latin typeface="Arial Narrow" pitchFamily="34" charset="0"/>
              </a:rPr>
              <a:t>GDP</a:t>
            </a:r>
          </a:p>
        </p:txBody>
      </p:sp>
      <p:sp>
        <p:nvSpPr>
          <p:cNvPr id="81943" name="Rectangle 29"/>
          <p:cNvSpPr>
            <a:spLocks noChangeArrowheads="1"/>
          </p:cNvSpPr>
          <p:nvPr/>
        </p:nvSpPr>
        <p:spPr bwMode="auto">
          <a:xfrm>
            <a:off x="7924800" y="5819775"/>
            <a:ext cx="12192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81000" indent="-381000"/>
            <a:r>
              <a:rPr lang="fr-FR" sz="2200">
                <a:latin typeface="Arial Narrow" pitchFamily="34" charset="0"/>
              </a:rPr>
              <a:t>Ribosome </a:t>
            </a:r>
          </a:p>
        </p:txBody>
      </p:sp>
      <p:sp>
        <p:nvSpPr>
          <p:cNvPr id="81944" name="Rectangle 30"/>
          <p:cNvSpPr>
            <a:spLocks noChangeArrowheads="1"/>
          </p:cNvSpPr>
          <p:nvPr/>
        </p:nvSpPr>
        <p:spPr bwMode="auto">
          <a:xfrm>
            <a:off x="6900863" y="4167188"/>
            <a:ext cx="11977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dirty="0">
                <a:latin typeface="Arial Narrow" pitchFamily="34" charset="0"/>
              </a:rPr>
              <a:t>Au site</a:t>
            </a:r>
            <a:r>
              <a:rPr lang="fr-FR" sz="2400" dirty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fr-FR" sz="2400" dirty="0">
                <a:solidFill>
                  <a:srgbClr val="FF0000"/>
                </a:solidFill>
                <a:latin typeface="Arial Narrow" pitchFamily="34" charset="0"/>
              </a:rPr>
              <a:t>P</a:t>
            </a:r>
          </a:p>
        </p:txBody>
      </p:sp>
      <p:sp>
        <p:nvSpPr>
          <p:cNvPr id="81945" name="Line 31"/>
          <p:cNvSpPr>
            <a:spLocks noChangeShapeType="1"/>
          </p:cNvSpPr>
          <p:nvPr/>
        </p:nvSpPr>
        <p:spPr bwMode="auto">
          <a:xfrm>
            <a:off x="7467600" y="5591175"/>
            <a:ext cx="381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81946" name="Line 32"/>
          <p:cNvSpPr>
            <a:spLocks noChangeShapeType="1"/>
          </p:cNvSpPr>
          <p:nvPr/>
        </p:nvSpPr>
        <p:spPr bwMode="auto">
          <a:xfrm flipH="1">
            <a:off x="6858000" y="4572000"/>
            <a:ext cx="7620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81947" name="Rectangle 33"/>
          <p:cNvSpPr>
            <a:spLocks noChangeArrowheads="1"/>
          </p:cNvSpPr>
          <p:nvPr/>
        </p:nvSpPr>
        <p:spPr bwMode="auto">
          <a:xfrm>
            <a:off x="6019800" y="5591175"/>
            <a:ext cx="350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>
                <a:latin typeface="Arial Narrow" pitchFamily="34" charset="0"/>
              </a:rPr>
              <a:t>E</a:t>
            </a:r>
          </a:p>
        </p:txBody>
      </p:sp>
      <p:sp>
        <p:nvSpPr>
          <p:cNvPr id="81948" name="Rectangle 34"/>
          <p:cNvSpPr>
            <a:spLocks noChangeArrowheads="1"/>
          </p:cNvSpPr>
          <p:nvPr/>
        </p:nvSpPr>
        <p:spPr bwMode="auto">
          <a:xfrm>
            <a:off x="6781800" y="5614988"/>
            <a:ext cx="350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>
                <a:latin typeface="Arial Narrow" pitchFamily="34" charset="0"/>
              </a:rPr>
              <a:t>A</a:t>
            </a:r>
          </a:p>
        </p:txBody>
      </p:sp>
      <p:sp>
        <p:nvSpPr>
          <p:cNvPr id="81949" name="Rectangle 35"/>
          <p:cNvSpPr>
            <a:spLocks noChangeArrowheads="1"/>
          </p:cNvSpPr>
          <p:nvPr/>
        </p:nvSpPr>
        <p:spPr bwMode="auto">
          <a:xfrm>
            <a:off x="5562600" y="3810000"/>
            <a:ext cx="1066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b="1">
                <a:latin typeface="Arial Narrow" pitchFamily="34" charset="0"/>
              </a:rPr>
              <a:t>F• Met— ARNt</a:t>
            </a:r>
          </a:p>
        </p:txBody>
      </p:sp>
      <p:sp>
        <p:nvSpPr>
          <p:cNvPr id="81950" name="Line 36"/>
          <p:cNvSpPr>
            <a:spLocks noChangeShapeType="1"/>
          </p:cNvSpPr>
          <p:nvPr/>
        </p:nvSpPr>
        <p:spPr bwMode="auto">
          <a:xfrm flipV="1">
            <a:off x="7239000" y="6276975"/>
            <a:ext cx="685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81951" name="Line 42"/>
          <p:cNvSpPr>
            <a:spLocks noChangeShapeType="1"/>
          </p:cNvSpPr>
          <p:nvPr/>
        </p:nvSpPr>
        <p:spPr bwMode="auto">
          <a:xfrm flipH="1" flipV="1">
            <a:off x="6400800" y="4343400"/>
            <a:ext cx="228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81952" name="Rectangle 43"/>
          <p:cNvSpPr>
            <a:spLocks noChangeArrowheads="1"/>
          </p:cNvSpPr>
          <p:nvPr/>
        </p:nvSpPr>
        <p:spPr bwMode="auto">
          <a:xfrm>
            <a:off x="2209800" y="5181600"/>
            <a:ext cx="12033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200">
                <a:latin typeface="Arial Narrow" pitchFamily="34" charset="0"/>
              </a:rPr>
              <a:t>Anticodon</a:t>
            </a:r>
          </a:p>
        </p:txBody>
      </p:sp>
      <p:sp>
        <p:nvSpPr>
          <p:cNvPr id="81953" name="Line 44"/>
          <p:cNvSpPr>
            <a:spLocks noChangeShapeType="1"/>
          </p:cNvSpPr>
          <p:nvPr/>
        </p:nvSpPr>
        <p:spPr bwMode="auto">
          <a:xfrm flipH="1" flipV="1">
            <a:off x="685800" y="5791200"/>
            <a:ext cx="914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81955" name="Rectangle 49"/>
          <p:cNvSpPr>
            <a:spLocks noChangeArrowheads="1"/>
          </p:cNvSpPr>
          <p:nvPr/>
        </p:nvSpPr>
        <p:spPr bwMode="auto">
          <a:xfrm>
            <a:off x="152400" y="2362200"/>
            <a:ext cx="838200" cy="16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81956" name="Freeform 50"/>
          <p:cNvSpPr>
            <a:spLocks/>
          </p:cNvSpPr>
          <p:nvPr/>
        </p:nvSpPr>
        <p:spPr bwMode="auto">
          <a:xfrm>
            <a:off x="2584450" y="3746500"/>
            <a:ext cx="146050" cy="609600"/>
          </a:xfrm>
          <a:custGeom>
            <a:avLst/>
            <a:gdLst>
              <a:gd name="T0" fmla="*/ 6350 w 92"/>
              <a:gd name="T1" fmla="*/ 0 h 384"/>
              <a:gd name="T2" fmla="*/ 82550 w 92"/>
              <a:gd name="T3" fmla="*/ 228600 h 384"/>
              <a:gd name="T4" fmla="*/ 146050 w 92"/>
              <a:gd name="T5" fmla="*/ 381000 h 384"/>
              <a:gd name="T6" fmla="*/ 95250 w 92"/>
              <a:gd name="T7" fmla="*/ 571500 h 384"/>
              <a:gd name="T8" fmla="*/ 44450 w 92"/>
              <a:gd name="T9" fmla="*/ 609600 h 3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2"/>
              <a:gd name="T16" fmla="*/ 0 h 384"/>
              <a:gd name="T17" fmla="*/ 92 w 92"/>
              <a:gd name="T18" fmla="*/ 384 h 3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2" h="384">
                <a:moveTo>
                  <a:pt x="4" y="0"/>
                </a:moveTo>
                <a:cubicBezTo>
                  <a:pt x="11" y="88"/>
                  <a:pt x="0" y="92"/>
                  <a:pt x="52" y="144"/>
                </a:cubicBezTo>
                <a:cubicBezTo>
                  <a:pt x="63" y="179"/>
                  <a:pt x="80" y="205"/>
                  <a:pt x="92" y="240"/>
                </a:cubicBezTo>
                <a:cubicBezTo>
                  <a:pt x="87" y="277"/>
                  <a:pt x="90" y="329"/>
                  <a:pt x="60" y="360"/>
                </a:cubicBezTo>
                <a:cubicBezTo>
                  <a:pt x="58" y="361"/>
                  <a:pt x="33" y="378"/>
                  <a:pt x="28" y="384"/>
                </a:cubicBezTo>
              </a:path>
            </a:pathLst>
          </a:custGeom>
          <a:noFill/>
          <a:ln w="38100">
            <a:solidFill>
              <a:srgbClr val="EF1C22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2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540" name="Object 4"/>
          <p:cNvGraphicFramePr>
            <a:graphicFrameLocks noChangeAspect="1"/>
          </p:cNvGraphicFramePr>
          <p:nvPr/>
        </p:nvGraphicFramePr>
        <p:xfrm>
          <a:off x="468313" y="260350"/>
          <a:ext cx="8351837" cy="6121400"/>
        </p:xfrm>
        <a:graphic>
          <a:graphicData uri="http://schemas.openxmlformats.org/presentationml/2006/ole">
            <p:oleObj spid="_x0000_s1026" name="Image bitmap" r:id="rId3" imgW="2933333" imgH="2895238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1142984"/>
            <a:ext cx="9087398" cy="4643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lum bright="-30000" contrast="40000"/>
          </a:blip>
          <a:srcRect/>
          <a:stretch>
            <a:fillRect/>
          </a:stretch>
        </p:blipFill>
        <p:spPr bwMode="auto">
          <a:xfrm>
            <a:off x="22769" y="-24"/>
            <a:ext cx="9070463" cy="6827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71462"/>
            <a:ext cx="8229600" cy="1143000"/>
          </a:xfrm>
        </p:spPr>
        <p:txBody>
          <a:bodyPr/>
          <a:lstStyle/>
          <a:p>
            <a:r>
              <a:rPr lang="fr-FR" dirty="0" smtClean="0"/>
              <a:t>Elongation </a:t>
            </a:r>
            <a:endParaRPr lang="fr-FR" dirty="0"/>
          </a:p>
        </p:txBody>
      </p:sp>
      <p:pic>
        <p:nvPicPr>
          <p:cNvPr id="645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32" y="1404145"/>
            <a:ext cx="9182116" cy="502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928670"/>
            <a:ext cx="8957652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857232"/>
            <a:ext cx="8983171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857232"/>
            <a:ext cx="8968501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4721"/>
            <a:ext cx="8352928" cy="5904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94824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34" descr="sans titre..                                                   0002D956Imac                           C48CF6BB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914400"/>
            <a:ext cx="6705600" cy="583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49" name="Rectangle 38"/>
          <p:cNvSpPr>
            <a:spLocks noChangeArrowheads="1"/>
          </p:cNvSpPr>
          <p:nvPr/>
        </p:nvSpPr>
        <p:spPr bwMode="auto">
          <a:xfrm>
            <a:off x="6248400" y="2482850"/>
            <a:ext cx="685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fr-FR" sz="1600" b="1" dirty="0">
                <a:solidFill>
                  <a:srgbClr val="FF0000"/>
                </a:solidFill>
                <a:latin typeface="Arial Narrow" pitchFamily="34" charset="0"/>
              </a:rPr>
              <a:t>2 GTP</a:t>
            </a:r>
          </a:p>
        </p:txBody>
      </p:sp>
      <p:sp>
        <p:nvSpPr>
          <p:cNvPr id="82950" name="Rectangle 40"/>
          <p:cNvSpPr>
            <a:spLocks noChangeArrowheads="1"/>
          </p:cNvSpPr>
          <p:nvPr/>
        </p:nvSpPr>
        <p:spPr bwMode="auto">
          <a:xfrm>
            <a:off x="7643813" y="1873250"/>
            <a:ext cx="15001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Lien peptidique</a:t>
            </a:r>
          </a:p>
        </p:txBody>
      </p:sp>
      <p:sp>
        <p:nvSpPr>
          <p:cNvPr id="82951" name="Rectangle 45"/>
          <p:cNvSpPr>
            <a:spLocks noChangeArrowheads="1"/>
          </p:cNvSpPr>
          <p:nvPr/>
        </p:nvSpPr>
        <p:spPr bwMode="auto">
          <a:xfrm>
            <a:off x="6553200" y="2863850"/>
            <a:ext cx="6842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fr-FR" sz="1600" b="1">
                <a:solidFill>
                  <a:srgbClr val="FF0000"/>
                </a:solidFill>
                <a:latin typeface="Arial Narrow" pitchFamily="34" charset="0"/>
              </a:rPr>
              <a:t>2 GDP</a:t>
            </a:r>
          </a:p>
        </p:txBody>
      </p:sp>
      <p:sp>
        <p:nvSpPr>
          <p:cNvPr id="82952" name="Rectangle 47"/>
          <p:cNvSpPr>
            <a:spLocks noChangeArrowheads="1"/>
          </p:cNvSpPr>
          <p:nvPr/>
        </p:nvSpPr>
        <p:spPr bwMode="auto">
          <a:xfrm>
            <a:off x="1689100" y="6521450"/>
            <a:ext cx="44196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82953" name="Rectangle 63"/>
          <p:cNvSpPr>
            <a:spLocks noChangeArrowheads="1"/>
          </p:cNvSpPr>
          <p:nvPr/>
        </p:nvSpPr>
        <p:spPr bwMode="auto">
          <a:xfrm>
            <a:off x="5562600" y="1797050"/>
            <a:ext cx="323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000">
                <a:latin typeface="Arial Narrow" pitchFamily="34" charset="0"/>
              </a:rPr>
              <a:t>A</a:t>
            </a:r>
            <a:endParaRPr lang="fr-FR">
              <a:latin typeface="Arial Narrow" pitchFamily="34" charset="0"/>
            </a:endParaRPr>
          </a:p>
        </p:txBody>
      </p:sp>
      <p:sp>
        <p:nvSpPr>
          <p:cNvPr id="82954" name="Rectangle 64"/>
          <p:cNvSpPr>
            <a:spLocks noChangeArrowheads="1"/>
          </p:cNvSpPr>
          <p:nvPr/>
        </p:nvSpPr>
        <p:spPr bwMode="auto">
          <a:xfrm>
            <a:off x="5029200" y="1797050"/>
            <a:ext cx="323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>
                <a:latin typeface="Arial Narrow" pitchFamily="34" charset="0"/>
              </a:rPr>
              <a:t>E</a:t>
            </a:r>
          </a:p>
        </p:txBody>
      </p:sp>
      <p:sp>
        <p:nvSpPr>
          <p:cNvPr id="82955" name="Rectangle 68"/>
          <p:cNvSpPr>
            <a:spLocks noChangeArrowheads="1"/>
          </p:cNvSpPr>
          <p:nvPr/>
        </p:nvSpPr>
        <p:spPr bwMode="auto">
          <a:xfrm>
            <a:off x="5715000" y="6064250"/>
            <a:ext cx="323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000">
                <a:latin typeface="Arial Narrow" pitchFamily="34" charset="0"/>
              </a:rPr>
              <a:t>A</a:t>
            </a:r>
            <a:endParaRPr lang="fr-FR">
              <a:latin typeface="Arial Narrow" pitchFamily="34" charset="0"/>
            </a:endParaRPr>
          </a:p>
        </p:txBody>
      </p:sp>
      <p:sp>
        <p:nvSpPr>
          <p:cNvPr id="82956" name="Freeform 69"/>
          <p:cNvSpPr>
            <a:spLocks/>
          </p:cNvSpPr>
          <p:nvPr/>
        </p:nvSpPr>
        <p:spPr bwMode="auto">
          <a:xfrm>
            <a:off x="7772400" y="2863850"/>
            <a:ext cx="304800" cy="533400"/>
          </a:xfrm>
          <a:custGeom>
            <a:avLst/>
            <a:gdLst>
              <a:gd name="T0" fmla="*/ 16042 w 304"/>
              <a:gd name="T1" fmla="*/ 533400 h 384"/>
              <a:gd name="T2" fmla="*/ 16042 w 304"/>
              <a:gd name="T3" fmla="*/ 333375 h 384"/>
              <a:gd name="T4" fmla="*/ 112295 w 304"/>
              <a:gd name="T5" fmla="*/ 133350 h 384"/>
              <a:gd name="T6" fmla="*/ 304800 w 304"/>
              <a:gd name="T7" fmla="*/ 0 h 384"/>
              <a:gd name="T8" fmla="*/ 0 60000 65536"/>
              <a:gd name="T9" fmla="*/ 0 60000 65536"/>
              <a:gd name="T10" fmla="*/ 0 60000 65536"/>
              <a:gd name="T11" fmla="*/ 0 60000 65536"/>
              <a:gd name="T12" fmla="*/ 0 w 304"/>
              <a:gd name="T13" fmla="*/ 0 h 384"/>
              <a:gd name="T14" fmla="*/ 304 w 304"/>
              <a:gd name="T15" fmla="*/ 384 h 3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04" h="384">
                <a:moveTo>
                  <a:pt x="16" y="384"/>
                </a:moveTo>
                <a:cubicBezTo>
                  <a:pt x="8" y="336"/>
                  <a:pt x="0" y="288"/>
                  <a:pt x="16" y="240"/>
                </a:cubicBezTo>
                <a:cubicBezTo>
                  <a:pt x="32" y="192"/>
                  <a:pt x="64" y="136"/>
                  <a:pt x="112" y="96"/>
                </a:cubicBezTo>
                <a:cubicBezTo>
                  <a:pt x="160" y="56"/>
                  <a:pt x="232" y="28"/>
                  <a:pt x="304" y="0"/>
                </a:cubicBezTo>
              </a:path>
            </a:pathLst>
          </a:custGeom>
          <a:noFill/>
          <a:ln w="28575">
            <a:solidFill>
              <a:srgbClr val="EF1C22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82957" name="Rectangle 71"/>
          <p:cNvSpPr>
            <a:spLocks noChangeArrowheads="1"/>
          </p:cNvSpPr>
          <p:nvPr/>
        </p:nvSpPr>
        <p:spPr bwMode="auto">
          <a:xfrm>
            <a:off x="4724400" y="3962400"/>
            <a:ext cx="1600200" cy="8350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fr-FR" sz="1800" b="1">
                <a:latin typeface="Arial Narrow" pitchFamily="34" charset="0"/>
              </a:rPr>
              <a:t>Le nouvel acide aminé est dans la chaîne.</a:t>
            </a:r>
          </a:p>
        </p:txBody>
      </p:sp>
      <p:sp>
        <p:nvSpPr>
          <p:cNvPr id="82958" name="Rectangle 72"/>
          <p:cNvSpPr>
            <a:spLocks noChangeArrowheads="1"/>
          </p:cNvSpPr>
          <p:nvPr/>
        </p:nvSpPr>
        <p:spPr bwMode="auto">
          <a:xfrm>
            <a:off x="5257800" y="2101850"/>
            <a:ext cx="323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000">
                <a:latin typeface="Arial Narrow" pitchFamily="34" charset="0"/>
              </a:rPr>
              <a:t>P</a:t>
            </a:r>
            <a:endParaRPr lang="fr-FR">
              <a:latin typeface="Arial Narrow" pitchFamily="34" charset="0"/>
            </a:endParaRPr>
          </a:p>
        </p:txBody>
      </p:sp>
      <p:sp>
        <p:nvSpPr>
          <p:cNvPr id="82959" name="Rectangle 74"/>
          <p:cNvSpPr>
            <a:spLocks noChangeArrowheads="1"/>
          </p:cNvSpPr>
          <p:nvPr/>
        </p:nvSpPr>
        <p:spPr bwMode="auto">
          <a:xfrm>
            <a:off x="4203700" y="5265738"/>
            <a:ext cx="533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fr-FR" sz="1600" b="1" dirty="0">
                <a:solidFill>
                  <a:srgbClr val="FF0000"/>
                </a:solidFill>
                <a:latin typeface="Arial Narrow" pitchFamily="34" charset="0"/>
              </a:rPr>
              <a:t>GTP</a:t>
            </a:r>
          </a:p>
        </p:txBody>
      </p:sp>
      <p:sp>
        <p:nvSpPr>
          <p:cNvPr id="82960" name="Rectangle 75"/>
          <p:cNvSpPr>
            <a:spLocks noChangeArrowheads="1"/>
          </p:cNvSpPr>
          <p:nvPr/>
        </p:nvSpPr>
        <p:spPr bwMode="auto">
          <a:xfrm>
            <a:off x="3967163" y="4884738"/>
            <a:ext cx="55015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fr-FR" sz="1600" b="1" dirty="0">
                <a:solidFill>
                  <a:srgbClr val="FF0000"/>
                </a:solidFill>
                <a:latin typeface="Arial Narrow" pitchFamily="34" charset="0"/>
              </a:rPr>
              <a:t>GDP</a:t>
            </a:r>
          </a:p>
        </p:txBody>
      </p:sp>
      <p:sp>
        <p:nvSpPr>
          <p:cNvPr id="82961" name="Rectangle 76"/>
          <p:cNvSpPr>
            <a:spLocks noChangeArrowheads="1"/>
          </p:cNvSpPr>
          <p:nvPr/>
        </p:nvSpPr>
        <p:spPr bwMode="auto">
          <a:xfrm>
            <a:off x="5410200" y="6140450"/>
            <a:ext cx="323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000">
                <a:latin typeface="Arial Narrow" pitchFamily="34" charset="0"/>
              </a:rPr>
              <a:t>P</a:t>
            </a:r>
            <a:endParaRPr lang="fr-FR">
              <a:latin typeface="Arial Narrow" pitchFamily="34" charset="0"/>
            </a:endParaRPr>
          </a:p>
        </p:txBody>
      </p:sp>
      <p:sp>
        <p:nvSpPr>
          <p:cNvPr id="82962" name="Rectangle 77"/>
          <p:cNvSpPr>
            <a:spLocks noChangeArrowheads="1"/>
          </p:cNvSpPr>
          <p:nvPr/>
        </p:nvSpPr>
        <p:spPr bwMode="auto">
          <a:xfrm>
            <a:off x="5105400" y="5911850"/>
            <a:ext cx="323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>
                <a:latin typeface="Arial Narrow" pitchFamily="34" charset="0"/>
              </a:rPr>
              <a:t>E</a:t>
            </a:r>
          </a:p>
        </p:txBody>
      </p:sp>
      <p:sp>
        <p:nvSpPr>
          <p:cNvPr id="82963" name="Rectangle 79"/>
          <p:cNvSpPr>
            <a:spLocks noChangeArrowheads="1"/>
          </p:cNvSpPr>
          <p:nvPr/>
        </p:nvSpPr>
        <p:spPr bwMode="auto">
          <a:xfrm>
            <a:off x="-142908" y="685800"/>
            <a:ext cx="28956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01600"/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Durée : ± 0,1 sec</a:t>
            </a:r>
          </a:p>
          <a:p>
            <a:pPr marL="101600"/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Le ribosome 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et</a:t>
            </a:r>
          </a:p>
          <a:p>
            <a:pPr marL="101600"/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l’</a:t>
            </a:r>
            <a:r>
              <a:rPr lang="fr-FR" sz="2200" dirty="0" err="1" smtClean="0">
                <a:latin typeface="Times New Roman" pitchFamily="18" charset="0"/>
                <a:cs typeface="Times New Roman" pitchFamily="18" charset="0"/>
              </a:rPr>
              <a:t>ARNm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 bougent </a:t>
            </a:r>
          </a:p>
          <a:p>
            <a:pPr marL="101600"/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dans 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le sens contraire.</a:t>
            </a:r>
          </a:p>
        </p:txBody>
      </p:sp>
      <p:sp>
        <p:nvSpPr>
          <p:cNvPr id="82964" name="Rectangle 80"/>
          <p:cNvSpPr>
            <a:spLocks noChangeArrowheads="1"/>
          </p:cNvSpPr>
          <p:nvPr/>
        </p:nvSpPr>
        <p:spPr bwMode="auto">
          <a:xfrm>
            <a:off x="2667000" y="1524000"/>
            <a:ext cx="1690686" cy="904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fr-FR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Début d’un nouveau cycle</a:t>
            </a:r>
          </a:p>
        </p:txBody>
      </p:sp>
      <p:sp>
        <p:nvSpPr>
          <p:cNvPr id="82965" name="Rectangle 81"/>
          <p:cNvSpPr>
            <a:spLocks noChangeArrowheads="1"/>
          </p:cNvSpPr>
          <p:nvPr/>
        </p:nvSpPr>
        <p:spPr bwMode="auto">
          <a:xfrm>
            <a:off x="4267200" y="1881188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>
                <a:solidFill>
                  <a:srgbClr val="CB2347"/>
                </a:solidFill>
                <a:latin typeface="Arial Narrow" pitchFamily="34" charset="0"/>
              </a:rPr>
              <a:t>5’</a:t>
            </a:r>
          </a:p>
        </p:txBody>
      </p:sp>
      <p:sp>
        <p:nvSpPr>
          <p:cNvPr id="82966" name="Rectangle 82"/>
          <p:cNvSpPr>
            <a:spLocks noChangeArrowheads="1"/>
          </p:cNvSpPr>
          <p:nvPr/>
        </p:nvSpPr>
        <p:spPr bwMode="auto">
          <a:xfrm flipH="1">
            <a:off x="6324600" y="17526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 b="1">
                <a:solidFill>
                  <a:srgbClr val="CB2347"/>
                </a:solidFill>
                <a:latin typeface="Arial Narrow" pitchFamily="34" charset="0"/>
              </a:rPr>
              <a:t>3’</a:t>
            </a:r>
          </a:p>
        </p:txBody>
      </p:sp>
      <p:sp>
        <p:nvSpPr>
          <p:cNvPr id="82967" name="Rectangle 85"/>
          <p:cNvSpPr>
            <a:spLocks noChangeArrowheads="1"/>
          </p:cNvSpPr>
          <p:nvPr/>
        </p:nvSpPr>
        <p:spPr bwMode="auto">
          <a:xfrm>
            <a:off x="4419600" y="2971800"/>
            <a:ext cx="1752600" cy="771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Symbol" pitchFamily="18" charset="2"/>
              <a:buNone/>
            </a:pPr>
            <a:r>
              <a:rPr lang="fr-FR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 </a:t>
            </a:r>
            <a:r>
              <a:rPr lang="fr-FR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ARNm</a:t>
            </a:r>
            <a:endParaRPr lang="fr-FR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Symbol" pitchFamily="18" charset="2"/>
              <a:buNone/>
            </a:pPr>
            <a:r>
              <a:rPr lang="fr-FR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Ribosome </a:t>
            </a:r>
            <a:r>
              <a:rPr lang="fr-FR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</a:t>
            </a:r>
          </a:p>
        </p:txBody>
      </p:sp>
      <p:sp>
        <p:nvSpPr>
          <p:cNvPr id="82968" name="Line 88"/>
          <p:cNvSpPr>
            <a:spLocks noChangeShapeType="1"/>
          </p:cNvSpPr>
          <p:nvPr/>
        </p:nvSpPr>
        <p:spPr bwMode="auto">
          <a:xfrm flipV="1">
            <a:off x="5867400" y="4692650"/>
            <a:ext cx="2921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82969" name="Rectangle 89"/>
          <p:cNvSpPr>
            <a:spLocks noChangeArrowheads="1"/>
          </p:cNvSpPr>
          <p:nvPr/>
        </p:nvSpPr>
        <p:spPr bwMode="auto">
          <a:xfrm>
            <a:off x="3352800" y="4083050"/>
            <a:ext cx="323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000">
                <a:latin typeface="Arial Narrow" pitchFamily="34" charset="0"/>
              </a:rPr>
              <a:t>P</a:t>
            </a:r>
            <a:endParaRPr lang="fr-FR">
              <a:latin typeface="Arial Narrow" pitchFamily="34" charset="0"/>
            </a:endParaRPr>
          </a:p>
        </p:txBody>
      </p:sp>
      <p:sp>
        <p:nvSpPr>
          <p:cNvPr id="82970" name="Rectangle 90"/>
          <p:cNvSpPr>
            <a:spLocks noChangeArrowheads="1"/>
          </p:cNvSpPr>
          <p:nvPr/>
        </p:nvSpPr>
        <p:spPr bwMode="auto">
          <a:xfrm>
            <a:off x="3657600" y="3778250"/>
            <a:ext cx="323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000">
                <a:latin typeface="Arial Narrow" pitchFamily="34" charset="0"/>
              </a:rPr>
              <a:t>A</a:t>
            </a:r>
            <a:endParaRPr lang="fr-FR">
              <a:latin typeface="Arial Narrow" pitchFamily="34" charset="0"/>
            </a:endParaRPr>
          </a:p>
        </p:txBody>
      </p:sp>
      <p:sp>
        <p:nvSpPr>
          <p:cNvPr id="82971" name="Rectangle 91"/>
          <p:cNvSpPr>
            <a:spLocks noChangeArrowheads="1"/>
          </p:cNvSpPr>
          <p:nvPr/>
        </p:nvSpPr>
        <p:spPr bwMode="auto">
          <a:xfrm>
            <a:off x="3124200" y="3778250"/>
            <a:ext cx="323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>
                <a:latin typeface="Arial Narrow" pitchFamily="34" charset="0"/>
              </a:rPr>
              <a:t>E</a:t>
            </a:r>
          </a:p>
        </p:txBody>
      </p:sp>
      <p:sp>
        <p:nvSpPr>
          <p:cNvPr id="82972" name="Rectangle 92"/>
          <p:cNvSpPr>
            <a:spLocks noChangeArrowheads="1"/>
          </p:cNvSpPr>
          <p:nvPr/>
        </p:nvSpPr>
        <p:spPr bwMode="auto">
          <a:xfrm>
            <a:off x="7848600" y="4083050"/>
            <a:ext cx="323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000">
                <a:latin typeface="Arial Narrow" pitchFamily="34" charset="0"/>
              </a:rPr>
              <a:t>A</a:t>
            </a:r>
            <a:endParaRPr lang="fr-FR">
              <a:latin typeface="Arial Narrow" pitchFamily="34" charset="0"/>
            </a:endParaRPr>
          </a:p>
        </p:txBody>
      </p:sp>
      <p:sp>
        <p:nvSpPr>
          <p:cNvPr id="82973" name="Rectangle 93"/>
          <p:cNvSpPr>
            <a:spLocks noChangeArrowheads="1"/>
          </p:cNvSpPr>
          <p:nvPr/>
        </p:nvSpPr>
        <p:spPr bwMode="auto">
          <a:xfrm>
            <a:off x="7543800" y="4159250"/>
            <a:ext cx="323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000">
                <a:latin typeface="Arial Narrow" pitchFamily="34" charset="0"/>
              </a:rPr>
              <a:t>P</a:t>
            </a:r>
            <a:endParaRPr lang="fr-FR">
              <a:latin typeface="Arial Narrow" pitchFamily="34" charset="0"/>
            </a:endParaRPr>
          </a:p>
        </p:txBody>
      </p:sp>
      <p:sp>
        <p:nvSpPr>
          <p:cNvPr id="82974" name="Rectangle 94"/>
          <p:cNvSpPr>
            <a:spLocks noChangeArrowheads="1"/>
          </p:cNvSpPr>
          <p:nvPr/>
        </p:nvSpPr>
        <p:spPr bwMode="auto">
          <a:xfrm>
            <a:off x="7239000" y="3930650"/>
            <a:ext cx="323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>
                <a:latin typeface="Arial Narrow" pitchFamily="34" charset="0"/>
              </a:rPr>
              <a:t>E</a:t>
            </a:r>
          </a:p>
        </p:txBody>
      </p:sp>
      <p:grpSp>
        <p:nvGrpSpPr>
          <p:cNvPr id="2" name="Group 99"/>
          <p:cNvGrpSpPr>
            <a:grpSpLocks/>
          </p:cNvGrpSpPr>
          <p:nvPr/>
        </p:nvGrpSpPr>
        <p:grpSpPr bwMode="auto">
          <a:xfrm>
            <a:off x="4876800" y="0"/>
            <a:ext cx="4267200" cy="723900"/>
            <a:chOff x="3072" y="0"/>
            <a:chExt cx="2688" cy="456"/>
          </a:xfrm>
        </p:grpSpPr>
        <p:sp>
          <p:nvSpPr>
            <p:cNvPr id="82982" name="Rectangle 55"/>
            <p:cNvSpPr>
              <a:spLocks noChangeArrowheads="1"/>
            </p:cNvSpPr>
            <p:nvPr/>
          </p:nvSpPr>
          <p:spPr bwMode="auto">
            <a:xfrm>
              <a:off x="3360" y="0"/>
              <a:ext cx="2400" cy="45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fr-FR" sz="2200" b="1" u="sng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Reconnaissance d’un codon</a:t>
              </a:r>
              <a:br>
                <a:rPr lang="fr-FR" sz="2200" b="1" u="sng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fr-FR" sz="2200" dirty="0">
                  <a:latin typeface="Times New Roman" pitchFamily="18" charset="0"/>
                  <a:cs typeface="Times New Roman" pitchFamily="18" charset="0"/>
                </a:rPr>
                <a:t>Un </a:t>
              </a:r>
              <a:r>
                <a:rPr lang="fr-FR" sz="2200" dirty="0" err="1">
                  <a:latin typeface="Times New Roman" pitchFamily="18" charset="0"/>
                  <a:cs typeface="Times New Roman" pitchFamily="18" charset="0"/>
                </a:rPr>
                <a:t>aa</a:t>
              </a:r>
              <a:r>
                <a:rPr lang="fr-FR" sz="2200" dirty="0">
                  <a:latin typeface="Times New Roman" pitchFamily="18" charset="0"/>
                  <a:cs typeface="Times New Roman" pitchFamily="18" charset="0"/>
                </a:rPr>
                <a:t>•</a:t>
              </a:r>
              <a:r>
                <a:rPr lang="fr-FR" sz="2200" dirty="0" err="1">
                  <a:latin typeface="Times New Roman" pitchFamily="18" charset="0"/>
                  <a:cs typeface="Times New Roman" pitchFamily="18" charset="0"/>
                </a:rPr>
                <a:t>ARNt</a:t>
              </a:r>
              <a:r>
                <a:rPr lang="fr-FR" sz="2200" dirty="0">
                  <a:latin typeface="Times New Roman" pitchFamily="18" charset="0"/>
                  <a:cs typeface="Times New Roman" pitchFamily="18" charset="0"/>
                </a:rPr>
                <a:t>  s’ajoute au site A.</a:t>
              </a:r>
            </a:p>
          </p:txBody>
        </p:sp>
        <p:sp>
          <p:nvSpPr>
            <p:cNvPr id="82983" name="Oval 96"/>
            <p:cNvSpPr>
              <a:spLocks noChangeArrowheads="1"/>
            </p:cNvSpPr>
            <p:nvPr/>
          </p:nvSpPr>
          <p:spPr bwMode="auto">
            <a:xfrm>
              <a:off x="3072" y="0"/>
              <a:ext cx="240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fr-FR"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</p:grpSp>
      <p:sp>
        <p:nvSpPr>
          <p:cNvPr id="82980" name="Rectangle 58"/>
          <p:cNvSpPr>
            <a:spLocks noChangeArrowheads="1"/>
          </p:cNvSpPr>
          <p:nvPr/>
        </p:nvSpPr>
        <p:spPr bwMode="auto">
          <a:xfrm>
            <a:off x="6400800" y="4589463"/>
            <a:ext cx="2743200" cy="22320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90000"/>
              </a:lnSpc>
            </a:pPr>
            <a:r>
              <a:rPr lang="fr-FR" sz="2200" b="1" u="sng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Liaison peptidique</a:t>
            </a:r>
            <a:endParaRPr lang="fr-FR" sz="22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Le lien se forme entre l’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a.a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. qui s’ajoute et la chaîne en formation. </a:t>
            </a:r>
            <a:br>
              <a:rPr lang="fr-FR" sz="2200" dirty="0">
                <a:latin typeface="Times New Roman" pitchFamily="18" charset="0"/>
                <a:cs typeface="Times New Roman" pitchFamily="18" charset="0"/>
              </a:rPr>
            </a:b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Transfert de la chaîne sur l’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ARNt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du site A. </a:t>
            </a:r>
          </a:p>
          <a:p>
            <a:pPr>
              <a:lnSpc>
                <a:spcPct val="90000"/>
              </a:lnSpc>
            </a:pP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Catalyse par l’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ARNr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2981" name="Oval 97"/>
          <p:cNvSpPr>
            <a:spLocks noChangeArrowheads="1"/>
          </p:cNvSpPr>
          <p:nvPr/>
        </p:nvSpPr>
        <p:spPr bwMode="auto">
          <a:xfrm>
            <a:off x="8661432" y="4572008"/>
            <a:ext cx="452438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fr-FR" sz="2000" dirty="0">
                <a:latin typeface="Arial Narrow" pitchFamily="34" charset="0"/>
              </a:rPr>
              <a:t>2</a:t>
            </a:r>
          </a:p>
        </p:txBody>
      </p:sp>
      <p:sp>
        <p:nvSpPr>
          <p:cNvPr id="82977" name="Rectangle 61"/>
          <p:cNvSpPr>
            <a:spLocks noChangeArrowheads="1"/>
          </p:cNvSpPr>
          <p:nvPr/>
        </p:nvSpPr>
        <p:spPr bwMode="auto">
          <a:xfrm>
            <a:off x="0" y="2189163"/>
            <a:ext cx="2214546" cy="435811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101600">
              <a:lnSpc>
                <a:spcPct val="90000"/>
              </a:lnSpc>
            </a:pPr>
            <a:r>
              <a:rPr lang="fr-FR" sz="2200" b="1" u="sng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Translocation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01600">
              <a:lnSpc>
                <a:spcPct val="90000"/>
              </a:lnSpc>
            </a:pPr>
            <a:endParaRPr lang="fr-FR" sz="2200" dirty="0">
              <a:latin typeface="Times New Roman" pitchFamily="18" charset="0"/>
              <a:cs typeface="Times New Roman" pitchFamily="18" charset="0"/>
            </a:endParaRPr>
          </a:p>
          <a:p>
            <a:pPr marL="101600">
              <a:lnSpc>
                <a:spcPct val="90000"/>
              </a:lnSpc>
            </a:pP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chaîne•</a:t>
            </a:r>
            <a:r>
              <a:rPr lang="fr-FR" sz="2200" dirty="0" err="1" smtClean="0">
                <a:latin typeface="Times New Roman" pitchFamily="18" charset="0"/>
                <a:cs typeface="Times New Roman" pitchFamily="18" charset="0"/>
              </a:rPr>
              <a:t>ARNt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du site A passe au site P. Le site A est maintenant libre.</a:t>
            </a:r>
          </a:p>
          <a:p>
            <a:pPr marL="101600">
              <a:lnSpc>
                <a:spcPct val="90000"/>
              </a:lnSpc>
            </a:pPr>
            <a:endParaRPr lang="fr-FR" sz="2200" dirty="0">
              <a:latin typeface="Times New Roman" pitchFamily="18" charset="0"/>
              <a:cs typeface="Times New Roman" pitchFamily="18" charset="0"/>
            </a:endParaRPr>
          </a:p>
          <a:p>
            <a:pPr marL="101600">
              <a:lnSpc>
                <a:spcPct val="90000"/>
              </a:lnSpc>
            </a:pP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L’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ARNt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du site P, ayant fini sa «job», passe au site E puis se libère.</a:t>
            </a:r>
          </a:p>
          <a:p>
            <a:pPr marL="101600">
              <a:lnSpc>
                <a:spcPct val="90000"/>
              </a:lnSpc>
            </a:pPr>
            <a:endParaRPr lang="fr-FR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978" name="Oval 98"/>
          <p:cNvSpPr>
            <a:spLocks noChangeArrowheads="1"/>
          </p:cNvSpPr>
          <p:nvPr/>
        </p:nvSpPr>
        <p:spPr bwMode="auto">
          <a:xfrm>
            <a:off x="1904984" y="2214554"/>
            <a:ext cx="3810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 dirty="0">
                <a:latin typeface="Arial Narrow" pitchFamily="34" charset="0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142900"/>
            <a:ext cx="8305800" cy="1143000"/>
          </a:xfrm>
        </p:spPr>
        <p:txBody>
          <a:bodyPr/>
          <a:lstStyle/>
          <a:p>
            <a:r>
              <a:rPr lang="fr-FR" dirty="0" smtClean="0"/>
              <a:t>La terminaison</a:t>
            </a:r>
            <a:endParaRPr lang="fr-FR" dirty="0"/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442" y="1214422"/>
            <a:ext cx="8892814" cy="5053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2" name="Picture 23" descr="sans titre..                                                   0002D956Imac                           C48CF6BB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143000"/>
            <a:ext cx="8739188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4" name="Line 35"/>
          <p:cNvSpPr>
            <a:spLocks noChangeShapeType="1"/>
          </p:cNvSpPr>
          <p:nvPr/>
        </p:nvSpPr>
        <p:spPr bwMode="auto">
          <a:xfrm flipH="1">
            <a:off x="1828800" y="1371600"/>
            <a:ext cx="533400" cy="762000"/>
          </a:xfrm>
          <a:prstGeom prst="line">
            <a:avLst/>
          </a:prstGeom>
          <a:noFill/>
          <a:ln w="38100">
            <a:solidFill>
              <a:srgbClr val="CB2347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83975" name="AutoShape 36"/>
          <p:cNvSpPr>
            <a:spLocks noChangeArrowheads="1"/>
          </p:cNvSpPr>
          <p:nvPr/>
        </p:nvSpPr>
        <p:spPr bwMode="auto">
          <a:xfrm rot="911416">
            <a:off x="2209800" y="990600"/>
            <a:ext cx="304800" cy="685800"/>
          </a:xfrm>
          <a:prstGeom prst="roundRect">
            <a:avLst>
              <a:gd name="adj" fmla="val 16667"/>
            </a:avLst>
          </a:prstGeom>
          <a:solidFill>
            <a:srgbClr val="FFEF6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83976" name="Rectangle 37"/>
          <p:cNvSpPr>
            <a:spLocks noChangeArrowheads="1"/>
          </p:cNvSpPr>
          <p:nvPr/>
        </p:nvSpPr>
        <p:spPr bwMode="auto">
          <a:xfrm>
            <a:off x="7620000" y="1828800"/>
            <a:ext cx="323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>
                <a:latin typeface="Arial Narrow" pitchFamily="34" charset="0"/>
              </a:rPr>
              <a:t>E</a:t>
            </a:r>
          </a:p>
        </p:txBody>
      </p:sp>
      <p:sp>
        <p:nvSpPr>
          <p:cNvPr id="83977" name="Rectangle 38"/>
          <p:cNvSpPr>
            <a:spLocks noChangeArrowheads="1"/>
          </p:cNvSpPr>
          <p:nvPr/>
        </p:nvSpPr>
        <p:spPr bwMode="auto">
          <a:xfrm>
            <a:off x="7848600" y="2057400"/>
            <a:ext cx="323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>
                <a:latin typeface="Arial Narrow" pitchFamily="34" charset="0"/>
              </a:rPr>
              <a:t>P</a:t>
            </a:r>
          </a:p>
        </p:txBody>
      </p:sp>
      <p:sp>
        <p:nvSpPr>
          <p:cNvPr id="83978" name="Rectangle 39"/>
          <p:cNvSpPr>
            <a:spLocks noChangeArrowheads="1"/>
          </p:cNvSpPr>
          <p:nvPr/>
        </p:nvSpPr>
        <p:spPr bwMode="auto">
          <a:xfrm>
            <a:off x="8077200" y="2057400"/>
            <a:ext cx="323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>
                <a:latin typeface="Arial Narrow" pitchFamily="34" charset="0"/>
              </a:rPr>
              <a:t>A</a:t>
            </a:r>
          </a:p>
        </p:txBody>
      </p:sp>
      <p:sp>
        <p:nvSpPr>
          <p:cNvPr id="83979" name="Line 43"/>
          <p:cNvSpPr>
            <a:spLocks noChangeShapeType="1"/>
          </p:cNvSpPr>
          <p:nvPr/>
        </p:nvSpPr>
        <p:spPr bwMode="auto">
          <a:xfrm>
            <a:off x="1752600" y="2895600"/>
            <a:ext cx="381000" cy="609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83980" name="Rectangle 44"/>
          <p:cNvSpPr>
            <a:spLocks noChangeArrowheads="1"/>
          </p:cNvSpPr>
          <p:nvPr/>
        </p:nvSpPr>
        <p:spPr bwMode="auto">
          <a:xfrm>
            <a:off x="457200" y="3448055"/>
            <a:ext cx="2209800" cy="100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fr-FR" sz="22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Codon d’arrêt</a:t>
            </a:r>
            <a:r>
              <a:rPr lang="fr-FR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UAG, UAA ou UGA</a:t>
            </a:r>
          </a:p>
        </p:txBody>
      </p:sp>
      <p:sp>
        <p:nvSpPr>
          <p:cNvPr id="83981" name="Rectangle 45"/>
          <p:cNvSpPr>
            <a:spLocks noChangeArrowheads="1"/>
          </p:cNvSpPr>
          <p:nvPr/>
        </p:nvSpPr>
        <p:spPr bwMode="auto">
          <a:xfrm>
            <a:off x="685800" y="571480"/>
            <a:ext cx="1447800" cy="9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Facteur de terminaison</a:t>
            </a:r>
          </a:p>
        </p:txBody>
      </p:sp>
      <p:sp>
        <p:nvSpPr>
          <p:cNvPr id="83982" name="Line 46"/>
          <p:cNvSpPr>
            <a:spLocks noChangeShapeType="1"/>
          </p:cNvSpPr>
          <p:nvPr/>
        </p:nvSpPr>
        <p:spPr bwMode="auto">
          <a:xfrm>
            <a:off x="1981200" y="990600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83983" name="Rectangle 48"/>
          <p:cNvSpPr>
            <a:spLocks noChangeArrowheads="1"/>
          </p:cNvSpPr>
          <p:nvPr/>
        </p:nvSpPr>
        <p:spPr bwMode="auto">
          <a:xfrm>
            <a:off x="1600200" y="2286000"/>
            <a:ext cx="3365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200">
                <a:latin typeface="Arial Narrow" pitchFamily="34" charset="0"/>
              </a:rPr>
              <a:t>A</a:t>
            </a:r>
          </a:p>
        </p:txBody>
      </p:sp>
      <p:sp>
        <p:nvSpPr>
          <p:cNvPr id="83984" name="Rectangle 49"/>
          <p:cNvSpPr>
            <a:spLocks noChangeArrowheads="1"/>
          </p:cNvSpPr>
          <p:nvPr/>
        </p:nvSpPr>
        <p:spPr bwMode="auto">
          <a:xfrm>
            <a:off x="4495800" y="2362200"/>
            <a:ext cx="3365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200">
                <a:latin typeface="Arial Narrow" pitchFamily="34" charset="0"/>
              </a:rPr>
              <a:t>P</a:t>
            </a:r>
          </a:p>
        </p:txBody>
      </p:sp>
      <p:sp>
        <p:nvSpPr>
          <p:cNvPr id="83985" name="Rectangle 27"/>
          <p:cNvSpPr>
            <a:spLocks noChangeArrowheads="1"/>
          </p:cNvSpPr>
          <p:nvPr/>
        </p:nvSpPr>
        <p:spPr bwMode="auto">
          <a:xfrm>
            <a:off x="71438" y="4418966"/>
            <a:ext cx="2643174" cy="193899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Le ribosome lit le codon d’arrêt.</a:t>
            </a:r>
          </a:p>
          <a:p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Une protéine de terminaison se lie au site A.</a:t>
            </a:r>
          </a:p>
        </p:txBody>
      </p:sp>
      <p:sp>
        <p:nvSpPr>
          <p:cNvPr id="83986" name="Oval 50"/>
          <p:cNvSpPr>
            <a:spLocks noChangeArrowheads="1"/>
          </p:cNvSpPr>
          <p:nvPr/>
        </p:nvSpPr>
        <p:spPr bwMode="auto">
          <a:xfrm>
            <a:off x="2143108" y="4857760"/>
            <a:ext cx="3810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 dirty="0">
                <a:latin typeface="Arial Narrow" pitchFamily="34" charset="0"/>
              </a:rPr>
              <a:t>1</a:t>
            </a:r>
          </a:p>
        </p:txBody>
      </p:sp>
      <p:grpSp>
        <p:nvGrpSpPr>
          <p:cNvPr id="2" name="Group 54"/>
          <p:cNvGrpSpPr>
            <a:grpSpLocks/>
          </p:cNvGrpSpPr>
          <p:nvPr/>
        </p:nvGrpSpPr>
        <p:grpSpPr bwMode="auto">
          <a:xfrm>
            <a:off x="3048000" y="4267200"/>
            <a:ext cx="3657600" cy="1946275"/>
            <a:chOff x="1920" y="2688"/>
            <a:chExt cx="2304" cy="1226"/>
          </a:xfrm>
        </p:grpSpPr>
        <p:sp>
          <p:nvSpPr>
            <p:cNvPr id="83991" name="Rectangle 29"/>
            <p:cNvSpPr>
              <a:spLocks noChangeArrowheads="1"/>
            </p:cNvSpPr>
            <p:nvPr/>
          </p:nvSpPr>
          <p:spPr bwMode="auto">
            <a:xfrm>
              <a:off x="1920" y="2688"/>
              <a:ext cx="2304" cy="122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Le facteur de terminaison hydrolyse le lien qui relie le polypeptide à l’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ARNt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Le polypeptide se détache ainsi que le dernier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ARNt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sp>
          <p:nvSpPr>
            <p:cNvPr id="83992" name="Oval 51"/>
            <p:cNvSpPr>
              <a:spLocks noChangeArrowheads="1"/>
            </p:cNvSpPr>
            <p:nvPr/>
          </p:nvSpPr>
          <p:spPr bwMode="auto">
            <a:xfrm>
              <a:off x="3888" y="3168"/>
              <a:ext cx="240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fr-FR"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grpSp>
        <p:nvGrpSpPr>
          <p:cNvPr id="3" name="Group 55"/>
          <p:cNvGrpSpPr>
            <a:grpSpLocks/>
          </p:cNvGrpSpPr>
          <p:nvPr/>
        </p:nvGrpSpPr>
        <p:grpSpPr bwMode="auto">
          <a:xfrm>
            <a:off x="7086600" y="4084638"/>
            <a:ext cx="1905000" cy="1946275"/>
            <a:chOff x="4464" y="2573"/>
            <a:chExt cx="1200" cy="1226"/>
          </a:xfrm>
        </p:grpSpPr>
        <p:sp>
          <p:nvSpPr>
            <p:cNvPr id="83989" name="Rectangle 31"/>
            <p:cNvSpPr>
              <a:spLocks noChangeArrowheads="1"/>
            </p:cNvSpPr>
            <p:nvPr/>
          </p:nvSpPr>
          <p:spPr bwMode="auto">
            <a:xfrm>
              <a:off x="4464" y="2573"/>
              <a:ext cx="1200" cy="122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Les sous-unités du ribosome et l’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ARNm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sont libérés.</a:t>
              </a:r>
            </a:p>
          </p:txBody>
        </p:sp>
        <p:sp>
          <p:nvSpPr>
            <p:cNvPr id="83990" name="Oval 52"/>
            <p:cNvSpPr>
              <a:spLocks noChangeArrowheads="1"/>
            </p:cNvSpPr>
            <p:nvPr/>
          </p:nvSpPr>
          <p:spPr bwMode="auto">
            <a:xfrm>
              <a:off x="5328" y="2880"/>
              <a:ext cx="240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fr-FR"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6" y="195092"/>
            <a:ext cx="8786842" cy="6520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827" y="142852"/>
            <a:ext cx="8939465" cy="6587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684" y="680148"/>
            <a:ext cx="8123406" cy="60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285852" y="71414"/>
            <a:ext cx="62151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latin typeface="+mj-lt"/>
              </a:rPr>
              <a:t>Assemblage des complexes </a:t>
            </a:r>
            <a:r>
              <a:rPr lang="fr-FR" sz="2400" b="1" dirty="0" err="1">
                <a:latin typeface="+mj-lt"/>
              </a:rPr>
              <a:t>ribosomiques</a:t>
            </a:r>
            <a:endParaRPr lang="fr-FR" sz="24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99064"/>
            <a:ext cx="8501122" cy="6301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42852"/>
            <a:ext cx="8200490" cy="658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36289"/>
            <a:ext cx="8215370" cy="623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00042"/>
            <a:ext cx="8526636" cy="5792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fr-FR" dirty="0" smtClean="0"/>
              <a:t>1. Le code génétique</a:t>
            </a: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7992888" cy="5257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68525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1" descr="sans titre..                                                   0002D956Imac                           C48CF6BB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1600200"/>
            <a:ext cx="4657726" cy="2385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19" name="Rectangle 3"/>
          <p:cNvSpPr>
            <a:spLocks noChangeArrowheads="1"/>
          </p:cNvSpPr>
          <p:nvPr/>
        </p:nvSpPr>
        <p:spPr bwMode="auto">
          <a:xfrm>
            <a:off x="0" y="381000"/>
            <a:ext cx="3505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01600"/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Un polyribosome</a:t>
            </a:r>
            <a:endParaRPr lang="fr-CH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020" name="Rectangle 6"/>
          <p:cNvSpPr>
            <a:spLocks noChangeArrowheads="1"/>
          </p:cNvSpPr>
          <p:nvPr/>
        </p:nvSpPr>
        <p:spPr bwMode="auto">
          <a:xfrm>
            <a:off x="4667250" y="914400"/>
            <a:ext cx="926857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fr-FR" sz="2000">
                <a:latin typeface="Times New Roman" pitchFamily="18" charset="0"/>
                <a:cs typeface="Times New Roman" pitchFamily="18" charset="0"/>
              </a:rPr>
              <a:t>ARNm</a:t>
            </a:r>
          </a:p>
        </p:txBody>
      </p:sp>
      <p:sp>
        <p:nvSpPr>
          <p:cNvPr id="86021" name="Line 7"/>
          <p:cNvSpPr>
            <a:spLocks noChangeShapeType="1"/>
          </p:cNvSpPr>
          <p:nvPr/>
        </p:nvSpPr>
        <p:spPr bwMode="auto">
          <a:xfrm>
            <a:off x="5353050" y="1447800"/>
            <a:ext cx="53340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86022" name="Line 9"/>
          <p:cNvSpPr>
            <a:spLocks noChangeShapeType="1"/>
          </p:cNvSpPr>
          <p:nvPr/>
        </p:nvSpPr>
        <p:spPr bwMode="auto">
          <a:xfrm flipH="1">
            <a:off x="7486650" y="1371600"/>
            <a:ext cx="0" cy="1676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86023" name="Line 10"/>
          <p:cNvSpPr>
            <a:spLocks noChangeShapeType="1"/>
          </p:cNvSpPr>
          <p:nvPr/>
        </p:nvSpPr>
        <p:spPr bwMode="auto">
          <a:xfrm flipH="1">
            <a:off x="6724650" y="1371600"/>
            <a:ext cx="685800" cy="1295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15758" name="Rectangle 14"/>
          <p:cNvSpPr>
            <a:spLocks noChangeArrowheads="1"/>
          </p:cNvSpPr>
          <p:nvPr/>
        </p:nvSpPr>
        <p:spPr bwMode="auto">
          <a:xfrm>
            <a:off x="0" y="5334000"/>
            <a:ext cx="9001156" cy="116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01600" algn="just">
              <a:lnSpc>
                <a:spcPct val="90000"/>
              </a:lnSpc>
            </a:pPr>
            <a:r>
              <a:rPr lang="fr-FR" sz="2600" b="1" dirty="0">
                <a:latin typeface="Times New Roman" pitchFamily="18" charset="0"/>
                <a:cs typeface="Times New Roman" pitchFamily="18" charset="0"/>
              </a:rPr>
              <a:t>La présence de polysomes dans une cellule signe une intense activité. De nombreuses copies d’un même type de polypeptide apparaît rapidement.</a:t>
            </a:r>
          </a:p>
        </p:txBody>
      </p:sp>
      <p:pic>
        <p:nvPicPr>
          <p:cNvPr id="86026" name="Picture 20" descr="2                                                              0002D956Imac                           C48CF6BB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199" y="1524000"/>
            <a:ext cx="4294181" cy="2333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27" name="Rectangle 22"/>
          <p:cNvSpPr>
            <a:spLocks noChangeArrowheads="1"/>
          </p:cNvSpPr>
          <p:nvPr/>
        </p:nvSpPr>
        <p:spPr bwMode="auto">
          <a:xfrm>
            <a:off x="6724650" y="762000"/>
            <a:ext cx="1322799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Ribosomes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5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5758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130" name="Object 2"/>
          <p:cNvGraphicFramePr>
            <a:graphicFrameLocks noChangeAspect="1"/>
          </p:cNvGraphicFramePr>
          <p:nvPr>
            <p:ph idx="4294967295"/>
          </p:nvPr>
        </p:nvGraphicFramePr>
        <p:xfrm>
          <a:off x="323850" y="188913"/>
          <a:ext cx="8496300" cy="6480175"/>
        </p:xfrm>
        <a:graphic>
          <a:graphicData uri="http://schemas.openxmlformats.org/presentationml/2006/ole">
            <p:oleObj spid="_x0000_s2050" name="Image bitmap" r:id="rId3" imgW="6095238" imgH="3142857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AutoShape 9"/>
          <p:cNvSpPr>
            <a:spLocks noChangeArrowheads="1"/>
          </p:cNvSpPr>
          <p:nvPr/>
        </p:nvSpPr>
        <p:spPr bwMode="auto">
          <a:xfrm>
            <a:off x="0" y="381000"/>
            <a:ext cx="609600" cy="381000"/>
          </a:xfrm>
          <a:prstGeom prst="rightArrow">
            <a:avLst>
              <a:gd name="adj1" fmla="val 50000"/>
              <a:gd name="adj2" fmla="val 40000"/>
            </a:avLst>
          </a:prstGeom>
          <a:solidFill>
            <a:srgbClr val="FFF15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87043" name="Rectangle 10"/>
          <p:cNvSpPr>
            <a:spLocks noChangeArrowheads="1"/>
          </p:cNvSpPr>
          <p:nvPr/>
        </p:nvSpPr>
        <p:spPr bwMode="auto">
          <a:xfrm>
            <a:off x="609600" y="71414"/>
            <a:ext cx="8458200" cy="125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90000"/>
              </a:lnSpc>
            </a:pP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La synthèse de tout polypeptide débute dans un ribosome libre du cytosol mais la fin du processus dépend de la présence ou de l’absence d’une séquence «signal».</a:t>
            </a:r>
          </a:p>
        </p:txBody>
      </p:sp>
      <p:sp>
        <p:nvSpPr>
          <p:cNvPr id="87044" name="AutoShape 31"/>
          <p:cNvSpPr>
            <a:spLocks noChangeArrowheads="1"/>
          </p:cNvSpPr>
          <p:nvPr/>
        </p:nvSpPr>
        <p:spPr bwMode="auto">
          <a:xfrm>
            <a:off x="2514600" y="2362200"/>
            <a:ext cx="533400" cy="304800"/>
          </a:xfrm>
          <a:prstGeom prst="rightArrow">
            <a:avLst>
              <a:gd name="adj1" fmla="val 50000"/>
              <a:gd name="adj2" fmla="val 43750"/>
            </a:avLst>
          </a:prstGeom>
          <a:solidFill>
            <a:srgbClr val="CB234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pic>
        <p:nvPicPr>
          <p:cNvPr id="87045" name="Picture 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1905000"/>
            <a:ext cx="2286000" cy="175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6" name="Rectangle 34"/>
          <p:cNvSpPr>
            <a:spLocks noChangeArrowheads="1"/>
          </p:cNvSpPr>
          <p:nvPr/>
        </p:nvSpPr>
        <p:spPr bwMode="auto">
          <a:xfrm>
            <a:off x="0" y="1752600"/>
            <a:ext cx="2643174" cy="208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01600">
              <a:lnSpc>
                <a:spcPct val="90000"/>
              </a:lnSpc>
            </a:pP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En absence d’une séquence «signal» la synthèse se produit entièrement dans le cytosol.</a:t>
            </a:r>
          </a:p>
        </p:txBody>
      </p:sp>
      <p:sp>
        <p:nvSpPr>
          <p:cNvPr id="87047" name="AutoShape 37"/>
          <p:cNvSpPr>
            <a:spLocks noChangeArrowheads="1"/>
          </p:cNvSpPr>
          <p:nvPr/>
        </p:nvSpPr>
        <p:spPr bwMode="auto">
          <a:xfrm>
            <a:off x="2057400" y="2714620"/>
            <a:ext cx="6096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B234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0" y="1676400"/>
            <a:ext cx="9144000" cy="5181600"/>
            <a:chOff x="0" y="1056"/>
            <a:chExt cx="5760" cy="3264"/>
          </a:xfrm>
        </p:grpSpPr>
        <p:pic>
          <p:nvPicPr>
            <p:cNvPr id="87050" name="Picture 28" descr="sans titre.                                                    0002D956Imac                           C48CF6BB: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2570"/>
              <a:ext cx="3964" cy="1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7051" name="Picture 3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312" y="1056"/>
              <a:ext cx="1440" cy="1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7052" name="Rectangle 35"/>
            <p:cNvSpPr>
              <a:spLocks noChangeArrowheads="1"/>
            </p:cNvSpPr>
            <p:nvPr/>
          </p:nvSpPr>
          <p:spPr bwMode="auto">
            <a:xfrm>
              <a:off x="4770" y="1056"/>
              <a:ext cx="990" cy="9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En présence d’une séquence «signal»</a:t>
              </a:r>
            </a:p>
          </p:txBody>
        </p:sp>
        <p:sp>
          <p:nvSpPr>
            <p:cNvPr id="87053" name="Rectangle 36"/>
            <p:cNvSpPr>
              <a:spLocks noChangeArrowheads="1"/>
            </p:cNvSpPr>
            <p:nvPr/>
          </p:nvSpPr>
          <p:spPr bwMode="auto">
            <a:xfrm>
              <a:off x="4050" y="2606"/>
              <a:ext cx="1710" cy="16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79400" indent="-279400">
                <a:lnSpc>
                  <a:spcPct val="80000"/>
                </a:lnSpc>
                <a:buFont typeface="Times" pitchFamily="80" charset="0"/>
                <a:buAutoNum type="arabicPeriod"/>
              </a:pPr>
              <a:r>
                <a:rPr lang="fr-FR" sz="2300" dirty="0">
                  <a:latin typeface="Times New Roman" pitchFamily="18" charset="0"/>
                  <a:cs typeface="Times New Roman" pitchFamily="18" charset="0"/>
                </a:rPr>
                <a:t>La synthèse s'interrompt.</a:t>
              </a:r>
            </a:p>
            <a:p>
              <a:pPr marL="279400" indent="-279400">
                <a:lnSpc>
                  <a:spcPct val="80000"/>
                </a:lnSpc>
                <a:buFont typeface="Times" pitchFamily="80" charset="0"/>
                <a:buAutoNum type="arabicPeriod"/>
              </a:pPr>
              <a:r>
                <a:rPr lang="fr-FR" sz="2300" dirty="0">
                  <a:latin typeface="Times New Roman" pitchFamily="18" charset="0"/>
                  <a:cs typeface="Times New Roman" pitchFamily="18" charset="0"/>
                </a:rPr>
                <a:t>Le ribosome va se lier aux membranes externes du REG ou du noyau.</a:t>
              </a:r>
            </a:p>
            <a:p>
              <a:pPr marL="279400" indent="-279400">
                <a:lnSpc>
                  <a:spcPct val="80000"/>
                </a:lnSpc>
                <a:buFont typeface="Times" pitchFamily="80" charset="0"/>
                <a:buAutoNum type="arabicPeriod"/>
              </a:pPr>
              <a:r>
                <a:rPr lang="fr-FR" sz="2300" dirty="0" smtClean="0">
                  <a:latin typeface="Times New Roman" pitchFamily="18" charset="0"/>
                  <a:cs typeface="Times New Roman" pitchFamily="18" charset="0"/>
                </a:rPr>
                <a:t>La </a:t>
              </a:r>
              <a:r>
                <a:rPr lang="fr-FR" sz="2300" dirty="0">
                  <a:latin typeface="Times New Roman" pitchFamily="18" charset="0"/>
                  <a:cs typeface="Times New Roman" pitchFamily="18" charset="0"/>
                </a:rPr>
                <a:t>synthèse reprend.</a:t>
              </a:r>
            </a:p>
          </p:txBody>
        </p:sp>
        <p:sp>
          <p:nvSpPr>
            <p:cNvPr id="87054" name="AutoShape 38"/>
            <p:cNvSpPr>
              <a:spLocks noChangeArrowheads="1"/>
            </p:cNvSpPr>
            <p:nvPr/>
          </p:nvSpPr>
          <p:spPr bwMode="auto">
            <a:xfrm>
              <a:off x="4416" y="1728"/>
              <a:ext cx="384" cy="192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rgbClr val="CB234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87055" name="AutoShape 39"/>
            <p:cNvSpPr>
              <a:spLocks noChangeArrowheads="1"/>
            </p:cNvSpPr>
            <p:nvPr/>
          </p:nvSpPr>
          <p:spPr bwMode="auto">
            <a:xfrm>
              <a:off x="4416" y="2112"/>
              <a:ext cx="144" cy="480"/>
            </a:xfrm>
            <a:prstGeom prst="downArrow">
              <a:avLst>
                <a:gd name="adj1" fmla="val 50000"/>
                <a:gd name="adj2" fmla="val 83333"/>
              </a:avLst>
            </a:prstGeom>
            <a:solidFill>
              <a:srgbClr val="CB234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87056" name="AutoShape 40"/>
            <p:cNvSpPr>
              <a:spLocks noChangeArrowheads="1"/>
            </p:cNvSpPr>
            <p:nvPr/>
          </p:nvSpPr>
          <p:spPr bwMode="auto">
            <a:xfrm>
              <a:off x="3792" y="3600"/>
              <a:ext cx="384" cy="192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rgbClr val="CB234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CA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AutoShape 2"/>
          <p:cNvSpPr>
            <a:spLocks noChangeArrowheads="1"/>
          </p:cNvSpPr>
          <p:nvPr/>
        </p:nvSpPr>
        <p:spPr bwMode="auto">
          <a:xfrm>
            <a:off x="0" y="228600"/>
            <a:ext cx="609600" cy="381000"/>
          </a:xfrm>
          <a:prstGeom prst="rightArrow">
            <a:avLst>
              <a:gd name="adj1" fmla="val 50000"/>
              <a:gd name="adj2" fmla="val 40000"/>
            </a:avLst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88067" name="Rectangle 3"/>
          <p:cNvSpPr>
            <a:spLocks noChangeArrowheads="1"/>
          </p:cNvSpPr>
          <p:nvPr/>
        </p:nvSpPr>
        <p:spPr bwMode="auto">
          <a:xfrm>
            <a:off x="609600" y="152400"/>
            <a:ext cx="8001000" cy="86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fr-FR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Les protéines sécrétées par les </a:t>
            </a:r>
            <a:r>
              <a:rPr kumimoji="1" lang="fr-FR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deux populations de ribosomes ont une destinée </a:t>
            </a:r>
            <a:r>
              <a:rPr kumimoji="1" lang="fr-FR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différente :</a:t>
            </a:r>
            <a:endParaRPr kumimoji="1" lang="fr-FR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49234" name="Group 18"/>
          <p:cNvGraphicFramePr>
            <a:graphicFrameLocks noGrp="1"/>
          </p:cNvGraphicFramePr>
          <p:nvPr/>
        </p:nvGraphicFramePr>
        <p:xfrm>
          <a:off x="142844" y="1428736"/>
          <a:ext cx="8953440" cy="4572032"/>
        </p:xfrm>
        <a:graphic>
          <a:graphicData uri="http://schemas.openxmlformats.org/drawingml/2006/table">
            <a:tbl>
              <a:tblPr/>
              <a:tblGrid>
                <a:gridCol w="2441847"/>
                <a:gridCol w="6511593"/>
              </a:tblGrid>
              <a:tr h="2286016">
                <a:tc>
                  <a:txBody>
                    <a:bodyPr/>
                    <a:lstStyle/>
                    <a:p>
                      <a:pPr marL="1016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80" charset="-128"/>
                          <a:cs typeface="Times New Roman" pitchFamily="18" charset="0"/>
                        </a:rPr>
                        <a:t>Protéines fabriquées par les ribosomes libres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80" charset="-128"/>
                          <a:cs typeface="Times New Roman" pitchFamily="18" charset="0"/>
                        </a:rPr>
                        <a:t>Fabriquent des protéines qui se dissolvent dans le cytosol où elles remplissent leurs fonctions ou se dirigent vers les organites qui ne font pas partie du réseau intracellulaire de membranes : peroxysomes, chloroplastes et mitochondries.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16">
                <a:tc>
                  <a:txBody>
                    <a:bodyPr/>
                    <a:lstStyle/>
                    <a:p>
                      <a:pPr marL="1016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80" charset="-128"/>
                          <a:cs typeface="Times New Roman" pitchFamily="18" charset="0"/>
                        </a:rPr>
                        <a:t>Protéines fabriquées par les ribosomes «liés»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80" charset="-128"/>
                          <a:cs typeface="Times New Roman" pitchFamily="18" charset="0"/>
                        </a:rPr>
                        <a:t>Synthétisent les protéines du réseau intracellulaire de membranes : enveloppe nucléaire, RE, AG, lysosomes, vacuoles et membrane plasmique ainsi que celles qui doivent être sécrétées en dehors de la cellule.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AutoShape 9"/>
          <p:cNvSpPr>
            <a:spLocks noChangeArrowheads="1"/>
          </p:cNvSpPr>
          <p:nvPr/>
        </p:nvSpPr>
        <p:spPr bwMode="auto">
          <a:xfrm>
            <a:off x="-142908" y="304800"/>
            <a:ext cx="609600" cy="381000"/>
          </a:xfrm>
          <a:prstGeom prst="rightArrow">
            <a:avLst>
              <a:gd name="adj1" fmla="val 50000"/>
              <a:gd name="adj2" fmla="val 40000"/>
            </a:avLst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89091" name="Rectangle 10"/>
          <p:cNvSpPr>
            <a:spLocks noChangeArrowheads="1"/>
          </p:cNvSpPr>
          <p:nvPr/>
        </p:nvSpPr>
        <p:spPr bwMode="auto">
          <a:xfrm>
            <a:off x="428596" y="228600"/>
            <a:ext cx="9144000" cy="1172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fr-FR" sz="26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Les modifications post-traductionnelles</a:t>
            </a:r>
            <a:br>
              <a:rPr lang="fr-FR" sz="26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r-FR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Les polypeptides «frais» doivent subir des transformations pour devenir véritablement fonctionnels.</a:t>
            </a:r>
          </a:p>
        </p:txBody>
      </p:sp>
      <p:sp>
        <p:nvSpPr>
          <p:cNvPr id="89092" name="Rectangle 14"/>
          <p:cNvSpPr>
            <a:spLocks noChangeArrowheads="1"/>
          </p:cNvSpPr>
          <p:nvPr/>
        </p:nvSpPr>
        <p:spPr bwMode="auto">
          <a:xfrm>
            <a:off x="0" y="1676400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8288" indent="-268288">
              <a:buFont typeface="Times" pitchFamily="80" charset="0"/>
              <a:buAutoNum type="arabicParenR"/>
            </a:pP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Les polypeptides se replient «spontanément» et adoptent leur conformation native. Ils ont tout de même besoin d’un chaperon moléculaire pour bien prendre forme.</a:t>
            </a:r>
          </a:p>
        </p:txBody>
      </p:sp>
      <p:pic>
        <p:nvPicPr>
          <p:cNvPr id="89093" name="Picture 23" descr="sans titre..                                                   0002D956Imac                           C48CF6BB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3181350"/>
            <a:ext cx="5584825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095" name="Rectangle 25"/>
          <p:cNvSpPr>
            <a:spLocks noChangeArrowheads="1"/>
          </p:cNvSpPr>
          <p:nvPr/>
        </p:nvSpPr>
        <p:spPr bwMode="auto">
          <a:xfrm>
            <a:off x="457200" y="5105400"/>
            <a:ext cx="3686172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01600"/>
            <a:r>
              <a:rPr lang="fr-FR" sz="2600" dirty="0">
                <a:latin typeface="Times New Roman" pitchFamily="18" charset="0"/>
                <a:cs typeface="Times New Roman" pitchFamily="18" charset="0"/>
              </a:rPr>
              <a:t>Entrée du polypeptide dans la </a:t>
            </a:r>
            <a:r>
              <a:rPr lang="fr-FR" sz="2600" dirty="0" err="1">
                <a:latin typeface="Times New Roman" pitchFamily="18" charset="0"/>
                <a:cs typeface="Times New Roman" pitchFamily="18" charset="0"/>
              </a:rPr>
              <a:t>chaperonine</a:t>
            </a:r>
            <a:r>
              <a:rPr lang="fr-FR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9096" name="Rectangle 26"/>
          <p:cNvSpPr>
            <a:spLocks noChangeArrowheads="1"/>
          </p:cNvSpPr>
          <p:nvPr/>
        </p:nvSpPr>
        <p:spPr bwMode="auto">
          <a:xfrm>
            <a:off x="4953000" y="5105400"/>
            <a:ext cx="3619528" cy="81253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fr-FR" sz="2600" dirty="0">
                <a:latin typeface="Times New Roman" pitchFamily="18" charset="0"/>
                <a:cs typeface="Times New Roman" pitchFamily="18" charset="0"/>
              </a:rPr>
              <a:t>Sortie du polypeptide avec la forme convenable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153"/>
          <p:cNvSpPr>
            <a:spLocks noChangeArrowheads="1"/>
          </p:cNvSpPr>
          <p:nvPr/>
        </p:nvSpPr>
        <p:spPr bwMode="auto">
          <a:xfrm>
            <a:off x="4419600" y="914400"/>
            <a:ext cx="4495800" cy="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REG sucre les protéines «reçues»  grâce aux enzymes de ses citernes.</a:t>
            </a:r>
          </a:p>
        </p:txBody>
      </p:sp>
      <p:sp>
        <p:nvSpPr>
          <p:cNvPr id="90115" name="Rectangle 154"/>
          <p:cNvSpPr>
            <a:spLocks noChangeArrowheads="1"/>
          </p:cNvSpPr>
          <p:nvPr/>
        </p:nvSpPr>
        <p:spPr bwMode="auto">
          <a:xfrm>
            <a:off x="4143372" y="2384425"/>
            <a:ext cx="5000628" cy="4346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fr-FR" sz="2300" dirty="0">
                <a:latin typeface="Times New Roman" pitchFamily="18" charset="0"/>
                <a:cs typeface="Times New Roman" pitchFamily="18" charset="0"/>
              </a:rPr>
              <a:t>AG </a:t>
            </a:r>
            <a:r>
              <a:rPr kumimoji="1" lang="fr-FR" sz="2300" dirty="0">
                <a:latin typeface="Times New Roman" pitchFamily="18" charset="0"/>
                <a:cs typeface="Times New Roman" pitchFamily="18" charset="0"/>
              </a:rPr>
              <a:t>modifie les protéines qu'il reçoit </a:t>
            </a:r>
            <a:r>
              <a:rPr lang="fr-FR" sz="2300" dirty="0">
                <a:latin typeface="Times New Roman" pitchFamily="18" charset="0"/>
                <a:cs typeface="Times New Roman" pitchFamily="18" charset="0"/>
              </a:rPr>
              <a:t>grâce aux enzymes de ses saccules. Ces modifications sont fonction de la destinée du polypeptide. </a:t>
            </a:r>
          </a:p>
          <a:p>
            <a:pPr>
              <a:lnSpc>
                <a:spcPct val="80000"/>
              </a:lnSpc>
            </a:pPr>
            <a:r>
              <a:rPr lang="fr-FR" sz="23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2300" dirty="0">
                <a:latin typeface="Times New Roman" pitchFamily="18" charset="0"/>
                <a:cs typeface="Times New Roman" pitchFamily="18" charset="0"/>
              </a:rPr>
            </a:br>
            <a:r>
              <a:rPr lang="fr-FR" sz="2300" u="sng" dirty="0">
                <a:latin typeface="Times New Roman" pitchFamily="18" charset="0"/>
                <a:cs typeface="Times New Roman" pitchFamily="18" charset="0"/>
              </a:rPr>
              <a:t>Exemples de modifications : </a:t>
            </a:r>
          </a:p>
          <a:p>
            <a:pPr>
              <a:lnSpc>
                <a:spcPct val="80000"/>
              </a:lnSpc>
            </a:pPr>
            <a:r>
              <a:rPr lang="fr-FR" sz="2300" dirty="0">
                <a:latin typeface="Times New Roman" pitchFamily="18" charset="0"/>
                <a:cs typeface="Times New Roman" pitchFamily="18" charset="0"/>
              </a:rPr>
              <a:t>Ajouts : sulfate, phosphate, glucides, lipides …</a:t>
            </a:r>
          </a:p>
          <a:p>
            <a:pPr>
              <a:lnSpc>
                <a:spcPct val="80000"/>
              </a:lnSpc>
            </a:pPr>
            <a:r>
              <a:rPr lang="fr-FR" sz="2300" dirty="0">
                <a:latin typeface="Times New Roman" pitchFamily="18" charset="0"/>
                <a:cs typeface="Times New Roman" pitchFamily="18" charset="0"/>
              </a:rPr>
              <a:t>Retraits : phosphates, sucres …</a:t>
            </a:r>
            <a:br>
              <a:rPr lang="fr-FR" sz="2300" dirty="0">
                <a:latin typeface="Times New Roman" pitchFamily="18" charset="0"/>
                <a:cs typeface="Times New Roman" pitchFamily="18" charset="0"/>
              </a:rPr>
            </a:br>
            <a:r>
              <a:rPr lang="fr-FR" sz="2300" dirty="0">
                <a:latin typeface="Times New Roman" pitchFamily="18" charset="0"/>
                <a:cs typeface="Times New Roman" pitchFamily="18" charset="0"/>
              </a:rPr>
              <a:t>Coupures : enlèvement d’acides aminés aux extrémités amine et ou carboxyle.</a:t>
            </a:r>
          </a:p>
          <a:p>
            <a:pPr>
              <a:lnSpc>
                <a:spcPct val="80000"/>
              </a:lnSpc>
            </a:pPr>
            <a:r>
              <a:rPr lang="fr-FR" sz="2300" dirty="0">
                <a:latin typeface="Times New Roman" pitchFamily="18" charset="0"/>
                <a:cs typeface="Times New Roman" pitchFamily="18" charset="0"/>
              </a:rPr>
              <a:t>Fragmentations : une chaîne est découpée en plusieurs protéines.</a:t>
            </a:r>
          </a:p>
          <a:p>
            <a:pPr>
              <a:lnSpc>
                <a:spcPct val="80000"/>
              </a:lnSpc>
            </a:pPr>
            <a:r>
              <a:rPr lang="fr-FR" sz="2300" dirty="0">
                <a:latin typeface="Times New Roman" pitchFamily="18" charset="0"/>
                <a:cs typeface="Times New Roman" pitchFamily="18" charset="0"/>
              </a:rPr>
              <a:t>Regroupements : plusieurs polypeptides synthétisés séparément s’unissent.</a:t>
            </a:r>
          </a:p>
        </p:txBody>
      </p:sp>
      <p:sp>
        <p:nvSpPr>
          <p:cNvPr id="90117" name="Oval 316"/>
          <p:cNvSpPr>
            <a:spLocks noChangeArrowheads="1"/>
          </p:cNvSpPr>
          <p:nvPr/>
        </p:nvSpPr>
        <p:spPr bwMode="auto">
          <a:xfrm>
            <a:off x="4819650" y="1692275"/>
            <a:ext cx="533400" cy="533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90118" name="Freeform 317"/>
          <p:cNvSpPr>
            <a:spLocks/>
          </p:cNvSpPr>
          <p:nvPr/>
        </p:nvSpPr>
        <p:spPr bwMode="auto">
          <a:xfrm>
            <a:off x="4953000" y="1828800"/>
            <a:ext cx="252413" cy="279400"/>
          </a:xfrm>
          <a:custGeom>
            <a:avLst/>
            <a:gdLst>
              <a:gd name="T0" fmla="*/ 158750 w 159"/>
              <a:gd name="T1" fmla="*/ 53975 h 176"/>
              <a:gd name="T2" fmla="*/ 171450 w 159"/>
              <a:gd name="T3" fmla="*/ 231775 h 176"/>
              <a:gd name="T4" fmla="*/ 184150 w 159"/>
              <a:gd name="T5" fmla="*/ 269875 h 176"/>
              <a:gd name="T6" fmla="*/ 120650 w 159"/>
              <a:gd name="T7" fmla="*/ 257175 h 176"/>
              <a:gd name="T8" fmla="*/ 222250 w 159"/>
              <a:gd name="T9" fmla="*/ 168275 h 176"/>
              <a:gd name="T10" fmla="*/ 120650 w 159"/>
              <a:gd name="T11" fmla="*/ 117475 h 176"/>
              <a:gd name="T12" fmla="*/ 82550 w 159"/>
              <a:gd name="T13" fmla="*/ 104775 h 176"/>
              <a:gd name="T14" fmla="*/ 57150 w 159"/>
              <a:gd name="T15" fmla="*/ 53975 h 176"/>
              <a:gd name="T16" fmla="*/ 107950 w 159"/>
              <a:gd name="T17" fmla="*/ 206375 h 176"/>
              <a:gd name="T18" fmla="*/ 209550 w 159"/>
              <a:gd name="T19" fmla="*/ 41275 h 176"/>
              <a:gd name="T20" fmla="*/ 247650 w 159"/>
              <a:gd name="T21" fmla="*/ 79375 h 17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59"/>
              <a:gd name="T34" fmla="*/ 0 h 176"/>
              <a:gd name="T35" fmla="*/ 159 w 159"/>
              <a:gd name="T36" fmla="*/ 176 h 17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59" h="176">
                <a:moveTo>
                  <a:pt x="100" y="34"/>
                </a:moveTo>
                <a:cubicBezTo>
                  <a:pt x="83" y="84"/>
                  <a:pt x="88" y="55"/>
                  <a:pt x="108" y="146"/>
                </a:cubicBezTo>
                <a:cubicBezTo>
                  <a:pt x="109" y="154"/>
                  <a:pt x="123" y="166"/>
                  <a:pt x="116" y="170"/>
                </a:cubicBezTo>
                <a:cubicBezTo>
                  <a:pt x="103" y="176"/>
                  <a:pt x="89" y="164"/>
                  <a:pt x="76" y="162"/>
                </a:cubicBezTo>
                <a:cubicBezTo>
                  <a:pt x="57" y="105"/>
                  <a:pt x="82" y="113"/>
                  <a:pt x="140" y="106"/>
                </a:cubicBezTo>
                <a:cubicBezTo>
                  <a:pt x="159" y="48"/>
                  <a:pt x="113" y="67"/>
                  <a:pt x="76" y="74"/>
                </a:cubicBezTo>
                <a:cubicBezTo>
                  <a:pt x="68" y="71"/>
                  <a:pt x="54" y="74"/>
                  <a:pt x="52" y="66"/>
                </a:cubicBezTo>
                <a:cubicBezTo>
                  <a:pt x="39" y="23"/>
                  <a:pt x="86" y="0"/>
                  <a:pt x="36" y="34"/>
                </a:cubicBezTo>
                <a:cubicBezTo>
                  <a:pt x="22" y="73"/>
                  <a:pt x="0" y="152"/>
                  <a:pt x="68" y="130"/>
                </a:cubicBezTo>
                <a:cubicBezTo>
                  <a:pt x="77" y="22"/>
                  <a:pt x="59" y="50"/>
                  <a:pt x="132" y="26"/>
                </a:cubicBezTo>
                <a:cubicBezTo>
                  <a:pt x="158" y="43"/>
                  <a:pt x="156" y="32"/>
                  <a:pt x="156" y="5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 dirty="0">
              <a:solidFill>
                <a:srgbClr val="FF0000"/>
              </a:solidFill>
            </a:endParaRPr>
          </a:p>
        </p:txBody>
      </p:sp>
      <p:sp>
        <p:nvSpPr>
          <p:cNvPr id="90119" name="AutoShape 318"/>
          <p:cNvSpPr>
            <a:spLocks noChangeArrowheads="1"/>
          </p:cNvSpPr>
          <p:nvPr/>
        </p:nvSpPr>
        <p:spPr bwMode="auto">
          <a:xfrm>
            <a:off x="5105400" y="1768475"/>
            <a:ext cx="95250" cy="136525"/>
          </a:xfrm>
          <a:prstGeom prst="roundRect">
            <a:avLst>
              <a:gd name="adj" fmla="val 16667"/>
            </a:avLst>
          </a:prstGeom>
          <a:solidFill>
            <a:srgbClr val="00804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90120" name="Rectangle 319"/>
          <p:cNvSpPr>
            <a:spLocks noChangeArrowheads="1"/>
          </p:cNvSpPr>
          <p:nvPr/>
        </p:nvSpPr>
        <p:spPr bwMode="auto">
          <a:xfrm>
            <a:off x="6019800" y="1828800"/>
            <a:ext cx="2819400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fr-FR" sz="2400" u="sng" dirty="0">
                <a:latin typeface="Times New Roman" pitchFamily="18" charset="0"/>
                <a:cs typeface="Times New Roman" pitchFamily="18" charset="0"/>
              </a:rPr>
              <a:t>ésicules de transition</a:t>
            </a:r>
          </a:p>
        </p:txBody>
      </p:sp>
      <p:sp>
        <p:nvSpPr>
          <p:cNvPr id="90121" name="AutoShape 320"/>
          <p:cNvSpPr>
            <a:spLocks noChangeArrowheads="1"/>
          </p:cNvSpPr>
          <p:nvPr/>
        </p:nvSpPr>
        <p:spPr bwMode="auto">
          <a:xfrm>
            <a:off x="5638800" y="1752600"/>
            <a:ext cx="228600" cy="533400"/>
          </a:xfrm>
          <a:prstGeom prst="downArrow">
            <a:avLst>
              <a:gd name="adj1" fmla="val 50000"/>
              <a:gd name="adj2" fmla="val 58333"/>
            </a:avLst>
          </a:prstGeom>
          <a:solidFill>
            <a:srgbClr val="CB234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90122" name="Rectangle 325"/>
          <p:cNvSpPr>
            <a:spLocks noChangeArrowheads="1"/>
          </p:cNvSpPr>
          <p:nvPr/>
        </p:nvSpPr>
        <p:spPr bwMode="auto">
          <a:xfrm>
            <a:off x="228600" y="990600"/>
            <a:ext cx="3200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Entrée d’un polypeptide, dans la citerne du RER</a:t>
            </a:r>
          </a:p>
        </p:txBody>
      </p:sp>
      <p:grpSp>
        <p:nvGrpSpPr>
          <p:cNvPr id="2" name="Group 343"/>
          <p:cNvGrpSpPr>
            <a:grpSpLocks/>
          </p:cNvGrpSpPr>
          <p:nvPr/>
        </p:nvGrpSpPr>
        <p:grpSpPr bwMode="auto">
          <a:xfrm>
            <a:off x="0" y="1752600"/>
            <a:ext cx="2743200" cy="4648200"/>
            <a:chOff x="0" y="1152"/>
            <a:chExt cx="1872" cy="2928"/>
          </a:xfrm>
        </p:grpSpPr>
        <p:pic>
          <p:nvPicPr>
            <p:cNvPr id="90126" name="Picture 300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1248"/>
              <a:ext cx="1872" cy="2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0127" name="Line 307"/>
            <p:cNvSpPr>
              <a:spLocks noChangeShapeType="1"/>
            </p:cNvSpPr>
            <p:nvPr/>
          </p:nvSpPr>
          <p:spPr bwMode="auto">
            <a:xfrm>
              <a:off x="1680" y="1344"/>
              <a:ext cx="0" cy="336"/>
            </a:xfrm>
            <a:prstGeom prst="line">
              <a:avLst/>
            </a:prstGeom>
            <a:noFill/>
            <a:ln w="19050">
              <a:solidFill>
                <a:srgbClr val="92999F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0128" name="Line 309"/>
            <p:cNvSpPr>
              <a:spLocks noChangeShapeType="1"/>
            </p:cNvSpPr>
            <p:nvPr/>
          </p:nvSpPr>
          <p:spPr bwMode="auto">
            <a:xfrm>
              <a:off x="1680" y="2016"/>
              <a:ext cx="0" cy="1584"/>
            </a:xfrm>
            <a:prstGeom prst="line">
              <a:avLst/>
            </a:prstGeom>
            <a:noFill/>
            <a:ln w="19050">
              <a:solidFill>
                <a:srgbClr val="92999F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0129" name="Line 312"/>
            <p:cNvSpPr>
              <a:spLocks noChangeShapeType="1"/>
            </p:cNvSpPr>
            <p:nvPr/>
          </p:nvSpPr>
          <p:spPr bwMode="auto">
            <a:xfrm>
              <a:off x="1680" y="3792"/>
              <a:ext cx="0" cy="288"/>
            </a:xfrm>
            <a:prstGeom prst="line">
              <a:avLst/>
            </a:prstGeom>
            <a:noFill/>
            <a:ln w="19050">
              <a:solidFill>
                <a:srgbClr val="92999F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0130" name="Line 324"/>
            <p:cNvSpPr>
              <a:spLocks noChangeShapeType="1"/>
            </p:cNvSpPr>
            <p:nvPr/>
          </p:nvSpPr>
          <p:spPr bwMode="auto">
            <a:xfrm>
              <a:off x="432" y="1152"/>
              <a:ext cx="96" cy="240"/>
            </a:xfrm>
            <a:prstGeom prst="line">
              <a:avLst/>
            </a:prstGeom>
            <a:noFill/>
            <a:ln w="9525">
              <a:solidFill>
                <a:srgbClr val="CB2347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0131" name="Freeform 327"/>
            <p:cNvSpPr>
              <a:spLocks/>
            </p:cNvSpPr>
            <p:nvPr/>
          </p:nvSpPr>
          <p:spPr bwMode="auto">
            <a:xfrm>
              <a:off x="576" y="1392"/>
              <a:ext cx="120" cy="58"/>
            </a:xfrm>
            <a:custGeom>
              <a:avLst/>
              <a:gdLst>
                <a:gd name="T0" fmla="*/ 120 w 120"/>
                <a:gd name="T1" fmla="*/ 0 h 58"/>
                <a:gd name="T2" fmla="*/ 0 w 120"/>
                <a:gd name="T3" fmla="*/ 16 h 58"/>
                <a:gd name="T4" fmla="*/ 32 w 120"/>
                <a:gd name="T5" fmla="*/ 24 h 58"/>
                <a:gd name="T6" fmla="*/ 40 w 120"/>
                <a:gd name="T7" fmla="*/ 48 h 58"/>
                <a:gd name="T8" fmla="*/ 64 w 120"/>
                <a:gd name="T9" fmla="*/ 56 h 58"/>
                <a:gd name="T10" fmla="*/ 96 w 120"/>
                <a:gd name="T11" fmla="*/ 48 h 58"/>
                <a:gd name="T12" fmla="*/ 64 w 120"/>
                <a:gd name="T13" fmla="*/ 16 h 58"/>
                <a:gd name="T14" fmla="*/ 40 w 120"/>
                <a:gd name="T15" fmla="*/ 8 h 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0"/>
                <a:gd name="T25" fmla="*/ 0 h 58"/>
                <a:gd name="T26" fmla="*/ 120 w 120"/>
                <a:gd name="T27" fmla="*/ 58 h 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0" h="58">
                  <a:moveTo>
                    <a:pt x="120" y="0"/>
                  </a:moveTo>
                  <a:cubicBezTo>
                    <a:pt x="49" y="23"/>
                    <a:pt x="99" y="27"/>
                    <a:pt x="0" y="16"/>
                  </a:cubicBezTo>
                  <a:cubicBezTo>
                    <a:pt x="10" y="18"/>
                    <a:pt x="23" y="17"/>
                    <a:pt x="32" y="24"/>
                  </a:cubicBezTo>
                  <a:cubicBezTo>
                    <a:pt x="38" y="29"/>
                    <a:pt x="34" y="42"/>
                    <a:pt x="40" y="48"/>
                  </a:cubicBezTo>
                  <a:cubicBezTo>
                    <a:pt x="45" y="53"/>
                    <a:pt x="56" y="53"/>
                    <a:pt x="64" y="56"/>
                  </a:cubicBezTo>
                  <a:cubicBezTo>
                    <a:pt x="74" y="53"/>
                    <a:pt x="96" y="58"/>
                    <a:pt x="96" y="48"/>
                  </a:cubicBezTo>
                  <a:cubicBezTo>
                    <a:pt x="96" y="32"/>
                    <a:pt x="76" y="24"/>
                    <a:pt x="64" y="16"/>
                  </a:cubicBezTo>
                  <a:cubicBezTo>
                    <a:pt x="57" y="11"/>
                    <a:pt x="40" y="8"/>
                    <a:pt x="40" y="8"/>
                  </a:cubicBezTo>
                </a:path>
              </a:pathLst>
            </a:custGeom>
            <a:solidFill>
              <a:srgbClr val="4C4C4C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90132" name="Freeform 329"/>
            <p:cNvSpPr>
              <a:spLocks/>
            </p:cNvSpPr>
            <p:nvPr/>
          </p:nvSpPr>
          <p:spPr bwMode="auto">
            <a:xfrm>
              <a:off x="960" y="1632"/>
              <a:ext cx="120" cy="58"/>
            </a:xfrm>
            <a:custGeom>
              <a:avLst/>
              <a:gdLst>
                <a:gd name="T0" fmla="*/ 120 w 120"/>
                <a:gd name="T1" fmla="*/ 0 h 58"/>
                <a:gd name="T2" fmla="*/ 0 w 120"/>
                <a:gd name="T3" fmla="*/ 16 h 58"/>
                <a:gd name="T4" fmla="*/ 32 w 120"/>
                <a:gd name="T5" fmla="*/ 24 h 58"/>
                <a:gd name="T6" fmla="*/ 40 w 120"/>
                <a:gd name="T7" fmla="*/ 48 h 58"/>
                <a:gd name="T8" fmla="*/ 64 w 120"/>
                <a:gd name="T9" fmla="*/ 56 h 58"/>
                <a:gd name="T10" fmla="*/ 96 w 120"/>
                <a:gd name="T11" fmla="*/ 48 h 58"/>
                <a:gd name="T12" fmla="*/ 64 w 120"/>
                <a:gd name="T13" fmla="*/ 16 h 58"/>
                <a:gd name="T14" fmla="*/ 40 w 120"/>
                <a:gd name="T15" fmla="*/ 8 h 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0"/>
                <a:gd name="T25" fmla="*/ 0 h 58"/>
                <a:gd name="T26" fmla="*/ 120 w 120"/>
                <a:gd name="T27" fmla="*/ 58 h 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0" h="58">
                  <a:moveTo>
                    <a:pt x="120" y="0"/>
                  </a:moveTo>
                  <a:cubicBezTo>
                    <a:pt x="49" y="23"/>
                    <a:pt x="99" y="27"/>
                    <a:pt x="0" y="16"/>
                  </a:cubicBezTo>
                  <a:cubicBezTo>
                    <a:pt x="10" y="18"/>
                    <a:pt x="23" y="17"/>
                    <a:pt x="32" y="24"/>
                  </a:cubicBezTo>
                  <a:cubicBezTo>
                    <a:pt x="38" y="29"/>
                    <a:pt x="34" y="42"/>
                    <a:pt x="40" y="48"/>
                  </a:cubicBezTo>
                  <a:cubicBezTo>
                    <a:pt x="45" y="53"/>
                    <a:pt x="56" y="53"/>
                    <a:pt x="64" y="56"/>
                  </a:cubicBezTo>
                  <a:cubicBezTo>
                    <a:pt x="74" y="53"/>
                    <a:pt x="96" y="58"/>
                    <a:pt x="96" y="48"/>
                  </a:cubicBezTo>
                  <a:cubicBezTo>
                    <a:pt x="96" y="32"/>
                    <a:pt x="76" y="24"/>
                    <a:pt x="64" y="16"/>
                  </a:cubicBezTo>
                  <a:cubicBezTo>
                    <a:pt x="57" y="11"/>
                    <a:pt x="40" y="8"/>
                    <a:pt x="40" y="8"/>
                  </a:cubicBezTo>
                </a:path>
              </a:pathLst>
            </a:custGeom>
            <a:solidFill>
              <a:srgbClr val="4C4C4C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90133" name="Freeform 330"/>
            <p:cNvSpPr>
              <a:spLocks/>
            </p:cNvSpPr>
            <p:nvPr/>
          </p:nvSpPr>
          <p:spPr bwMode="auto">
            <a:xfrm>
              <a:off x="528" y="1920"/>
              <a:ext cx="120" cy="58"/>
            </a:xfrm>
            <a:custGeom>
              <a:avLst/>
              <a:gdLst>
                <a:gd name="T0" fmla="*/ 120 w 120"/>
                <a:gd name="T1" fmla="*/ 0 h 58"/>
                <a:gd name="T2" fmla="*/ 0 w 120"/>
                <a:gd name="T3" fmla="*/ 16 h 58"/>
                <a:gd name="T4" fmla="*/ 32 w 120"/>
                <a:gd name="T5" fmla="*/ 24 h 58"/>
                <a:gd name="T6" fmla="*/ 40 w 120"/>
                <a:gd name="T7" fmla="*/ 48 h 58"/>
                <a:gd name="T8" fmla="*/ 64 w 120"/>
                <a:gd name="T9" fmla="*/ 56 h 58"/>
                <a:gd name="T10" fmla="*/ 96 w 120"/>
                <a:gd name="T11" fmla="*/ 48 h 58"/>
                <a:gd name="T12" fmla="*/ 64 w 120"/>
                <a:gd name="T13" fmla="*/ 16 h 58"/>
                <a:gd name="T14" fmla="*/ 40 w 120"/>
                <a:gd name="T15" fmla="*/ 8 h 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0"/>
                <a:gd name="T25" fmla="*/ 0 h 58"/>
                <a:gd name="T26" fmla="*/ 120 w 120"/>
                <a:gd name="T27" fmla="*/ 58 h 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0" h="58">
                  <a:moveTo>
                    <a:pt x="120" y="0"/>
                  </a:moveTo>
                  <a:cubicBezTo>
                    <a:pt x="49" y="23"/>
                    <a:pt x="99" y="27"/>
                    <a:pt x="0" y="16"/>
                  </a:cubicBezTo>
                  <a:cubicBezTo>
                    <a:pt x="10" y="18"/>
                    <a:pt x="23" y="17"/>
                    <a:pt x="32" y="24"/>
                  </a:cubicBezTo>
                  <a:cubicBezTo>
                    <a:pt x="38" y="29"/>
                    <a:pt x="34" y="42"/>
                    <a:pt x="40" y="48"/>
                  </a:cubicBezTo>
                  <a:cubicBezTo>
                    <a:pt x="45" y="53"/>
                    <a:pt x="56" y="53"/>
                    <a:pt x="64" y="56"/>
                  </a:cubicBezTo>
                  <a:cubicBezTo>
                    <a:pt x="74" y="53"/>
                    <a:pt x="96" y="58"/>
                    <a:pt x="96" y="48"/>
                  </a:cubicBezTo>
                  <a:cubicBezTo>
                    <a:pt x="96" y="32"/>
                    <a:pt x="76" y="24"/>
                    <a:pt x="64" y="16"/>
                  </a:cubicBezTo>
                  <a:cubicBezTo>
                    <a:pt x="57" y="11"/>
                    <a:pt x="40" y="8"/>
                    <a:pt x="40" y="8"/>
                  </a:cubicBezTo>
                </a:path>
              </a:pathLst>
            </a:custGeom>
            <a:solidFill>
              <a:srgbClr val="4C4C4C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90134" name="Freeform 331"/>
            <p:cNvSpPr>
              <a:spLocks/>
            </p:cNvSpPr>
            <p:nvPr/>
          </p:nvSpPr>
          <p:spPr bwMode="auto">
            <a:xfrm>
              <a:off x="480" y="2208"/>
              <a:ext cx="120" cy="58"/>
            </a:xfrm>
            <a:custGeom>
              <a:avLst/>
              <a:gdLst>
                <a:gd name="T0" fmla="*/ 120 w 120"/>
                <a:gd name="T1" fmla="*/ 0 h 58"/>
                <a:gd name="T2" fmla="*/ 0 w 120"/>
                <a:gd name="T3" fmla="*/ 16 h 58"/>
                <a:gd name="T4" fmla="*/ 32 w 120"/>
                <a:gd name="T5" fmla="*/ 24 h 58"/>
                <a:gd name="T6" fmla="*/ 40 w 120"/>
                <a:gd name="T7" fmla="*/ 48 h 58"/>
                <a:gd name="T8" fmla="*/ 64 w 120"/>
                <a:gd name="T9" fmla="*/ 56 h 58"/>
                <a:gd name="T10" fmla="*/ 96 w 120"/>
                <a:gd name="T11" fmla="*/ 48 h 58"/>
                <a:gd name="T12" fmla="*/ 64 w 120"/>
                <a:gd name="T13" fmla="*/ 16 h 58"/>
                <a:gd name="T14" fmla="*/ 40 w 120"/>
                <a:gd name="T15" fmla="*/ 8 h 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0"/>
                <a:gd name="T25" fmla="*/ 0 h 58"/>
                <a:gd name="T26" fmla="*/ 120 w 120"/>
                <a:gd name="T27" fmla="*/ 58 h 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0" h="58">
                  <a:moveTo>
                    <a:pt x="120" y="0"/>
                  </a:moveTo>
                  <a:cubicBezTo>
                    <a:pt x="49" y="23"/>
                    <a:pt x="99" y="27"/>
                    <a:pt x="0" y="16"/>
                  </a:cubicBezTo>
                  <a:cubicBezTo>
                    <a:pt x="10" y="18"/>
                    <a:pt x="23" y="17"/>
                    <a:pt x="32" y="24"/>
                  </a:cubicBezTo>
                  <a:cubicBezTo>
                    <a:pt x="38" y="29"/>
                    <a:pt x="34" y="42"/>
                    <a:pt x="40" y="48"/>
                  </a:cubicBezTo>
                  <a:cubicBezTo>
                    <a:pt x="45" y="53"/>
                    <a:pt x="56" y="53"/>
                    <a:pt x="64" y="56"/>
                  </a:cubicBezTo>
                  <a:cubicBezTo>
                    <a:pt x="74" y="53"/>
                    <a:pt x="96" y="58"/>
                    <a:pt x="96" y="48"/>
                  </a:cubicBezTo>
                  <a:cubicBezTo>
                    <a:pt x="96" y="32"/>
                    <a:pt x="76" y="24"/>
                    <a:pt x="64" y="16"/>
                  </a:cubicBezTo>
                  <a:cubicBezTo>
                    <a:pt x="57" y="11"/>
                    <a:pt x="40" y="8"/>
                    <a:pt x="40" y="8"/>
                  </a:cubicBezTo>
                </a:path>
              </a:pathLst>
            </a:custGeom>
            <a:solidFill>
              <a:srgbClr val="4C4C4C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90135" name="Freeform 332"/>
            <p:cNvSpPr>
              <a:spLocks/>
            </p:cNvSpPr>
            <p:nvPr/>
          </p:nvSpPr>
          <p:spPr bwMode="auto">
            <a:xfrm>
              <a:off x="144" y="2400"/>
              <a:ext cx="120" cy="58"/>
            </a:xfrm>
            <a:custGeom>
              <a:avLst/>
              <a:gdLst>
                <a:gd name="T0" fmla="*/ 120 w 120"/>
                <a:gd name="T1" fmla="*/ 0 h 58"/>
                <a:gd name="T2" fmla="*/ 0 w 120"/>
                <a:gd name="T3" fmla="*/ 16 h 58"/>
                <a:gd name="T4" fmla="*/ 32 w 120"/>
                <a:gd name="T5" fmla="*/ 24 h 58"/>
                <a:gd name="T6" fmla="*/ 40 w 120"/>
                <a:gd name="T7" fmla="*/ 48 h 58"/>
                <a:gd name="T8" fmla="*/ 64 w 120"/>
                <a:gd name="T9" fmla="*/ 56 h 58"/>
                <a:gd name="T10" fmla="*/ 96 w 120"/>
                <a:gd name="T11" fmla="*/ 48 h 58"/>
                <a:gd name="T12" fmla="*/ 64 w 120"/>
                <a:gd name="T13" fmla="*/ 16 h 58"/>
                <a:gd name="T14" fmla="*/ 40 w 120"/>
                <a:gd name="T15" fmla="*/ 8 h 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0"/>
                <a:gd name="T25" fmla="*/ 0 h 58"/>
                <a:gd name="T26" fmla="*/ 120 w 120"/>
                <a:gd name="T27" fmla="*/ 58 h 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0" h="58">
                  <a:moveTo>
                    <a:pt x="120" y="0"/>
                  </a:moveTo>
                  <a:cubicBezTo>
                    <a:pt x="49" y="23"/>
                    <a:pt x="99" y="27"/>
                    <a:pt x="0" y="16"/>
                  </a:cubicBezTo>
                  <a:cubicBezTo>
                    <a:pt x="10" y="18"/>
                    <a:pt x="23" y="17"/>
                    <a:pt x="32" y="24"/>
                  </a:cubicBezTo>
                  <a:cubicBezTo>
                    <a:pt x="38" y="29"/>
                    <a:pt x="34" y="42"/>
                    <a:pt x="40" y="48"/>
                  </a:cubicBezTo>
                  <a:cubicBezTo>
                    <a:pt x="45" y="53"/>
                    <a:pt x="56" y="53"/>
                    <a:pt x="64" y="56"/>
                  </a:cubicBezTo>
                  <a:cubicBezTo>
                    <a:pt x="74" y="53"/>
                    <a:pt x="96" y="58"/>
                    <a:pt x="96" y="48"/>
                  </a:cubicBezTo>
                  <a:cubicBezTo>
                    <a:pt x="96" y="32"/>
                    <a:pt x="76" y="24"/>
                    <a:pt x="64" y="16"/>
                  </a:cubicBezTo>
                  <a:cubicBezTo>
                    <a:pt x="57" y="11"/>
                    <a:pt x="40" y="8"/>
                    <a:pt x="40" y="8"/>
                  </a:cubicBezTo>
                </a:path>
              </a:pathLst>
            </a:custGeom>
            <a:solidFill>
              <a:srgbClr val="4C4C4C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90136" name="Freeform 333"/>
            <p:cNvSpPr>
              <a:spLocks/>
            </p:cNvSpPr>
            <p:nvPr/>
          </p:nvSpPr>
          <p:spPr bwMode="auto">
            <a:xfrm>
              <a:off x="528" y="2544"/>
              <a:ext cx="120" cy="58"/>
            </a:xfrm>
            <a:custGeom>
              <a:avLst/>
              <a:gdLst>
                <a:gd name="T0" fmla="*/ 120 w 120"/>
                <a:gd name="T1" fmla="*/ 0 h 58"/>
                <a:gd name="T2" fmla="*/ 0 w 120"/>
                <a:gd name="T3" fmla="*/ 16 h 58"/>
                <a:gd name="T4" fmla="*/ 32 w 120"/>
                <a:gd name="T5" fmla="*/ 24 h 58"/>
                <a:gd name="T6" fmla="*/ 40 w 120"/>
                <a:gd name="T7" fmla="*/ 48 h 58"/>
                <a:gd name="T8" fmla="*/ 64 w 120"/>
                <a:gd name="T9" fmla="*/ 56 h 58"/>
                <a:gd name="T10" fmla="*/ 96 w 120"/>
                <a:gd name="T11" fmla="*/ 48 h 58"/>
                <a:gd name="T12" fmla="*/ 64 w 120"/>
                <a:gd name="T13" fmla="*/ 16 h 58"/>
                <a:gd name="T14" fmla="*/ 40 w 120"/>
                <a:gd name="T15" fmla="*/ 8 h 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0"/>
                <a:gd name="T25" fmla="*/ 0 h 58"/>
                <a:gd name="T26" fmla="*/ 120 w 120"/>
                <a:gd name="T27" fmla="*/ 58 h 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0" h="58">
                  <a:moveTo>
                    <a:pt x="120" y="0"/>
                  </a:moveTo>
                  <a:cubicBezTo>
                    <a:pt x="49" y="23"/>
                    <a:pt x="99" y="27"/>
                    <a:pt x="0" y="16"/>
                  </a:cubicBezTo>
                  <a:cubicBezTo>
                    <a:pt x="10" y="18"/>
                    <a:pt x="23" y="17"/>
                    <a:pt x="32" y="24"/>
                  </a:cubicBezTo>
                  <a:cubicBezTo>
                    <a:pt x="38" y="29"/>
                    <a:pt x="34" y="42"/>
                    <a:pt x="40" y="48"/>
                  </a:cubicBezTo>
                  <a:cubicBezTo>
                    <a:pt x="45" y="53"/>
                    <a:pt x="56" y="53"/>
                    <a:pt x="64" y="56"/>
                  </a:cubicBezTo>
                  <a:cubicBezTo>
                    <a:pt x="74" y="53"/>
                    <a:pt x="96" y="58"/>
                    <a:pt x="96" y="48"/>
                  </a:cubicBezTo>
                  <a:cubicBezTo>
                    <a:pt x="96" y="32"/>
                    <a:pt x="76" y="24"/>
                    <a:pt x="64" y="16"/>
                  </a:cubicBezTo>
                  <a:cubicBezTo>
                    <a:pt x="57" y="11"/>
                    <a:pt x="40" y="8"/>
                    <a:pt x="40" y="8"/>
                  </a:cubicBezTo>
                </a:path>
              </a:pathLst>
            </a:custGeom>
            <a:solidFill>
              <a:srgbClr val="4C4C4C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90137" name="Freeform 334"/>
            <p:cNvSpPr>
              <a:spLocks/>
            </p:cNvSpPr>
            <p:nvPr/>
          </p:nvSpPr>
          <p:spPr bwMode="auto">
            <a:xfrm>
              <a:off x="480" y="2784"/>
              <a:ext cx="120" cy="58"/>
            </a:xfrm>
            <a:custGeom>
              <a:avLst/>
              <a:gdLst>
                <a:gd name="T0" fmla="*/ 120 w 120"/>
                <a:gd name="T1" fmla="*/ 0 h 58"/>
                <a:gd name="T2" fmla="*/ 0 w 120"/>
                <a:gd name="T3" fmla="*/ 16 h 58"/>
                <a:gd name="T4" fmla="*/ 32 w 120"/>
                <a:gd name="T5" fmla="*/ 24 h 58"/>
                <a:gd name="T6" fmla="*/ 40 w 120"/>
                <a:gd name="T7" fmla="*/ 48 h 58"/>
                <a:gd name="T8" fmla="*/ 64 w 120"/>
                <a:gd name="T9" fmla="*/ 56 h 58"/>
                <a:gd name="T10" fmla="*/ 96 w 120"/>
                <a:gd name="T11" fmla="*/ 48 h 58"/>
                <a:gd name="T12" fmla="*/ 64 w 120"/>
                <a:gd name="T13" fmla="*/ 16 h 58"/>
                <a:gd name="T14" fmla="*/ 40 w 120"/>
                <a:gd name="T15" fmla="*/ 8 h 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0"/>
                <a:gd name="T25" fmla="*/ 0 h 58"/>
                <a:gd name="T26" fmla="*/ 120 w 120"/>
                <a:gd name="T27" fmla="*/ 58 h 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0" h="58">
                  <a:moveTo>
                    <a:pt x="120" y="0"/>
                  </a:moveTo>
                  <a:cubicBezTo>
                    <a:pt x="49" y="23"/>
                    <a:pt x="99" y="27"/>
                    <a:pt x="0" y="16"/>
                  </a:cubicBezTo>
                  <a:cubicBezTo>
                    <a:pt x="10" y="18"/>
                    <a:pt x="23" y="17"/>
                    <a:pt x="32" y="24"/>
                  </a:cubicBezTo>
                  <a:cubicBezTo>
                    <a:pt x="38" y="29"/>
                    <a:pt x="34" y="42"/>
                    <a:pt x="40" y="48"/>
                  </a:cubicBezTo>
                  <a:cubicBezTo>
                    <a:pt x="45" y="53"/>
                    <a:pt x="56" y="53"/>
                    <a:pt x="64" y="56"/>
                  </a:cubicBezTo>
                  <a:cubicBezTo>
                    <a:pt x="74" y="53"/>
                    <a:pt x="96" y="58"/>
                    <a:pt x="96" y="48"/>
                  </a:cubicBezTo>
                  <a:cubicBezTo>
                    <a:pt x="96" y="32"/>
                    <a:pt x="76" y="24"/>
                    <a:pt x="64" y="16"/>
                  </a:cubicBezTo>
                  <a:cubicBezTo>
                    <a:pt x="57" y="11"/>
                    <a:pt x="40" y="8"/>
                    <a:pt x="40" y="8"/>
                  </a:cubicBezTo>
                </a:path>
              </a:pathLst>
            </a:custGeom>
            <a:solidFill>
              <a:srgbClr val="4C4C4C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90138" name="Freeform 335"/>
            <p:cNvSpPr>
              <a:spLocks/>
            </p:cNvSpPr>
            <p:nvPr/>
          </p:nvSpPr>
          <p:spPr bwMode="auto">
            <a:xfrm>
              <a:off x="672" y="3168"/>
              <a:ext cx="120" cy="58"/>
            </a:xfrm>
            <a:custGeom>
              <a:avLst/>
              <a:gdLst>
                <a:gd name="T0" fmla="*/ 120 w 120"/>
                <a:gd name="T1" fmla="*/ 0 h 58"/>
                <a:gd name="T2" fmla="*/ 0 w 120"/>
                <a:gd name="T3" fmla="*/ 16 h 58"/>
                <a:gd name="T4" fmla="*/ 32 w 120"/>
                <a:gd name="T5" fmla="*/ 24 h 58"/>
                <a:gd name="T6" fmla="*/ 40 w 120"/>
                <a:gd name="T7" fmla="*/ 48 h 58"/>
                <a:gd name="T8" fmla="*/ 64 w 120"/>
                <a:gd name="T9" fmla="*/ 56 h 58"/>
                <a:gd name="T10" fmla="*/ 96 w 120"/>
                <a:gd name="T11" fmla="*/ 48 h 58"/>
                <a:gd name="T12" fmla="*/ 64 w 120"/>
                <a:gd name="T13" fmla="*/ 16 h 58"/>
                <a:gd name="T14" fmla="*/ 40 w 120"/>
                <a:gd name="T15" fmla="*/ 8 h 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0"/>
                <a:gd name="T25" fmla="*/ 0 h 58"/>
                <a:gd name="T26" fmla="*/ 120 w 120"/>
                <a:gd name="T27" fmla="*/ 58 h 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0" h="58">
                  <a:moveTo>
                    <a:pt x="120" y="0"/>
                  </a:moveTo>
                  <a:cubicBezTo>
                    <a:pt x="49" y="23"/>
                    <a:pt x="99" y="27"/>
                    <a:pt x="0" y="16"/>
                  </a:cubicBezTo>
                  <a:cubicBezTo>
                    <a:pt x="10" y="18"/>
                    <a:pt x="23" y="17"/>
                    <a:pt x="32" y="24"/>
                  </a:cubicBezTo>
                  <a:cubicBezTo>
                    <a:pt x="38" y="29"/>
                    <a:pt x="34" y="42"/>
                    <a:pt x="40" y="48"/>
                  </a:cubicBezTo>
                  <a:cubicBezTo>
                    <a:pt x="45" y="53"/>
                    <a:pt x="56" y="53"/>
                    <a:pt x="64" y="56"/>
                  </a:cubicBezTo>
                  <a:cubicBezTo>
                    <a:pt x="74" y="53"/>
                    <a:pt x="96" y="58"/>
                    <a:pt x="96" y="48"/>
                  </a:cubicBezTo>
                  <a:cubicBezTo>
                    <a:pt x="96" y="32"/>
                    <a:pt x="76" y="24"/>
                    <a:pt x="64" y="16"/>
                  </a:cubicBezTo>
                  <a:cubicBezTo>
                    <a:pt x="57" y="11"/>
                    <a:pt x="40" y="8"/>
                    <a:pt x="40" y="8"/>
                  </a:cubicBezTo>
                </a:path>
              </a:pathLst>
            </a:custGeom>
            <a:solidFill>
              <a:srgbClr val="4C4C4C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90139" name="Freeform 336"/>
            <p:cNvSpPr>
              <a:spLocks/>
            </p:cNvSpPr>
            <p:nvPr/>
          </p:nvSpPr>
          <p:spPr bwMode="auto">
            <a:xfrm>
              <a:off x="1248" y="3648"/>
              <a:ext cx="120" cy="58"/>
            </a:xfrm>
            <a:custGeom>
              <a:avLst/>
              <a:gdLst>
                <a:gd name="T0" fmla="*/ 120 w 120"/>
                <a:gd name="T1" fmla="*/ 0 h 58"/>
                <a:gd name="T2" fmla="*/ 0 w 120"/>
                <a:gd name="T3" fmla="*/ 16 h 58"/>
                <a:gd name="T4" fmla="*/ 32 w 120"/>
                <a:gd name="T5" fmla="*/ 24 h 58"/>
                <a:gd name="T6" fmla="*/ 40 w 120"/>
                <a:gd name="T7" fmla="*/ 48 h 58"/>
                <a:gd name="T8" fmla="*/ 64 w 120"/>
                <a:gd name="T9" fmla="*/ 56 h 58"/>
                <a:gd name="T10" fmla="*/ 96 w 120"/>
                <a:gd name="T11" fmla="*/ 48 h 58"/>
                <a:gd name="T12" fmla="*/ 64 w 120"/>
                <a:gd name="T13" fmla="*/ 16 h 58"/>
                <a:gd name="T14" fmla="*/ 40 w 120"/>
                <a:gd name="T15" fmla="*/ 8 h 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0"/>
                <a:gd name="T25" fmla="*/ 0 h 58"/>
                <a:gd name="T26" fmla="*/ 120 w 120"/>
                <a:gd name="T27" fmla="*/ 58 h 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0" h="58">
                  <a:moveTo>
                    <a:pt x="120" y="0"/>
                  </a:moveTo>
                  <a:cubicBezTo>
                    <a:pt x="49" y="23"/>
                    <a:pt x="99" y="27"/>
                    <a:pt x="0" y="16"/>
                  </a:cubicBezTo>
                  <a:cubicBezTo>
                    <a:pt x="10" y="18"/>
                    <a:pt x="23" y="17"/>
                    <a:pt x="32" y="24"/>
                  </a:cubicBezTo>
                  <a:cubicBezTo>
                    <a:pt x="38" y="29"/>
                    <a:pt x="34" y="42"/>
                    <a:pt x="40" y="48"/>
                  </a:cubicBezTo>
                  <a:cubicBezTo>
                    <a:pt x="45" y="53"/>
                    <a:pt x="56" y="53"/>
                    <a:pt x="64" y="56"/>
                  </a:cubicBezTo>
                  <a:cubicBezTo>
                    <a:pt x="74" y="53"/>
                    <a:pt x="96" y="58"/>
                    <a:pt x="96" y="48"/>
                  </a:cubicBezTo>
                  <a:cubicBezTo>
                    <a:pt x="96" y="32"/>
                    <a:pt x="76" y="24"/>
                    <a:pt x="64" y="16"/>
                  </a:cubicBezTo>
                  <a:cubicBezTo>
                    <a:pt x="57" y="11"/>
                    <a:pt x="40" y="8"/>
                    <a:pt x="40" y="8"/>
                  </a:cubicBezTo>
                </a:path>
              </a:pathLst>
            </a:custGeom>
            <a:solidFill>
              <a:srgbClr val="4C4C4C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90140" name="Freeform 337"/>
            <p:cNvSpPr>
              <a:spLocks/>
            </p:cNvSpPr>
            <p:nvPr/>
          </p:nvSpPr>
          <p:spPr bwMode="auto">
            <a:xfrm>
              <a:off x="240" y="3504"/>
              <a:ext cx="120" cy="58"/>
            </a:xfrm>
            <a:custGeom>
              <a:avLst/>
              <a:gdLst>
                <a:gd name="T0" fmla="*/ 120 w 120"/>
                <a:gd name="T1" fmla="*/ 0 h 58"/>
                <a:gd name="T2" fmla="*/ 0 w 120"/>
                <a:gd name="T3" fmla="*/ 16 h 58"/>
                <a:gd name="T4" fmla="*/ 32 w 120"/>
                <a:gd name="T5" fmla="*/ 24 h 58"/>
                <a:gd name="T6" fmla="*/ 40 w 120"/>
                <a:gd name="T7" fmla="*/ 48 h 58"/>
                <a:gd name="T8" fmla="*/ 64 w 120"/>
                <a:gd name="T9" fmla="*/ 56 h 58"/>
                <a:gd name="T10" fmla="*/ 96 w 120"/>
                <a:gd name="T11" fmla="*/ 48 h 58"/>
                <a:gd name="T12" fmla="*/ 64 w 120"/>
                <a:gd name="T13" fmla="*/ 16 h 58"/>
                <a:gd name="T14" fmla="*/ 40 w 120"/>
                <a:gd name="T15" fmla="*/ 8 h 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0"/>
                <a:gd name="T25" fmla="*/ 0 h 58"/>
                <a:gd name="T26" fmla="*/ 120 w 120"/>
                <a:gd name="T27" fmla="*/ 58 h 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0" h="58">
                  <a:moveTo>
                    <a:pt x="120" y="0"/>
                  </a:moveTo>
                  <a:cubicBezTo>
                    <a:pt x="49" y="23"/>
                    <a:pt x="99" y="27"/>
                    <a:pt x="0" y="16"/>
                  </a:cubicBezTo>
                  <a:cubicBezTo>
                    <a:pt x="10" y="18"/>
                    <a:pt x="23" y="17"/>
                    <a:pt x="32" y="24"/>
                  </a:cubicBezTo>
                  <a:cubicBezTo>
                    <a:pt x="38" y="29"/>
                    <a:pt x="34" y="42"/>
                    <a:pt x="40" y="48"/>
                  </a:cubicBezTo>
                  <a:cubicBezTo>
                    <a:pt x="45" y="53"/>
                    <a:pt x="56" y="53"/>
                    <a:pt x="64" y="56"/>
                  </a:cubicBezTo>
                  <a:cubicBezTo>
                    <a:pt x="74" y="53"/>
                    <a:pt x="96" y="58"/>
                    <a:pt x="96" y="48"/>
                  </a:cubicBezTo>
                  <a:cubicBezTo>
                    <a:pt x="96" y="32"/>
                    <a:pt x="76" y="24"/>
                    <a:pt x="64" y="16"/>
                  </a:cubicBezTo>
                  <a:cubicBezTo>
                    <a:pt x="57" y="11"/>
                    <a:pt x="40" y="8"/>
                    <a:pt x="40" y="8"/>
                  </a:cubicBezTo>
                </a:path>
              </a:pathLst>
            </a:custGeom>
            <a:solidFill>
              <a:srgbClr val="4C4C4C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CA"/>
            </a:p>
          </p:txBody>
        </p:sp>
      </p:grpSp>
      <p:sp>
        <p:nvSpPr>
          <p:cNvPr id="90124" name="Rectangle 341"/>
          <p:cNvSpPr>
            <a:spLocks noChangeArrowheads="1"/>
          </p:cNvSpPr>
          <p:nvPr/>
        </p:nvSpPr>
        <p:spPr bwMode="auto">
          <a:xfrm>
            <a:off x="-71470" y="0"/>
            <a:ext cx="9215470" cy="81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7188" indent="-255588">
              <a:lnSpc>
                <a:spcPct val="90000"/>
              </a:lnSpc>
              <a:tabLst>
                <a:tab pos="457200" algn="l"/>
              </a:tabLst>
            </a:pPr>
            <a:r>
              <a:rPr lang="fr-FR" sz="2600" b="1" dirty="0">
                <a:latin typeface="Times New Roman" pitchFamily="18" charset="0"/>
                <a:cs typeface="Times New Roman" pitchFamily="18" charset="0"/>
              </a:rPr>
              <a:t>2)	Les polypeptides sont modifiés via divers enzymes. Beaucoup de ces modifications ont lieu dans le RER et l’AG.</a:t>
            </a:r>
          </a:p>
        </p:txBody>
      </p:sp>
      <p:sp>
        <p:nvSpPr>
          <p:cNvPr id="90125" name="Rectangle 344"/>
          <p:cNvSpPr>
            <a:spLocks noChangeArrowheads="1"/>
          </p:cNvSpPr>
          <p:nvPr/>
        </p:nvSpPr>
        <p:spPr bwMode="auto">
          <a:xfrm>
            <a:off x="2571736" y="1981200"/>
            <a:ext cx="1676400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800" b="1" dirty="0">
                <a:latin typeface="Times New Roman" pitchFamily="18" charset="0"/>
                <a:cs typeface="Times New Roman" pitchFamily="18" charset="0"/>
              </a:rPr>
              <a:t>RER</a:t>
            </a:r>
          </a:p>
          <a:p>
            <a:r>
              <a:rPr lang="fr-FR" sz="1800" b="1" dirty="0">
                <a:latin typeface="Times New Roman" pitchFamily="18" charset="0"/>
                <a:cs typeface="Times New Roman" pitchFamily="18" charset="0"/>
              </a:rPr>
              <a:t>(CITERNE)</a:t>
            </a:r>
          </a:p>
          <a:p>
            <a:endParaRPr lang="fr-FR" sz="1800" b="1" dirty="0">
              <a:latin typeface="Times New Roman" pitchFamily="18" charset="0"/>
              <a:cs typeface="Times New Roman" pitchFamily="18" charset="0"/>
            </a:endParaRPr>
          </a:p>
          <a:p>
            <a:endParaRPr lang="fr-FR" sz="1800" b="1" dirty="0">
              <a:latin typeface="Times New Roman" pitchFamily="18" charset="0"/>
              <a:cs typeface="Times New Roman" pitchFamily="18" charset="0"/>
            </a:endParaRPr>
          </a:p>
          <a:p>
            <a:endParaRPr lang="fr-FR" sz="1800" b="1" dirty="0">
              <a:latin typeface="Times New Roman" pitchFamily="18" charset="0"/>
              <a:cs typeface="Times New Roman" pitchFamily="18" charset="0"/>
            </a:endParaRPr>
          </a:p>
          <a:p>
            <a:endParaRPr lang="fr-FR" sz="1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1800" b="1" dirty="0">
                <a:latin typeface="Times New Roman" pitchFamily="18" charset="0"/>
                <a:cs typeface="Times New Roman" pitchFamily="18" charset="0"/>
              </a:rPr>
              <a:t>GOLGI</a:t>
            </a:r>
          </a:p>
          <a:p>
            <a:r>
              <a:rPr lang="fr-FR" sz="1800" b="1" dirty="0">
                <a:latin typeface="Times New Roman" pitchFamily="18" charset="0"/>
                <a:cs typeface="Times New Roman" pitchFamily="18" charset="0"/>
              </a:rPr>
              <a:t>(SACCULES)</a:t>
            </a:r>
          </a:p>
          <a:p>
            <a:endParaRPr lang="fr-FR" sz="1800" b="1" dirty="0">
              <a:latin typeface="Times New Roman" pitchFamily="18" charset="0"/>
              <a:cs typeface="Times New Roman" pitchFamily="18" charset="0"/>
            </a:endParaRPr>
          </a:p>
          <a:p>
            <a:endParaRPr lang="fr-FR" sz="1800" b="1" dirty="0">
              <a:latin typeface="Times New Roman" pitchFamily="18" charset="0"/>
              <a:cs typeface="Times New Roman" pitchFamily="18" charset="0"/>
            </a:endParaRPr>
          </a:p>
          <a:p>
            <a:endParaRPr lang="fr-FR" sz="1800" b="1" dirty="0">
              <a:latin typeface="Times New Roman" pitchFamily="18" charset="0"/>
              <a:cs typeface="Times New Roman" pitchFamily="18" charset="0"/>
            </a:endParaRPr>
          </a:p>
          <a:p>
            <a:endParaRPr lang="fr-FR" sz="1800" b="1" dirty="0">
              <a:latin typeface="Times New Roman" pitchFamily="18" charset="0"/>
              <a:cs typeface="Times New Roman" pitchFamily="18" charset="0"/>
            </a:endParaRPr>
          </a:p>
          <a:p>
            <a:endParaRPr lang="fr-FR" sz="1800" b="1" dirty="0">
              <a:latin typeface="Times New Roman" pitchFamily="18" charset="0"/>
              <a:cs typeface="Times New Roman" pitchFamily="18" charset="0"/>
            </a:endParaRPr>
          </a:p>
          <a:p>
            <a:endParaRPr lang="fr-FR" sz="1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1800" b="1" dirty="0">
                <a:latin typeface="Times New Roman" pitchFamily="18" charset="0"/>
                <a:cs typeface="Times New Roman" pitchFamily="18" charset="0"/>
              </a:rPr>
              <a:t>MEMBRANE PLASMIQUE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</a:rPr>
              <a:t>2.Les acteurs de la traduction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Les acteurs de la traduction sont l’ARN messager (</a:t>
            </a:r>
            <a:r>
              <a:rPr lang="fr-FR" dirty="0" err="1" smtClean="0"/>
              <a:t>ARNm</a:t>
            </a:r>
            <a:r>
              <a:rPr lang="fr-FR" dirty="0" smtClean="0"/>
              <a:t>), les ARN de transfert (</a:t>
            </a:r>
            <a:r>
              <a:rPr lang="fr-FR" dirty="0" err="1" smtClean="0"/>
              <a:t>ARNt</a:t>
            </a:r>
            <a:r>
              <a:rPr lang="fr-FR" dirty="0" smtClean="0"/>
              <a:t>), les ribosomes, les acides aminés, les </a:t>
            </a:r>
            <a:r>
              <a:rPr lang="fr-FR" dirty="0" err="1" smtClean="0"/>
              <a:t>amino</a:t>
            </a:r>
            <a:r>
              <a:rPr lang="fr-FR" dirty="0" smtClean="0"/>
              <a:t>-</a:t>
            </a:r>
            <a:r>
              <a:rPr lang="fr-FR" dirty="0" err="1" smtClean="0"/>
              <a:t>acyl</a:t>
            </a:r>
            <a:r>
              <a:rPr lang="fr-FR" dirty="0" smtClean="0"/>
              <a:t> </a:t>
            </a:r>
            <a:r>
              <a:rPr lang="fr-FR" dirty="0" err="1" smtClean="0"/>
              <a:t>tRNA</a:t>
            </a:r>
            <a:r>
              <a:rPr lang="fr-FR" dirty="0" smtClean="0"/>
              <a:t> synthétases, le Mg</a:t>
            </a:r>
            <a:r>
              <a:rPr lang="fr-FR" baseline="30000" dirty="0" smtClean="0"/>
              <a:t>2+</a:t>
            </a:r>
            <a:r>
              <a:rPr lang="fr-FR" dirty="0" smtClean="0"/>
              <a:t>, le GTP et l’ATP.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4" name="Picture 4" descr="sc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706438"/>
            <a:ext cx="7848600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3388" y="700088"/>
            <a:ext cx="8277225" cy="5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0784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7" descr="Untitled-1.jpg                                                 000224C1imac hd                        BBBC8453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838200"/>
            <a:ext cx="4699000" cy="48006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</p:pic>
      <p:pic>
        <p:nvPicPr>
          <p:cNvPr id="78851" name="Picture 9" descr="asassa.tiff                                                    000224C1imac hd                        BBBC8453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38" y="990600"/>
            <a:ext cx="1643062" cy="1600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8852" name="Rectangle 10"/>
          <p:cNvSpPr>
            <a:spLocks noChangeArrowheads="1"/>
          </p:cNvSpPr>
          <p:nvPr/>
        </p:nvSpPr>
        <p:spPr bwMode="auto">
          <a:xfrm>
            <a:off x="8001000" y="1524000"/>
            <a:ext cx="374650" cy="4572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>
                <a:latin typeface="Arial Narrow" pitchFamily="34" charset="0"/>
              </a:rPr>
              <a:t>E</a:t>
            </a:r>
          </a:p>
        </p:txBody>
      </p:sp>
      <p:sp>
        <p:nvSpPr>
          <p:cNvPr id="78853" name="Rectangle 11"/>
          <p:cNvSpPr>
            <a:spLocks noChangeArrowheads="1"/>
          </p:cNvSpPr>
          <p:nvPr/>
        </p:nvSpPr>
        <p:spPr bwMode="auto">
          <a:xfrm>
            <a:off x="8229600" y="1563688"/>
            <a:ext cx="350838" cy="4572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>
                <a:latin typeface="Arial Narrow" pitchFamily="34" charset="0"/>
              </a:rPr>
              <a:t>P</a:t>
            </a:r>
          </a:p>
        </p:txBody>
      </p:sp>
      <p:sp>
        <p:nvSpPr>
          <p:cNvPr id="78854" name="Rectangle 12"/>
          <p:cNvSpPr>
            <a:spLocks noChangeArrowheads="1"/>
          </p:cNvSpPr>
          <p:nvPr/>
        </p:nvSpPr>
        <p:spPr bwMode="auto">
          <a:xfrm>
            <a:off x="8382000" y="1563688"/>
            <a:ext cx="350838" cy="4572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>
                <a:latin typeface="Arial Narrow" pitchFamily="34" charset="0"/>
              </a:rPr>
              <a:t>A</a:t>
            </a:r>
          </a:p>
        </p:txBody>
      </p:sp>
      <p:sp>
        <p:nvSpPr>
          <p:cNvPr id="78855" name="Freeform 13"/>
          <p:cNvSpPr>
            <a:spLocks/>
          </p:cNvSpPr>
          <p:nvPr/>
        </p:nvSpPr>
        <p:spPr bwMode="auto">
          <a:xfrm>
            <a:off x="7867650" y="2032000"/>
            <a:ext cx="657225" cy="115888"/>
          </a:xfrm>
          <a:custGeom>
            <a:avLst/>
            <a:gdLst>
              <a:gd name="T0" fmla="*/ 107950 w 414"/>
              <a:gd name="T1" fmla="*/ 0 h 73"/>
              <a:gd name="T2" fmla="*/ 57150 w 414"/>
              <a:gd name="T3" fmla="*/ 25400 h 73"/>
              <a:gd name="T4" fmla="*/ 57150 w 414"/>
              <a:gd name="T5" fmla="*/ 101600 h 73"/>
              <a:gd name="T6" fmla="*/ 311150 w 414"/>
              <a:gd name="T7" fmla="*/ 114300 h 73"/>
              <a:gd name="T8" fmla="*/ 628650 w 414"/>
              <a:gd name="T9" fmla="*/ 101600 h 73"/>
              <a:gd name="T10" fmla="*/ 654050 w 414"/>
              <a:gd name="T11" fmla="*/ 63500 h 73"/>
              <a:gd name="T12" fmla="*/ 615950 w 414"/>
              <a:gd name="T13" fmla="*/ 50800 h 73"/>
              <a:gd name="T14" fmla="*/ 247650 w 414"/>
              <a:gd name="T15" fmla="*/ 38100 h 73"/>
              <a:gd name="T16" fmla="*/ 107950 w 414"/>
              <a:gd name="T17" fmla="*/ 0 h 7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14"/>
              <a:gd name="T28" fmla="*/ 0 h 73"/>
              <a:gd name="T29" fmla="*/ 414 w 414"/>
              <a:gd name="T30" fmla="*/ 73 h 7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14" h="73">
                <a:moveTo>
                  <a:pt x="68" y="0"/>
                </a:moveTo>
                <a:cubicBezTo>
                  <a:pt x="57" y="5"/>
                  <a:pt x="45" y="8"/>
                  <a:pt x="36" y="16"/>
                </a:cubicBezTo>
                <a:cubicBezTo>
                  <a:pt x="28" y="22"/>
                  <a:pt x="0" y="57"/>
                  <a:pt x="36" y="64"/>
                </a:cubicBezTo>
                <a:cubicBezTo>
                  <a:pt x="88" y="73"/>
                  <a:pt x="142" y="69"/>
                  <a:pt x="196" y="72"/>
                </a:cubicBezTo>
                <a:cubicBezTo>
                  <a:pt x="262" y="69"/>
                  <a:pt x="330" y="73"/>
                  <a:pt x="396" y="64"/>
                </a:cubicBezTo>
                <a:cubicBezTo>
                  <a:pt x="405" y="62"/>
                  <a:pt x="414" y="49"/>
                  <a:pt x="412" y="40"/>
                </a:cubicBezTo>
                <a:cubicBezTo>
                  <a:pt x="409" y="31"/>
                  <a:pt x="396" y="32"/>
                  <a:pt x="388" y="32"/>
                </a:cubicBezTo>
                <a:cubicBezTo>
                  <a:pt x="310" y="27"/>
                  <a:pt x="233" y="26"/>
                  <a:pt x="156" y="24"/>
                </a:cubicBezTo>
                <a:cubicBezTo>
                  <a:pt x="88" y="14"/>
                  <a:pt x="116" y="24"/>
                  <a:pt x="68" y="0"/>
                </a:cubicBezTo>
                <a:close/>
              </a:path>
            </a:pathLst>
          </a:custGeom>
          <a:solidFill>
            <a:srgbClr val="00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2209800" y="5029209"/>
            <a:ext cx="6248400" cy="1257302"/>
            <a:chOff x="1392" y="3168"/>
            <a:chExt cx="3936" cy="792"/>
          </a:xfrm>
        </p:grpSpPr>
        <p:sp>
          <p:nvSpPr>
            <p:cNvPr id="78877" name="Line 14"/>
            <p:cNvSpPr>
              <a:spLocks noChangeShapeType="1"/>
            </p:cNvSpPr>
            <p:nvPr/>
          </p:nvSpPr>
          <p:spPr bwMode="auto">
            <a:xfrm flipV="1">
              <a:off x="2304" y="3168"/>
              <a:ext cx="192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8878" name="Rectangle 15"/>
            <p:cNvSpPr>
              <a:spLocks noChangeArrowheads="1"/>
            </p:cNvSpPr>
            <p:nvPr/>
          </p:nvSpPr>
          <p:spPr bwMode="auto">
            <a:xfrm>
              <a:off x="1392" y="3623"/>
              <a:ext cx="3936" cy="337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fr-FR" b="1" dirty="0">
                  <a:solidFill>
                    <a:srgbClr val="FF0000"/>
                  </a:solidFill>
                  <a:latin typeface="Arial Narrow" pitchFamily="34" charset="0"/>
                </a:rPr>
                <a:t>Site M</a:t>
              </a:r>
              <a:r>
                <a:rPr lang="fr-FR" dirty="0">
                  <a:latin typeface="Arial Narrow" pitchFamily="34" charset="0"/>
                </a:rPr>
                <a:t/>
              </a:r>
              <a:br>
                <a:rPr lang="fr-FR" dirty="0">
                  <a:latin typeface="Arial Narrow" pitchFamily="34" charset="0"/>
                </a:rPr>
              </a:br>
              <a:r>
                <a:rPr lang="fr-FR" dirty="0">
                  <a:latin typeface="Arial Narrow" pitchFamily="34" charset="0"/>
                </a:rPr>
                <a:t>Agrippe l’</a:t>
              </a:r>
              <a:r>
                <a:rPr lang="fr-FR" dirty="0" err="1">
                  <a:latin typeface="Arial Narrow" pitchFamily="34" charset="0"/>
                </a:rPr>
                <a:t>ARNm</a:t>
              </a:r>
              <a:r>
                <a:rPr lang="fr-FR" dirty="0">
                  <a:latin typeface="Arial Narrow" pitchFamily="34" charset="0"/>
                </a:rPr>
                <a:t> au tout début de la traduction</a:t>
              </a:r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0" y="685800"/>
            <a:ext cx="4572000" cy="3276600"/>
            <a:chOff x="0" y="672"/>
            <a:chExt cx="2880" cy="2064"/>
          </a:xfrm>
        </p:grpSpPr>
        <p:sp>
          <p:nvSpPr>
            <p:cNvPr id="78874" name="Line 17"/>
            <p:cNvSpPr>
              <a:spLocks noChangeShapeType="1"/>
            </p:cNvSpPr>
            <p:nvPr/>
          </p:nvSpPr>
          <p:spPr bwMode="auto">
            <a:xfrm flipH="1" flipV="1">
              <a:off x="1920" y="1152"/>
              <a:ext cx="960" cy="15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8875" name="Line 18"/>
            <p:cNvSpPr>
              <a:spLocks noChangeShapeType="1"/>
            </p:cNvSpPr>
            <p:nvPr/>
          </p:nvSpPr>
          <p:spPr bwMode="auto">
            <a:xfrm flipH="1">
              <a:off x="1248" y="1152"/>
              <a:ext cx="6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8876" name="Rectangle 19"/>
            <p:cNvSpPr>
              <a:spLocks noChangeArrowheads="1"/>
            </p:cNvSpPr>
            <p:nvPr/>
          </p:nvSpPr>
          <p:spPr bwMode="auto">
            <a:xfrm>
              <a:off x="0" y="672"/>
              <a:ext cx="1392" cy="756"/>
            </a:xfrm>
            <a:prstGeom prst="rect">
              <a:avLst/>
            </a:prstGeom>
            <a:solidFill>
              <a:schemeClr val="bg1"/>
            </a:solidFill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dirty="0">
                  <a:solidFill>
                    <a:srgbClr val="FF0000"/>
                  </a:solidFill>
                  <a:latin typeface="Arial Narrow" pitchFamily="34" charset="0"/>
                </a:rPr>
                <a:t>Site P</a:t>
              </a:r>
            </a:p>
            <a:p>
              <a:r>
                <a:rPr lang="fr-FR" dirty="0">
                  <a:latin typeface="Arial Narrow" pitchFamily="34" charset="0"/>
                </a:rPr>
                <a:t>Retient l’</a:t>
              </a:r>
              <a:r>
                <a:rPr lang="fr-FR" dirty="0" err="1">
                  <a:latin typeface="Arial Narrow" pitchFamily="34" charset="0"/>
                </a:rPr>
                <a:t>ARNt</a:t>
              </a:r>
              <a:r>
                <a:rPr lang="fr-FR" dirty="0">
                  <a:latin typeface="Arial Narrow" pitchFamily="34" charset="0"/>
                </a:rPr>
                <a:t> lié au polypeptide en voie de synthèse.</a:t>
              </a:r>
              <a:endParaRPr lang="fr-FR" sz="2400" dirty="0">
                <a:latin typeface="Arial Narrow" pitchFamily="34" charset="0"/>
              </a:endParaRPr>
            </a:p>
          </p:txBody>
        </p:sp>
      </p:grp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5410200" y="2133600"/>
            <a:ext cx="3733800" cy="1914525"/>
            <a:chOff x="3408" y="1584"/>
            <a:chExt cx="2352" cy="1206"/>
          </a:xfrm>
        </p:grpSpPr>
        <p:sp>
          <p:nvSpPr>
            <p:cNvPr id="78871" name="Line 20"/>
            <p:cNvSpPr>
              <a:spLocks noChangeShapeType="1"/>
            </p:cNvSpPr>
            <p:nvPr/>
          </p:nvSpPr>
          <p:spPr bwMode="auto">
            <a:xfrm flipV="1">
              <a:off x="3408" y="1584"/>
              <a:ext cx="624" cy="9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8872" name="Line 21"/>
            <p:cNvSpPr>
              <a:spLocks noChangeShapeType="1"/>
            </p:cNvSpPr>
            <p:nvPr/>
          </p:nvSpPr>
          <p:spPr bwMode="auto">
            <a:xfrm>
              <a:off x="4032" y="1584"/>
              <a:ext cx="1200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8873" name="Rectangle 22"/>
            <p:cNvSpPr>
              <a:spLocks noChangeArrowheads="1"/>
            </p:cNvSpPr>
            <p:nvPr/>
          </p:nvSpPr>
          <p:spPr bwMode="auto">
            <a:xfrm>
              <a:off x="4608" y="2208"/>
              <a:ext cx="1152" cy="582"/>
            </a:xfrm>
            <a:prstGeom prst="rect">
              <a:avLst/>
            </a:prstGeom>
            <a:solidFill>
              <a:schemeClr val="bg1"/>
            </a:solidFill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dirty="0">
                  <a:solidFill>
                    <a:srgbClr val="FF0000"/>
                  </a:solidFill>
                  <a:latin typeface="Arial Narrow" pitchFamily="34" charset="0"/>
                </a:rPr>
                <a:t>Site A</a:t>
              </a:r>
            </a:p>
            <a:p>
              <a:r>
                <a:rPr lang="fr-FR" dirty="0">
                  <a:latin typeface="Arial Narrow" pitchFamily="34" charset="0"/>
                </a:rPr>
                <a:t>Retient l’</a:t>
              </a:r>
              <a:r>
                <a:rPr lang="fr-FR" dirty="0" err="1">
                  <a:latin typeface="Arial Narrow" pitchFamily="34" charset="0"/>
                </a:rPr>
                <a:t>ARNt</a:t>
              </a:r>
              <a:r>
                <a:rPr lang="fr-FR" dirty="0">
                  <a:latin typeface="Arial Narrow" pitchFamily="34" charset="0"/>
                </a:rPr>
                <a:t> qui s’ajoute. </a:t>
              </a:r>
            </a:p>
          </p:txBody>
        </p:sp>
      </p:grp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0" y="3657600"/>
            <a:ext cx="3886200" cy="1200150"/>
            <a:chOff x="0" y="2544"/>
            <a:chExt cx="2448" cy="756"/>
          </a:xfrm>
        </p:grpSpPr>
        <p:sp>
          <p:nvSpPr>
            <p:cNvPr id="78869" name="Line 24"/>
            <p:cNvSpPr>
              <a:spLocks noChangeShapeType="1"/>
            </p:cNvSpPr>
            <p:nvPr/>
          </p:nvSpPr>
          <p:spPr bwMode="auto">
            <a:xfrm flipH="1">
              <a:off x="1296" y="3072"/>
              <a:ext cx="115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8870" name="Rectangle 25"/>
            <p:cNvSpPr>
              <a:spLocks noChangeArrowheads="1"/>
            </p:cNvSpPr>
            <p:nvPr/>
          </p:nvSpPr>
          <p:spPr bwMode="auto">
            <a:xfrm>
              <a:off x="0" y="2544"/>
              <a:ext cx="1440" cy="756"/>
            </a:xfrm>
            <a:prstGeom prst="rect">
              <a:avLst/>
            </a:prstGeom>
            <a:solidFill>
              <a:schemeClr val="bg1"/>
            </a:solidFill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dirty="0">
                  <a:solidFill>
                    <a:srgbClr val="FF0000"/>
                  </a:solidFill>
                  <a:latin typeface="Arial Narrow" pitchFamily="34" charset="0"/>
                </a:rPr>
                <a:t>Site E</a:t>
              </a:r>
            </a:p>
            <a:p>
              <a:r>
                <a:rPr lang="fr-FR" dirty="0">
                  <a:latin typeface="Arial Narrow" pitchFamily="34" charset="0"/>
                </a:rPr>
                <a:t>Permet la sortie de l’</a:t>
              </a:r>
              <a:r>
                <a:rPr lang="fr-FR" dirty="0" err="1">
                  <a:latin typeface="Arial Narrow" pitchFamily="34" charset="0"/>
                </a:rPr>
                <a:t>ARNt</a:t>
              </a:r>
              <a:r>
                <a:rPr lang="fr-FR" dirty="0">
                  <a:latin typeface="Arial Narrow" pitchFamily="34" charset="0"/>
                </a:rPr>
                <a:t> ayant fini «sa job».</a:t>
              </a:r>
            </a:p>
          </p:txBody>
        </p:sp>
      </p:grpSp>
      <p:sp>
        <p:nvSpPr>
          <p:cNvPr id="78861" name="Rectangle 29"/>
          <p:cNvSpPr>
            <a:spLocks noChangeArrowheads="1"/>
          </p:cNvSpPr>
          <p:nvPr/>
        </p:nvSpPr>
        <p:spPr bwMode="auto">
          <a:xfrm>
            <a:off x="4724400" y="0"/>
            <a:ext cx="3409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Arial Narrow" pitchFamily="34" charset="0"/>
              </a:rPr>
              <a:t>Polypeptide en formation</a:t>
            </a:r>
          </a:p>
        </p:txBody>
      </p:sp>
      <p:sp>
        <p:nvSpPr>
          <p:cNvPr id="78862" name="Line 30"/>
          <p:cNvSpPr>
            <a:spLocks noChangeShapeType="1"/>
          </p:cNvSpPr>
          <p:nvPr/>
        </p:nvSpPr>
        <p:spPr bwMode="auto">
          <a:xfrm flipH="1">
            <a:off x="4572000" y="457200"/>
            <a:ext cx="228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8863" name="Rectangle 32"/>
          <p:cNvSpPr>
            <a:spLocks noChangeArrowheads="1"/>
          </p:cNvSpPr>
          <p:nvPr/>
        </p:nvSpPr>
        <p:spPr bwMode="auto">
          <a:xfrm>
            <a:off x="5105400" y="1219200"/>
            <a:ext cx="17891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Arial Narrow" pitchFamily="34" charset="0"/>
              </a:rPr>
              <a:t>Acide aminé</a:t>
            </a:r>
          </a:p>
        </p:txBody>
      </p:sp>
      <p:sp>
        <p:nvSpPr>
          <p:cNvPr id="78864" name="Line 33"/>
          <p:cNvSpPr>
            <a:spLocks noChangeShapeType="1"/>
          </p:cNvSpPr>
          <p:nvPr/>
        </p:nvSpPr>
        <p:spPr bwMode="auto">
          <a:xfrm flipH="1">
            <a:off x="3886200" y="1524000"/>
            <a:ext cx="1143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8865" name="Rectangle 36"/>
          <p:cNvSpPr>
            <a:spLocks noChangeArrowheads="1"/>
          </p:cNvSpPr>
          <p:nvPr/>
        </p:nvSpPr>
        <p:spPr bwMode="auto">
          <a:xfrm>
            <a:off x="1752600" y="0"/>
            <a:ext cx="21621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i="1">
                <a:solidFill>
                  <a:schemeClr val="hlink"/>
                </a:solidFill>
                <a:latin typeface="Arial Narrow" pitchFamily="34" charset="0"/>
              </a:rPr>
              <a:t>Lien peptidique</a:t>
            </a:r>
          </a:p>
        </p:txBody>
      </p:sp>
      <p:sp>
        <p:nvSpPr>
          <p:cNvPr id="78866" name="Line 37"/>
          <p:cNvSpPr>
            <a:spLocks noChangeShapeType="1"/>
          </p:cNvSpPr>
          <p:nvPr/>
        </p:nvSpPr>
        <p:spPr bwMode="auto">
          <a:xfrm>
            <a:off x="3048000" y="533400"/>
            <a:ext cx="6858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8867" name="Freeform 38"/>
          <p:cNvSpPr>
            <a:spLocks/>
          </p:cNvSpPr>
          <p:nvPr/>
        </p:nvSpPr>
        <p:spPr bwMode="auto">
          <a:xfrm>
            <a:off x="3719513" y="4889500"/>
            <a:ext cx="700087" cy="203200"/>
          </a:xfrm>
          <a:custGeom>
            <a:avLst/>
            <a:gdLst>
              <a:gd name="T0" fmla="*/ 52387 w 441"/>
              <a:gd name="T1" fmla="*/ 0 h 128"/>
              <a:gd name="T2" fmla="*/ 1587 w 441"/>
              <a:gd name="T3" fmla="*/ 127000 h 128"/>
              <a:gd name="T4" fmla="*/ 14287 w 441"/>
              <a:gd name="T5" fmla="*/ 177800 h 128"/>
              <a:gd name="T6" fmla="*/ 90487 w 441"/>
              <a:gd name="T7" fmla="*/ 203200 h 128"/>
              <a:gd name="T8" fmla="*/ 458787 w 441"/>
              <a:gd name="T9" fmla="*/ 190500 h 128"/>
              <a:gd name="T10" fmla="*/ 636587 w 441"/>
              <a:gd name="T11" fmla="*/ 152400 h 128"/>
              <a:gd name="T12" fmla="*/ 674687 w 441"/>
              <a:gd name="T13" fmla="*/ 127000 h 128"/>
              <a:gd name="T14" fmla="*/ 700087 w 441"/>
              <a:gd name="T15" fmla="*/ 50800 h 128"/>
              <a:gd name="T16" fmla="*/ 319087 w 441"/>
              <a:gd name="T17" fmla="*/ 50800 h 128"/>
              <a:gd name="T18" fmla="*/ 52387 w 441"/>
              <a:gd name="T19" fmla="*/ 0 h 12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41"/>
              <a:gd name="T31" fmla="*/ 0 h 128"/>
              <a:gd name="T32" fmla="*/ 441 w 441"/>
              <a:gd name="T33" fmla="*/ 128 h 12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41" h="128">
                <a:moveTo>
                  <a:pt x="33" y="0"/>
                </a:moveTo>
                <a:cubicBezTo>
                  <a:pt x="14" y="27"/>
                  <a:pt x="8" y="48"/>
                  <a:pt x="1" y="80"/>
                </a:cubicBezTo>
                <a:cubicBezTo>
                  <a:pt x="3" y="90"/>
                  <a:pt x="0" y="104"/>
                  <a:pt x="9" y="112"/>
                </a:cubicBezTo>
                <a:cubicBezTo>
                  <a:pt x="21" y="122"/>
                  <a:pt x="57" y="128"/>
                  <a:pt x="57" y="128"/>
                </a:cubicBezTo>
                <a:cubicBezTo>
                  <a:pt x="134" y="125"/>
                  <a:pt x="211" y="126"/>
                  <a:pt x="289" y="120"/>
                </a:cubicBezTo>
                <a:cubicBezTo>
                  <a:pt x="327" y="116"/>
                  <a:pt x="363" y="100"/>
                  <a:pt x="401" y="96"/>
                </a:cubicBezTo>
                <a:cubicBezTo>
                  <a:pt x="409" y="90"/>
                  <a:pt x="419" y="88"/>
                  <a:pt x="425" y="80"/>
                </a:cubicBezTo>
                <a:cubicBezTo>
                  <a:pt x="433" y="65"/>
                  <a:pt x="441" y="32"/>
                  <a:pt x="441" y="32"/>
                </a:cubicBezTo>
                <a:cubicBezTo>
                  <a:pt x="358" y="11"/>
                  <a:pt x="284" y="20"/>
                  <a:pt x="201" y="32"/>
                </a:cubicBezTo>
                <a:cubicBezTo>
                  <a:pt x="16" y="23"/>
                  <a:pt x="6" y="79"/>
                  <a:pt x="33" y="0"/>
                </a:cubicBezTo>
                <a:close/>
              </a:path>
            </a:pathLst>
          </a:custGeom>
          <a:solidFill>
            <a:srgbClr val="E9D4B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78868" name="Rectangle 39"/>
          <p:cNvSpPr>
            <a:spLocks noChangeArrowheads="1"/>
          </p:cNvSpPr>
          <p:nvPr/>
        </p:nvSpPr>
        <p:spPr bwMode="auto">
          <a:xfrm>
            <a:off x="7848600" y="1881188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>
                <a:latin typeface="Arial Narrow" pitchFamily="34" charset="0"/>
              </a:rPr>
              <a:t>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8045920" cy="6320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25422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Users\hp\Downloads\157225138070265902516956295934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0"/>
            <a:ext cx="800105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656</TotalTime>
  <Words>727</Words>
  <Application>Microsoft Office PowerPoint</Application>
  <PresentationFormat>Affichage à l'écran (4:3)</PresentationFormat>
  <Paragraphs>147</Paragraphs>
  <Slides>35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35</vt:i4>
      </vt:variant>
    </vt:vector>
  </HeadingPairs>
  <TitlesOfParts>
    <vt:vector size="37" baseType="lpstr">
      <vt:lpstr>Thème Office</vt:lpstr>
      <vt:lpstr>Image bitmap</vt:lpstr>
      <vt:lpstr>Chapitre I.4 : La traduction</vt:lpstr>
      <vt:lpstr>Diapositive 2</vt:lpstr>
      <vt:lpstr>1. Le code génétique</vt:lpstr>
      <vt:lpstr>2.Les acteurs de la traduction</vt:lpstr>
      <vt:lpstr>Diapositive 5</vt:lpstr>
      <vt:lpstr>Diapositive 6</vt:lpstr>
      <vt:lpstr>Diapositive 7</vt:lpstr>
      <vt:lpstr>Diapositive 8</vt:lpstr>
      <vt:lpstr>Diapositive 9</vt:lpstr>
      <vt:lpstr>La traduction chez les procaryotes</vt:lpstr>
      <vt:lpstr>Diapositive 11</vt:lpstr>
      <vt:lpstr>Diapositive 12</vt:lpstr>
      <vt:lpstr>Diapositive 13</vt:lpstr>
      <vt:lpstr>Diapositive 14</vt:lpstr>
      <vt:lpstr>Diapositive 15</vt:lpstr>
      <vt:lpstr>Elongation </vt:lpstr>
      <vt:lpstr>Diapositive 17</vt:lpstr>
      <vt:lpstr>Diapositive 18</vt:lpstr>
      <vt:lpstr>Diapositive 19</vt:lpstr>
      <vt:lpstr>Diapositive 20</vt:lpstr>
      <vt:lpstr>La terminaison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Chapitre IV : La traduction</dc:title>
  <dc:creator>onecs</dc:creator>
  <cp:lastModifiedBy>hp</cp:lastModifiedBy>
  <cp:revision>15</cp:revision>
  <dcterms:created xsi:type="dcterms:W3CDTF">2014-02-22T21:19:04Z</dcterms:created>
  <dcterms:modified xsi:type="dcterms:W3CDTF">2019-11-11T05:42:45Z</dcterms:modified>
</cp:coreProperties>
</file>