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86" r:id="rId8"/>
    <p:sldId id="262" r:id="rId9"/>
    <p:sldId id="285" r:id="rId10"/>
    <p:sldId id="263" r:id="rId11"/>
    <p:sldId id="264" r:id="rId12"/>
    <p:sldId id="287" r:id="rId13"/>
    <p:sldId id="265" r:id="rId14"/>
    <p:sldId id="266" r:id="rId15"/>
    <p:sldId id="267" r:id="rId16"/>
    <p:sldId id="268" r:id="rId17"/>
    <p:sldId id="269" r:id="rId18"/>
    <p:sldId id="288" r:id="rId19"/>
    <p:sldId id="289" r:id="rId20"/>
    <p:sldId id="270" r:id="rId21"/>
    <p:sldId id="271" r:id="rId22"/>
    <p:sldId id="272" r:id="rId23"/>
    <p:sldId id="290" r:id="rId24"/>
    <p:sldId id="273" r:id="rId25"/>
    <p:sldId id="274" r:id="rId26"/>
    <p:sldId id="275" r:id="rId27"/>
    <p:sldId id="282" r:id="rId28"/>
    <p:sldId id="294" r:id="rId29"/>
    <p:sldId id="283" r:id="rId30"/>
    <p:sldId id="284" r:id="rId31"/>
    <p:sldId id="293" r:id="rId32"/>
    <p:sldId id="304" r:id="rId33"/>
    <p:sldId id="305" r:id="rId34"/>
    <p:sldId id="300" r:id="rId35"/>
    <p:sldId id="301" r:id="rId36"/>
    <p:sldId id="303" r:id="rId37"/>
    <p:sldId id="302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50F92-E65A-47C2-A12C-E156866EFD8D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9D4EB-B418-467C-8F04-B201937A1C8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88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87E41E-A77A-4519-8732-CFBD9B9ADED7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72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1CD1D-36F5-49B6-902D-FA57F71B46C6}" type="datetimeFigureOut">
              <a:rPr lang="fr-FR" smtClean="0"/>
              <a:pPr/>
              <a:t>08/02/2021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5AA7F-2DBB-4EE4-B5F8-27C2B95FA6E5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emf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14348" y="1357298"/>
            <a:ext cx="7772400" cy="1470025"/>
          </a:xfrm>
        </p:spPr>
        <p:txBody>
          <a:bodyPr/>
          <a:lstStyle/>
          <a:p>
            <a:r>
              <a:rPr lang="fr-FR" b="1" dirty="0" smtClean="0"/>
              <a:t>CHAPITRE I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42910" y="2786058"/>
            <a:ext cx="8001056" cy="2214578"/>
          </a:xfrm>
        </p:spPr>
        <p:txBody>
          <a:bodyPr>
            <a:noAutofit/>
          </a:bodyPr>
          <a:lstStyle/>
          <a:p>
            <a:r>
              <a:rPr lang="fr-FR" sz="4000" b="1" dirty="0" smtClean="0">
                <a:solidFill>
                  <a:srgbClr val="FF0000"/>
                </a:solidFill>
              </a:rPr>
              <a:t>Rappels sur les mécanismes génétiques fondamentaux et régulation de l’expression des gènes</a:t>
            </a:r>
            <a:endParaRPr lang="fr-FR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5" y="346175"/>
            <a:ext cx="6643734" cy="6083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15013" y="500513"/>
            <a:ext cx="7057449" cy="564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Nucléoside mono-phosphate</a:t>
            </a:r>
            <a:endParaRPr lang="fr-FR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399" y="2214554"/>
            <a:ext cx="871288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76006" y="454856"/>
            <a:ext cx="7753646" cy="5871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21707" y="737312"/>
            <a:ext cx="7536507" cy="540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963666"/>
            <a:ext cx="8275069" cy="498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3220" y="714356"/>
            <a:ext cx="7977870" cy="5287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632666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La structure des </a:t>
            </a:r>
            <a:r>
              <a:rPr lang="fr-FR" sz="4000" b="1" dirty="0" err="1" smtClean="0">
                <a:solidFill>
                  <a:schemeClr val="accent6">
                    <a:lumMod val="75000"/>
                  </a:schemeClr>
                </a:solidFill>
              </a:rPr>
              <a:t>polynucléotides</a:t>
            </a:r>
            <a:endParaRPr lang="fr-FR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 Le polymère est fait d'un "squelette«  alterné de groupements phosphate et de riboses. Les bases sont accrochées sur le coté.     </a:t>
            </a:r>
          </a:p>
          <a:p>
            <a:r>
              <a:rPr lang="fr-FR" dirty="0" smtClean="0"/>
              <a:t>pH = 7, la molécule est chargée négativement.</a:t>
            </a:r>
          </a:p>
          <a:p>
            <a:r>
              <a:rPr lang="fr-FR" dirty="0" smtClean="0"/>
              <a:t>Les liaisons se font en 3' et en 5'</a:t>
            </a:r>
          </a:p>
          <a:p>
            <a:r>
              <a:rPr lang="fr-FR" dirty="0" smtClean="0"/>
              <a:t>Le polymère d'ADN simple brin est orienté.                   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28416"/>
            <a:ext cx="8215370" cy="603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28596" y="500042"/>
            <a:ext cx="1811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Dinucléotide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43124"/>
            <a:ext cx="7215238" cy="6500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357158" y="285728"/>
            <a:ext cx="18632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Trinucléotide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2918" y="274638"/>
            <a:ext cx="8686800" cy="1143000"/>
          </a:xfrm>
        </p:spPr>
        <p:txBody>
          <a:bodyPr>
            <a:noAutofit/>
          </a:bodyPr>
          <a:lstStyle/>
          <a:p>
            <a:r>
              <a:rPr lang="fr-FR" sz="3600" b="1" dirty="0" smtClean="0"/>
              <a:t>I. Structure et propriétés physico-chimiques des acides nucléiques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28667"/>
          </a:xfrm>
        </p:spPr>
        <p:txBody>
          <a:bodyPr/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I.1. Structure des acides nucléiques</a:t>
            </a:r>
            <a:endParaRPr lang="fr-FR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71472" y="2643182"/>
            <a:ext cx="8143932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/>
              <a:t>Les acides nucléiques (ADN ou ARN ) sont des macromolécules composées d’un enchainement d’unités structurales appelées </a:t>
            </a:r>
            <a:r>
              <a:rPr lang="fr-FR" sz="2400" dirty="0">
                <a:solidFill>
                  <a:srgbClr val="FF0000"/>
                </a:solidFill>
              </a:rPr>
              <a:t>nucléotides</a:t>
            </a:r>
            <a:r>
              <a:rPr lang="fr-FR" sz="2400" dirty="0"/>
              <a:t>. Ce sont donc des </a:t>
            </a:r>
            <a:r>
              <a:rPr lang="fr-FR" sz="2400" dirty="0" err="1">
                <a:solidFill>
                  <a:srgbClr val="FF0000"/>
                </a:solidFill>
              </a:rPr>
              <a:t>polynucléotides</a:t>
            </a:r>
            <a:r>
              <a:rPr lang="fr-FR" sz="2400" dirty="0">
                <a:solidFill>
                  <a:srgbClr val="FF0000"/>
                </a:solidFill>
              </a:rPr>
              <a:t>.</a:t>
            </a:r>
          </a:p>
          <a:p>
            <a:pPr algn="just">
              <a:buClr>
                <a:schemeClr val="tx1"/>
              </a:buClr>
              <a:buFont typeface="Wingdings" pitchFamily="2" charset="2"/>
              <a:buChar char="Ø"/>
            </a:pPr>
            <a:r>
              <a:rPr lang="fr-FR" sz="2400" dirty="0"/>
              <a:t>A l’état libre , chaque nucléotide est constitué: </a:t>
            </a:r>
          </a:p>
          <a:p>
            <a:endParaRPr lang="fr-FR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73724" y="1637803"/>
            <a:ext cx="6653544" cy="342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accent6">
                    <a:lumMod val="75000"/>
                  </a:schemeClr>
                </a:solidFill>
              </a:rPr>
              <a:t>La structure en double hélice</a:t>
            </a:r>
            <a:endParaRPr lang="fr-F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253054"/>
          </a:xfrm>
        </p:spPr>
        <p:txBody>
          <a:bodyPr>
            <a:normAutofit fontScale="92500"/>
          </a:bodyPr>
          <a:lstStyle/>
          <a:p>
            <a:r>
              <a:rPr lang="fr-FR" sz="2800" dirty="0" smtClean="0">
                <a:latin typeface="+mj-lt"/>
              </a:rPr>
              <a:t>Dans l’espace les deux brin d’ADN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antiparallèles</a:t>
            </a:r>
            <a:r>
              <a:rPr lang="fr-FR" sz="2800" b="1" dirty="0" smtClean="0">
                <a:latin typeface="+mj-lt"/>
              </a:rPr>
              <a:t> </a:t>
            </a:r>
            <a:r>
              <a:rPr lang="fr-FR" sz="2800" dirty="0" smtClean="0">
                <a:latin typeface="+mj-lt"/>
              </a:rPr>
              <a:t>et</a:t>
            </a:r>
            <a:r>
              <a:rPr lang="fr-FR" sz="2800" b="1" dirty="0" smtClean="0">
                <a:latin typeface="+mj-lt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complémentaire </a:t>
            </a:r>
            <a:r>
              <a:rPr lang="fr-FR" sz="2800" dirty="0" smtClean="0">
                <a:latin typeface="+mj-lt"/>
              </a:rPr>
              <a:t>présentent une configuration</a:t>
            </a:r>
            <a:r>
              <a:rPr lang="fr-FR" sz="2800" b="1" dirty="0" smtClean="0">
                <a:latin typeface="+mj-lt"/>
              </a:rPr>
              <a:t> </a:t>
            </a:r>
            <a:r>
              <a:rPr lang="fr-FR" sz="2800" b="1" dirty="0" smtClean="0">
                <a:solidFill>
                  <a:srgbClr val="FF0000"/>
                </a:solidFill>
                <a:latin typeface="+mj-lt"/>
              </a:rPr>
              <a:t>hélicoïdale</a:t>
            </a:r>
            <a:r>
              <a:rPr lang="fr-FR" sz="2800" b="1" dirty="0" smtClean="0">
                <a:latin typeface="+mj-lt"/>
              </a:rPr>
              <a:t>.</a:t>
            </a:r>
            <a:br>
              <a:rPr lang="fr-FR" sz="2800" b="1" dirty="0" smtClean="0">
                <a:latin typeface="+mj-lt"/>
              </a:rPr>
            </a:br>
            <a:r>
              <a:rPr lang="fr-FR" sz="2800" dirty="0" smtClean="0">
                <a:latin typeface="+mj-lt"/>
              </a:rPr>
              <a:t>Elles s’enroulent autour d’un axe imaginaire pour constituer une double hélice à rotation droite (dans les formes A et B de l’ADN)</a:t>
            </a:r>
          </a:p>
          <a:p>
            <a:pPr lvl="2"/>
            <a:r>
              <a:rPr lang="en-US" sz="2400" b="1" i="1" u="sng" dirty="0" smtClean="0"/>
              <a:t>La </a:t>
            </a:r>
            <a:r>
              <a:rPr lang="en-US" sz="2400" b="1" i="1" u="sng" dirty="0" err="1" smtClean="0"/>
              <a:t>règle</a:t>
            </a:r>
            <a:r>
              <a:rPr lang="en-US" sz="2400" b="1" i="1" u="sng" dirty="0" smtClean="0"/>
              <a:t> de Chargaff</a:t>
            </a:r>
            <a:endParaRPr lang="fr-FR" sz="3600" dirty="0" smtClean="0"/>
          </a:p>
          <a:p>
            <a:r>
              <a:rPr lang="fr-FR" sz="2800" dirty="0" smtClean="0"/>
              <a:t>Du nom de la personne qui a remarqué (dans les années 1940) que :</a:t>
            </a:r>
            <a:endParaRPr lang="fr-FR" sz="4000" dirty="0" smtClean="0"/>
          </a:p>
          <a:p>
            <a:pPr lvl="0"/>
            <a:r>
              <a:rPr lang="fr-FR" sz="2800" dirty="0" smtClean="0"/>
              <a:t>Quelque soit l’espèce d’origine, l’ADN contient toujours autant de purine que de pyrimidine soit :</a:t>
            </a:r>
            <a:endParaRPr lang="fr-FR" sz="4000" dirty="0" smtClean="0"/>
          </a:p>
          <a:p>
            <a:r>
              <a:rPr lang="fr-FR" sz="2800" dirty="0" smtClean="0"/>
              <a:t>(A + G) = (C + T)   ou    (A+G) </a:t>
            </a:r>
            <a:r>
              <a:rPr lang="fr-FR" sz="2800" b="1" dirty="0" smtClean="0"/>
              <a:t>/</a:t>
            </a:r>
            <a:r>
              <a:rPr lang="fr-FR" sz="2800" dirty="0" smtClean="0"/>
              <a:t> (C+T) = 1 </a:t>
            </a:r>
            <a:endParaRPr lang="fr-FR" sz="4000" dirty="0" smtClean="0"/>
          </a:p>
          <a:p>
            <a:pPr lvl="0"/>
            <a:r>
              <a:rPr lang="fr-FR" sz="2800" dirty="0" smtClean="0"/>
              <a:t>De plus, il y a autant de thymine que d’adénine   A/T = 1       et autant de guanine que de cytosine	G/C = 1</a:t>
            </a:r>
            <a:endParaRPr lang="fr-FR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28604"/>
            <a:ext cx="9144000" cy="1571636"/>
          </a:xfrm>
        </p:spPr>
        <p:txBody>
          <a:bodyPr>
            <a:noAutofit/>
          </a:bodyPr>
          <a:lstStyle/>
          <a:p>
            <a:r>
              <a:rPr lang="fr-FR" sz="2400" dirty="0" smtClean="0"/>
              <a:t>Une base purique est toujours associée a une base pyrimidique, a savoir </a:t>
            </a:r>
            <a:br>
              <a:rPr lang="fr-FR" sz="2400" dirty="0" smtClean="0"/>
            </a:br>
            <a:r>
              <a:rPr lang="fr-FR" sz="2400" dirty="0" smtClean="0"/>
              <a:t>· A avec T ou U avec </a:t>
            </a:r>
            <a:r>
              <a:rPr lang="fr-FR" sz="2400" b="1" dirty="0" smtClean="0"/>
              <a:t>2 liaisons hydrogènes</a:t>
            </a:r>
            <a:br>
              <a:rPr lang="fr-FR" sz="2400" b="1" dirty="0" smtClean="0"/>
            </a:br>
            <a:r>
              <a:rPr lang="fr-FR" sz="2400" dirty="0" smtClean="0"/>
              <a:t>· G avec C avec </a:t>
            </a:r>
            <a:r>
              <a:rPr lang="fr-FR" sz="2400" b="1" dirty="0" smtClean="0"/>
              <a:t>3 liaisons hydrogènes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500034" y="71414"/>
            <a:ext cx="24961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Complémentarité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190023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3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85728"/>
            <a:ext cx="2273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Antiparallélisme</a:t>
            </a:r>
            <a:endParaRPr lang="fr-FR" sz="2400" b="1" dirty="0">
              <a:solidFill>
                <a:srgbClr val="FF00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870" y="827161"/>
            <a:ext cx="7840534" cy="5387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70" y="500050"/>
            <a:ext cx="8858248" cy="1143000"/>
          </a:xfrm>
        </p:spPr>
        <p:txBody>
          <a:bodyPr>
            <a:normAutofit/>
          </a:bodyPr>
          <a:lstStyle/>
          <a:p>
            <a:pPr algn="ctr"/>
            <a:r>
              <a:rPr lang="fr-FR" sz="2600" dirty="0" smtClean="0"/>
              <a:t>Dans la double hélice, les 2 brins complémentaire d’ADN sont orientés en sens inverse</a:t>
            </a:r>
            <a:endParaRPr lang="fr-FR" sz="26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514461"/>
            <a:ext cx="3610515" cy="53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1" y="1428760"/>
            <a:ext cx="3507590" cy="535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59272"/>
            <a:ext cx="1918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dirty="0" smtClean="0">
                <a:solidFill>
                  <a:srgbClr val="FF0000"/>
                </a:solidFill>
              </a:rPr>
              <a:t>Hélicoïdale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2" y="142852"/>
            <a:ext cx="3643338" cy="6500858"/>
          </a:xfrm>
        </p:spPr>
        <p:txBody>
          <a:bodyPr>
            <a:noAutofit/>
          </a:bodyPr>
          <a:lstStyle/>
          <a:p>
            <a:r>
              <a:rPr lang="fr-FR" sz="2300" b="1" dirty="0" smtClean="0"/>
              <a:t>La forme B de l’ADN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La forme biologique la plus importante de l’ADN;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10 paires de bases par tour de spire;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Le pas de l’hélice 3,4 nm;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Le diamètre de l’hélice est de 2 nm;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Les bases puriques et pyrimidiques sont à l’intérieur de l’hélice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Les groupements phosphates et les désoxyriboses sont à l’extérieur;</a:t>
            </a:r>
            <a:br>
              <a:rPr lang="fr-FR" sz="2300" b="1" dirty="0" smtClean="0"/>
            </a:br>
            <a:r>
              <a:rPr lang="fr-FR" sz="2300" dirty="0" smtClean="0"/>
              <a:t>•</a:t>
            </a:r>
            <a:r>
              <a:rPr lang="fr-FR" sz="2300" b="1" dirty="0" smtClean="0"/>
              <a:t>Deux types de sillons appelés :</a:t>
            </a:r>
            <a:br>
              <a:rPr lang="fr-FR" sz="2300" b="1" dirty="0" smtClean="0"/>
            </a:br>
            <a:r>
              <a:rPr lang="fr-FR" sz="2300" b="1" dirty="0" smtClean="0"/>
              <a:t>sillon majeur(1,2 nm) et sillon mineur (0,6 nm).</a:t>
            </a:r>
            <a:endParaRPr lang="fr-FR" sz="23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42852"/>
            <a:ext cx="1590675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7095" y="3929067"/>
            <a:ext cx="6048375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9" name="Groupe 8"/>
          <p:cNvGrpSpPr/>
          <p:nvPr/>
        </p:nvGrpSpPr>
        <p:grpSpPr>
          <a:xfrm>
            <a:off x="6005529" y="142852"/>
            <a:ext cx="3138471" cy="3886200"/>
            <a:chOff x="6005529" y="142852"/>
            <a:chExt cx="3138471" cy="3886200"/>
          </a:xfrm>
        </p:grpSpPr>
        <p:pic>
          <p:nvPicPr>
            <p:cNvPr id="34819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010400" y="142852"/>
              <a:ext cx="2133600" cy="3886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05529" y="1500174"/>
              <a:ext cx="923925" cy="16430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428604"/>
            <a:ext cx="5572164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36356"/>
            <a:ext cx="3500431" cy="668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989856"/>
          </a:xfrm>
        </p:spPr>
        <p:txBody>
          <a:bodyPr>
            <a:normAutofit fontScale="90000"/>
          </a:bodyPr>
          <a:lstStyle/>
          <a:p>
            <a:r>
              <a:rPr lang="fr-FR" sz="3600" b="1" dirty="0" smtClean="0">
                <a:solidFill>
                  <a:srgbClr val="FF0000"/>
                </a:solidFill>
              </a:rPr>
              <a:t>Condensation de l’ADN dans le noyau des cellules eucaryotes </a:t>
            </a:r>
            <a:r>
              <a:rPr lang="fr-FR" b="1" dirty="0" smtClean="0">
                <a:solidFill>
                  <a:srgbClr val="FF0000"/>
                </a:solidFill>
              </a:rPr>
              <a:t/>
            </a:r>
            <a:br>
              <a:rPr lang="fr-FR" b="1" dirty="0" smtClean="0">
                <a:solidFill>
                  <a:srgbClr val="FF0000"/>
                </a:solidFill>
              </a:rPr>
            </a:br>
            <a:endParaRPr lang="fr-FR" sz="28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857364"/>
            <a:ext cx="8229600" cy="3286148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>
                <a:latin typeface="+mj-lt"/>
              </a:rPr>
              <a:t>la molécule d’ADN nucléaire est fortement associée à des protéines pour constituer la chromatine.</a:t>
            </a:r>
          </a:p>
          <a:p>
            <a:r>
              <a:rPr lang="fr-FR" dirty="0" smtClean="0">
                <a:latin typeface="+mj-lt"/>
              </a:rPr>
              <a:t>Les complexes protéines-ADN sont appelés nucléosomes.</a:t>
            </a:r>
          </a:p>
          <a:p>
            <a:r>
              <a:rPr lang="fr-FR" dirty="0" smtClean="0">
                <a:latin typeface="+mj-lt"/>
              </a:rPr>
              <a:t>Le nucléosome contient de l’ADN enroulé autour d’un    « </a:t>
            </a:r>
            <a:r>
              <a:rPr lang="fr-FR" dirty="0" err="1" smtClean="0">
                <a:latin typeface="+mj-lt"/>
              </a:rPr>
              <a:t>core</a:t>
            </a:r>
            <a:r>
              <a:rPr lang="fr-FR" dirty="0" smtClean="0">
                <a:latin typeface="+mj-lt"/>
              </a:rPr>
              <a:t> » constitué de 8 protéines appelées histones </a:t>
            </a:r>
            <a:r>
              <a:rPr lang="pt-BR" dirty="0" smtClean="0">
                <a:latin typeface="+mj-lt"/>
              </a:rPr>
              <a:t>2x (H2A H2B, H3 et H4).</a:t>
            </a:r>
            <a:endParaRPr lang="fr-FR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885" y="395071"/>
            <a:ext cx="8884271" cy="60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480"/>
            <a:ext cx="8572500" cy="57165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14290"/>
            <a:ext cx="9286908" cy="1632798"/>
          </a:xfrm>
        </p:spPr>
        <p:txBody>
          <a:bodyPr>
            <a:no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Font typeface="Wingdings 2" pitchFamily="18" charset="2"/>
              <a:buChar char="ó"/>
            </a:pPr>
            <a:r>
              <a:rPr lang="fr-FR" sz="3200" dirty="0" smtClean="0">
                <a:solidFill>
                  <a:schemeClr val="accent6">
                    <a:lumMod val="75000"/>
                  </a:schemeClr>
                </a:solidFill>
              </a:rPr>
              <a:t>D’une base azotée, qui peut être une purine (composée de 2 hétérocycles azotés) ou une pyrimidine (un seul hétérocycle azoté)</a:t>
            </a:r>
            <a:endParaRPr lang="fr-FR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50622" y="2071678"/>
            <a:ext cx="71853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314"/>
            <a:ext cx="6726262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rgbClr val="FF0000"/>
                </a:solidFill>
              </a:rPr>
              <a:t>Condensation de l’ADN dans les bactéries</a:t>
            </a:r>
            <a:endParaRPr lang="fr-FR" sz="3200" b="1" dirty="0">
              <a:solidFill>
                <a:srgbClr val="FF0000"/>
              </a:solidFill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0" y="1214422"/>
            <a:ext cx="9144000" cy="5072098"/>
            <a:chOff x="357158" y="1500174"/>
            <a:chExt cx="8358219" cy="43053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8596" y="1500174"/>
              <a:ext cx="4162425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2" y="1500174"/>
              <a:ext cx="3857625" cy="3400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57158" y="5072074"/>
              <a:ext cx="4410075" cy="733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Propriétés</a:t>
            </a:r>
            <a:r>
              <a:rPr lang="fr-FR" dirty="0" smtClean="0">
                <a:solidFill>
                  <a:srgbClr val="FF0000"/>
                </a:solidFill>
              </a:rPr>
              <a:t/>
            </a:r>
            <a:br>
              <a:rPr lang="fr-FR" dirty="0" smtClean="0">
                <a:solidFill>
                  <a:srgbClr val="FF0000"/>
                </a:solidFill>
              </a:rPr>
            </a:b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fr-FR" dirty="0" smtClean="0"/>
              <a:t> Masse molaire : plusieurs millions à plusieurs milliers de millions</a:t>
            </a:r>
          </a:p>
          <a:p>
            <a:pPr algn="just"/>
            <a:r>
              <a:rPr lang="fr-FR" dirty="0" smtClean="0"/>
              <a:t> Caractère </a:t>
            </a:r>
            <a:r>
              <a:rPr lang="fr-FR" dirty="0" err="1" smtClean="0"/>
              <a:t>polyanionique</a:t>
            </a:r>
            <a:endParaRPr lang="fr-FR" dirty="0" smtClean="0"/>
          </a:p>
          <a:p>
            <a:pPr algn="just"/>
            <a:r>
              <a:rPr lang="fr-FR" dirty="0" smtClean="0"/>
              <a:t> Solubles dans les sels de sodium dilués, insolubles dans le phénol</a:t>
            </a:r>
          </a:p>
          <a:p>
            <a:pPr algn="just"/>
            <a:r>
              <a:rPr lang="fr-FR" dirty="0" smtClean="0"/>
              <a:t> Absorbance caractéristique à 260 nm</a:t>
            </a:r>
          </a:p>
          <a:p>
            <a:pPr algn="just"/>
            <a:r>
              <a:rPr lang="fr-FR" dirty="0" smtClean="0"/>
              <a:t> Le chauffage des solutions d'ADN produit une augmentation d'absorbance à 260 nm. Ce phénomène est appelé effet hyperchrome (</a:t>
            </a:r>
            <a:r>
              <a:rPr lang="fr-FR" dirty="0" err="1" smtClean="0"/>
              <a:t>hyperchromicité</a:t>
            </a:r>
            <a:r>
              <a:rPr lang="fr-FR" dirty="0" smtClean="0"/>
              <a:t>), il correspond à la dénaturation de l’ADN </a:t>
            </a:r>
            <a:r>
              <a:rPr lang="fr-FR" dirty="0" err="1" smtClean="0"/>
              <a:t>bicaténaire</a:t>
            </a:r>
            <a:r>
              <a:rPr lang="fr-FR" dirty="0" smtClean="0"/>
              <a:t> en 2 brins d’ADN monocaténaires</a:t>
            </a:r>
            <a:r>
              <a:rPr lang="fr-FR" smtClean="0"/>
              <a:t>, d’où </a:t>
            </a:r>
            <a:r>
              <a:rPr lang="fr-FR" dirty="0" smtClean="0"/>
              <a:t>le doublement de densité optique.</a:t>
            </a:r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4143380"/>
            <a:ext cx="8229600" cy="1982783"/>
          </a:xfrm>
        </p:spPr>
        <p:txBody>
          <a:bodyPr>
            <a:normAutofit lnSpcReduction="10000"/>
          </a:bodyPr>
          <a:lstStyle/>
          <a:p>
            <a:r>
              <a:rPr lang="fr-FR" smtClean="0"/>
              <a:t>Ce phénomène permet de caractériser une température de fusion de l’ADN notée Tm qui correspond à la température à la moitié du phénomène.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lum bright="-20000" contrast="40000"/>
          </a:blip>
          <a:srcRect/>
          <a:stretch>
            <a:fillRect/>
          </a:stretch>
        </p:blipFill>
        <p:spPr bwMode="auto">
          <a:xfrm>
            <a:off x="1785918" y="571480"/>
            <a:ext cx="5857916" cy="35004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93" y="548680"/>
            <a:ext cx="8190355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1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862013"/>
            <a:ext cx="8414840" cy="571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654032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/>
              <a:t>2. Propriétés 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7096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285750"/>
            <a:ext cx="8801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7742" cy="65403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Types d’ARN 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301" y="571480"/>
            <a:ext cx="8385786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1448" y="0"/>
            <a:ext cx="3614734" cy="868346"/>
          </a:xfrm>
        </p:spPr>
        <p:txBody>
          <a:bodyPr>
            <a:normAutofit/>
          </a:bodyPr>
          <a:lstStyle/>
          <a:p>
            <a:r>
              <a:rPr lang="fr-FR" sz="3200" b="1" dirty="0" smtClean="0"/>
              <a:t>Les ARN eucaryote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32568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989856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Bases puriques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2652" y="1500174"/>
            <a:ext cx="7807000" cy="4627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67524"/>
          </a:xfrm>
        </p:spPr>
        <p:txBody>
          <a:bodyPr/>
          <a:lstStyle/>
          <a:p>
            <a:pPr algn="ctr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Bases pyrimidiques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3929" y="1928802"/>
            <a:ext cx="8403021" cy="400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38880"/>
            <a:ext cx="9144000" cy="632666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accent6">
                  <a:lumMod val="75000"/>
                </a:schemeClr>
              </a:buClr>
              <a:buFont typeface="Wingdings 2" pitchFamily="18" charset="2"/>
              <a:buChar char="ó"/>
            </a:pPr>
            <a:r>
              <a:rPr lang="fr-FR" dirty="0" smtClean="0">
                <a:solidFill>
                  <a:schemeClr val="accent6">
                    <a:lumMod val="75000"/>
                  </a:schemeClr>
                </a:solidFill>
              </a:rPr>
              <a:t>D’un pentose (ose à 5 atomes de C)</a:t>
            </a:r>
            <a:endParaRPr lang="fr-F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21950"/>
          </a:xfrm>
        </p:spPr>
        <p:txBody>
          <a:bodyPr>
            <a:noAutofit/>
          </a:bodyPr>
          <a:lstStyle/>
          <a:p>
            <a:r>
              <a:rPr lang="fr-FR" sz="3200" b="1" dirty="0" smtClean="0">
                <a:latin typeface="+mj-lt"/>
              </a:rPr>
              <a:t>Ribose, désoxyribose</a:t>
            </a:r>
          </a:p>
          <a:p>
            <a:endParaRPr lang="fr-FR" sz="3200" dirty="0">
              <a:latin typeface="+mj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110" y="2090737"/>
            <a:ext cx="8248417" cy="4300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23" y="1662100"/>
            <a:ext cx="2668555" cy="18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929" y="3676658"/>
            <a:ext cx="8495651" cy="253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0" y="285728"/>
            <a:ext cx="9144000" cy="6326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buClr>
                <a:schemeClr val="accent6">
                  <a:lumMod val="75000"/>
                </a:schemeClr>
              </a:buClr>
              <a:buFont typeface="Wingdings 2" pitchFamily="18" charset="2"/>
              <a:buChar char="ó"/>
            </a:pPr>
            <a:r>
              <a:rPr lang="fr-FR" sz="4000" dirty="0" smtClean="0">
                <a:solidFill>
                  <a:schemeClr val="accent6">
                    <a:lumMod val="75000"/>
                  </a:schemeClr>
                </a:solidFill>
              </a:rPr>
              <a:t>L’acide phosphorique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775542"/>
          </a:xfrm>
        </p:spPr>
        <p:txBody>
          <a:bodyPr>
            <a:normAutofit/>
          </a:bodyPr>
          <a:lstStyle/>
          <a:p>
            <a:r>
              <a:rPr lang="fr-FR" sz="4200" b="1" dirty="0" smtClean="0">
                <a:solidFill>
                  <a:schemeClr val="accent6">
                    <a:lumMod val="75000"/>
                  </a:schemeClr>
                </a:solidFill>
              </a:rPr>
              <a:t>Nomenclature des unités nucléotidiques</a:t>
            </a:r>
            <a:endParaRPr lang="fr-FR" sz="42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35607"/>
            <a:ext cx="8215370" cy="50223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pentose : liaison N-osidique</a:t>
            </a:r>
            <a:endParaRPr lang="fr-F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947" y="1488477"/>
            <a:ext cx="8245457" cy="4940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409</Words>
  <Application>Microsoft Office PowerPoint</Application>
  <PresentationFormat>Affichage à l'écran (4:3)</PresentationFormat>
  <Paragraphs>51</Paragraphs>
  <Slides>37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2" baseType="lpstr">
      <vt:lpstr>Arial</vt:lpstr>
      <vt:lpstr>Calibri</vt:lpstr>
      <vt:lpstr>Wingdings</vt:lpstr>
      <vt:lpstr>Wingdings 2</vt:lpstr>
      <vt:lpstr>Thème Office</vt:lpstr>
      <vt:lpstr>CHAPITRE I</vt:lpstr>
      <vt:lpstr>I. Structure et propriétés physico-chimiques des acides nucléiques</vt:lpstr>
      <vt:lpstr>D’une base azotée, qui peut être une purine (composée de 2 hétérocycles azotés) ou une pyrimidine (un seul hétérocycle azoté)</vt:lpstr>
      <vt:lpstr>Bases puriques</vt:lpstr>
      <vt:lpstr>Bases pyrimidiques</vt:lpstr>
      <vt:lpstr>D’un pentose (ose à 5 atomes de C)</vt:lpstr>
      <vt:lpstr>Présentation PowerPoint</vt:lpstr>
      <vt:lpstr>Nomenclature des unités nucléotidiques</vt:lpstr>
      <vt:lpstr>Le pentose : liaison N-osidique</vt:lpstr>
      <vt:lpstr>Présentation PowerPoint</vt:lpstr>
      <vt:lpstr>Présentation PowerPoint</vt:lpstr>
      <vt:lpstr>Nucléoside mono-phosphate</vt:lpstr>
      <vt:lpstr>Présentation PowerPoint</vt:lpstr>
      <vt:lpstr>Présentation PowerPoint</vt:lpstr>
      <vt:lpstr>Présentation PowerPoint</vt:lpstr>
      <vt:lpstr>Présentation PowerPoint</vt:lpstr>
      <vt:lpstr>La structure des polynucléotides</vt:lpstr>
      <vt:lpstr>Présentation PowerPoint</vt:lpstr>
      <vt:lpstr>Présentation PowerPoint</vt:lpstr>
      <vt:lpstr>Présentation PowerPoint</vt:lpstr>
      <vt:lpstr>La structure en double hélice</vt:lpstr>
      <vt:lpstr>Une base purique est toujours associée a une base pyrimidique, a savoir  · A avec T ou U avec 2 liaisons hydrogènes · G avec C avec 3 liaisons hydrogènes</vt:lpstr>
      <vt:lpstr>Présentation PowerPoint</vt:lpstr>
      <vt:lpstr>Dans la double hélice, les 2 brins complémentaire d’ADN sont orientés en sens inverse</vt:lpstr>
      <vt:lpstr>La forme B de l’ADN •La forme biologique la plus importante de l’ADN; •10 paires de bases par tour de spire; •Le pas de l’hélice 3,4 nm; •Le diamètre de l’hélice est de 2 nm; •Les bases puriques et pyrimidiques sont à l’intérieur de l’hélice •Les groupements phosphates et les désoxyriboses sont à l’extérieur; •Deux types de sillons appelés : sillon majeur(1,2 nm) et sillon mineur (0,6 nm).</vt:lpstr>
      <vt:lpstr>Présentation PowerPoint</vt:lpstr>
      <vt:lpstr>Condensation de l’ADN dans le noyau des cellules eucaryotes  </vt:lpstr>
      <vt:lpstr>Présentation PowerPoint</vt:lpstr>
      <vt:lpstr>Présentation PowerPoint</vt:lpstr>
      <vt:lpstr>Présentation PowerPoint</vt:lpstr>
      <vt:lpstr>Condensation de l’ADN dans les bactéries</vt:lpstr>
      <vt:lpstr>Propriétés </vt:lpstr>
      <vt:lpstr>Présentation PowerPoint</vt:lpstr>
      <vt:lpstr>Présentation PowerPoint</vt:lpstr>
      <vt:lpstr>2. Propriétés </vt:lpstr>
      <vt:lpstr>3. Types d’ARN </vt:lpstr>
      <vt:lpstr>Les ARN eucaryote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I</dc:title>
  <dc:creator>info</dc:creator>
  <cp:lastModifiedBy>Belinfo</cp:lastModifiedBy>
  <cp:revision>12</cp:revision>
  <dcterms:created xsi:type="dcterms:W3CDTF">2016-10-09T21:12:59Z</dcterms:created>
  <dcterms:modified xsi:type="dcterms:W3CDTF">2021-02-08T14:44:04Z</dcterms:modified>
</cp:coreProperties>
</file>