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58" r:id="rId4"/>
    <p:sldId id="259" r:id="rId5"/>
    <p:sldId id="260" r:id="rId6"/>
    <p:sldId id="277" r:id="rId7"/>
    <p:sldId id="281" r:id="rId8"/>
    <p:sldId id="280" r:id="rId9"/>
    <p:sldId id="278" r:id="rId10"/>
    <p:sldId id="276" r:id="rId11"/>
    <p:sldId id="261" r:id="rId12"/>
    <p:sldId id="282" r:id="rId13"/>
    <p:sldId id="262" r:id="rId14"/>
    <p:sldId id="263" r:id="rId15"/>
    <p:sldId id="279" r:id="rId16"/>
    <p:sldId id="284" r:id="rId17"/>
    <p:sldId id="285" r:id="rId18"/>
    <p:sldId id="286" r:id="rId19"/>
    <p:sldId id="287" r:id="rId20"/>
    <p:sldId id="288" r:id="rId21"/>
    <p:sldId id="283"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592E273-28D5-4E13-9A5A-5B77D47DFF2D}"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C202D4-ABA1-4C6C-8FB2-BFE7A0D0894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92E273-28D5-4E13-9A5A-5B77D47DFF2D}" type="datetimeFigureOut">
              <a:rPr lang="fr-FR" smtClean="0"/>
              <a:pPr/>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202D4-ABA1-4C6C-8FB2-BFE7A0D0894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oleObject" Target="../embeddings/oleObject1.bin"/><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a:xfrm>
            <a:off x="142844" y="2530479"/>
            <a:ext cx="8786842" cy="1470025"/>
          </a:xfrm>
        </p:spPr>
        <p:txBody>
          <a:bodyPr>
            <a:noAutofit/>
          </a:bodyPr>
          <a:lstStyle/>
          <a:p>
            <a:r>
              <a:rPr lang="fr-FR" sz="4800" b="1" dirty="0" smtClean="0">
                <a:solidFill>
                  <a:srgbClr val="FF0000"/>
                </a:solidFill>
              </a:rPr>
              <a:t>1.5. La Technique PCR</a:t>
            </a:r>
            <a:br>
              <a:rPr lang="fr-FR" sz="4800" b="1" dirty="0" smtClean="0">
                <a:solidFill>
                  <a:srgbClr val="FF0000"/>
                </a:solidFill>
              </a:rPr>
            </a:br>
            <a:r>
              <a:rPr lang="fr-FR" sz="4800" b="1" dirty="0" smtClean="0">
                <a:solidFill>
                  <a:srgbClr val="FF0000"/>
                </a:solidFill>
              </a:rPr>
              <a:t>ou </a:t>
            </a:r>
            <a:r>
              <a:rPr lang="fr-FR" sz="4800" b="1" dirty="0" err="1" smtClean="0">
                <a:solidFill>
                  <a:srgbClr val="FF0000"/>
                </a:solidFill>
              </a:rPr>
              <a:t>Polymerase</a:t>
            </a:r>
            <a:r>
              <a:rPr lang="fr-FR" sz="4800" b="1" dirty="0" smtClean="0">
                <a:solidFill>
                  <a:srgbClr val="FF0000"/>
                </a:solidFill>
              </a:rPr>
              <a:t> Chain </a:t>
            </a:r>
            <a:r>
              <a:rPr lang="fr-FR" sz="4800" b="1" dirty="0" err="1" smtClean="0">
                <a:solidFill>
                  <a:srgbClr val="FF0000"/>
                </a:solidFill>
              </a:rPr>
              <a:t>Reaction</a:t>
            </a:r>
            <a:r>
              <a:rPr lang="fr-FR" sz="4800" b="1" dirty="0" smtClean="0">
                <a:solidFill>
                  <a:srgbClr val="FF0000"/>
                </a:solidFill>
              </a:rPr>
              <a:t/>
            </a:r>
            <a:br>
              <a:rPr lang="fr-FR" sz="4800" b="1" dirty="0" smtClean="0">
                <a:solidFill>
                  <a:srgbClr val="FF0000"/>
                </a:solidFill>
              </a:rPr>
            </a:br>
            <a:endParaRPr lang="fr-FR" sz="48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098" name="Picture 2"/>
          <p:cNvPicPr>
            <a:picLocks noChangeAspect="1" noChangeArrowheads="1"/>
          </p:cNvPicPr>
          <p:nvPr/>
        </p:nvPicPr>
        <p:blipFill>
          <a:blip r:embed="rId2"/>
          <a:srcRect/>
          <a:stretch>
            <a:fillRect/>
          </a:stretch>
        </p:blipFill>
        <p:spPr bwMode="auto">
          <a:xfrm>
            <a:off x="357158" y="247634"/>
            <a:ext cx="8429683" cy="626972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4. Résultats:</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857232"/>
            <a:ext cx="8229600" cy="4143404"/>
          </a:xfrm>
        </p:spPr>
        <p:txBody>
          <a:bodyPr>
            <a:normAutofit fontScale="77500" lnSpcReduction="20000"/>
          </a:bodyPr>
          <a:lstStyle/>
          <a:p>
            <a:pPr>
              <a:buNone/>
            </a:pPr>
            <a:r>
              <a:rPr lang="fr-FR" dirty="0" smtClean="0"/>
              <a:t>➔ </a:t>
            </a:r>
            <a:r>
              <a:rPr lang="fr-FR" i="1" dirty="0" smtClean="0"/>
              <a:t>Théorique: </a:t>
            </a:r>
            <a:r>
              <a:rPr lang="fr-FR" dirty="0" smtClean="0"/>
              <a:t>2</a:t>
            </a:r>
            <a:r>
              <a:rPr lang="fr-FR" baseline="30000" dirty="0" smtClean="0"/>
              <a:t>n</a:t>
            </a:r>
            <a:r>
              <a:rPr lang="fr-FR" i="1" dirty="0" smtClean="0"/>
              <a:t> copies à chaque cycle.</a:t>
            </a:r>
          </a:p>
          <a:p>
            <a:pPr>
              <a:buNone/>
            </a:pPr>
            <a:r>
              <a:rPr lang="fr-FR" dirty="0" smtClean="0"/>
              <a:t>➔ </a:t>
            </a:r>
            <a:r>
              <a:rPr lang="fr-FR" i="1" dirty="0" smtClean="0"/>
              <a:t>Réel: </a:t>
            </a:r>
            <a:r>
              <a:rPr lang="fr-FR" dirty="0" smtClean="0"/>
              <a:t>10</a:t>
            </a:r>
            <a:r>
              <a:rPr lang="fr-FR" baseline="30000" dirty="0" smtClean="0"/>
              <a:t>6</a:t>
            </a:r>
            <a:r>
              <a:rPr lang="fr-FR" i="1" dirty="0" smtClean="0"/>
              <a:t> copies après 30 cycles (on atteint un plateau d'amplification car on épuise les </a:t>
            </a:r>
            <a:r>
              <a:rPr lang="fr-FR" dirty="0" smtClean="0"/>
              <a:t>composants de la réaction).</a:t>
            </a:r>
          </a:p>
          <a:p>
            <a:r>
              <a:rPr lang="fr-FR" dirty="0" smtClean="0"/>
              <a:t>Une étape dure entre 30 sec et 1 min. Donc un cycle dur tout au plus 3 minutes.</a:t>
            </a:r>
          </a:p>
          <a:p>
            <a:pPr>
              <a:buNone/>
            </a:pPr>
            <a:r>
              <a:rPr lang="fr-FR" dirty="0" smtClean="0"/>
              <a:t>➔ On obtient donc 10</a:t>
            </a:r>
            <a:r>
              <a:rPr lang="fr-FR" baseline="30000" dirty="0" smtClean="0"/>
              <a:t>6</a:t>
            </a:r>
            <a:r>
              <a:rPr lang="fr-FR" dirty="0" smtClean="0"/>
              <a:t> copies en 90 min maxi.</a:t>
            </a:r>
          </a:p>
          <a:p>
            <a:r>
              <a:rPr lang="fr-FR" dirty="0" smtClean="0"/>
              <a:t>Du fait que la taille de la séquence à amplifier est toujours plus faible que celle de l'ADN de départ, il est facile de les séparer par électrophorèse et comme la quantité de l'ADN amplifié est très importante, on peut directement la visualiser après coloration du gel d'agarose au BET.</a:t>
            </a:r>
            <a:endParaRPr lang="fr-FR" dirty="0"/>
          </a:p>
        </p:txBody>
      </p:sp>
      <p:pic>
        <p:nvPicPr>
          <p:cNvPr id="8194" name="Picture 2"/>
          <p:cNvPicPr>
            <a:picLocks noChangeAspect="1" noChangeArrowheads="1"/>
          </p:cNvPicPr>
          <p:nvPr/>
        </p:nvPicPr>
        <p:blipFill>
          <a:blip r:embed="rId2"/>
          <a:srcRect/>
          <a:stretch>
            <a:fillRect/>
          </a:stretch>
        </p:blipFill>
        <p:spPr bwMode="auto">
          <a:xfrm>
            <a:off x="1500166" y="5072074"/>
            <a:ext cx="5929354" cy="178592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ENSEIGNE\PCEM2\COURSM2\pcrgel.gif"/>
          <p:cNvPicPr>
            <a:picLocks noChangeAspect="1" noChangeArrowheads="1"/>
          </p:cNvPicPr>
          <p:nvPr/>
        </p:nvPicPr>
        <p:blipFill>
          <a:blip r:embed="rId2"/>
          <a:srcRect/>
          <a:stretch>
            <a:fillRect/>
          </a:stretch>
        </p:blipFill>
        <p:spPr bwMode="auto">
          <a:xfrm>
            <a:off x="880533" y="539751"/>
            <a:ext cx="7450667" cy="583247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5. Avantages:</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b="1" i="1" dirty="0" smtClean="0"/>
              <a:t>1</a:t>
            </a:r>
            <a:r>
              <a:rPr lang="fr-FR" b="1" i="1" dirty="0"/>
              <a:t>. simplicité et rapidité:</a:t>
            </a:r>
          </a:p>
          <a:p>
            <a:pPr>
              <a:buNone/>
            </a:pPr>
            <a:r>
              <a:rPr lang="fr-FR" dirty="0"/>
              <a:t>➔ </a:t>
            </a:r>
            <a:r>
              <a:rPr lang="fr-FR" dirty="0" err="1" smtClean="0"/>
              <a:t>thermocycleur</a:t>
            </a:r>
            <a:r>
              <a:rPr lang="fr-FR" dirty="0" smtClean="0"/>
              <a:t> </a:t>
            </a:r>
            <a:r>
              <a:rPr lang="fr-FR" dirty="0"/>
              <a:t>automatisés, programmables et peu encombrants</a:t>
            </a:r>
          </a:p>
          <a:p>
            <a:pPr>
              <a:buNone/>
            </a:pPr>
            <a:r>
              <a:rPr lang="fr-FR" dirty="0"/>
              <a:t>➔ </a:t>
            </a:r>
            <a:r>
              <a:rPr lang="fr-FR" dirty="0" smtClean="0"/>
              <a:t>10</a:t>
            </a:r>
            <a:r>
              <a:rPr lang="fr-FR" baseline="30000" dirty="0" smtClean="0"/>
              <a:t>6</a:t>
            </a:r>
            <a:r>
              <a:rPr lang="fr-FR" dirty="0" smtClean="0"/>
              <a:t> </a:t>
            </a:r>
            <a:r>
              <a:rPr lang="fr-FR" dirty="0"/>
              <a:t>copies en 90 minutes</a:t>
            </a:r>
          </a:p>
          <a:p>
            <a:pPr>
              <a:buNone/>
            </a:pPr>
            <a:r>
              <a:rPr lang="fr-FR" b="1" i="1" dirty="0"/>
              <a:t>2. puissance:</a:t>
            </a:r>
          </a:p>
          <a:p>
            <a:pPr>
              <a:buNone/>
            </a:pPr>
            <a:r>
              <a:rPr lang="fr-FR" dirty="0"/>
              <a:t>➔ 1 séquence -&gt; </a:t>
            </a:r>
            <a:r>
              <a:rPr lang="fr-FR" dirty="0" smtClean="0"/>
              <a:t>10</a:t>
            </a:r>
            <a:r>
              <a:rPr lang="fr-FR" baseline="30000" dirty="0" smtClean="0"/>
              <a:t>6</a:t>
            </a:r>
            <a:r>
              <a:rPr lang="fr-FR" dirty="0" smtClean="0"/>
              <a:t> </a:t>
            </a:r>
            <a:r>
              <a:rPr lang="fr-FR" dirty="0"/>
              <a:t>sans clonage.</a:t>
            </a:r>
          </a:p>
          <a:p>
            <a:pPr>
              <a:buNone/>
            </a:pPr>
            <a:r>
              <a:rPr lang="fr-FR" dirty="0"/>
              <a:t>➔ détection sans </a:t>
            </a:r>
            <a:r>
              <a:rPr lang="fr-FR" dirty="0" err="1" smtClean="0"/>
              <a:t>Southern</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6. Limites et inconvénients:</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pPr algn="just">
              <a:buNone/>
            </a:pPr>
            <a:r>
              <a:rPr lang="fr-FR" b="1" i="1" dirty="0" smtClean="0"/>
              <a:t>1. taille de la séquence à amplifier: </a:t>
            </a:r>
            <a:r>
              <a:rPr lang="fr-FR" dirty="0" smtClean="0"/>
              <a:t>3 kb maximum.</a:t>
            </a:r>
          </a:p>
          <a:p>
            <a:pPr algn="just">
              <a:buNone/>
            </a:pPr>
            <a:r>
              <a:rPr lang="fr-FR" b="1" i="1" dirty="0" smtClean="0"/>
              <a:t>2. nombre de copies de la cible: </a:t>
            </a:r>
            <a:r>
              <a:rPr lang="fr-FR" dirty="0" smtClean="0"/>
              <a:t>ne doit pas être trop faible.</a:t>
            </a:r>
          </a:p>
          <a:p>
            <a:pPr algn="just">
              <a:buNone/>
            </a:pPr>
            <a:r>
              <a:rPr lang="fr-FR" b="1" i="1" dirty="0" smtClean="0"/>
              <a:t>3. risque de contamination:</a:t>
            </a:r>
          </a:p>
          <a:p>
            <a:pPr algn="just">
              <a:buNone/>
            </a:pPr>
            <a:r>
              <a:rPr lang="fr-FR" dirty="0" smtClean="0"/>
              <a:t>Du fait de sa sensibilité extrême, la PCR peut amplifier des molécules d'ADN étrangères suite à des contaminations.</a:t>
            </a:r>
          </a:p>
          <a:p>
            <a:pPr algn="just">
              <a:buNone/>
            </a:pPr>
            <a:r>
              <a:rPr lang="fr-FR" dirty="0" smtClean="0"/>
              <a:t>➔ Il faut donc utiliser du matériel stérile jetable.</a:t>
            </a:r>
          </a:p>
          <a:p>
            <a:pPr algn="just">
              <a:buNone/>
            </a:pPr>
            <a:r>
              <a:rPr lang="fr-FR" dirty="0" smtClean="0"/>
              <a:t>➔ On réalise des témoins négatifs: tube PCR + constituants réaction -sans séquence d'ADN à amplifier.</a:t>
            </a:r>
          </a:p>
          <a:p>
            <a:pPr algn="just"/>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7. Les variantes de la PCR :</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142844" y="1089027"/>
            <a:ext cx="8858280" cy="4911741"/>
          </a:xfrm>
        </p:spPr>
        <p:txBody>
          <a:bodyPr>
            <a:noAutofit/>
          </a:bodyPr>
          <a:lstStyle/>
          <a:p>
            <a:pPr lvl="0" algn="just"/>
            <a:r>
              <a:rPr lang="fr-FR" sz="2400" b="1" dirty="0" smtClean="0"/>
              <a:t>La RT-PCR : </a:t>
            </a:r>
            <a:r>
              <a:rPr lang="fr-FR" sz="2400" dirty="0" smtClean="0"/>
              <a:t>Pour étudier l’ARN, une transcription inverse est effectuée au préalable afin de produire de l’</a:t>
            </a:r>
            <a:r>
              <a:rPr lang="fr-FR" sz="2400" dirty="0" err="1" smtClean="0"/>
              <a:t>ADNc</a:t>
            </a:r>
            <a:r>
              <a:rPr lang="fr-FR" sz="2400" dirty="0" smtClean="0"/>
              <a:t>, qui sera amplifier par PCR.</a:t>
            </a:r>
          </a:p>
          <a:p>
            <a:pPr algn="just"/>
            <a:r>
              <a:rPr lang="fr-FR" sz="2400" b="1" dirty="0" smtClean="0"/>
              <a:t>La PCR quantitative </a:t>
            </a:r>
            <a:r>
              <a:rPr lang="fr-FR" sz="2400" dirty="0" smtClean="0"/>
              <a:t>: Dans ce type de PCR, on cherche à estimer le nombre de copies présent dans la séquence cible d’ADN ou d’ARN. La proportionnalité entre le nombre d’amplifications et le nombre de copies n’est valable que pour un nombre de cycles PCR faible.</a:t>
            </a:r>
          </a:p>
          <a:p>
            <a:pPr lvl="0"/>
            <a:endParaRPr lang="fr-FR"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62"/>
            <a:ext cx="8229600" cy="1143000"/>
          </a:xfrm>
        </p:spPr>
        <p:txBody>
          <a:bodyPr>
            <a:normAutofit/>
          </a:bodyPr>
          <a:lstStyle/>
          <a:p>
            <a:r>
              <a:rPr lang="fr-FR" sz="3200" b="1" dirty="0" smtClean="0"/>
              <a:t>La RT-PCR (Reverse Transcriptase PCR)</a:t>
            </a:r>
            <a:endParaRPr lang="fr-FR" sz="3200" dirty="0"/>
          </a:p>
        </p:txBody>
      </p:sp>
      <p:sp>
        <p:nvSpPr>
          <p:cNvPr id="3" name="Espace réservé du contenu 2"/>
          <p:cNvSpPr>
            <a:spLocks noGrp="1"/>
          </p:cNvSpPr>
          <p:nvPr>
            <p:ph idx="1"/>
          </p:nvPr>
        </p:nvSpPr>
        <p:spPr>
          <a:xfrm>
            <a:off x="242918" y="928670"/>
            <a:ext cx="8686800" cy="5929330"/>
          </a:xfrm>
        </p:spPr>
        <p:txBody>
          <a:bodyPr>
            <a:normAutofit fontScale="85000" lnSpcReduction="20000"/>
          </a:bodyPr>
          <a:lstStyle/>
          <a:p>
            <a:pPr algn="just"/>
            <a:r>
              <a:rPr lang="fr-FR" dirty="0" smtClean="0"/>
              <a:t>Cette réaction est catalysée par la transcriptase inverse des rétrovirus (reverse transcriptase) qui synthétise une chaîne d’ADN à partir d’une matrice d’ARN.</a:t>
            </a:r>
          </a:p>
          <a:p>
            <a:pPr algn="just"/>
            <a:r>
              <a:rPr lang="fr-FR" dirty="0" smtClean="0"/>
              <a:t>Dans un premier temps, les ARN totaux sont extraits. Les </a:t>
            </a:r>
            <a:r>
              <a:rPr lang="fr-FR" dirty="0" err="1" smtClean="0"/>
              <a:t>ARNm</a:t>
            </a:r>
            <a:r>
              <a:rPr lang="fr-FR" dirty="0" smtClean="0"/>
              <a:t> sont isolés à partir des ARN totaux par chromatographie d’affinité grâce à des </a:t>
            </a:r>
            <a:r>
              <a:rPr lang="fr-FR" dirty="0" err="1" smtClean="0"/>
              <a:t>oligodT</a:t>
            </a:r>
            <a:r>
              <a:rPr lang="fr-FR" dirty="0" smtClean="0"/>
              <a:t> (</a:t>
            </a:r>
            <a:r>
              <a:rPr lang="fr-FR" dirty="0" err="1" smtClean="0"/>
              <a:t>oligonucléotide</a:t>
            </a:r>
            <a:r>
              <a:rPr lang="fr-FR" dirty="0" smtClean="0"/>
              <a:t> </a:t>
            </a:r>
            <a:r>
              <a:rPr lang="fr-FR" dirty="0" err="1" smtClean="0"/>
              <a:t>polyT</a:t>
            </a:r>
            <a:r>
              <a:rPr lang="fr-FR" dirty="0" smtClean="0"/>
              <a:t>), car les ARN messagers se caractérisent par une séquence </a:t>
            </a:r>
            <a:r>
              <a:rPr lang="fr-FR" dirty="0" err="1" smtClean="0"/>
              <a:t>polyA</a:t>
            </a:r>
            <a:r>
              <a:rPr lang="fr-FR" dirty="0" smtClean="0"/>
              <a:t> en 3’. Puis , les </a:t>
            </a:r>
            <a:r>
              <a:rPr lang="fr-FR" dirty="0" err="1" smtClean="0"/>
              <a:t>ARNm</a:t>
            </a:r>
            <a:r>
              <a:rPr lang="fr-FR" dirty="0" smtClean="0"/>
              <a:t> sont soumis à la transcriptase inverse qui va générer une copie d’ADN (</a:t>
            </a:r>
            <a:r>
              <a:rPr lang="fr-FR" dirty="0" err="1" smtClean="0"/>
              <a:t>ADNc</a:t>
            </a:r>
            <a:r>
              <a:rPr lang="fr-FR" dirty="0" smtClean="0"/>
              <a:t>) de chaque </a:t>
            </a:r>
            <a:r>
              <a:rPr lang="fr-FR" dirty="0" err="1" smtClean="0"/>
              <a:t>ARNm</a:t>
            </a:r>
            <a:r>
              <a:rPr lang="fr-FR" dirty="0" smtClean="0"/>
              <a:t>. À l’issue de la transcription inverse, les </a:t>
            </a:r>
            <a:r>
              <a:rPr lang="fr-FR" dirty="0" err="1" smtClean="0"/>
              <a:t>ARNm</a:t>
            </a:r>
            <a:r>
              <a:rPr lang="fr-FR" dirty="0" smtClean="0"/>
              <a:t> sont hydrolysés (traitement alcalin, </a:t>
            </a:r>
            <a:r>
              <a:rPr lang="fr-FR" dirty="0" err="1" smtClean="0"/>
              <a:t>RNase</a:t>
            </a:r>
            <a:r>
              <a:rPr lang="fr-FR" dirty="0" smtClean="0"/>
              <a:t> ou température). Les étapes suivantes sont réalisées dans le </a:t>
            </a:r>
            <a:r>
              <a:rPr lang="fr-FR" dirty="0" err="1" smtClean="0"/>
              <a:t>thermocycleur</a:t>
            </a:r>
            <a:r>
              <a:rPr lang="fr-FR" dirty="0" smtClean="0"/>
              <a:t>. Les </a:t>
            </a:r>
            <a:r>
              <a:rPr lang="fr-FR" dirty="0" err="1" smtClean="0"/>
              <a:t>ADNc</a:t>
            </a:r>
            <a:r>
              <a:rPr lang="fr-FR" dirty="0" smtClean="0"/>
              <a:t> monocaténaires sont alors répliqués par l’ADN polymérase au cours d’un premier cycle de température. D’autres cycles sont réitérés afin d’amplifier les </a:t>
            </a:r>
            <a:r>
              <a:rPr lang="fr-FR" dirty="0" err="1" smtClean="0"/>
              <a:t>ADNc</a:t>
            </a:r>
            <a:r>
              <a:rPr lang="fr-FR" dirty="0" smtClean="0"/>
              <a:t> </a:t>
            </a:r>
            <a:r>
              <a:rPr lang="fr-FR" dirty="0" err="1" smtClean="0"/>
              <a:t>bicaténaires</a:t>
            </a:r>
            <a:r>
              <a:rPr lang="fr-FR" dirty="0" smtClean="0"/>
              <a:t> en grande quantité.</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b="1" dirty="0" smtClean="0"/>
              <a:t>La PCR quantitative en temps réel</a:t>
            </a:r>
            <a:br>
              <a:rPr lang="fr-FR" sz="3200" b="1" dirty="0" smtClean="0"/>
            </a:br>
            <a:r>
              <a:rPr lang="fr-FR" sz="3200" b="1" dirty="0" smtClean="0"/>
              <a:t>(Quantitative real-time PCR)</a:t>
            </a:r>
            <a:br>
              <a:rPr lang="fr-FR" sz="3200" b="1" dirty="0" smtClean="0"/>
            </a:br>
            <a:endParaRPr lang="fr-FR" sz="3200" dirty="0"/>
          </a:p>
        </p:txBody>
      </p:sp>
      <p:sp>
        <p:nvSpPr>
          <p:cNvPr id="3" name="Espace réservé du contenu 2"/>
          <p:cNvSpPr>
            <a:spLocks noGrp="1"/>
          </p:cNvSpPr>
          <p:nvPr>
            <p:ph idx="1"/>
          </p:nvPr>
        </p:nvSpPr>
        <p:spPr>
          <a:xfrm>
            <a:off x="142876" y="1189053"/>
            <a:ext cx="8858280" cy="4525963"/>
          </a:xfrm>
        </p:spPr>
        <p:txBody>
          <a:bodyPr>
            <a:normAutofit fontScale="85000" lnSpcReduction="20000"/>
          </a:bodyPr>
          <a:lstStyle/>
          <a:p>
            <a:r>
              <a:rPr lang="fr-FR" dirty="0" smtClean="0"/>
              <a:t>Mise au point au milieu des années 90, la PCR quantitative permet de déterminer le taux d’ADN ou d’ARN spécifiques dans un échantillon biologique. La méthode est basée sur la détection d’un signal fluorescent qui est produit de façon proportionnelle à l’amplification du produit PCR, cycle après cycle. Elle nécessite un </a:t>
            </a:r>
            <a:r>
              <a:rPr lang="fr-FR" dirty="0" err="1" smtClean="0"/>
              <a:t>thermocycleur</a:t>
            </a:r>
            <a:r>
              <a:rPr lang="fr-FR" dirty="0" smtClean="0"/>
              <a:t> couplé à un système de lecture optique qui mesure une émission de fluorescence.</a:t>
            </a:r>
          </a:p>
          <a:p>
            <a:pPr algn="just"/>
            <a:r>
              <a:rPr lang="fr-FR" dirty="0" smtClean="0"/>
              <a:t>Une sonde nucléotidique est synthétisée de telle sorte qu’elle puisse s’hybrider sélectivement à l’ADN d’intérêt, entre les séquences où les amorces s’hybrident. La sonde est marquée sur l’extrémité 5’ par un </a:t>
            </a:r>
            <a:r>
              <a:rPr lang="fr-FR" dirty="0" err="1" smtClean="0"/>
              <a:t>fluorochrome</a:t>
            </a:r>
            <a:r>
              <a:rPr lang="fr-FR" dirty="0" smtClean="0"/>
              <a:t> signal, et sur l’extrémité 3’ par un </a:t>
            </a:r>
            <a:r>
              <a:rPr lang="fr-FR" dirty="0" err="1" smtClean="0"/>
              <a:t>fluorochrome</a:t>
            </a:r>
            <a:r>
              <a:rPr lang="fr-FR" dirty="0" smtClean="0"/>
              <a:t> extincteur.</a:t>
            </a:r>
          </a:p>
          <a:p>
            <a:pPr algn="just"/>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042" y="428604"/>
            <a:ext cx="8686800" cy="5697559"/>
          </a:xfrm>
        </p:spPr>
        <p:txBody>
          <a:bodyPr>
            <a:normAutofit fontScale="92500" lnSpcReduction="20000"/>
          </a:bodyPr>
          <a:lstStyle/>
          <a:p>
            <a:pPr algn="just"/>
            <a:r>
              <a:rPr lang="fr-FR" dirty="0" smtClean="0"/>
              <a:t>Cette sonde doit montrer une température d’hybridation (Tm) supérieure à celle des amorces afin qu’elle s’hybride à 100 % pendant la phase d’élongation (paramètre critique).</a:t>
            </a:r>
          </a:p>
          <a:p>
            <a:pPr algn="just"/>
            <a:r>
              <a:rPr lang="fr-FR" dirty="0" smtClean="0"/>
              <a:t>Tant que les deux </a:t>
            </a:r>
            <a:r>
              <a:rPr lang="fr-FR" dirty="0" err="1" smtClean="0"/>
              <a:t>fluorochromes</a:t>
            </a:r>
            <a:r>
              <a:rPr lang="fr-FR" dirty="0" smtClean="0"/>
              <a:t> restent présents au niveau de la sonde, l’extincteur empêche la fluorescence du signal. En fait, la proximité de l’extincteur et du signal induit une absence d’émission de fluorescence Or, pendant la phase d’élongation, la </a:t>
            </a:r>
            <a:r>
              <a:rPr lang="fr-FR" dirty="0" err="1" smtClean="0"/>
              <a:t>Taq</a:t>
            </a:r>
            <a:r>
              <a:rPr lang="fr-FR" dirty="0" smtClean="0"/>
              <a:t> polymérase, qui possède une activité nucléase 5’-3’ intrinsèque, dégrade la sonde et donc libère le </a:t>
            </a:r>
            <a:r>
              <a:rPr lang="fr-FR" dirty="0" err="1" smtClean="0"/>
              <a:t>fluorochrome</a:t>
            </a:r>
            <a:r>
              <a:rPr lang="fr-FR" dirty="0" smtClean="0"/>
              <a:t> signal. Le taux de fluorescence alors libéré est proportionnel à la quantité de produits PCR générée à chaque cycle.</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918" y="1600200"/>
            <a:ext cx="8686800" cy="4525963"/>
          </a:xfrm>
        </p:spPr>
        <p:txBody>
          <a:bodyPr>
            <a:normAutofit fontScale="92500" lnSpcReduction="10000"/>
          </a:bodyPr>
          <a:lstStyle/>
          <a:p>
            <a:pPr algn="just"/>
            <a:r>
              <a:rPr lang="fr-FR" dirty="0" smtClean="0"/>
              <a:t>Le </a:t>
            </a:r>
            <a:r>
              <a:rPr lang="fr-FR" dirty="0" err="1" smtClean="0"/>
              <a:t>thermocycleur</a:t>
            </a:r>
            <a:r>
              <a:rPr lang="fr-FR" dirty="0" smtClean="0"/>
              <a:t> est conçu de telle sorte que chaque échantillon (la PCR est réalisée généralement dans des plaques 96 puits) soit connecté à un système optique. Celui-ci comprend un émetteur laser connecté à une fibre optique.</a:t>
            </a:r>
          </a:p>
          <a:p>
            <a:pPr algn="just"/>
            <a:r>
              <a:rPr lang="fr-FR" dirty="0" smtClean="0"/>
              <a:t>Le laser, par l’intermédiaire de la fibre optique, excite le </a:t>
            </a:r>
            <a:r>
              <a:rPr lang="fr-FR" dirty="0" err="1" smtClean="0"/>
              <a:t>fluorochrome</a:t>
            </a:r>
            <a:r>
              <a:rPr lang="fr-FR" dirty="0" smtClean="0"/>
              <a:t> au sein du mélange réactionnel PCR. La fluorescence émise est retransmise, toujours par le biais de la fibre optique, à une caméra numérique reliée à un </a:t>
            </a:r>
            <a:r>
              <a:rPr lang="fr-FR" smtClean="0"/>
              <a:t>ordinateur.!</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142984"/>
            <a:ext cx="8643998" cy="1752600"/>
          </a:xfrm>
        </p:spPr>
        <p:txBody>
          <a:bodyPr>
            <a:noAutofit/>
          </a:bodyPr>
          <a:lstStyle/>
          <a:p>
            <a:pPr algn="just"/>
            <a:r>
              <a:rPr lang="fr-FR" dirty="0" smtClean="0">
                <a:solidFill>
                  <a:schemeClr val="tx1"/>
                </a:solidFill>
              </a:rPr>
              <a:t>La PCR est une technique d'amplification génique in vitro. Elle a été mise au point en 1985 par l'équipe de </a:t>
            </a:r>
            <a:r>
              <a:rPr lang="fr-FR" dirty="0" err="1" smtClean="0">
                <a:solidFill>
                  <a:schemeClr val="tx1"/>
                </a:solidFill>
              </a:rPr>
              <a:t>Kary</a:t>
            </a:r>
            <a:r>
              <a:rPr lang="fr-FR" dirty="0" smtClean="0">
                <a:solidFill>
                  <a:schemeClr val="tx1"/>
                </a:solidFill>
              </a:rPr>
              <a:t> MULLIS qui reçu le prix Nobel de chimie en 1993.</a:t>
            </a:r>
          </a:p>
          <a:p>
            <a:pPr algn="just"/>
            <a:r>
              <a:rPr lang="fr-FR" dirty="0" smtClean="0">
                <a:solidFill>
                  <a:schemeClr val="tx1"/>
                </a:solidFill>
              </a:rPr>
              <a:t>Elle permet d'obtenir, à partir d'un échantillon complexe et peu abondant, d'importantes quantités d'un fragment d'ADN spécifique, de séquence et de longueur définies.</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lvl="0"/>
            <a:r>
              <a:rPr lang="fr-FR" b="1" dirty="0" smtClean="0"/>
              <a:t>La</a:t>
            </a:r>
            <a:r>
              <a:rPr lang="fr-FR" dirty="0" smtClean="0"/>
              <a:t> </a:t>
            </a:r>
            <a:r>
              <a:rPr lang="fr-FR" b="1" dirty="0" smtClean="0"/>
              <a:t>PCR multiplex : </a:t>
            </a:r>
            <a:r>
              <a:rPr lang="fr-FR" dirty="0" smtClean="0"/>
              <a:t>la PCR multiplex est l’amplification simultanée de nombreux exons (le gène CFTR impliqué dans la mucoviscidose possède 27 exons), il est possible d’introduire dans le milieu d’amplification des couples d’amorces spécifiques différentes.</a:t>
            </a:r>
          </a:p>
          <a:p>
            <a:pPr lvl="0"/>
            <a:r>
              <a:rPr lang="fr-FR" b="1" dirty="0" smtClean="0"/>
              <a:t>La </a:t>
            </a:r>
            <a:r>
              <a:rPr lang="fr-FR" b="1" dirty="0" err="1" smtClean="0"/>
              <a:t>Nested</a:t>
            </a:r>
            <a:r>
              <a:rPr lang="fr-FR" b="1" dirty="0" smtClean="0"/>
              <a:t> PCR :</a:t>
            </a:r>
            <a:r>
              <a:rPr lang="fr-FR" dirty="0" smtClean="0"/>
              <a:t> Elle correspond à une seconde PCR réalisée en utilisant des nouvelles amorces qui s’hybrident à une partie interne de la séquence amplifiée (gain en sensibilité et spécificité).</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normAutofit fontScale="90000"/>
          </a:bodyPr>
          <a:lstStyle/>
          <a:p>
            <a:r>
              <a:rPr lang="fr-FR" dirty="0" smtClean="0">
                <a:solidFill>
                  <a:srgbClr val="FF0000"/>
                </a:solidFill>
              </a:rPr>
              <a:t>8. Les applications de la PCR</a:t>
            </a:r>
            <a:br>
              <a:rPr lang="fr-FR" dirty="0" smtClean="0">
                <a:solidFill>
                  <a:srgbClr val="FF0000"/>
                </a:solidFill>
              </a:rPr>
            </a:br>
            <a:endParaRPr lang="fr-FR" dirty="0">
              <a:solidFill>
                <a:srgbClr val="FF0000"/>
              </a:solidFill>
            </a:endParaRPr>
          </a:p>
        </p:txBody>
      </p:sp>
      <p:sp>
        <p:nvSpPr>
          <p:cNvPr id="7" name="Espace réservé du contenu 6"/>
          <p:cNvSpPr>
            <a:spLocks noGrp="1"/>
          </p:cNvSpPr>
          <p:nvPr>
            <p:ph idx="1"/>
          </p:nvPr>
        </p:nvSpPr>
        <p:spPr>
          <a:xfrm>
            <a:off x="1000100" y="1428736"/>
            <a:ext cx="7000924" cy="4525963"/>
          </a:xfrm>
        </p:spPr>
        <p:txBody>
          <a:bodyPr>
            <a:normAutofit lnSpcReduction="10000"/>
          </a:bodyPr>
          <a:lstStyle/>
          <a:p>
            <a:pPr algn="just"/>
            <a:r>
              <a:rPr lang="fr-FR" dirty="0" smtClean="0"/>
              <a:t> Détection de polymorphismes</a:t>
            </a:r>
          </a:p>
          <a:p>
            <a:pPr algn="just">
              <a:buNone/>
            </a:pPr>
            <a:r>
              <a:rPr lang="fr-FR" dirty="0" smtClean="0"/>
              <a:t>	- polymorphisme de restriction</a:t>
            </a:r>
          </a:p>
          <a:p>
            <a:pPr algn="just">
              <a:buNone/>
            </a:pPr>
            <a:r>
              <a:rPr lang="fr-FR" dirty="0" smtClean="0"/>
              <a:t>	- marqueurs microsatellites</a:t>
            </a:r>
          </a:p>
          <a:p>
            <a:pPr algn="just"/>
            <a:r>
              <a:rPr lang="fr-FR" dirty="0" smtClean="0"/>
              <a:t>Diagnostic des maladies héréditaires</a:t>
            </a:r>
          </a:p>
          <a:p>
            <a:pPr algn="just"/>
            <a:r>
              <a:rPr lang="fr-FR" dirty="0" smtClean="0"/>
              <a:t>Séquençage</a:t>
            </a:r>
          </a:p>
          <a:p>
            <a:pPr algn="just"/>
            <a:r>
              <a:rPr lang="fr-FR" dirty="0" smtClean="0"/>
              <a:t>Diagnostic en virologie, parasitologie, bactériologie</a:t>
            </a:r>
          </a:p>
          <a:p>
            <a:pPr algn="just"/>
            <a:r>
              <a:rPr lang="fr-FR" dirty="0" smtClean="0"/>
              <a:t>Recherche d’OGM</a:t>
            </a:r>
          </a:p>
          <a:p>
            <a:pPr algn="just"/>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1. Principe de la technique:</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242918" y="1600200"/>
            <a:ext cx="8686800" cy="4525963"/>
          </a:xfrm>
        </p:spPr>
        <p:txBody>
          <a:bodyPr/>
          <a:lstStyle/>
          <a:p>
            <a:r>
              <a:rPr lang="fr-FR" dirty="0" smtClean="0"/>
              <a:t>Elle </a:t>
            </a:r>
            <a:r>
              <a:rPr lang="fr-FR" dirty="0"/>
              <a:t>est basée sur le fonctionnement cyclique d'une ADN </a:t>
            </a:r>
            <a:r>
              <a:rPr lang="fr-FR" dirty="0" err="1"/>
              <a:t>pol</a:t>
            </a:r>
            <a:r>
              <a:rPr lang="fr-FR" dirty="0"/>
              <a:t>. On réalise n </a:t>
            </a:r>
            <a:r>
              <a:rPr lang="fr-FR" dirty="0" smtClean="0"/>
              <a:t>cycles d'amplification</a:t>
            </a:r>
            <a:endParaRPr lang="fr-FR" dirty="0"/>
          </a:p>
          <a:p>
            <a:r>
              <a:rPr lang="fr-FR" dirty="0"/>
              <a:t>au cours desquels 2 amorces dirigent l'amplification de la séquence d'ADN qu'elles encadrent.</a:t>
            </a:r>
          </a:p>
        </p:txBody>
      </p:sp>
      <p:pic>
        <p:nvPicPr>
          <p:cNvPr id="28673" name="Picture 1"/>
          <p:cNvPicPr>
            <a:picLocks noChangeAspect="1" noChangeArrowheads="1"/>
          </p:cNvPicPr>
          <p:nvPr/>
        </p:nvPicPr>
        <p:blipFill>
          <a:blip r:embed="rId2"/>
          <a:srcRect/>
          <a:stretch>
            <a:fillRect/>
          </a:stretch>
        </p:blipFill>
        <p:spPr bwMode="auto">
          <a:xfrm>
            <a:off x="2071670" y="4786322"/>
            <a:ext cx="5667375" cy="1323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 Choix de l'ADN </a:t>
            </a:r>
            <a:r>
              <a:rPr lang="fr-FR" b="1" dirty="0" err="1" smtClean="0">
                <a:solidFill>
                  <a:srgbClr val="FF0000"/>
                </a:solidFill>
              </a:rPr>
              <a:t>pol</a:t>
            </a:r>
            <a:r>
              <a:rPr lang="fr-FR" b="1" dirty="0" smtClean="0">
                <a:solidFill>
                  <a:srgbClr val="FF0000"/>
                </a:solidFill>
              </a:rPr>
              <a:t>:</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1285860"/>
            <a:ext cx="8229600" cy="4525963"/>
          </a:xfrm>
        </p:spPr>
        <p:txBody>
          <a:bodyPr>
            <a:noAutofit/>
          </a:bodyPr>
          <a:lstStyle/>
          <a:p>
            <a:pPr algn="just"/>
            <a:r>
              <a:rPr lang="fr-FR" sz="2800" dirty="0" smtClean="0"/>
              <a:t>Avant </a:t>
            </a:r>
            <a:r>
              <a:rPr lang="fr-FR" sz="2800" dirty="0"/>
              <a:t>la découverte de la </a:t>
            </a:r>
            <a:r>
              <a:rPr lang="fr-FR" sz="2800" dirty="0" err="1"/>
              <a:t>Taq</a:t>
            </a:r>
            <a:r>
              <a:rPr lang="fr-FR" sz="2800" dirty="0"/>
              <a:t> </a:t>
            </a:r>
            <a:r>
              <a:rPr lang="fr-FR" sz="2800" dirty="0" err="1"/>
              <a:t>pol</a:t>
            </a:r>
            <a:r>
              <a:rPr lang="fr-FR" sz="2800" dirty="0"/>
              <a:t>: on utilisait </a:t>
            </a:r>
            <a:r>
              <a:rPr lang="fr-FR" sz="2800" dirty="0" smtClean="0"/>
              <a:t>le fragment  </a:t>
            </a:r>
            <a:r>
              <a:rPr lang="fr-FR" sz="2800" dirty="0" err="1"/>
              <a:t>Klenow</a:t>
            </a:r>
            <a:r>
              <a:rPr lang="fr-FR" sz="2800" dirty="0"/>
              <a:t> ou la T4 </a:t>
            </a:r>
            <a:r>
              <a:rPr lang="fr-FR" sz="2800" dirty="0" err="1"/>
              <a:t>pol</a:t>
            </a:r>
            <a:r>
              <a:rPr lang="fr-FR" sz="2800" dirty="0"/>
              <a:t>, mais </a:t>
            </a:r>
            <a:r>
              <a:rPr lang="fr-FR" sz="2800" dirty="0" smtClean="0"/>
              <a:t>leur sensibilité </a:t>
            </a:r>
            <a:r>
              <a:rPr lang="fr-FR" sz="2800" dirty="0"/>
              <a:t>à la chaleur nous contraignait à en rajouter après chaque dénaturation de l'ADN (</a:t>
            </a:r>
            <a:r>
              <a:rPr lang="fr-FR" sz="2800" dirty="0" smtClean="0"/>
              <a:t>par chauffage</a:t>
            </a:r>
            <a:r>
              <a:rPr lang="fr-FR" sz="2800" dirty="0"/>
              <a:t>).</a:t>
            </a:r>
          </a:p>
          <a:p>
            <a:pPr algn="just"/>
            <a:r>
              <a:rPr lang="fr-FR" sz="2800" dirty="0"/>
              <a:t>La </a:t>
            </a:r>
            <a:r>
              <a:rPr lang="fr-FR" sz="2800" dirty="0" err="1"/>
              <a:t>Taq</a:t>
            </a:r>
            <a:r>
              <a:rPr lang="fr-FR" sz="2800" dirty="0"/>
              <a:t> </a:t>
            </a:r>
            <a:r>
              <a:rPr lang="fr-FR" sz="2800" dirty="0" err="1" smtClean="0"/>
              <a:t>pol</a:t>
            </a:r>
            <a:r>
              <a:rPr lang="fr-FR" sz="2800" dirty="0" smtClean="0"/>
              <a:t>: </a:t>
            </a:r>
            <a:r>
              <a:rPr lang="fr-FR" sz="2800" dirty="0"/>
              <a:t>elle résiste à la chaleur et est optimale à 72°C. De plus, en pouvant </a:t>
            </a:r>
            <a:r>
              <a:rPr lang="fr-FR" sz="2800" dirty="0" smtClean="0"/>
              <a:t>travailler à </a:t>
            </a:r>
            <a:r>
              <a:rPr lang="fr-FR" sz="2800" dirty="0"/>
              <a:t>haute température, on augmente la spécificité d'hybridation des amorces. En effet, à </a:t>
            </a:r>
            <a:r>
              <a:rPr lang="fr-FR" sz="2800" dirty="0" smtClean="0"/>
              <a:t>37°C, le </a:t>
            </a:r>
            <a:r>
              <a:rPr lang="fr-FR" sz="2800" dirty="0"/>
              <a:t>taux d'homologie est de 60-80% (beaucoup d'hybridation non spécifiques), </a:t>
            </a:r>
            <a:r>
              <a:rPr lang="fr-FR" sz="2800"/>
              <a:t>tandis </a:t>
            </a:r>
            <a:r>
              <a:rPr lang="fr-FR" sz="2800" smtClean="0"/>
              <a:t>qu'à 72°C</a:t>
            </a:r>
            <a:r>
              <a:rPr lang="fr-FR" sz="2800" dirty="0"/>
              <a:t>, il est &gt;80%.</a:t>
            </a:r>
          </a:p>
          <a:p>
            <a:pPr algn="just"/>
            <a:endParaRPr lang="fr-FR" sz="2800" dirty="0"/>
          </a:p>
          <a:p>
            <a:pPr algn="just"/>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642926"/>
            <a:ext cx="8715436" cy="1143000"/>
          </a:xfrm>
        </p:spPr>
        <p:txBody>
          <a:bodyPr>
            <a:normAutofit fontScale="90000"/>
          </a:bodyPr>
          <a:lstStyle/>
          <a:p>
            <a:r>
              <a:rPr lang="fr-FR" b="1" dirty="0" smtClean="0">
                <a:solidFill>
                  <a:srgbClr val="FF0000"/>
                </a:solidFill>
              </a:rPr>
              <a:t>3. Les 3 étapes d'un cycle d'amplification:</a:t>
            </a:r>
            <a:br>
              <a:rPr lang="fr-FR"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2386018"/>
            <a:ext cx="8229600" cy="2757494"/>
          </a:xfrm>
        </p:spPr>
        <p:txBody>
          <a:bodyPr/>
          <a:lstStyle/>
          <a:p>
            <a:pPr algn="just">
              <a:buNone/>
            </a:pPr>
            <a:r>
              <a:rPr lang="fr-FR" dirty="0" smtClean="0"/>
              <a:t>1) Dénaturation de l'ADN à amplifier (94-95°C)</a:t>
            </a:r>
          </a:p>
          <a:p>
            <a:pPr algn="just">
              <a:buNone/>
            </a:pPr>
            <a:r>
              <a:rPr lang="fr-FR" dirty="0" smtClean="0"/>
              <a:t>2) Hybridation des amorces (généralement 55 à 65 °C)</a:t>
            </a:r>
          </a:p>
          <a:p>
            <a:pPr algn="just">
              <a:buNone/>
            </a:pPr>
            <a:r>
              <a:rPr lang="fr-FR" dirty="0" smtClean="0"/>
              <a:t>3) Elongation des amorces par la </a:t>
            </a:r>
            <a:r>
              <a:rPr lang="fr-FR" dirty="0" err="1" smtClean="0"/>
              <a:t>Taq</a:t>
            </a:r>
            <a:r>
              <a:rPr lang="fr-FR" dirty="0" smtClean="0"/>
              <a:t> </a:t>
            </a:r>
            <a:r>
              <a:rPr lang="fr-FR" dirty="0" err="1" smtClean="0"/>
              <a:t>pol</a:t>
            </a:r>
            <a:r>
              <a:rPr lang="fr-FR" dirty="0" smtClean="0"/>
              <a:t> (72°C)</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milieu réactionnel doit contenir:</a:t>
            </a:r>
            <a:endParaRPr lang="fr-FR" dirty="0"/>
          </a:p>
        </p:txBody>
      </p:sp>
      <p:pic>
        <p:nvPicPr>
          <p:cNvPr id="15362" name="Picture 2"/>
          <p:cNvPicPr>
            <a:picLocks noChangeAspect="1" noChangeArrowheads="1"/>
          </p:cNvPicPr>
          <p:nvPr/>
        </p:nvPicPr>
        <p:blipFill>
          <a:blip r:embed="rId2"/>
          <a:srcRect/>
          <a:stretch>
            <a:fillRect/>
          </a:stretch>
        </p:blipFill>
        <p:spPr bwMode="auto">
          <a:xfrm>
            <a:off x="714348" y="1692791"/>
            <a:ext cx="7736665" cy="45222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857232"/>
            <a:ext cx="8286808" cy="4286280"/>
          </a:xfrm>
        </p:spPr>
        <p:txBody>
          <a:bodyPr>
            <a:normAutofit/>
          </a:bodyPr>
          <a:lstStyle/>
          <a:p>
            <a:pPr algn="just"/>
            <a:r>
              <a:rPr lang="fr-FR" dirty="0">
                <a:solidFill>
                  <a:schemeClr val="tx1"/>
                </a:solidFill>
              </a:rPr>
              <a:t>Pour effectuer ces transitions de températures, les </a:t>
            </a:r>
            <a:r>
              <a:rPr lang="fr-FR" dirty="0" err="1" smtClean="0">
                <a:solidFill>
                  <a:schemeClr val="tx1"/>
                </a:solidFill>
              </a:rPr>
              <a:t>microtubes</a:t>
            </a:r>
            <a:r>
              <a:rPr lang="fr-FR" dirty="0" smtClean="0">
                <a:solidFill>
                  <a:schemeClr val="tx1"/>
                </a:solidFill>
              </a:rPr>
              <a:t> contenant </a:t>
            </a:r>
            <a:r>
              <a:rPr lang="fr-FR" dirty="0">
                <a:solidFill>
                  <a:schemeClr val="tx1"/>
                </a:solidFill>
              </a:rPr>
              <a:t>le mélange réactionnel sont placés dans un </a:t>
            </a:r>
            <a:r>
              <a:rPr lang="fr-FR" dirty="0" smtClean="0">
                <a:solidFill>
                  <a:schemeClr val="tx1"/>
                </a:solidFill>
              </a:rPr>
              <a:t>appareil programmable </a:t>
            </a:r>
            <a:r>
              <a:rPr lang="fr-FR" dirty="0">
                <a:solidFill>
                  <a:schemeClr val="tx1"/>
                </a:solidFill>
              </a:rPr>
              <a:t>: </a:t>
            </a:r>
            <a:r>
              <a:rPr lang="fr-FR" b="1" dirty="0">
                <a:solidFill>
                  <a:schemeClr val="tx1"/>
                </a:solidFill>
              </a:rPr>
              <a:t>un </a:t>
            </a:r>
            <a:r>
              <a:rPr lang="fr-FR" b="1" dirty="0" err="1">
                <a:solidFill>
                  <a:schemeClr val="tx1"/>
                </a:solidFill>
              </a:rPr>
              <a:t>thermocycleur</a:t>
            </a:r>
            <a:r>
              <a:rPr lang="fr-FR" b="1" dirty="0">
                <a:solidFill>
                  <a:schemeClr val="tx1"/>
                </a:solidFill>
              </a:rPr>
              <a:t>. Cet appareil </a:t>
            </a:r>
            <a:r>
              <a:rPr lang="fr-FR" b="1" dirty="0" smtClean="0">
                <a:solidFill>
                  <a:schemeClr val="tx1"/>
                </a:solidFill>
              </a:rPr>
              <a:t>permet </a:t>
            </a:r>
            <a:r>
              <a:rPr lang="fr-FR" dirty="0" smtClean="0">
                <a:solidFill>
                  <a:schemeClr val="tx1"/>
                </a:solidFill>
              </a:rPr>
              <a:t>d’exposer </a:t>
            </a:r>
            <a:r>
              <a:rPr lang="fr-FR" dirty="0">
                <a:solidFill>
                  <a:schemeClr val="tx1"/>
                </a:solidFill>
              </a:rPr>
              <a:t>les tubes à des températures choisies et pour </a:t>
            </a:r>
            <a:r>
              <a:rPr lang="fr-FR" dirty="0" smtClean="0">
                <a:solidFill>
                  <a:schemeClr val="tx1"/>
                </a:solidFill>
              </a:rPr>
              <a:t>des durées </a:t>
            </a:r>
            <a:r>
              <a:rPr lang="fr-FR" dirty="0">
                <a:solidFill>
                  <a:schemeClr val="tx1"/>
                </a:solidFill>
              </a:rPr>
              <a:t>déterminées par l’expérimentateur. La réaction </a:t>
            </a:r>
            <a:r>
              <a:rPr lang="fr-FR" dirty="0" smtClean="0">
                <a:solidFill>
                  <a:schemeClr val="tx1"/>
                </a:solidFill>
              </a:rPr>
              <a:t>PCR est </a:t>
            </a:r>
            <a:r>
              <a:rPr lang="fr-FR" dirty="0">
                <a:solidFill>
                  <a:schemeClr val="tx1"/>
                </a:solidFill>
              </a:rPr>
              <a:t>extrêmement rapide et ne dure que quelques </a:t>
            </a:r>
            <a:r>
              <a:rPr lang="fr-FR" dirty="0" smtClean="0">
                <a:solidFill>
                  <a:schemeClr val="tx1"/>
                </a:solidFill>
              </a:rPr>
              <a:t>heures.</a:t>
            </a:r>
            <a:endParaRPr lang="fr-FR"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050"/>
          <p:cNvSpPr>
            <a:spLocks noGrp="1" noChangeArrowheads="1"/>
          </p:cNvSpPr>
          <p:nvPr>
            <p:ph type="title"/>
          </p:nvPr>
        </p:nvSpPr>
        <p:spPr>
          <a:xfrm>
            <a:off x="677333" y="381000"/>
            <a:ext cx="7772400" cy="1143000"/>
          </a:xfrm>
        </p:spPr>
        <p:txBody>
          <a:bodyPr/>
          <a:lstStyle/>
          <a:p>
            <a:r>
              <a:rPr lang="en-AU" dirty="0" smtClean="0">
                <a:solidFill>
                  <a:srgbClr val="FF0000"/>
                </a:solidFill>
                <a:effectLst>
                  <a:outerShdw blurRad="38100" dist="38100" dir="2700000" algn="tl">
                    <a:srgbClr val="C0C0C0"/>
                  </a:outerShdw>
                </a:effectLst>
              </a:rPr>
              <a:t>La reaction</a:t>
            </a:r>
            <a:endParaRPr lang="en-AU" dirty="0">
              <a:solidFill>
                <a:srgbClr val="FF0000"/>
              </a:solidFill>
            </a:endParaRPr>
          </a:p>
        </p:txBody>
      </p:sp>
      <p:pic>
        <p:nvPicPr>
          <p:cNvPr id="59395" name="Picture 2051"/>
          <p:cNvPicPr>
            <a:picLocks noChangeAspect="1" noChangeArrowheads="1"/>
          </p:cNvPicPr>
          <p:nvPr/>
        </p:nvPicPr>
        <p:blipFill>
          <a:blip r:embed="rId3"/>
          <a:srcRect/>
          <a:stretch>
            <a:fillRect/>
          </a:stretch>
        </p:blipFill>
        <p:spPr bwMode="auto">
          <a:xfrm>
            <a:off x="5429256" y="1540341"/>
            <a:ext cx="2540699" cy="3201523"/>
          </a:xfrm>
          <a:prstGeom prst="rect">
            <a:avLst/>
          </a:prstGeom>
          <a:noFill/>
          <a:ln w="25400">
            <a:noFill/>
            <a:miter lim="800000"/>
            <a:headEnd/>
            <a:tailEnd type="none" w="lg" len="lg"/>
          </a:ln>
          <a:effectLst/>
        </p:spPr>
      </p:pic>
      <p:pic>
        <p:nvPicPr>
          <p:cNvPr id="59396" name="Picture 2052"/>
          <p:cNvPicPr>
            <a:picLocks noChangeAspect="1" noChangeArrowheads="1"/>
          </p:cNvPicPr>
          <p:nvPr/>
        </p:nvPicPr>
        <p:blipFill>
          <a:blip r:embed="rId4"/>
          <a:srcRect/>
          <a:stretch>
            <a:fillRect/>
          </a:stretch>
        </p:blipFill>
        <p:spPr bwMode="auto">
          <a:xfrm>
            <a:off x="1285852" y="2357430"/>
            <a:ext cx="1428760" cy="2109654"/>
          </a:xfrm>
          <a:prstGeom prst="rect">
            <a:avLst/>
          </a:prstGeom>
          <a:noFill/>
          <a:ln w="25400">
            <a:noFill/>
            <a:miter lim="800000"/>
            <a:headEnd/>
            <a:tailEnd type="none" w="lg" len="lg"/>
          </a:ln>
          <a:effectLst/>
        </p:spPr>
      </p:pic>
      <p:graphicFrame>
        <p:nvGraphicFramePr>
          <p:cNvPr id="59397" name="Object 2053"/>
          <p:cNvGraphicFramePr>
            <a:graphicFrameLocks noChangeAspect="1"/>
          </p:cNvGraphicFramePr>
          <p:nvPr/>
        </p:nvGraphicFramePr>
        <p:xfrm>
          <a:off x="3793067" y="3095626"/>
          <a:ext cx="855133" cy="714375"/>
        </p:xfrm>
        <a:graphic>
          <a:graphicData uri="http://schemas.openxmlformats.org/presentationml/2006/ole">
            <mc:AlternateContent xmlns:mc="http://schemas.openxmlformats.org/markup-compatibility/2006">
              <mc:Choice xmlns:v="urn:schemas-microsoft-com:vml" Requires="v">
                <p:oleObj spid="_x0000_s23555" name="Bitmap Image" r:id="rId5" imgW="961905" imgH="714286" progId="PBrush">
                  <p:embed/>
                </p:oleObj>
              </mc:Choice>
              <mc:Fallback>
                <p:oleObj name="Bitmap Image" r:id="rId5" imgW="961905" imgH="714286" progId="PBrush">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3067" y="3095626"/>
                        <a:ext cx="855133"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9398" name="Text Box 2054"/>
          <p:cNvSpPr txBox="1">
            <a:spLocks noChangeArrowheads="1"/>
          </p:cNvSpPr>
          <p:nvPr/>
        </p:nvSpPr>
        <p:spPr bwMode="auto">
          <a:xfrm>
            <a:off x="5757333" y="4953000"/>
            <a:ext cx="2458791" cy="463846"/>
          </a:xfrm>
          <a:prstGeom prst="rect">
            <a:avLst/>
          </a:prstGeom>
          <a:noFill/>
          <a:ln w="25400">
            <a:noFill/>
            <a:miter lim="800000"/>
            <a:headEnd/>
            <a:tailEnd type="none" w="lg" len="lg"/>
          </a:ln>
          <a:effectLst/>
        </p:spPr>
        <p:txBody>
          <a:bodyPr wrap="none" lIns="90000" tIns="46800" rIns="90000" bIns="46800">
            <a:spAutoFit/>
          </a:bodyPr>
          <a:lstStyle/>
          <a:p>
            <a:r>
              <a:rPr lang="en-AU" sz="2400" b="1" dirty="0" smtClean="0"/>
              <a:t>THERMOCYCLEUR</a:t>
            </a:r>
            <a:endParaRPr lang="en-AU" sz="2400" dirty="0"/>
          </a:p>
        </p:txBody>
      </p:sp>
      <p:sp>
        <p:nvSpPr>
          <p:cNvPr id="59399" name="Text Box 2055"/>
          <p:cNvSpPr txBox="1">
            <a:spLocks noChangeArrowheads="1"/>
          </p:cNvSpPr>
          <p:nvPr/>
        </p:nvSpPr>
        <p:spPr bwMode="auto">
          <a:xfrm>
            <a:off x="1478845" y="4876800"/>
            <a:ext cx="1496220" cy="463846"/>
          </a:xfrm>
          <a:prstGeom prst="rect">
            <a:avLst/>
          </a:prstGeom>
          <a:noFill/>
          <a:ln w="25400">
            <a:noFill/>
            <a:miter lim="800000"/>
            <a:headEnd/>
            <a:tailEnd type="none" w="lg" len="lg"/>
          </a:ln>
          <a:effectLst/>
        </p:spPr>
        <p:txBody>
          <a:bodyPr wrap="none" lIns="90000" tIns="46800" rIns="90000" bIns="46800">
            <a:spAutoFit/>
          </a:bodyPr>
          <a:lstStyle/>
          <a:p>
            <a:r>
              <a:rPr lang="en-AU" sz="2400" b="1" dirty="0" smtClean="0"/>
              <a:t>TUBE PCR </a:t>
            </a:r>
            <a:endParaRPr lang="en-AU"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480" y="-71462"/>
            <a:ext cx="8686800" cy="6126163"/>
          </a:xfrm>
        </p:spPr>
        <p:txBody>
          <a:bodyPr>
            <a:noAutofit/>
          </a:bodyPr>
          <a:lstStyle/>
          <a:p>
            <a:pPr lvl="0"/>
            <a:r>
              <a:rPr lang="fr-FR" sz="2500" b="1" dirty="0" smtClean="0"/>
              <a:t>Première étape = dénaturation thermique de l’ADN </a:t>
            </a:r>
            <a:r>
              <a:rPr lang="fr-FR" sz="2500" dirty="0" smtClean="0"/>
              <a:t>≈ </a:t>
            </a:r>
            <a:r>
              <a:rPr lang="fr-FR" sz="2500" b="1" dirty="0" smtClean="0"/>
              <a:t>94°C </a:t>
            </a:r>
            <a:r>
              <a:rPr lang="fr-FR" sz="2500" dirty="0" smtClean="0"/>
              <a:t>(&gt;Tm de l’ADN)</a:t>
            </a:r>
          </a:p>
          <a:p>
            <a:pPr marL="93663" indent="-93663">
              <a:buNone/>
            </a:pPr>
            <a:r>
              <a:rPr lang="fr-FR" sz="2500" dirty="0" smtClean="0"/>
              <a:t>On sépare par la chaleur les 2 brins d’ADN par rupture des liaisons hydrogène.</a:t>
            </a:r>
          </a:p>
          <a:p>
            <a:pPr marL="0" indent="0">
              <a:buNone/>
            </a:pPr>
            <a:r>
              <a:rPr lang="fr-FR" sz="2500" dirty="0" smtClean="0"/>
              <a:t>L’ADN passe sous forme de simple brin et les 2 brins peuvent alors servir de matrice.</a:t>
            </a:r>
          </a:p>
          <a:p>
            <a:pPr lvl="0"/>
            <a:r>
              <a:rPr lang="fr-FR" sz="2500" b="1" dirty="0" smtClean="0"/>
              <a:t>Deuxième étape = hybridation des amorces (« </a:t>
            </a:r>
            <a:r>
              <a:rPr lang="fr-FR" sz="2500" b="1" i="1" dirty="0" err="1" smtClean="0"/>
              <a:t>annealing</a:t>
            </a:r>
            <a:r>
              <a:rPr lang="fr-FR" sz="2500" b="1" i="1" dirty="0" smtClean="0"/>
              <a:t> </a:t>
            </a:r>
            <a:r>
              <a:rPr lang="fr-FR" sz="2500" b="1" dirty="0" smtClean="0"/>
              <a:t>») </a:t>
            </a:r>
            <a:r>
              <a:rPr lang="fr-FR" sz="2500" dirty="0" smtClean="0"/>
              <a:t>≈ </a:t>
            </a:r>
            <a:r>
              <a:rPr lang="fr-FR" sz="2500" b="1" dirty="0" smtClean="0"/>
              <a:t>55 à 65°C </a:t>
            </a:r>
            <a:r>
              <a:rPr lang="fr-FR" sz="2500" dirty="0" smtClean="0"/>
              <a:t>(&lt;Tm des amorces) :</a:t>
            </a:r>
          </a:p>
          <a:p>
            <a:pPr marL="0" indent="0">
              <a:buNone/>
            </a:pPr>
            <a:r>
              <a:rPr lang="fr-FR" sz="2500" dirty="0" smtClean="0"/>
              <a:t>Les amorces, en large excès, s’hybrident à tout ADN comportant la séquence complémentaire.</a:t>
            </a:r>
          </a:p>
          <a:p>
            <a:pPr lvl="0"/>
            <a:r>
              <a:rPr lang="fr-FR" sz="2500" b="1" dirty="0" smtClean="0"/>
              <a:t>Troisième étape = élongation (ou extension) des amorces </a:t>
            </a:r>
            <a:r>
              <a:rPr lang="fr-FR" sz="2500" dirty="0" smtClean="0"/>
              <a:t>≈ </a:t>
            </a:r>
            <a:r>
              <a:rPr lang="fr-FR" sz="2500" b="1" dirty="0" smtClean="0"/>
              <a:t>72°C :</a:t>
            </a:r>
            <a:endParaRPr lang="fr-FR" sz="2500" dirty="0" smtClean="0"/>
          </a:p>
          <a:p>
            <a:pPr marL="0" indent="0">
              <a:buNone/>
            </a:pPr>
            <a:r>
              <a:rPr lang="fr-FR" sz="2500" dirty="0" smtClean="0"/>
              <a:t>L’ADN polymérase (</a:t>
            </a:r>
            <a:r>
              <a:rPr lang="fr-FR" sz="2500" dirty="0" err="1" smtClean="0"/>
              <a:t>Taq</a:t>
            </a:r>
            <a:r>
              <a:rPr lang="fr-FR" sz="2500" dirty="0" smtClean="0"/>
              <a:t> polymérase) allonge les amorces en incorporant les </a:t>
            </a:r>
            <a:r>
              <a:rPr lang="fr-FR" sz="2500" dirty="0" err="1" smtClean="0"/>
              <a:t>dNTP</a:t>
            </a:r>
            <a:r>
              <a:rPr lang="fr-FR" sz="2500" dirty="0" smtClean="0"/>
              <a:t> complémentaires de la séquence de la matrice à laquelle elle est hybridée. La synthèse se fait dans le sens 5’→3’. A la fin du 1er cycle, 2 copies de la séquence d’ADN sont obtenues.</a:t>
            </a:r>
          </a:p>
          <a:p>
            <a:pPr>
              <a:buNone/>
            </a:pPr>
            <a:endParaRPr lang="fr-FR" sz="25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1161</Words>
  <Application>Microsoft Office PowerPoint</Application>
  <PresentationFormat>Affichage à l'écran (4:3)</PresentationFormat>
  <Paragraphs>68</Paragraphs>
  <Slides>21</Slides>
  <Notes>0</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25" baseType="lpstr">
      <vt:lpstr>Arial</vt:lpstr>
      <vt:lpstr>Calibri</vt:lpstr>
      <vt:lpstr>Thème Office</vt:lpstr>
      <vt:lpstr>Bitmap Image</vt:lpstr>
      <vt:lpstr>1.5. La Technique PCR ou Polymerase Chain Reaction </vt:lpstr>
      <vt:lpstr>Présentation PowerPoint</vt:lpstr>
      <vt:lpstr>1. Principe de la technique: </vt:lpstr>
      <vt:lpstr>2. Choix de l'ADN pol: </vt:lpstr>
      <vt:lpstr>3. Les 3 étapes d'un cycle d'amplification: </vt:lpstr>
      <vt:lpstr>Le milieu réactionnel doit contenir:</vt:lpstr>
      <vt:lpstr>Présentation PowerPoint</vt:lpstr>
      <vt:lpstr>La reaction</vt:lpstr>
      <vt:lpstr>Présentation PowerPoint</vt:lpstr>
      <vt:lpstr>Présentation PowerPoint</vt:lpstr>
      <vt:lpstr>4. Résultats: </vt:lpstr>
      <vt:lpstr>Présentation PowerPoint</vt:lpstr>
      <vt:lpstr>5. Avantages: </vt:lpstr>
      <vt:lpstr>6. Limites et inconvénients: </vt:lpstr>
      <vt:lpstr>7. Les variantes de la PCR : </vt:lpstr>
      <vt:lpstr>La RT-PCR (Reverse Transcriptase PCR)</vt:lpstr>
      <vt:lpstr>La PCR quantitative en temps réel (Quantitative real-time PCR) </vt:lpstr>
      <vt:lpstr>Présentation PowerPoint</vt:lpstr>
      <vt:lpstr>Présentation PowerPoint</vt:lpstr>
      <vt:lpstr>Présentation PowerPoint</vt:lpstr>
      <vt:lpstr>8. Les applications de la PCR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V: La Technique PCR ou Polymerase Chain Reaction</dc:title>
  <dc:creator>onecs</dc:creator>
  <cp:lastModifiedBy>Belinfo</cp:lastModifiedBy>
  <cp:revision>21</cp:revision>
  <dcterms:created xsi:type="dcterms:W3CDTF">2013-01-05T19:38:31Z</dcterms:created>
  <dcterms:modified xsi:type="dcterms:W3CDTF">2021-02-08T14:50:42Z</dcterms:modified>
</cp:coreProperties>
</file>