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8" r:id="rId6"/>
    <p:sldId id="258" r:id="rId7"/>
    <p:sldId id="277" r:id="rId8"/>
    <p:sldId id="259" r:id="rId9"/>
    <p:sldId id="280" r:id="rId10"/>
    <p:sldId id="261" r:id="rId11"/>
    <p:sldId id="262" r:id="rId12"/>
    <p:sldId id="263" r:id="rId13"/>
    <p:sldId id="264" r:id="rId14"/>
    <p:sldId id="283" r:id="rId15"/>
    <p:sldId id="284" r:id="rId16"/>
    <p:sldId id="265" r:id="rId17"/>
    <p:sldId id="285" r:id="rId18"/>
    <p:sldId id="266" r:id="rId19"/>
    <p:sldId id="267" r:id="rId20"/>
    <p:sldId id="268" r:id="rId21"/>
    <p:sldId id="269" r:id="rId22"/>
    <p:sldId id="270" r:id="rId23"/>
    <p:sldId id="282" r:id="rId24"/>
    <p:sldId id="271" r:id="rId25"/>
    <p:sldId id="272" r:id="rId26"/>
    <p:sldId id="273" r:id="rId27"/>
    <p:sldId id="274" r:id="rId28"/>
    <p:sldId id="28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4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0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2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5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3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88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9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42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9EC8-1DA2-49FA-911B-A2A70F3630D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806D-62C6-4C6F-AC97-3E1B3E7478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6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4800" b="1" dirty="0" smtClean="0">
                <a:solidFill>
                  <a:srgbClr val="FF0000"/>
                </a:solidFill>
              </a:rPr>
              <a:t/>
            </a:r>
            <a:br>
              <a:rPr lang="fr-FR" sz="4800" b="1" dirty="0" smtClean="0">
                <a:solidFill>
                  <a:srgbClr val="FF0000"/>
                </a:solidFill>
              </a:rPr>
            </a:br>
            <a:r>
              <a:rPr lang="fr-FR" sz="5300" b="1" dirty="0" smtClean="0">
                <a:solidFill>
                  <a:srgbClr val="FF0000"/>
                </a:solidFill>
              </a:rPr>
              <a:t>I.3. La transcription</a:t>
            </a:r>
            <a:endParaRPr lang="fr-FR" sz="53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064896" cy="1752600"/>
          </a:xfrm>
        </p:spPr>
        <p:txBody>
          <a:bodyPr>
            <a:normAutofit/>
          </a:bodyPr>
          <a:lstStyle/>
          <a:p>
            <a:pPr algn="l">
              <a:tabLst>
                <a:tab pos="352425" algn="l"/>
                <a:tab pos="446088" algn="l"/>
              </a:tabLst>
            </a:pPr>
            <a:r>
              <a:rPr lang="fr-FR" b="1" dirty="0" smtClean="0">
                <a:solidFill>
                  <a:schemeClr val="tx1"/>
                </a:solidFill>
              </a:rPr>
              <a:t>1. Chez les procaryotes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2. Chez les eucaryotes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71500"/>
            <a:ext cx="7847013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2725" y="122238"/>
            <a:ext cx="578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2800" b="1" u="sng" dirty="0">
                <a:latin typeface="Calibri" pitchFamily="34" charset="0"/>
                <a:cs typeface="Calibri" pitchFamily="34" charset="0"/>
              </a:rPr>
              <a:t>La transcription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 : chez les procaryotes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u="sng" dirty="0">
                <a:latin typeface="Calibri" pitchFamily="34" charset="0"/>
                <a:cs typeface="Calibri" pitchFamily="34" charset="0"/>
              </a:rPr>
              <a:t>Initiation de la transcription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L’ARN polymérase se fixe sur l’ADN grâce aux séquences –35 et –10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L’ADN double brin est dénaturer entre les position –10 et +1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773256" y="2843234"/>
            <a:ext cx="5441950" cy="3657600"/>
            <a:chOff x="1046" y="1728"/>
            <a:chExt cx="3428" cy="2304"/>
          </a:xfrm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>
              <a:off x="1248" y="3456"/>
              <a:ext cx="2688" cy="528"/>
            </a:xfrm>
            <a:prstGeom prst="flowChartSummingJuncti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3" name="AutoShape 7"/>
            <p:cNvSpPr>
              <a:spLocks noChangeArrowheads="1"/>
            </p:cNvSpPr>
            <p:nvPr/>
          </p:nvSpPr>
          <p:spPr bwMode="auto">
            <a:xfrm>
              <a:off x="1248" y="2544"/>
              <a:ext cx="2688" cy="528"/>
            </a:xfrm>
            <a:prstGeom prst="flowChartSummingJuncti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4" name="Line 8"/>
            <p:cNvSpPr>
              <a:spLocks noChangeShapeType="1"/>
            </p:cNvSpPr>
            <p:nvPr/>
          </p:nvSpPr>
          <p:spPr bwMode="auto">
            <a:xfrm>
              <a:off x="1104" y="2036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>
              <a:off x="1104" y="2132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1824" y="198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2736" y="198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3312" y="1988"/>
              <a:ext cx="4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>
              <a:off x="1200" y="18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3936" y="18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1" name="Text Box 15"/>
            <p:cNvSpPr txBox="1">
              <a:spLocks noChangeArrowheads="1"/>
            </p:cNvSpPr>
            <p:nvPr/>
          </p:nvSpPr>
          <p:spPr bwMode="auto">
            <a:xfrm>
              <a:off x="1046" y="1728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-60</a:t>
              </a:r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1824" y="172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-35</a:t>
              </a:r>
            </a:p>
          </p:txBody>
        </p:sp>
        <p:sp>
          <p:nvSpPr>
            <p:cNvPr id="80913" name="Text Box 17"/>
            <p:cNvSpPr txBox="1">
              <a:spLocks noChangeArrowheads="1"/>
            </p:cNvSpPr>
            <p:nvPr/>
          </p:nvSpPr>
          <p:spPr bwMode="auto">
            <a:xfrm>
              <a:off x="2784" y="1728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80914" name="Text Box 18"/>
            <p:cNvSpPr txBox="1">
              <a:spLocks noChangeArrowheads="1"/>
            </p:cNvSpPr>
            <p:nvPr/>
          </p:nvSpPr>
          <p:spPr bwMode="auto">
            <a:xfrm>
              <a:off x="3216" y="1728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744" y="1728"/>
              <a:ext cx="3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+20</a:t>
              </a:r>
            </a:p>
          </p:txBody>
        </p:sp>
        <p:grpSp>
          <p:nvGrpSpPr>
            <p:cNvPr id="80916" name="Group 20"/>
            <p:cNvGrpSpPr>
              <a:grpSpLocks/>
            </p:cNvGrpSpPr>
            <p:nvPr/>
          </p:nvGrpSpPr>
          <p:grpSpPr bwMode="auto">
            <a:xfrm>
              <a:off x="1056" y="2496"/>
              <a:ext cx="3418" cy="452"/>
              <a:chOff x="1046" y="1804"/>
              <a:chExt cx="3418" cy="452"/>
            </a:xfrm>
          </p:grpSpPr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>
                <a:off x="1104" y="2112"/>
                <a:ext cx="3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918" name="Line 22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3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919" name="Rectangle 23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33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920" name="Rectangle 24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33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921" name="Rectangle 25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922" name="Line 26"/>
              <p:cNvSpPr>
                <a:spLocks noChangeShapeType="1"/>
              </p:cNvSpPr>
              <p:nvPr/>
            </p:nvSpPr>
            <p:spPr bwMode="auto">
              <a:xfrm>
                <a:off x="120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923" name="Line 27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924" name="Text Box 28"/>
              <p:cNvSpPr txBox="1">
                <a:spLocks noChangeArrowheads="1"/>
              </p:cNvSpPr>
              <p:nvPr/>
            </p:nvSpPr>
            <p:spPr bwMode="auto">
              <a:xfrm>
                <a:off x="1046" y="1804"/>
                <a:ext cx="2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rtl="0"/>
                <a:r>
                  <a:rPr lang="fr-FR" sz="1600">
                    <a:latin typeface="Times New Roman" pitchFamily="18" charset="0"/>
                  </a:rPr>
                  <a:t>-60</a:t>
                </a:r>
              </a:p>
            </p:txBody>
          </p:sp>
          <p:sp>
            <p:nvSpPr>
              <p:cNvPr id="80925" name="Text Box 29"/>
              <p:cNvSpPr txBox="1">
                <a:spLocks noChangeArrowheads="1"/>
              </p:cNvSpPr>
              <p:nvPr/>
            </p:nvSpPr>
            <p:spPr bwMode="auto">
              <a:xfrm>
                <a:off x="1824" y="1804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/>
                <a:r>
                  <a:rPr lang="fr-FR" sz="1600">
                    <a:latin typeface="Times New Roman" pitchFamily="18" charset="0"/>
                  </a:rPr>
                  <a:t>-35</a:t>
                </a:r>
              </a:p>
            </p:txBody>
          </p:sp>
          <p:sp>
            <p:nvSpPr>
              <p:cNvPr id="80926" name="Text Box 30"/>
              <p:cNvSpPr txBox="1">
                <a:spLocks noChangeArrowheads="1"/>
              </p:cNvSpPr>
              <p:nvPr/>
            </p:nvSpPr>
            <p:spPr bwMode="auto">
              <a:xfrm>
                <a:off x="2784" y="1804"/>
                <a:ext cx="2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rtl="0"/>
                <a:r>
                  <a:rPr lang="fr-FR" sz="1600">
                    <a:latin typeface="Times New Roman" pitchFamily="18" charset="0"/>
                  </a:rPr>
                  <a:t>-10</a:t>
                </a:r>
              </a:p>
            </p:txBody>
          </p:sp>
          <p:sp>
            <p:nvSpPr>
              <p:cNvPr id="80927" name="Text Box 31"/>
              <p:cNvSpPr txBox="1">
                <a:spLocks noChangeArrowheads="1"/>
              </p:cNvSpPr>
              <p:nvPr/>
            </p:nvSpPr>
            <p:spPr bwMode="auto">
              <a:xfrm>
                <a:off x="3216" y="1804"/>
                <a:ext cx="25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rtl="0"/>
                <a:r>
                  <a:rPr lang="fr-FR" sz="16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80928" name="Text Box 32"/>
              <p:cNvSpPr txBox="1">
                <a:spLocks noChangeArrowheads="1"/>
              </p:cNvSpPr>
              <p:nvPr/>
            </p:nvSpPr>
            <p:spPr bwMode="auto">
              <a:xfrm>
                <a:off x="3744" y="1804"/>
                <a:ext cx="3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rtl="0"/>
                <a:r>
                  <a:rPr lang="fr-FR" sz="1600">
                    <a:latin typeface="Times New Roman" pitchFamily="18" charset="0"/>
                  </a:rPr>
                  <a:t>+20</a:t>
                </a:r>
              </a:p>
            </p:txBody>
          </p:sp>
        </p:grpSp>
        <p:sp>
          <p:nvSpPr>
            <p:cNvPr id="80929" name="Freeform 33"/>
            <p:cNvSpPr>
              <a:spLocks/>
            </p:cNvSpPr>
            <p:nvPr/>
          </p:nvSpPr>
          <p:spPr bwMode="auto">
            <a:xfrm>
              <a:off x="1056" y="3408"/>
              <a:ext cx="3360" cy="240"/>
            </a:xfrm>
            <a:custGeom>
              <a:avLst/>
              <a:gdLst>
                <a:gd name="T0" fmla="*/ 0 w 3360"/>
                <a:gd name="T1" fmla="*/ 240 h 240"/>
                <a:gd name="T2" fmla="*/ 1680 w 3360"/>
                <a:gd name="T3" fmla="*/ 240 h 240"/>
                <a:gd name="T4" fmla="*/ 1872 w 3360"/>
                <a:gd name="T5" fmla="*/ 0 h 240"/>
                <a:gd name="T6" fmla="*/ 2304 w 3360"/>
                <a:gd name="T7" fmla="*/ 0 h 240"/>
                <a:gd name="T8" fmla="*/ 2496 w 3360"/>
                <a:gd name="T9" fmla="*/ 240 h 240"/>
                <a:gd name="T10" fmla="*/ 3360 w 336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0" h="240">
                  <a:moveTo>
                    <a:pt x="0" y="240"/>
                  </a:moveTo>
                  <a:lnTo>
                    <a:pt x="1680" y="240"/>
                  </a:lnTo>
                  <a:lnTo>
                    <a:pt x="1872" y="0"/>
                  </a:lnTo>
                  <a:lnTo>
                    <a:pt x="2304" y="0"/>
                  </a:lnTo>
                  <a:lnTo>
                    <a:pt x="2496" y="240"/>
                  </a:lnTo>
                  <a:lnTo>
                    <a:pt x="3360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0" name="Freeform 34"/>
            <p:cNvSpPr>
              <a:spLocks/>
            </p:cNvSpPr>
            <p:nvPr/>
          </p:nvSpPr>
          <p:spPr bwMode="auto">
            <a:xfrm flipV="1">
              <a:off x="1056" y="3744"/>
              <a:ext cx="3360" cy="240"/>
            </a:xfrm>
            <a:custGeom>
              <a:avLst/>
              <a:gdLst>
                <a:gd name="T0" fmla="*/ 0 w 3360"/>
                <a:gd name="T1" fmla="*/ 240 h 240"/>
                <a:gd name="T2" fmla="*/ 1680 w 3360"/>
                <a:gd name="T3" fmla="*/ 240 h 240"/>
                <a:gd name="T4" fmla="*/ 1872 w 3360"/>
                <a:gd name="T5" fmla="*/ 0 h 240"/>
                <a:gd name="T6" fmla="*/ 2304 w 3360"/>
                <a:gd name="T7" fmla="*/ 0 h 240"/>
                <a:gd name="T8" fmla="*/ 2496 w 3360"/>
                <a:gd name="T9" fmla="*/ 240 h 240"/>
                <a:gd name="T10" fmla="*/ 3360 w 336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0" h="240">
                  <a:moveTo>
                    <a:pt x="0" y="240"/>
                  </a:moveTo>
                  <a:lnTo>
                    <a:pt x="1680" y="240"/>
                  </a:lnTo>
                  <a:lnTo>
                    <a:pt x="1872" y="0"/>
                  </a:lnTo>
                  <a:lnTo>
                    <a:pt x="2304" y="0"/>
                  </a:lnTo>
                  <a:lnTo>
                    <a:pt x="2496" y="240"/>
                  </a:lnTo>
                  <a:lnTo>
                    <a:pt x="3360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1" name="Rectangle 35"/>
            <p:cNvSpPr>
              <a:spLocks noChangeArrowheads="1"/>
            </p:cNvSpPr>
            <p:nvPr/>
          </p:nvSpPr>
          <p:spPr bwMode="auto">
            <a:xfrm>
              <a:off x="1824" y="360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32" name="Rectangle 36"/>
            <p:cNvSpPr>
              <a:spLocks noChangeArrowheads="1"/>
            </p:cNvSpPr>
            <p:nvPr/>
          </p:nvSpPr>
          <p:spPr bwMode="auto">
            <a:xfrm>
              <a:off x="3312" y="3360"/>
              <a:ext cx="48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33" name="Line 37"/>
            <p:cNvSpPr>
              <a:spLocks noChangeShapeType="1"/>
            </p:cNvSpPr>
            <p:nvPr/>
          </p:nvSpPr>
          <p:spPr bwMode="auto">
            <a:xfrm>
              <a:off x="1200" y="35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4" name="Line 38"/>
            <p:cNvSpPr>
              <a:spLocks noChangeShapeType="1"/>
            </p:cNvSpPr>
            <p:nvPr/>
          </p:nvSpPr>
          <p:spPr bwMode="auto">
            <a:xfrm>
              <a:off x="3936" y="35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5" name="Text Box 39"/>
            <p:cNvSpPr txBox="1">
              <a:spLocks noChangeArrowheads="1"/>
            </p:cNvSpPr>
            <p:nvPr/>
          </p:nvSpPr>
          <p:spPr bwMode="auto">
            <a:xfrm>
              <a:off x="1824" y="3360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-35</a:t>
              </a:r>
            </a:p>
          </p:txBody>
        </p:sp>
        <p:sp>
          <p:nvSpPr>
            <p:cNvPr id="80936" name="Text Box 40"/>
            <p:cNvSpPr txBox="1">
              <a:spLocks noChangeArrowheads="1"/>
            </p:cNvSpPr>
            <p:nvPr/>
          </p:nvSpPr>
          <p:spPr bwMode="auto">
            <a:xfrm>
              <a:off x="2784" y="3216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80937" name="Text Box 41"/>
            <p:cNvSpPr txBox="1">
              <a:spLocks noChangeArrowheads="1"/>
            </p:cNvSpPr>
            <p:nvPr/>
          </p:nvSpPr>
          <p:spPr bwMode="auto">
            <a:xfrm>
              <a:off x="3216" y="3216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80938" name="Text Box 42"/>
            <p:cNvSpPr txBox="1">
              <a:spLocks noChangeArrowheads="1"/>
            </p:cNvSpPr>
            <p:nvPr/>
          </p:nvSpPr>
          <p:spPr bwMode="auto">
            <a:xfrm>
              <a:off x="3744" y="3360"/>
              <a:ext cx="3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+20</a:t>
              </a:r>
            </a:p>
          </p:txBody>
        </p:sp>
        <p:sp>
          <p:nvSpPr>
            <p:cNvPr id="80939" name="Text Box 43"/>
            <p:cNvSpPr txBox="1">
              <a:spLocks noChangeArrowheads="1"/>
            </p:cNvSpPr>
            <p:nvPr/>
          </p:nvSpPr>
          <p:spPr bwMode="auto">
            <a:xfrm>
              <a:off x="1056" y="3360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-60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9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12725" y="122238"/>
            <a:ext cx="578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2800" b="1" u="sng" dirty="0">
                <a:latin typeface="Calibri" pitchFamily="34" charset="0"/>
                <a:cs typeface="Calibri" pitchFamily="34" charset="0"/>
              </a:rPr>
              <a:t>La transcription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 : chez les procaryotes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u="sng" dirty="0">
                <a:latin typeface="Calibri" pitchFamily="34" charset="0"/>
                <a:cs typeface="Calibri" pitchFamily="34" charset="0"/>
              </a:rPr>
              <a:t>Élongation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796925" indent="-796925" algn="l" rtl="0">
              <a:buFont typeface="Wingdings" pitchFamily="2" charset="2"/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		ARN polymérase ajoute des nucléotides à l’extrémité 3’ de l’ARN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 cour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de synthèse.</a:t>
            </a:r>
          </a:p>
          <a:p>
            <a:pPr algn="l" rtl="0">
              <a:buFont typeface="Wingdings" pitchFamily="2" charset="2"/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		Elle avance dans la direction 3’ vers 5’ du brin matrice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2438400" y="2209800"/>
            <a:ext cx="3178175" cy="1295400"/>
            <a:chOff x="319" y="1584"/>
            <a:chExt cx="2002" cy="816"/>
          </a:xfrm>
        </p:grpSpPr>
        <p:sp>
          <p:nvSpPr>
            <p:cNvPr id="81926" name="Freeform 6"/>
            <p:cNvSpPr>
              <a:spLocks/>
            </p:cNvSpPr>
            <p:nvPr/>
          </p:nvSpPr>
          <p:spPr bwMode="auto">
            <a:xfrm>
              <a:off x="432" y="1776"/>
              <a:ext cx="1728" cy="192"/>
            </a:xfrm>
            <a:custGeom>
              <a:avLst/>
              <a:gdLst>
                <a:gd name="T0" fmla="*/ 0 w 1728"/>
                <a:gd name="T1" fmla="*/ 192 h 192"/>
                <a:gd name="T2" fmla="*/ 432 w 1728"/>
                <a:gd name="T3" fmla="*/ 192 h 192"/>
                <a:gd name="T4" fmla="*/ 672 w 1728"/>
                <a:gd name="T5" fmla="*/ 0 h 192"/>
                <a:gd name="T6" fmla="*/ 1104 w 1728"/>
                <a:gd name="T7" fmla="*/ 0 h 192"/>
                <a:gd name="T8" fmla="*/ 1296 w 1728"/>
                <a:gd name="T9" fmla="*/ 192 h 192"/>
                <a:gd name="T10" fmla="*/ 1728 w 1728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8" h="192">
                  <a:moveTo>
                    <a:pt x="0" y="192"/>
                  </a:moveTo>
                  <a:lnTo>
                    <a:pt x="432" y="192"/>
                  </a:lnTo>
                  <a:lnTo>
                    <a:pt x="672" y="0"/>
                  </a:lnTo>
                  <a:lnTo>
                    <a:pt x="1104" y="0"/>
                  </a:lnTo>
                  <a:lnTo>
                    <a:pt x="1296" y="192"/>
                  </a:lnTo>
                  <a:lnTo>
                    <a:pt x="1728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auto">
            <a:xfrm flipV="1">
              <a:off x="432" y="2160"/>
              <a:ext cx="1728" cy="192"/>
            </a:xfrm>
            <a:custGeom>
              <a:avLst/>
              <a:gdLst>
                <a:gd name="T0" fmla="*/ 0 w 1728"/>
                <a:gd name="T1" fmla="*/ 192 h 192"/>
                <a:gd name="T2" fmla="*/ 432 w 1728"/>
                <a:gd name="T3" fmla="*/ 192 h 192"/>
                <a:gd name="T4" fmla="*/ 672 w 1728"/>
                <a:gd name="T5" fmla="*/ 0 h 192"/>
                <a:gd name="T6" fmla="*/ 1104 w 1728"/>
                <a:gd name="T7" fmla="*/ 0 h 192"/>
                <a:gd name="T8" fmla="*/ 1296 w 1728"/>
                <a:gd name="T9" fmla="*/ 192 h 192"/>
                <a:gd name="T10" fmla="*/ 1728 w 1728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8" h="192">
                  <a:moveTo>
                    <a:pt x="0" y="192"/>
                  </a:moveTo>
                  <a:lnTo>
                    <a:pt x="432" y="192"/>
                  </a:lnTo>
                  <a:lnTo>
                    <a:pt x="672" y="0"/>
                  </a:lnTo>
                  <a:lnTo>
                    <a:pt x="1104" y="0"/>
                  </a:lnTo>
                  <a:lnTo>
                    <a:pt x="1296" y="192"/>
                  </a:lnTo>
                  <a:lnTo>
                    <a:pt x="1728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28" name="Text Box 8"/>
            <p:cNvSpPr txBox="1">
              <a:spLocks noChangeArrowheads="1"/>
            </p:cNvSpPr>
            <p:nvPr/>
          </p:nvSpPr>
          <p:spPr bwMode="auto">
            <a:xfrm>
              <a:off x="484" y="1920"/>
              <a:ext cx="4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TTACT</a:t>
              </a:r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 rot="-2157398">
              <a:off x="854" y="1824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GTA</a:t>
              </a: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1108" y="1728"/>
              <a:ext cx="4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TTACT</a:t>
              </a: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 rot="2157398" flipH="1">
              <a:off x="1430" y="1824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GTA</a:t>
              </a: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1684" y="1920"/>
              <a:ext cx="4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TTACT</a:t>
              </a: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480" y="2016"/>
              <a:ext cx="5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AATGA</a:t>
              </a: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1104" y="2208"/>
              <a:ext cx="5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AATGA</a:t>
              </a:r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1680" y="2016"/>
              <a:ext cx="5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AATGA</a:t>
              </a:r>
            </a:p>
          </p:txBody>
        </p: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 rot="-2902353">
              <a:off x="1462" y="2090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CAT</a:t>
              </a: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 rot="2626866" flipH="1">
              <a:off x="864" y="2138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CAT</a:t>
              </a:r>
            </a:p>
          </p:txBody>
        </p:sp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912" y="1776"/>
              <a:ext cx="9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852" y="1584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319" y="1872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19" y="2064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112" y="2064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81943" name="Text Box 23"/>
            <p:cNvSpPr txBox="1">
              <a:spLocks noChangeArrowheads="1"/>
            </p:cNvSpPr>
            <p:nvPr/>
          </p:nvSpPr>
          <p:spPr bwMode="auto">
            <a:xfrm>
              <a:off x="2112" y="1872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3’</a:t>
              </a:r>
            </a:p>
          </p:txBody>
        </p:sp>
      </p:grpSp>
      <p:sp>
        <p:nvSpPr>
          <p:cNvPr id="81944" name="Freeform 24"/>
          <p:cNvSpPr>
            <a:spLocks/>
          </p:cNvSpPr>
          <p:nvPr/>
        </p:nvSpPr>
        <p:spPr bwMode="auto">
          <a:xfrm>
            <a:off x="3276600" y="3086100"/>
            <a:ext cx="1066800" cy="762000"/>
          </a:xfrm>
          <a:custGeom>
            <a:avLst/>
            <a:gdLst>
              <a:gd name="T0" fmla="*/ 0 w 672"/>
              <a:gd name="T1" fmla="*/ 480 h 480"/>
              <a:gd name="T2" fmla="*/ 288 w 672"/>
              <a:gd name="T3" fmla="*/ 0 h 480"/>
              <a:gd name="T4" fmla="*/ 672 w 672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480">
                <a:moveTo>
                  <a:pt x="0" y="480"/>
                </a:moveTo>
                <a:lnTo>
                  <a:pt x="288" y="0"/>
                </a:lnTo>
                <a:lnTo>
                  <a:pt x="672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 rot="-3589190">
            <a:off x="3207544" y="3398044"/>
            <a:ext cx="74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1400">
                <a:solidFill>
                  <a:srgbClr val="FF0000"/>
                </a:solidFill>
                <a:latin typeface="Times New Roman" pitchFamily="18" charset="0"/>
              </a:rPr>
              <a:t>G  U  A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 rot="-26761">
            <a:off x="3678238" y="3009900"/>
            <a:ext cx="81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1400">
                <a:solidFill>
                  <a:srgbClr val="FF0000"/>
                </a:solidFill>
                <a:latin typeface="Times New Roman" pitchFamily="18" charset="0"/>
              </a:rPr>
              <a:t>UUACU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3048000" y="37719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1400">
                <a:solidFill>
                  <a:srgbClr val="FF0000"/>
                </a:solidFill>
                <a:latin typeface="Times New Roman" pitchFamily="18" charset="0"/>
              </a:rPr>
              <a:t>5’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4267200" y="2857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1400">
                <a:solidFill>
                  <a:srgbClr val="FF0000"/>
                </a:solidFill>
                <a:latin typeface="Times New Roman" pitchFamily="18" charset="0"/>
              </a:rPr>
              <a:t>3’</a:t>
            </a:r>
          </a:p>
        </p:txBody>
      </p:sp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2438400" y="4343400"/>
            <a:ext cx="3178175" cy="1447800"/>
            <a:chOff x="1536" y="3024"/>
            <a:chExt cx="2002" cy="912"/>
          </a:xfrm>
        </p:grpSpPr>
        <p:sp>
          <p:nvSpPr>
            <p:cNvPr id="81950" name="Freeform 30"/>
            <p:cNvSpPr>
              <a:spLocks/>
            </p:cNvSpPr>
            <p:nvPr/>
          </p:nvSpPr>
          <p:spPr bwMode="auto">
            <a:xfrm>
              <a:off x="1649" y="3120"/>
              <a:ext cx="1728" cy="192"/>
            </a:xfrm>
            <a:custGeom>
              <a:avLst/>
              <a:gdLst>
                <a:gd name="T0" fmla="*/ 0 w 1728"/>
                <a:gd name="T1" fmla="*/ 192 h 192"/>
                <a:gd name="T2" fmla="*/ 432 w 1728"/>
                <a:gd name="T3" fmla="*/ 192 h 192"/>
                <a:gd name="T4" fmla="*/ 672 w 1728"/>
                <a:gd name="T5" fmla="*/ 0 h 192"/>
                <a:gd name="T6" fmla="*/ 1104 w 1728"/>
                <a:gd name="T7" fmla="*/ 0 h 192"/>
                <a:gd name="T8" fmla="*/ 1296 w 1728"/>
                <a:gd name="T9" fmla="*/ 192 h 192"/>
                <a:gd name="T10" fmla="*/ 1728 w 1728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8" h="192">
                  <a:moveTo>
                    <a:pt x="0" y="192"/>
                  </a:moveTo>
                  <a:lnTo>
                    <a:pt x="432" y="192"/>
                  </a:lnTo>
                  <a:lnTo>
                    <a:pt x="672" y="0"/>
                  </a:lnTo>
                  <a:lnTo>
                    <a:pt x="1104" y="0"/>
                  </a:lnTo>
                  <a:lnTo>
                    <a:pt x="1296" y="192"/>
                  </a:lnTo>
                  <a:lnTo>
                    <a:pt x="1728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51" name="Freeform 31"/>
            <p:cNvSpPr>
              <a:spLocks/>
            </p:cNvSpPr>
            <p:nvPr/>
          </p:nvSpPr>
          <p:spPr bwMode="auto">
            <a:xfrm flipV="1">
              <a:off x="1649" y="3504"/>
              <a:ext cx="1728" cy="192"/>
            </a:xfrm>
            <a:custGeom>
              <a:avLst/>
              <a:gdLst>
                <a:gd name="T0" fmla="*/ 0 w 1728"/>
                <a:gd name="T1" fmla="*/ 192 h 192"/>
                <a:gd name="T2" fmla="*/ 432 w 1728"/>
                <a:gd name="T3" fmla="*/ 192 h 192"/>
                <a:gd name="T4" fmla="*/ 672 w 1728"/>
                <a:gd name="T5" fmla="*/ 0 h 192"/>
                <a:gd name="T6" fmla="*/ 1104 w 1728"/>
                <a:gd name="T7" fmla="*/ 0 h 192"/>
                <a:gd name="T8" fmla="*/ 1296 w 1728"/>
                <a:gd name="T9" fmla="*/ 192 h 192"/>
                <a:gd name="T10" fmla="*/ 1728 w 1728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8" h="192">
                  <a:moveTo>
                    <a:pt x="0" y="192"/>
                  </a:moveTo>
                  <a:lnTo>
                    <a:pt x="432" y="192"/>
                  </a:lnTo>
                  <a:lnTo>
                    <a:pt x="672" y="0"/>
                  </a:lnTo>
                  <a:lnTo>
                    <a:pt x="1104" y="0"/>
                  </a:lnTo>
                  <a:lnTo>
                    <a:pt x="1296" y="192"/>
                  </a:lnTo>
                  <a:lnTo>
                    <a:pt x="1728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52" name="Text Box 32"/>
            <p:cNvSpPr txBox="1">
              <a:spLocks noChangeArrowheads="1"/>
            </p:cNvSpPr>
            <p:nvPr/>
          </p:nvSpPr>
          <p:spPr bwMode="auto">
            <a:xfrm>
              <a:off x="2325" y="3072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CTGTA</a:t>
              </a:r>
            </a:p>
          </p:txBody>
        </p:sp>
        <p:sp>
          <p:nvSpPr>
            <p:cNvPr id="81953" name="Text Box 33"/>
            <p:cNvSpPr txBox="1">
              <a:spLocks noChangeArrowheads="1"/>
            </p:cNvSpPr>
            <p:nvPr/>
          </p:nvSpPr>
          <p:spPr bwMode="auto">
            <a:xfrm rot="2157398" flipH="1">
              <a:off x="2648" y="3164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</a:t>
              </a:r>
            </a:p>
          </p:txBody>
        </p: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2901" y="3264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CTAAT</a:t>
              </a:r>
            </a:p>
          </p:txBody>
        </p:sp>
        <p:sp>
          <p:nvSpPr>
            <p:cNvPr id="81955" name="Text Box 35"/>
            <p:cNvSpPr txBox="1">
              <a:spLocks noChangeArrowheads="1"/>
            </p:cNvSpPr>
            <p:nvPr/>
          </p:nvSpPr>
          <p:spPr bwMode="auto">
            <a:xfrm>
              <a:off x="2321" y="3552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GACAT</a:t>
              </a:r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2897" y="3360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GATTA</a:t>
              </a: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 rot="-2362382">
              <a:off x="2067" y="3168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</a:t>
              </a:r>
            </a:p>
          </p:txBody>
        </p: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 rot="2626866" flipH="1">
              <a:off x="2080" y="3484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</a:t>
              </a:r>
            </a:p>
          </p:txBody>
        </p:sp>
        <p:sp>
          <p:nvSpPr>
            <p:cNvPr id="81959" name="Rectangle 39"/>
            <p:cNvSpPr>
              <a:spLocks noChangeArrowheads="1"/>
            </p:cNvSpPr>
            <p:nvPr/>
          </p:nvSpPr>
          <p:spPr bwMode="auto">
            <a:xfrm>
              <a:off x="1824" y="3264"/>
              <a:ext cx="9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60" name="Text Box 40"/>
            <p:cNvSpPr txBox="1">
              <a:spLocks noChangeArrowheads="1"/>
            </p:cNvSpPr>
            <p:nvPr/>
          </p:nvSpPr>
          <p:spPr bwMode="auto">
            <a:xfrm>
              <a:off x="1764" y="3024"/>
              <a:ext cx="2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536" y="3216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81962" name="Text Box 42"/>
            <p:cNvSpPr txBox="1">
              <a:spLocks noChangeArrowheads="1"/>
            </p:cNvSpPr>
            <p:nvPr/>
          </p:nvSpPr>
          <p:spPr bwMode="auto">
            <a:xfrm>
              <a:off x="1536" y="3408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3329" y="3408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81964" name="Text Box 44"/>
            <p:cNvSpPr txBox="1">
              <a:spLocks noChangeArrowheads="1"/>
            </p:cNvSpPr>
            <p:nvPr/>
          </p:nvSpPr>
          <p:spPr bwMode="auto">
            <a:xfrm>
              <a:off x="3329" y="3216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81965" name="Text Box 45"/>
            <p:cNvSpPr txBox="1">
              <a:spLocks noChangeArrowheads="1"/>
            </p:cNvSpPr>
            <p:nvPr/>
          </p:nvSpPr>
          <p:spPr bwMode="auto">
            <a:xfrm>
              <a:off x="1632" y="3264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CTGTA</a:t>
              </a:r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1632" y="3360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GACAT</a:t>
              </a:r>
            </a:p>
          </p:txBody>
        </p:sp>
        <p:sp>
          <p:nvSpPr>
            <p:cNvPr id="81967" name="Text Box 47"/>
            <p:cNvSpPr txBox="1">
              <a:spLocks noChangeArrowheads="1"/>
            </p:cNvSpPr>
            <p:nvPr/>
          </p:nvSpPr>
          <p:spPr bwMode="auto">
            <a:xfrm rot="18948039" flipH="1">
              <a:off x="2678" y="3456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</a:t>
              </a:r>
            </a:p>
          </p:txBody>
        </p:sp>
        <p:sp>
          <p:nvSpPr>
            <p:cNvPr id="81968" name="Text Box 48"/>
            <p:cNvSpPr txBox="1">
              <a:spLocks noChangeArrowheads="1"/>
            </p:cNvSpPr>
            <p:nvPr/>
          </p:nvSpPr>
          <p:spPr bwMode="auto">
            <a:xfrm>
              <a:off x="2317" y="3456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CUGUA</a:t>
              </a:r>
            </a:p>
          </p:txBody>
        </p:sp>
        <p:sp>
          <p:nvSpPr>
            <p:cNvPr id="81969" name="Text Box 49"/>
            <p:cNvSpPr txBox="1">
              <a:spLocks noChangeArrowheads="1"/>
            </p:cNvSpPr>
            <p:nvPr/>
          </p:nvSpPr>
          <p:spPr bwMode="auto">
            <a:xfrm rot="-2362382">
              <a:off x="1872" y="3648"/>
              <a:ext cx="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GUAUUA</a:t>
              </a:r>
            </a:p>
          </p:txBody>
        </p:sp>
        <p:sp>
          <p:nvSpPr>
            <p:cNvPr id="81970" name="Freeform 50"/>
            <p:cNvSpPr>
              <a:spLocks/>
            </p:cNvSpPr>
            <p:nvPr/>
          </p:nvSpPr>
          <p:spPr bwMode="auto">
            <a:xfrm>
              <a:off x="1968" y="3504"/>
              <a:ext cx="816" cy="336"/>
            </a:xfrm>
            <a:custGeom>
              <a:avLst/>
              <a:gdLst>
                <a:gd name="T0" fmla="*/ 0 w 816"/>
                <a:gd name="T1" fmla="*/ 336 h 336"/>
                <a:gd name="T2" fmla="*/ 384 w 816"/>
                <a:gd name="T3" fmla="*/ 0 h 336"/>
                <a:gd name="T4" fmla="*/ 816 w 816"/>
                <a:gd name="T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336">
                  <a:moveTo>
                    <a:pt x="0" y="336"/>
                  </a:moveTo>
                  <a:lnTo>
                    <a:pt x="384" y="0"/>
                  </a:lnTo>
                  <a:lnTo>
                    <a:pt x="816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71" name="Text Box 51"/>
            <p:cNvSpPr txBox="1">
              <a:spLocks noChangeArrowheads="1"/>
            </p:cNvSpPr>
            <p:nvPr/>
          </p:nvSpPr>
          <p:spPr bwMode="auto">
            <a:xfrm>
              <a:off x="2719" y="3360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81972" name="Text Box 52"/>
            <p:cNvSpPr txBox="1">
              <a:spLocks noChangeArrowheads="1"/>
            </p:cNvSpPr>
            <p:nvPr/>
          </p:nvSpPr>
          <p:spPr bwMode="auto">
            <a:xfrm>
              <a:off x="1824" y="3744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5’</a:t>
              </a:r>
            </a:p>
          </p:txBody>
        </p:sp>
      </p:grp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4038600" y="3505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>
            <a:off x="1828800" y="6019800"/>
            <a:ext cx="480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2362200" y="6019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2400">
                <a:solidFill>
                  <a:srgbClr val="FF0000"/>
                </a:solidFill>
                <a:latin typeface="Comic Sans MS" pitchFamily="66" charset="0"/>
              </a:rPr>
              <a:t>Sens de la transcription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533400" y="3646488"/>
            <a:ext cx="257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  <a:latin typeface="Comic Sans MS" pitchFamily="66" charset="0"/>
              </a:rPr>
              <a:t>ARN en cour de synthèse</a:t>
            </a:r>
          </a:p>
        </p:txBody>
      </p:sp>
      <p:sp>
        <p:nvSpPr>
          <p:cNvPr id="81977" name="Line 57"/>
          <p:cNvSpPr>
            <a:spLocks noChangeShapeType="1"/>
          </p:cNvSpPr>
          <p:nvPr/>
        </p:nvSpPr>
        <p:spPr bwMode="auto">
          <a:xfrm flipV="1">
            <a:off x="3048000" y="3657600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3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12725" y="122238"/>
            <a:ext cx="578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2800" b="1" u="sng" dirty="0">
                <a:latin typeface="Calibri" pitchFamily="34" charset="0"/>
                <a:cs typeface="Calibri" pitchFamily="34" charset="0"/>
              </a:rPr>
              <a:t>La transcription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 : chez les procaryotes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u="sng" dirty="0">
                <a:latin typeface="Calibri" pitchFamily="34" charset="0"/>
                <a:cs typeface="Calibri" pitchFamily="34" charset="0"/>
              </a:rPr>
              <a:t>Terminaison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 Terminateur = séquence d’ADN formant une structure </a:t>
            </a:r>
            <a:r>
              <a:rPr lang="fr-FR" sz="2000">
                <a:latin typeface="Calibri" pitchFamily="34" charset="0"/>
                <a:cs typeface="Calibri" pitchFamily="34" charset="0"/>
              </a:rPr>
              <a:t>secondaire </a:t>
            </a:r>
            <a:r>
              <a:rPr lang="fr-FR" sz="200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type épingle à cheveux, suivie d’une région riche en AT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 Transcription du terminateur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 Formation de l’épingle à cheveux sur l’ARN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 Ralentissement de l’ARN polymérase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 Arrêt et décrochage de l’ARN polymérase</a:t>
            </a:r>
          </a:p>
        </p:txBody>
      </p:sp>
      <p:pic>
        <p:nvPicPr>
          <p:cNvPr id="82949" name="Picture 5" descr="trnscription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1" y="3005138"/>
            <a:ext cx="6951663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90" y="357166"/>
            <a:ext cx="81285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4826"/>
            <a:ext cx="8215370" cy="627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12725" y="122238"/>
            <a:ext cx="7018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2800" b="1" u="sng" dirty="0">
                <a:latin typeface="Comic Sans MS" pitchFamily="66" charset="0"/>
              </a:rPr>
              <a:t>La transcription</a:t>
            </a:r>
            <a:r>
              <a:rPr lang="fr-FR" sz="2800" b="1" dirty="0">
                <a:latin typeface="Comic Sans MS" pitchFamily="66" charset="0"/>
              </a:rPr>
              <a:t> : chez les procaryotes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u="sng" dirty="0">
                <a:latin typeface="Calibri" pitchFamily="34" charset="0"/>
                <a:cs typeface="Calibri" pitchFamily="34" charset="0"/>
              </a:rPr>
              <a:t>Modification </a:t>
            </a:r>
            <a:r>
              <a:rPr lang="fr-FR" sz="2400" u="sng" dirty="0" smtClean="0">
                <a:latin typeface="Calibri" pitchFamily="34" charset="0"/>
                <a:cs typeface="Calibri" pitchFamily="34" charset="0"/>
              </a:rPr>
              <a:t>post-</a:t>
            </a:r>
            <a:r>
              <a:rPr lang="fr-FR" sz="2400" u="sng" dirty="0" err="1" smtClean="0">
                <a:latin typeface="Calibri" pitchFamily="34" charset="0"/>
                <a:cs typeface="Calibri" pitchFamily="34" charset="0"/>
              </a:rPr>
              <a:t>transcriptionnelle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1" algn="l" rtl="0"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Peu ou pas de modification des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ARNm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lvl="1" algn="l" rtl="0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 subissent une maturation qui correspond à une coupure à partir de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précursseurs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Pour les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le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précursseur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contient plusieurs séquences d’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et, dans certains cas des séquences d’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Pour les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la maturation implique aussi le clivage et l’élagage d’un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précursseur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contenant tous les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et des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ARNt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 algn="l" rtl="0"/>
            <a:r>
              <a:rPr lang="fr-FR" sz="2400" dirty="0" smtClean="0">
                <a:latin typeface="Calibri" pitchFamily="34" charset="0"/>
                <a:cs typeface="Calibri" pitchFamily="34" charset="0"/>
              </a:rPr>
              <a:t>Enfin les bases d’ARN peuvent subir de nombreuses modifications: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Méthylation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de l’U la transformant en T, formation de 5-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méthylcytosine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de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méthyladénine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di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méthyladénine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etc.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Réduction de l’U en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dihydro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-U, etc.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Transformation de l’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uridine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en pseudo-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uridine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2357431"/>
            <a:ext cx="6700862" cy="3571900"/>
            <a:chOff x="192" y="2163"/>
            <a:chExt cx="3709" cy="174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2679659">
              <a:off x="1824" y="3120"/>
              <a:ext cx="240" cy="240"/>
              <a:chOff x="1200" y="3408"/>
              <a:chExt cx="240" cy="240"/>
            </a:xfrm>
          </p:grpSpPr>
          <p:sp>
            <p:nvSpPr>
              <p:cNvPr id="52" name="Oval 7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144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1200" y="3504"/>
                <a:ext cx="240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-2679659">
              <a:off x="1536" y="3360"/>
              <a:ext cx="240" cy="240"/>
              <a:chOff x="1200" y="3408"/>
              <a:chExt cx="240" cy="240"/>
            </a:xfrm>
          </p:grpSpPr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144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1200" y="3504"/>
                <a:ext cx="240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1717" y="2184"/>
              <a:ext cx="2031" cy="239"/>
            </a:xfrm>
            <a:custGeom>
              <a:avLst/>
              <a:gdLst>
                <a:gd name="T0" fmla="*/ 0 w 1728"/>
                <a:gd name="T1" fmla="*/ 192 h 192"/>
                <a:gd name="T2" fmla="*/ 432 w 1728"/>
                <a:gd name="T3" fmla="*/ 192 h 192"/>
                <a:gd name="T4" fmla="*/ 672 w 1728"/>
                <a:gd name="T5" fmla="*/ 0 h 192"/>
                <a:gd name="T6" fmla="*/ 1104 w 1728"/>
                <a:gd name="T7" fmla="*/ 0 h 192"/>
                <a:gd name="T8" fmla="*/ 1296 w 1728"/>
                <a:gd name="T9" fmla="*/ 192 h 192"/>
                <a:gd name="T10" fmla="*/ 1728 w 1728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8" h="192">
                  <a:moveTo>
                    <a:pt x="0" y="192"/>
                  </a:moveTo>
                  <a:lnTo>
                    <a:pt x="432" y="192"/>
                  </a:lnTo>
                  <a:lnTo>
                    <a:pt x="672" y="0"/>
                  </a:lnTo>
                  <a:lnTo>
                    <a:pt x="1104" y="0"/>
                  </a:lnTo>
                  <a:lnTo>
                    <a:pt x="1296" y="192"/>
                  </a:lnTo>
                  <a:lnTo>
                    <a:pt x="1728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 flipV="1">
              <a:off x="1717" y="2702"/>
              <a:ext cx="1885" cy="138"/>
            </a:xfrm>
            <a:custGeom>
              <a:avLst/>
              <a:gdLst>
                <a:gd name="T0" fmla="*/ 0 w 1728"/>
                <a:gd name="T1" fmla="*/ 192 h 192"/>
                <a:gd name="T2" fmla="*/ 432 w 1728"/>
                <a:gd name="T3" fmla="*/ 192 h 192"/>
                <a:gd name="T4" fmla="*/ 672 w 1728"/>
                <a:gd name="T5" fmla="*/ 0 h 192"/>
                <a:gd name="T6" fmla="*/ 1104 w 1728"/>
                <a:gd name="T7" fmla="*/ 0 h 192"/>
                <a:gd name="T8" fmla="*/ 1296 w 1728"/>
                <a:gd name="T9" fmla="*/ 192 h 192"/>
                <a:gd name="T10" fmla="*/ 1728 w 1728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8" h="192">
                  <a:moveTo>
                    <a:pt x="0" y="192"/>
                  </a:moveTo>
                  <a:lnTo>
                    <a:pt x="432" y="192"/>
                  </a:lnTo>
                  <a:lnTo>
                    <a:pt x="672" y="0"/>
                  </a:lnTo>
                  <a:lnTo>
                    <a:pt x="1104" y="0"/>
                  </a:lnTo>
                  <a:lnTo>
                    <a:pt x="1296" y="192"/>
                  </a:lnTo>
                  <a:lnTo>
                    <a:pt x="1728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512" y="2163"/>
              <a:ext cx="45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CTGTA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 rot="2157398" flipH="1">
              <a:off x="2912" y="2252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189" y="2402"/>
              <a:ext cx="45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CTAAT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2507" y="2722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GACAT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184" y="2483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GATTA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19237618">
              <a:off x="2201" y="2282"/>
              <a:ext cx="30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TTA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 rot="2626866" flipH="1">
              <a:off x="2249" y="2625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1584" y="2303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584" y="2542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692" y="2542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692" y="2303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1697" y="2425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CTGTA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1697" y="2522"/>
              <a:ext cx="4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fr-FR" sz="1400" dirty="0">
                  <a:latin typeface="Times New Roman" pitchFamily="18" charset="0"/>
                </a:rPr>
                <a:t>GACAT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 rot="18948039" flipH="1">
              <a:off x="2857" y="2612"/>
              <a:ext cx="32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fr-FR" sz="1400">
                  <a:latin typeface="Times New Roman" pitchFamily="18" charset="0"/>
                </a:rPr>
                <a:t>AAT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502" y="2641"/>
              <a:ext cx="47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CUGUA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 rot="-2609689">
              <a:off x="1442" y="3072"/>
              <a:ext cx="13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 dirty="0">
                  <a:solidFill>
                    <a:srgbClr val="FF0000"/>
                  </a:solidFill>
                  <a:latin typeface="Times New Roman" pitchFamily="18" charset="0"/>
                </a:rPr>
                <a:t>--------------------GUAUUA</a:t>
              </a: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2092" y="2732"/>
              <a:ext cx="890" cy="242"/>
            </a:xfrm>
            <a:custGeom>
              <a:avLst/>
              <a:gdLst>
                <a:gd name="T0" fmla="*/ 0 w 816"/>
                <a:gd name="T1" fmla="*/ 336 h 336"/>
                <a:gd name="T2" fmla="*/ 384 w 816"/>
                <a:gd name="T3" fmla="*/ 0 h 336"/>
                <a:gd name="T4" fmla="*/ 816 w 816"/>
                <a:gd name="T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336">
                  <a:moveTo>
                    <a:pt x="0" y="336"/>
                  </a:moveTo>
                  <a:lnTo>
                    <a:pt x="384" y="0"/>
                  </a:lnTo>
                  <a:lnTo>
                    <a:pt x="816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975" y="2477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3’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 flipH="1">
              <a:off x="1457" y="3467"/>
              <a:ext cx="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/>
              <a:r>
                <a:rPr lang="fr-FR" sz="1400">
                  <a:solidFill>
                    <a:srgbClr val="FF0000"/>
                  </a:solidFill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192" y="2976"/>
              <a:ext cx="16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solidFill>
                    <a:srgbClr val="FF0000"/>
                  </a:solidFill>
                  <a:latin typeface="Comic Sans MS" pitchFamily="66" charset="0"/>
                </a:rPr>
                <a:t>ARN en cour de synthèse</a:t>
              </a:r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V="1">
              <a:off x="1776" y="2976"/>
              <a:ext cx="43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H="1">
              <a:off x="1584" y="3035"/>
              <a:ext cx="600" cy="3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1584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1632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1680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1728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1776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>
              <a:off x="1824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Oval 42"/>
            <p:cNvSpPr>
              <a:spLocks noChangeArrowheads="1"/>
            </p:cNvSpPr>
            <p:nvPr/>
          </p:nvSpPr>
          <p:spPr bwMode="auto">
            <a:xfrm>
              <a:off x="1296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43"/>
            <p:cNvSpPr>
              <a:spLocks noChangeArrowheads="1"/>
            </p:cNvSpPr>
            <p:nvPr/>
          </p:nvSpPr>
          <p:spPr bwMode="auto">
            <a:xfrm>
              <a:off x="1344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1392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45"/>
            <p:cNvSpPr>
              <a:spLocks noChangeArrowheads="1"/>
            </p:cNvSpPr>
            <p:nvPr/>
          </p:nvSpPr>
          <p:spPr bwMode="auto">
            <a:xfrm>
              <a:off x="1440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1488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47"/>
            <p:cNvSpPr>
              <a:spLocks noChangeArrowheads="1"/>
            </p:cNvSpPr>
            <p:nvPr/>
          </p:nvSpPr>
          <p:spPr bwMode="auto">
            <a:xfrm>
              <a:off x="1536" y="317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8"/>
            <p:cNvSpPr>
              <a:spLocks noChangeArrowheads="1"/>
            </p:cNvSpPr>
            <p:nvPr/>
          </p:nvSpPr>
          <p:spPr bwMode="auto">
            <a:xfrm>
              <a:off x="1344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49"/>
            <p:cNvSpPr>
              <a:spLocks noChangeArrowheads="1"/>
            </p:cNvSpPr>
            <p:nvPr/>
          </p:nvSpPr>
          <p:spPr bwMode="auto">
            <a:xfrm>
              <a:off x="139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1440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51"/>
            <p:cNvSpPr>
              <a:spLocks noChangeArrowheads="1"/>
            </p:cNvSpPr>
            <p:nvPr/>
          </p:nvSpPr>
          <p:spPr bwMode="auto">
            <a:xfrm>
              <a:off x="1488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52"/>
            <p:cNvSpPr>
              <a:spLocks noChangeArrowheads="1"/>
            </p:cNvSpPr>
            <p:nvPr/>
          </p:nvSpPr>
          <p:spPr bwMode="auto">
            <a:xfrm>
              <a:off x="1536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53"/>
            <p:cNvSpPr>
              <a:spLocks noChangeArrowheads="1"/>
            </p:cNvSpPr>
            <p:nvPr/>
          </p:nvSpPr>
          <p:spPr bwMode="auto">
            <a:xfrm>
              <a:off x="1584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240" y="3696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/>
              <a:r>
                <a:rPr lang="fr-FR" sz="1600">
                  <a:solidFill>
                    <a:srgbClr val="009900"/>
                  </a:solidFill>
                  <a:latin typeface="Comic Sans MS" pitchFamily="66" charset="0"/>
                </a:rPr>
                <a:t>Protéines en cour de synthèse</a:t>
              </a:r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 flipV="1">
              <a:off x="912" y="3328"/>
              <a:ext cx="312" cy="22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V="1">
              <a:off x="912" y="3536"/>
              <a:ext cx="401" cy="11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5" name="Espace réservé du contenu 5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Traduction débute avant la fin de la transcription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12725" y="122238"/>
            <a:ext cx="5645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2800" b="1" u="sng" dirty="0">
                <a:latin typeface="Calibri" pitchFamily="34" charset="0"/>
                <a:cs typeface="Calibri" pitchFamily="34" charset="0"/>
              </a:rPr>
              <a:t>La transcription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 : chez les eucaryotes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991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Mécanisme similaire, mais beaucoup plus complexe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+mj-lt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</a:rPr>
              <a:t>Pol I: la plus active. Synthétise les </a:t>
            </a:r>
            <a:r>
              <a:rPr lang="fr-FR" sz="2400" dirty="0" err="1" smtClean="0">
                <a:latin typeface="+mj-lt"/>
              </a:rPr>
              <a:t>ARNr</a:t>
            </a:r>
            <a:r>
              <a:rPr lang="fr-FR" sz="2400" dirty="0" smtClean="0">
                <a:latin typeface="+mj-lt"/>
              </a:rPr>
              <a:t> sauf 5S. Dans le nucléole. </a:t>
            </a:r>
          </a:p>
          <a:p>
            <a:pPr algn="l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</a:rPr>
              <a:t>Pol II. Synthétise les précurseurs d’</a:t>
            </a:r>
            <a:r>
              <a:rPr lang="fr-FR" sz="2400" dirty="0" err="1" smtClean="0">
                <a:latin typeface="+mj-lt"/>
              </a:rPr>
              <a:t>ARNm</a:t>
            </a:r>
            <a:r>
              <a:rPr lang="fr-FR" sz="2400" dirty="0" smtClean="0">
                <a:latin typeface="+mj-lt"/>
              </a:rPr>
              <a:t>. Dans le noyau. </a:t>
            </a:r>
          </a:p>
          <a:p>
            <a:pPr algn="l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</a:rPr>
              <a:t>Pol III. Activité faible. Synthétise les </a:t>
            </a:r>
            <a:r>
              <a:rPr lang="fr-FR" sz="2400" dirty="0" err="1" smtClean="0">
                <a:latin typeface="+mj-lt"/>
              </a:rPr>
              <a:t>ARNt</a:t>
            </a:r>
            <a:r>
              <a:rPr lang="fr-FR" sz="2400" dirty="0" smtClean="0">
                <a:latin typeface="+mj-lt"/>
              </a:rPr>
              <a:t> et autres petits ARN nucléaires (</a:t>
            </a:r>
            <a:r>
              <a:rPr lang="fr-FR" sz="2400" dirty="0" err="1" smtClean="0">
                <a:latin typeface="+mj-lt"/>
              </a:rPr>
              <a:t>snRNA</a:t>
            </a:r>
            <a:r>
              <a:rPr lang="fr-FR" sz="2400" dirty="0" smtClean="0">
                <a:latin typeface="+mj-lt"/>
              </a:rPr>
              <a:t>), et </a:t>
            </a:r>
            <a:r>
              <a:rPr lang="fr-FR" sz="2400" dirty="0" err="1" smtClean="0">
                <a:latin typeface="+mj-lt"/>
              </a:rPr>
              <a:t>ARNr</a:t>
            </a:r>
            <a:r>
              <a:rPr lang="fr-FR" sz="2400" dirty="0" smtClean="0">
                <a:latin typeface="+mj-lt"/>
              </a:rPr>
              <a:t> 5S. Dans le noyau </a:t>
            </a:r>
          </a:p>
          <a:p>
            <a:pPr lvl="1" algn="l"/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>
                <a:latin typeface="+mj-lt"/>
              </a:rPr>
              <a:t>Nombreux cofacteurs protéiques nécessaire à la fixation de l’ARN 	polymérase sur l’ADN 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Structure des gènes des eucaryotes :</a:t>
            </a:r>
          </a:p>
          <a:p>
            <a:pPr lvl="1"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Gènes fragmentés</a:t>
            </a:r>
          </a:p>
          <a:p>
            <a:pPr lvl="1"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Exons : ADN contenant l’information génétique (traduit en acides aminés)</a:t>
            </a:r>
          </a:p>
          <a:p>
            <a:pPr lvl="1"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Introns : séquences intercalaires, fonctions ?</a:t>
            </a:r>
          </a:p>
        </p:txBody>
      </p:sp>
    </p:spTree>
    <p:extLst>
      <p:ext uri="{BB962C8B-B14F-4D97-AF65-F5344CB8AC3E}">
        <p14:creationId xmlns:p14="http://schemas.microsoft.com/office/powerpoint/2010/main" val="19261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0" y="428604"/>
            <a:ext cx="7862804" cy="60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57818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-35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14678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1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2725" y="122238"/>
            <a:ext cx="3137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3200" b="1" u="sng" dirty="0" smtClean="0">
                <a:latin typeface="+mj-lt"/>
              </a:rPr>
              <a:t> La </a:t>
            </a:r>
            <a:r>
              <a:rPr lang="fr-FR" sz="3200" b="1" u="sng" dirty="0">
                <a:latin typeface="+mj-lt"/>
              </a:rPr>
              <a:t>transcription</a:t>
            </a:r>
            <a:r>
              <a:rPr lang="fr-FR" sz="3200" b="1" dirty="0">
                <a:latin typeface="+mj-lt"/>
              </a:rPr>
              <a:t> :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8925" y="785794"/>
            <a:ext cx="870267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568325"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Mécanisme de synthèse des </a:t>
            </a:r>
            <a:r>
              <a:rPr lang="fr-FR" sz="2400" dirty="0" err="1">
                <a:latin typeface="+mj-lt"/>
              </a:rPr>
              <a:t>ARNs</a:t>
            </a:r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ARNm : copie d’une portion d’ADN (gène)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Tout l’ADN n’est pas transcrit (région codante/non codante)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Synthèse : dans le sens 5’-3’</a:t>
            </a:r>
          </a:p>
          <a:p>
            <a:pPr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		de manière antiparallèle par rapport à l’ADN copié</a:t>
            </a:r>
          </a:p>
          <a:p>
            <a:pPr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		de façon complémentaire</a:t>
            </a:r>
          </a:p>
          <a:p>
            <a:pPr algn="l" rtl="0">
              <a:buFont typeface="Wingdings" pitchFamily="2" charset="2"/>
              <a:buNone/>
            </a:pPr>
            <a:endParaRPr lang="fr-FR" sz="24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+mj-lt"/>
              </a:rPr>
              <a:t> Les différents acteurs :</a:t>
            </a:r>
          </a:p>
          <a:p>
            <a:pPr lvl="1"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	Matrice d’ADN</a:t>
            </a:r>
          </a:p>
          <a:p>
            <a:pPr lvl="1"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	Nucléotides sous forme triphosphate ATP, CTP, GTP UTP</a:t>
            </a:r>
          </a:p>
          <a:p>
            <a:pPr lvl="1" algn="l"/>
            <a:r>
              <a:rPr lang="fr-FR" sz="2400" dirty="0">
                <a:latin typeface="+mj-lt"/>
              </a:rPr>
              <a:t>	RNA polymérase (plusieurs </a:t>
            </a:r>
            <a:r>
              <a:rPr lang="fr-FR" sz="2400" dirty="0" smtClean="0">
                <a:latin typeface="+mj-lt"/>
              </a:rPr>
              <a:t>sous-unités; procaryote; </a:t>
            </a:r>
            <a:r>
              <a:rPr lang="fr-FR" sz="2400" dirty="0"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α</a:t>
            </a:r>
            <a:r>
              <a:rPr lang="el-GR" sz="2400" dirty="0" smtClean="0"/>
              <a:t>ββ</a:t>
            </a:r>
            <a:r>
              <a:rPr lang="fr-FR" sz="2400" dirty="0" smtClean="0"/>
              <a:t>’</a:t>
            </a:r>
            <a:r>
              <a:rPr lang="el-GR" sz="2400" dirty="0" smtClean="0"/>
              <a:t>δ</a:t>
            </a:r>
            <a:r>
              <a:rPr lang="fr-FR" sz="2400" dirty="0" smtClean="0">
                <a:latin typeface="+mj-lt"/>
              </a:rPr>
              <a:t>)</a:t>
            </a:r>
            <a:endParaRPr lang="fr-FR" sz="2400" dirty="0">
              <a:latin typeface="+mj-lt"/>
            </a:endParaRPr>
          </a:p>
          <a:p>
            <a:pPr lvl="1" algn="l" rtl="0">
              <a:buFont typeface="Wingdings" pitchFamily="2" charset="2"/>
              <a:buNone/>
            </a:pPr>
            <a:r>
              <a:rPr lang="fr-FR" sz="2400" dirty="0">
                <a:latin typeface="+mj-lt"/>
              </a:rPr>
              <a:t>	Cofacteurs (Mg</a:t>
            </a:r>
            <a:r>
              <a:rPr lang="fr-FR" sz="2400" baseline="30000" dirty="0">
                <a:latin typeface="+mj-lt"/>
              </a:rPr>
              <a:t>++</a:t>
            </a:r>
            <a:r>
              <a:rPr lang="fr-FR" sz="24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0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5" y="357166"/>
            <a:ext cx="7774025" cy="61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9124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+10 à +20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15008" y="34290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+50 à +60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28604"/>
            <a:ext cx="8039243" cy="585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52400" y="1143546"/>
            <a:ext cx="899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766763" algn="l"/>
                <a:tab pos="95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Les différentes phases de la transcription :</a:t>
            </a:r>
          </a:p>
          <a:p>
            <a:pPr algn="l" rtl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1"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Étapes nucléaires :</a:t>
            </a:r>
          </a:p>
          <a:p>
            <a:pPr lvl="1" algn="l" rtl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2"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Transcription intégrale du gène (exons + introns)</a:t>
            </a:r>
          </a:p>
          <a:p>
            <a:pPr lvl="2" algn="l" rtl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Addition du « cap » en 5’ : </a:t>
            </a:r>
          </a:p>
          <a:p>
            <a:pPr lvl="3" algn="l" rtl="0">
              <a:buFont typeface="Wingdings" pitchFamily="2" charset="2"/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GMP méthylé sur l’azote 7 </a:t>
            </a:r>
          </a:p>
          <a:p>
            <a:pPr lvl="3" algn="l" rtl="0">
              <a:buFont typeface="Wingdings" pitchFamily="2" charset="2"/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Mise en place rapide (avant la fin de la transcription)</a:t>
            </a:r>
          </a:p>
          <a:p>
            <a:pPr lvl="3" algn="l" rtl="0">
              <a:buFont typeface="Wingdings" pitchFamily="2" charset="2"/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Liaison au 1er nucléotide par une liaison anhydride</a:t>
            </a:r>
          </a:p>
          <a:p>
            <a:pPr lvl="3" algn="l" rtl="0">
              <a:buFont typeface="Wingdings" pitchFamily="2" charset="2"/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Protection de l’ARNm des enzymes de dégradation </a:t>
            </a:r>
          </a:p>
        </p:txBody>
      </p:sp>
    </p:spTree>
    <p:extLst>
      <p:ext uri="{BB962C8B-B14F-4D97-AF65-F5344CB8AC3E}">
        <p14:creationId xmlns:p14="http://schemas.microsoft.com/office/powerpoint/2010/main" val="32535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504"/>
            <a:ext cx="82296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Modifications du transcrit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>
                <a:latin typeface="+mj-lt"/>
              </a:rPr>
              <a:t>• Il a reçu une cap (chapeau), GMP méthylé qui se fixe sur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le phosphate b de l’ATP en 5’ du transcrit primaire.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• Il reçoit une queue poly-A synthétisée en 3’ après la fin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du transcrit.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• les introns excisés seront reconnus par :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— un site donneur GU en 5’ de chaque intron,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— un site receveur AG en 3’ de chaque intron.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• Après cette maturation le transcrit primaire devenu ARN messager sera transporté vers le cytoplasme pour la traduction.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658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49377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Addition de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polyA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>
                <a:latin typeface="Calibri" pitchFamily="34" charset="0"/>
                <a:cs typeface="Calibri" pitchFamily="34" charset="0"/>
              </a:rPr>
              <a:t>Après transcription, addition d’environ 250 A</a:t>
            </a:r>
          </a:p>
          <a:p>
            <a:r>
              <a:rPr lang="fr-FR" sz="2400" dirty="0">
                <a:latin typeface="Calibri" pitchFamily="34" charset="0"/>
                <a:cs typeface="Calibri" pitchFamily="34" charset="0"/>
              </a:rPr>
              <a:t>Aide passage vers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 cytoplasme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590729"/>
            <a:ext cx="78200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49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080" y="284455"/>
            <a:ext cx="6781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Étapes cytoplasmiques :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Maturation du pré-ARNm</a:t>
            </a: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 Épissage = coupure et élimination des introns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4" y="2136778"/>
            <a:ext cx="8467306" cy="39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332656"/>
            <a:ext cx="8358187" cy="627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6"/>
            <a:ext cx="9144000" cy="6143644"/>
          </a:xfrm>
        </p:spPr>
        <p:txBody>
          <a:bodyPr>
            <a:noAutofit/>
          </a:bodyPr>
          <a:lstStyle/>
          <a:p>
            <a:r>
              <a:rPr lang="fr-FR" sz="2100" dirty="0" smtClean="0"/>
              <a:t>L’excision des introns et l’épissage des exons se fait en plusieurs étapes :</a:t>
            </a:r>
          </a:p>
          <a:p>
            <a:pPr lvl="0"/>
            <a:r>
              <a:rPr lang="fr-FR" sz="2100" dirty="0" smtClean="0"/>
              <a:t>Le </a:t>
            </a:r>
            <a:r>
              <a:rPr lang="fr-FR" sz="2100" dirty="0" err="1" smtClean="0"/>
              <a:t>snRNP</a:t>
            </a:r>
            <a:r>
              <a:rPr lang="fr-FR" sz="2100" dirty="0" smtClean="0"/>
              <a:t> U1 permet la reconnaissance du site donneur d’épissage et entraîne la rupture de la liaison </a:t>
            </a:r>
            <a:r>
              <a:rPr lang="fr-FR" sz="2100" dirty="0" err="1" smtClean="0"/>
              <a:t>phosphodiester</a:t>
            </a:r>
            <a:r>
              <a:rPr lang="fr-FR" sz="2100" dirty="0" smtClean="0"/>
              <a:t> entre le premier exon et l’intron. </a:t>
            </a:r>
          </a:p>
          <a:p>
            <a:pPr lvl="0"/>
            <a:r>
              <a:rPr lang="fr-FR" sz="2100" dirty="0" smtClean="0"/>
              <a:t>Cette rupture de la liaison </a:t>
            </a:r>
            <a:r>
              <a:rPr lang="fr-FR" sz="2100" dirty="0" err="1" smtClean="0"/>
              <a:t>phosphodiester</a:t>
            </a:r>
            <a:r>
              <a:rPr lang="fr-FR" sz="2100" dirty="0" smtClean="0"/>
              <a:t> entraîne la formation d’un lasso, qui n’est autre que l’extrémité 5’ de l’intron. Ce lasso forme une liaison avec le site de branchement, lui-même situé sur le même intron qui se </a:t>
            </a:r>
            <a:r>
              <a:rPr lang="fr-FR" sz="2100" dirty="0" err="1" smtClean="0"/>
              <a:t>replit</a:t>
            </a:r>
            <a:r>
              <a:rPr lang="fr-FR" sz="2100" dirty="0" smtClean="0"/>
              <a:t> ainsi sur lui-même. Le site de branchement est reconnu par le </a:t>
            </a:r>
            <a:r>
              <a:rPr lang="fr-FR" sz="2100" dirty="0" err="1" smtClean="0"/>
              <a:t>snRNP</a:t>
            </a:r>
            <a:r>
              <a:rPr lang="fr-FR" sz="2100" dirty="0" smtClean="0"/>
              <a:t> U2 et permet la liaison par l’intermédiaire d’une adénosine. </a:t>
            </a:r>
          </a:p>
          <a:p>
            <a:pPr lvl="0"/>
            <a:r>
              <a:rPr lang="fr-FR" sz="2100" dirty="0" smtClean="0"/>
              <a:t>Le </a:t>
            </a:r>
            <a:r>
              <a:rPr lang="fr-FR" sz="2100" dirty="0" err="1" smtClean="0"/>
              <a:t>snRNP</a:t>
            </a:r>
            <a:r>
              <a:rPr lang="fr-FR" sz="2100" dirty="0" smtClean="0"/>
              <a:t> U2 permet également la reconnaissance du site accepteur d’épissage. Suite à cette reconnaissance il y a rupture de la liaison </a:t>
            </a:r>
            <a:r>
              <a:rPr lang="fr-FR" sz="2100" dirty="0" err="1" smtClean="0"/>
              <a:t>phosphodiester</a:t>
            </a:r>
            <a:r>
              <a:rPr lang="fr-FR" sz="2100" dirty="0" smtClean="0"/>
              <a:t> au niveau de l’extrémité 3’ de l’intron. A cette structure sont associés U4, U5 et U6. U5 reconnait le site 5’ d’</a:t>
            </a:r>
            <a:r>
              <a:rPr lang="fr-FR" sz="2100" dirty="0" err="1" smtClean="0"/>
              <a:t>epissage</a:t>
            </a:r>
            <a:r>
              <a:rPr lang="fr-FR" sz="2100" dirty="0" smtClean="0"/>
              <a:t>. U6 </a:t>
            </a:r>
            <a:r>
              <a:rPr lang="fr-FR" sz="2100" dirty="0" err="1" smtClean="0"/>
              <a:t>intéragit</a:t>
            </a:r>
            <a:r>
              <a:rPr lang="fr-FR" sz="2100" dirty="0" smtClean="0"/>
              <a:t> avec U2</a:t>
            </a:r>
          </a:p>
          <a:p>
            <a:pPr lvl="0"/>
            <a:r>
              <a:rPr lang="fr-FR" sz="2100" dirty="0" smtClean="0"/>
              <a:t>U1 se dissocie. U5 se déplace de l’exon à l’intron.</a:t>
            </a:r>
          </a:p>
          <a:p>
            <a:pPr lvl="0"/>
            <a:r>
              <a:rPr lang="fr-FR" sz="2100" dirty="0" smtClean="0"/>
              <a:t>U4 se dissocie. U6 catalyse la </a:t>
            </a:r>
            <a:r>
              <a:rPr lang="fr-FR" sz="2100" dirty="0" err="1" smtClean="0"/>
              <a:t>trans</a:t>
            </a:r>
            <a:r>
              <a:rPr lang="fr-FR" sz="2100" dirty="0" smtClean="0"/>
              <a:t>-</a:t>
            </a:r>
            <a:r>
              <a:rPr lang="fr-FR" sz="2100" dirty="0" err="1" smtClean="0"/>
              <a:t>esterification</a:t>
            </a:r>
            <a:r>
              <a:rPr lang="fr-FR" sz="2100" dirty="0" smtClean="0"/>
              <a:t>. le site 5’ d’</a:t>
            </a:r>
            <a:r>
              <a:rPr lang="fr-FR" sz="2100" dirty="0" err="1" smtClean="0"/>
              <a:t>epissage</a:t>
            </a:r>
            <a:r>
              <a:rPr lang="fr-FR" sz="2100" dirty="0" smtClean="0"/>
              <a:t> est coupé et le lasso est fermé</a:t>
            </a:r>
          </a:p>
          <a:p>
            <a:pPr lvl="0"/>
            <a:r>
              <a:rPr lang="fr-FR" sz="2100" dirty="0" smtClean="0"/>
              <a:t>Le groupement 3’OH du premier exon est coupé peut ainsi réagir avec l’extrémité 5’phosphate du deuxième exon pour former une liaison </a:t>
            </a:r>
            <a:r>
              <a:rPr lang="fr-FR" sz="2100" dirty="0" err="1" smtClean="0"/>
              <a:t>phosphodiester</a:t>
            </a:r>
            <a:r>
              <a:rPr lang="fr-FR" sz="2100" dirty="0" smtClean="0"/>
              <a:t> et permettre la libération de l’intron qui sera dégradé.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Comme pour la réplication: </a:t>
            </a:r>
            <a:r>
              <a:rPr lang="fr-FR" dirty="0" smtClean="0"/>
              <a:t>l’ARN polymérase </a:t>
            </a:r>
            <a:r>
              <a:rPr lang="fr-FR" dirty="0"/>
              <a:t>synthétise de 5’ vers 3’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670" y="142852"/>
            <a:ext cx="832873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Structure de l’ARN polymérase d’E. coli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65738"/>
            <a:ext cx="8358246" cy="55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00" y="322861"/>
            <a:ext cx="8438563" cy="61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6"/>
            <a:ext cx="834713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12725" y="579438"/>
            <a:ext cx="6571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fr-FR" sz="3200" b="1" u="sng" dirty="0">
                <a:latin typeface="Calibri" pitchFamily="34" charset="0"/>
                <a:cs typeface="Calibri" pitchFamily="34" charset="0"/>
              </a:rPr>
              <a:t>La transcription</a:t>
            </a:r>
            <a:r>
              <a:rPr lang="fr-FR" sz="3200" b="1" dirty="0">
                <a:latin typeface="Calibri" pitchFamily="34" charset="0"/>
                <a:cs typeface="Calibri" pitchFamily="34" charset="0"/>
              </a:rPr>
              <a:t> : chez les procaryotes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52400" y="1844824"/>
            <a:ext cx="8991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568325"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r" defTabSz="568325" rtl="1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614488" algn="l"/>
                <a:tab pos="21955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fr-FR" sz="2800" dirty="0">
                <a:latin typeface="+mj-lt"/>
              </a:rPr>
              <a:t> </a:t>
            </a:r>
            <a:r>
              <a:rPr lang="fr-FR" sz="2800" u="sng" dirty="0">
                <a:latin typeface="+mj-lt"/>
              </a:rPr>
              <a:t>Initiation de la transcription</a:t>
            </a:r>
            <a:r>
              <a:rPr lang="fr-FR" sz="2800" dirty="0">
                <a:latin typeface="+mj-lt"/>
              </a:rPr>
              <a:t> :</a:t>
            </a:r>
          </a:p>
          <a:p>
            <a:pPr algn="l" rtl="0">
              <a:buFont typeface="Wingdings" pitchFamily="2" charset="2"/>
              <a:buChar char="Ø"/>
            </a:pPr>
            <a:endParaRPr lang="fr-FR" sz="28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800" dirty="0">
                <a:latin typeface="+mj-lt"/>
              </a:rPr>
              <a:t> Par convention : +1 = 1</a:t>
            </a:r>
            <a:r>
              <a:rPr lang="fr-FR" sz="2800" baseline="30000" dirty="0">
                <a:latin typeface="+mj-lt"/>
              </a:rPr>
              <a:t>er</a:t>
            </a:r>
            <a:r>
              <a:rPr lang="fr-FR" sz="2800" dirty="0">
                <a:latin typeface="+mj-lt"/>
              </a:rPr>
              <a:t> nucléotide transcrit</a:t>
            </a:r>
          </a:p>
          <a:p>
            <a:pPr algn="l" rtl="0">
              <a:buFont typeface="Wingdings" pitchFamily="2" charset="2"/>
              <a:buNone/>
            </a:pPr>
            <a:r>
              <a:rPr lang="fr-FR" sz="2800" dirty="0">
                <a:latin typeface="+mj-lt"/>
              </a:rPr>
              <a:t>			-1 = nucléotide précédent le 1</a:t>
            </a:r>
            <a:r>
              <a:rPr lang="fr-FR" sz="2800" baseline="30000" dirty="0">
                <a:latin typeface="+mj-lt"/>
              </a:rPr>
              <a:t>er</a:t>
            </a:r>
            <a:r>
              <a:rPr lang="fr-FR" sz="2800" dirty="0">
                <a:latin typeface="+mj-lt"/>
              </a:rPr>
              <a:t> nucléotide transcrit</a:t>
            </a:r>
          </a:p>
          <a:p>
            <a:pPr algn="l" rtl="0">
              <a:buFont typeface="Wingdings" pitchFamily="2" charset="2"/>
              <a:buNone/>
            </a:pPr>
            <a:endParaRPr lang="fr-FR" sz="28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800" dirty="0">
                <a:latin typeface="+mj-lt"/>
              </a:rPr>
              <a:t> ARN polymérase doit reconnaître les gènes à transcrire</a:t>
            </a:r>
          </a:p>
          <a:p>
            <a:pPr algn="l" rtl="0">
              <a:buFont typeface="Wingdings" pitchFamily="2" charset="2"/>
              <a:buChar char="Ø"/>
            </a:pPr>
            <a:endParaRPr lang="fr-FR" sz="2800" dirty="0">
              <a:latin typeface="+mj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800" dirty="0">
                <a:latin typeface="+mj-lt"/>
              </a:rPr>
              <a:t> Le promoteur = séquence d’ADN en amont de la région transcrite du 	gène, qui est spécifiquement reconnue par l’ARN polymérase</a:t>
            </a:r>
          </a:p>
          <a:p>
            <a:pPr algn="l" rtl="0">
              <a:buFont typeface="Wingdings" pitchFamily="2" charset="2"/>
              <a:buChar char="Ø"/>
            </a:pP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3" y="428604"/>
            <a:ext cx="904424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917</Words>
  <Application>Microsoft Office PowerPoint</Application>
  <PresentationFormat>Affichage à l'écran (4:3)</PresentationFormat>
  <Paragraphs>184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Wingdings</vt:lpstr>
      <vt:lpstr>Thème Office</vt:lpstr>
      <vt:lpstr> I.3. La transcription</vt:lpstr>
      <vt:lpstr>Présentation PowerPoint</vt:lpstr>
      <vt:lpstr>Comme pour la réplication: l’ARN polymérase synthétise de 5’ vers 3’ </vt:lpstr>
      <vt:lpstr>Présentation PowerPoint</vt:lpstr>
      <vt:lpstr>Structure de l’ARN polymérase d’E. coli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Modifications du transcrit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III La transcription</dc:title>
  <dc:creator>onecs</dc:creator>
  <cp:lastModifiedBy>Belinfo</cp:lastModifiedBy>
  <cp:revision>13</cp:revision>
  <dcterms:created xsi:type="dcterms:W3CDTF">2014-02-16T23:51:05Z</dcterms:created>
  <dcterms:modified xsi:type="dcterms:W3CDTF">2021-02-08T14:46:16Z</dcterms:modified>
</cp:coreProperties>
</file>