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6" r:id="rId5"/>
    <p:sldId id="278" r:id="rId6"/>
    <p:sldId id="258" r:id="rId7"/>
    <p:sldId id="277" r:id="rId8"/>
    <p:sldId id="259" r:id="rId9"/>
    <p:sldId id="280" r:id="rId10"/>
    <p:sldId id="261" r:id="rId11"/>
    <p:sldId id="262" r:id="rId12"/>
    <p:sldId id="263" r:id="rId13"/>
    <p:sldId id="264" r:id="rId14"/>
    <p:sldId id="283" r:id="rId15"/>
    <p:sldId id="284" r:id="rId16"/>
    <p:sldId id="265" r:id="rId17"/>
    <p:sldId id="285" r:id="rId18"/>
    <p:sldId id="266" r:id="rId19"/>
    <p:sldId id="267" r:id="rId20"/>
    <p:sldId id="268" r:id="rId21"/>
    <p:sldId id="269" r:id="rId22"/>
    <p:sldId id="270" r:id="rId23"/>
    <p:sldId id="282" r:id="rId24"/>
    <p:sldId id="271" r:id="rId25"/>
    <p:sldId id="272" r:id="rId26"/>
    <p:sldId id="273" r:id="rId27"/>
    <p:sldId id="274" r:id="rId28"/>
    <p:sldId id="281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817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840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05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725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51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375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88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1283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139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12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421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99EC8-1DA2-49FA-911B-A2A70F3630D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3806D-62C6-4C6F-AC97-3E1B3E74781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96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4800" b="1" dirty="0" smtClean="0">
                <a:solidFill>
                  <a:srgbClr val="FF0000"/>
                </a:solidFill>
              </a:rPr>
              <a:t/>
            </a:r>
            <a:br>
              <a:rPr lang="fr-FR" sz="4800" b="1" dirty="0" smtClean="0">
                <a:solidFill>
                  <a:srgbClr val="FF0000"/>
                </a:solidFill>
              </a:rPr>
            </a:br>
            <a:r>
              <a:rPr lang="fr-FR" sz="5300" b="1" dirty="0" smtClean="0">
                <a:solidFill>
                  <a:srgbClr val="FF0000"/>
                </a:solidFill>
              </a:rPr>
              <a:t>I.3. La transcription</a:t>
            </a:r>
            <a:endParaRPr lang="fr-FR" sz="5300" b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56992"/>
            <a:ext cx="8064896" cy="1752600"/>
          </a:xfrm>
        </p:spPr>
        <p:txBody>
          <a:bodyPr>
            <a:normAutofit/>
          </a:bodyPr>
          <a:lstStyle/>
          <a:p>
            <a:pPr algn="l">
              <a:tabLst>
                <a:tab pos="352425" algn="l"/>
                <a:tab pos="446088" algn="l"/>
              </a:tabLst>
            </a:pPr>
            <a:r>
              <a:rPr lang="fr-FR" b="1" dirty="0" smtClean="0">
                <a:solidFill>
                  <a:schemeClr val="tx1"/>
                </a:solidFill>
              </a:rPr>
              <a:t>1. Chez les procaryotes</a:t>
            </a:r>
            <a:br>
              <a:rPr lang="fr-FR" b="1" dirty="0" smtClean="0">
                <a:solidFill>
                  <a:schemeClr val="tx1"/>
                </a:solidFill>
              </a:rPr>
            </a:br>
            <a:r>
              <a:rPr lang="fr-FR" b="1" dirty="0" smtClean="0">
                <a:solidFill>
                  <a:schemeClr val="tx1"/>
                </a:solidFill>
              </a:rPr>
              <a:t/>
            </a:r>
            <a:br>
              <a:rPr lang="fr-FR" b="1" dirty="0" smtClean="0">
                <a:solidFill>
                  <a:schemeClr val="tx1"/>
                </a:solidFill>
              </a:rPr>
            </a:br>
            <a:r>
              <a:rPr lang="fr-FR" b="1" dirty="0" smtClean="0">
                <a:solidFill>
                  <a:schemeClr val="tx1"/>
                </a:solidFill>
              </a:rPr>
              <a:t>2. Chez les eucaryotes</a:t>
            </a: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10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71500"/>
            <a:ext cx="7847013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00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212725" y="122238"/>
            <a:ext cx="57804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2800" b="1" u="sng" dirty="0">
                <a:latin typeface="Calibri" pitchFamily="34" charset="0"/>
                <a:cs typeface="Calibri" pitchFamily="34" charset="0"/>
              </a:rPr>
              <a:t>La transcription</a:t>
            </a:r>
            <a:r>
              <a:rPr lang="fr-FR" sz="2800" b="1" dirty="0">
                <a:latin typeface="Calibri" pitchFamily="34" charset="0"/>
                <a:cs typeface="Calibri" pitchFamily="34" charset="0"/>
              </a:rPr>
              <a:t> : chez les procaryotes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52400" y="838200"/>
            <a:ext cx="89916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u="sng" dirty="0">
                <a:latin typeface="Calibri" pitchFamily="34" charset="0"/>
                <a:cs typeface="Calibri" pitchFamily="34" charset="0"/>
              </a:rPr>
              <a:t>Initiation de la transcription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:</a:t>
            </a: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L’ARN polymérase se fixe sur l’ADN grâce aux séquences –35 et –10</a:t>
            </a: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L’ADN double brin est dénaturer entre les position –10 et +1</a:t>
            </a:r>
          </a:p>
        </p:txBody>
      </p:sp>
      <p:grpSp>
        <p:nvGrpSpPr>
          <p:cNvPr id="80901" name="Group 5"/>
          <p:cNvGrpSpPr>
            <a:grpSpLocks/>
          </p:cNvGrpSpPr>
          <p:nvPr/>
        </p:nvGrpSpPr>
        <p:grpSpPr bwMode="auto">
          <a:xfrm>
            <a:off x="1773256" y="2843234"/>
            <a:ext cx="5441950" cy="3657600"/>
            <a:chOff x="1046" y="1728"/>
            <a:chExt cx="3428" cy="2304"/>
          </a:xfrm>
        </p:grpSpPr>
        <p:sp>
          <p:nvSpPr>
            <p:cNvPr id="80902" name="AutoShape 6"/>
            <p:cNvSpPr>
              <a:spLocks noChangeArrowheads="1"/>
            </p:cNvSpPr>
            <p:nvPr/>
          </p:nvSpPr>
          <p:spPr bwMode="auto">
            <a:xfrm>
              <a:off x="1248" y="3456"/>
              <a:ext cx="2688" cy="528"/>
            </a:xfrm>
            <a:prstGeom prst="flowChartSummingJunction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903" name="AutoShape 7"/>
            <p:cNvSpPr>
              <a:spLocks noChangeArrowheads="1"/>
            </p:cNvSpPr>
            <p:nvPr/>
          </p:nvSpPr>
          <p:spPr bwMode="auto">
            <a:xfrm>
              <a:off x="1248" y="2544"/>
              <a:ext cx="2688" cy="528"/>
            </a:xfrm>
            <a:prstGeom prst="flowChartSummingJunction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904" name="Line 8"/>
            <p:cNvSpPr>
              <a:spLocks noChangeShapeType="1"/>
            </p:cNvSpPr>
            <p:nvPr/>
          </p:nvSpPr>
          <p:spPr bwMode="auto">
            <a:xfrm>
              <a:off x="1104" y="2036"/>
              <a:ext cx="3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05" name="Line 9"/>
            <p:cNvSpPr>
              <a:spLocks noChangeShapeType="1"/>
            </p:cNvSpPr>
            <p:nvPr/>
          </p:nvSpPr>
          <p:spPr bwMode="auto">
            <a:xfrm>
              <a:off x="1104" y="2132"/>
              <a:ext cx="3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06" name="Rectangle 10"/>
            <p:cNvSpPr>
              <a:spLocks noChangeArrowheads="1"/>
            </p:cNvSpPr>
            <p:nvPr/>
          </p:nvSpPr>
          <p:spPr bwMode="auto">
            <a:xfrm>
              <a:off x="1824" y="1988"/>
              <a:ext cx="33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907" name="Rectangle 11"/>
            <p:cNvSpPr>
              <a:spLocks noChangeArrowheads="1"/>
            </p:cNvSpPr>
            <p:nvPr/>
          </p:nvSpPr>
          <p:spPr bwMode="auto">
            <a:xfrm>
              <a:off x="2736" y="1988"/>
              <a:ext cx="33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908" name="Rectangle 12"/>
            <p:cNvSpPr>
              <a:spLocks noChangeArrowheads="1"/>
            </p:cNvSpPr>
            <p:nvPr/>
          </p:nvSpPr>
          <p:spPr bwMode="auto">
            <a:xfrm>
              <a:off x="3312" y="1988"/>
              <a:ext cx="48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909" name="Line 13"/>
            <p:cNvSpPr>
              <a:spLocks noChangeShapeType="1"/>
            </p:cNvSpPr>
            <p:nvPr/>
          </p:nvSpPr>
          <p:spPr bwMode="auto">
            <a:xfrm>
              <a:off x="1200" y="189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0" name="Line 14"/>
            <p:cNvSpPr>
              <a:spLocks noChangeShapeType="1"/>
            </p:cNvSpPr>
            <p:nvPr/>
          </p:nvSpPr>
          <p:spPr bwMode="auto">
            <a:xfrm>
              <a:off x="3936" y="189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1" name="Text Box 15"/>
            <p:cNvSpPr txBox="1">
              <a:spLocks noChangeArrowheads="1"/>
            </p:cNvSpPr>
            <p:nvPr/>
          </p:nvSpPr>
          <p:spPr bwMode="auto">
            <a:xfrm>
              <a:off x="1046" y="1728"/>
              <a:ext cx="2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-60</a:t>
              </a:r>
            </a:p>
          </p:txBody>
        </p:sp>
        <p:sp>
          <p:nvSpPr>
            <p:cNvPr id="80912" name="Text Box 16"/>
            <p:cNvSpPr txBox="1">
              <a:spLocks noChangeArrowheads="1"/>
            </p:cNvSpPr>
            <p:nvPr/>
          </p:nvSpPr>
          <p:spPr bwMode="auto">
            <a:xfrm>
              <a:off x="1824" y="1728"/>
              <a:ext cx="29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-35</a:t>
              </a:r>
            </a:p>
          </p:txBody>
        </p:sp>
        <p:sp>
          <p:nvSpPr>
            <p:cNvPr id="80913" name="Text Box 17"/>
            <p:cNvSpPr txBox="1">
              <a:spLocks noChangeArrowheads="1"/>
            </p:cNvSpPr>
            <p:nvPr/>
          </p:nvSpPr>
          <p:spPr bwMode="auto">
            <a:xfrm>
              <a:off x="2784" y="1728"/>
              <a:ext cx="2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-10</a:t>
              </a:r>
            </a:p>
          </p:txBody>
        </p:sp>
        <p:sp>
          <p:nvSpPr>
            <p:cNvPr id="80914" name="Text Box 18"/>
            <p:cNvSpPr txBox="1">
              <a:spLocks noChangeArrowheads="1"/>
            </p:cNvSpPr>
            <p:nvPr/>
          </p:nvSpPr>
          <p:spPr bwMode="auto">
            <a:xfrm>
              <a:off x="3216" y="1728"/>
              <a:ext cx="2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+1</a:t>
              </a:r>
            </a:p>
          </p:txBody>
        </p:sp>
        <p:sp>
          <p:nvSpPr>
            <p:cNvPr id="80915" name="Text Box 19"/>
            <p:cNvSpPr txBox="1">
              <a:spLocks noChangeArrowheads="1"/>
            </p:cNvSpPr>
            <p:nvPr/>
          </p:nvSpPr>
          <p:spPr bwMode="auto">
            <a:xfrm>
              <a:off x="3744" y="1728"/>
              <a:ext cx="3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+20</a:t>
              </a:r>
            </a:p>
          </p:txBody>
        </p:sp>
        <p:grpSp>
          <p:nvGrpSpPr>
            <p:cNvPr id="80916" name="Group 20"/>
            <p:cNvGrpSpPr>
              <a:grpSpLocks/>
            </p:cNvGrpSpPr>
            <p:nvPr/>
          </p:nvGrpSpPr>
          <p:grpSpPr bwMode="auto">
            <a:xfrm>
              <a:off x="1056" y="2496"/>
              <a:ext cx="3418" cy="452"/>
              <a:chOff x="1046" y="1804"/>
              <a:chExt cx="3418" cy="452"/>
            </a:xfrm>
          </p:grpSpPr>
          <p:sp>
            <p:nvSpPr>
              <p:cNvPr id="80917" name="Line 21"/>
              <p:cNvSpPr>
                <a:spLocks noChangeShapeType="1"/>
              </p:cNvSpPr>
              <p:nvPr/>
            </p:nvSpPr>
            <p:spPr bwMode="auto">
              <a:xfrm>
                <a:off x="1104" y="2112"/>
                <a:ext cx="33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918" name="Line 22"/>
              <p:cNvSpPr>
                <a:spLocks noChangeShapeType="1"/>
              </p:cNvSpPr>
              <p:nvPr/>
            </p:nvSpPr>
            <p:spPr bwMode="auto">
              <a:xfrm>
                <a:off x="1104" y="2208"/>
                <a:ext cx="33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919" name="Rectangle 23"/>
              <p:cNvSpPr>
                <a:spLocks noChangeArrowheads="1"/>
              </p:cNvSpPr>
              <p:nvPr/>
            </p:nvSpPr>
            <p:spPr bwMode="auto">
              <a:xfrm>
                <a:off x="1824" y="2064"/>
                <a:ext cx="336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0920" name="Rectangle 24"/>
              <p:cNvSpPr>
                <a:spLocks noChangeArrowheads="1"/>
              </p:cNvSpPr>
              <p:nvPr/>
            </p:nvSpPr>
            <p:spPr bwMode="auto">
              <a:xfrm>
                <a:off x="2736" y="2064"/>
                <a:ext cx="336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0921" name="Rectangle 25"/>
              <p:cNvSpPr>
                <a:spLocks noChangeArrowheads="1"/>
              </p:cNvSpPr>
              <p:nvPr/>
            </p:nvSpPr>
            <p:spPr bwMode="auto">
              <a:xfrm>
                <a:off x="3312" y="2064"/>
                <a:ext cx="4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0922" name="Line 26"/>
              <p:cNvSpPr>
                <a:spLocks noChangeShapeType="1"/>
              </p:cNvSpPr>
              <p:nvPr/>
            </p:nvSpPr>
            <p:spPr bwMode="auto">
              <a:xfrm>
                <a:off x="1200" y="196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923" name="Line 27"/>
              <p:cNvSpPr>
                <a:spLocks noChangeShapeType="1"/>
              </p:cNvSpPr>
              <p:nvPr/>
            </p:nvSpPr>
            <p:spPr bwMode="auto">
              <a:xfrm>
                <a:off x="3936" y="196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924" name="Text Box 28"/>
              <p:cNvSpPr txBox="1">
                <a:spLocks noChangeArrowheads="1"/>
              </p:cNvSpPr>
              <p:nvPr/>
            </p:nvSpPr>
            <p:spPr bwMode="auto">
              <a:xfrm>
                <a:off x="1046" y="1804"/>
                <a:ext cx="2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rtl="0"/>
                <a:r>
                  <a:rPr lang="fr-FR" sz="1600">
                    <a:latin typeface="Times New Roman" pitchFamily="18" charset="0"/>
                  </a:rPr>
                  <a:t>-60</a:t>
                </a:r>
              </a:p>
            </p:txBody>
          </p:sp>
          <p:sp>
            <p:nvSpPr>
              <p:cNvPr id="80925" name="Text Box 29"/>
              <p:cNvSpPr txBox="1">
                <a:spLocks noChangeArrowheads="1"/>
              </p:cNvSpPr>
              <p:nvPr/>
            </p:nvSpPr>
            <p:spPr bwMode="auto">
              <a:xfrm>
                <a:off x="1824" y="1804"/>
                <a:ext cx="29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/>
                <a:r>
                  <a:rPr lang="fr-FR" sz="1600">
                    <a:latin typeface="Times New Roman" pitchFamily="18" charset="0"/>
                  </a:rPr>
                  <a:t>-35</a:t>
                </a:r>
              </a:p>
            </p:txBody>
          </p:sp>
          <p:sp>
            <p:nvSpPr>
              <p:cNvPr id="80926" name="Text Box 30"/>
              <p:cNvSpPr txBox="1">
                <a:spLocks noChangeArrowheads="1"/>
              </p:cNvSpPr>
              <p:nvPr/>
            </p:nvSpPr>
            <p:spPr bwMode="auto">
              <a:xfrm>
                <a:off x="2784" y="1804"/>
                <a:ext cx="2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rtl="0"/>
                <a:r>
                  <a:rPr lang="fr-FR" sz="1600">
                    <a:latin typeface="Times New Roman" pitchFamily="18" charset="0"/>
                  </a:rPr>
                  <a:t>-10</a:t>
                </a:r>
              </a:p>
            </p:txBody>
          </p:sp>
          <p:sp>
            <p:nvSpPr>
              <p:cNvPr id="80927" name="Text Box 31"/>
              <p:cNvSpPr txBox="1">
                <a:spLocks noChangeArrowheads="1"/>
              </p:cNvSpPr>
              <p:nvPr/>
            </p:nvSpPr>
            <p:spPr bwMode="auto">
              <a:xfrm>
                <a:off x="3216" y="1804"/>
                <a:ext cx="25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rtl="0"/>
                <a:r>
                  <a:rPr lang="fr-FR" sz="1600">
                    <a:latin typeface="Times New Roman" pitchFamily="18" charset="0"/>
                  </a:rPr>
                  <a:t>+1</a:t>
                </a:r>
              </a:p>
            </p:txBody>
          </p:sp>
          <p:sp>
            <p:nvSpPr>
              <p:cNvPr id="80928" name="Text Box 32"/>
              <p:cNvSpPr txBox="1">
                <a:spLocks noChangeArrowheads="1"/>
              </p:cNvSpPr>
              <p:nvPr/>
            </p:nvSpPr>
            <p:spPr bwMode="auto">
              <a:xfrm>
                <a:off x="3744" y="1804"/>
                <a:ext cx="31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rtl="0"/>
                <a:r>
                  <a:rPr lang="fr-FR" sz="1600">
                    <a:latin typeface="Times New Roman" pitchFamily="18" charset="0"/>
                  </a:rPr>
                  <a:t>+20</a:t>
                </a:r>
              </a:p>
            </p:txBody>
          </p:sp>
        </p:grpSp>
        <p:sp>
          <p:nvSpPr>
            <p:cNvPr id="80929" name="Freeform 33"/>
            <p:cNvSpPr>
              <a:spLocks/>
            </p:cNvSpPr>
            <p:nvPr/>
          </p:nvSpPr>
          <p:spPr bwMode="auto">
            <a:xfrm>
              <a:off x="1056" y="3408"/>
              <a:ext cx="3360" cy="240"/>
            </a:xfrm>
            <a:custGeom>
              <a:avLst/>
              <a:gdLst>
                <a:gd name="T0" fmla="*/ 0 w 3360"/>
                <a:gd name="T1" fmla="*/ 240 h 240"/>
                <a:gd name="T2" fmla="*/ 1680 w 3360"/>
                <a:gd name="T3" fmla="*/ 240 h 240"/>
                <a:gd name="T4" fmla="*/ 1872 w 3360"/>
                <a:gd name="T5" fmla="*/ 0 h 240"/>
                <a:gd name="T6" fmla="*/ 2304 w 3360"/>
                <a:gd name="T7" fmla="*/ 0 h 240"/>
                <a:gd name="T8" fmla="*/ 2496 w 3360"/>
                <a:gd name="T9" fmla="*/ 240 h 240"/>
                <a:gd name="T10" fmla="*/ 3360 w 3360"/>
                <a:gd name="T11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60" h="240">
                  <a:moveTo>
                    <a:pt x="0" y="240"/>
                  </a:moveTo>
                  <a:lnTo>
                    <a:pt x="1680" y="240"/>
                  </a:lnTo>
                  <a:lnTo>
                    <a:pt x="1872" y="0"/>
                  </a:lnTo>
                  <a:lnTo>
                    <a:pt x="2304" y="0"/>
                  </a:lnTo>
                  <a:lnTo>
                    <a:pt x="2496" y="240"/>
                  </a:lnTo>
                  <a:lnTo>
                    <a:pt x="3360" y="24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0" name="Freeform 34"/>
            <p:cNvSpPr>
              <a:spLocks/>
            </p:cNvSpPr>
            <p:nvPr/>
          </p:nvSpPr>
          <p:spPr bwMode="auto">
            <a:xfrm flipV="1">
              <a:off x="1056" y="3744"/>
              <a:ext cx="3360" cy="240"/>
            </a:xfrm>
            <a:custGeom>
              <a:avLst/>
              <a:gdLst>
                <a:gd name="T0" fmla="*/ 0 w 3360"/>
                <a:gd name="T1" fmla="*/ 240 h 240"/>
                <a:gd name="T2" fmla="*/ 1680 w 3360"/>
                <a:gd name="T3" fmla="*/ 240 h 240"/>
                <a:gd name="T4" fmla="*/ 1872 w 3360"/>
                <a:gd name="T5" fmla="*/ 0 h 240"/>
                <a:gd name="T6" fmla="*/ 2304 w 3360"/>
                <a:gd name="T7" fmla="*/ 0 h 240"/>
                <a:gd name="T8" fmla="*/ 2496 w 3360"/>
                <a:gd name="T9" fmla="*/ 240 h 240"/>
                <a:gd name="T10" fmla="*/ 3360 w 3360"/>
                <a:gd name="T11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60" h="240">
                  <a:moveTo>
                    <a:pt x="0" y="240"/>
                  </a:moveTo>
                  <a:lnTo>
                    <a:pt x="1680" y="240"/>
                  </a:lnTo>
                  <a:lnTo>
                    <a:pt x="1872" y="0"/>
                  </a:lnTo>
                  <a:lnTo>
                    <a:pt x="2304" y="0"/>
                  </a:lnTo>
                  <a:lnTo>
                    <a:pt x="2496" y="240"/>
                  </a:lnTo>
                  <a:lnTo>
                    <a:pt x="3360" y="24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1" name="Rectangle 35"/>
            <p:cNvSpPr>
              <a:spLocks noChangeArrowheads="1"/>
            </p:cNvSpPr>
            <p:nvPr/>
          </p:nvSpPr>
          <p:spPr bwMode="auto">
            <a:xfrm>
              <a:off x="1824" y="3600"/>
              <a:ext cx="33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932" name="Rectangle 36"/>
            <p:cNvSpPr>
              <a:spLocks noChangeArrowheads="1"/>
            </p:cNvSpPr>
            <p:nvPr/>
          </p:nvSpPr>
          <p:spPr bwMode="auto">
            <a:xfrm>
              <a:off x="3312" y="3360"/>
              <a:ext cx="48" cy="6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0933" name="Line 37"/>
            <p:cNvSpPr>
              <a:spLocks noChangeShapeType="1"/>
            </p:cNvSpPr>
            <p:nvPr/>
          </p:nvSpPr>
          <p:spPr bwMode="auto">
            <a:xfrm>
              <a:off x="1200" y="352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4" name="Line 38"/>
            <p:cNvSpPr>
              <a:spLocks noChangeShapeType="1"/>
            </p:cNvSpPr>
            <p:nvPr/>
          </p:nvSpPr>
          <p:spPr bwMode="auto">
            <a:xfrm>
              <a:off x="3936" y="352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5" name="Text Box 39"/>
            <p:cNvSpPr txBox="1">
              <a:spLocks noChangeArrowheads="1"/>
            </p:cNvSpPr>
            <p:nvPr/>
          </p:nvSpPr>
          <p:spPr bwMode="auto">
            <a:xfrm>
              <a:off x="1824" y="3360"/>
              <a:ext cx="29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-35</a:t>
              </a:r>
            </a:p>
          </p:txBody>
        </p:sp>
        <p:sp>
          <p:nvSpPr>
            <p:cNvPr id="80936" name="Text Box 40"/>
            <p:cNvSpPr txBox="1">
              <a:spLocks noChangeArrowheads="1"/>
            </p:cNvSpPr>
            <p:nvPr/>
          </p:nvSpPr>
          <p:spPr bwMode="auto">
            <a:xfrm>
              <a:off x="2784" y="3216"/>
              <a:ext cx="2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-10</a:t>
              </a:r>
            </a:p>
          </p:txBody>
        </p:sp>
        <p:sp>
          <p:nvSpPr>
            <p:cNvPr id="80937" name="Text Box 41"/>
            <p:cNvSpPr txBox="1">
              <a:spLocks noChangeArrowheads="1"/>
            </p:cNvSpPr>
            <p:nvPr/>
          </p:nvSpPr>
          <p:spPr bwMode="auto">
            <a:xfrm>
              <a:off x="3216" y="3216"/>
              <a:ext cx="2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+1</a:t>
              </a:r>
            </a:p>
          </p:txBody>
        </p:sp>
        <p:sp>
          <p:nvSpPr>
            <p:cNvPr id="80938" name="Text Box 42"/>
            <p:cNvSpPr txBox="1">
              <a:spLocks noChangeArrowheads="1"/>
            </p:cNvSpPr>
            <p:nvPr/>
          </p:nvSpPr>
          <p:spPr bwMode="auto">
            <a:xfrm>
              <a:off x="3744" y="3360"/>
              <a:ext cx="3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+20</a:t>
              </a:r>
            </a:p>
          </p:txBody>
        </p:sp>
        <p:sp>
          <p:nvSpPr>
            <p:cNvPr id="80939" name="Text Box 43"/>
            <p:cNvSpPr txBox="1">
              <a:spLocks noChangeArrowheads="1"/>
            </p:cNvSpPr>
            <p:nvPr/>
          </p:nvSpPr>
          <p:spPr bwMode="auto">
            <a:xfrm>
              <a:off x="1056" y="3360"/>
              <a:ext cx="2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-60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19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212725" y="122238"/>
            <a:ext cx="57804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2800" b="1" u="sng" dirty="0">
                <a:latin typeface="Calibri" pitchFamily="34" charset="0"/>
                <a:cs typeface="Calibri" pitchFamily="34" charset="0"/>
              </a:rPr>
              <a:t>La transcription</a:t>
            </a:r>
            <a:r>
              <a:rPr lang="fr-FR" sz="2800" b="1" dirty="0">
                <a:latin typeface="Calibri" pitchFamily="34" charset="0"/>
                <a:cs typeface="Calibri" pitchFamily="34" charset="0"/>
              </a:rPr>
              <a:t> : chez les procaryotes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52400" y="838200"/>
            <a:ext cx="8991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u="sng" dirty="0">
                <a:latin typeface="Calibri" pitchFamily="34" charset="0"/>
                <a:cs typeface="Calibri" pitchFamily="34" charset="0"/>
              </a:rPr>
              <a:t>Élongation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 :</a:t>
            </a:r>
          </a:p>
          <a:p>
            <a:pPr marL="796925" indent="-796925" algn="l" rtl="0">
              <a:buFont typeface="Wingdings" pitchFamily="2" charset="2"/>
              <a:buNone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		ARN polymérase ajoute des nucléotides à l’extrémité 3’ de l’ARN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en cour 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de synthèse.</a:t>
            </a:r>
          </a:p>
          <a:p>
            <a:pPr algn="l" rtl="0">
              <a:buFont typeface="Wingdings" pitchFamily="2" charset="2"/>
              <a:buNone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		Elle avance dans la direction 3’ vers 5’ du brin matrice</a:t>
            </a:r>
          </a:p>
        </p:txBody>
      </p:sp>
      <p:grpSp>
        <p:nvGrpSpPr>
          <p:cNvPr id="81925" name="Group 5"/>
          <p:cNvGrpSpPr>
            <a:grpSpLocks/>
          </p:cNvGrpSpPr>
          <p:nvPr/>
        </p:nvGrpSpPr>
        <p:grpSpPr bwMode="auto">
          <a:xfrm>
            <a:off x="2438400" y="2209800"/>
            <a:ext cx="3178175" cy="1295400"/>
            <a:chOff x="319" y="1584"/>
            <a:chExt cx="2002" cy="816"/>
          </a:xfrm>
        </p:grpSpPr>
        <p:sp>
          <p:nvSpPr>
            <p:cNvPr id="81926" name="Freeform 6"/>
            <p:cNvSpPr>
              <a:spLocks/>
            </p:cNvSpPr>
            <p:nvPr/>
          </p:nvSpPr>
          <p:spPr bwMode="auto">
            <a:xfrm>
              <a:off x="432" y="1776"/>
              <a:ext cx="1728" cy="192"/>
            </a:xfrm>
            <a:custGeom>
              <a:avLst/>
              <a:gdLst>
                <a:gd name="T0" fmla="*/ 0 w 1728"/>
                <a:gd name="T1" fmla="*/ 192 h 192"/>
                <a:gd name="T2" fmla="*/ 432 w 1728"/>
                <a:gd name="T3" fmla="*/ 192 h 192"/>
                <a:gd name="T4" fmla="*/ 672 w 1728"/>
                <a:gd name="T5" fmla="*/ 0 h 192"/>
                <a:gd name="T6" fmla="*/ 1104 w 1728"/>
                <a:gd name="T7" fmla="*/ 0 h 192"/>
                <a:gd name="T8" fmla="*/ 1296 w 1728"/>
                <a:gd name="T9" fmla="*/ 192 h 192"/>
                <a:gd name="T10" fmla="*/ 1728 w 1728"/>
                <a:gd name="T1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8" h="192">
                  <a:moveTo>
                    <a:pt x="0" y="192"/>
                  </a:moveTo>
                  <a:lnTo>
                    <a:pt x="432" y="192"/>
                  </a:lnTo>
                  <a:lnTo>
                    <a:pt x="672" y="0"/>
                  </a:lnTo>
                  <a:lnTo>
                    <a:pt x="1104" y="0"/>
                  </a:lnTo>
                  <a:lnTo>
                    <a:pt x="1296" y="192"/>
                  </a:lnTo>
                  <a:lnTo>
                    <a:pt x="1728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27" name="Freeform 7"/>
            <p:cNvSpPr>
              <a:spLocks/>
            </p:cNvSpPr>
            <p:nvPr/>
          </p:nvSpPr>
          <p:spPr bwMode="auto">
            <a:xfrm flipV="1">
              <a:off x="432" y="2160"/>
              <a:ext cx="1728" cy="192"/>
            </a:xfrm>
            <a:custGeom>
              <a:avLst/>
              <a:gdLst>
                <a:gd name="T0" fmla="*/ 0 w 1728"/>
                <a:gd name="T1" fmla="*/ 192 h 192"/>
                <a:gd name="T2" fmla="*/ 432 w 1728"/>
                <a:gd name="T3" fmla="*/ 192 h 192"/>
                <a:gd name="T4" fmla="*/ 672 w 1728"/>
                <a:gd name="T5" fmla="*/ 0 h 192"/>
                <a:gd name="T6" fmla="*/ 1104 w 1728"/>
                <a:gd name="T7" fmla="*/ 0 h 192"/>
                <a:gd name="T8" fmla="*/ 1296 w 1728"/>
                <a:gd name="T9" fmla="*/ 192 h 192"/>
                <a:gd name="T10" fmla="*/ 1728 w 1728"/>
                <a:gd name="T1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8" h="192">
                  <a:moveTo>
                    <a:pt x="0" y="192"/>
                  </a:moveTo>
                  <a:lnTo>
                    <a:pt x="432" y="192"/>
                  </a:lnTo>
                  <a:lnTo>
                    <a:pt x="672" y="0"/>
                  </a:lnTo>
                  <a:lnTo>
                    <a:pt x="1104" y="0"/>
                  </a:lnTo>
                  <a:lnTo>
                    <a:pt x="1296" y="192"/>
                  </a:lnTo>
                  <a:lnTo>
                    <a:pt x="1728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28" name="Text Box 8"/>
            <p:cNvSpPr txBox="1">
              <a:spLocks noChangeArrowheads="1"/>
            </p:cNvSpPr>
            <p:nvPr/>
          </p:nvSpPr>
          <p:spPr bwMode="auto">
            <a:xfrm>
              <a:off x="484" y="1920"/>
              <a:ext cx="47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TTACT</a:t>
              </a:r>
            </a:p>
          </p:txBody>
        </p:sp>
        <p:sp>
          <p:nvSpPr>
            <p:cNvPr id="81929" name="Text Box 9"/>
            <p:cNvSpPr txBox="1">
              <a:spLocks noChangeArrowheads="1"/>
            </p:cNvSpPr>
            <p:nvPr/>
          </p:nvSpPr>
          <p:spPr bwMode="auto">
            <a:xfrm rot="-2157398">
              <a:off x="854" y="1824"/>
              <a:ext cx="34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GTA</a:t>
              </a:r>
            </a:p>
          </p:txBody>
        </p:sp>
        <p:sp>
          <p:nvSpPr>
            <p:cNvPr id="81930" name="Text Box 10"/>
            <p:cNvSpPr txBox="1">
              <a:spLocks noChangeArrowheads="1"/>
            </p:cNvSpPr>
            <p:nvPr/>
          </p:nvSpPr>
          <p:spPr bwMode="auto">
            <a:xfrm>
              <a:off x="1108" y="1728"/>
              <a:ext cx="47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TTACT</a:t>
              </a:r>
            </a:p>
          </p:txBody>
        </p:sp>
        <p:sp>
          <p:nvSpPr>
            <p:cNvPr id="81931" name="Text Box 11"/>
            <p:cNvSpPr txBox="1">
              <a:spLocks noChangeArrowheads="1"/>
            </p:cNvSpPr>
            <p:nvPr/>
          </p:nvSpPr>
          <p:spPr bwMode="auto">
            <a:xfrm rot="2157398" flipH="1">
              <a:off x="1430" y="1824"/>
              <a:ext cx="34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GTA</a:t>
              </a:r>
            </a:p>
          </p:txBody>
        </p:sp>
        <p:sp>
          <p:nvSpPr>
            <p:cNvPr id="81932" name="Text Box 12"/>
            <p:cNvSpPr txBox="1">
              <a:spLocks noChangeArrowheads="1"/>
            </p:cNvSpPr>
            <p:nvPr/>
          </p:nvSpPr>
          <p:spPr bwMode="auto">
            <a:xfrm>
              <a:off x="1684" y="1920"/>
              <a:ext cx="47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TTACT</a:t>
              </a:r>
            </a:p>
          </p:txBody>
        </p:sp>
        <p:sp>
          <p:nvSpPr>
            <p:cNvPr id="81933" name="Text Box 13"/>
            <p:cNvSpPr txBox="1">
              <a:spLocks noChangeArrowheads="1"/>
            </p:cNvSpPr>
            <p:nvPr/>
          </p:nvSpPr>
          <p:spPr bwMode="auto">
            <a:xfrm>
              <a:off x="480" y="2016"/>
              <a:ext cx="5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AATGA</a:t>
              </a:r>
            </a:p>
          </p:txBody>
        </p:sp>
        <p:sp>
          <p:nvSpPr>
            <p:cNvPr id="81934" name="Text Box 14"/>
            <p:cNvSpPr txBox="1">
              <a:spLocks noChangeArrowheads="1"/>
            </p:cNvSpPr>
            <p:nvPr/>
          </p:nvSpPr>
          <p:spPr bwMode="auto">
            <a:xfrm>
              <a:off x="1104" y="2208"/>
              <a:ext cx="5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AATGA</a:t>
              </a:r>
            </a:p>
          </p:txBody>
        </p:sp>
        <p:sp>
          <p:nvSpPr>
            <p:cNvPr id="81935" name="Text Box 15"/>
            <p:cNvSpPr txBox="1">
              <a:spLocks noChangeArrowheads="1"/>
            </p:cNvSpPr>
            <p:nvPr/>
          </p:nvSpPr>
          <p:spPr bwMode="auto">
            <a:xfrm>
              <a:off x="1680" y="2016"/>
              <a:ext cx="5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AATGA</a:t>
              </a:r>
            </a:p>
          </p:txBody>
        </p:sp>
        <p:sp>
          <p:nvSpPr>
            <p:cNvPr id="81936" name="Text Box 16"/>
            <p:cNvSpPr txBox="1">
              <a:spLocks noChangeArrowheads="1"/>
            </p:cNvSpPr>
            <p:nvPr/>
          </p:nvSpPr>
          <p:spPr bwMode="auto">
            <a:xfrm rot="-2902353">
              <a:off x="1462" y="2090"/>
              <a:ext cx="3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CAT</a:t>
              </a:r>
            </a:p>
          </p:txBody>
        </p:sp>
        <p:sp>
          <p:nvSpPr>
            <p:cNvPr id="81937" name="Text Box 17"/>
            <p:cNvSpPr txBox="1">
              <a:spLocks noChangeArrowheads="1"/>
            </p:cNvSpPr>
            <p:nvPr/>
          </p:nvSpPr>
          <p:spPr bwMode="auto">
            <a:xfrm rot="2626866" flipH="1">
              <a:off x="864" y="2138"/>
              <a:ext cx="3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CAT</a:t>
              </a:r>
            </a:p>
          </p:txBody>
        </p:sp>
        <p:sp>
          <p:nvSpPr>
            <p:cNvPr id="81938" name="Rectangle 18"/>
            <p:cNvSpPr>
              <a:spLocks noChangeArrowheads="1"/>
            </p:cNvSpPr>
            <p:nvPr/>
          </p:nvSpPr>
          <p:spPr bwMode="auto">
            <a:xfrm>
              <a:off x="912" y="1776"/>
              <a:ext cx="96" cy="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39" name="Text Box 19"/>
            <p:cNvSpPr txBox="1">
              <a:spLocks noChangeArrowheads="1"/>
            </p:cNvSpPr>
            <p:nvPr/>
          </p:nvSpPr>
          <p:spPr bwMode="auto">
            <a:xfrm>
              <a:off x="852" y="1584"/>
              <a:ext cx="2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+1</a:t>
              </a:r>
            </a:p>
          </p:txBody>
        </p:sp>
        <p:sp>
          <p:nvSpPr>
            <p:cNvPr id="81940" name="Text Box 20"/>
            <p:cNvSpPr txBox="1">
              <a:spLocks noChangeArrowheads="1"/>
            </p:cNvSpPr>
            <p:nvPr/>
          </p:nvSpPr>
          <p:spPr bwMode="auto">
            <a:xfrm>
              <a:off x="319" y="1872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5’</a:t>
              </a:r>
            </a:p>
          </p:txBody>
        </p:sp>
        <p:sp>
          <p:nvSpPr>
            <p:cNvPr id="81941" name="Text Box 21"/>
            <p:cNvSpPr txBox="1">
              <a:spLocks noChangeArrowheads="1"/>
            </p:cNvSpPr>
            <p:nvPr/>
          </p:nvSpPr>
          <p:spPr bwMode="auto">
            <a:xfrm>
              <a:off x="319" y="2064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3’</a:t>
              </a:r>
            </a:p>
          </p:txBody>
        </p:sp>
        <p:sp>
          <p:nvSpPr>
            <p:cNvPr id="81942" name="Text Box 22"/>
            <p:cNvSpPr txBox="1">
              <a:spLocks noChangeArrowheads="1"/>
            </p:cNvSpPr>
            <p:nvPr/>
          </p:nvSpPr>
          <p:spPr bwMode="auto">
            <a:xfrm>
              <a:off x="2112" y="2064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5’</a:t>
              </a:r>
            </a:p>
          </p:txBody>
        </p:sp>
        <p:sp>
          <p:nvSpPr>
            <p:cNvPr id="81943" name="Text Box 23"/>
            <p:cNvSpPr txBox="1">
              <a:spLocks noChangeArrowheads="1"/>
            </p:cNvSpPr>
            <p:nvPr/>
          </p:nvSpPr>
          <p:spPr bwMode="auto">
            <a:xfrm>
              <a:off x="2112" y="1872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3’</a:t>
              </a:r>
            </a:p>
          </p:txBody>
        </p:sp>
      </p:grpSp>
      <p:sp>
        <p:nvSpPr>
          <p:cNvPr id="81944" name="Freeform 24"/>
          <p:cNvSpPr>
            <a:spLocks/>
          </p:cNvSpPr>
          <p:nvPr/>
        </p:nvSpPr>
        <p:spPr bwMode="auto">
          <a:xfrm>
            <a:off x="3276600" y="3086100"/>
            <a:ext cx="1066800" cy="762000"/>
          </a:xfrm>
          <a:custGeom>
            <a:avLst/>
            <a:gdLst>
              <a:gd name="T0" fmla="*/ 0 w 672"/>
              <a:gd name="T1" fmla="*/ 480 h 480"/>
              <a:gd name="T2" fmla="*/ 288 w 672"/>
              <a:gd name="T3" fmla="*/ 0 h 480"/>
              <a:gd name="T4" fmla="*/ 672 w 672"/>
              <a:gd name="T5" fmla="*/ 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480">
                <a:moveTo>
                  <a:pt x="0" y="480"/>
                </a:moveTo>
                <a:lnTo>
                  <a:pt x="288" y="0"/>
                </a:lnTo>
                <a:lnTo>
                  <a:pt x="672" y="0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1945" name="Text Box 25"/>
          <p:cNvSpPr txBox="1">
            <a:spLocks noChangeArrowheads="1"/>
          </p:cNvSpPr>
          <p:nvPr/>
        </p:nvSpPr>
        <p:spPr bwMode="auto">
          <a:xfrm rot="-3589190">
            <a:off x="3207544" y="3398044"/>
            <a:ext cx="747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1400">
                <a:solidFill>
                  <a:srgbClr val="FF0000"/>
                </a:solidFill>
                <a:latin typeface="Times New Roman" pitchFamily="18" charset="0"/>
              </a:rPr>
              <a:t>G  U  A</a:t>
            </a:r>
          </a:p>
        </p:txBody>
      </p:sp>
      <p:sp>
        <p:nvSpPr>
          <p:cNvPr id="81946" name="Text Box 26"/>
          <p:cNvSpPr txBox="1">
            <a:spLocks noChangeArrowheads="1"/>
          </p:cNvSpPr>
          <p:nvPr/>
        </p:nvSpPr>
        <p:spPr bwMode="auto">
          <a:xfrm rot="-26761">
            <a:off x="3678238" y="3009900"/>
            <a:ext cx="8175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1400">
                <a:solidFill>
                  <a:srgbClr val="FF0000"/>
                </a:solidFill>
                <a:latin typeface="Times New Roman" pitchFamily="18" charset="0"/>
              </a:rPr>
              <a:t>UUACU</a:t>
            </a:r>
          </a:p>
        </p:txBody>
      </p:sp>
      <p:sp>
        <p:nvSpPr>
          <p:cNvPr id="81947" name="Text Box 27"/>
          <p:cNvSpPr txBox="1">
            <a:spLocks noChangeArrowheads="1"/>
          </p:cNvSpPr>
          <p:nvPr/>
        </p:nvSpPr>
        <p:spPr bwMode="auto">
          <a:xfrm>
            <a:off x="3048000" y="3771900"/>
            <a:ext cx="331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1400">
                <a:solidFill>
                  <a:srgbClr val="FF0000"/>
                </a:solidFill>
                <a:latin typeface="Times New Roman" pitchFamily="18" charset="0"/>
              </a:rPr>
              <a:t>5’</a:t>
            </a:r>
          </a:p>
        </p:txBody>
      </p:sp>
      <p:sp>
        <p:nvSpPr>
          <p:cNvPr id="81948" name="Text Box 28"/>
          <p:cNvSpPr txBox="1">
            <a:spLocks noChangeArrowheads="1"/>
          </p:cNvSpPr>
          <p:nvPr/>
        </p:nvSpPr>
        <p:spPr bwMode="auto">
          <a:xfrm>
            <a:off x="4267200" y="2857500"/>
            <a:ext cx="331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1400">
                <a:solidFill>
                  <a:srgbClr val="FF0000"/>
                </a:solidFill>
                <a:latin typeface="Times New Roman" pitchFamily="18" charset="0"/>
              </a:rPr>
              <a:t>3’</a:t>
            </a:r>
          </a:p>
        </p:txBody>
      </p:sp>
      <p:grpSp>
        <p:nvGrpSpPr>
          <p:cNvPr id="81949" name="Group 29"/>
          <p:cNvGrpSpPr>
            <a:grpSpLocks/>
          </p:cNvGrpSpPr>
          <p:nvPr/>
        </p:nvGrpSpPr>
        <p:grpSpPr bwMode="auto">
          <a:xfrm>
            <a:off x="2438400" y="4343400"/>
            <a:ext cx="3178175" cy="1447800"/>
            <a:chOff x="1536" y="3024"/>
            <a:chExt cx="2002" cy="912"/>
          </a:xfrm>
        </p:grpSpPr>
        <p:sp>
          <p:nvSpPr>
            <p:cNvPr id="81950" name="Freeform 30"/>
            <p:cNvSpPr>
              <a:spLocks/>
            </p:cNvSpPr>
            <p:nvPr/>
          </p:nvSpPr>
          <p:spPr bwMode="auto">
            <a:xfrm>
              <a:off x="1649" y="3120"/>
              <a:ext cx="1728" cy="192"/>
            </a:xfrm>
            <a:custGeom>
              <a:avLst/>
              <a:gdLst>
                <a:gd name="T0" fmla="*/ 0 w 1728"/>
                <a:gd name="T1" fmla="*/ 192 h 192"/>
                <a:gd name="T2" fmla="*/ 432 w 1728"/>
                <a:gd name="T3" fmla="*/ 192 h 192"/>
                <a:gd name="T4" fmla="*/ 672 w 1728"/>
                <a:gd name="T5" fmla="*/ 0 h 192"/>
                <a:gd name="T6" fmla="*/ 1104 w 1728"/>
                <a:gd name="T7" fmla="*/ 0 h 192"/>
                <a:gd name="T8" fmla="*/ 1296 w 1728"/>
                <a:gd name="T9" fmla="*/ 192 h 192"/>
                <a:gd name="T10" fmla="*/ 1728 w 1728"/>
                <a:gd name="T1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8" h="192">
                  <a:moveTo>
                    <a:pt x="0" y="192"/>
                  </a:moveTo>
                  <a:lnTo>
                    <a:pt x="432" y="192"/>
                  </a:lnTo>
                  <a:lnTo>
                    <a:pt x="672" y="0"/>
                  </a:lnTo>
                  <a:lnTo>
                    <a:pt x="1104" y="0"/>
                  </a:lnTo>
                  <a:lnTo>
                    <a:pt x="1296" y="192"/>
                  </a:lnTo>
                  <a:lnTo>
                    <a:pt x="1728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51" name="Freeform 31"/>
            <p:cNvSpPr>
              <a:spLocks/>
            </p:cNvSpPr>
            <p:nvPr/>
          </p:nvSpPr>
          <p:spPr bwMode="auto">
            <a:xfrm flipV="1">
              <a:off x="1649" y="3504"/>
              <a:ext cx="1728" cy="192"/>
            </a:xfrm>
            <a:custGeom>
              <a:avLst/>
              <a:gdLst>
                <a:gd name="T0" fmla="*/ 0 w 1728"/>
                <a:gd name="T1" fmla="*/ 192 h 192"/>
                <a:gd name="T2" fmla="*/ 432 w 1728"/>
                <a:gd name="T3" fmla="*/ 192 h 192"/>
                <a:gd name="T4" fmla="*/ 672 w 1728"/>
                <a:gd name="T5" fmla="*/ 0 h 192"/>
                <a:gd name="T6" fmla="*/ 1104 w 1728"/>
                <a:gd name="T7" fmla="*/ 0 h 192"/>
                <a:gd name="T8" fmla="*/ 1296 w 1728"/>
                <a:gd name="T9" fmla="*/ 192 h 192"/>
                <a:gd name="T10" fmla="*/ 1728 w 1728"/>
                <a:gd name="T1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8" h="192">
                  <a:moveTo>
                    <a:pt x="0" y="192"/>
                  </a:moveTo>
                  <a:lnTo>
                    <a:pt x="432" y="192"/>
                  </a:lnTo>
                  <a:lnTo>
                    <a:pt x="672" y="0"/>
                  </a:lnTo>
                  <a:lnTo>
                    <a:pt x="1104" y="0"/>
                  </a:lnTo>
                  <a:lnTo>
                    <a:pt x="1296" y="192"/>
                  </a:lnTo>
                  <a:lnTo>
                    <a:pt x="1728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52" name="Text Box 32"/>
            <p:cNvSpPr txBox="1">
              <a:spLocks noChangeArrowheads="1"/>
            </p:cNvSpPr>
            <p:nvPr/>
          </p:nvSpPr>
          <p:spPr bwMode="auto">
            <a:xfrm>
              <a:off x="2325" y="3072"/>
              <a:ext cx="4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CTGTA</a:t>
              </a:r>
            </a:p>
          </p:txBody>
        </p:sp>
        <p:sp>
          <p:nvSpPr>
            <p:cNvPr id="81953" name="Text Box 33"/>
            <p:cNvSpPr txBox="1">
              <a:spLocks noChangeArrowheads="1"/>
            </p:cNvSpPr>
            <p:nvPr/>
          </p:nvSpPr>
          <p:spPr bwMode="auto">
            <a:xfrm rot="2157398" flipH="1">
              <a:off x="2648" y="3164"/>
              <a:ext cx="33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TTA</a:t>
              </a:r>
            </a:p>
          </p:txBody>
        </p:sp>
        <p:sp>
          <p:nvSpPr>
            <p:cNvPr id="81954" name="Text Box 34"/>
            <p:cNvSpPr txBox="1">
              <a:spLocks noChangeArrowheads="1"/>
            </p:cNvSpPr>
            <p:nvPr/>
          </p:nvSpPr>
          <p:spPr bwMode="auto">
            <a:xfrm>
              <a:off x="2901" y="3264"/>
              <a:ext cx="4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CTAAT</a:t>
              </a:r>
            </a:p>
          </p:txBody>
        </p:sp>
        <p:sp>
          <p:nvSpPr>
            <p:cNvPr id="81955" name="Text Box 35"/>
            <p:cNvSpPr txBox="1">
              <a:spLocks noChangeArrowheads="1"/>
            </p:cNvSpPr>
            <p:nvPr/>
          </p:nvSpPr>
          <p:spPr bwMode="auto">
            <a:xfrm>
              <a:off x="2321" y="3552"/>
              <a:ext cx="5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GACAT</a:t>
              </a:r>
            </a:p>
          </p:txBody>
        </p:sp>
        <p:sp>
          <p:nvSpPr>
            <p:cNvPr id="81956" name="Text Box 36"/>
            <p:cNvSpPr txBox="1">
              <a:spLocks noChangeArrowheads="1"/>
            </p:cNvSpPr>
            <p:nvPr/>
          </p:nvSpPr>
          <p:spPr bwMode="auto">
            <a:xfrm>
              <a:off x="2897" y="3360"/>
              <a:ext cx="49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GATTA</a:t>
              </a:r>
            </a:p>
          </p:txBody>
        </p:sp>
        <p:sp>
          <p:nvSpPr>
            <p:cNvPr id="81957" name="Text Box 37"/>
            <p:cNvSpPr txBox="1">
              <a:spLocks noChangeArrowheads="1"/>
            </p:cNvSpPr>
            <p:nvPr/>
          </p:nvSpPr>
          <p:spPr bwMode="auto">
            <a:xfrm rot="-2362382">
              <a:off x="2067" y="3168"/>
              <a:ext cx="33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TTA</a:t>
              </a:r>
            </a:p>
          </p:txBody>
        </p:sp>
        <p:sp>
          <p:nvSpPr>
            <p:cNvPr id="81958" name="Text Box 38"/>
            <p:cNvSpPr txBox="1">
              <a:spLocks noChangeArrowheads="1"/>
            </p:cNvSpPr>
            <p:nvPr/>
          </p:nvSpPr>
          <p:spPr bwMode="auto">
            <a:xfrm rot="2626866" flipH="1">
              <a:off x="2080" y="3484"/>
              <a:ext cx="34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AAT</a:t>
              </a:r>
            </a:p>
          </p:txBody>
        </p:sp>
        <p:sp>
          <p:nvSpPr>
            <p:cNvPr id="81959" name="Rectangle 39"/>
            <p:cNvSpPr>
              <a:spLocks noChangeArrowheads="1"/>
            </p:cNvSpPr>
            <p:nvPr/>
          </p:nvSpPr>
          <p:spPr bwMode="auto">
            <a:xfrm>
              <a:off x="1824" y="3264"/>
              <a:ext cx="96" cy="3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60" name="Text Box 40"/>
            <p:cNvSpPr txBox="1">
              <a:spLocks noChangeArrowheads="1"/>
            </p:cNvSpPr>
            <p:nvPr/>
          </p:nvSpPr>
          <p:spPr bwMode="auto">
            <a:xfrm>
              <a:off x="1764" y="3024"/>
              <a:ext cx="2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latin typeface="Times New Roman" pitchFamily="18" charset="0"/>
                </a:rPr>
                <a:t>+1</a:t>
              </a:r>
            </a:p>
          </p:txBody>
        </p:sp>
        <p:sp>
          <p:nvSpPr>
            <p:cNvPr id="81961" name="Text Box 41"/>
            <p:cNvSpPr txBox="1">
              <a:spLocks noChangeArrowheads="1"/>
            </p:cNvSpPr>
            <p:nvPr/>
          </p:nvSpPr>
          <p:spPr bwMode="auto">
            <a:xfrm>
              <a:off x="1536" y="3216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5’</a:t>
              </a:r>
            </a:p>
          </p:txBody>
        </p:sp>
        <p:sp>
          <p:nvSpPr>
            <p:cNvPr id="81962" name="Text Box 42"/>
            <p:cNvSpPr txBox="1">
              <a:spLocks noChangeArrowheads="1"/>
            </p:cNvSpPr>
            <p:nvPr/>
          </p:nvSpPr>
          <p:spPr bwMode="auto">
            <a:xfrm>
              <a:off x="1536" y="3408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3’</a:t>
              </a:r>
            </a:p>
          </p:txBody>
        </p:sp>
        <p:sp>
          <p:nvSpPr>
            <p:cNvPr id="81963" name="Text Box 43"/>
            <p:cNvSpPr txBox="1">
              <a:spLocks noChangeArrowheads="1"/>
            </p:cNvSpPr>
            <p:nvPr/>
          </p:nvSpPr>
          <p:spPr bwMode="auto">
            <a:xfrm>
              <a:off x="3329" y="3408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5’</a:t>
              </a:r>
            </a:p>
          </p:txBody>
        </p:sp>
        <p:sp>
          <p:nvSpPr>
            <p:cNvPr id="81964" name="Text Box 44"/>
            <p:cNvSpPr txBox="1">
              <a:spLocks noChangeArrowheads="1"/>
            </p:cNvSpPr>
            <p:nvPr/>
          </p:nvSpPr>
          <p:spPr bwMode="auto">
            <a:xfrm>
              <a:off x="3329" y="3216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3’</a:t>
              </a:r>
            </a:p>
          </p:txBody>
        </p:sp>
        <p:sp>
          <p:nvSpPr>
            <p:cNvPr id="81965" name="Text Box 45"/>
            <p:cNvSpPr txBox="1">
              <a:spLocks noChangeArrowheads="1"/>
            </p:cNvSpPr>
            <p:nvPr/>
          </p:nvSpPr>
          <p:spPr bwMode="auto">
            <a:xfrm>
              <a:off x="1632" y="3264"/>
              <a:ext cx="4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CTGTA</a:t>
              </a:r>
            </a:p>
          </p:txBody>
        </p:sp>
        <p:sp>
          <p:nvSpPr>
            <p:cNvPr id="81966" name="Text Box 46"/>
            <p:cNvSpPr txBox="1">
              <a:spLocks noChangeArrowheads="1"/>
            </p:cNvSpPr>
            <p:nvPr/>
          </p:nvSpPr>
          <p:spPr bwMode="auto">
            <a:xfrm>
              <a:off x="1632" y="3360"/>
              <a:ext cx="5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GACAT</a:t>
              </a:r>
            </a:p>
          </p:txBody>
        </p:sp>
        <p:sp>
          <p:nvSpPr>
            <p:cNvPr id="81967" name="Text Box 47"/>
            <p:cNvSpPr txBox="1">
              <a:spLocks noChangeArrowheads="1"/>
            </p:cNvSpPr>
            <p:nvPr/>
          </p:nvSpPr>
          <p:spPr bwMode="auto">
            <a:xfrm rot="18948039" flipH="1">
              <a:off x="2678" y="3456"/>
              <a:ext cx="34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AAT</a:t>
              </a:r>
            </a:p>
          </p:txBody>
        </p:sp>
        <p:sp>
          <p:nvSpPr>
            <p:cNvPr id="81968" name="Text Box 48"/>
            <p:cNvSpPr txBox="1">
              <a:spLocks noChangeArrowheads="1"/>
            </p:cNvSpPr>
            <p:nvPr/>
          </p:nvSpPr>
          <p:spPr bwMode="auto">
            <a:xfrm>
              <a:off x="2317" y="3456"/>
              <a:ext cx="51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solidFill>
                    <a:srgbClr val="FF0000"/>
                  </a:solidFill>
                  <a:latin typeface="Times New Roman" pitchFamily="18" charset="0"/>
                </a:rPr>
                <a:t>CUGUA</a:t>
              </a:r>
            </a:p>
          </p:txBody>
        </p:sp>
        <p:sp>
          <p:nvSpPr>
            <p:cNvPr id="81969" name="Text Box 49"/>
            <p:cNvSpPr txBox="1">
              <a:spLocks noChangeArrowheads="1"/>
            </p:cNvSpPr>
            <p:nvPr/>
          </p:nvSpPr>
          <p:spPr bwMode="auto">
            <a:xfrm rot="-2362382">
              <a:off x="1872" y="3648"/>
              <a:ext cx="6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solidFill>
                    <a:srgbClr val="FF0000"/>
                  </a:solidFill>
                  <a:latin typeface="Times New Roman" pitchFamily="18" charset="0"/>
                </a:rPr>
                <a:t>GUAUUA</a:t>
              </a:r>
            </a:p>
          </p:txBody>
        </p:sp>
        <p:sp>
          <p:nvSpPr>
            <p:cNvPr id="81970" name="Freeform 50"/>
            <p:cNvSpPr>
              <a:spLocks/>
            </p:cNvSpPr>
            <p:nvPr/>
          </p:nvSpPr>
          <p:spPr bwMode="auto">
            <a:xfrm>
              <a:off x="1968" y="3504"/>
              <a:ext cx="816" cy="336"/>
            </a:xfrm>
            <a:custGeom>
              <a:avLst/>
              <a:gdLst>
                <a:gd name="T0" fmla="*/ 0 w 816"/>
                <a:gd name="T1" fmla="*/ 336 h 336"/>
                <a:gd name="T2" fmla="*/ 384 w 816"/>
                <a:gd name="T3" fmla="*/ 0 h 336"/>
                <a:gd name="T4" fmla="*/ 816 w 816"/>
                <a:gd name="T5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6" h="336">
                  <a:moveTo>
                    <a:pt x="0" y="336"/>
                  </a:moveTo>
                  <a:lnTo>
                    <a:pt x="384" y="0"/>
                  </a:lnTo>
                  <a:lnTo>
                    <a:pt x="816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71" name="Text Box 51"/>
            <p:cNvSpPr txBox="1">
              <a:spLocks noChangeArrowheads="1"/>
            </p:cNvSpPr>
            <p:nvPr/>
          </p:nvSpPr>
          <p:spPr bwMode="auto">
            <a:xfrm>
              <a:off x="2719" y="3360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solidFill>
                    <a:srgbClr val="FF0000"/>
                  </a:solidFill>
                  <a:latin typeface="Times New Roman" pitchFamily="18" charset="0"/>
                </a:rPr>
                <a:t>3’</a:t>
              </a:r>
            </a:p>
          </p:txBody>
        </p:sp>
        <p:sp>
          <p:nvSpPr>
            <p:cNvPr id="81972" name="Text Box 52"/>
            <p:cNvSpPr txBox="1">
              <a:spLocks noChangeArrowheads="1"/>
            </p:cNvSpPr>
            <p:nvPr/>
          </p:nvSpPr>
          <p:spPr bwMode="auto">
            <a:xfrm>
              <a:off x="1824" y="3744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solidFill>
                    <a:srgbClr val="FF0000"/>
                  </a:solidFill>
                  <a:latin typeface="Times New Roman" pitchFamily="18" charset="0"/>
                </a:rPr>
                <a:t>5’</a:t>
              </a:r>
            </a:p>
          </p:txBody>
        </p:sp>
      </p:grpSp>
      <p:sp>
        <p:nvSpPr>
          <p:cNvPr id="81973" name="Line 53"/>
          <p:cNvSpPr>
            <a:spLocks noChangeShapeType="1"/>
          </p:cNvSpPr>
          <p:nvPr/>
        </p:nvSpPr>
        <p:spPr bwMode="auto">
          <a:xfrm>
            <a:off x="4038600" y="350520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1974" name="Line 54"/>
          <p:cNvSpPr>
            <a:spLocks noChangeShapeType="1"/>
          </p:cNvSpPr>
          <p:nvPr/>
        </p:nvSpPr>
        <p:spPr bwMode="auto">
          <a:xfrm>
            <a:off x="1828800" y="6019800"/>
            <a:ext cx="480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1975" name="Text Box 55"/>
          <p:cNvSpPr txBox="1">
            <a:spLocks noChangeArrowheads="1"/>
          </p:cNvSpPr>
          <p:nvPr/>
        </p:nvSpPr>
        <p:spPr bwMode="auto">
          <a:xfrm>
            <a:off x="2362200" y="6019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2400">
                <a:solidFill>
                  <a:srgbClr val="FF0000"/>
                </a:solidFill>
                <a:latin typeface="Comic Sans MS" pitchFamily="66" charset="0"/>
              </a:rPr>
              <a:t>Sens de la transcription</a:t>
            </a:r>
          </a:p>
        </p:txBody>
      </p:sp>
      <p:sp>
        <p:nvSpPr>
          <p:cNvPr id="81976" name="Text Box 56"/>
          <p:cNvSpPr txBox="1">
            <a:spLocks noChangeArrowheads="1"/>
          </p:cNvSpPr>
          <p:nvPr/>
        </p:nvSpPr>
        <p:spPr bwMode="auto">
          <a:xfrm>
            <a:off x="533400" y="3646488"/>
            <a:ext cx="2571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1600">
                <a:solidFill>
                  <a:srgbClr val="FF0000"/>
                </a:solidFill>
                <a:latin typeface="Comic Sans MS" pitchFamily="66" charset="0"/>
              </a:rPr>
              <a:t>ARN en cour de synthèse</a:t>
            </a:r>
          </a:p>
        </p:txBody>
      </p:sp>
      <p:sp>
        <p:nvSpPr>
          <p:cNvPr id="81977" name="Line 57"/>
          <p:cNvSpPr>
            <a:spLocks noChangeShapeType="1"/>
          </p:cNvSpPr>
          <p:nvPr/>
        </p:nvSpPr>
        <p:spPr bwMode="auto">
          <a:xfrm flipV="1">
            <a:off x="3048000" y="3657600"/>
            <a:ext cx="3810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39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212725" y="122238"/>
            <a:ext cx="57804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2800" b="1" u="sng" dirty="0">
                <a:latin typeface="Calibri" pitchFamily="34" charset="0"/>
                <a:cs typeface="Calibri" pitchFamily="34" charset="0"/>
              </a:rPr>
              <a:t>La transcription</a:t>
            </a:r>
            <a:r>
              <a:rPr lang="fr-FR" sz="2800" b="1" dirty="0">
                <a:latin typeface="Calibri" pitchFamily="34" charset="0"/>
                <a:cs typeface="Calibri" pitchFamily="34" charset="0"/>
              </a:rPr>
              <a:t> : chez les procaryotes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52400" y="838200"/>
            <a:ext cx="89916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u="sng" dirty="0">
                <a:latin typeface="Calibri" pitchFamily="34" charset="0"/>
                <a:cs typeface="Calibri" pitchFamily="34" charset="0"/>
              </a:rPr>
              <a:t>Terminaison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 :</a:t>
            </a:r>
          </a:p>
          <a:p>
            <a:pPr lvl="1" algn="l" rtl="0">
              <a:buFont typeface="Wingdings" pitchFamily="2" charset="2"/>
              <a:buChar char="Ø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Terminateur = séquence d’ADN formant une structure </a:t>
            </a:r>
            <a:r>
              <a:rPr lang="fr-FR" sz="2000">
                <a:latin typeface="Calibri" pitchFamily="34" charset="0"/>
                <a:cs typeface="Calibri" pitchFamily="34" charset="0"/>
              </a:rPr>
              <a:t>secondaire </a:t>
            </a:r>
            <a:r>
              <a:rPr lang="fr-FR" sz="200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type épingle à cheveux, suivie d’une région riche en AT</a:t>
            </a:r>
          </a:p>
          <a:p>
            <a:pPr lvl="1" algn="l" rtl="0">
              <a:buFont typeface="Wingdings" pitchFamily="2" charset="2"/>
              <a:buChar char="Ø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Transcription du terminateur</a:t>
            </a:r>
          </a:p>
          <a:p>
            <a:pPr lvl="1" algn="l" rtl="0">
              <a:buFont typeface="Wingdings" pitchFamily="2" charset="2"/>
              <a:buChar char="Ø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Formation de l’épingle à cheveux sur l’ARN</a:t>
            </a:r>
          </a:p>
          <a:p>
            <a:pPr lvl="1" algn="l" rtl="0">
              <a:buFont typeface="Wingdings" pitchFamily="2" charset="2"/>
              <a:buChar char="Ø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Ralentissement de l’ARN polymérase</a:t>
            </a:r>
          </a:p>
          <a:p>
            <a:pPr lvl="1" algn="l" rtl="0">
              <a:buFont typeface="Wingdings" pitchFamily="2" charset="2"/>
              <a:buChar char="Ø"/>
            </a:pPr>
            <a:r>
              <a:rPr lang="fr-FR" sz="2000" dirty="0">
                <a:latin typeface="Calibri" pitchFamily="34" charset="0"/>
                <a:cs typeface="Calibri" pitchFamily="34" charset="0"/>
              </a:rPr>
              <a:t> Arrêt et décrochage de l’ARN polymérase</a:t>
            </a:r>
          </a:p>
        </p:txBody>
      </p:sp>
      <p:pic>
        <p:nvPicPr>
          <p:cNvPr id="82949" name="Picture 5" descr="trnscription2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21" y="3005138"/>
            <a:ext cx="6951663" cy="380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67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390" y="357166"/>
            <a:ext cx="812857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94826"/>
            <a:ext cx="8215370" cy="627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12725" y="122238"/>
            <a:ext cx="70182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2800" b="1" u="sng" dirty="0">
                <a:latin typeface="Comic Sans MS" pitchFamily="66" charset="0"/>
              </a:rPr>
              <a:t>La transcription</a:t>
            </a:r>
            <a:r>
              <a:rPr lang="fr-FR" sz="2800" b="1" dirty="0">
                <a:latin typeface="Comic Sans MS" pitchFamily="66" charset="0"/>
              </a:rPr>
              <a:t> : chez les procaryotes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52400" y="838200"/>
            <a:ext cx="89916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u="sng" dirty="0">
                <a:latin typeface="Calibri" pitchFamily="34" charset="0"/>
                <a:cs typeface="Calibri" pitchFamily="34" charset="0"/>
              </a:rPr>
              <a:t>Modification </a:t>
            </a:r>
            <a:r>
              <a:rPr lang="fr-FR" sz="2400" u="sng" dirty="0" smtClean="0">
                <a:latin typeface="Calibri" pitchFamily="34" charset="0"/>
                <a:cs typeface="Calibri" pitchFamily="34" charset="0"/>
              </a:rPr>
              <a:t>post-</a:t>
            </a:r>
            <a:r>
              <a:rPr lang="fr-FR" sz="2400" u="sng" dirty="0" err="1" smtClean="0">
                <a:latin typeface="Calibri" pitchFamily="34" charset="0"/>
                <a:cs typeface="Calibri" pitchFamily="34" charset="0"/>
              </a:rPr>
              <a:t>transcriptionnelle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lvl="1" algn="l" rtl="0">
              <a:buFont typeface="Arial" pitchFamily="34" charset="0"/>
              <a:buChar char="•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Peu ou pas de modification des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ARNm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 lvl="1" algn="l" rtl="0">
              <a:buFont typeface="Arial" pitchFamily="34" charset="0"/>
              <a:buChar char="•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Les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ARNt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et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ARNr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subissent une maturation qui correspond à une coupure à partir de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précursseurs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Pour les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ARNt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le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précursseur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contient plusieurs séquences d’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ARNt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et, dans certains cas des séquences d’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ARNr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914400" lvl="1" indent="-457200" algn="l" rtl="0">
              <a:buFont typeface="+mj-lt"/>
              <a:buAutoNum type="arabicPeriod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Pour les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ARNr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la maturation implique aussi le clivage et l’élagage d’un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précursseur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contenant tous les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ARNr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et des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ARNt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lvl="1" algn="l" rtl="0"/>
            <a:r>
              <a:rPr lang="fr-FR" sz="2400" dirty="0" smtClean="0">
                <a:latin typeface="Calibri" pitchFamily="34" charset="0"/>
                <a:cs typeface="Calibri" pitchFamily="34" charset="0"/>
              </a:rPr>
              <a:t>Enfin les bases d’ARN peuvent subir de nombreuses modifications:</a:t>
            </a:r>
          </a:p>
          <a:p>
            <a:pPr lvl="1" algn="l">
              <a:buFont typeface="Arial" pitchFamily="34" charset="0"/>
              <a:buChar char="•"/>
            </a:pP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Méthylation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de l’U la transformant en T, formation de 5-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méthylcytosine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de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méthyladénine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di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méthyladénine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, etc.</a:t>
            </a:r>
          </a:p>
          <a:p>
            <a:pPr lvl="1" algn="l">
              <a:buFont typeface="Arial" pitchFamily="34" charset="0"/>
              <a:buChar char="•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Réduction de l’U en 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dihydro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-U, etc.</a:t>
            </a:r>
          </a:p>
          <a:p>
            <a:pPr lvl="1" algn="l">
              <a:buFont typeface="Arial" pitchFamily="34" charset="0"/>
              <a:buChar char="•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Transformation de l’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uridine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 en pseudo-</a:t>
            </a:r>
            <a:r>
              <a:rPr lang="fr-FR" sz="2400" dirty="0" err="1" smtClean="0">
                <a:latin typeface="Calibri" pitchFamily="34" charset="0"/>
                <a:cs typeface="Calibri" pitchFamily="34" charset="0"/>
              </a:rPr>
              <a:t>uridine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5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371600" y="2357431"/>
            <a:ext cx="6700862" cy="3571900"/>
            <a:chOff x="192" y="2163"/>
            <a:chExt cx="3709" cy="1745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 rot="-2679659">
              <a:off x="1824" y="3120"/>
              <a:ext cx="240" cy="240"/>
              <a:chOff x="1200" y="3408"/>
              <a:chExt cx="240" cy="240"/>
            </a:xfrm>
          </p:grpSpPr>
          <p:sp>
            <p:nvSpPr>
              <p:cNvPr id="52" name="Oval 7"/>
              <p:cNvSpPr>
                <a:spLocks noChangeArrowheads="1"/>
              </p:cNvSpPr>
              <p:nvPr/>
            </p:nvSpPr>
            <p:spPr bwMode="auto">
              <a:xfrm>
                <a:off x="1248" y="3408"/>
                <a:ext cx="144" cy="9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3" name="Oval 8"/>
              <p:cNvSpPr>
                <a:spLocks noChangeArrowheads="1"/>
              </p:cNvSpPr>
              <p:nvPr/>
            </p:nvSpPr>
            <p:spPr bwMode="auto">
              <a:xfrm>
                <a:off x="1200" y="3504"/>
                <a:ext cx="240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-2679659">
              <a:off x="1536" y="3360"/>
              <a:ext cx="240" cy="240"/>
              <a:chOff x="1200" y="3408"/>
              <a:chExt cx="240" cy="240"/>
            </a:xfrm>
          </p:grpSpPr>
          <p:sp>
            <p:nvSpPr>
              <p:cNvPr id="50" name="Oval 10"/>
              <p:cNvSpPr>
                <a:spLocks noChangeArrowheads="1"/>
              </p:cNvSpPr>
              <p:nvPr/>
            </p:nvSpPr>
            <p:spPr bwMode="auto">
              <a:xfrm>
                <a:off x="1248" y="3408"/>
                <a:ext cx="144" cy="9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1" name="Oval 11"/>
              <p:cNvSpPr>
                <a:spLocks noChangeArrowheads="1"/>
              </p:cNvSpPr>
              <p:nvPr/>
            </p:nvSpPr>
            <p:spPr bwMode="auto">
              <a:xfrm>
                <a:off x="1200" y="3504"/>
                <a:ext cx="240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" name="Freeform 12"/>
            <p:cNvSpPr>
              <a:spLocks/>
            </p:cNvSpPr>
            <p:nvPr/>
          </p:nvSpPr>
          <p:spPr bwMode="auto">
            <a:xfrm>
              <a:off x="1717" y="2184"/>
              <a:ext cx="2031" cy="239"/>
            </a:xfrm>
            <a:custGeom>
              <a:avLst/>
              <a:gdLst>
                <a:gd name="T0" fmla="*/ 0 w 1728"/>
                <a:gd name="T1" fmla="*/ 192 h 192"/>
                <a:gd name="T2" fmla="*/ 432 w 1728"/>
                <a:gd name="T3" fmla="*/ 192 h 192"/>
                <a:gd name="T4" fmla="*/ 672 w 1728"/>
                <a:gd name="T5" fmla="*/ 0 h 192"/>
                <a:gd name="T6" fmla="*/ 1104 w 1728"/>
                <a:gd name="T7" fmla="*/ 0 h 192"/>
                <a:gd name="T8" fmla="*/ 1296 w 1728"/>
                <a:gd name="T9" fmla="*/ 192 h 192"/>
                <a:gd name="T10" fmla="*/ 1728 w 1728"/>
                <a:gd name="T1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8" h="192">
                  <a:moveTo>
                    <a:pt x="0" y="192"/>
                  </a:moveTo>
                  <a:lnTo>
                    <a:pt x="432" y="192"/>
                  </a:lnTo>
                  <a:lnTo>
                    <a:pt x="672" y="0"/>
                  </a:lnTo>
                  <a:lnTo>
                    <a:pt x="1104" y="0"/>
                  </a:lnTo>
                  <a:lnTo>
                    <a:pt x="1296" y="192"/>
                  </a:lnTo>
                  <a:lnTo>
                    <a:pt x="1728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13"/>
            <p:cNvSpPr>
              <a:spLocks/>
            </p:cNvSpPr>
            <p:nvPr/>
          </p:nvSpPr>
          <p:spPr bwMode="auto">
            <a:xfrm flipV="1">
              <a:off x="1717" y="2702"/>
              <a:ext cx="1885" cy="138"/>
            </a:xfrm>
            <a:custGeom>
              <a:avLst/>
              <a:gdLst>
                <a:gd name="T0" fmla="*/ 0 w 1728"/>
                <a:gd name="T1" fmla="*/ 192 h 192"/>
                <a:gd name="T2" fmla="*/ 432 w 1728"/>
                <a:gd name="T3" fmla="*/ 192 h 192"/>
                <a:gd name="T4" fmla="*/ 672 w 1728"/>
                <a:gd name="T5" fmla="*/ 0 h 192"/>
                <a:gd name="T6" fmla="*/ 1104 w 1728"/>
                <a:gd name="T7" fmla="*/ 0 h 192"/>
                <a:gd name="T8" fmla="*/ 1296 w 1728"/>
                <a:gd name="T9" fmla="*/ 192 h 192"/>
                <a:gd name="T10" fmla="*/ 1728 w 1728"/>
                <a:gd name="T1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8" h="192">
                  <a:moveTo>
                    <a:pt x="0" y="192"/>
                  </a:moveTo>
                  <a:lnTo>
                    <a:pt x="432" y="192"/>
                  </a:lnTo>
                  <a:lnTo>
                    <a:pt x="672" y="0"/>
                  </a:lnTo>
                  <a:lnTo>
                    <a:pt x="1104" y="0"/>
                  </a:lnTo>
                  <a:lnTo>
                    <a:pt x="1296" y="192"/>
                  </a:lnTo>
                  <a:lnTo>
                    <a:pt x="1728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 Box 14"/>
            <p:cNvSpPr txBox="1">
              <a:spLocks noChangeArrowheads="1"/>
            </p:cNvSpPr>
            <p:nvPr/>
          </p:nvSpPr>
          <p:spPr bwMode="auto">
            <a:xfrm>
              <a:off x="2512" y="2163"/>
              <a:ext cx="454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CTGTA</a:t>
              </a:r>
            </a:p>
          </p:txBody>
        </p:sp>
        <p:sp>
          <p:nvSpPr>
            <p:cNvPr id="8" name="Text Box 15"/>
            <p:cNvSpPr txBox="1">
              <a:spLocks noChangeArrowheads="1"/>
            </p:cNvSpPr>
            <p:nvPr/>
          </p:nvSpPr>
          <p:spPr bwMode="auto">
            <a:xfrm rot="2157398" flipH="1">
              <a:off x="2912" y="2252"/>
              <a:ext cx="33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TTA</a:t>
              </a:r>
            </a:p>
          </p:txBody>
        </p:sp>
        <p:sp>
          <p:nvSpPr>
            <p:cNvPr id="9" name="Text Box 16"/>
            <p:cNvSpPr txBox="1">
              <a:spLocks noChangeArrowheads="1"/>
            </p:cNvSpPr>
            <p:nvPr/>
          </p:nvSpPr>
          <p:spPr bwMode="auto">
            <a:xfrm>
              <a:off x="3189" y="2402"/>
              <a:ext cx="454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CTAAT</a:t>
              </a:r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auto">
            <a:xfrm>
              <a:off x="2507" y="2722"/>
              <a:ext cx="5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GACAT</a:t>
              </a:r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3184" y="2483"/>
              <a:ext cx="49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GATTA</a:t>
              </a:r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 rot="19237618">
              <a:off x="2201" y="2282"/>
              <a:ext cx="309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TTA</a:t>
              </a:r>
            </a:p>
          </p:txBody>
        </p: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 rot="2626866" flipH="1">
              <a:off x="2249" y="2625"/>
              <a:ext cx="34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AAT</a:t>
              </a: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1584" y="2303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5’</a:t>
              </a:r>
            </a:p>
          </p:txBody>
        </p:sp>
        <p:sp>
          <p:nvSpPr>
            <p:cNvPr id="15" name="Text Box 22"/>
            <p:cNvSpPr txBox="1">
              <a:spLocks noChangeArrowheads="1"/>
            </p:cNvSpPr>
            <p:nvPr/>
          </p:nvSpPr>
          <p:spPr bwMode="auto">
            <a:xfrm>
              <a:off x="1584" y="2542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3’</a:t>
              </a:r>
            </a:p>
          </p:txBody>
        </p:sp>
        <p:sp>
          <p:nvSpPr>
            <p:cNvPr id="16" name="Text Box 23"/>
            <p:cNvSpPr txBox="1">
              <a:spLocks noChangeArrowheads="1"/>
            </p:cNvSpPr>
            <p:nvPr/>
          </p:nvSpPr>
          <p:spPr bwMode="auto">
            <a:xfrm>
              <a:off x="3692" y="2542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5’</a:t>
              </a:r>
            </a:p>
          </p:txBody>
        </p:sp>
        <p:sp>
          <p:nvSpPr>
            <p:cNvPr id="17" name="Text Box 24"/>
            <p:cNvSpPr txBox="1">
              <a:spLocks noChangeArrowheads="1"/>
            </p:cNvSpPr>
            <p:nvPr/>
          </p:nvSpPr>
          <p:spPr bwMode="auto">
            <a:xfrm>
              <a:off x="3692" y="2303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3’</a:t>
              </a:r>
            </a:p>
          </p:txBody>
        </p:sp>
        <p:sp>
          <p:nvSpPr>
            <p:cNvPr id="18" name="Text Box 25"/>
            <p:cNvSpPr txBox="1">
              <a:spLocks noChangeArrowheads="1"/>
            </p:cNvSpPr>
            <p:nvPr/>
          </p:nvSpPr>
          <p:spPr bwMode="auto">
            <a:xfrm>
              <a:off x="1697" y="2425"/>
              <a:ext cx="4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CTGTA</a:t>
              </a:r>
            </a:p>
          </p:txBody>
        </p:sp>
        <p:sp>
          <p:nvSpPr>
            <p:cNvPr id="19" name="Text Box 26"/>
            <p:cNvSpPr txBox="1">
              <a:spLocks noChangeArrowheads="1"/>
            </p:cNvSpPr>
            <p:nvPr/>
          </p:nvSpPr>
          <p:spPr bwMode="auto">
            <a:xfrm>
              <a:off x="1697" y="2522"/>
              <a:ext cx="466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rtl="0"/>
              <a:r>
                <a:rPr lang="fr-FR" sz="1400" dirty="0">
                  <a:latin typeface="Times New Roman" pitchFamily="18" charset="0"/>
                </a:rPr>
                <a:t>GACAT</a:t>
              </a:r>
            </a:p>
          </p:txBody>
        </p:sp>
        <p:sp>
          <p:nvSpPr>
            <p:cNvPr id="20" name="Text Box 27"/>
            <p:cNvSpPr txBox="1">
              <a:spLocks noChangeArrowheads="1"/>
            </p:cNvSpPr>
            <p:nvPr/>
          </p:nvSpPr>
          <p:spPr bwMode="auto">
            <a:xfrm rot="18948039" flipH="1">
              <a:off x="2857" y="2612"/>
              <a:ext cx="321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rtl="0"/>
              <a:r>
                <a:rPr lang="fr-FR" sz="1400">
                  <a:latin typeface="Times New Roman" pitchFamily="18" charset="0"/>
                </a:rPr>
                <a:t>AAT</a:t>
              </a:r>
            </a:p>
          </p:txBody>
        </p:sp>
        <p:sp>
          <p:nvSpPr>
            <p:cNvPr id="21" name="Text Box 28"/>
            <p:cNvSpPr txBox="1">
              <a:spLocks noChangeArrowheads="1"/>
            </p:cNvSpPr>
            <p:nvPr/>
          </p:nvSpPr>
          <p:spPr bwMode="auto">
            <a:xfrm>
              <a:off x="2502" y="2641"/>
              <a:ext cx="478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rtl="0"/>
              <a:r>
                <a:rPr lang="fr-FR" sz="1400">
                  <a:solidFill>
                    <a:srgbClr val="FF0000"/>
                  </a:solidFill>
                  <a:latin typeface="Times New Roman" pitchFamily="18" charset="0"/>
                </a:rPr>
                <a:t>CUGUA</a:t>
              </a:r>
            </a:p>
          </p:txBody>
        </p:sp>
        <p:sp>
          <p:nvSpPr>
            <p:cNvPr id="22" name="Text Box 29"/>
            <p:cNvSpPr txBox="1">
              <a:spLocks noChangeArrowheads="1"/>
            </p:cNvSpPr>
            <p:nvPr/>
          </p:nvSpPr>
          <p:spPr bwMode="auto">
            <a:xfrm rot="-2609689">
              <a:off x="1442" y="3072"/>
              <a:ext cx="134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 dirty="0">
                  <a:solidFill>
                    <a:srgbClr val="FF0000"/>
                  </a:solidFill>
                  <a:latin typeface="Times New Roman" pitchFamily="18" charset="0"/>
                </a:rPr>
                <a:t>--------------------GUAUUA</a:t>
              </a:r>
            </a:p>
          </p:txBody>
        </p:sp>
        <p:sp>
          <p:nvSpPr>
            <p:cNvPr id="23" name="Freeform 30"/>
            <p:cNvSpPr>
              <a:spLocks/>
            </p:cNvSpPr>
            <p:nvPr/>
          </p:nvSpPr>
          <p:spPr bwMode="auto">
            <a:xfrm>
              <a:off x="2092" y="2732"/>
              <a:ext cx="890" cy="242"/>
            </a:xfrm>
            <a:custGeom>
              <a:avLst/>
              <a:gdLst>
                <a:gd name="T0" fmla="*/ 0 w 816"/>
                <a:gd name="T1" fmla="*/ 336 h 336"/>
                <a:gd name="T2" fmla="*/ 384 w 816"/>
                <a:gd name="T3" fmla="*/ 0 h 336"/>
                <a:gd name="T4" fmla="*/ 816 w 816"/>
                <a:gd name="T5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6" h="336">
                  <a:moveTo>
                    <a:pt x="0" y="336"/>
                  </a:moveTo>
                  <a:lnTo>
                    <a:pt x="384" y="0"/>
                  </a:lnTo>
                  <a:lnTo>
                    <a:pt x="816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Text Box 31"/>
            <p:cNvSpPr txBox="1">
              <a:spLocks noChangeArrowheads="1"/>
            </p:cNvSpPr>
            <p:nvPr/>
          </p:nvSpPr>
          <p:spPr bwMode="auto">
            <a:xfrm>
              <a:off x="2975" y="2477"/>
              <a:ext cx="20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400">
                  <a:solidFill>
                    <a:srgbClr val="FF0000"/>
                  </a:solidFill>
                  <a:latin typeface="Times New Roman" pitchFamily="18" charset="0"/>
                </a:rPr>
                <a:t>3’</a:t>
              </a:r>
            </a:p>
          </p:txBody>
        </p:sp>
        <p:sp>
          <p:nvSpPr>
            <p:cNvPr id="25" name="Text Box 32"/>
            <p:cNvSpPr txBox="1">
              <a:spLocks noChangeArrowheads="1"/>
            </p:cNvSpPr>
            <p:nvPr/>
          </p:nvSpPr>
          <p:spPr bwMode="auto">
            <a:xfrm flipH="1">
              <a:off x="1457" y="3467"/>
              <a:ext cx="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/>
              <a:r>
                <a:rPr lang="fr-FR" sz="1400">
                  <a:solidFill>
                    <a:srgbClr val="FF0000"/>
                  </a:solidFill>
                  <a:latin typeface="Times New Roman" pitchFamily="18" charset="0"/>
                </a:rPr>
                <a:t>5’</a:t>
              </a:r>
            </a:p>
          </p:txBody>
        </p:sp>
        <p:sp>
          <p:nvSpPr>
            <p:cNvPr id="26" name="Text Box 33"/>
            <p:cNvSpPr txBox="1">
              <a:spLocks noChangeArrowheads="1"/>
            </p:cNvSpPr>
            <p:nvPr/>
          </p:nvSpPr>
          <p:spPr bwMode="auto">
            <a:xfrm>
              <a:off x="192" y="2976"/>
              <a:ext cx="162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solidFill>
                    <a:srgbClr val="FF0000"/>
                  </a:solidFill>
                  <a:latin typeface="Comic Sans MS" pitchFamily="66" charset="0"/>
                </a:rPr>
                <a:t>ARN en cour de synthèse</a:t>
              </a:r>
            </a:p>
          </p:txBody>
        </p:sp>
        <p:sp>
          <p:nvSpPr>
            <p:cNvPr id="27" name="Line 34"/>
            <p:cNvSpPr>
              <a:spLocks noChangeShapeType="1"/>
            </p:cNvSpPr>
            <p:nvPr/>
          </p:nvSpPr>
          <p:spPr bwMode="auto">
            <a:xfrm flipV="1">
              <a:off x="1776" y="2976"/>
              <a:ext cx="432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Line 35"/>
            <p:cNvSpPr>
              <a:spLocks noChangeShapeType="1"/>
            </p:cNvSpPr>
            <p:nvPr/>
          </p:nvSpPr>
          <p:spPr bwMode="auto">
            <a:xfrm flipH="1">
              <a:off x="1584" y="3035"/>
              <a:ext cx="600" cy="33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Oval 36"/>
            <p:cNvSpPr>
              <a:spLocks noChangeArrowheads="1"/>
            </p:cNvSpPr>
            <p:nvPr/>
          </p:nvSpPr>
          <p:spPr bwMode="auto">
            <a:xfrm>
              <a:off x="1584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Oval 37"/>
            <p:cNvSpPr>
              <a:spLocks noChangeArrowheads="1"/>
            </p:cNvSpPr>
            <p:nvPr/>
          </p:nvSpPr>
          <p:spPr bwMode="auto">
            <a:xfrm>
              <a:off x="1632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Oval 38"/>
            <p:cNvSpPr>
              <a:spLocks noChangeArrowheads="1"/>
            </p:cNvSpPr>
            <p:nvPr/>
          </p:nvSpPr>
          <p:spPr bwMode="auto">
            <a:xfrm>
              <a:off x="1680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Oval 39"/>
            <p:cNvSpPr>
              <a:spLocks noChangeArrowheads="1"/>
            </p:cNvSpPr>
            <p:nvPr/>
          </p:nvSpPr>
          <p:spPr bwMode="auto">
            <a:xfrm>
              <a:off x="1728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Oval 40"/>
            <p:cNvSpPr>
              <a:spLocks noChangeArrowheads="1"/>
            </p:cNvSpPr>
            <p:nvPr/>
          </p:nvSpPr>
          <p:spPr bwMode="auto">
            <a:xfrm>
              <a:off x="1776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" name="Oval 41"/>
            <p:cNvSpPr>
              <a:spLocks noChangeArrowheads="1"/>
            </p:cNvSpPr>
            <p:nvPr/>
          </p:nvSpPr>
          <p:spPr bwMode="auto">
            <a:xfrm>
              <a:off x="1824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Oval 42"/>
            <p:cNvSpPr>
              <a:spLocks noChangeArrowheads="1"/>
            </p:cNvSpPr>
            <p:nvPr/>
          </p:nvSpPr>
          <p:spPr bwMode="auto">
            <a:xfrm>
              <a:off x="1296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Oval 43"/>
            <p:cNvSpPr>
              <a:spLocks noChangeArrowheads="1"/>
            </p:cNvSpPr>
            <p:nvPr/>
          </p:nvSpPr>
          <p:spPr bwMode="auto">
            <a:xfrm>
              <a:off x="1344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" name="Oval 44"/>
            <p:cNvSpPr>
              <a:spLocks noChangeArrowheads="1"/>
            </p:cNvSpPr>
            <p:nvPr/>
          </p:nvSpPr>
          <p:spPr bwMode="auto">
            <a:xfrm>
              <a:off x="1392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" name="Oval 45"/>
            <p:cNvSpPr>
              <a:spLocks noChangeArrowheads="1"/>
            </p:cNvSpPr>
            <p:nvPr/>
          </p:nvSpPr>
          <p:spPr bwMode="auto">
            <a:xfrm>
              <a:off x="1440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" name="Oval 46"/>
            <p:cNvSpPr>
              <a:spLocks noChangeArrowheads="1"/>
            </p:cNvSpPr>
            <p:nvPr/>
          </p:nvSpPr>
          <p:spPr bwMode="auto">
            <a:xfrm>
              <a:off x="1488" y="321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Oval 47"/>
            <p:cNvSpPr>
              <a:spLocks noChangeArrowheads="1"/>
            </p:cNvSpPr>
            <p:nvPr/>
          </p:nvSpPr>
          <p:spPr bwMode="auto">
            <a:xfrm>
              <a:off x="1536" y="3179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" name="Oval 48"/>
            <p:cNvSpPr>
              <a:spLocks noChangeArrowheads="1"/>
            </p:cNvSpPr>
            <p:nvPr/>
          </p:nvSpPr>
          <p:spPr bwMode="auto">
            <a:xfrm>
              <a:off x="1344" y="34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" name="Oval 49"/>
            <p:cNvSpPr>
              <a:spLocks noChangeArrowheads="1"/>
            </p:cNvSpPr>
            <p:nvPr/>
          </p:nvSpPr>
          <p:spPr bwMode="auto">
            <a:xfrm>
              <a:off x="1392" y="34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" name="Oval 50"/>
            <p:cNvSpPr>
              <a:spLocks noChangeArrowheads="1"/>
            </p:cNvSpPr>
            <p:nvPr/>
          </p:nvSpPr>
          <p:spPr bwMode="auto">
            <a:xfrm>
              <a:off x="1440" y="34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Oval 51"/>
            <p:cNvSpPr>
              <a:spLocks noChangeArrowheads="1"/>
            </p:cNvSpPr>
            <p:nvPr/>
          </p:nvSpPr>
          <p:spPr bwMode="auto">
            <a:xfrm>
              <a:off x="1488" y="34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" name="Oval 52"/>
            <p:cNvSpPr>
              <a:spLocks noChangeArrowheads="1"/>
            </p:cNvSpPr>
            <p:nvPr/>
          </p:nvSpPr>
          <p:spPr bwMode="auto">
            <a:xfrm>
              <a:off x="1536" y="34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" name="Oval 53"/>
            <p:cNvSpPr>
              <a:spLocks noChangeArrowheads="1"/>
            </p:cNvSpPr>
            <p:nvPr/>
          </p:nvSpPr>
          <p:spPr bwMode="auto">
            <a:xfrm>
              <a:off x="1584" y="34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" name="Text Box 54"/>
            <p:cNvSpPr txBox="1">
              <a:spLocks noChangeArrowheads="1"/>
            </p:cNvSpPr>
            <p:nvPr/>
          </p:nvSpPr>
          <p:spPr bwMode="auto">
            <a:xfrm>
              <a:off x="240" y="3696"/>
              <a:ext cx="190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/>
              <a:r>
                <a:rPr lang="fr-FR" sz="1600">
                  <a:solidFill>
                    <a:srgbClr val="009900"/>
                  </a:solidFill>
                  <a:latin typeface="Comic Sans MS" pitchFamily="66" charset="0"/>
                </a:rPr>
                <a:t>Protéines en cour de synthèse</a:t>
              </a:r>
            </a:p>
          </p:txBody>
        </p:sp>
        <p:sp>
          <p:nvSpPr>
            <p:cNvPr id="48" name="Line 55"/>
            <p:cNvSpPr>
              <a:spLocks noChangeShapeType="1"/>
            </p:cNvSpPr>
            <p:nvPr/>
          </p:nvSpPr>
          <p:spPr bwMode="auto">
            <a:xfrm flipV="1">
              <a:off x="912" y="3328"/>
              <a:ext cx="312" cy="222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Line 56"/>
            <p:cNvSpPr>
              <a:spLocks noChangeShapeType="1"/>
            </p:cNvSpPr>
            <p:nvPr/>
          </p:nvSpPr>
          <p:spPr bwMode="auto">
            <a:xfrm flipV="1">
              <a:off x="912" y="3536"/>
              <a:ext cx="401" cy="111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5" name="Espace réservé du contenu 54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Traduction débute avant la fin de la transcription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212725" y="122238"/>
            <a:ext cx="56453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2800" b="1" u="sng" dirty="0">
                <a:latin typeface="Calibri" pitchFamily="34" charset="0"/>
                <a:cs typeface="Calibri" pitchFamily="34" charset="0"/>
              </a:rPr>
              <a:t>La transcription</a:t>
            </a:r>
            <a:r>
              <a:rPr lang="fr-FR" sz="2800" b="1" dirty="0">
                <a:latin typeface="Calibri" pitchFamily="34" charset="0"/>
                <a:cs typeface="Calibri" pitchFamily="34" charset="0"/>
              </a:rPr>
              <a:t> : chez les eucaryotes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152400" y="838200"/>
            <a:ext cx="89916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 Mécanisme similaire, mais beaucoup plus complexe</a:t>
            </a: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+mj-lt"/>
            </a:endParaRPr>
          </a:p>
          <a:p>
            <a:pPr algn="l">
              <a:buFont typeface="Wingdings" pitchFamily="2" charset="2"/>
              <a:buChar char="Ø"/>
            </a:pPr>
            <a:r>
              <a:rPr lang="fr-FR" sz="2400" dirty="0" smtClean="0">
                <a:latin typeface="+mj-lt"/>
              </a:rPr>
              <a:t>Pol I: la plus active. Synthétise les </a:t>
            </a:r>
            <a:r>
              <a:rPr lang="fr-FR" sz="2400" dirty="0" err="1" smtClean="0">
                <a:latin typeface="+mj-lt"/>
              </a:rPr>
              <a:t>ARNr</a:t>
            </a:r>
            <a:r>
              <a:rPr lang="fr-FR" sz="2400" dirty="0" smtClean="0">
                <a:latin typeface="+mj-lt"/>
              </a:rPr>
              <a:t> sauf 5S. Dans le nucléole. </a:t>
            </a:r>
          </a:p>
          <a:p>
            <a:pPr algn="l">
              <a:buFont typeface="Wingdings" pitchFamily="2" charset="2"/>
              <a:buChar char="Ø"/>
            </a:pPr>
            <a:r>
              <a:rPr lang="fr-FR" sz="2400" dirty="0" smtClean="0">
                <a:latin typeface="+mj-lt"/>
              </a:rPr>
              <a:t>Pol II. Synthétise les précurseurs d’</a:t>
            </a:r>
            <a:r>
              <a:rPr lang="fr-FR" sz="2400" dirty="0" err="1" smtClean="0">
                <a:latin typeface="+mj-lt"/>
              </a:rPr>
              <a:t>ARNm</a:t>
            </a:r>
            <a:r>
              <a:rPr lang="fr-FR" sz="2400" dirty="0" smtClean="0">
                <a:latin typeface="+mj-lt"/>
              </a:rPr>
              <a:t>. Dans le noyau. </a:t>
            </a:r>
          </a:p>
          <a:p>
            <a:pPr algn="l">
              <a:buFont typeface="Wingdings" pitchFamily="2" charset="2"/>
              <a:buChar char="Ø"/>
            </a:pPr>
            <a:r>
              <a:rPr lang="fr-FR" sz="2400" dirty="0" smtClean="0">
                <a:latin typeface="+mj-lt"/>
              </a:rPr>
              <a:t>Pol III. Activité faible. Synthétise les </a:t>
            </a:r>
            <a:r>
              <a:rPr lang="fr-FR" sz="2400" dirty="0" err="1" smtClean="0">
                <a:latin typeface="+mj-lt"/>
              </a:rPr>
              <a:t>ARNt</a:t>
            </a:r>
            <a:r>
              <a:rPr lang="fr-FR" sz="2400" dirty="0" smtClean="0">
                <a:latin typeface="+mj-lt"/>
              </a:rPr>
              <a:t> et autres petits ARN nucléaires (</a:t>
            </a:r>
            <a:r>
              <a:rPr lang="fr-FR" sz="2400" dirty="0" err="1" smtClean="0">
                <a:latin typeface="+mj-lt"/>
              </a:rPr>
              <a:t>snRNA</a:t>
            </a:r>
            <a:r>
              <a:rPr lang="fr-FR" sz="2400" dirty="0" smtClean="0">
                <a:latin typeface="+mj-lt"/>
              </a:rPr>
              <a:t>), et </a:t>
            </a:r>
            <a:r>
              <a:rPr lang="fr-FR" sz="2400" dirty="0" err="1" smtClean="0">
                <a:latin typeface="+mj-lt"/>
              </a:rPr>
              <a:t>ARNr</a:t>
            </a:r>
            <a:r>
              <a:rPr lang="fr-FR" sz="2400" dirty="0" smtClean="0">
                <a:latin typeface="+mj-lt"/>
              </a:rPr>
              <a:t> 5S. Dans le noyau </a:t>
            </a:r>
          </a:p>
          <a:p>
            <a:pPr lvl="1" algn="l"/>
            <a:endParaRPr lang="fr-FR" sz="2400" dirty="0">
              <a:latin typeface="+mj-lt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 </a:t>
            </a:r>
            <a:r>
              <a:rPr lang="fr-FR" sz="2400" dirty="0" smtClean="0">
                <a:latin typeface="+mj-lt"/>
              </a:rPr>
              <a:t> </a:t>
            </a:r>
            <a:r>
              <a:rPr lang="fr-FR" sz="2400" dirty="0">
                <a:latin typeface="+mj-lt"/>
              </a:rPr>
              <a:t>Nombreux cofacteurs protéiques nécessaire à la fixation de l’ARN 	polymérase sur l’ADN </a:t>
            </a: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 Structure des gènes des eucaryotes :</a:t>
            </a:r>
          </a:p>
          <a:p>
            <a:pPr lvl="1"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Gènes fragmentés</a:t>
            </a:r>
          </a:p>
          <a:p>
            <a:pPr lvl="1"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Exons : ADN contenant l’information génétique (traduit en acides aminés)</a:t>
            </a:r>
          </a:p>
          <a:p>
            <a:pPr lvl="1"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Introns : séquences intercalaires, fonctions ?</a:t>
            </a:r>
          </a:p>
        </p:txBody>
      </p:sp>
    </p:spTree>
    <p:extLst>
      <p:ext uri="{BB962C8B-B14F-4D97-AF65-F5344CB8AC3E}">
        <p14:creationId xmlns:p14="http://schemas.microsoft.com/office/powerpoint/2010/main" val="192619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20" y="428604"/>
            <a:ext cx="7862804" cy="607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357818" y="342900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-35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214678" y="342900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-140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619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212725" y="122238"/>
            <a:ext cx="31379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3200" b="1" u="sng" dirty="0" smtClean="0">
                <a:latin typeface="+mj-lt"/>
              </a:rPr>
              <a:t> La </a:t>
            </a:r>
            <a:r>
              <a:rPr lang="fr-FR" sz="3200" b="1" u="sng" dirty="0">
                <a:latin typeface="+mj-lt"/>
              </a:rPr>
              <a:t>transcription</a:t>
            </a:r>
            <a:r>
              <a:rPr lang="fr-FR" sz="3200" b="1" dirty="0">
                <a:latin typeface="+mj-lt"/>
              </a:rPr>
              <a:t> :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88925" y="785794"/>
            <a:ext cx="8702675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defTabSz="568325"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 Mécanisme de synthèse des </a:t>
            </a:r>
            <a:r>
              <a:rPr lang="fr-FR" sz="2400" dirty="0" err="1">
                <a:latin typeface="+mj-lt"/>
              </a:rPr>
              <a:t>ARNs</a:t>
            </a:r>
            <a:endParaRPr lang="fr-FR" sz="24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 ARNm : copie d’une portion d’ADN (gène)</a:t>
            </a: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 Tout l’ADN n’est pas transcrit (région codante/non codante)</a:t>
            </a: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 Synthèse : dans le sens 5’-3’</a:t>
            </a:r>
          </a:p>
          <a:p>
            <a:pPr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		de manière antiparallèle par rapport à l’ADN copié</a:t>
            </a:r>
          </a:p>
          <a:p>
            <a:pPr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		de façon complémentaire</a:t>
            </a:r>
          </a:p>
          <a:p>
            <a:pPr algn="l" rtl="0">
              <a:buFont typeface="Wingdings" pitchFamily="2" charset="2"/>
              <a:buNone/>
            </a:pPr>
            <a:endParaRPr lang="fr-FR" sz="24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 Les différents acteurs :</a:t>
            </a:r>
          </a:p>
          <a:p>
            <a:pPr lvl="1"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	Matrice d’ADN</a:t>
            </a:r>
          </a:p>
          <a:p>
            <a:pPr lvl="1"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	Nucléotides sous forme triphosphate ATP, CTP, GTP UTP</a:t>
            </a:r>
          </a:p>
          <a:p>
            <a:pPr lvl="1" algn="l"/>
            <a:r>
              <a:rPr lang="fr-FR" sz="2400" dirty="0">
                <a:latin typeface="+mj-lt"/>
              </a:rPr>
              <a:t>	RNA polymérase (plusieurs </a:t>
            </a:r>
            <a:r>
              <a:rPr lang="fr-FR" sz="2400" dirty="0" smtClean="0">
                <a:latin typeface="+mj-lt"/>
              </a:rPr>
              <a:t>sous-unités; procaryote; </a:t>
            </a:r>
            <a:r>
              <a:rPr lang="fr-FR" sz="2400" dirty="0">
                <a:latin typeface="+mj-lt"/>
              </a:rPr>
              <a:t>: </a:t>
            </a:r>
            <a:r>
              <a:rPr lang="el-GR" sz="2400" dirty="0" smtClean="0">
                <a:latin typeface="+mj-lt"/>
              </a:rPr>
              <a:t>α</a:t>
            </a:r>
            <a:r>
              <a:rPr lang="el-GR" sz="2400" dirty="0" smtClean="0"/>
              <a:t>ββ</a:t>
            </a:r>
            <a:r>
              <a:rPr lang="fr-FR" sz="2400" dirty="0" smtClean="0"/>
              <a:t>’</a:t>
            </a:r>
            <a:r>
              <a:rPr lang="el-GR" sz="2400" dirty="0" smtClean="0"/>
              <a:t>δ</a:t>
            </a:r>
            <a:r>
              <a:rPr lang="fr-FR" sz="2400" dirty="0" smtClean="0">
                <a:latin typeface="+mj-lt"/>
              </a:rPr>
              <a:t>)</a:t>
            </a:r>
            <a:endParaRPr lang="fr-FR" sz="2400" dirty="0">
              <a:latin typeface="+mj-lt"/>
            </a:endParaRPr>
          </a:p>
          <a:p>
            <a:pPr lvl="1" algn="l" rtl="0">
              <a:buFont typeface="Wingdings" pitchFamily="2" charset="2"/>
              <a:buNone/>
            </a:pPr>
            <a:r>
              <a:rPr lang="fr-FR" sz="2400" dirty="0">
                <a:latin typeface="+mj-lt"/>
              </a:rPr>
              <a:t>	Cofacteurs (Mg</a:t>
            </a:r>
            <a:r>
              <a:rPr lang="fr-FR" sz="2400" baseline="30000" dirty="0">
                <a:latin typeface="+mj-lt"/>
              </a:rPr>
              <a:t>++</a:t>
            </a:r>
            <a:r>
              <a:rPr lang="fr-FR" sz="24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701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5" y="357166"/>
            <a:ext cx="7774025" cy="614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429124" y="350043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+10 à +20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715008" y="342900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+50 à +60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8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28604"/>
            <a:ext cx="8039243" cy="585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6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Line 2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52400" y="1143546"/>
            <a:ext cx="89916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766763" algn="l"/>
                <a:tab pos="952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Les différentes phases de la transcription :</a:t>
            </a:r>
          </a:p>
          <a:p>
            <a:pPr algn="l" rtl="0">
              <a:buFont typeface="Wingdings" pitchFamily="2" charset="2"/>
              <a:buChar char="Ø"/>
            </a:pP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lvl="1"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Étapes nucléaires :</a:t>
            </a:r>
          </a:p>
          <a:p>
            <a:pPr lvl="1" algn="l" rtl="0">
              <a:buFont typeface="Wingdings" pitchFamily="2" charset="2"/>
              <a:buChar char="Ø"/>
            </a:pP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pPr lvl="2"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Transcription intégrale du gène (exons + introns)</a:t>
            </a:r>
          </a:p>
          <a:p>
            <a:pPr lvl="2" algn="l" rtl="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Addition du « cap » en 5’ : </a:t>
            </a:r>
          </a:p>
          <a:p>
            <a:pPr lvl="3" algn="l" rtl="0">
              <a:buFont typeface="Wingdings" pitchFamily="2" charset="2"/>
              <a:buNone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GMP méthylé sur l’azote 7 </a:t>
            </a:r>
          </a:p>
          <a:p>
            <a:pPr lvl="3" algn="l" rtl="0">
              <a:buFont typeface="Wingdings" pitchFamily="2" charset="2"/>
              <a:buNone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Mise en place rapide (avant la fin de la transcription)</a:t>
            </a:r>
          </a:p>
          <a:p>
            <a:pPr lvl="3" algn="l" rtl="0">
              <a:buFont typeface="Wingdings" pitchFamily="2" charset="2"/>
              <a:buNone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Liaison au 1er nucléotide par une liaison anhydride</a:t>
            </a:r>
          </a:p>
          <a:p>
            <a:pPr lvl="3" algn="l" rtl="0">
              <a:buFont typeface="Wingdings" pitchFamily="2" charset="2"/>
              <a:buNone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Protection de l’ARNm des enzymes de dégradation </a:t>
            </a:r>
          </a:p>
        </p:txBody>
      </p:sp>
    </p:spTree>
    <p:extLst>
      <p:ext uri="{BB962C8B-B14F-4D97-AF65-F5344CB8AC3E}">
        <p14:creationId xmlns:p14="http://schemas.microsoft.com/office/powerpoint/2010/main" val="32535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71504"/>
            <a:ext cx="8229600" cy="1428736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Modifications du transcrit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dirty="0" smtClean="0">
                <a:latin typeface="+mj-lt"/>
              </a:rPr>
              <a:t>• Il a reçu une cap (chapeau), GMP méthylé qui se fixe sur</a:t>
            </a:r>
          </a:p>
          <a:p>
            <a:pPr>
              <a:buNone/>
            </a:pPr>
            <a:r>
              <a:rPr lang="fr-FR" dirty="0" smtClean="0">
                <a:latin typeface="+mj-lt"/>
              </a:rPr>
              <a:t>le phosphate b de l’ATP en 5’ du transcrit primaire.</a:t>
            </a:r>
          </a:p>
          <a:p>
            <a:pPr>
              <a:buNone/>
            </a:pPr>
            <a:r>
              <a:rPr lang="fr-FR" dirty="0" smtClean="0">
                <a:latin typeface="+mj-lt"/>
              </a:rPr>
              <a:t>• Il reçoit une queue poly-A synthétisée en 3’ après la fin</a:t>
            </a:r>
          </a:p>
          <a:p>
            <a:pPr>
              <a:buNone/>
            </a:pPr>
            <a:r>
              <a:rPr lang="fr-FR" dirty="0" smtClean="0">
                <a:latin typeface="+mj-lt"/>
              </a:rPr>
              <a:t>du transcrit.</a:t>
            </a:r>
          </a:p>
          <a:p>
            <a:pPr>
              <a:buNone/>
            </a:pPr>
            <a:r>
              <a:rPr lang="fr-FR" dirty="0" smtClean="0">
                <a:latin typeface="+mj-lt"/>
              </a:rPr>
              <a:t>• les introns excisés seront reconnus par :</a:t>
            </a:r>
          </a:p>
          <a:p>
            <a:pPr>
              <a:buNone/>
            </a:pPr>
            <a:r>
              <a:rPr lang="fr-FR" dirty="0" smtClean="0">
                <a:latin typeface="+mj-lt"/>
              </a:rPr>
              <a:t>— un site donneur GU en 5’ de chaque intron,</a:t>
            </a:r>
          </a:p>
          <a:p>
            <a:pPr>
              <a:buNone/>
            </a:pPr>
            <a:r>
              <a:rPr lang="fr-FR" dirty="0" smtClean="0">
                <a:latin typeface="+mj-lt"/>
              </a:rPr>
              <a:t>— un site receveur AG en 3’ de chaque intron.</a:t>
            </a:r>
          </a:p>
          <a:p>
            <a:pPr>
              <a:buNone/>
            </a:pPr>
            <a:r>
              <a:rPr lang="fr-FR" dirty="0" smtClean="0">
                <a:latin typeface="+mj-lt"/>
              </a:rPr>
              <a:t>• Après cette maturation le transcrit primaire devenu ARN messager sera transporté vers le cytoplasme pour la traduction.</a:t>
            </a:r>
            <a:endParaRPr lang="fr-FR" dirty="0"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632848" cy="658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3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449377"/>
            <a:ext cx="81369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400" dirty="0">
                <a:latin typeface="Calibri" pitchFamily="34" charset="0"/>
                <a:cs typeface="Calibri" pitchFamily="34" charset="0"/>
              </a:rPr>
              <a:t> Addition de </a:t>
            </a:r>
            <a:r>
              <a:rPr lang="fr-FR" sz="2400" dirty="0" err="1">
                <a:latin typeface="Calibri" pitchFamily="34" charset="0"/>
                <a:cs typeface="Calibri" pitchFamily="34" charset="0"/>
              </a:rPr>
              <a:t>polyA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r>
              <a:rPr lang="fr-FR" sz="2400" dirty="0">
                <a:latin typeface="Calibri" pitchFamily="34" charset="0"/>
                <a:cs typeface="Calibri" pitchFamily="34" charset="0"/>
              </a:rPr>
              <a:t>Après transcription, addition d’environ 250 A</a:t>
            </a:r>
          </a:p>
          <a:p>
            <a:r>
              <a:rPr lang="fr-FR" sz="2400" dirty="0">
                <a:latin typeface="Calibri" pitchFamily="34" charset="0"/>
                <a:cs typeface="Calibri" pitchFamily="34" charset="0"/>
              </a:rPr>
              <a:t>Aide passage vers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le cytoplasme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  <a:p>
            <a:r>
              <a:rPr lang="fr-FR" sz="2400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590729"/>
            <a:ext cx="7820025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249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5080" y="284455"/>
            <a:ext cx="67812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Étapes cytoplasmiques :</a:t>
            </a:r>
          </a:p>
          <a:p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Maturation du pré-ARNm</a:t>
            </a:r>
          </a:p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 Épissage = coupure et élimination des introns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74" y="2136778"/>
            <a:ext cx="8467306" cy="393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07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7" y="332656"/>
            <a:ext cx="8358187" cy="627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56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6"/>
            <a:ext cx="9144000" cy="6143644"/>
          </a:xfrm>
        </p:spPr>
        <p:txBody>
          <a:bodyPr>
            <a:noAutofit/>
          </a:bodyPr>
          <a:lstStyle/>
          <a:p>
            <a:r>
              <a:rPr lang="fr-FR" sz="2100" dirty="0" smtClean="0"/>
              <a:t>L’excision des introns et l’épissage des exons se fait en plusieurs étapes :</a:t>
            </a:r>
          </a:p>
          <a:p>
            <a:pPr lvl="0"/>
            <a:r>
              <a:rPr lang="fr-FR" sz="2100" dirty="0" smtClean="0"/>
              <a:t>Le </a:t>
            </a:r>
            <a:r>
              <a:rPr lang="fr-FR" sz="2100" dirty="0" err="1" smtClean="0"/>
              <a:t>snRNP</a:t>
            </a:r>
            <a:r>
              <a:rPr lang="fr-FR" sz="2100" dirty="0" smtClean="0"/>
              <a:t> U1 permet la reconnaissance du site donneur d’épissage et entraîne la rupture de la liaison </a:t>
            </a:r>
            <a:r>
              <a:rPr lang="fr-FR" sz="2100" dirty="0" err="1" smtClean="0"/>
              <a:t>phosphodiester</a:t>
            </a:r>
            <a:r>
              <a:rPr lang="fr-FR" sz="2100" dirty="0" smtClean="0"/>
              <a:t> entre le premier exon et l’intron. </a:t>
            </a:r>
          </a:p>
          <a:p>
            <a:pPr lvl="0"/>
            <a:r>
              <a:rPr lang="fr-FR" sz="2100" dirty="0" smtClean="0"/>
              <a:t>Cette rupture de la liaison </a:t>
            </a:r>
            <a:r>
              <a:rPr lang="fr-FR" sz="2100" dirty="0" err="1" smtClean="0"/>
              <a:t>phosphodiester</a:t>
            </a:r>
            <a:r>
              <a:rPr lang="fr-FR" sz="2100" dirty="0" smtClean="0"/>
              <a:t> entraîne la formation d’un lasso, qui n’est autre que l’extrémité 5’ de l’intron. Ce lasso forme une liaison avec le site de branchement, lui-même situé sur le même intron qui se </a:t>
            </a:r>
            <a:r>
              <a:rPr lang="fr-FR" sz="2100" dirty="0" err="1" smtClean="0"/>
              <a:t>replit</a:t>
            </a:r>
            <a:r>
              <a:rPr lang="fr-FR" sz="2100" dirty="0" smtClean="0"/>
              <a:t> ainsi sur lui-même. Le site de branchement est reconnu par le </a:t>
            </a:r>
            <a:r>
              <a:rPr lang="fr-FR" sz="2100" dirty="0" err="1" smtClean="0"/>
              <a:t>snRNP</a:t>
            </a:r>
            <a:r>
              <a:rPr lang="fr-FR" sz="2100" dirty="0" smtClean="0"/>
              <a:t> U2 et permet la liaison par l’intermédiaire d’une adénosine. </a:t>
            </a:r>
          </a:p>
          <a:p>
            <a:pPr lvl="0"/>
            <a:r>
              <a:rPr lang="fr-FR" sz="2100" dirty="0" smtClean="0"/>
              <a:t>Le </a:t>
            </a:r>
            <a:r>
              <a:rPr lang="fr-FR" sz="2100" dirty="0" err="1" smtClean="0"/>
              <a:t>snRNP</a:t>
            </a:r>
            <a:r>
              <a:rPr lang="fr-FR" sz="2100" dirty="0" smtClean="0"/>
              <a:t> U2 permet également la reconnaissance du site accepteur d’épissage. Suite à cette reconnaissance il y a rupture de la liaison </a:t>
            </a:r>
            <a:r>
              <a:rPr lang="fr-FR" sz="2100" dirty="0" err="1" smtClean="0"/>
              <a:t>phosphodiester</a:t>
            </a:r>
            <a:r>
              <a:rPr lang="fr-FR" sz="2100" dirty="0" smtClean="0"/>
              <a:t> au niveau de l’extrémité 3’ de l’intron. A cette structure sont associés U4, U5 et U6. U5 reconnait le site 5’ d’</a:t>
            </a:r>
            <a:r>
              <a:rPr lang="fr-FR" sz="2100" dirty="0" err="1" smtClean="0"/>
              <a:t>epissage</a:t>
            </a:r>
            <a:r>
              <a:rPr lang="fr-FR" sz="2100" dirty="0" smtClean="0"/>
              <a:t>. U6 </a:t>
            </a:r>
            <a:r>
              <a:rPr lang="fr-FR" sz="2100" dirty="0" err="1" smtClean="0"/>
              <a:t>intéragit</a:t>
            </a:r>
            <a:r>
              <a:rPr lang="fr-FR" sz="2100" dirty="0" smtClean="0"/>
              <a:t> avec U2</a:t>
            </a:r>
          </a:p>
          <a:p>
            <a:pPr lvl="0"/>
            <a:r>
              <a:rPr lang="fr-FR" sz="2100" dirty="0" smtClean="0"/>
              <a:t>U1 se dissocie. U5 se déplace de l’exon à l’intron.</a:t>
            </a:r>
          </a:p>
          <a:p>
            <a:pPr lvl="0"/>
            <a:r>
              <a:rPr lang="fr-FR" sz="2100" dirty="0" smtClean="0"/>
              <a:t>U4 se dissocie. U6 catalyse la </a:t>
            </a:r>
            <a:r>
              <a:rPr lang="fr-FR" sz="2100" dirty="0" err="1" smtClean="0"/>
              <a:t>trans</a:t>
            </a:r>
            <a:r>
              <a:rPr lang="fr-FR" sz="2100" dirty="0" smtClean="0"/>
              <a:t>-</a:t>
            </a:r>
            <a:r>
              <a:rPr lang="fr-FR" sz="2100" dirty="0" err="1" smtClean="0"/>
              <a:t>esterification</a:t>
            </a:r>
            <a:r>
              <a:rPr lang="fr-FR" sz="2100" dirty="0" smtClean="0"/>
              <a:t>. le site 5’ d’</a:t>
            </a:r>
            <a:r>
              <a:rPr lang="fr-FR" sz="2100" dirty="0" err="1" smtClean="0"/>
              <a:t>epissage</a:t>
            </a:r>
            <a:r>
              <a:rPr lang="fr-FR" sz="2100" dirty="0" smtClean="0"/>
              <a:t> est coupé et le lasso est fermé</a:t>
            </a:r>
          </a:p>
          <a:p>
            <a:pPr lvl="0"/>
            <a:r>
              <a:rPr lang="fr-FR" sz="2100" dirty="0" smtClean="0"/>
              <a:t>Le groupement 3’OH du premier exon est coupé peut ainsi réagir avec l’extrémité 5’phosphate du deuxième exon pour former une liaison </a:t>
            </a:r>
            <a:r>
              <a:rPr lang="fr-FR" sz="2100" dirty="0" err="1" smtClean="0"/>
              <a:t>phosphodiester</a:t>
            </a:r>
            <a:r>
              <a:rPr lang="fr-FR" sz="2100" dirty="0" smtClean="0"/>
              <a:t> et permettre la libération de l’intron qui sera dégradé.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dirty="0"/>
              <a:t>Comme pour la réplication: </a:t>
            </a:r>
            <a:r>
              <a:rPr lang="fr-FR" dirty="0" smtClean="0"/>
              <a:t>l’ARN polymérase </a:t>
            </a:r>
            <a:r>
              <a:rPr lang="fr-FR" dirty="0"/>
              <a:t>synthétise de 5’ vers 3’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5900"/>
            <a:ext cx="91440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670" y="142852"/>
            <a:ext cx="8328734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71414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Structure de l’ARN polymérase d’E. coli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65738"/>
            <a:ext cx="8358246" cy="553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900" y="322861"/>
            <a:ext cx="8438563" cy="61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221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6"/>
            <a:ext cx="8347137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Line 2"/>
          <p:cNvSpPr>
            <a:spLocks noChangeShapeType="1"/>
          </p:cNvSpPr>
          <p:nvPr/>
        </p:nvSpPr>
        <p:spPr bwMode="auto">
          <a:xfrm>
            <a:off x="0" y="126876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212725" y="579438"/>
            <a:ext cx="65717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/>
            <a:r>
              <a:rPr lang="fr-FR" sz="3200" b="1" u="sng" dirty="0">
                <a:latin typeface="Calibri" pitchFamily="34" charset="0"/>
                <a:cs typeface="Calibri" pitchFamily="34" charset="0"/>
              </a:rPr>
              <a:t>La transcription</a:t>
            </a:r>
            <a:r>
              <a:rPr lang="fr-FR" sz="3200" b="1" dirty="0">
                <a:latin typeface="Calibri" pitchFamily="34" charset="0"/>
                <a:cs typeface="Calibri" pitchFamily="34" charset="0"/>
              </a:rPr>
              <a:t> : chez les procaryotes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152400" y="1844824"/>
            <a:ext cx="89916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r" defTabSz="568325"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algn="r" defTabSz="568325" rtl="1" fontAlgn="base">
              <a:spcBef>
                <a:spcPct val="0"/>
              </a:spcBef>
              <a:spcAft>
                <a:spcPct val="0"/>
              </a:spcAft>
              <a:tabLst>
                <a:tab pos="285750" algn="l"/>
                <a:tab pos="1614488" algn="l"/>
                <a:tab pos="219551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fr-FR" sz="2800" dirty="0">
                <a:latin typeface="+mj-lt"/>
              </a:rPr>
              <a:t> </a:t>
            </a:r>
            <a:r>
              <a:rPr lang="fr-FR" sz="2800" u="sng" dirty="0">
                <a:latin typeface="+mj-lt"/>
              </a:rPr>
              <a:t>Initiation de la transcription</a:t>
            </a:r>
            <a:r>
              <a:rPr lang="fr-FR" sz="2800" dirty="0">
                <a:latin typeface="+mj-lt"/>
              </a:rPr>
              <a:t> :</a:t>
            </a:r>
          </a:p>
          <a:p>
            <a:pPr algn="l" rtl="0">
              <a:buFont typeface="Wingdings" pitchFamily="2" charset="2"/>
              <a:buChar char="Ø"/>
            </a:pPr>
            <a:endParaRPr lang="fr-FR" sz="28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800" dirty="0">
                <a:latin typeface="+mj-lt"/>
              </a:rPr>
              <a:t> Par convention : +1 = 1</a:t>
            </a:r>
            <a:r>
              <a:rPr lang="fr-FR" sz="2800" baseline="30000" dirty="0">
                <a:latin typeface="+mj-lt"/>
              </a:rPr>
              <a:t>er</a:t>
            </a:r>
            <a:r>
              <a:rPr lang="fr-FR" sz="2800" dirty="0">
                <a:latin typeface="+mj-lt"/>
              </a:rPr>
              <a:t> nucléotide transcrit</a:t>
            </a:r>
          </a:p>
          <a:p>
            <a:pPr algn="l" rtl="0">
              <a:buFont typeface="Wingdings" pitchFamily="2" charset="2"/>
              <a:buNone/>
            </a:pPr>
            <a:r>
              <a:rPr lang="fr-FR" sz="2800" dirty="0">
                <a:latin typeface="+mj-lt"/>
              </a:rPr>
              <a:t>			-1 = nucléotide précédent le 1</a:t>
            </a:r>
            <a:r>
              <a:rPr lang="fr-FR" sz="2800" baseline="30000" dirty="0">
                <a:latin typeface="+mj-lt"/>
              </a:rPr>
              <a:t>er</a:t>
            </a:r>
            <a:r>
              <a:rPr lang="fr-FR" sz="2800" dirty="0">
                <a:latin typeface="+mj-lt"/>
              </a:rPr>
              <a:t> nucléotide transcrit</a:t>
            </a:r>
          </a:p>
          <a:p>
            <a:pPr algn="l" rtl="0">
              <a:buFont typeface="Wingdings" pitchFamily="2" charset="2"/>
              <a:buNone/>
            </a:pPr>
            <a:endParaRPr lang="fr-FR" sz="28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800" dirty="0">
                <a:latin typeface="+mj-lt"/>
              </a:rPr>
              <a:t> ARN polymérase doit reconnaître les gènes à transcrire</a:t>
            </a:r>
          </a:p>
          <a:p>
            <a:pPr algn="l" rtl="0">
              <a:buFont typeface="Wingdings" pitchFamily="2" charset="2"/>
              <a:buChar char="Ø"/>
            </a:pPr>
            <a:endParaRPr lang="fr-FR" sz="2800" dirty="0">
              <a:latin typeface="+mj-lt"/>
            </a:endParaRPr>
          </a:p>
          <a:p>
            <a:pPr algn="l" rtl="0">
              <a:buFont typeface="Wingdings" pitchFamily="2" charset="2"/>
              <a:buChar char="Ø"/>
            </a:pPr>
            <a:r>
              <a:rPr lang="fr-FR" sz="2800" dirty="0">
                <a:latin typeface="+mj-lt"/>
              </a:rPr>
              <a:t> Le promoteur = séquence d’ADN en amont de la région transcrite du 	gène, qui est spécifiquement reconnue par l’ARN polymérase</a:t>
            </a:r>
          </a:p>
          <a:p>
            <a:pPr algn="l" rtl="0">
              <a:buFont typeface="Wingdings" pitchFamily="2" charset="2"/>
              <a:buChar char="Ø"/>
            </a:pPr>
            <a:endParaRPr lang="fr-FR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71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53" y="428604"/>
            <a:ext cx="9044241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917</Words>
  <Application>Microsoft Office PowerPoint</Application>
  <PresentationFormat>Affichage à l'écran (4:3)</PresentationFormat>
  <Paragraphs>184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Comic Sans MS</vt:lpstr>
      <vt:lpstr>Times New Roman</vt:lpstr>
      <vt:lpstr>Wingdings</vt:lpstr>
      <vt:lpstr>Thème Office</vt:lpstr>
      <vt:lpstr> I.3. La transcription</vt:lpstr>
      <vt:lpstr>Présentation PowerPoint</vt:lpstr>
      <vt:lpstr>Comme pour la réplication: l’ARN polymérase synthétise de 5’ vers 3’ </vt:lpstr>
      <vt:lpstr>Présentation PowerPoint</vt:lpstr>
      <vt:lpstr>Structure de l’ARN polymérase d’E. coli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Modifications du transcrit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III La transcription</dc:title>
  <dc:creator>onecs</dc:creator>
  <cp:lastModifiedBy>Belinfo</cp:lastModifiedBy>
  <cp:revision>13</cp:revision>
  <dcterms:created xsi:type="dcterms:W3CDTF">2014-02-16T23:51:05Z</dcterms:created>
  <dcterms:modified xsi:type="dcterms:W3CDTF">2021-02-08T14:46:16Z</dcterms:modified>
</cp:coreProperties>
</file>