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2" r:id="rId2"/>
  </p:sldMasterIdLst>
  <p:notesMasterIdLst>
    <p:notesMasterId r:id="rId33"/>
  </p:notesMasterIdLst>
  <p:sldIdLst>
    <p:sldId id="256" r:id="rId3"/>
    <p:sldId id="259" r:id="rId4"/>
    <p:sldId id="300" r:id="rId5"/>
    <p:sldId id="262" r:id="rId6"/>
    <p:sldId id="264" r:id="rId7"/>
    <p:sldId id="301" r:id="rId8"/>
    <p:sldId id="272" r:id="rId9"/>
    <p:sldId id="303" r:id="rId10"/>
    <p:sldId id="304" r:id="rId11"/>
    <p:sldId id="322" r:id="rId12"/>
    <p:sldId id="274" r:id="rId13"/>
    <p:sldId id="277" r:id="rId14"/>
    <p:sldId id="279" r:id="rId15"/>
    <p:sldId id="280" r:id="rId16"/>
    <p:sldId id="281" r:id="rId17"/>
    <p:sldId id="296" r:id="rId18"/>
    <p:sldId id="297" r:id="rId19"/>
    <p:sldId id="284" r:id="rId20"/>
    <p:sldId id="311" r:id="rId21"/>
    <p:sldId id="306" r:id="rId22"/>
    <p:sldId id="318" r:id="rId23"/>
    <p:sldId id="319" r:id="rId24"/>
    <p:sldId id="309" r:id="rId25"/>
    <p:sldId id="312" r:id="rId26"/>
    <p:sldId id="314" r:id="rId27"/>
    <p:sldId id="316" r:id="rId28"/>
    <p:sldId id="317" r:id="rId29"/>
    <p:sldId id="320" r:id="rId30"/>
    <p:sldId id="321" r:id="rId31"/>
    <p:sldId id="310"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731D9-1535-48B3-B487-51404643056B}" type="datetimeFigureOut">
              <a:rPr lang="fr-FR" smtClean="0"/>
              <a:pPr/>
              <a:t>08/01/2021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7C8981-78D1-44AA-BBB9-F639913529DF}" type="slidenum">
              <a:rPr lang="fr-FR" smtClean="0"/>
              <a:pPr/>
              <a:t>‹N°›</a:t>
            </a:fld>
            <a:endParaRPr lang="fr-FR"/>
          </a:p>
        </p:txBody>
      </p:sp>
    </p:spTree>
    <p:extLst>
      <p:ext uri="{BB962C8B-B14F-4D97-AF65-F5344CB8AC3E}">
        <p14:creationId xmlns:p14="http://schemas.microsoft.com/office/powerpoint/2010/main" val="2955107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15</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Espace réservé de l'image des diapositives 1"/>
          <p:cNvSpPr>
            <a:spLocks noGrp="1" noRot="1" noChangeAspect="1" noTextEdit="1"/>
          </p:cNvSpPr>
          <p:nvPr>
            <p:ph type="sldImg"/>
          </p:nvPr>
        </p:nvSpPr>
        <p:spPr>
          <a:ln/>
        </p:spPr>
      </p:sp>
      <p:sp>
        <p:nvSpPr>
          <p:cNvPr id="81923" name="Espace réservé des commentaires 2"/>
          <p:cNvSpPr>
            <a:spLocks noGrp="1"/>
          </p:cNvSpPr>
          <p:nvPr>
            <p:ph type="body" idx="1"/>
          </p:nvPr>
        </p:nvSpPr>
        <p:spPr>
          <a:noFill/>
          <a:ln/>
        </p:spPr>
        <p:txBody>
          <a:bodyPr/>
          <a:lstStyle/>
          <a:p>
            <a:pPr eaLnBrk="1" hangingPunct="1"/>
            <a:endParaRPr lang="fr-FR" smtClean="0"/>
          </a:p>
        </p:txBody>
      </p:sp>
      <p:sp>
        <p:nvSpPr>
          <p:cNvPr id="81924" name="Espace réservé du numéro de diapositive 3"/>
          <p:cNvSpPr>
            <a:spLocks noGrp="1"/>
          </p:cNvSpPr>
          <p:nvPr>
            <p:ph type="sldNum" sz="quarter" idx="5"/>
          </p:nvPr>
        </p:nvSpPr>
        <p:spPr>
          <a:noFill/>
        </p:spPr>
        <p:txBody>
          <a:bodyPr/>
          <a:lstStyle/>
          <a:p>
            <a:fld id="{CEF436BF-32B3-4B84-9842-C0976EA1FEAE}" type="slidenum">
              <a:rPr lang="fr-FR"/>
              <a:pPr/>
              <a:t>16</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18</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38908E88-AFA9-4FD8-803D-FFF7AED883CB}" type="slidenum">
              <a:rPr lang="fr-FR" smtClean="0">
                <a:latin typeface="Times New Roman" pitchFamily="18" charset="0"/>
              </a:rPr>
              <a:pPr eaLnBrk="1" hangingPunct="1"/>
              <a:t>26</a:t>
            </a:fld>
            <a:endParaRPr lang="fr-FR" smtClean="0">
              <a:latin typeface="Times New Roman" pitchFamily="18" charset="0"/>
            </a:endParaRP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r>
              <a:rPr lang="fr-FR" sz="1300" smtClean="0">
                <a:solidFill>
                  <a:schemeClr val="folHlink"/>
                </a:solidFill>
                <a:latin typeface="Arial" charset="0"/>
              </a:rPr>
              <a:t>permet à l’ensemble de la communauté scientifique d’utiliser le même langage. Les DCI ne doivent pas prêter à confusion avec d’autres noms.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B17D1E04-3996-4BF2-B9EE-CA35210D1D52}" type="slidenum">
              <a:rPr lang="fr-FR" smtClean="0">
                <a:latin typeface="Times New Roman" pitchFamily="18" charset="0"/>
              </a:rPr>
              <a:pPr eaLnBrk="1" hangingPunct="1"/>
              <a:t>27</a:t>
            </a:fld>
            <a:endParaRPr lang="fr-FR" smtClean="0">
              <a:latin typeface="Times New Roman" pitchFamily="18" charset="0"/>
            </a:endParaRP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r>
              <a:rPr lang="fr-FR" smtClean="0">
                <a:solidFill>
                  <a:schemeClr val="folHlink"/>
                </a:solidFill>
                <a:latin typeface="Arial" charset="0"/>
              </a:rPr>
              <a:t>Les premiers médicaments de nos ancêtres ont été la salive, la terre et l'eau. Puis d'origine animale comme, d'origine minérale ou végétale. Puis les 1ères synthèses chimiques ont été réalisées (1890)</a:t>
            </a:r>
          </a:p>
          <a:p>
            <a:pPr eaLnBrk="1" hangingPunct="1"/>
            <a:r>
              <a:rPr lang="fr-FR" sz="1300" smtClean="0">
                <a:solidFill>
                  <a:schemeClr val="folHlink"/>
                </a:solidFill>
                <a:latin typeface="Arial" charset="0"/>
              </a:rPr>
              <a:t>permet à l’ensemble de la communauté scientifique d’utiliser le même langage. Les DCI ne doivent pas prêter à confusion avec d’autres noms.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29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7</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11</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12</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13</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F7C8981-78D1-44AA-BBB9-F639913529DF}"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52FE44C0-0061-4475-978F-BADD0002CB86}" type="datetimeFigureOut">
              <a:rPr lang="fr-FR" smtClean="0"/>
              <a:pPr/>
              <a:t>08/01/2021</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4A2E1CCF-4A2B-47FD-B818-9582D692227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2FE44C0-0061-4475-978F-BADD0002CB86}"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2E1CCF-4A2B-47FD-B818-9582D692227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2FE44C0-0061-4475-978F-BADD0002CB86}" type="datetimeFigureOut">
              <a:rPr lang="fr-FR" smtClean="0"/>
              <a:pPr/>
              <a:t>08/01/2021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2E1CCF-4A2B-47FD-B818-9582D6922278}"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pPr>
              <a:defRPr/>
            </a:pPr>
            <a:endParaRPr lang="fr-FR">
              <a:solidFill>
                <a:prstClr val="white">
                  <a:shade val="50000"/>
                </a:prstClr>
              </a:solidFill>
            </a:endParaRPr>
          </a:p>
        </p:txBody>
      </p:sp>
      <p:sp>
        <p:nvSpPr>
          <p:cNvPr id="5" name="Espace réservé du pied de page 4"/>
          <p:cNvSpPr>
            <a:spLocks noGrp="1"/>
          </p:cNvSpPr>
          <p:nvPr>
            <p:ph type="ftr" sz="quarter" idx="11"/>
          </p:nvPr>
        </p:nvSpPr>
        <p:spPr/>
        <p:txBody>
          <a:bodyPr/>
          <a:lstStyle/>
          <a:p>
            <a:pPr>
              <a:defRPr/>
            </a:pPr>
            <a:endParaRPr lang="fr-FR">
              <a:solidFill>
                <a:prstClr val="white">
                  <a:shade val="50000"/>
                </a:prstClr>
              </a:solidFill>
            </a:endParaRPr>
          </a:p>
        </p:txBody>
      </p:sp>
      <p:sp>
        <p:nvSpPr>
          <p:cNvPr id="6" name="Espace réservé du numéro de diapositive 5"/>
          <p:cNvSpPr>
            <a:spLocks noGrp="1"/>
          </p:cNvSpPr>
          <p:nvPr>
            <p:ph type="sldNum" sz="quarter" idx="12"/>
          </p:nvPr>
        </p:nvSpPr>
        <p:spPr/>
        <p:txBody>
          <a:bodyPr/>
          <a:lstStyle/>
          <a:p>
            <a:pPr>
              <a:defRPr/>
            </a:pPr>
            <a:fld id="{CDBD45FE-9E51-410F-929B-4919CFAE227F}"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80359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solidFill>
                <a:prstClr val="white">
                  <a:shade val="50000"/>
                </a:prstClr>
              </a:solidFill>
            </a:endParaRPr>
          </a:p>
        </p:txBody>
      </p:sp>
      <p:sp>
        <p:nvSpPr>
          <p:cNvPr id="5" name="Espace réservé du pied de page 4"/>
          <p:cNvSpPr>
            <a:spLocks noGrp="1"/>
          </p:cNvSpPr>
          <p:nvPr>
            <p:ph type="ftr" sz="quarter" idx="11"/>
          </p:nvPr>
        </p:nvSpPr>
        <p:spPr/>
        <p:txBody>
          <a:bodyPr/>
          <a:lstStyle/>
          <a:p>
            <a:pPr>
              <a:defRPr/>
            </a:pPr>
            <a:endParaRPr lang="fr-FR">
              <a:solidFill>
                <a:prstClr val="white">
                  <a:shade val="50000"/>
                </a:prstClr>
              </a:solidFill>
            </a:endParaRPr>
          </a:p>
        </p:txBody>
      </p:sp>
      <p:sp>
        <p:nvSpPr>
          <p:cNvPr id="6" name="Espace réservé du numéro de diapositive 5"/>
          <p:cNvSpPr>
            <a:spLocks noGrp="1"/>
          </p:cNvSpPr>
          <p:nvPr>
            <p:ph type="sldNum" sz="quarter" idx="12"/>
          </p:nvPr>
        </p:nvSpPr>
        <p:spPr/>
        <p:txBody>
          <a:bodyPr/>
          <a:lstStyle/>
          <a:p>
            <a:pPr>
              <a:defRPr/>
            </a:pPr>
            <a:fld id="{07092735-CF94-4193-94EC-98AB09783AB3}"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4287067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a:defRPr/>
            </a:pPr>
            <a:endParaRPr lang="fr-FR">
              <a:solidFill>
                <a:prstClr val="white">
                  <a:shade val="50000"/>
                </a:prstClr>
              </a:solidFill>
            </a:endParaRPr>
          </a:p>
        </p:txBody>
      </p:sp>
      <p:sp>
        <p:nvSpPr>
          <p:cNvPr id="5" name="Espace réservé du pied de page 4"/>
          <p:cNvSpPr>
            <a:spLocks noGrp="1"/>
          </p:cNvSpPr>
          <p:nvPr>
            <p:ph type="ftr" sz="quarter" idx="11"/>
          </p:nvPr>
        </p:nvSpPr>
        <p:spPr/>
        <p:txBody>
          <a:bodyPr/>
          <a:lstStyle/>
          <a:p>
            <a:pPr>
              <a:defRPr/>
            </a:pPr>
            <a:endParaRPr lang="fr-FR">
              <a:solidFill>
                <a:prstClr val="white">
                  <a:shade val="50000"/>
                </a:prstClr>
              </a:solidFill>
            </a:endParaRPr>
          </a:p>
        </p:txBody>
      </p:sp>
      <p:sp>
        <p:nvSpPr>
          <p:cNvPr id="6" name="Espace réservé du numéro de diapositive 5"/>
          <p:cNvSpPr>
            <a:spLocks noGrp="1"/>
          </p:cNvSpPr>
          <p:nvPr>
            <p:ph type="sldNum" sz="quarter" idx="12"/>
          </p:nvPr>
        </p:nvSpPr>
        <p:spPr/>
        <p:txBody>
          <a:bodyPr/>
          <a:lstStyle/>
          <a:p>
            <a:pPr>
              <a:defRPr/>
            </a:pPr>
            <a:fld id="{32FE825A-4AC0-4619-9E43-DFEBCCA5866D}"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3631974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pPr>
              <a:defRPr/>
            </a:pPr>
            <a:endParaRPr lang="fr-FR">
              <a:solidFill>
                <a:prstClr val="white">
                  <a:shade val="50000"/>
                </a:prstClr>
              </a:solidFill>
            </a:endParaRPr>
          </a:p>
        </p:txBody>
      </p:sp>
      <p:sp>
        <p:nvSpPr>
          <p:cNvPr id="6" name="Espace réservé du pied de page 5"/>
          <p:cNvSpPr>
            <a:spLocks noGrp="1"/>
          </p:cNvSpPr>
          <p:nvPr>
            <p:ph type="ftr" sz="quarter" idx="11"/>
          </p:nvPr>
        </p:nvSpPr>
        <p:spPr/>
        <p:txBody>
          <a:bodyPr/>
          <a:lstStyle/>
          <a:p>
            <a:pPr>
              <a:defRPr/>
            </a:pPr>
            <a:endParaRPr lang="fr-FR">
              <a:solidFill>
                <a:prstClr val="white">
                  <a:shade val="50000"/>
                </a:prstClr>
              </a:solidFill>
            </a:endParaRPr>
          </a:p>
        </p:txBody>
      </p:sp>
      <p:sp>
        <p:nvSpPr>
          <p:cNvPr id="7" name="Espace réservé du numéro de diapositive 6"/>
          <p:cNvSpPr>
            <a:spLocks noGrp="1"/>
          </p:cNvSpPr>
          <p:nvPr>
            <p:ph type="sldNum" sz="quarter" idx="12"/>
          </p:nvPr>
        </p:nvSpPr>
        <p:spPr/>
        <p:txBody>
          <a:bodyPr/>
          <a:lstStyle/>
          <a:p>
            <a:pPr>
              <a:defRPr/>
            </a:pPr>
            <a:fld id="{A46F1B86-A833-434A-83CA-2B45CE9EE7FD}"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4099205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pPr>
              <a:defRPr/>
            </a:pPr>
            <a:endParaRPr lang="fr-FR">
              <a:solidFill>
                <a:prstClr val="white">
                  <a:shade val="50000"/>
                </a:prstClr>
              </a:solidFill>
            </a:endParaRPr>
          </a:p>
        </p:txBody>
      </p:sp>
      <p:sp>
        <p:nvSpPr>
          <p:cNvPr id="8" name="Espace réservé du pied de page 7"/>
          <p:cNvSpPr>
            <a:spLocks noGrp="1"/>
          </p:cNvSpPr>
          <p:nvPr>
            <p:ph type="ftr" sz="quarter" idx="11"/>
          </p:nvPr>
        </p:nvSpPr>
        <p:spPr/>
        <p:txBody>
          <a:bodyPr/>
          <a:lstStyle/>
          <a:p>
            <a:pPr>
              <a:defRPr/>
            </a:pPr>
            <a:endParaRPr lang="fr-FR">
              <a:solidFill>
                <a:prstClr val="white">
                  <a:shade val="50000"/>
                </a:prstClr>
              </a:solidFill>
            </a:endParaRPr>
          </a:p>
        </p:txBody>
      </p:sp>
      <p:sp>
        <p:nvSpPr>
          <p:cNvPr id="9" name="Espace réservé du numéro de diapositive 8"/>
          <p:cNvSpPr>
            <a:spLocks noGrp="1"/>
          </p:cNvSpPr>
          <p:nvPr>
            <p:ph type="sldNum" sz="quarter" idx="12"/>
          </p:nvPr>
        </p:nvSpPr>
        <p:spPr/>
        <p:txBody>
          <a:bodyPr/>
          <a:lstStyle/>
          <a:p>
            <a:pPr>
              <a:defRPr/>
            </a:pPr>
            <a:fld id="{3B473763-50F9-4C84-8173-B86BB7B8E35A}"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1683075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pPr>
              <a:defRPr/>
            </a:pPr>
            <a:endParaRPr lang="fr-FR">
              <a:solidFill>
                <a:prstClr val="white">
                  <a:shade val="50000"/>
                </a:prstClr>
              </a:solidFill>
            </a:endParaRPr>
          </a:p>
        </p:txBody>
      </p:sp>
      <p:sp>
        <p:nvSpPr>
          <p:cNvPr id="4" name="Espace réservé du pied de page 3"/>
          <p:cNvSpPr>
            <a:spLocks noGrp="1"/>
          </p:cNvSpPr>
          <p:nvPr>
            <p:ph type="ftr" sz="quarter" idx="11"/>
          </p:nvPr>
        </p:nvSpPr>
        <p:spPr/>
        <p:txBody>
          <a:bodyPr/>
          <a:lstStyle/>
          <a:p>
            <a:pPr>
              <a:defRPr/>
            </a:pPr>
            <a:endParaRPr lang="fr-FR">
              <a:solidFill>
                <a:prstClr val="white">
                  <a:shade val="50000"/>
                </a:prstClr>
              </a:solidFill>
            </a:endParaRPr>
          </a:p>
        </p:txBody>
      </p:sp>
      <p:sp>
        <p:nvSpPr>
          <p:cNvPr id="5" name="Espace réservé du numéro de diapositive 4"/>
          <p:cNvSpPr>
            <a:spLocks noGrp="1"/>
          </p:cNvSpPr>
          <p:nvPr>
            <p:ph type="sldNum" sz="quarter" idx="12"/>
          </p:nvPr>
        </p:nvSpPr>
        <p:spPr/>
        <p:txBody>
          <a:bodyPr/>
          <a:lstStyle/>
          <a:p>
            <a:pPr>
              <a:defRPr/>
            </a:pPr>
            <a:fld id="{66DB7110-F258-445E-A489-320F59815FD9}"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27946957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a:solidFill>
                <a:prstClr val="white">
                  <a:shade val="50000"/>
                </a:prstClr>
              </a:solidFill>
            </a:endParaRPr>
          </a:p>
        </p:txBody>
      </p:sp>
      <p:sp>
        <p:nvSpPr>
          <p:cNvPr id="3" name="Espace réservé du pied de page 2"/>
          <p:cNvSpPr>
            <a:spLocks noGrp="1"/>
          </p:cNvSpPr>
          <p:nvPr>
            <p:ph type="ftr" sz="quarter" idx="11"/>
          </p:nvPr>
        </p:nvSpPr>
        <p:spPr/>
        <p:txBody>
          <a:bodyPr/>
          <a:lstStyle/>
          <a:p>
            <a:pPr>
              <a:defRPr/>
            </a:pPr>
            <a:endParaRPr lang="fr-FR">
              <a:solidFill>
                <a:prstClr val="white">
                  <a:shade val="50000"/>
                </a:prstClr>
              </a:solidFill>
            </a:endParaRPr>
          </a:p>
        </p:txBody>
      </p:sp>
      <p:sp>
        <p:nvSpPr>
          <p:cNvPr id="4" name="Espace réservé du numéro de diapositive 3"/>
          <p:cNvSpPr>
            <a:spLocks noGrp="1"/>
          </p:cNvSpPr>
          <p:nvPr>
            <p:ph type="sldNum" sz="quarter" idx="12"/>
          </p:nvPr>
        </p:nvSpPr>
        <p:spPr/>
        <p:txBody>
          <a:bodyPr/>
          <a:lstStyle/>
          <a:p>
            <a:pPr>
              <a:defRPr/>
            </a:pPr>
            <a:fld id="{E617D621-856D-448F-84D1-D325B33DF042}"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130559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defRPr/>
            </a:pPr>
            <a:endParaRPr lang="fr-FR">
              <a:solidFill>
                <a:prstClr val="white">
                  <a:shade val="50000"/>
                </a:prstClr>
              </a:solidFill>
            </a:endParaRPr>
          </a:p>
        </p:txBody>
      </p:sp>
      <p:sp>
        <p:nvSpPr>
          <p:cNvPr id="6" name="Espace réservé du pied de page 5"/>
          <p:cNvSpPr>
            <a:spLocks noGrp="1"/>
          </p:cNvSpPr>
          <p:nvPr>
            <p:ph type="ftr" sz="quarter" idx="11"/>
          </p:nvPr>
        </p:nvSpPr>
        <p:spPr/>
        <p:txBody>
          <a:bodyPr/>
          <a:lstStyle/>
          <a:p>
            <a:pPr>
              <a:defRPr/>
            </a:pPr>
            <a:endParaRPr lang="fr-FR">
              <a:solidFill>
                <a:prstClr val="white">
                  <a:shade val="50000"/>
                </a:prstClr>
              </a:solidFill>
            </a:endParaRPr>
          </a:p>
        </p:txBody>
      </p:sp>
      <p:sp>
        <p:nvSpPr>
          <p:cNvPr id="7" name="Espace réservé du numéro de diapositive 6"/>
          <p:cNvSpPr>
            <a:spLocks noGrp="1"/>
          </p:cNvSpPr>
          <p:nvPr>
            <p:ph type="sldNum" sz="quarter" idx="12"/>
          </p:nvPr>
        </p:nvSpPr>
        <p:spPr/>
        <p:txBody>
          <a:bodyPr/>
          <a:lstStyle/>
          <a:p>
            <a:pPr>
              <a:defRPr/>
            </a:pPr>
            <a:fld id="{3C2E77E3-D140-4752-BDC1-C4A1D2533EF6}"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1187721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52FE44C0-0061-4475-978F-BADD0002CB86}" type="datetimeFigureOut">
              <a:rPr lang="fr-FR" smtClean="0"/>
              <a:pPr/>
              <a:t>08/01/2021</a:t>
            </a:fld>
            <a:endParaRPr lang="fr-FR"/>
          </a:p>
        </p:txBody>
      </p:sp>
      <p:sp>
        <p:nvSpPr>
          <p:cNvPr id="9" name="Espace réservé du numéro de diapositive 8"/>
          <p:cNvSpPr>
            <a:spLocks noGrp="1"/>
          </p:cNvSpPr>
          <p:nvPr>
            <p:ph type="sldNum" sz="quarter" idx="15"/>
          </p:nvPr>
        </p:nvSpPr>
        <p:spPr/>
        <p:txBody>
          <a:bodyPr rtlCol="0"/>
          <a:lstStyle/>
          <a:p>
            <a:fld id="{4A2E1CCF-4A2B-47FD-B818-9582D6922278}"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defRPr/>
            </a:pPr>
            <a:endParaRPr lang="fr-FR">
              <a:solidFill>
                <a:prstClr val="white">
                  <a:shade val="50000"/>
                </a:prstClr>
              </a:solidFill>
            </a:endParaRPr>
          </a:p>
        </p:txBody>
      </p:sp>
      <p:sp>
        <p:nvSpPr>
          <p:cNvPr id="6" name="Espace réservé du pied de page 5"/>
          <p:cNvSpPr>
            <a:spLocks noGrp="1"/>
          </p:cNvSpPr>
          <p:nvPr>
            <p:ph type="ftr" sz="quarter" idx="11"/>
          </p:nvPr>
        </p:nvSpPr>
        <p:spPr/>
        <p:txBody>
          <a:bodyPr/>
          <a:lstStyle/>
          <a:p>
            <a:pPr>
              <a:defRPr/>
            </a:pPr>
            <a:endParaRPr lang="fr-FR">
              <a:solidFill>
                <a:prstClr val="white">
                  <a:shade val="50000"/>
                </a:prstClr>
              </a:solidFill>
            </a:endParaRPr>
          </a:p>
        </p:txBody>
      </p:sp>
      <p:sp>
        <p:nvSpPr>
          <p:cNvPr id="7" name="Espace réservé du numéro de diapositive 6"/>
          <p:cNvSpPr>
            <a:spLocks noGrp="1"/>
          </p:cNvSpPr>
          <p:nvPr>
            <p:ph type="sldNum" sz="quarter" idx="12"/>
          </p:nvPr>
        </p:nvSpPr>
        <p:spPr/>
        <p:txBody>
          <a:bodyPr/>
          <a:lstStyle/>
          <a:p>
            <a:pPr>
              <a:defRPr/>
            </a:pPr>
            <a:fld id="{FAEA95BC-520B-4D38-B2B5-591CDD49E7E2}"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1901649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solidFill>
                <a:prstClr val="white">
                  <a:shade val="50000"/>
                </a:prstClr>
              </a:solidFill>
            </a:endParaRPr>
          </a:p>
        </p:txBody>
      </p:sp>
      <p:sp>
        <p:nvSpPr>
          <p:cNvPr id="5" name="Espace réservé du pied de page 4"/>
          <p:cNvSpPr>
            <a:spLocks noGrp="1"/>
          </p:cNvSpPr>
          <p:nvPr>
            <p:ph type="ftr" sz="quarter" idx="11"/>
          </p:nvPr>
        </p:nvSpPr>
        <p:spPr/>
        <p:txBody>
          <a:bodyPr/>
          <a:lstStyle/>
          <a:p>
            <a:pPr>
              <a:defRPr/>
            </a:pPr>
            <a:endParaRPr lang="fr-FR">
              <a:solidFill>
                <a:prstClr val="white">
                  <a:shade val="50000"/>
                </a:prstClr>
              </a:solidFill>
            </a:endParaRPr>
          </a:p>
        </p:txBody>
      </p:sp>
      <p:sp>
        <p:nvSpPr>
          <p:cNvPr id="6" name="Espace réservé du numéro de diapositive 5"/>
          <p:cNvSpPr>
            <a:spLocks noGrp="1"/>
          </p:cNvSpPr>
          <p:nvPr>
            <p:ph type="sldNum" sz="quarter" idx="12"/>
          </p:nvPr>
        </p:nvSpPr>
        <p:spPr/>
        <p:txBody>
          <a:bodyPr/>
          <a:lstStyle/>
          <a:p>
            <a:pPr>
              <a:defRPr/>
            </a:pPr>
            <a:fld id="{C4A83A58-A16B-4BC5-89EB-5765A1C8B68E}"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10947198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solidFill>
                <a:prstClr val="white">
                  <a:shade val="50000"/>
                </a:prstClr>
              </a:solidFill>
            </a:endParaRPr>
          </a:p>
        </p:txBody>
      </p:sp>
      <p:sp>
        <p:nvSpPr>
          <p:cNvPr id="5" name="Espace réservé du pied de page 4"/>
          <p:cNvSpPr>
            <a:spLocks noGrp="1"/>
          </p:cNvSpPr>
          <p:nvPr>
            <p:ph type="ftr" sz="quarter" idx="11"/>
          </p:nvPr>
        </p:nvSpPr>
        <p:spPr/>
        <p:txBody>
          <a:bodyPr/>
          <a:lstStyle/>
          <a:p>
            <a:pPr>
              <a:defRPr/>
            </a:pPr>
            <a:endParaRPr lang="fr-FR">
              <a:solidFill>
                <a:prstClr val="white">
                  <a:shade val="50000"/>
                </a:prstClr>
              </a:solidFill>
            </a:endParaRPr>
          </a:p>
        </p:txBody>
      </p:sp>
      <p:sp>
        <p:nvSpPr>
          <p:cNvPr id="6" name="Espace réservé du numéro de diapositive 5"/>
          <p:cNvSpPr>
            <a:spLocks noGrp="1"/>
          </p:cNvSpPr>
          <p:nvPr>
            <p:ph type="sldNum" sz="quarter" idx="12"/>
          </p:nvPr>
        </p:nvSpPr>
        <p:spPr/>
        <p:txBody>
          <a:bodyPr/>
          <a:lstStyle/>
          <a:p>
            <a:pPr>
              <a:defRPr/>
            </a:pPr>
            <a:fld id="{C392ACF3-2DC4-4D99-8235-0B14E5D3E359}" type="slidenum">
              <a:rPr lang="fr-FR" smtClean="0">
                <a:solidFill>
                  <a:prstClr val="white">
                    <a:shade val="50000"/>
                  </a:prstClr>
                </a:solidFill>
              </a:rPr>
              <a:pPr>
                <a:defRPr/>
              </a:pPr>
              <a:t>‹N°›</a:t>
            </a:fld>
            <a:endParaRPr lang="fr-FR">
              <a:solidFill>
                <a:prstClr val="white">
                  <a:shade val="50000"/>
                </a:prstClr>
              </a:solidFill>
            </a:endParaRPr>
          </a:p>
        </p:txBody>
      </p:sp>
    </p:spTree>
    <p:extLst>
      <p:ext uri="{BB962C8B-B14F-4D97-AF65-F5344CB8AC3E}">
        <p14:creationId xmlns:p14="http://schemas.microsoft.com/office/powerpoint/2010/main" val="261839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52FE44C0-0061-4475-978F-BADD0002CB86}" type="datetimeFigureOut">
              <a:rPr lang="fr-FR" smtClean="0"/>
              <a:pPr/>
              <a:t>08/01/2021</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4A2E1CCF-4A2B-47FD-B818-9582D692227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52FE44C0-0061-4475-978F-BADD0002CB86}" type="datetimeFigureOut">
              <a:rPr lang="fr-FR" smtClean="0"/>
              <a:pPr/>
              <a:t>08/01/2021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2E1CCF-4A2B-47FD-B818-9582D6922278}"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52FE44C0-0061-4475-978F-BADD0002CB86}" type="datetimeFigureOut">
              <a:rPr lang="fr-FR" smtClean="0"/>
              <a:pPr/>
              <a:t>08/01/2021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2E1CCF-4A2B-47FD-B818-9582D6922278}"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52FE44C0-0061-4475-978F-BADD0002CB86}" type="datetimeFigureOut">
              <a:rPr lang="fr-FR" smtClean="0"/>
              <a:pPr/>
              <a:t>08/01/2021</a:t>
            </a:fld>
            <a:endParaRPr lang="fr-FR"/>
          </a:p>
        </p:txBody>
      </p:sp>
      <p:sp>
        <p:nvSpPr>
          <p:cNvPr id="7" name="Espace réservé du numéro de diapositive 6"/>
          <p:cNvSpPr>
            <a:spLocks noGrp="1"/>
          </p:cNvSpPr>
          <p:nvPr>
            <p:ph type="sldNum" sz="quarter" idx="11"/>
          </p:nvPr>
        </p:nvSpPr>
        <p:spPr/>
        <p:txBody>
          <a:bodyPr rtlCol="0"/>
          <a:lstStyle/>
          <a:p>
            <a:fld id="{4A2E1CCF-4A2B-47FD-B818-9582D6922278}"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2FE44C0-0061-4475-978F-BADD0002CB86}" type="datetimeFigureOut">
              <a:rPr lang="fr-FR" smtClean="0"/>
              <a:pPr/>
              <a:t>08/01/2021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2E1CCF-4A2B-47FD-B818-9582D692227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2FE44C0-0061-4475-978F-BADD0002CB86}" type="datetimeFigureOut">
              <a:rPr lang="fr-FR" smtClean="0"/>
              <a:pPr/>
              <a:t>08/01/2021</a:t>
            </a:fld>
            <a:endParaRPr lang="fr-FR"/>
          </a:p>
        </p:txBody>
      </p:sp>
      <p:sp>
        <p:nvSpPr>
          <p:cNvPr id="22" name="Espace réservé du numéro de diapositive 21"/>
          <p:cNvSpPr>
            <a:spLocks noGrp="1"/>
          </p:cNvSpPr>
          <p:nvPr>
            <p:ph type="sldNum" sz="quarter" idx="15"/>
          </p:nvPr>
        </p:nvSpPr>
        <p:spPr/>
        <p:txBody>
          <a:bodyPr rtlCol="0"/>
          <a:lstStyle/>
          <a:p>
            <a:fld id="{4A2E1CCF-4A2B-47FD-B818-9582D6922278}"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52FE44C0-0061-4475-978F-BADD0002CB86}" type="datetimeFigureOut">
              <a:rPr lang="fr-FR" smtClean="0"/>
              <a:pPr/>
              <a:t>08/01/2021</a:t>
            </a:fld>
            <a:endParaRPr lang="fr-FR"/>
          </a:p>
        </p:txBody>
      </p:sp>
      <p:sp>
        <p:nvSpPr>
          <p:cNvPr id="18" name="Espace réservé du numéro de diapositive 17"/>
          <p:cNvSpPr>
            <a:spLocks noGrp="1"/>
          </p:cNvSpPr>
          <p:nvPr>
            <p:ph type="sldNum" sz="quarter" idx="11"/>
          </p:nvPr>
        </p:nvSpPr>
        <p:spPr/>
        <p:txBody>
          <a:bodyPr rtlCol="0"/>
          <a:lstStyle/>
          <a:p>
            <a:fld id="{4A2E1CCF-4A2B-47FD-B818-9582D6922278}"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2FE44C0-0061-4475-978F-BADD0002CB86}" type="datetimeFigureOut">
              <a:rPr lang="fr-FR" smtClean="0"/>
              <a:pPr/>
              <a:t>08/01/2021</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A2E1CCF-4A2B-47FD-B818-9582D692227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FE44C0-0061-4475-978F-BADD0002CB86}" type="datetimeFigureOut">
              <a:rPr lang="fr-FR" smtClean="0"/>
              <a:pPr/>
              <a:t>08/01/2021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E1CCF-4A2B-47FD-B818-9582D6922278}" type="slidenum">
              <a:rPr lang="fr-FR" smtClean="0"/>
              <a:pPr/>
              <a:t>‹N°›</a:t>
            </a:fld>
            <a:endParaRPr lang="fr-FR"/>
          </a:p>
        </p:txBody>
      </p:sp>
    </p:spTree>
    <p:extLst>
      <p:ext uri="{BB962C8B-B14F-4D97-AF65-F5344CB8AC3E}">
        <p14:creationId xmlns:p14="http://schemas.microsoft.com/office/powerpoint/2010/main" val="61119731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0" y="1772816"/>
            <a:ext cx="6172200" cy="1656184"/>
          </a:xfrm>
        </p:spPr>
        <p:txBody>
          <a:bodyPr>
            <a:noAutofit/>
          </a:bodyPr>
          <a:lstStyle/>
          <a:p>
            <a:pPr algn="ctr"/>
            <a:r>
              <a:rPr lang="fr-FR" sz="4800" i="1" dirty="0" smtClean="0">
                <a:solidFill>
                  <a:schemeClr val="tx1"/>
                </a:solidFill>
              </a:rPr>
              <a:t>Introduction à la pharmacologie générale</a:t>
            </a:r>
            <a:endParaRPr lang="fr-FR" sz="4800" i="1" dirty="0">
              <a:solidFill>
                <a:schemeClr val="tx1"/>
              </a:solidFill>
            </a:endParaRPr>
          </a:p>
        </p:txBody>
      </p:sp>
      <p:sp>
        <p:nvSpPr>
          <p:cNvPr id="3" name="Sous-titre 2"/>
          <p:cNvSpPr>
            <a:spLocks noGrp="1"/>
          </p:cNvSpPr>
          <p:nvPr>
            <p:ph type="subTitle" idx="1"/>
          </p:nvPr>
        </p:nvSpPr>
        <p:spPr>
          <a:xfrm>
            <a:off x="1187624" y="4293096"/>
            <a:ext cx="7200800" cy="1872208"/>
          </a:xfrm>
        </p:spPr>
        <p:txBody>
          <a:bodyPr>
            <a:normAutofit fontScale="25000" lnSpcReduction="20000"/>
          </a:bodyPr>
          <a:lstStyle/>
          <a:p>
            <a:endParaRPr lang="fr-FR" dirty="0" smtClean="0">
              <a:solidFill>
                <a:schemeClr val="tx1"/>
              </a:solidFill>
            </a:endParaRPr>
          </a:p>
          <a:p>
            <a:pPr algn="ctr">
              <a:defRPr/>
            </a:pPr>
            <a:r>
              <a:rPr lang="fr-FR" sz="7200" dirty="0" smtClean="0">
                <a:solidFill>
                  <a:schemeClr val="tx1"/>
                </a:solidFill>
              </a:rPr>
              <a:t>                       </a:t>
            </a:r>
            <a:r>
              <a:rPr lang="fr-FR" sz="7200" dirty="0" smtClean="0">
                <a:solidFill>
                  <a:srgbClr val="C00000"/>
                </a:solidFill>
              </a:rPr>
              <a:t>Dr</a:t>
            </a:r>
            <a:r>
              <a:rPr lang="fr-FR" sz="7200" dirty="0" smtClean="0">
                <a:solidFill>
                  <a:srgbClr val="C00000"/>
                </a:solidFill>
                <a:cs typeface="Arial" pitchFamily="34" charset="0"/>
              </a:rPr>
              <a:t> </a:t>
            </a:r>
            <a:r>
              <a:rPr lang="fr-FR" sz="7200" dirty="0">
                <a:solidFill>
                  <a:srgbClr val="C00000"/>
                </a:solidFill>
                <a:cs typeface="Arial" pitchFamily="34" charset="0"/>
              </a:rPr>
              <a:t>ROUIBAH HASSIBA</a:t>
            </a:r>
          </a:p>
          <a:p>
            <a:pPr algn="ctr">
              <a:defRPr/>
            </a:pPr>
            <a:endParaRPr lang="fr-FR" sz="7200" dirty="0">
              <a:solidFill>
                <a:schemeClr val="tx1"/>
              </a:solidFill>
              <a:cs typeface="Arial" pitchFamily="34" charset="0"/>
            </a:endParaRPr>
          </a:p>
          <a:p>
            <a:pPr algn="ctr">
              <a:defRPr/>
            </a:pPr>
            <a:r>
              <a:rPr lang="fr-FR" sz="7200" dirty="0">
                <a:solidFill>
                  <a:schemeClr val="tx1"/>
                </a:solidFill>
                <a:cs typeface="Arial" pitchFamily="34" charset="0"/>
              </a:rPr>
              <a:t>Laboratoire de Toxicologie </a:t>
            </a:r>
            <a:r>
              <a:rPr lang="fr-FR" sz="7200" dirty="0" smtClean="0">
                <a:solidFill>
                  <a:schemeClr val="tx1"/>
                </a:solidFill>
                <a:cs typeface="Arial" pitchFamily="34" charset="0"/>
              </a:rPr>
              <a:t>Moléculaire </a:t>
            </a:r>
          </a:p>
          <a:p>
            <a:pPr algn="ctr">
              <a:defRPr/>
            </a:pPr>
            <a:endParaRPr lang="fr-FR" sz="7200" dirty="0">
              <a:solidFill>
                <a:schemeClr val="tx1"/>
              </a:solidFill>
              <a:cs typeface="Arial" pitchFamily="34" charset="0"/>
            </a:endParaRPr>
          </a:p>
          <a:p>
            <a:pPr algn="ctr">
              <a:defRPr/>
            </a:pPr>
            <a:r>
              <a:rPr lang="fr-FR" sz="7200" dirty="0">
                <a:solidFill>
                  <a:schemeClr val="tx1"/>
                </a:solidFill>
                <a:effectLst>
                  <a:outerShdw blurRad="38100" dist="38100" dir="2700000" algn="tl">
                    <a:srgbClr val="FFFFFF"/>
                  </a:outerShdw>
                </a:effectLst>
                <a:cs typeface="Arial" pitchFamily="34" charset="0"/>
              </a:rPr>
              <a:t>r</a:t>
            </a:r>
            <a:r>
              <a:rPr lang="fr-FR" sz="7200" dirty="0" smtClean="0">
                <a:solidFill>
                  <a:schemeClr val="tx1"/>
                </a:solidFill>
                <a:effectLst>
                  <a:outerShdw blurRad="38100" dist="38100" dir="2700000" algn="tl">
                    <a:srgbClr val="FFFFFF"/>
                  </a:outerShdw>
                </a:effectLst>
                <a:cs typeface="Arial" pitchFamily="34" charset="0"/>
              </a:rPr>
              <a:t>ouibah_hassiba2@yahoo.fr</a:t>
            </a:r>
            <a:endParaRPr lang="fr-FR" sz="7200" dirty="0">
              <a:solidFill>
                <a:schemeClr val="tx1"/>
              </a:solidFill>
              <a:effectLst>
                <a:outerShdw blurRad="38100" dist="38100" dir="2700000" algn="tl">
                  <a:srgbClr val="FFFFFF"/>
                </a:outerShdw>
              </a:effectLst>
              <a:cs typeface="Arial" pitchFamily="34" charset="0"/>
            </a:endParaRP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E:\Documents E\cours de toxicologie\Les+excipients+sont+classés+selon+leur+fonction+en+ .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245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165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0706"/>
            <a:ext cx="7467600" cy="857418"/>
          </a:xfrm>
        </p:spPr>
        <p:txBody>
          <a:bodyPr>
            <a:normAutofit fontScale="90000"/>
          </a:bodyPr>
          <a:lstStyle/>
          <a:p>
            <a:pPr algn="ctr"/>
            <a:r>
              <a:rPr lang="fr-FR" sz="2800" b="1" i="1" dirty="0" smtClean="0">
                <a:solidFill>
                  <a:srgbClr val="FF0000"/>
                </a:solidFill>
              </a:rPr>
              <a:t>Origines des médicaments :</a:t>
            </a:r>
            <a:br>
              <a:rPr lang="fr-FR" sz="2800" b="1" i="1" dirty="0" smtClean="0">
                <a:solidFill>
                  <a:srgbClr val="FF0000"/>
                </a:solidFill>
              </a:rPr>
            </a:br>
            <a:endParaRPr lang="fr-FR" sz="2800" b="1" i="1" dirty="0">
              <a:solidFill>
                <a:srgbClr val="FF0000"/>
              </a:solidFill>
            </a:endParaRPr>
          </a:p>
        </p:txBody>
      </p:sp>
      <p:sp>
        <p:nvSpPr>
          <p:cNvPr id="3" name="Espace réservé du contenu 2"/>
          <p:cNvSpPr>
            <a:spLocks noGrp="1"/>
          </p:cNvSpPr>
          <p:nvPr>
            <p:ph sz="quarter" idx="1"/>
          </p:nvPr>
        </p:nvSpPr>
        <p:spPr>
          <a:xfrm>
            <a:off x="251520" y="980728"/>
            <a:ext cx="8363272" cy="5616624"/>
          </a:xfrm>
        </p:spPr>
        <p:txBody>
          <a:bodyPr>
            <a:normAutofit fontScale="25000" lnSpcReduction="20000"/>
          </a:bodyPr>
          <a:lstStyle/>
          <a:p>
            <a:pPr algn="just">
              <a:buNone/>
            </a:pPr>
            <a:r>
              <a:rPr lang="fr-FR" sz="9600" b="1" i="1" dirty="0" smtClean="0">
                <a:latin typeface="Times New Roman" pitchFamily="18" charset="0"/>
                <a:cs typeface="Times New Roman" pitchFamily="18" charset="0"/>
              </a:rPr>
              <a:t>1</a:t>
            </a:r>
            <a:r>
              <a:rPr lang="fr-FR" sz="9600" i="1" dirty="0" smtClean="0">
                <a:latin typeface="Times New Roman" pitchFamily="18" charset="0"/>
                <a:cs typeface="Times New Roman" pitchFamily="18" charset="0"/>
              </a:rPr>
              <a:t>-</a:t>
            </a:r>
            <a:r>
              <a:rPr lang="fr-FR" sz="9600" b="1" i="1" dirty="0" smtClean="0">
                <a:latin typeface="Times New Roman" pitchFamily="18" charset="0"/>
                <a:cs typeface="Times New Roman" pitchFamily="18" charset="0"/>
              </a:rPr>
              <a:t>Végétale: </a:t>
            </a:r>
            <a:endParaRPr lang="fr-FR" sz="9600" b="1" i="1" dirty="0" smtClean="0">
              <a:latin typeface="Times New Roman" pitchFamily="18" charset="0"/>
              <a:cs typeface="Times New Roman" pitchFamily="18" charset="0"/>
            </a:endParaRPr>
          </a:p>
          <a:p>
            <a:pPr algn="just">
              <a:buNone/>
            </a:pPr>
            <a:r>
              <a:rPr lang="fr-FR" sz="9600" b="1" i="1" dirty="0" smtClean="0">
                <a:latin typeface="Times New Roman" pitchFamily="18" charset="0"/>
                <a:cs typeface="Times New Roman" pitchFamily="18" charset="0"/>
              </a:rPr>
              <a:t> </a:t>
            </a:r>
          </a:p>
          <a:p>
            <a:pPr algn="just">
              <a:buNone/>
            </a:pPr>
            <a:r>
              <a:rPr lang="fr-FR" sz="8800" dirty="0" smtClean="0">
                <a:latin typeface="Times New Roman" pitchFamily="18" charset="0"/>
                <a:cs typeface="Times New Roman" pitchFamily="18" charset="0"/>
              </a:rPr>
              <a:t>L’utilisation </a:t>
            </a:r>
            <a:r>
              <a:rPr lang="fr-FR" sz="8800" dirty="0" smtClean="0">
                <a:latin typeface="Times New Roman" pitchFamily="18" charset="0"/>
                <a:cs typeface="Times New Roman" pitchFamily="18" charset="0"/>
              </a:rPr>
              <a:t>des plantes en thérapeutique (Phytothérapie) est très ancienne. On utilise soit la plante entière, soit les produits d’extraction qu’elles fournissent</a:t>
            </a:r>
            <a:r>
              <a:rPr lang="fr-FR" sz="8800" dirty="0" smtClean="0">
                <a:latin typeface="Times New Roman" pitchFamily="18" charset="0"/>
                <a:cs typeface="Times New Roman" pitchFamily="18" charset="0"/>
              </a:rPr>
              <a:t>.</a:t>
            </a:r>
          </a:p>
          <a:p>
            <a:pPr marL="0" indent="0">
              <a:lnSpc>
                <a:spcPct val="110000"/>
              </a:lnSpc>
              <a:buNone/>
            </a:pPr>
            <a:r>
              <a:rPr lang="fr-FR" sz="8800" b="1" dirty="0">
                <a:solidFill>
                  <a:schemeClr val="folHlink"/>
                </a:solidFill>
                <a:latin typeface="Arial" charset="0"/>
              </a:rPr>
              <a:t>Extrait des écorces du Quinquina</a:t>
            </a:r>
            <a:r>
              <a:rPr lang="fr-FR" sz="8800" dirty="0"/>
              <a:t>:</a:t>
            </a:r>
          </a:p>
          <a:p>
            <a:pPr marL="0" indent="0">
              <a:lnSpc>
                <a:spcPct val="110000"/>
              </a:lnSpc>
              <a:buNone/>
            </a:pPr>
            <a:r>
              <a:rPr lang="fr-FR" sz="8800" dirty="0" smtClean="0">
                <a:solidFill>
                  <a:schemeClr val="folHlink"/>
                </a:solidFill>
                <a:latin typeface="Arial" charset="0"/>
              </a:rPr>
              <a:t>Quinine </a:t>
            </a:r>
            <a:r>
              <a:rPr lang="fr-FR" sz="8800" dirty="0">
                <a:solidFill>
                  <a:schemeClr val="folHlink"/>
                </a:solidFill>
                <a:latin typeface="Arial" charset="0"/>
              </a:rPr>
              <a:t>: utilisée contre les  fièvres (Σ en 1824): </a:t>
            </a:r>
            <a:r>
              <a:rPr lang="fr-FR" sz="8800" b="1" dirty="0" err="1">
                <a:solidFill>
                  <a:schemeClr val="folHlink"/>
                </a:solidFill>
                <a:latin typeface="Arial" charset="0"/>
              </a:rPr>
              <a:t>Quinimax</a:t>
            </a:r>
            <a:r>
              <a:rPr lang="fr-FR" sz="8800" b="1" baseline="30000" dirty="0">
                <a:solidFill>
                  <a:schemeClr val="folHlink"/>
                </a:solidFill>
                <a:latin typeface="Arial" charset="0"/>
              </a:rPr>
              <a:t>®</a:t>
            </a:r>
            <a:r>
              <a:rPr lang="fr-FR" sz="8800" dirty="0">
                <a:solidFill>
                  <a:schemeClr val="folHlink"/>
                </a:solidFill>
                <a:latin typeface="Arial" charset="0"/>
              </a:rPr>
              <a:t> antipaludéen</a:t>
            </a:r>
            <a:endParaRPr lang="fr-FR" sz="8800" baseline="30000" dirty="0">
              <a:solidFill>
                <a:schemeClr val="folHlink"/>
              </a:solidFill>
              <a:latin typeface="Arial" charset="0"/>
            </a:endParaRPr>
          </a:p>
          <a:p>
            <a:pPr marL="0" indent="0">
              <a:lnSpc>
                <a:spcPct val="110000"/>
              </a:lnSpc>
              <a:buNone/>
            </a:pPr>
            <a:r>
              <a:rPr lang="fr-FR" sz="8800" dirty="0" err="1" smtClean="0">
                <a:solidFill>
                  <a:schemeClr val="folHlink"/>
                </a:solidFill>
                <a:latin typeface="Arial" charset="0"/>
              </a:rPr>
              <a:t>Quinidine</a:t>
            </a:r>
            <a:r>
              <a:rPr lang="fr-FR" sz="8800" dirty="0" smtClean="0">
                <a:solidFill>
                  <a:schemeClr val="folHlink"/>
                </a:solidFill>
                <a:latin typeface="Arial" charset="0"/>
              </a:rPr>
              <a:t> </a:t>
            </a:r>
            <a:r>
              <a:rPr lang="fr-FR" sz="8800" dirty="0">
                <a:solidFill>
                  <a:schemeClr val="folHlink"/>
                </a:solidFill>
                <a:latin typeface="Arial" charset="0"/>
              </a:rPr>
              <a:t>: utilisée contre les palpitations: </a:t>
            </a:r>
            <a:r>
              <a:rPr lang="fr-FR" sz="8800" b="1" dirty="0" err="1">
                <a:solidFill>
                  <a:schemeClr val="folHlink"/>
                </a:solidFill>
                <a:latin typeface="Arial" charset="0"/>
              </a:rPr>
              <a:t>Serecor</a:t>
            </a:r>
            <a:r>
              <a:rPr lang="fr-FR" sz="8800" b="1" baseline="30000" dirty="0">
                <a:solidFill>
                  <a:schemeClr val="folHlink"/>
                </a:solidFill>
              </a:rPr>
              <a:t>®</a:t>
            </a:r>
            <a:r>
              <a:rPr lang="fr-FR" sz="8800" baseline="30000" dirty="0">
                <a:solidFill>
                  <a:schemeClr val="folHlink"/>
                </a:solidFill>
              </a:rPr>
              <a:t> </a:t>
            </a:r>
            <a:r>
              <a:rPr lang="fr-FR" sz="8800" dirty="0" err="1">
                <a:solidFill>
                  <a:schemeClr val="folHlink"/>
                </a:solidFill>
                <a:latin typeface="Arial" charset="0"/>
              </a:rPr>
              <a:t>antiarhytmique</a:t>
            </a:r>
            <a:endParaRPr lang="fr-FR" sz="8800" dirty="0">
              <a:solidFill>
                <a:schemeClr val="folHlink"/>
              </a:solidFill>
              <a:latin typeface="Arial" charset="0"/>
            </a:endParaRPr>
          </a:p>
          <a:p>
            <a:pPr>
              <a:lnSpc>
                <a:spcPct val="110000"/>
              </a:lnSpc>
            </a:pPr>
            <a:endParaRPr lang="fr-FR" sz="8800" dirty="0">
              <a:solidFill>
                <a:schemeClr val="folHlink"/>
              </a:solidFill>
              <a:latin typeface="Arial" charset="0"/>
            </a:endParaRPr>
          </a:p>
          <a:p>
            <a:pPr marL="0" indent="0">
              <a:lnSpc>
                <a:spcPct val="110000"/>
              </a:lnSpc>
              <a:buNone/>
            </a:pPr>
            <a:r>
              <a:rPr lang="fr-FR" sz="8800" b="1" dirty="0">
                <a:solidFill>
                  <a:schemeClr val="folHlink"/>
                </a:solidFill>
                <a:latin typeface="Arial" charset="0"/>
              </a:rPr>
              <a:t>- Extrait de la</a:t>
            </a:r>
            <a:r>
              <a:rPr lang="fr-FR" sz="8800" b="1" dirty="0">
                <a:latin typeface="Arial" charset="0"/>
              </a:rPr>
              <a:t> </a:t>
            </a:r>
            <a:r>
              <a:rPr lang="fr-FR" sz="8800" b="1" dirty="0">
                <a:solidFill>
                  <a:schemeClr val="folHlink"/>
                </a:solidFill>
                <a:latin typeface="Arial" charset="0"/>
              </a:rPr>
              <a:t>pervenche de Madagascar</a:t>
            </a:r>
            <a:r>
              <a:rPr lang="fr-FR" sz="8800" dirty="0"/>
              <a:t>:</a:t>
            </a:r>
          </a:p>
          <a:p>
            <a:pPr marL="0" indent="0">
              <a:lnSpc>
                <a:spcPct val="110000"/>
              </a:lnSpc>
              <a:buNone/>
            </a:pPr>
            <a:r>
              <a:rPr lang="fr-FR" sz="8800" dirty="0" err="1" smtClean="0">
                <a:solidFill>
                  <a:schemeClr val="folHlink"/>
                </a:solidFill>
                <a:latin typeface="Arial" charset="0"/>
              </a:rPr>
              <a:t>Vinca-alcaloïdes:Anticancéreux</a:t>
            </a:r>
            <a:r>
              <a:rPr lang="fr-FR" sz="8800" dirty="0" smtClean="0">
                <a:solidFill>
                  <a:schemeClr val="folHlink"/>
                </a:solidFill>
                <a:latin typeface="Arial" charset="0"/>
              </a:rPr>
              <a:t> </a:t>
            </a:r>
            <a:r>
              <a:rPr lang="fr-FR" sz="8800" dirty="0">
                <a:solidFill>
                  <a:schemeClr val="folHlink"/>
                </a:solidFill>
                <a:latin typeface="Arial" charset="0"/>
              </a:rPr>
              <a:t>:Vinblastine </a:t>
            </a:r>
            <a:r>
              <a:rPr lang="fr-FR" sz="8800" b="1" dirty="0" err="1">
                <a:solidFill>
                  <a:schemeClr val="folHlink"/>
                </a:solidFill>
                <a:latin typeface="Arial" charset="0"/>
              </a:rPr>
              <a:t>Velbe</a:t>
            </a:r>
            <a:r>
              <a:rPr lang="fr-FR" sz="8800" b="1" baseline="30000" dirty="0">
                <a:solidFill>
                  <a:schemeClr val="folHlink"/>
                </a:solidFill>
              </a:rPr>
              <a:t>®</a:t>
            </a:r>
            <a:r>
              <a:rPr lang="fr-FR" sz="8800" dirty="0">
                <a:solidFill>
                  <a:schemeClr val="folHlink"/>
                </a:solidFill>
                <a:latin typeface="Arial" charset="0"/>
              </a:rPr>
              <a:t>, </a:t>
            </a:r>
            <a:r>
              <a:rPr lang="fr-FR" sz="8800" dirty="0" err="1">
                <a:solidFill>
                  <a:schemeClr val="folHlink"/>
                </a:solidFill>
                <a:latin typeface="Arial" charset="0"/>
              </a:rPr>
              <a:t>Vinorelbine</a:t>
            </a:r>
            <a:r>
              <a:rPr lang="fr-FR" sz="8800" dirty="0">
                <a:solidFill>
                  <a:schemeClr val="folHlink"/>
                </a:solidFill>
                <a:latin typeface="Arial" charset="0"/>
              </a:rPr>
              <a:t> </a:t>
            </a:r>
            <a:r>
              <a:rPr lang="fr-FR" sz="8800" b="1" dirty="0" err="1">
                <a:solidFill>
                  <a:schemeClr val="folHlink"/>
                </a:solidFill>
                <a:latin typeface="Arial" charset="0"/>
              </a:rPr>
              <a:t>Navelbine</a:t>
            </a:r>
            <a:r>
              <a:rPr lang="fr-FR" sz="8800" b="1" baseline="30000" dirty="0">
                <a:solidFill>
                  <a:schemeClr val="folHlink"/>
                </a:solidFill>
              </a:rPr>
              <a:t>®</a:t>
            </a:r>
            <a:r>
              <a:rPr lang="fr-FR" sz="8800" baseline="30000" dirty="0"/>
              <a:t> </a:t>
            </a:r>
          </a:p>
          <a:p>
            <a:pPr marL="0" indent="0">
              <a:lnSpc>
                <a:spcPct val="110000"/>
              </a:lnSpc>
              <a:buNone/>
            </a:pPr>
            <a:r>
              <a:rPr lang="fr-FR" sz="8800" b="1" dirty="0" smtClean="0">
                <a:solidFill>
                  <a:schemeClr val="folHlink"/>
                </a:solidFill>
                <a:latin typeface="Arial" charset="0"/>
              </a:rPr>
              <a:t>- </a:t>
            </a:r>
            <a:r>
              <a:rPr lang="fr-FR" sz="8800" b="1" dirty="0">
                <a:solidFill>
                  <a:schemeClr val="folHlink"/>
                </a:solidFill>
                <a:latin typeface="Arial" charset="0"/>
              </a:rPr>
              <a:t>Extrait de</a:t>
            </a:r>
            <a:r>
              <a:rPr lang="fr-FR" sz="8800" dirty="0"/>
              <a:t> </a:t>
            </a:r>
            <a:r>
              <a:rPr lang="fr-FR" sz="8800" b="1" dirty="0">
                <a:solidFill>
                  <a:schemeClr val="folHlink"/>
                </a:solidFill>
                <a:latin typeface="Arial" charset="0"/>
              </a:rPr>
              <a:t>l’Ergot de seigle</a:t>
            </a:r>
            <a:r>
              <a:rPr lang="fr-FR" sz="8800" dirty="0">
                <a:solidFill>
                  <a:schemeClr val="folHlink"/>
                </a:solidFill>
                <a:latin typeface="Arial" charset="0"/>
              </a:rPr>
              <a:t>: Ergotamine </a:t>
            </a:r>
            <a:r>
              <a:rPr lang="fr-FR" sz="8800" b="1" dirty="0" err="1">
                <a:solidFill>
                  <a:schemeClr val="folHlink"/>
                </a:solidFill>
                <a:latin typeface="Arial" charset="0"/>
              </a:rPr>
              <a:t>Séglor</a:t>
            </a:r>
            <a:r>
              <a:rPr lang="fr-FR" sz="8800" b="1" baseline="30000" dirty="0">
                <a:solidFill>
                  <a:schemeClr val="folHlink"/>
                </a:solidFill>
                <a:latin typeface="Arial" charset="0"/>
              </a:rPr>
              <a:t>®</a:t>
            </a:r>
            <a:r>
              <a:rPr lang="fr-FR" sz="8800" dirty="0">
                <a:solidFill>
                  <a:schemeClr val="folHlink"/>
                </a:solidFill>
                <a:latin typeface="Arial" charset="0"/>
              </a:rPr>
              <a:t> antimigraineux	 </a:t>
            </a:r>
          </a:p>
          <a:p>
            <a:pPr>
              <a:lnSpc>
                <a:spcPct val="110000"/>
              </a:lnSpc>
            </a:pPr>
            <a:endParaRPr lang="fr-FR" sz="9600" dirty="0">
              <a:solidFill>
                <a:schemeClr val="folHlink"/>
              </a:solidFill>
              <a:latin typeface="Arial" charset="0"/>
            </a:endParaRPr>
          </a:p>
          <a:p>
            <a:pPr algn="just">
              <a:buNone/>
            </a:pPr>
            <a:endParaRPr lang="fr-FR" sz="9600" dirty="0" smtClean="0">
              <a:latin typeface="Times New Roman" pitchFamily="18" charset="0"/>
              <a:cs typeface="Times New Roman" pitchFamily="18" charset="0"/>
            </a:endParaRPr>
          </a:p>
          <a:p>
            <a:pPr algn="just">
              <a:buNone/>
            </a:pPr>
            <a:r>
              <a:rPr lang="fr-FR" sz="9600" dirty="0" smtClean="0">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692696"/>
            <a:ext cx="7467600" cy="5781256"/>
          </a:xfrm>
        </p:spPr>
        <p:txBody>
          <a:bodyPr>
            <a:normAutofit fontScale="85000" lnSpcReduction="20000"/>
          </a:bodyPr>
          <a:lstStyle/>
          <a:p>
            <a:pPr algn="just">
              <a:buNone/>
            </a:pPr>
            <a:r>
              <a:rPr lang="fr-FR" b="1" i="1" dirty="0" smtClean="0">
                <a:latin typeface="Times New Roman" pitchFamily="18" charset="0"/>
                <a:cs typeface="Times New Roman" pitchFamily="18" charset="0"/>
              </a:rPr>
              <a:t>2</a:t>
            </a:r>
            <a:r>
              <a:rPr lang="fr-FR" i="1" dirty="0" smtClean="0">
                <a:latin typeface="Times New Roman" pitchFamily="18" charset="0"/>
                <a:cs typeface="Times New Roman" pitchFamily="18" charset="0"/>
              </a:rPr>
              <a:t>- </a:t>
            </a:r>
            <a:r>
              <a:rPr lang="fr-FR" sz="3300" b="1" i="1" dirty="0" smtClean="0">
                <a:latin typeface="Times New Roman" pitchFamily="18" charset="0"/>
                <a:cs typeface="Times New Roman" pitchFamily="18" charset="0"/>
              </a:rPr>
              <a:t>Animale</a:t>
            </a:r>
            <a:r>
              <a:rPr lang="fr-FR" sz="3300" i="1" dirty="0" smtClean="0">
                <a:latin typeface="Times New Roman" pitchFamily="18" charset="0"/>
                <a:cs typeface="Times New Roman" pitchFamily="18" charset="0"/>
              </a:rPr>
              <a:t>:</a:t>
            </a: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L’utilisation d’organes ou de glandes fraîches en thérapeutique est aussi ancienne que les plantes. Sont utilisés actuellement :</a:t>
            </a:r>
          </a:p>
          <a:p>
            <a:pPr algn="just">
              <a:buNone/>
            </a:pPr>
            <a:r>
              <a:rPr lang="fr-FR" dirty="0" smtClean="0">
                <a:latin typeface="Times New Roman" pitchFamily="18" charset="0"/>
                <a:cs typeface="Times New Roman" pitchFamily="18" charset="0"/>
              </a:rPr>
              <a:t>.</a:t>
            </a:r>
          </a:p>
          <a:p>
            <a:pPr algn="just">
              <a:buNone/>
            </a:pPr>
            <a:r>
              <a:rPr lang="fr-FR" b="1" i="1" dirty="0" smtClean="0">
                <a:latin typeface="Times New Roman" pitchFamily="18" charset="0"/>
                <a:cs typeface="Times New Roman" pitchFamily="18" charset="0"/>
              </a:rPr>
              <a:t>    </a:t>
            </a:r>
            <a:r>
              <a:rPr lang="fr-FR" dirty="0" smtClean="0"/>
              <a:t>l'insuline </a:t>
            </a:r>
            <a:r>
              <a:rPr lang="fr-FR" dirty="0"/>
              <a:t>du porc et du </a:t>
            </a:r>
            <a:r>
              <a:rPr lang="fr-FR" dirty="0" smtClean="0"/>
              <a:t>bœuf</a:t>
            </a:r>
            <a:endParaRPr lang="fr-FR" dirty="0"/>
          </a:p>
          <a:p>
            <a:pPr algn="just">
              <a:buNone/>
            </a:pPr>
            <a:endParaRPr lang="fr-FR" dirty="0" smtClean="0"/>
          </a:p>
          <a:p>
            <a:r>
              <a:rPr lang="fr-FR" b="1" u="sng" dirty="0">
                <a:solidFill>
                  <a:schemeClr val="folHlink"/>
                </a:solidFill>
                <a:latin typeface="Arial" charset="0"/>
              </a:rPr>
              <a:t>Héparine</a:t>
            </a:r>
            <a:r>
              <a:rPr lang="fr-FR" dirty="0">
                <a:solidFill>
                  <a:schemeClr val="folHlink"/>
                </a:solidFill>
                <a:latin typeface="Arial" charset="0"/>
              </a:rPr>
              <a:t> : extrait de la muqueuse intestinale de porc</a:t>
            </a:r>
          </a:p>
          <a:p>
            <a:r>
              <a:rPr lang="fr-FR" dirty="0">
                <a:solidFill>
                  <a:schemeClr val="folHlink"/>
                </a:solidFill>
                <a:latin typeface="Arial" charset="0"/>
              </a:rPr>
              <a:t>	+ purification et obtention de sels calcique, sodique</a:t>
            </a:r>
          </a:p>
          <a:p>
            <a:r>
              <a:rPr lang="fr-FR" dirty="0">
                <a:solidFill>
                  <a:schemeClr val="folHlink"/>
                </a:solidFill>
                <a:latin typeface="Arial" charset="0"/>
              </a:rPr>
              <a:t>	Ex: </a:t>
            </a:r>
            <a:r>
              <a:rPr lang="fr-FR" dirty="0" err="1">
                <a:solidFill>
                  <a:schemeClr val="folHlink"/>
                </a:solidFill>
                <a:latin typeface="Arial" charset="0"/>
              </a:rPr>
              <a:t>Calciparine</a:t>
            </a:r>
            <a:r>
              <a:rPr lang="fr-FR" baseline="30000" dirty="0">
                <a:solidFill>
                  <a:schemeClr val="folHlink"/>
                </a:solidFill>
                <a:latin typeface="Arial" charset="0"/>
              </a:rPr>
              <a:t>®</a:t>
            </a:r>
          </a:p>
          <a:p>
            <a:pPr algn="just">
              <a:buNone/>
            </a:pPr>
            <a:endParaRPr lang="fr-FR" dirty="0" smtClean="0"/>
          </a:p>
          <a:p>
            <a:pPr algn="just">
              <a:buNone/>
            </a:pPr>
            <a:endParaRPr lang="fr-FR" dirty="0" smtClean="0"/>
          </a:p>
          <a:p>
            <a:pPr algn="just">
              <a:buNone/>
            </a:pPr>
            <a:r>
              <a:rPr lang="fr-FR" b="1" i="1" dirty="0">
                <a:latin typeface="Times New Roman" pitchFamily="18" charset="0"/>
                <a:cs typeface="Times New Roman" pitchFamily="18" charset="0"/>
              </a:rPr>
              <a:t>3</a:t>
            </a:r>
            <a:r>
              <a:rPr lang="fr-FR" i="1" dirty="0">
                <a:latin typeface="Times New Roman" pitchFamily="18" charset="0"/>
                <a:cs typeface="Times New Roman" pitchFamily="18" charset="0"/>
              </a:rPr>
              <a:t>- </a:t>
            </a:r>
            <a:r>
              <a:rPr lang="fr-FR" sz="3300" b="1" i="1" dirty="0">
                <a:latin typeface="Times New Roman" pitchFamily="18" charset="0"/>
                <a:cs typeface="Times New Roman" pitchFamily="18" charset="0"/>
              </a:rPr>
              <a:t>Synthétique:</a:t>
            </a:r>
            <a:r>
              <a:rPr lang="fr-FR" dirty="0">
                <a:latin typeface="Times New Roman" pitchFamily="18" charset="0"/>
                <a:cs typeface="Times New Roman" pitchFamily="18" charset="0"/>
              </a:rPr>
              <a:t> C’est la principale source de production des médicaments modernes. </a:t>
            </a:r>
          </a:p>
          <a:p>
            <a:pPr algn="just">
              <a:buFontTx/>
              <a:buChar char="-"/>
            </a:pPr>
            <a:r>
              <a:rPr lang="fr-FR" dirty="0">
                <a:latin typeface="Times New Roman" pitchFamily="18" charset="0"/>
                <a:cs typeface="Times New Roman" pitchFamily="18" charset="0"/>
              </a:rPr>
              <a:t>Ce sont généralement des molécules complexes obtenues par des méthodes de synthèse de chimie organique</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ex: ACIDE ACETYL SALICYLIQUE,  </a:t>
            </a: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836712"/>
            <a:ext cx="7859216" cy="5637240"/>
          </a:xfrm>
        </p:spPr>
        <p:txBody>
          <a:bodyPr/>
          <a:lstStyle/>
          <a:p>
            <a:pPr>
              <a:buNone/>
            </a:pPr>
            <a:r>
              <a:rPr lang="fr-FR" sz="2800" b="1" i="1" dirty="0" smtClean="0">
                <a:latin typeface="Times New Roman" pitchFamily="18" charset="0"/>
                <a:cs typeface="Times New Roman" pitchFamily="18" charset="0"/>
              </a:rPr>
              <a:t>4</a:t>
            </a:r>
            <a:r>
              <a:rPr lang="fr-FR" sz="2800" i="1"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biotechnologique (biogénétique</a:t>
            </a:r>
            <a:r>
              <a:rPr lang="fr-FR" sz="2800" b="1" i="1" dirty="0" smtClean="0">
                <a:latin typeface="Times New Roman" pitchFamily="18" charset="0"/>
                <a:cs typeface="Times New Roman" pitchFamily="18" charset="0"/>
              </a:rPr>
              <a:t>)</a:t>
            </a:r>
          </a:p>
          <a:p>
            <a:pPr>
              <a:buNone/>
            </a:pPr>
            <a:endParaRPr lang="fr-FR" dirty="0" smtClean="0">
              <a:latin typeface="Times New Roman" pitchFamily="18" charset="0"/>
              <a:cs typeface="Times New Roman" pitchFamily="18" charset="0"/>
            </a:endParaRPr>
          </a:p>
          <a:p>
            <a:pPr marL="0" indent="0">
              <a:buNone/>
            </a:pPr>
            <a:r>
              <a:rPr lang="fr-FR" sz="2800" dirty="0" smtClean="0">
                <a:latin typeface="Times New Roman" pitchFamily="18" charset="0"/>
                <a:cs typeface="Times New Roman" pitchFamily="18" charset="0"/>
              </a:rPr>
              <a:t>"</a:t>
            </a:r>
            <a:r>
              <a:rPr lang="fr-FR" sz="2800" dirty="0"/>
              <a:t>issus de “géni-génétique”, </a:t>
            </a:r>
            <a:r>
              <a:rPr lang="fr-FR" sz="2800" dirty="0" smtClean="0"/>
              <a:t>des microorganismes </a:t>
            </a:r>
            <a:r>
              <a:rPr lang="fr-FR" sz="2800" dirty="0"/>
              <a:t>génétiquement modifiés pour produire </a:t>
            </a:r>
            <a:r>
              <a:rPr lang="fr-FR" sz="2800" dirty="0" smtClean="0"/>
              <a:t>des médicaments</a:t>
            </a:r>
          </a:p>
          <a:p>
            <a:pPr marL="0" indent="0">
              <a:buNone/>
            </a:pPr>
            <a:endParaRPr lang="fr-FR" dirty="0" smtClean="0"/>
          </a:p>
          <a:p>
            <a:pPr marL="0" indent="0">
              <a:buNone/>
            </a:pPr>
            <a:r>
              <a:rPr lang="fr-FR" dirty="0" smtClean="0">
                <a:latin typeface="Times New Roman" pitchFamily="18" charset="0"/>
                <a:cs typeface="Times New Roman" pitchFamily="18" charset="0"/>
              </a:rPr>
              <a:t>Ex</a:t>
            </a: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des hormones (hormone de </a:t>
            </a:r>
            <a:r>
              <a:rPr lang="fr-FR" dirty="0" smtClean="0">
                <a:latin typeface="Times New Roman" pitchFamily="18" charset="0"/>
                <a:cs typeface="Times New Roman" pitchFamily="18" charset="0"/>
              </a:rPr>
              <a:t>croissance</a:t>
            </a:r>
            <a:r>
              <a:rPr lang="fr-FR" dirty="0" smtClean="0">
                <a:latin typeface="Times New Roman" pitchFamily="18" charset="0"/>
                <a:cs typeface="Times New Roman" pitchFamily="18" charset="0"/>
              </a:rPr>
              <a:t>)</a:t>
            </a:r>
          </a:p>
          <a:p>
            <a:pPr marL="0" indent="0">
              <a:buNone/>
            </a:pPr>
            <a:endParaRPr lang="fr-FR" dirty="0" smtClean="0">
              <a:latin typeface="Times New Roman" pitchFamily="18" charset="0"/>
              <a:cs typeface="Times New Roman" pitchFamily="18" charset="0"/>
            </a:endParaRPr>
          </a:p>
          <a:p>
            <a:pPr marL="0" indent="0">
              <a:buNone/>
            </a:pPr>
            <a:r>
              <a:rPr lang="fr-FR" dirty="0"/>
              <a:t>l'insuline humaine synthétisé par Escherichia coli.</a:t>
            </a:r>
            <a:endParaRPr lang="fr-FR" dirty="0" smtClean="0">
              <a:latin typeface="Times New Roman" pitchFamily="18" charset="0"/>
              <a:cs typeface="Times New Roman" pitchFamily="18" charset="0"/>
            </a:endParaRP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980728"/>
            <a:ext cx="7467600" cy="5493224"/>
          </a:xfrm>
        </p:spPr>
        <p:txBody>
          <a:bodyPr/>
          <a:lstStyle/>
          <a:p>
            <a:pPr algn="just">
              <a:buNone/>
            </a:pPr>
            <a:r>
              <a:rPr lang="fr-FR" b="1" i="1" dirty="0" smtClean="0">
                <a:latin typeface="Times New Roman" pitchFamily="18" charset="0"/>
                <a:cs typeface="Times New Roman" pitchFamily="18" charset="0"/>
              </a:rPr>
              <a:t>5</a:t>
            </a:r>
            <a:r>
              <a:rPr lang="fr-FR" i="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Microbiologique : </a:t>
            </a:r>
          </a:p>
          <a:p>
            <a:pPr algn="just">
              <a:buNone/>
            </a:pPr>
            <a:r>
              <a:rPr lang="fr-FR" dirty="0" smtClean="0">
                <a:latin typeface="Times New Roman" pitchFamily="18" charset="0"/>
                <a:cs typeface="Times New Roman" pitchFamily="18" charset="0"/>
              </a:rPr>
              <a:t>Il s’agit essentiellement de : </a:t>
            </a:r>
          </a:p>
          <a:p>
            <a:pPr algn="just">
              <a:buNone/>
            </a:pPr>
            <a:r>
              <a:rPr lang="fr-FR" dirty="0" smtClean="0">
                <a:latin typeface="Times New Roman" pitchFamily="18" charset="0"/>
                <a:cs typeface="Times New Roman" pitchFamily="18" charset="0"/>
              </a:rPr>
              <a:t>  - vaccins obtenus à partir de bactéries ou de virus.</a:t>
            </a:r>
          </a:p>
          <a:p>
            <a:pPr algn="just">
              <a:buNone/>
            </a:pPr>
            <a:r>
              <a:rPr lang="fr-FR" dirty="0" smtClean="0">
                <a:latin typeface="Times New Roman" pitchFamily="18" charset="0"/>
                <a:cs typeface="Times New Roman" pitchFamily="18" charset="0"/>
              </a:rPr>
              <a:t>            Ex: les antibiotiques</a:t>
            </a:r>
          </a:p>
          <a:p>
            <a:pPr algn="just"/>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83568" y="116632"/>
            <a:ext cx="7920880" cy="6408712"/>
          </a:xfrm>
        </p:spPr>
        <p:txBody>
          <a:bodyPr>
            <a:normAutofit fontScale="92500"/>
          </a:bodyPr>
          <a:lstStyle/>
          <a:p>
            <a:pPr>
              <a:buNone/>
            </a:pPr>
            <a:r>
              <a:rPr lang="fr-FR" sz="3000" b="1" i="1" dirty="0" smtClean="0">
                <a:latin typeface="Times New Roman" pitchFamily="18" charset="0"/>
                <a:cs typeface="Times New Roman" pitchFamily="18" charset="0"/>
              </a:rPr>
              <a:t>6</a:t>
            </a:r>
            <a:r>
              <a:rPr lang="fr-FR" sz="3000" i="1" dirty="0" smtClean="0">
                <a:latin typeface="Times New Roman" pitchFamily="18" charset="0"/>
                <a:cs typeface="Times New Roman" pitchFamily="18" charset="0"/>
              </a:rPr>
              <a:t>- </a:t>
            </a:r>
            <a:r>
              <a:rPr lang="fr-FR" sz="3000" b="1" i="1" dirty="0" smtClean="0">
                <a:latin typeface="Times New Roman" pitchFamily="18" charset="0"/>
                <a:cs typeface="Times New Roman" pitchFamily="18" charset="0"/>
              </a:rPr>
              <a:t>Minérale:</a:t>
            </a:r>
            <a:endParaRPr lang="fr-FR" sz="3000"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Ce sont souvent des produits minéraux naturels employés comme principes actifs ou excipients de médicaments (, Argiles, Bicarbonate de sodium, Sulfate de magnésium, calcium, fer</a:t>
            </a:r>
            <a:r>
              <a:rPr lang="fr-FR" dirty="0" smtClean="0">
                <a:latin typeface="Times New Roman" pitchFamily="18" charset="0"/>
                <a:cs typeface="Times New Roman" pitchFamily="18" charset="0"/>
              </a:rPr>
              <a:t>).</a:t>
            </a:r>
          </a:p>
          <a:p>
            <a:pPr algn="just">
              <a:buNone/>
            </a:pPr>
            <a:endParaRPr lang="fr-FR" dirty="0" smtClean="0">
              <a:latin typeface="Times New Roman" pitchFamily="18" charset="0"/>
              <a:cs typeface="Times New Roman" pitchFamily="18" charset="0"/>
            </a:endParaRPr>
          </a:p>
          <a:p>
            <a:pPr algn="just">
              <a:buNone/>
            </a:pPr>
            <a:r>
              <a:rPr lang="fr-FR" b="1" dirty="0">
                <a:solidFill>
                  <a:schemeClr val="folHlink"/>
                </a:solidFill>
                <a:latin typeface="Arial" charset="0"/>
              </a:rPr>
              <a:t>Aluminium</a:t>
            </a:r>
            <a:r>
              <a:rPr lang="fr-FR" dirty="0">
                <a:solidFill>
                  <a:schemeClr val="folHlink"/>
                </a:solidFill>
                <a:latin typeface="Arial" charset="0"/>
              </a:rPr>
              <a:t>: peu absorbé par le tube digestif + propriétés </a:t>
            </a:r>
            <a:r>
              <a:rPr lang="fr-FR" dirty="0" err="1">
                <a:solidFill>
                  <a:schemeClr val="folHlink"/>
                </a:solidFill>
                <a:latin typeface="Arial" charset="0"/>
              </a:rPr>
              <a:t>adsorbantes</a:t>
            </a:r>
            <a:r>
              <a:rPr lang="fr-FR" dirty="0">
                <a:solidFill>
                  <a:schemeClr val="folHlink"/>
                </a:solidFill>
                <a:latin typeface="Arial" charset="0"/>
              </a:rPr>
              <a:t> et antiacides </a:t>
            </a:r>
            <a:r>
              <a:rPr lang="fr-FR" dirty="0" err="1">
                <a:solidFill>
                  <a:schemeClr val="folHlink"/>
                </a:solidFill>
                <a:latin typeface="Arial" charset="0"/>
              </a:rPr>
              <a:t>Phosphalugel</a:t>
            </a:r>
            <a:r>
              <a:rPr lang="fr-FR" baseline="30000" dirty="0">
                <a:solidFill>
                  <a:schemeClr val="folHlink"/>
                </a:solidFill>
                <a:latin typeface="Arial" charset="0"/>
              </a:rPr>
              <a:t>® </a:t>
            </a:r>
            <a:r>
              <a:rPr lang="fr-FR" dirty="0" err="1">
                <a:solidFill>
                  <a:schemeClr val="folHlink"/>
                </a:solidFill>
                <a:latin typeface="Arial" charset="0"/>
              </a:rPr>
              <a:t>Maalox</a:t>
            </a:r>
            <a:r>
              <a:rPr lang="fr-FR" baseline="30000" dirty="0">
                <a:solidFill>
                  <a:schemeClr val="folHlink"/>
                </a:solidFill>
                <a:latin typeface="Arial" charset="0"/>
              </a:rPr>
              <a:t>® </a:t>
            </a:r>
            <a:r>
              <a:rPr lang="fr-FR" dirty="0" err="1">
                <a:solidFill>
                  <a:schemeClr val="folHlink"/>
                </a:solidFill>
                <a:latin typeface="Arial" charset="0"/>
              </a:rPr>
              <a:t>Gaviscon</a:t>
            </a:r>
            <a:r>
              <a:rPr lang="fr-FR" baseline="30000" dirty="0">
                <a:solidFill>
                  <a:schemeClr val="folHlink"/>
                </a:solidFill>
                <a:latin typeface="Arial" charset="0"/>
              </a:rPr>
              <a:t>®</a:t>
            </a:r>
            <a:endParaRPr lang="fr-FR" dirty="0">
              <a:solidFill>
                <a:schemeClr val="folHlink"/>
              </a:solidFill>
              <a:latin typeface="Arial" charset="0"/>
            </a:endParaRPr>
          </a:p>
          <a:p>
            <a:pPr algn="just">
              <a:buNone/>
            </a:pPr>
            <a:endParaRPr lang="fr-FR" dirty="0" smtClean="0">
              <a:latin typeface="Times New Roman" pitchFamily="18" charset="0"/>
              <a:cs typeface="Times New Roman" pitchFamily="18" charset="0"/>
            </a:endParaRPr>
          </a:p>
          <a:p>
            <a:pPr algn="just">
              <a:buNone/>
            </a:pPr>
            <a:r>
              <a:rPr lang="fr-FR" b="1" dirty="0"/>
              <a:t>Fe </a:t>
            </a:r>
            <a:r>
              <a:rPr lang="fr-FR" dirty="0"/>
              <a:t>(pour une anémie ferrique</a:t>
            </a:r>
            <a:r>
              <a:rPr lang="fr-FR" dirty="0" smtClean="0"/>
              <a:t>)</a:t>
            </a:r>
          </a:p>
          <a:p>
            <a:pPr algn="just">
              <a:buNone/>
            </a:pPr>
            <a:r>
              <a:rPr lang="fr-FR" b="1" dirty="0">
                <a:solidFill>
                  <a:schemeClr val="folHlink"/>
                </a:solidFill>
                <a:latin typeface="Arial" charset="0"/>
              </a:rPr>
              <a:t>Or</a:t>
            </a:r>
            <a:r>
              <a:rPr lang="fr-FR" dirty="0">
                <a:solidFill>
                  <a:schemeClr val="folHlink"/>
                </a:solidFill>
                <a:latin typeface="Arial" charset="0"/>
              </a:rPr>
              <a:t>: sous forme de sels (chrysothérapie): améliore les symptômes articulaires de pathologies rhumatismales </a:t>
            </a:r>
            <a:r>
              <a:rPr lang="fr-FR" dirty="0" err="1">
                <a:solidFill>
                  <a:schemeClr val="folHlink"/>
                </a:solidFill>
                <a:latin typeface="Arial" charset="0"/>
              </a:rPr>
              <a:t>Ridauran</a:t>
            </a:r>
            <a:r>
              <a:rPr lang="fr-FR" baseline="30000" dirty="0" smtClean="0">
                <a:solidFill>
                  <a:schemeClr val="folHlink"/>
                </a:solidFill>
                <a:latin typeface="Arial" charset="0"/>
              </a:rPr>
              <a:t>®</a:t>
            </a:r>
          </a:p>
          <a:p>
            <a:pPr algn="just">
              <a:buNone/>
            </a:pPr>
            <a:endParaRPr lang="fr-FR" baseline="30000" dirty="0" smtClean="0">
              <a:solidFill>
                <a:schemeClr val="folHlink"/>
              </a:solidFill>
              <a:latin typeface="Arial" charset="0"/>
            </a:endParaRPr>
          </a:p>
          <a:p>
            <a:pPr marL="274320" lvl="1" algn="just">
              <a:spcBef>
                <a:spcPts val="600"/>
              </a:spcBef>
              <a:buSzPct val="70000"/>
              <a:buNone/>
            </a:pPr>
            <a:r>
              <a:rPr lang="fr-FR" sz="2400" b="1" dirty="0">
                <a:solidFill>
                  <a:schemeClr val="folHlink"/>
                </a:solidFill>
                <a:latin typeface="Arial" charset="0"/>
              </a:rPr>
              <a:t>Complexes de </a:t>
            </a:r>
            <a:r>
              <a:rPr lang="fr-FR" sz="2400" b="1" u="sng" dirty="0">
                <a:solidFill>
                  <a:schemeClr val="folHlink"/>
                </a:solidFill>
                <a:latin typeface="Arial" charset="0"/>
              </a:rPr>
              <a:t>Platine</a:t>
            </a:r>
            <a:r>
              <a:rPr lang="fr-FR" sz="2400" b="1" dirty="0">
                <a:solidFill>
                  <a:schemeClr val="folHlink"/>
                </a:solidFill>
                <a:latin typeface="Arial" charset="0"/>
              </a:rPr>
              <a:t>: </a:t>
            </a:r>
            <a:r>
              <a:rPr lang="fr-FR" sz="2400" dirty="0">
                <a:solidFill>
                  <a:schemeClr val="folHlink"/>
                </a:solidFill>
                <a:latin typeface="Arial" charset="0"/>
              </a:rPr>
              <a:t>activité anticancéreuse    					</a:t>
            </a:r>
            <a:r>
              <a:rPr lang="fr-FR" sz="2400" dirty="0" err="1">
                <a:solidFill>
                  <a:schemeClr val="folHlink"/>
                </a:solidFill>
                <a:latin typeface="Arial" charset="0"/>
              </a:rPr>
              <a:t>Cisplatine</a:t>
            </a:r>
            <a:r>
              <a:rPr lang="fr-FR" sz="2400" dirty="0">
                <a:solidFill>
                  <a:schemeClr val="folHlink"/>
                </a:solidFill>
                <a:latin typeface="Arial" charset="0"/>
              </a:rPr>
              <a:t> </a:t>
            </a:r>
            <a:r>
              <a:rPr lang="fr-FR" sz="2400" dirty="0" err="1">
                <a:solidFill>
                  <a:schemeClr val="folHlink"/>
                </a:solidFill>
                <a:latin typeface="Arial" charset="0"/>
              </a:rPr>
              <a:t>Carboplatine</a:t>
            </a:r>
            <a:r>
              <a:rPr lang="fr-FR" sz="2400" dirty="0">
                <a:solidFill>
                  <a:schemeClr val="folHlink"/>
                </a:solidFill>
                <a:latin typeface="Arial" charset="0"/>
              </a:rPr>
              <a:t> </a:t>
            </a:r>
            <a:r>
              <a:rPr lang="fr-FR" sz="2400" dirty="0" err="1">
                <a:solidFill>
                  <a:schemeClr val="folHlink"/>
                </a:solidFill>
                <a:latin typeface="Arial" charset="0"/>
              </a:rPr>
              <a:t>Oxaliplatine</a:t>
            </a:r>
            <a:endParaRPr lang="fr-FR" sz="2400" dirty="0">
              <a:solidFill>
                <a:schemeClr val="folHlink"/>
              </a:solidFill>
              <a:latin typeface="Arial" charset="0"/>
            </a:endParaRPr>
          </a:p>
          <a:p>
            <a:pPr algn="just">
              <a:buNone/>
            </a:pPr>
            <a:endParaRPr lang="fr-FR" baseline="30000" dirty="0">
              <a:solidFill>
                <a:schemeClr val="folHlink"/>
              </a:solidFill>
              <a:latin typeface="Arial" charset="0"/>
            </a:endParaRPr>
          </a:p>
          <a:p>
            <a:pPr algn="just">
              <a:buNone/>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827088" y="1017588"/>
            <a:ext cx="184150" cy="366712"/>
          </a:xfrm>
          <a:prstGeom prst="rect">
            <a:avLst/>
          </a:prstGeom>
          <a:noFill/>
          <a:ln w="9525">
            <a:noFill/>
            <a:miter lim="800000"/>
            <a:headEnd/>
            <a:tailEnd/>
          </a:ln>
        </p:spPr>
        <p:txBody>
          <a:bodyPr wrap="none">
            <a:spAutoFit/>
          </a:bodyPr>
          <a:lstStyle/>
          <a:p>
            <a:endParaRPr lang="fr-FR" sz="1800" b="0">
              <a:solidFill>
                <a:srgbClr val="077DBD"/>
              </a:solidFill>
            </a:endParaRPr>
          </a:p>
        </p:txBody>
      </p:sp>
      <p:sp>
        <p:nvSpPr>
          <p:cNvPr id="5123" name="Text Box 3"/>
          <p:cNvSpPr txBox="1">
            <a:spLocks noChangeArrowheads="1"/>
          </p:cNvSpPr>
          <p:nvPr/>
        </p:nvSpPr>
        <p:spPr bwMode="auto">
          <a:xfrm>
            <a:off x="1116013" y="1341438"/>
            <a:ext cx="5614987" cy="4103687"/>
          </a:xfrm>
          <a:prstGeom prst="rect">
            <a:avLst/>
          </a:prstGeom>
          <a:noFill/>
          <a:ln w="9525">
            <a:noFill/>
            <a:miter lim="800000"/>
            <a:headEnd/>
            <a:tailEnd/>
          </a:ln>
        </p:spPr>
        <p:txBody>
          <a:bodyPr/>
          <a:lstStyle/>
          <a:p>
            <a:pPr>
              <a:buClr>
                <a:srgbClr val="077DBD"/>
              </a:buClr>
              <a:buSzPct val="120000"/>
              <a:buFont typeface="Wingdings" pitchFamily="2" charset="2"/>
              <a:buNone/>
            </a:pPr>
            <a:r>
              <a:rPr lang="fr-FR" sz="3200"/>
              <a:t>  </a:t>
            </a:r>
          </a:p>
        </p:txBody>
      </p:sp>
      <p:sp>
        <p:nvSpPr>
          <p:cNvPr id="5124" name="Rectangle 5"/>
          <p:cNvSpPr>
            <a:spLocks noChangeArrowheads="1"/>
          </p:cNvSpPr>
          <p:nvPr/>
        </p:nvSpPr>
        <p:spPr bwMode="auto">
          <a:xfrm>
            <a:off x="2268538" y="5942013"/>
            <a:ext cx="4105275" cy="366712"/>
          </a:xfrm>
          <a:prstGeom prst="rect">
            <a:avLst/>
          </a:prstGeom>
          <a:noFill/>
          <a:ln w="9525">
            <a:noFill/>
            <a:miter lim="800000"/>
            <a:headEnd/>
            <a:tailEnd/>
          </a:ln>
        </p:spPr>
        <p:txBody>
          <a:bodyPr anchor="ctr">
            <a:spAutoFit/>
          </a:bodyPr>
          <a:lstStyle/>
          <a:p>
            <a:r>
              <a:rPr lang="fr-FR" sz="1800"/>
              <a:t> </a:t>
            </a:r>
          </a:p>
        </p:txBody>
      </p:sp>
      <p:grpSp>
        <p:nvGrpSpPr>
          <p:cNvPr id="2" name="Group 96"/>
          <p:cNvGrpSpPr>
            <a:grpSpLocks/>
          </p:cNvGrpSpPr>
          <p:nvPr/>
        </p:nvGrpSpPr>
        <p:grpSpPr bwMode="auto">
          <a:xfrm>
            <a:off x="2360613" y="476250"/>
            <a:ext cx="2851150" cy="5281613"/>
            <a:chOff x="1578" y="501"/>
            <a:chExt cx="1796" cy="3327"/>
          </a:xfrm>
        </p:grpSpPr>
        <p:sp>
          <p:nvSpPr>
            <p:cNvPr id="5130" name="Rectangle 50"/>
            <p:cNvSpPr>
              <a:spLocks noChangeArrowheads="1"/>
            </p:cNvSpPr>
            <p:nvPr/>
          </p:nvSpPr>
          <p:spPr bwMode="auto">
            <a:xfrm>
              <a:off x="2018" y="2341"/>
              <a:ext cx="1225" cy="257"/>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latin typeface="Times New Roman" pitchFamily="18" charset="0"/>
                </a:rPr>
                <a:t>Essais cliniques (homme)</a:t>
              </a:r>
              <a:r>
                <a:rPr lang="fr-FR" sz="1200" b="0">
                  <a:latin typeface="Times New Roman" pitchFamily="18" charset="0"/>
                </a:rPr>
                <a:t>             </a:t>
              </a:r>
              <a:endParaRPr lang="fr-FR" sz="1800"/>
            </a:p>
          </p:txBody>
        </p:sp>
        <p:sp>
          <p:nvSpPr>
            <p:cNvPr id="5131" name="Rectangle 51"/>
            <p:cNvSpPr>
              <a:spLocks noChangeArrowheads="1"/>
            </p:cNvSpPr>
            <p:nvPr/>
          </p:nvSpPr>
          <p:spPr bwMode="auto">
            <a:xfrm>
              <a:off x="1791" y="2795"/>
              <a:ext cx="1473" cy="257"/>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latin typeface="Times New Roman" pitchFamily="18" charset="0"/>
                </a:rPr>
                <a:t>Autorisation de mise sur le </a:t>
              </a:r>
            </a:p>
            <a:p>
              <a:r>
                <a:rPr lang="fr-FR" sz="1200">
                  <a:latin typeface="Times New Roman" pitchFamily="18" charset="0"/>
                </a:rPr>
                <a:t>                 marche(AMM)</a:t>
              </a:r>
            </a:p>
            <a:p>
              <a:r>
                <a:rPr lang="fr-FR" sz="1200" b="0">
                  <a:latin typeface="Times New Roman" pitchFamily="18" charset="0"/>
                </a:rPr>
                <a:t>          </a:t>
              </a:r>
              <a:endParaRPr lang="fr-FR" sz="1800"/>
            </a:p>
          </p:txBody>
        </p:sp>
        <p:sp>
          <p:nvSpPr>
            <p:cNvPr id="5132" name="Rectangle 52"/>
            <p:cNvSpPr>
              <a:spLocks noChangeArrowheads="1"/>
            </p:cNvSpPr>
            <p:nvPr/>
          </p:nvSpPr>
          <p:spPr bwMode="auto">
            <a:xfrm>
              <a:off x="1927" y="3249"/>
              <a:ext cx="1224" cy="216"/>
            </a:xfrm>
            <a:prstGeom prst="rect">
              <a:avLst/>
            </a:prstGeom>
            <a:solidFill>
              <a:srgbClr val="FFFFFF"/>
            </a:solidFill>
            <a:ln w="9525">
              <a:solidFill>
                <a:srgbClr val="000000"/>
              </a:solidFill>
              <a:miter lim="800000"/>
              <a:headEnd/>
              <a:tailEnd/>
            </a:ln>
          </p:spPr>
          <p:txBody>
            <a:bodyPr/>
            <a:lstStyle/>
            <a:p>
              <a:r>
                <a:rPr lang="fr-FR" sz="1200">
                  <a:latin typeface="Times New Roman" pitchFamily="18" charset="0"/>
                </a:rPr>
                <a:t>Mise sur le marche (MM)        </a:t>
              </a:r>
              <a:endParaRPr lang="fr-FR" sz="1800"/>
            </a:p>
          </p:txBody>
        </p:sp>
        <p:sp>
          <p:nvSpPr>
            <p:cNvPr id="5133" name="Line 53"/>
            <p:cNvSpPr>
              <a:spLocks noChangeShapeType="1"/>
            </p:cNvSpPr>
            <p:nvPr/>
          </p:nvSpPr>
          <p:spPr bwMode="auto">
            <a:xfrm>
              <a:off x="2472" y="3067"/>
              <a:ext cx="0" cy="144"/>
            </a:xfrm>
            <a:prstGeom prst="line">
              <a:avLst/>
            </a:prstGeom>
            <a:noFill/>
            <a:ln w="9525">
              <a:solidFill>
                <a:srgbClr val="000000"/>
              </a:solidFill>
              <a:round/>
              <a:headEnd/>
              <a:tailEnd type="triangle" w="med" len="med"/>
            </a:ln>
          </p:spPr>
          <p:txBody>
            <a:bodyPr/>
            <a:lstStyle/>
            <a:p>
              <a:endParaRPr lang="fr-FR"/>
            </a:p>
          </p:txBody>
        </p:sp>
        <p:sp>
          <p:nvSpPr>
            <p:cNvPr id="5134" name="Line 54"/>
            <p:cNvSpPr>
              <a:spLocks noChangeShapeType="1"/>
            </p:cNvSpPr>
            <p:nvPr/>
          </p:nvSpPr>
          <p:spPr bwMode="auto">
            <a:xfrm>
              <a:off x="2472" y="2614"/>
              <a:ext cx="0" cy="144"/>
            </a:xfrm>
            <a:prstGeom prst="line">
              <a:avLst/>
            </a:prstGeom>
            <a:noFill/>
            <a:ln w="9525">
              <a:solidFill>
                <a:srgbClr val="000000"/>
              </a:solidFill>
              <a:round/>
              <a:headEnd/>
              <a:tailEnd type="triangle" w="med" len="med"/>
            </a:ln>
          </p:spPr>
          <p:txBody>
            <a:bodyPr/>
            <a:lstStyle/>
            <a:p>
              <a:endParaRPr lang="fr-FR"/>
            </a:p>
          </p:txBody>
        </p:sp>
        <p:sp>
          <p:nvSpPr>
            <p:cNvPr id="5135" name="Line 55"/>
            <p:cNvSpPr>
              <a:spLocks noChangeShapeType="1"/>
            </p:cNvSpPr>
            <p:nvPr/>
          </p:nvSpPr>
          <p:spPr bwMode="auto">
            <a:xfrm>
              <a:off x="2472" y="2160"/>
              <a:ext cx="0" cy="216"/>
            </a:xfrm>
            <a:prstGeom prst="line">
              <a:avLst/>
            </a:prstGeom>
            <a:noFill/>
            <a:ln w="9525">
              <a:solidFill>
                <a:srgbClr val="000000"/>
              </a:solidFill>
              <a:round/>
              <a:headEnd/>
              <a:tailEnd type="triangle" w="med" len="med"/>
            </a:ln>
          </p:spPr>
          <p:txBody>
            <a:bodyPr/>
            <a:lstStyle/>
            <a:p>
              <a:endParaRPr lang="fr-FR"/>
            </a:p>
          </p:txBody>
        </p:sp>
        <p:grpSp>
          <p:nvGrpSpPr>
            <p:cNvPr id="3" name="Group 59"/>
            <p:cNvGrpSpPr>
              <a:grpSpLocks/>
            </p:cNvGrpSpPr>
            <p:nvPr/>
          </p:nvGrpSpPr>
          <p:grpSpPr bwMode="auto">
            <a:xfrm>
              <a:off x="1578" y="501"/>
              <a:ext cx="1796" cy="1905"/>
              <a:chOff x="3577" y="6277"/>
              <a:chExt cx="4490" cy="4763"/>
            </a:xfrm>
          </p:grpSpPr>
          <p:sp>
            <p:nvSpPr>
              <p:cNvPr id="5145" name="Rectangle 60"/>
              <p:cNvSpPr>
                <a:spLocks noChangeArrowheads="1"/>
              </p:cNvSpPr>
              <p:nvPr/>
            </p:nvSpPr>
            <p:spPr bwMode="auto">
              <a:xfrm>
                <a:off x="4297" y="8005"/>
                <a:ext cx="3060" cy="720"/>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solidFill>
                      <a:srgbClr val="FF0000"/>
                    </a:solidFill>
                    <a:latin typeface="Times New Roman" pitchFamily="18" charset="0"/>
                  </a:rPr>
                  <a:t>Toxicologie expérimentale</a:t>
                </a:r>
              </a:p>
              <a:p>
                <a:r>
                  <a:rPr lang="fr-FR" sz="1200">
                    <a:solidFill>
                      <a:srgbClr val="FF0000"/>
                    </a:solidFill>
                    <a:latin typeface="Times New Roman" pitchFamily="18" charset="0"/>
                  </a:rPr>
                  <a:t>             (Animale)</a:t>
                </a:r>
                <a:endParaRPr lang="fr-FR" sz="1800"/>
              </a:p>
            </p:txBody>
          </p:sp>
          <p:sp>
            <p:nvSpPr>
              <p:cNvPr id="5146" name="Line 61"/>
              <p:cNvSpPr>
                <a:spLocks noChangeShapeType="1"/>
              </p:cNvSpPr>
              <p:nvPr/>
            </p:nvSpPr>
            <p:spPr bwMode="auto">
              <a:xfrm>
                <a:off x="5737" y="8725"/>
                <a:ext cx="85" cy="2315"/>
              </a:xfrm>
              <a:prstGeom prst="line">
                <a:avLst/>
              </a:prstGeom>
              <a:noFill/>
              <a:ln w="9525">
                <a:solidFill>
                  <a:srgbClr val="000000"/>
                </a:solidFill>
                <a:round/>
                <a:headEnd/>
                <a:tailEnd type="triangle" w="med" len="med"/>
              </a:ln>
            </p:spPr>
            <p:txBody>
              <a:bodyPr/>
              <a:lstStyle/>
              <a:p>
                <a:endParaRPr lang="fr-FR"/>
              </a:p>
            </p:txBody>
          </p:sp>
          <p:grpSp>
            <p:nvGrpSpPr>
              <p:cNvPr id="4" name="Group 62"/>
              <p:cNvGrpSpPr>
                <a:grpSpLocks/>
              </p:cNvGrpSpPr>
              <p:nvPr/>
            </p:nvGrpSpPr>
            <p:grpSpPr bwMode="auto">
              <a:xfrm>
                <a:off x="3577" y="6277"/>
                <a:ext cx="4490" cy="1803"/>
                <a:chOff x="3577" y="5407"/>
                <a:chExt cx="4490" cy="1845"/>
              </a:xfrm>
            </p:grpSpPr>
            <p:sp>
              <p:nvSpPr>
                <p:cNvPr id="5148" name="Line 63"/>
                <p:cNvSpPr>
                  <a:spLocks noChangeShapeType="1"/>
                </p:cNvSpPr>
                <p:nvPr/>
              </p:nvSpPr>
              <p:spPr bwMode="auto">
                <a:xfrm>
                  <a:off x="5819" y="6892"/>
                  <a:ext cx="0" cy="360"/>
                </a:xfrm>
                <a:prstGeom prst="line">
                  <a:avLst/>
                </a:prstGeom>
                <a:noFill/>
                <a:ln w="9525">
                  <a:solidFill>
                    <a:srgbClr val="000000"/>
                  </a:solidFill>
                  <a:round/>
                  <a:headEnd/>
                  <a:tailEnd type="triangle" w="med" len="med"/>
                </a:ln>
              </p:spPr>
              <p:txBody>
                <a:bodyPr/>
                <a:lstStyle/>
                <a:p>
                  <a:endParaRPr lang="fr-FR"/>
                </a:p>
              </p:txBody>
            </p:sp>
            <p:sp>
              <p:nvSpPr>
                <p:cNvPr id="5149" name="Rectangle 64"/>
                <p:cNvSpPr>
                  <a:spLocks noChangeArrowheads="1"/>
                </p:cNvSpPr>
                <p:nvPr/>
              </p:nvSpPr>
              <p:spPr bwMode="auto">
                <a:xfrm>
                  <a:off x="3577" y="6300"/>
                  <a:ext cx="4490" cy="697"/>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latin typeface="Times New Roman" pitchFamily="18" charset="0"/>
                    </a:rPr>
                    <a:t>Pharmacologie expérimentale </a:t>
                  </a:r>
                </a:p>
                <a:p>
                  <a:r>
                    <a:rPr lang="fr-FR" sz="1200">
                      <a:latin typeface="Times New Roman" pitchFamily="18" charset="0"/>
                    </a:rPr>
                    <a:t>                       (animale)</a:t>
                  </a:r>
                  <a:endParaRPr lang="fr-FR" sz="1800"/>
                </a:p>
              </p:txBody>
            </p:sp>
            <p:grpSp>
              <p:nvGrpSpPr>
                <p:cNvPr id="5" name="Group 65"/>
                <p:cNvGrpSpPr>
                  <a:grpSpLocks/>
                </p:cNvGrpSpPr>
                <p:nvPr/>
              </p:nvGrpSpPr>
              <p:grpSpPr bwMode="auto">
                <a:xfrm>
                  <a:off x="4117" y="5407"/>
                  <a:ext cx="3420" cy="870"/>
                  <a:chOff x="4117" y="3937"/>
                  <a:chExt cx="3420" cy="870"/>
                </a:xfrm>
              </p:grpSpPr>
              <p:sp>
                <p:nvSpPr>
                  <p:cNvPr id="5151" name="Rectangle 66"/>
                  <p:cNvSpPr>
                    <a:spLocks noChangeArrowheads="1"/>
                  </p:cNvSpPr>
                  <p:nvPr/>
                </p:nvSpPr>
                <p:spPr bwMode="auto">
                  <a:xfrm>
                    <a:off x="4117" y="3937"/>
                    <a:ext cx="3420" cy="540"/>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latin typeface="Times New Roman" pitchFamily="18" charset="0"/>
                      </a:rPr>
                      <a:t>Études physico-chimiques</a:t>
                    </a:r>
                    <a:endParaRPr lang="fr-FR" sz="1800"/>
                  </a:p>
                </p:txBody>
              </p:sp>
              <p:sp>
                <p:nvSpPr>
                  <p:cNvPr id="5152" name="Line 67"/>
                  <p:cNvSpPr>
                    <a:spLocks noChangeShapeType="1"/>
                  </p:cNvSpPr>
                  <p:nvPr/>
                </p:nvSpPr>
                <p:spPr bwMode="auto">
                  <a:xfrm>
                    <a:off x="5819" y="4447"/>
                    <a:ext cx="0" cy="360"/>
                  </a:xfrm>
                  <a:prstGeom prst="line">
                    <a:avLst/>
                  </a:prstGeom>
                  <a:noFill/>
                  <a:ln w="9525">
                    <a:solidFill>
                      <a:srgbClr val="000000"/>
                    </a:solidFill>
                    <a:round/>
                    <a:headEnd/>
                    <a:tailEnd type="triangle" w="med" len="med"/>
                  </a:ln>
                </p:spPr>
                <p:txBody>
                  <a:bodyPr/>
                  <a:lstStyle/>
                  <a:p>
                    <a:endParaRPr lang="fr-FR"/>
                  </a:p>
                </p:txBody>
              </p:sp>
            </p:grpSp>
          </p:grpSp>
        </p:grpSp>
        <p:sp>
          <p:nvSpPr>
            <p:cNvPr id="5142" name="Rectangle 70"/>
            <p:cNvSpPr>
              <a:spLocks noChangeArrowheads="1"/>
            </p:cNvSpPr>
            <p:nvPr/>
          </p:nvSpPr>
          <p:spPr bwMode="auto">
            <a:xfrm>
              <a:off x="2018" y="3612"/>
              <a:ext cx="998" cy="216"/>
            </a:xfrm>
            <a:prstGeom prst="rect">
              <a:avLst/>
            </a:prstGeom>
            <a:solidFill>
              <a:srgbClr val="FFFFFF"/>
            </a:solidFill>
            <a:ln w="9525">
              <a:solidFill>
                <a:srgbClr val="000000"/>
              </a:solidFill>
              <a:miter lim="800000"/>
              <a:headEnd/>
              <a:tailEnd/>
            </a:ln>
          </p:spPr>
          <p:txBody>
            <a:bodyPr/>
            <a:lstStyle/>
            <a:p>
              <a:r>
                <a:rPr lang="fr-FR" sz="1200" b="0">
                  <a:latin typeface="Times New Roman" pitchFamily="18" charset="0"/>
                </a:rPr>
                <a:t>  </a:t>
              </a:r>
              <a:r>
                <a:rPr lang="fr-FR" sz="1200">
                  <a:latin typeface="Times New Roman" pitchFamily="18" charset="0"/>
                </a:rPr>
                <a:t>Pharmacovigilance</a:t>
              </a:r>
              <a:endParaRPr lang="fr-FR" sz="1800"/>
            </a:p>
          </p:txBody>
        </p:sp>
        <p:sp>
          <p:nvSpPr>
            <p:cNvPr id="5144" name="Line 95"/>
            <p:cNvSpPr>
              <a:spLocks noChangeShapeType="1"/>
            </p:cNvSpPr>
            <p:nvPr/>
          </p:nvSpPr>
          <p:spPr bwMode="auto">
            <a:xfrm>
              <a:off x="2472" y="3430"/>
              <a:ext cx="0" cy="182"/>
            </a:xfrm>
            <a:prstGeom prst="line">
              <a:avLst/>
            </a:prstGeom>
            <a:noFill/>
            <a:ln w="9525">
              <a:solidFill>
                <a:schemeClr val="tx1"/>
              </a:solidFill>
              <a:round/>
              <a:headEnd/>
              <a:tailEnd type="triangle" w="med" len="med"/>
            </a:ln>
          </p:spPr>
          <p:txBody>
            <a:bodyPr/>
            <a:lstStyle/>
            <a:p>
              <a:endParaRPr lang="fr-FR"/>
            </a:p>
          </p:txBody>
        </p:sp>
      </p:grpSp>
      <p:sp>
        <p:nvSpPr>
          <p:cNvPr id="5126" name="Text Box 97"/>
          <p:cNvSpPr txBox="1">
            <a:spLocks noChangeArrowheads="1"/>
          </p:cNvSpPr>
          <p:nvPr/>
        </p:nvSpPr>
        <p:spPr bwMode="auto">
          <a:xfrm>
            <a:off x="1547813" y="6092825"/>
            <a:ext cx="6048375" cy="396875"/>
          </a:xfrm>
          <a:prstGeom prst="rect">
            <a:avLst/>
          </a:prstGeom>
          <a:noFill/>
          <a:ln w="9525">
            <a:noFill/>
            <a:miter lim="800000"/>
            <a:headEnd/>
            <a:tailEnd/>
          </a:ln>
        </p:spPr>
        <p:txBody>
          <a:bodyPr>
            <a:spAutoFit/>
          </a:bodyPr>
          <a:lstStyle/>
          <a:p>
            <a:pPr algn="ctr">
              <a:spcBef>
                <a:spcPct val="50000"/>
              </a:spcBef>
            </a:pPr>
            <a:r>
              <a:rPr lang="fr-FR" sz="2000"/>
              <a:t>Les étapes de développement de médicament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412776"/>
            <a:ext cx="8280920" cy="4968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normAutofit/>
          </a:bodyPr>
          <a:lstStyle/>
          <a:p>
            <a:r>
              <a:rPr lang="fr-FR" sz="2800" b="1" i="1" dirty="0" smtClean="0">
                <a:solidFill>
                  <a:srgbClr val="FF0000"/>
                </a:solidFill>
              </a:rPr>
              <a:t>  Dénomination des médicaments :</a:t>
            </a:r>
            <a:endParaRPr lang="fr-FR" sz="2800" dirty="0">
              <a:solidFill>
                <a:srgbClr val="FF0000"/>
              </a:solidFill>
            </a:endParaRPr>
          </a:p>
        </p:txBody>
      </p:sp>
      <p:sp>
        <p:nvSpPr>
          <p:cNvPr id="3" name="Espace réservé du contenu 2"/>
          <p:cNvSpPr>
            <a:spLocks noGrp="1"/>
          </p:cNvSpPr>
          <p:nvPr>
            <p:ph sz="quarter" idx="1"/>
          </p:nvPr>
        </p:nvSpPr>
        <p:spPr>
          <a:xfrm>
            <a:off x="467544" y="836712"/>
            <a:ext cx="7467600" cy="5709248"/>
          </a:xfrm>
        </p:spPr>
        <p:txBody>
          <a:bodyPr>
            <a:normAutofit fontScale="92500" lnSpcReduction="10000"/>
          </a:bodyPr>
          <a:lstStyle/>
          <a:p>
            <a:pPr>
              <a:buNone/>
            </a:pPr>
            <a:r>
              <a:rPr lang="fr-FR" b="1" i="1" dirty="0" smtClean="0"/>
              <a:t>       </a:t>
            </a:r>
            <a:endParaRPr lang="fr-FR" dirty="0" smtClean="0"/>
          </a:p>
          <a:p>
            <a:pPr algn="just">
              <a:buNone/>
            </a:pPr>
            <a:r>
              <a:rPr lang="fr-FR" dirty="0" smtClean="0">
                <a:latin typeface="Times New Roman" pitchFamily="18" charset="0"/>
                <a:cs typeface="Times New Roman" pitchFamily="18" charset="0"/>
              </a:rPr>
              <a:t>Chaque médicament fait l’objet d’une dénomination ; On peut distinguer :</a:t>
            </a:r>
          </a:p>
          <a:p>
            <a:pPr algn="just"/>
            <a:r>
              <a:rPr lang="fr-FR" dirty="0" smtClean="0">
                <a:latin typeface="Times New Roman" pitchFamily="18" charset="0"/>
                <a:cs typeface="Times New Roman" pitchFamily="18" charset="0"/>
              </a:rPr>
              <a:t>1- </a:t>
            </a:r>
            <a:r>
              <a:rPr lang="fr-FR" b="1" i="1" dirty="0" smtClean="0">
                <a:latin typeface="Times New Roman" pitchFamily="18" charset="0"/>
                <a:cs typeface="Times New Roman" pitchFamily="18" charset="0"/>
              </a:rPr>
              <a:t>La dénomination scientifique ou chimique : </a:t>
            </a:r>
            <a:r>
              <a:rPr lang="fr-FR" dirty="0" smtClean="0">
                <a:latin typeface="Times New Roman" pitchFamily="18" charset="0"/>
                <a:cs typeface="Times New Roman" pitchFamily="18" charset="0"/>
              </a:rPr>
              <a:t>répondant à la nomenclature internationale mais souvent trop compliquée pour être utilisée en pratique quotidienne.</a:t>
            </a:r>
          </a:p>
          <a:p>
            <a:pPr algn="just">
              <a:buNone/>
            </a:pPr>
            <a:r>
              <a:rPr lang="fr-FR" dirty="0" smtClean="0">
                <a:latin typeface="Times New Roman" pitchFamily="18" charset="0"/>
                <a:cs typeface="Times New Roman" pitchFamily="18" charset="0"/>
              </a:rPr>
              <a:t>    Ex : Acide acétyl salicylique ;</a:t>
            </a:r>
          </a:p>
          <a:p>
            <a:pPr algn="just"/>
            <a:r>
              <a:rPr lang="fr-FR" b="1" i="1" dirty="0" smtClean="0">
                <a:latin typeface="Times New Roman" pitchFamily="18" charset="0"/>
                <a:cs typeface="Times New Roman" pitchFamily="18" charset="0"/>
              </a:rPr>
              <a:t>2</a:t>
            </a:r>
            <a:r>
              <a:rPr lang="fr-FR" i="1" dirty="0" smtClean="0">
                <a:latin typeface="Times New Roman" pitchFamily="18" charset="0"/>
                <a:cs typeface="Times New Roman" pitchFamily="18" charset="0"/>
              </a:rPr>
              <a:t>-</a:t>
            </a:r>
            <a:r>
              <a:rPr lang="fr-FR" b="1" i="1" dirty="0" smtClean="0">
                <a:latin typeface="Times New Roman" pitchFamily="18" charset="0"/>
                <a:cs typeface="Times New Roman" pitchFamily="18" charset="0"/>
              </a:rPr>
              <a:t> La dénomination commune internationale (DCI</a:t>
            </a:r>
            <a:r>
              <a:rPr lang="fr-FR" b="1"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attribuant à chaque principe actif un nom simple et utilisable dans tous les pays (proposition de l’OMS)</a:t>
            </a:r>
          </a:p>
          <a:p>
            <a:pPr algn="just">
              <a:buNone/>
            </a:pPr>
            <a:r>
              <a:rPr lang="fr-FR" dirty="0" smtClean="0">
                <a:latin typeface="Times New Roman" pitchFamily="18" charset="0"/>
                <a:cs typeface="Times New Roman" pitchFamily="18" charset="0"/>
              </a:rPr>
              <a:t>    Ex : Aspirine ;</a:t>
            </a:r>
          </a:p>
          <a:p>
            <a:pPr algn="just"/>
            <a:r>
              <a:rPr lang="fr-FR" b="1" i="1" dirty="0" smtClean="0">
                <a:latin typeface="Times New Roman" pitchFamily="18" charset="0"/>
                <a:cs typeface="Times New Roman" pitchFamily="18" charset="0"/>
              </a:rPr>
              <a:t>3</a:t>
            </a:r>
            <a:r>
              <a:rPr lang="fr-FR" i="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La dénomination commerciale</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ou spéciale</a:t>
            </a:r>
            <a:r>
              <a:rPr lang="fr-FR" dirty="0" smtClean="0">
                <a:latin typeface="Times New Roman" pitchFamily="18" charset="0"/>
                <a:cs typeface="Times New Roman" pitchFamily="18" charset="0"/>
              </a:rPr>
              <a:t> :(Spécialité pharmaceutique), c’est le nom de marque déposée par le fabriquant. Ils sont généralement rédigés en lettres majuscules.</a:t>
            </a:r>
          </a:p>
          <a:p>
            <a:pPr algn="just">
              <a:buNone/>
            </a:pPr>
            <a:r>
              <a:rPr lang="fr-FR" dirty="0" smtClean="0">
                <a:latin typeface="Times New Roman" pitchFamily="18" charset="0"/>
                <a:cs typeface="Times New Roman" pitchFamily="18" charset="0"/>
              </a:rPr>
              <a:t>    Ex : CATALGINE</a:t>
            </a:r>
            <a:r>
              <a:rPr lang="fr-FR" baseline="30000"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9512" y="0"/>
            <a:ext cx="8640960" cy="6955750"/>
          </a:xfrm>
          <a:prstGeom prst="rect">
            <a:avLst/>
          </a:prstGeom>
        </p:spPr>
        <p:txBody>
          <a:bodyPr wrap="square">
            <a:spAutoFit/>
          </a:bodyPr>
          <a:lstStyle/>
          <a:p>
            <a:pPr algn="ctr">
              <a:defRPr/>
            </a:pPr>
            <a:r>
              <a:rPr lang="fr-FR" sz="2400" b="1" dirty="0">
                <a:solidFill>
                  <a:srgbClr val="FF0000"/>
                </a:solidFill>
                <a:effectLst>
                  <a:outerShdw blurRad="38100" dist="38100" dir="2700000" algn="tl">
                    <a:srgbClr val="FFFFFF"/>
                  </a:outerShdw>
                </a:effectLst>
                <a:cs typeface="Times New Roman" pitchFamily="18" charset="0"/>
              </a:rPr>
              <a:t>DENOMINATION DES MEDICAMENTS</a:t>
            </a:r>
          </a:p>
          <a:p>
            <a:pPr algn="ctr">
              <a:defRPr/>
            </a:pPr>
            <a:endParaRPr lang="fr-FR" dirty="0">
              <a:cs typeface="Times New Roman" pitchFamily="18" charset="0"/>
            </a:endParaRPr>
          </a:p>
          <a:p>
            <a:pPr algn="ctr">
              <a:defRPr/>
            </a:pPr>
            <a:r>
              <a:rPr lang="fr-FR" sz="2200" dirty="0">
                <a:cs typeface="Times New Roman" pitchFamily="18" charset="0"/>
              </a:rPr>
              <a:t>Chaque médicament possède au moins trois noms :</a:t>
            </a:r>
          </a:p>
          <a:p>
            <a:pPr algn="just">
              <a:defRPr/>
            </a:pPr>
            <a:r>
              <a:rPr lang="fr-FR" sz="2200" b="1" i="1" u="sng" dirty="0" smtClean="0">
                <a:effectLst>
                  <a:outerShdw blurRad="38100" dist="38100" dir="2700000" algn="tl">
                    <a:srgbClr val="FFFFFF"/>
                  </a:outerShdw>
                </a:effectLst>
                <a:cs typeface="Times New Roman" pitchFamily="18" charset="0"/>
              </a:rPr>
              <a:t>1. Un </a:t>
            </a:r>
            <a:r>
              <a:rPr lang="fr-FR" sz="2200" b="1" i="1" u="sng" dirty="0">
                <a:effectLst>
                  <a:outerShdw blurRad="38100" dist="38100" dir="2700000" algn="tl">
                    <a:srgbClr val="FFFFFF"/>
                  </a:outerShdw>
                </a:effectLst>
                <a:cs typeface="Times New Roman" pitchFamily="18" charset="0"/>
              </a:rPr>
              <a:t>nom chimique </a:t>
            </a:r>
            <a:r>
              <a:rPr lang="fr-FR" sz="2200" b="1" i="1" dirty="0">
                <a:effectLst>
                  <a:outerShdw blurRad="38100" dist="38100" dir="2700000" algn="tl">
                    <a:srgbClr val="FFFFFF"/>
                  </a:outerShdw>
                </a:effectLst>
                <a:cs typeface="Times New Roman" pitchFamily="18" charset="0"/>
              </a:rPr>
              <a:t>:</a:t>
            </a:r>
          </a:p>
          <a:p>
            <a:pPr algn="just">
              <a:defRPr/>
            </a:pPr>
            <a:r>
              <a:rPr lang="fr-FR" sz="2200" dirty="0" smtClean="0">
                <a:cs typeface="Times New Roman" pitchFamily="18" charset="0"/>
              </a:rPr>
              <a:t>Cette </a:t>
            </a:r>
            <a:r>
              <a:rPr lang="fr-FR" sz="2200" dirty="0">
                <a:cs typeface="Times New Roman" pitchFamily="18" charset="0"/>
              </a:rPr>
              <a:t>dénomination chimique est élaborée à l’aide de règles de nomenclatures très strictes édictées par l’IUPAC (international union of pure and </a:t>
            </a:r>
            <a:r>
              <a:rPr lang="fr-FR" sz="2200" dirty="0" err="1">
                <a:cs typeface="Times New Roman" pitchFamily="18" charset="0"/>
              </a:rPr>
              <a:t>applied</a:t>
            </a:r>
            <a:r>
              <a:rPr lang="fr-FR" sz="2200" dirty="0">
                <a:cs typeface="Times New Roman" pitchFamily="18" charset="0"/>
              </a:rPr>
              <a:t> </a:t>
            </a:r>
            <a:r>
              <a:rPr lang="fr-FR" sz="2200" dirty="0" err="1">
                <a:cs typeface="Times New Roman" pitchFamily="18" charset="0"/>
              </a:rPr>
              <a:t>chemistry</a:t>
            </a:r>
            <a:r>
              <a:rPr lang="fr-FR" sz="2200" dirty="0">
                <a:cs typeface="Times New Roman" pitchFamily="18" charset="0"/>
              </a:rPr>
              <a:t>) : elle est la traduction littérale de la formule développée: </a:t>
            </a:r>
            <a:r>
              <a:rPr lang="fr-FR" sz="2200" dirty="0" err="1">
                <a:cs typeface="Times New Roman" pitchFamily="18" charset="0"/>
              </a:rPr>
              <a:t>phényléthylpropylpropanediol</a:t>
            </a:r>
            <a:r>
              <a:rPr lang="fr-FR" sz="2200" dirty="0">
                <a:cs typeface="Times New Roman" pitchFamily="18" charset="0"/>
              </a:rPr>
              <a:t>.</a:t>
            </a:r>
          </a:p>
          <a:p>
            <a:pPr algn="just">
              <a:defRPr/>
            </a:pPr>
            <a:endParaRPr lang="fr-FR" sz="2200" dirty="0">
              <a:cs typeface="Times New Roman" pitchFamily="18" charset="0"/>
            </a:endParaRPr>
          </a:p>
          <a:p>
            <a:pPr algn="just">
              <a:defRPr/>
            </a:pPr>
            <a:r>
              <a:rPr lang="fr-FR" sz="2200" b="1" i="1" u="sng" dirty="0" smtClean="0">
                <a:effectLst>
                  <a:outerShdw blurRad="38100" dist="38100" dir="2700000" algn="tl">
                    <a:srgbClr val="FFFFFF"/>
                  </a:outerShdw>
                </a:effectLst>
                <a:cs typeface="Times New Roman" pitchFamily="18" charset="0"/>
              </a:rPr>
              <a:t>2. Une </a:t>
            </a:r>
            <a:r>
              <a:rPr lang="fr-FR" sz="2200" b="1" i="1" u="sng" dirty="0">
                <a:effectLst>
                  <a:outerShdw blurRad="38100" dist="38100" dir="2700000" algn="tl">
                    <a:srgbClr val="FFFFFF"/>
                  </a:outerShdw>
                </a:effectLst>
                <a:cs typeface="Times New Roman" pitchFamily="18" charset="0"/>
              </a:rPr>
              <a:t>dénomination commune internationale ou « DCI » :</a:t>
            </a:r>
          </a:p>
          <a:p>
            <a:pPr algn="just">
              <a:defRPr/>
            </a:pPr>
            <a:r>
              <a:rPr lang="fr-FR" sz="2200" dirty="0">
                <a:cs typeface="Times New Roman" pitchFamily="18" charset="0"/>
              </a:rPr>
              <a:t>	C’est la dénomination recommandée par l’ ‘’OMS’’, permettant d’exclure toute influence commerciale pour le choix du nom. Ainsi les DCI sont généralement construites à partir d’un segment clé, qui permet de repérer à la simple lecture ou audition, l’activité principale du produit.</a:t>
            </a:r>
          </a:p>
          <a:p>
            <a:pPr algn="just">
              <a:defRPr/>
            </a:pPr>
            <a:endParaRPr lang="fr-FR" sz="2200" dirty="0">
              <a:cs typeface="Times New Roman" pitchFamily="18" charset="0"/>
            </a:endParaRPr>
          </a:p>
          <a:p>
            <a:pPr algn="just"/>
            <a:r>
              <a:rPr lang="fr-FR" sz="2400" b="1" i="1" dirty="0">
                <a:latin typeface="Times New Roman" pitchFamily="18" charset="0"/>
                <a:cs typeface="Times New Roman" pitchFamily="18" charset="0"/>
              </a:rPr>
              <a:t>3</a:t>
            </a:r>
            <a:r>
              <a:rPr lang="fr-FR" sz="2400" i="1" dirty="0">
                <a:latin typeface="Times New Roman" pitchFamily="18" charset="0"/>
                <a:cs typeface="Times New Roman" pitchFamily="18" charset="0"/>
              </a:rPr>
              <a:t>- </a:t>
            </a:r>
            <a:r>
              <a:rPr lang="fr-FR" sz="2400" b="1" i="1" dirty="0">
                <a:latin typeface="Times New Roman" pitchFamily="18" charset="0"/>
                <a:cs typeface="Times New Roman" pitchFamily="18" charset="0"/>
              </a:rPr>
              <a:t>La dénomination commerciale</a:t>
            </a:r>
            <a:r>
              <a:rPr lang="fr-FR" sz="2400" b="1" dirty="0">
                <a:latin typeface="Times New Roman" pitchFamily="18" charset="0"/>
                <a:cs typeface="Times New Roman" pitchFamily="18" charset="0"/>
              </a:rPr>
              <a:t> </a:t>
            </a:r>
            <a:r>
              <a:rPr lang="fr-FR" sz="2400" b="1" i="1" dirty="0">
                <a:latin typeface="Times New Roman" pitchFamily="18" charset="0"/>
                <a:cs typeface="Times New Roman" pitchFamily="18" charset="0"/>
              </a:rPr>
              <a:t>ou spéciale</a:t>
            </a:r>
            <a:r>
              <a:rPr lang="fr-FR" sz="2400" dirty="0">
                <a:latin typeface="Times New Roman" pitchFamily="18" charset="0"/>
                <a:cs typeface="Times New Roman" pitchFamily="18" charset="0"/>
              </a:rPr>
              <a:t> :(Spécialité pharmaceutique), c’est le nom de marque déposée par le fabriquant. Ils sont généralement rédigés en lettres majuscules.</a:t>
            </a:r>
          </a:p>
          <a:p>
            <a:pPr algn="just">
              <a:buNone/>
            </a:pPr>
            <a:r>
              <a:rPr lang="fr-FR" sz="2400" dirty="0">
                <a:latin typeface="Times New Roman" pitchFamily="18" charset="0"/>
                <a:cs typeface="Times New Roman" pitchFamily="18" charset="0"/>
              </a:rPr>
              <a:t>    Ex : CATALGINE</a:t>
            </a:r>
            <a:r>
              <a:rPr lang="fr-FR" sz="2400" baseline="30000" dirty="0">
                <a:latin typeface="Times New Roman" pitchFamily="18" charset="0"/>
                <a:cs typeface="Times New Roman" pitchFamily="18" charset="0"/>
              </a:rPr>
              <a:t>® </a:t>
            </a:r>
            <a:r>
              <a:rPr lang="fr-FR" sz="2400" dirty="0">
                <a:latin typeface="Times New Roman" pitchFamily="18" charset="0"/>
                <a:cs typeface="Times New Roman" pitchFamily="18" charset="0"/>
              </a:rPr>
              <a:t>.</a:t>
            </a:r>
          </a:p>
        </p:txBody>
      </p:sp>
    </p:spTree>
    <p:extLst>
      <p:ext uri="{BB962C8B-B14F-4D97-AF65-F5344CB8AC3E}">
        <p14:creationId xmlns:p14="http://schemas.microsoft.com/office/powerpoint/2010/main" val="3671917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7467600" cy="1080120"/>
          </a:xfrm>
        </p:spPr>
        <p:txBody>
          <a:bodyPr>
            <a:normAutofit/>
          </a:bodyPr>
          <a:lstStyle/>
          <a:p>
            <a:pPr algn="ctr"/>
            <a:r>
              <a:rPr lang="fr-FR" sz="2800" b="1" i="1" dirty="0" smtClean="0">
                <a:solidFill>
                  <a:srgbClr val="FF0000"/>
                </a:solidFill>
              </a:rPr>
              <a:t> Qu’est ce que la pharmacologie ?</a:t>
            </a:r>
            <a:br>
              <a:rPr lang="fr-FR" sz="2800" b="1" i="1" dirty="0" smtClean="0">
                <a:solidFill>
                  <a:srgbClr val="FF0000"/>
                </a:solidFill>
              </a:rPr>
            </a:br>
            <a:endParaRPr lang="fr-FR" sz="2800" b="1" i="1" dirty="0">
              <a:solidFill>
                <a:srgbClr val="FF0000"/>
              </a:solidFill>
            </a:endParaRPr>
          </a:p>
        </p:txBody>
      </p:sp>
      <p:sp>
        <p:nvSpPr>
          <p:cNvPr id="3" name="Espace réservé du contenu 2"/>
          <p:cNvSpPr>
            <a:spLocks noGrp="1"/>
          </p:cNvSpPr>
          <p:nvPr>
            <p:ph sz="quarter" idx="1"/>
          </p:nvPr>
        </p:nvSpPr>
        <p:spPr>
          <a:xfrm>
            <a:off x="395536" y="1412776"/>
            <a:ext cx="8064896" cy="5328592"/>
          </a:xfrm>
        </p:spPr>
        <p:txBody>
          <a:bodyPr>
            <a:normAutofit fontScale="47500" lnSpcReduction="20000"/>
          </a:bodyPr>
          <a:lstStyle/>
          <a:p>
            <a:pPr marL="0" indent="0" algn="just">
              <a:buNone/>
            </a:pPr>
            <a:r>
              <a:rPr lang="fr-FR" sz="4600" dirty="0" smtClean="0">
                <a:latin typeface="Times New Roman" pitchFamily="18" charset="0"/>
                <a:cs typeface="Times New Roman" pitchFamily="18" charset="0"/>
              </a:rPr>
              <a:t>D’un </a:t>
            </a:r>
            <a:r>
              <a:rPr lang="fr-FR" sz="4600" dirty="0" smtClean="0">
                <a:latin typeface="Times New Roman" pitchFamily="18" charset="0"/>
                <a:cs typeface="Times New Roman" pitchFamily="18" charset="0"/>
              </a:rPr>
              <a:t>point de vue étymologique, le mot </a:t>
            </a:r>
            <a:r>
              <a:rPr lang="fr-FR" sz="4600" dirty="0" smtClean="0">
                <a:latin typeface="Times New Roman" pitchFamily="18" charset="0"/>
                <a:cs typeface="Times New Roman" pitchFamily="18" charset="0"/>
              </a:rPr>
              <a:t>pharmacologie </a:t>
            </a:r>
            <a:r>
              <a:rPr lang="fr-FR" sz="4600" dirty="0" smtClean="0">
                <a:latin typeface="Times New Roman" pitchFamily="18" charset="0"/>
                <a:cs typeface="Times New Roman" pitchFamily="18" charset="0"/>
              </a:rPr>
              <a:t>est </a:t>
            </a:r>
            <a:r>
              <a:rPr lang="fr-FR" sz="4600" dirty="0">
                <a:latin typeface="Times New Roman" pitchFamily="18" charset="0"/>
                <a:cs typeface="Times New Roman" pitchFamily="18" charset="0"/>
              </a:rPr>
              <a:t>un mot composé de 2 parties soient</a:t>
            </a:r>
            <a:r>
              <a:rPr lang="fr-FR" sz="4600" dirty="0" smtClean="0">
                <a:latin typeface="Times New Roman" pitchFamily="18" charset="0"/>
                <a:cs typeface="Times New Roman" pitchFamily="18" charset="0"/>
              </a:rPr>
              <a:t>:</a:t>
            </a:r>
          </a:p>
          <a:p>
            <a:pPr marL="0" indent="0" algn="just">
              <a:buNone/>
            </a:pPr>
            <a:endParaRPr lang="fr-FR" sz="4600" dirty="0">
              <a:latin typeface="Times New Roman" pitchFamily="18" charset="0"/>
              <a:cs typeface="Times New Roman" pitchFamily="18" charset="0"/>
            </a:endParaRPr>
          </a:p>
          <a:p>
            <a:pPr marL="0" indent="0" algn="just">
              <a:buNone/>
            </a:pPr>
            <a:r>
              <a:rPr lang="fr-FR" sz="4600" dirty="0" smtClean="0">
                <a:latin typeface="Times New Roman" pitchFamily="18" charset="0"/>
                <a:cs typeface="Times New Roman" pitchFamily="18" charset="0"/>
              </a:rPr>
              <a:t>- </a:t>
            </a:r>
            <a:r>
              <a:rPr lang="fr-FR" sz="4600" b="1" dirty="0" smtClean="0">
                <a:solidFill>
                  <a:srgbClr val="C00000"/>
                </a:solidFill>
                <a:latin typeface="Times New Roman" pitchFamily="18" charset="0"/>
                <a:cs typeface="Times New Roman" pitchFamily="18" charset="0"/>
              </a:rPr>
              <a:t>Pharmaco</a:t>
            </a:r>
            <a:r>
              <a:rPr lang="fr-FR" sz="4600" dirty="0" smtClean="0">
                <a:latin typeface="Times New Roman" pitchFamily="18" charset="0"/>
                <a:cs typeface="Times New Roman" pitchFamily="18" charset="0"/>
              </a:rPr>
              <a:t> </a:t>
            </a:r>
            <a:r>
              <a:rPr lang="fr-FR" sz="4600" dirty="0">
                <a:latin typeface="Times New Roman" pitchFamily="18" charset="0"/>
                <a:cs typeface="Times New Roman" pitchFamily="18" charset="0"/>
              </a:rPr>
              <a:t>ou </a:t>
            </a:r>
            <a:r>
              <a:rPr lang="fr-FR" sz="4600" b="1" dirty="0" err="1">
                <a:solidFill>
                  <a:srgbClr val="C00000"/>
                </a:solidFill>
                <a:latin typeface="Times New Roman" pitchFamily="18" charset="0"/>
                <a:cs typeface="Times New Roman" pitchFamily="18" charset="0"/>
              </a:rPr>
              <a:t>Pharmakon</a:t>
            </a:r>
            <a:r>
              <a:rPr lang="fr-FR" sz="4600" dirty="0">
                <a:latin typeface="Times New Roman" pitchFamily="18" charset="0"/>
                <a:cs typeface="Times New Roman" pitchFamily="18" charset="0"/>
              </a:rPr>
              <a:t>: désigne médicament, drogue ou poison.</a:t>
            </a:r>
          </a:p>
          <a:p>
            <a:pPr marL="0" indent="0" algn="just">
              <a:buNone/>
            </a:pPr>
            <a:r>
              <a:rPr lang="fr-FR" sz="4600" dirty="0" smtClean="0">
                <a:latin typeface="Times New Roman" pitchFamily="18" charset="0"/>
                <a:cs typeface="Times New Roman" pitchFamily="18" charset="0"/>
              </a:rPr>
              <a:t>- </a:t>
            </a:r>
            <a:r>
              <a:rPr lang="fr-FR" sz="4600" dirty="0" err="1" smtClean="0">
                <a:latin typeface="Times New Roman" pitchFamily="18" charset="0"/>
                <a:cs typeface="Times New Roman" pitchFamily="18" charset="0"/>
              </a:rPr>
              <a:t>Logie</a:t>
            </a:r>
            <a:r>
              <a:rPr lang="fr-FR" sz="4600" dirty="0">
                <a:latin typeface="Times New Roman" pitchFamily="18" charset="0"/>
                <a:cs typeface="Times New Roman" pitchFamily="18" charset="0"/>
              </a:rPr>
              <a:t>: étude ou description.</a:t>
            </a:r>
          </a:p>
          <a:p>
            <a:pPr algn="just"/>
            <a:endParaRPr lang="fr-FR" sz="4600" dirty="0" smtClean="0">
              <a:latin typeface="Times New Roman" pitchFamily="18" charset="0"/>
              <a:cs typeface="Times New Roman" pitchFamily="18" charset="0"/>
            </a:endParaRPr>
          </a:p>
          <a:p>
            <a:pPr marL="0" indent="0" algn="just">
              <a:buNone/>
            </a:pPr>
            <a:r>
              <a:rPr lang="fr-FR" sz="4600" dirty="0">
                <a:latin typeface="Times New Roman" pitchFamily="18" charset="0"/>
                <a:cs typeface="Times New Roman" pitchFamily="18" charset="0"/>
              </a:rPr>
              <a:t>Donc la pharmacologie est la science qui étudie les médicaments </a:t>
            </a:r>
            <a:r>
              <a:rPr lang="fr-FR" sz="4600" dirty="0" smtClean="0">
                <a:latin typeface="Times New Roman" pitchFamily="18" charset="0"/>
                <a:cs typeface="Times New Roman" pitchFamily="18" charset="0"/>
              </a:rPr>
              <a:t>et</a:t>
            </a:r>
          </a:p>
          <a:p>
            <a:pPr marL="0" indent="0" algn="just">
              <a:buNone/>
            </a:pPr>
            <a:endParaRPr lang="fr-FR" sz="4600" dirty="0" smtClean="0">
              <a:latin typeface="Times New Roman" pitchFamily="18" charset="0"/>
              <a:cs typeface="Times New Roman" pitchFamily="18" charset="0"/>
            </a:endParaRPr>
          </a:p>
          <a:p>
            <a:pPr marL="0" indent="0" algn="just">
              <a:buNone/>
            </a:pPr>
            <a:r>
              <a:rPr lang="fr-FR" sz="4600" dirty="0" smtClean="0">
                <a:latin typeface="Times New Roman" pitchFamily="18" charset="0"/>
                <a:cs typeface="Times New Roman" pitchFamily="18" charset="0"/>
              </a:rPr>
              <a:t> leurs propriétés. </a:t>
            </a:r>
            <a:r>
              <a:rPr lang="fr-FR" sz="4600" dirty="0" smtClean="0">
                <a:latin typeface="Times New Roman" pitchFamily="18" charset="0"/>
                <a:cs typeface="Times New Roman" pitchFamily="18" charset="0"/>
              </a:rPr>
              <a:t>C’est </a:t>
            </a:r>
            <a:r>
              <a:rPr lang="fr-FR" sz="4600" dirty="0" smtClean="0">
                <a:latin typeface="Times New Roman" pitchFamily="18" charset="0"/>
                <a:cs typeface="Times New Roman" pitchFamily="18" charset="0"/>
              </a:rPr>
              <a:t>la science des médicaments</a:t>
            </a:r>
            <a:r>
              <a:rPr lang="fr-FR" sz="4600" dirty="0" smtClean="0">
                <a:latin typeface="Times New Roman" pitchFamily="18" charset="0"/>
                <a:cs typeface="Times New Roman" pitchFamily="18" charset="0"/>
              </a:rPr>
              <a:t>.</a:t>
            </a:r>
          </a:p>
          <a:p>
            <a:pPr marL="0" indent="0" algn="just">
              <a:buNone/>
            </a:pPr>
            <a:endParaRPr lang="fr-FR" sz="4600" dirty="0" smtClean="0">
              <a:latin typeface="Times New Roman" pitchFamily="18" charset="0"/>
              <a:cs typeface="Times New Roman" pitchFamily="18" charset="0"/>
            </a:endParaRPr>
          </a:p>
          <a:p>
            <a:pPr marL="0" indent="0" algn="just">
              <a:buNone/>
            </a:pPr>
            <a:r>
              <a:rPr lang="fr-FR" sz="4600" dirty="0">
                <a:latin typeface="Times New Roman" pitchFamily="18" charset="0"/>
                <a:cs typeface="Times New Roman" pitchFamily="18" charset="0"/>
              </a:rPr>
              <a:t>Le médicament est un poison, la seule différence est la dose</a:t>
            </a:r>
            <a:r>
              <a:rPr lang="fr-FR" sz="4600" dirty="0" smtClean="0">
                <a:latin typeface="Times New Roman" pitchFamily="18" charset="0"/>
                <a:cs typeface="Times New Roman" pitchFamily="18" charset="0"/>
              </a:rPr>
              <a:t>.</a:t>
            </a:r>
          </a:p>
          <a:p>
            <a:pPr marL="0" indent="0" algn="just">
              <a:buNone/>
            </a:pPr>
            <a:endParaRPr lang="fr-FR" sz="4600" dirty="0">
              <a:latin typeface="Times New Roman" pitchFamily="18" charset="0"/>
              <a:cs typeface="Times New Roman" pitchFamily="18" charset="0"/>
            </a:endParaRPr>
          </a:p>
          <a:p>
            <a:pPr marL="0" indent="0" algn="just">
              <a:buNone/>
            </a:pPr>
            <a:r>
              <a:rPr lang="fr-FR" sz="4600" dirty="0">
                <a:latin typeface="Times New Roman" pitchFamily="18" charset="0"/>
                <a:cs typeface="Times New Roman" pitchFamily="18" charset="0"/>
              </a:rPr>
              <a:t>10 g de paracétamol peuvent tuer une personne de 60kg en 2 ou 3 jours</a:t>
            </a:r>
            <a:endParaRPr lang="fr-FR" sz="4600" dirty="0" smtClean="0">
              <a:latin typeface="Times New Roman" pitchFamily="18" charset="0"/>
              <a:cs typeface="Times New Roman" pitchFamily="18" charset="0"/>
            </a:endParaRPr>
          </a:p>
          <a:p>
            <a:pPr>
              <a:buNone/>
            </a:pPr>
            <a:r>
              <a:rPr lang="fr-FR" sz="4600" b="1" i="1" dirty="0" smtClean="0"/>
              <a:t> </a:t>
            </a:r>
            <a:endParaRPr lang="fr-FR" sz="4600" dirty="0" smtClean="0"/>
          </a:p>
          <a:p>
            <a:endParaRPr lang="fr-FR"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Espace réservé du numéro de diapositive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4572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2F0A51EB-71BB-4918-ABBF-301C5804DE62}" type="slidenum">
              <a:rPr lang="fr-FR" smtClean="0">
                <a:latin typeface="Arial" charset="0"/>
              </a:rPr>
              <a:pPr eaLnBrk="1" hangingPunct="1"/>
              <a:t>20</a:t>
            </a:fld>
            <a:endParaRPr lang="fr-FR" smtClean="0">
              <a:latin typeface="Arial" charset="0"/>
            </a:endParaRPr>
          </a:p>
        </p:txBody>
      </p:sp>
      <p:sp>
        <p:nvSpPr>
          <p:cNvPr id="110594" name="Rectangle 1026"/>
          <p:cNvSpPr>
            <a:spLocks noGrp="1" noChangeArrowheads="1"/>
          </p:cNvSpPr>
          <p:nvPr>
            <p:ph type="title" idx="4294967295"/>
          </p:nvPr>
        </p:nvSpPr>
        <p:spPr>
          <a:xfrm>
            <a:off x="0" y="0"/>
            <a:ext cx="8991600" cy="1143000"/>
          </a:xfrm>
        </p:spPr>
        <p:txBody>
          <a:bodyPr/>
          <a:lstStyle/>
          <a:p>
            <a:pPr algn="ctr" eaLnBrk="1" hangingPunct="1">
              <a:defRPr/>
            </a:pPr>
            <a:r>
              <a:rPr lang="fr-FR" sz="2400" dirty="0" smtClean="0">
                <a:solidFill>
                  <a:srgbClr val="FF0000"/>
                </a:solidFill>
                <a:effectLst>
                  <a:outerShdw blurRad="38100" dist="38100" dir="2700000" algn="tl">
                    <a:srgbClr val="FFFFFF"/>
                  </a:outerShdw>
                </a:effectLst>
                <a:cs typeface="Times New Roman" pitchFamily="18" charset="0"/>
              </a:rPr>
              <a:t>CLASSIFICATION  DES  MEDICAMENTS  DANS </a:t>
            </a:r>
            <a:br>
              <a:rPr lang="fr-FR" sz="2400" dirty="0" smtClean="0">
                <a:solidFill>
                  <a:srgbClr val="FF0000"/>
                </a:solidFill>
                <a:effectLst>
                  <a:outerShdw blurRad="38100" dist="38100" dir="2700000" algn="tl">
                    <a:srgbClr val="FFFFFF"/>
                  </a:outerShdw>
                </a:effectLst>
                <a:cs typeface="Times New Roman" pitchFamily="18" charset="0"/>
              </a:rPr>
            </a:br>
            <a:r>
              <a:rPr lang="fr-FR" sz="2400" dirty="0" smtClean="0">
                <a:solidFill>
                  <a:srgbClr val="FF0000"/>
                </a:solidFill>
                <a:effectLst>
                  <a:outerShdw blurRad="38100" dist="38100" dir="2700000" algn="tl">
                    <a:srgbClr val="FFFFFF"/>
                  </a:outerShdw>
                </a:effectLst>
                <a:cs typeface="Times New Roman" pitchFamily="18" charset="0"/>
              </a:rPr>
              <a:t>DIFFERENTS  TABLEAUX  OU LISTES</a:t>
            </a:r>
            <a:r>
              <a:rPr lang="fr-FR" sz="3200" dirty="0" smtClean="0">
                <a:solidFill>
                  <a:srgbClr val="FF0000"/>
                </a:solidFill>
              </a:rPr>
              <a:t> </a:t>
            </a:r>
          </a:p>
        </p:txBody>
      </p:sp>
      <p:sp>
        <p:nvSpPr>
          <p:cNvPr id="110595" name="Rectangle 1027"/>
          <p:cNvSpPr>
            <a:spLocks noGrp="1" noChangeArrowheads="1"/>
          </p:cNvSpPr>
          <p:nvPr>
            <p:ph type="body" idx="4294967295"/>
          </p:nvPr>
        </p:nvSpPr>
        <p:spPr>
          <a:xfrm>
            <a:off x="304800" y="1295400"/>
            <a:ext cx="8227640" cy="5013920"/>
          </a:xfrm>
        </p:spPr>
        <p:txBody>
          <a:bodyPr>
            <a:normAutofit fontScale="92500" lnSpcReduction="10000"/>
          </a:bodyPr>
          <a:lstStyle/>
          <a:p>
            <a:pPr marL="0" indent="0" algn="just" eaLnBrk="1" hangingPunct="1">
              <a:lnSpc>
                <a:spcPct val="90000"/>
              </a:lnSpc>
              <a:buNone/>
              <a:defRPr/>
            </a:pPr>
            <a:r>
              <a:rPr lang="fr-FR" sz="2000" dirty="0" smtClean="0">
                <a:solidFill>
                  <a:schemeClr val="bg1"/>
                </a:solidFill>
                <a:latin typeface="Times New Roman" pitchFamily="18" charset="0"/>
                <a:cs typeface="Times New Roman" pitchFamily="18" charset="0"/>
              </a:rPr>
              <a:t>  </a:t>
            </a:r>
            <a:r>
              <a:rPr lang="fr-FR" sz="2000" b="1" dirty="0" smtClean="0">
                <a:effectLst>
                  <a:outerShdw blurRad="38100" dist="38100" dir="2700000" algn="tl">
                    <a:srgbClr val="FFFFFF"/>
                  </a:outerShdw>
                </a:effectLst>
                <a:cs typeface="Times New Roman" pitchFamily="18" charset="0"/>
              </a:rPr>
              <a:t>VENTE  LIBRE</a:t>
            </a:r>
            <a:r>
              <a:rPr lang="fr-FR" sz="2000" dirty="0" smtClean="0">
                <a:solidFill>
                  <a:srgbClr val="66FFFF"/>
                </a:solidFill>
                <a:effectLst>
                  <a:outerShdw blurRad="38100" dist="38100" dir="2700000" algn="tl">
                    <a:srgbClr val="FFFFFF"/>
                  </a:outerShdw>
                </a:effectLst>
                <a:cs typeface="Times New Roman" pitchFamily="18" charset="0"/>
              </a:rPr>
              <a:t> :</a:t>
            </a:r>
            <a:r>
              <a:rPr lang="fr-FR" sz="2000" dirty="0" smtClean="0">
                <a:solidFill>
                  <a:schemeClr val="bg1"/>
                </a:solidFill>
                <a:cs typeface="Times New Roman" pitchFamily="18" charset="0"/>
              </a:rPr>
              <a:t>  </a:t>
            </a:r>
            <a:r>
              <a:rPr lang="fr-FR" dirty="0" smtClean="0">
                <a:cs typeface="Times New Roman" pitchFamily="18" charset="0"/>
              </a:rPr>
              <a:t>«  médicaments  non  dangereux » </a:t>
            </a:r>
            <a:r>
              <a:rPr lang="fr-FR" dirty="0" smtClean="0">
                <a:cs typeface="Times New Roman" pitchFamily="18" charset="0"/>
              </a:rPr>
              <a:t>   </a:t>
            </a:r>
          </a:p>
          <a:p>
            <a:pPr marL="0" indent="0" algn="just" eaLnBrk="1" hangingPunct="1">
              <a:lnSpc>
                <a:spcPct val="90000"/>
              </a:lnSpc>
              <a:buNone/>
              <a:defRPr/>
            </a:pPr>
            <a:r>
              <a:rPr lang="fr-FR" dirty="0" smtClean="0">
                <a:cs typeface="Times New Roman" pitchFamily="18" charset="0"/>
              </a:rPr>
              <a:t>( </a:t>
            </a:r>
            <a:r>
              <a:rPr lang="fr-FR" dirty="0" smtClean="0">
                <a:cs typeface="Times New Roman" pitchFamily="18" charset="0"/>
              </a:rPr>
              <a:t>aspirine, paracétamol..)</a:t>
            </a:r>
          </a:p>
          <a:p>
            <a:pPr algn="just" eaLnBrk="1" hangingPunct="1">
              <a:lnSpc>
                <a:spcPct val="90000"/>
              </a:lnSpc>
              <a:buFontTx/>
              <a:buNone/>
              <a:defRPr/>
            </a:pPr>
            <a:endParaRPr lang="fr-FR" sz="2000" dirty="0" smtClean="0">
              <a:cs typeface="Times New Roman" pitchFamily="18" charset="0"/>
            </a:endParaRPr>
          </a:p>
          <a:p>
            <a:pPr algn="just" eaLnBrk="1" hangingPunct="1">
              <a:lnSpc>
                <a:spcPct val="90000"/>
              </a:lnSpc>
              <a:buFontTx/>
              <a:buNone/>
              <a:defRPr/>
            </a:pPr>
            <a:r>
              <a:rPr lang="fr-FR" sz="2000" dirty="0" smtClean="0">
                <a:solidFill>
                  <a:schemeClr val="bg1"/>
                </a:solidFill>
                <a:cs typeface="Times New Roman" pitchFamily="18" charset="0"/>
              </a:rPr>
              <a:t>	</a:t>
            </a:r>
            <a:r>
              <a:rPr lang="fr-FR" sz="2000" b="1" dirty="0" smtClean="0">
                <a:effectLst>
                  <a:outerShdw blurRad="38100" dist="38100" dir="2700000" algn="tl">
                    <a:srgbClr val="FFFFFF"/>
                  </a:outerShdw>
                </a:effectLst>
                <a:cs typeface="Times New Roman" pitchFamily="18" charset="0"/>
              </a:rPr>
              <a:t>TABLEAU  </a:t>
            </a:r>
            <a:r>
              <a:rPr lang="fr-FR" sz="2000" b="1" dirty="0" smtClean="0">
                <a:effectLst>
                  <a:outerShdw blurRad="38100" dist="38100" dir="2700000" algn="tl">
                    <a:srgbClr val="FFFFFF"/>
                  </a:outerShdw>
                </a:effectLst>
                <a:cs typeface="Times New Roman" pitchFamily="18" charset="0"/>
              </a:rPr>
              <a:t>C ( liste I ):</a:t>
            </a:r>
            <a:r>
              <a:rPr lang="fr-FR" sz="2000" b="1" dirty="0" smtClean="0">
                <a:cs typeface="Times New Roman" pitchFamily="18" charset="0"/>
              </a:rPr>
              <a:t> </a:t>
            </a:r>
            <a:r>
              <a:rPr lang="fr-FR" sz="2600" dirty="0" smtClean="0">
                <a:cs typeface="Times New Roman" pitchFamily="18" charset="0"/>
              </a:rPr>
              <a:t>médicament  toxique à forte  dose </a:t>
            </a:r>
            <a:endParaRPr lang="fr-FR" sz="2600" dirty="0" smtClean="0">
              <a:cs typeface="Times New Roman" pitchFamily="18" charset="0"/>
            </a:endParaRPr>
          </a:p>
          <a:p>
            <a:pPr algn="just" eaLnBrk="1" hangingPunct="1">
              <a:lnSpc>
                <a:spcPct val="90000"/>
              </a:lnSpc>
              <a:buFontTx/>
              <a:buNone/>
              <a:defRPr/>
            </a:pPr>
            <a:r>
              <a:rPr lang="fr-FR" sz="2600" dirty="0" smtClean="0">
                <a:cs typeface="Times New Roman" pitchFamily="18" charset="0"/>
              </a:rPr>
              <a:t>( </a:t>
            </a:r>
            <a:r>
              <a:rPr lang="fr-FR" sz="2600" dirty="0" smtClean="0">
                <a:cs typeface="Times New Roman" pitchFamily="18" charset="0"/>
              </a:rPr>
              <a:t>laxatifs , </a:t>
            </a:r>
            <a:r>
              <a:rPr lang="fr-FR" sz="2600" dirty="0" err="1" smtClean="0">
                <a:cs typeface="Times New Roman" pitchFamily="18" charset="0"/>
              </a:rPr>
              <a:t>anti-acides</a:t>
            </a:r>
            <a:r>
              <a:rPr lang="fr-FR" sz="2600" dirty="0" smtClean="0">
                <a:cs typeface="Times New Roman" pitchFamily="18" charset="0"/>
              </a:rPr>
              <a:t>…)</a:t>
            </a:r>
          </a:p>
          <a:p>
            <a:pPr algn="just" eaLnBrk="1" hangingPunct="1">
              <a:lnSpc>
                <a:spcPct val="90000"/>
              </a:lnSpc>
              <a:buFontTx/>
              <a:buNone/>
              <a:defRPr/>
            </a:pPr>
            <a:endParaRPr lang="fr-FR" sz="2000" dirty="0" smtClean="0">
              <a:cs typeface="Times New Roman" pitchFamily="18" charset="0"/>
            </a:endParaRPr>
          </a:p>
          <a:p>
            <a:pPr algn="just" eaLnBrk="1" hangingPunct="1">
              <a:lnSpc>
                <a:spcPct val="90000"/>
              </a:lnSpc>
              <a:buFontTx/>
              <a:buNone/>
              <a:defRPr/>
            </a:pPr>
            <a:r>
              <a:rPr lang="fr-FR" sz="2000" dirty="0" smtClean="0">
                <a:solidFill>
                  <a:schemeClr val="bg1"/>
                </a:solidFill>
                <a:cs typeface="Times New Roman" pitchFamily="18" charset="0"/>
              </a:rPr>
              <a:t>	</a:t>
            </a:r>
            <a:r>
              <a:rPr lang="fr-FR" sz="2000" b="1" dirty="0" smtClean="0">
                <a:effectLst>
                  <a:outerShdw blurRad="38100" dist="38100" dir="2700000" algn="tl">
                    <a:srgbClr val="FFFFFF"/>
                  </a:outerShdw>
                </a:effectLst>
                <a:cs typeface="Times New Roman" pitchFamily="18" charset="0"/>
              </a:rPr>
              <a:t>TABLEAU  </a:t>
            </a:r>
            <a:r>
              <a:rPr lang="fr-FR" sz="2000" b="1" dirty="0" smtClean="0">
                <a:effectLst>
                  <a:outerShdw blurRad="38100" dist="38100" dir="2700000" algn="tl">
                    <a:srgbClr val="FFFFFF"/>
                  </a:outerShdw>
                </a:effectLst>
                <a:cs typeface="Times New Roman" pitchFamily="18" charset="0"/>
              </a:rPr>
              <a:t>A ( liste  II ):</a:t>
            </a:r>
            <a:r>
              <a:rPr lang="fr-FR" sz="2000" b="1" dirty="0" smtClean="0">
                <a:cs typeface="Times New Roman" pitchFamily="18" charset="0"/>
              </a:rPr>
              <a:t> </a:t>
            </a:r>
            <a:r>
              <a:rPr lang="fr-FR" sz="2600" dirty="0" smtClean="0">
                <a:cs typeface="Times New Roman" pitchFamily="18" charset="0"/>
              </a:rPr>
              <a:t>médicament toxique à faible dose ( antibiotiques , cardiotoniques…)</a:t>
            </a:r>
          </a:p>
          <a:p>
            <a:pPr algn="just" eaLnBrk="1" hangingPunct="1">
              <a:lnSpc>
                <a:spcPct val="90000"/>
              </a:lnSpc>
              <a:buFontTx/>
              <a:buNone/>
              <a:defRPr/>
            </a:pPr>
            <a:endParaRPr lang="fr-FR" sz="2000" dirty="0" smtClean="0">
              <a:cs typeface="Times New Roman" pitchFamily="18" charset="0"/>
            </a:endParaRPr>
          </a:p>
          <a:p>
            <a:pPr algn="just" eaLnBrk="1" hangingPunct="1">
              <a:lnSpc>
                <a:spcPct val="90000"/>
              </a:lnSpc>
              <a:buFontTx/>
              <a:buNone/>
              <a:defRPr/>
            </a:pPr>
            <a:r>
              <a:rPr lang="fr-FR" sz="2000" dirty="0" smtClean="0">
                <a:solidFill>
                  <a:schemeClr val="bg1"/>
                </a:solidFill>
                <a:cs typeface="Times New Roman" pitchFamily="18" charset="0"/>
              </a:rPr>
              <a:t>	</a:t>
            </a:r>
            <a:r>
              <a:rPr lang="fr-FR" sz="2000" b="1" dirty="0" smtClean="0">
                <a:effectLst>
                  <a:outerShdw blurRad="38100" dist="38100" dir="2700000" algn="tl">
                    <a:srgbClr val="FFFFFF"/>
                  </a:outerShdw>
                </a:effectLst>
                <a:cs typeface="Times New Roman" pitchFamily="18" charset="0"/>
              </a:rPr>
              <a:t>TABLEAU  </a:t>
            </a:r>
            <a:r>
              <a:rPr lang="fr-FR" sz="2000" b="1" dirty="0" smtClean="0">
                <a:effectLst>
                  <a:outerShdw blurRad="38100" dist="38100" dir="2700000" algn="tl">
                    <a:srgbClr val="FFFFFF"/>
                  </a:outerShdw>
                </a:effectLst>
                <a:cs typeface="Times New Roman" pitchFamily="18" charset="0"/>
              </a:rPr>
              <a:t>B</a:t>
            </a:r>
            <a:r>
              <a:rPr lang="fr-FR" sz="2000" b="1" dirty="0" smtClean="0">
                <a:cs typeface="Times New Roman" pitchFamily="18" charset="0"/>
              </a:rPr>
              <a:t> </a:t>
            </a:r>
            <a:r>
              <a:rPr lang="fr-FR" sz="2000" b="1" dirty="0" smtClean="0">
                <a:effectLst>
                  <a:outerShdw blurRad="38100" dist="38100" dir="2700000" algn="tl">
                    <a:srgbClr val="FFFFFF"/>
                  </a:outerShdw>
                </a:effectLst>
                <a:cs typeface="Times New Roman" pitchFamily="18" charset="0"/>
              </a:rPr>
              <a:t>( liste  des  stupéfiants ):</a:t>
            </a:r>
            <a:r>
              <a:rPr lang="fr-FR" sz="2000" b="1" dirty="0" smtClean="0">
                <a:cs typeface="Times New Roman" pitchFamily="18" charset="0"/>
              </a:rPr>
              <a:t> </a:t>
            </a:r>
            <a:r>
              <a:rPr lang="fr-FR" sz="2600" dirty="0" smtClean="0">
                <a:cs typeface="Times New Roman" pitchFamily="18" charset="0"/>
              </a:rPr>
              <a:t>stupéfiants, toxicomanogènes ( morphine, héroïne, …)</a:t>
            </a:r>
          </a:p>
          <a:p>
            <a:pPr algn="just" eaLnBrk="1" hangingPunct="1">
              <a:lnSpc>
                <a:spcPct val="90000"/>
              </a:lnSpc>
              <a:buFontTx/>
              <a:buNone/>
              <a:defRPr/>
            </a:pPr>
            <a:endParaRPr lang="fr-FR" sz="2000" dirty="0" smtClean="0">
              <a:cs typeface="Times New Roman" pitchFamily="18" charset="0"/>
            </a:endParaRPr>
          </a:p>
          <a:p>
            <a:pPr eaLnBrk="1" hangingPunct="1">
              <a:lnSpc>
                <a:spcPct val="90000"/>
              </a:lnSpc>
              <a:buFontTx/>
              <a:buNone/>
              <a:defRPr/>
            </a:pPr>
            <a:r>
              <a:rPr lang="fr-FR" sz="2000" dirty="0" smtClean="0">
                <a:solidFill>
                  <a:schemeClr val="bg1"/>
                </a:solidFill>
                <a:cs typeface="Times New Roman" pitchFamily="18" charset="0"/>
              </a:rPr>
              <a:t>	</a:t>
            </a:r>
            <a:r>
              <a:rPr lang="fr-FR" sz="2000" dirty="0" smtClean="0">
                <a:solidFill>
                  <a:schemeClr val="bg1"/>
                </a:solidFill>
                <a:cs typeface="Times New Roman" pitchFamily="18" charset="0"/>
              </a:rPr>
              <a:t> </a:t>
            </a:r>
            <a:r>
              <a:rPr lang="fr-FR" sz="2000" b="1" dirty="0" smtClean="0">
                <a:effectLst>
                  <a:outerShdw blurRad="38100" dist="38100" dir="2700000" algn="tl">
                    <a:srgbClr val="FFFFFF"/>
                  </a:outerShdw>
                </a:effectLst>
                <a:cs typeface="Times New Roman" pitchFamily="18" charset="0"/>
              </a:rPr>
              <a:t>EXONERATION :</a:t>
            </a:r>
            <a:r>
              <a:rPr lang="fr-FR" sz="2000" dirty="0" smtClean="0">
                <a:solidFill>
                  <a:schemeClr val="bg1"/>
                </a:solidFill>
                <a:cs typeface="Times New Roman" pitchFamily="18" charset="0"/>
              </a:rPr>
              <a:t> </a:t>
            </a:r>
            <a:r>
              <a:rPr lang="fr-FR" sz="2600" dirty="0" smtClean="0">
                <a:cs typeface="Times New Roman" pitchFamily="18" charset="0"/>
              </a:rPr>
              <a:t>médicament  contenant une quantité  inférieure à  une limite fixée par arrêté  et vendu  librement ( sirop  à la codéine</a:t>
            </a:r>
            <a:r>
              <a:rPr lang="fr-FR" sz="2000" dirty="0" smtClean="0">
                <a:cs typeface="Times New Roman" pitchFamily="18" charset="0"/>
              </a:rPr>
              <a:t> </a:t>
            </a:r>
          </a:p>
        </p:txBody>
      </p:sp>
    </p:spTree>
    <p:extLst>
      <p:ext uri="{BB962C8B-B14F-4D97-AF65-F5344CB8AC3E}">
        <p14:creationId xmlns:p14="http://schemas.microsoft.com/office/powerpoint/2010/main" val="15218538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638" y="0"/>
            <a:ext cx="8568952" cy="6370975"/>
          </a:xfrm>
          <a:prstGeom prst="rect">
            <a:avLst/>
          </a:prstGeom>
        </p:spPr>
        <p:txBody>
          <a:bodyPr wrap="square">
            <a:spAutoFit/>
          </a:bodyPr>
          <a:lstStyle/>
          <a:p>
            <a:pPr algn="ctr"/>
            <a:r>
              <a:rPr lang="fr-FR" sz="2400" b="1" dirty="0" smtClean="0">
                <a:solidFill>
                  <a:srgbClr val="FF0000"/>
                </a:solidFill>
              </a:rPr>
              <a:t>Caractéristiques </a:t>
            </a:r>
            <a:r>
              <a:rPr lang="fr-FR" sz="2400" b="1" dirty="0">
                <a:solidFill>
                  <a:srgbClr val="FF0000"/>
                </a:solidFill>
              </a:rPr>
              <a:t>d'un </a:t>
            </a:r>
            <a:r>
              <a:rPr lang="fr-FR" sz="2400" b="1" dirty="0" smtClean="0">
                <a:solidFill>
                  <a:srgbClr val="FF0000"/>
                </a:solidFill>
              </a:rPr>
              <a:t>médicament</a:t>
            </a:r>
          </a:p>
          <a:p>
            <a:pPr algn="ctr"/>
            <a:endParaRPr lang="fr-FR" sz="2400" dirty="0">
              <a:solidFill>
                <a:srgbClr val="FF0000"/>
              </a:solidFill>
            </a:endParaRPr>
          </a:p>
          <a:p>
            <a:r>
              <a:rPr lang="fr-FR" dirty="0" smtClean="0"/>
              <a:t> </a:t>
            </a:r>
            <a:r>
              <a:rPr lang="fr-FR" sz="2400" dirty="0" smtClean="0"/>
              <a:t>Le </a:t>
            </a:r>
            <a:r>
              <a:rPr lang="fr-FR" sz="2400" dirty="0"/>
              <a:t>médicament est un </a:t>
            </a:r>
            <a:r>
              <a:rPr lang="fr-FR" sz="2400" dirty="0" smtClean="0"/>
              <a:t>produit industriel </a:t>
            </a:r>
            <a:r>
              <a:rPr lang="fr-FR" sz="2400" dirty="0"/>
              <a:t>fini (pas une substance</a:t>
            </a:r>
            <a:r>
              <a:rPr lang="fr-FR" sz="2400" dirty="0" smtClean="0"/>
              <a:t>)</a:t>
            </a:r>
          </a:p>
          <a:p>
            <a:endParaRPr lang="fr-FR" sz="2400" dirty="0"/>
          </a:p>
          <a:p>
            <a:pPr algn="just"/>
            <a:r>
              <a:rPr lang="fr-FR" sz="2400" b="1" dirty="0"/>
              <a:t>A. Le nom</a:t>
            </a:r>
            <a:r>
              <a:rPr lang="fr-FR" sz="2400" dirty="0"/>
              <a:t>: </a:t>
            </a:r>
            <a:r>
              <a:rPr lang="fr-FR" sz="2400" dirty="0" smtClean="0"/>
              <a:t>présente </a:t>
            </a:r>
            <a:endParaRPr lang="fr-FR" sz="2400" dirty="0"/>
          </a:p>
          <a:p>
            <a:pPr algn="just"/>
            <a:r>
              <a:rPr lang="fr-FR" sz="2400" dirty="0" smtClean="0"/>
              <a:t>- Nom </a:t>
            </a:r>
            <a:r>
              <a:rPr lang="fr-FR" sz="2400" dirty="0"/>
              <a:t>commercial </a:t>
            </a:r>
            <a:r>
              <a:rPr lang="fr-FR" sz="2400" dirty="0" smtClean="0"/>
              <a:t>ou NC: </a:t>
            </a:r>
            <a:r>
              <a:rPr lang="fr-FR" sz="2400" dirty="0"/>
              <a:t>le nom désigné par le </a:t>
            </a:r>
            <a:r>
              <a:rPr lang="fr-FR" sz="2400" dirty="0" smtClean="0"/>
              <a:t>laboratoire fabriquant </a:t>
            </a:r>
            <a:r>
              <a:rPr lang="fr-FR" sz="2400" dirty="0"/>
              <a:t>ce médicament. Ex: Doliprane.</a:t>
            </a:r>
          </a:p>
          <a:p>
            <a:pPr marL="342900" indent="-342900" algn="just">
              <a:buFontTx/>
              <a:buChar char="-"/>
            </a:pPr>
            <a:r>
              <a:rPr lang="fr-FR" sz="2400" dirty="0" smtClean="0"/>
              <a:t>Dénomination </a:t>
            </a:r>
            <a:r>
              <a:rPr lang="fr-FR" sz="2400" dirty="0"/>
              <a:t>commune internationale ou DCI: le nom chimique </a:t>
            </a:r>
            <a:r>
              <a:rPr lang="fr-FR" sz="2400" dirty="0" smtClean="0"/>
              <a:t>du principe </a:t>
            </a:r>
            <a:r>
              <a:rPr lang="fr-FR" sz="2400" dirty="0"/>
              <a:t>actif (principe actif est la substance responsable de </a:t>
            </a:r>
            <a:r>
              <a:rPr lang="fr-FR" sz="2400" dirty="0" smtClean="0"/>
              <a:t>l’effet pharmacologique</a:t>
            </a:r>
            <a:r>
              <a:rPr lang="fr-FR" sz="2400" dirty="0"/>
              <a:t>). Ex: Paracétamol. On le trouve sous le </a:t>
            </a:r>
            <a:r>
              <a:rPr lang="fr-FR" sz="2400" dirty="0" smtClean="0"/>
              <a:t>N.C</a:t>
            </a:r>
          </a:p>
          <a:p>
            <a:pPr algn="just"/>
            <a:endParaRPr lang="fr-FR" sz="2400" dirty="0"/>
          </a:p>
          <a:p>
            <a:pPr algn="just"/>
            <a:r>
              <a:rPr lang="fr-FR" sz="2400" b="1" dirty="0"/>
              <a:t>B. Dosage</a:t>
            </a:r>
            <a:r>
              <a:rPr lang="fr-FR" sz="2400" dirty="0"/>
              <a:t>: la teneur (quantité) du principe actif contenue dans </a:t>
            </a:r>
            <a:r>
              <a:rPr lang="fr-FR" sz="2400" dirty="0" smtClean="0"/>
              <a:t>une unité </a:t>
            </a:r>
            <a:r>
              <a:rPr lang="fr-FR" sz="2400" dirty="0"/>
              <a:t>de base. Ex : un comprimé contient 25mg de PA, pour le </a:t>
            </a:r>
            <a:r>
              <a:rPr lang="fr-FR" sz="2400" dirty="0" smtClean="0"/>
              <a:t>sirop une </a:t>
            </a:r>
            <a:r>
              <a:rPr lang="fr-FR" sz="2400" dirty="0"/>
              <a:t>cuillère de prise de 5 ml contient 10mg de </a:t>
            </a:r>
            <a:r>
              <a:rPr lang="fr-FR" sz="2400" dirty="0" smtClean="0"/>
              <a:t>PA</a:t>
            </a:r>
            <a:endParaRPr lang="fr-FR" sz="2400" dirty="0"/>
          </a:p>
        </p:txBody>
      </p:sp>
    </p:spTree>
    <p:extLst>
      <p:ext uri="{BB962C8B-B14F-4D97-AF65-F5344CB8AC3E}">
        <p14:creationId xmlns:p14="http://schemas.microsoft.com/office/powerpoint/2010/main" val="1290491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8280920" cy="3785652"/>
          </a:xfrm>
          <a:prstGeom prst="rect">
            <a:avLst/>
          </a:prstGeom>
        </p:spPr>
        <p:txBody>
          <a:bodyPr wrap="square">
            <a:spAutoFit/>
          </a:bodyPr>
          <a:lstStyle/>
          <a:p>
            <a:pPr algn="just"/>
            <a:r>
              <a:rPr lang="fr-FR" sz="2400" dirty="0"/>
              <a:t>NB : dose =/= dosage, la dose c la quantité qu’on donne à un patient</a:t>
            </a:r>
            <a:r>
              <a:rPr lang="fr-FR" sz="2400" dirty="0" smtClean="0"/>
              <a:t>.</a:t>
            </a:r>
          </a:p>
          <a:p>
            <a:pPr algn="just"/>
            <a:endParaRPr lang="fr-FR" sz="2400" dirty="0"/>
          </a:p>
          <a:p>
            <a:pPr algn="just"/>
            <a:r>
              <a:rPr lang="fr-FR" sz="2400" b="1" dirty="0"/>
              <a:t>C. Forme pharmaceutique </a:t>
            </a:r>
            <a:r>
              <a:rPr lang="fr-FR" sz="2400" dirty="0"/>
              <a:t>(la forme galénique): conditionne la voie d'administration et le mode d'utilisation.</a:t>
            </a:r>
          </a:p>
          <a:p>
            <a:pPr algn="just"/>
            <a:r>
              <a:rPr lang="fr-FR" sz="2400" dirty="0"/>
              <a:t>-Forme solide: comprimé, gélule.</a:t>
            </a:r>
          </a:p>
          <a:p>
            <a:pPr algn="just"/>
            <a:r>
              <a:rPr lang="fr-FR" sz="2400" dirty="0"/>
              <a:t>-Forme liquide: sirop, gouttes, suspensions buvable ou injectable.</a:t>
            </a:r>
          </a:p>
          <a:p>
            <a:pPr algn="just"/>
            <a:r>
              <a:rPr lang="fr-FR" sz="2400" dirty="0"/>
              <a:t>-Forme pâteuse: pommade gel, crème, suppositoires.</a:t>
            </a:r>
            <a:endParaRPr lang="fr-FR" sz="2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581128"/>
            <a:ext cx="4896544"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45433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0"/>
            <a:ext cx="8777340" cy="6709529"/>
          </a:xfrm>
          <a:prstGeom prst="rect">
            <a:avLst/>
          </a:prstGeom>
          <a:noFill/>
        </p:spPr>
        <p:txBody>
          <a:bodyPr wrap="square" rtlCol="0">
            <a:spAutoFit/>
          </a:bodyPr>
          <a:lstStyle/>
          <a:p>
            <a:pPr algn="ctr"/>
            <a:r>
              <a:rPr lang="fr-FR" sz="2800" b="1" dirty="0">
                <a:solidFill>
                  <a:srgbClr val="FF0000"/>
                </a:solidFill>
              </a:rPr>
              <a:t>Classification des </a:t>
            </a:r>
            <a:r>
              <a:rPr lang="fr-FR" sz="2800" b="1" dirty="0" smtClean="0">
                <a:solidFill>
                  <a:srgbClr val="FF0000"/>
                </a:solidFill>
              </a:rPr>
              <a:t>médicaments</a:t>
            </a:r>
          </a:p>
          <a:p>
            <a:endParaRPr lang="fr-FR" sz="2400" b="1" dirty="0" smtClean="0"/>
          </a:p>
          <a:p>
            <a:r>
              <a:rPr lang="fr-FR" sz="2400" b="1" dirty="0" smtClean="0"/>
              <a:t> </a:t>
            </a:r>
            <a:r>
              <a:rPr lang="fr-FR" sz="2400" dirty="0"/>
              <a:t>il existe plusieurs </a:t>
            </a:r>
            <a:r>
              <a:rPr lang="fr-FR" sz="2400" dirty="0" smtClean="0"/>
              <a:t>manières pour </a:t>
            </a:r>
            <a:r>
              <a:rPr lang="fr-FR" sz="2400" dirty="0"/>
              <a:t>classer les </a:t>
            </a:r>
            <a:r>
              <a:rPr lang="fr-FR" sz="2400" dirty="0" smtClean="0"/>
              <a:t>médicaments</a:t>
            </a:r>
          </a:p>
          <a:p>
            <a:endParaRPr lang="fr-FR" sz="2400" dirty="0"/>
          </a:p>
          <a:p>
            <a:r>
              <a:rPr lang="fr-FR" sz="2400" dirty="0" smtClean="0"/>
              <a:t>1.</a:t>
            </a:r>
            <a:r>
              <a:rPr lang="fr-FR" sz="2600" b="1" dirty="0" smtClean="0"/>
              <a:t>Classification Thérapeutique</a:t>
            </a:r>
          </a:p>
          <a:p>
            <a:r>
              <a:rPr lang="fr-FR" sz="2600" b="1" dirty="0" smtClean="0"/>
              <a:t> </a:t>
            </a:r>
            <a:r>
              <a:rPr lang="fr-FR" sz="2600" dirty="0"/>
              <a:t>c’est un groupe de médicaments </a:t>
            </a:r>
            <a:r>
              <a:rPr lang="fr-FR" sz="2600" dirty="0" smtClean="0"/>
              <a:t>qui partagent </a:t>
            </a:r>
            <a:r>
              <a:rPr lang="fr-FR" sz="2600" dirty="0"/>
              <a:t>la même indication (une indication est la </a:t>
            </a:r>
            <a:r>
              <a:rPr lang="fr-FR" sz="2600" dirty="0" smtClean="0"/>
              <a:t>pathologie traitée </a:t>
            </a:r>
            <a:r>
              <a:rPr lang="fr-FR" sz="2600" dirty="0"/>
              <a:t>par ce médicament) et donc le nom de la pathologie </a:t>
            </a:r>
            <a:r>
              <a:rPr lang="fr-FR" sz="2600" dirty="0" smtClean="0"/>
              <a:t>doit faire </a:t>
            </a:r>
            <a:r>
              <a:rPr lang="fr-FR" sz="2600" dirty="0"/>
              <a:t>partie du nom de cette classe. </a:t>
            </a:r>
            <a:endParaRPr lang="fr-FR" sz="2600" dirty="0" smtClean="0"/>
          </a:p>
          <a:p>
            <a:r>
              <a:rPr lang="fr-FR" sz="2600" b="1" dirty="0" smtClean="0"/>
              <a:t>Ex</a:t>
            </a:r>
            <a:r>
              <a:rPr lang="fr-FR" sz="2600" dirty="0"/>
              <a:t>: antiallergiques</a:t>
            </a:r>
            <a:r>
              <a:rPr lang="fr-FR" sz="2600" dirty="0" smtClean="0"/>
              <a:t>, antidiabétiques</a:t>
            </a:r>
            <a:r>
              <a:rPr lang="fr-FR" sz="2600" dirty="0"/>
              <a:t>, anti-infectieux, antidépresseurs antiépileptique</a:t>
            </a:r>
          </a:p>
          <a:p>
            <a:r>
              <a:rPr lang="fr-FR" sz="2600" dirty="0"/>
              <a:t>anticancéreux</a:t>
            </a:r>
            <a:r>
              <a:rPr lang="fr-FR" sz="2600" dirty="0" smtClean="0"/>
              <a:t>.</a:t>
            </a:r>
          </a:p>
          <a:p>
            <a:endParaRPr lang="fr-FR" sz="2600" dirty="0"/>
          </a:p>
          <a:p>
            <a:r>
              <a:rPr lang="fr-FR" sz="2400" dirty="0" smtClean="0"/>
              <a:t>2.</a:t>
            </a:r>
            <a:r>
              <a:rPr lang="fr-FR" sz="2400" b="1" dirty="0" smtClean="0"/>
              <a:t>Classification Pharmacologique</a:t>
            </a:r>
          </a:p>
          <a:p>
            <a:r>
              <a:rPr lang="fr-FR" sz="2400" b="1" dirty="0" smtClean="0"/>
              <a:t> </a:t>
            </a:r>
            <a:r>
              <a:rPr lang="fr-FR" sz="2400" dirty="0"/>
              <a:t>c’est un groupe de </a:t>
            </a:r>
            <a:r>
              <a:rPr lang="fr-FR" sz="2400" dirty="0" smtClean="0"/>
              <a:t>médicaments qui </a:t>
            </a:r>
            <a:r>
              <a:rPr lang="fr-FR" sz="2400" dirty="0"/>
              <a:t>partagent le même effet pharmacologique (</a:t>
            </a:r>
            <a:r>
              <a:rPr lang="fr-FR" sz="2400" dirty="0" smtClean="0"/>
              <a:t>l’effet pharmacologique </a:t>
            </a:r>
            <a:r>
              <a:rPr lang="fr-FR" sz="2400" dirty="0"/>
              <a:t>est la modification d'un état </a:t>
            </a:r>
            <a:r>
              <a:rPr lang="fr-FR" sz="2400" dirty="0" smtClean="0"/>
              <a:t>physiopathologique </a:t>
            </a:r>
            <a:r>
              <a:rPr lang="fr-FR" sz="2400" dirty="0"/>
              <a:t>causé par un médicament). </a:t>
            </a:r>
            <a:endParaRPr lang="fr-FR" sz="2000" dirty="0"/>
          </a:p>
        </p:txBody>
      </p:sp>
    </p:spTree>
    <p:extLst>
      <p:ext uri="{BB962C8B-B14F-4D97-AF65-F5344CB8AC3E}">
        <p14:creationId xmlns:p14="http://schemas.microsoft.com/office/powerpoint/2010/main" val="13740056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352928" cy="4893647"/>
          </a:xfrm>
          <a:prstGeom prst="rect">
            <a:avLst/>
          </a:prstGeom>
        </p:spPr>
        <p:txBody>
          <a:bodyPr wrap="square">
            <a:spAutoFit/>
          </a:bodyPr>
          <a:lstStyle/>
          <a:p>
            <a:r>
              <a:rPr lang="fr-FR" sz="2600" dirty="0"/>
              <a:t>Ex: anti-inflammatoires, anticoagulants</a:t>
            </a:r>
            <a:r>
              <a:rPr lang="fr-FR" sz="2600" dirty="0" smtClean="0"/>
              <a:t>, antalgiques</a:t>
            </a:r>
            <a:r>
              <a:rPr lang="fr-FR" sz="2600" dirty="0"/>
              <a:t>, antibiotique, hypoglycémiant.</a:t>
            </a:r>
          </a:p>
          <a:p>
            <a:endParaRPr lang="fr-FR" sz="2600" b="1" dirty="0" smtClean="0"/>
          </a:p>
          <a:p>
            <a:r>
              <a:rPr lang="fr-FR" sz="2600" b="1" dirty="0" smtClean="0"/>
              <a:t>3. Classification Chimique</a:t>
            </a:r>
          </a:p>
          <a:p>
            <a:r>
              <a:rPr lang="fr-FR" sz="2600" dirty="0" smtClean="0"/>
              <a:t>c’est </a:t>
            </a:r>
            <a:r>
              <a:rPr lang="fr-FR" sz="2600" dirty="0"/>
              <a:t>un groupe de médicaments </a:t>
            </a:r>
            <a:r>
              <a:rPr lang="fr-FR" sz="2600" dirty="0" smtClean="0"/>
              <a:t>qui partagent </a:t>
            </a:r>
            <a:r>
              <a:rPr lang="fr-FR" sz="2600" dirty="0"/>
              <a:t>la même structure chimique. Ex: sulfamides, corticoïdes</a:t>
            </a:r>
          </a:p>
          <a:p>
            <a:r>
              <a:rPr lang="fr-FR" sz="2600" dirty="0"/>
              <a:t>ont la même structure </a:t>
            </a:r>
            <a:r>
              <a:rPr lang="fr-FR" sz="2600" dirty="0" smtClean="0"/>
              <a:t>stéroïde</a:t>
            </a:r>
          </a:p>
          <a:p>
            <a:endParaRPr lang="fr-FR" sz="2600" dirty="0"/>
          </a:p>
          <a:p>
            <a:r>
              <a:rPr lang="fr-FR" sz="2600" dirty="0"/>
              <a:t>NB : on peut combiner 2 critères de Classification : Pharmaco-chimique:</a:t>
            </a:r>
          </a:p>
          <a:p>
            <a:endParaRPr lang="fr-FR" sz="2600" dirty="0" smtClean="0"/>
          </a:p>
          <a:p>
            <a:r>
              <a:rPr lang="fr-FR" sz="2600" b="1" dirty="0" smtClean="0"/>
              <a:t>Ex</a:t>
            </a:r>
            <a:r>
              <a:rPr lang="fr-FR" sz="2600" b="1" dirty="0"/>
              <a:t>:</a:t>
            </a:r>
            <a:r>
              <a:rPr lang="fr-FR" sz="2600" dirty="0"/>
              <a:t> Les </a:t>
            </a:r>
            <a:r>
              <a:rPr lang="fr-FR" sz="2600" i="1" dirty="0"/>
              <a:t>anti-inflammatoires non stéroïdiens </a:t>
            </a:r>
            <a:r>
              <a:rPr lang="fr-FR" sz="2600" dirty="0"/>
              <a:t>(</a:t>
            </a:r>
            <a:r>
              <a:rPr lang="fr-FR" sz="2600" i="1" dirty="0"/>
              <a:t>AINS</a:t>
            </a:r>
            <a:r>
              <a:rPr lang="fr-FR" sz="2600" dirty="0"/>
              <a:t>).</a:t>
            </a:r>
            <a:endParaRPr lang="fr-FR" sz="2600" dirty="0"/>
          </a:p>
        </p:txBody>
      </p:sp>
    </p:spTree>
    <p:extLst>
      <p:ext uri="{BB962C8B-B14F-4D97-AF65-F5344CB8AC3E}">
        <p14:creationId xmlns:p14="http://schemas.microsoft.com/office/powerpoint/2010/main" val="1806346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e la date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fr-FR" smtClean="0">
                <a:latin typeface="Arial" charset="0"/>
              </a:rPr>
              <a:t>Cours de Pharmacologie</a:t>
            </a:r>
          </a:p>
        </p:txBody>
      </p:sp>
      <p:sp>
        <p:nvSpPr>
          <p:cNvPr id="11267" name="Espace réservé du numéro de diapositive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4572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89C1097B-6BC5-47A3-9CCF-E8F56FA79E86}" type="slidenum">
              <a:rPr lang="fr-FR" smtClean="0">
                <a:latin typeface="Arial" charset="0"/>
              </a:rPr>
              <a:pPr eaLnBrk="1" hangingPunct="1"/>
              <a:t>25</a:t>
            </a:fld>
            <a:endParaRPr lang="fr-FR" smtClean="0">
              <a:latin typeface="Arial" charset="0"/>
            </a:endParaRPr>
          </a:p>
        </p:txBody>
      </p:sp>
      <p:sp>
        <p:nvSpPr>
          <p:cNvPr id="117762" name="Rectangle 2"/>
          <p:cNvSpPr>
            <a:spLocks noGrp="1" noChangeArrowheads="1"/>
          </p:cNvSpPr>
          <p:nvPr>
            <p:ph type="title" idx="4294967295"/>
          </p:nvPr>
        </p:nvSpPr>
        <p:spPr>
          <a:xfrm>
            <a:off x="457200" y="0"/>
            <a:ext cx="8229600" cy="1143000"/>
          </a:xfrm>
        </p:spPr>
        <p:txBody>
          <a:bodyPr/>
          <a:lstStyle/>
          <a:p>
            <a:pPr eaLnBrk="1" hangingPunct="1">
              <a:defRPr/>
            </a:pPr>
            <a:r>
              <a:rPr lang="fr-FR" sz="3200" b="1" dirty="0" smtClean="0">
                <a:solidFill>
                  <a:srgbClr val="FF0000"/>
                </a:solidFill>
                <a:effectLst>
                  <a:outerShdw blurRad="38100" dist="38100" dir="2700000" algn="tl">
                    <a:srgbClr val="FFFFFF"/>
                  </a:outerShdw>
                </a:effectLst>
              </a:rPr>
              <a:t>Les Catégories de Médicaments</a:t>
            </a:r>
          </a:p>
        </p:txBody>
      </p:sp>
      <p:sp>
        <p:nvSpPr>
          <p:cNvPr id="117763" name="Rectangle 3"/>
          <p:cNvSpPr>
            <a:spLocks noGrp="1" noChangeArrowheads="1"/>
          </p:cNvSpPr>
          <p:nvPr>
            <p:ph type="body" idx="4294967295"/>
          </p:nvPr>
        </p:nvSpPr>
        <p:spPr>
          <a:xfrm>
            <a:off x="323528" y="1295400"/>
            <a:ext cx="8363272" cy="4941912"/>
          </a:xfrm>
        </p:spPr>
        <p:txBody>
          <a:bodyPr>
            <a:normAutofit lnSpcReduction="10000"/>
          </a:bodyPr>
          <a:lstStyle/>
          <a:p>
            <a:pPr algn="just" eaLnBrk="1" hangingPunct="1">
              <a:lnSpc>
                <a:spcPct val="90000"/>
              </a:lnSpc>
              <a:buFontTx/>
              <a:buNone/>
              <a:defRPr/>
            </a:pPr>
            <a:r>
              <a:rPr lang="fr-FR" dirty="0" smtClean="0">
                <a:cs typeface="Times New Roman" pitchFamily="18" charset="0"/>
              </a:rPr>
              <a:t>Il  existe  trois  types  de  médicaments </a:t>
            </a:r>
          </a:p>
          <a:p>
            <a:pPr algn="just" eaLnBrk="1" hangingPunct="1">
              <a:lnSpc>
                <a:spcPct val="90000"/>
              </a:lnSpc>
              <a:buFontTx/>
              <a:buNone/>
              <a:defRPr/>
            </a:pPr>
            <a:endParaRPr lang="fr-FR" sz="2000" dirty="0" smtClean="0">
              <a:solidFill>
                <a:srgbClr val="66FFFF"/>
              </a:solidFill>
              <a:cs typeface="Times New Roman" pitchFamily="18" charset="0"/>
            </a:endParaRPr>
          </a:p>
          <a:p>
            <a:pPr algn="just" eaLnBrk="1" hangingPunct="1">
              <a:lnSpc>
                <a:spcPct val="90000"/>
              </a:lnSpc>
              <a:defRPr/>
            </a:pPr>
            <a:r>
              <a:rPr lang="fr-FR" b="1" dirty="0" smtClean="0">
                <a:effectLst>
                  <a:outerShdw blurRad="38100" dist="38100" dir="2700000" algn="tl">
                    <a:srgbClr val="FFFFFF"/>
                  </a:outerShdw>
                </a:effectLst>
                <a:cs typeface="Times New Roman" pitchFamily="18" charset="0"/>
              </a:rPr>
              <a:t>Le médicament magistral</a:t>
            </a:r>
            <a:r>
              <a:rPr lang="fr-FR" b="1" dirty="0" smtClean="0">
                <a:cs typeface="Times New Roman" pitchFamily="18" charset="0"/>
              </a:rPr>
              <a:t> : </a:t>
            </a:r>
            <a:r>
              <a:rPr lang="fr-FR" dirty="0" smtClean="0">
                <a:cs typeface="Times New Roman" pitchFamily="18" charset="0"/>
              </a:rPr>
              <a:t>Préparé à  la  demande par</a:t>
            </a:r>
            <a:r>
              <a:rPr lang="fr-FR" dirty="0" smtClean="0">
                <a:solidFill>
                  <a:schemeClr val="bg1"/>
                </a:solidFill>
                <a:cs typeface="Times New Roman" pitchFamily="18" charset="0"/>
              </a:rPr>
              <a:t> </a:t>
            </a:r>
            <a:r>
              <a:rPr lang="fr-FR" dirty="0" smtClean="0">
                <a:cs typeface="Times New Roman" pitchFamily="18" charset="0"/>
              </a:rPr>
              <a:t>le pharmacien selon la composition  décrite par le médecin. Il est  destiné  à un seul malade (exemple : préparation  dermatologique</a:t>
            </a:r>
          </a:p>
          <a:p>
            <a:pPr algn="just" eaLnBrk="1" hangingPunct="1">
              <a:lnSpc>
                <a:spcPct val="90000"/>
              </a:lnSpc>
              <a:defRPr/>
            </a:pPr>
            <a:endParaRPr lang="fr-FR" dirty="0" smtClean="0">
              <a:cs typeface="Times New Roman" pitchFamily="18" charset="0"/>
            </a:endParaRPr>
          </a:p>
          <a:p>
            <a:pPr algn="just" eaLnBrk="1" hangingPunct="1">
              <a:lnSpc>
                <a:spcPct val="90000"/>
              </a:lnSpc>
              <a:defRPr/>
            </a:pPr>
            <a:r>
              <a:rPr lang="fr-FR" b="1" dirty="0" smtClean="0">
                <a:effectLst>
                  <a:outerShdw blurRad="38100" dist="38100" dir="2700000" algn="tl">
                    <a:srgbClr val="FFFFFF"/>
                  </a:outerShdw>
                </a:effectLst>
                <a:cs typeface="Times New Roman" pitchFamily="18" charset="0"/>
              </a:rPr>
              <a:t>Le médicament officinal</a:t>
            </a:r>
            <a:r>
              <a:rPr lang="fr-FR" b="1" dirty="0" smtClean="0">
                <a:cs typeface="Times New Roman" pitchFamily="18" charset="0"/>
              </a:rPr>
              <a:t> : </a:t>
            </a:r>
            <a:r>
              <a:rPr lang="fr-FR" dirty="0" smtClean="0">
                <a:cs typeface="Times New Roman" pitchFamily="18" charset="0"/>
              </a:rPr>
              <a:t>Sans  AMM, préparé à</a:t>
            </a:r>
            <a:r>
              <a:rPr lang="fr-FR" dirty="0" smtClean="0">
                <a:solidFill>
                  <a:schemeClr val="bg1"/>
                </a:solidFill>
                <a:cs typeface="Times New Roman" pitchFamily="18" charset="0"/>
              </a:rPr>
              <a:t> </a:t>
            </a:r>
            <a:r>
              <a:rPr lang="fr-FR" dirty="0" smtClean="0">
                <a:cs typeface="Times New Roman" pitchFamily="18" charset="0"/>
              </a:rPr>
              <a:t>l’avance soit par le pharmacien à l’officine soit  industriellement. Exemples ; Alcool iodé, Eosine, vaseline salicylée…</a:t>
            </a:r>
          </a:p>
          <a:p>
            <a:pPr algn="just" eaLnBrk="1" hangingPunct="1">
              <a:lnSpc>
                <a:spcPct val="90000"/>
              </a:lnSpc>
              <a:buFontTx/>
              <a:buNone/>
              <a:defRPr/>
            </a:pPr>
            <a:endParaRPr lang="fr-FR" dirty="0" smtClean="0">
              <a:cs typeface="Times New Roman" pitchFamily="18" charset="0"/>
            </a:endParaRPr>
          </a:p>
          <a:p>
            <a:pPr algn="just" eaLnBrk="1" hangingPunct="1">
              <a:lnSpc>
                <a:spcPct val="90000"/>
              </a:lnSpc>
              <a:buFontTx/>
              <a:buNone/>
              <a:defRPr/>
            </a:pPr>
            <a:r>
              <a:rPr lang="fr-FR" dirty="0" smtClean="0">
                <a:solidFill>
                  <a:schemeClr val="bg1"/>
                </a:solidFill>
                <a:cs typeface="Times New Roman" pitchFamily="18" charset="0"/>
              </a:rPr>
              <a:t>* </a:t>
            </a:r>
            <a:r>
              <a:rPr lang="fr-FR" b="1" dirty="0" smtClean="0">
                <a:effectLst>
                  <a:outerShdw blurRad="38100" dist="38100" dir="2700000" algn="tl">
                    <a:srgbClr val="FFFFFF"/>
                  </a:outerShdw>
                </a:effectLst>
                <a:cs typeface="Times New Roman" pitchFamily="18" charset="0"/>
              </a:rPr>
              <a:t>Le médicament de </a:t>
            </a:r>
            <a:r>
              <a:rPr lang="fr-FR" b="1" dirty="0" smtClean="0">
                <a:effectLst>
                  <a:outerShdw blurRad="38100" dist="38100" dir="2700000" algn="tl">
                    <a:srgbClr val="FFFFFF"/>
                  </a:outerShdw>
                </a:effectLst>
                <a:cs typeface="Times New Roman" pitchFamily="18" charset="0"/>
              </a:rPr>
              <a:t>spécialité;</a:t>
            </a:r>
            <a:r>
              <a:rPr lang="fr-FR" dirty="0" smtClean="0">
                <a:solidFill>
                  <a:schemeClr val="bg1"/>
                </a:solidFill>
                <a:cs typeface="Times New Roman" pitchFamily="18" charset="0"/>
              </a:rPr>
              <a:t>: </a:t>
            </a:r>
            <a:r>
              <a:rPr lang="fr-FR" dirty="0" smtClean="0">
                <a:cs typeface="Times New Roman" pitchFamily="18" charset="0"/>
              </a:rPr>
              <a:t>Soumis à la procédure</a:t>
            </a:r>
            <a:r>
              <a:rPr lang="fr-FR" dirty="0" smtClean="0">
                <a:solidFill>
                  <a:schemeClr val="bg1"/>
                </a:solidFill>
                <a:cs typeface="Times New Roman" pitchFamily="18" charset="0"/>
              </a:rPr>
              <a:t> </a:t>
            </a:r>
            <a:r>
              <a:rPr lang="fr-FR" dirty="0" smtClean="0">
                <a:cs typeface="Times New Roman" pitchFamily="18" charset="0"/>
              </a:rPr>
              <a:t>d’AMM (exemple : Antibiotiques, vaccins…).</a:t>
            </a:r>
          </a:p>
          <a:p>
            <a:pPr algn="just" eaLnBrk="1" hangingPunct="1">
              <a:lnSpc>
                <a:spcPct val="90000"/>
              </a:lnSpc>
              <a:buFontTx/>
              <a:buNone/>
              <a:defRPr/>
            </a:pPr>
            <a:endParaRPr lang="fr-FR" sz="2000" dirty="0" smtClean="0"/>
          </a:p>
        </p:txBody>
      </p:sp>
    </p:spTree>
    <p:extLst>
      <p:ext uri="{BB962C8B-B14F-4D97-AF65-F5344CB8AC3E}">
        <p14:creationId xmlns:p14="http://schemas.microsoft.com/office/powerpoint/2010/main" val="9075615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226494" y="980728"/>
            <a:ext cx="8640434" cy="1871662"/>
          </a:xfrm>
        </p:spPr>
        <p:txBody>
          <a:bodyPr>
            <a:noAutofit/>
          </a:bodyPr>
          <a:lstStyle/>
          <a:p>
            <a:pPr marL="274320" indent="-274320" eaLnBrk="1" fontAlgn="auto" hangingPunct="1">
              <a:spcAft>
                <a:spcPts val="0"/>
              </a:spcAft>
              <a:buClr>
                <a:schemeClr val="tx1">
                  <a:shade val="95000"/>
                </a:schemeClr>
              </a:buClr>
              <a:buFont typeface="Wingdings" pitchFamily="2" charset="2"/>
              <a:buNone/>
              <a:defRPr/>
            </a:pPr>
            <a:r>
              <a:rPr lang="fr-FR" sz="2600" b="1" u="sng" dirty="0" smtClean="0">
                <a:solidFill>
                  <a:schemeClr val="folHlink"/>
                </a:solidFill>
                <a:latin typeface="Arial" pitchFamily="34" charset="0"/>
              </a:rPr>
              <a:t>Spécialités </a:t>
            </a:r>
            <a:r>
              <a:rPr lang="fr-FR" sz="2600" b="1" u="sng" dirty="0" smtClean="0">
                <a:solidFill>
                  <a:schemeClr val="folHlink"/>
                </a:solidFill>
                <a:latin typeface="Arial" pitchFamily="34" charset="0"/>
              </a:rPr>
              <a:t>Pharmaceutiques</a:t>
            </a:r>
            <a:r>
              <a:rPr lang="fr-FR" sz="2600" b="1" dirty="0" smtClean="0">
                <a:solidFill>
                  <a:schemeClr val="folHlink"/>
                </a:solidFill>
                <a:latin typeface="Arial" pitchFamily="34" charset="0"/>
              </a:rPr>
              <a:t> = </a:t>
            </a:r>
            <a:r>
              <a:rPr lang="fr-FR" sz="2600" dirty="0" smtClean="0">
                <a:solidFill>
                  <a:schemeClr val="folHlink"/>
                </a:solidFill>
                <a:latin typeface="Arial" pitchFamily="34" charset="0"/>
              </a:rPr>
              <a:t>tout médicament préparé à l'avance, présenté sous un conditionnement particulier et caractérisé par une dénomination spéciale = </a:t>
            </a:r>
            <a:r>
              <a:rPr lang="fr-FR" sz="2600" b="1" dirty="0" smtClean="0">
                <a:solidFill>
                  <a:schemeClr val="folHlink"/>
                </a:solidFill>
                <a:latin typeface="Arial" pitchFamily="34" charset="0"/>
              </a:rPr>
              <a:t>Dénomination Commune Internationale =  DCI = nom scientifique </a:t>
            </a:r>
            <a:r>
              <a:rPr lang="fr-FR" sz="2600" dirty="0" smtClean="0">
                <a:solidFill>
                  <a:schemeClr val="folHlink"/>
                </a:solidFill>
                <a:latin typeface="Arial" pitchFamily="34" charset="0"/>
              </a:rPr>
              <a:t>(nom NON commercial)</a:t>
            </a:r>
            <a:r>
              <a:rPr lang="fr-FR" sz="2600" b="1" dirty="0" smtClean="0">
                <a:solidFill>
                  <a:schemeClr val="folHlink"/>
                </a:solidFill>
                <a:latin typeface="Arial" pitchFamily="34" charset="0"/>
              </a:rPr>
              <a:t> de </a:t>
            </a:r>
            <a:r>
              <a:rPr lang="fr-FR" sz="2600" dirty="0" smtClean="0">
                <a:solidFill>
                  <a:schemeClr val="folHlink"/>
                </a:solidFill>
                <a:latin typeface="Arial" pitchFamily="34" charset="0"/>
              </a:rPr>
              <a:t>la </a:t>
            </a:r>
            <a:r>
              <a:rPr lang="fr-FR" sz="2600" b="1" dirty="0" smtClean="0">
                <a:solidFill>
                  <a:schemeClr val="folHlink"/>
                </a:solidFill>
                <a:latin typeface="Arial" pitchFamily="34" charset="0"/>
              </a:rPr>
              <a:t>molécule</a:t>
            </a:r>
            <a:r>
              <a:rPr lang="fr-FR" sz="2600" dirty="0" smtClean="0">
                <a:solidFill>
                  <a:schemeClr val="folHlink"/>
                </a:solidFill>
                <a:latin typeface="Arial" pitchFamily="34" charset="0"/>
              </a:rPr>
              <a:t> = substance active</a:t>
            </a:r>
            <a:r>
              <a:rPr lang="fr-FR" sz="2600" b="1" dirty="0" smtClean="0">
                <a:solidFill>
                  <a:schemeClr val="folHlink"/>
                </a:solidFill>
                <a:latin typeface="Arial" pitchFamily="34" charset="0"/>
              </a:rPr>
              <a:t>.</a:t>
            </a:r>
            <a:endParaRPr lang="fr-FR" sz="2600" dirty="0" smtClean="0">
              <a:solidFill>
                <a:schemeClr val="folHlink"/>
              </a:solidFill>
              <a:latin typeface="Arial" pitchFamily="34" charset="0"/>
            </a:endParaRPr>
          </a:p>
        </p:txBody>
      </p:sp>
      <p:sp>
        <p:nvSpPr>
          <p:cNvPr id="13320" name="Rectangle 8"/>
          <p:cNvSpPr>
            <a:spLocks noChangeArrowheads="1"/>
          </p:cNvSpPr>
          <p:nvPr/>
        </p:nvSpPr>
        <p:spPr bwMode="auto">
          <a:xfrm>
            <a:off x="297601" y="4149080"/>
            <a:ext cx="8569325" cy="1372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chemeClr val="accent2"/>
              </a:buClr>
              <a:buFont typeface="Wingdings" pitchFamily="2" charset="2"/>
              <a:buNone/>
            </a:pPr>
            <a:r>
              <a:rPr lang="fr-FR" sz="2600" dirty="0">
                <a:solidFill>
                  <a:schemeClr val="folHlink"/>
                </a:solidFill>
                <a:latin typeface="Arial" charset="0"/>
              </a:rPr>
              <a:t>Les DCI sont établies par l’</a:t>
            </a:r>
            <a:r>
              <a:rPr lang="fr-FR" sz="2600" b="1" dirty="0">
                <a:solidFill>
                  <a:schemeClr val="folHlink"/>
                </a:solidFill>
                <a:latin typeface="Arial" charset="0"/>
              </a:rPr>
              <a:t>O</a:t>
            </a:r>
            <a:r>
              <a:rPr lang="fr-FR" sz="2600" dirty="0">
                <a:solidFill>
                  <a:schemeClr val="folHlink"/>
                </a:solidFill>
                <a:latin typeface="Arial" charset="0"/>
              </a:rPr>
              <a:t>rganisation </a:t>
            </a:r>
            <a:r>
              <a:rPr lang="fr-FR" sz="2600" b="1" dirty="0">
                <a:solidFill>
                  <a:schemeClr val="folHlink"/>
                </a:solidFill>
                <a:latin typeface="Arial" charset="0"/>
              </a:rPr>
              <a:t>M</a:t>
            </a:r>
            <a:r>
              <a:rPr lang="fr-FR" sz="2600" dirty="0">
                <a:solidFill>
                  <a:schemeClr val="folHlink"/>
                </a:solidFill>
                <a:latin typeface="Arial" charset="0"/>
              </a:rPr>
              <a:t>ondiale de la </a:t>
            </a:r>
            <a:r>
              <a:rPr lang="fr-FR" sz="2600" b="1" dirty="0">
                <a:solidFill>
                  <a:schemeClr val="folHlink"/>
                </a:solidFill>
                <a:latin typeface="Arial" charset="0"/>
              </a:rPr>
              <a:t>S</a:t>
            </a:r>
            <a:r>
              <a:rPr lang="fr-FR" sz="2600" dirty="0">
                <a:solidFill>
                  <a:schemeClr val="folHlink"/>
                </a:solidFill>
                <a:latin typeface="Arial" charset="0"/>
              </a:rPr>
              <a:t>anté (</a:t>
            </a:r>
            <a:r>
              <a:rPr lang="fr-FR" sz="2600" b="1" dirty="0">
                <a:solidFill>
                  <a:schemeClr val="folHlink"/>
                </a:solidFill>
                <a:latin typeface="Arial" charset="0"/>
              </a:rPr>
              <a:t>OMS</a:t>
            </a:r>
            <a:r>
              <a:rPr lang="fr-FR" sz="2600" dirty="0">
                <a:solidFill>
                  <a:schemeClr val="folHlink"/>
                </a:solidFill>
                <a:latin typeface="Arial" charset="0"/>
              </a:rPr>
              <a:t>) qui les crée, avec des segments-clé, fonction de leur classe thérapeutique en veillant à éviter les confusions.</a:t>
            </a:r>
          </a:p>
        </p:txBody>
      </p:sp>
    </p:spTree>
    <p:extLst>
      <p:ext uri="{BB962C8B-B14F-4D97-AF65-F5344CB8AC3E}">
        <p14:creationId xmlns:p14="http://schemas.microsoft.com/office/powerpoint/2010/main" val="77630283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checkerboard(across)">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320"/>
                                        </p:tgtEl>
                                        <p:attrNameLst>
                                          <p:attrName>style.visibility</p:attrName>
                                        </p:attrNameLst>
                                      </p:cBhvr>
                                      <p:to>
                                        <p:strVal val="visible"/>
                                      </p:to>
                                    </p:set>
                                    <p:animEffect transition="in" filter="checkerboard(across)">
                                      <p:cBhvr>
                                        <p:cTn id="12" dur="500"/>
                                        <p:tgtEl>
                                          <p:spTgt spid="13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2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Rectangle 5"/>
          <p:cNvSpPr>
            <a:spLocks noGrp="1" noChangeArrowheads="1"/>
          </p:cNvSpPr>
          <p:nvPr>
            <p:ph idx="1"/>
          </p:nvPr>
        </p:nvSpPr>
        <p:spPr>
          <a:xfrm>
            <a:off x="467544" y="620688"/>
            <a:ext cx="8208963" cy="2252663"/>
          </a:xfrm>
        </p:spPr>
        <p:txBody>
          <a:bodyPr/>
          <a:lstStyle/>
          <a:p>
            <a:pPr eaLnBrk="1" hangingPunct="1">
              <a:lnSpc>
                <a:spcPct val="80000"/>
              </a:lnSpc>
              <a:buFont typeface="Wingdings" pitchFamily="2" charset="2"/>
              <a:buNone/>
            </a:pPr>
            <a:r>
              <a:rPr lang="fr-FR" sz="2400" dirty="0" smtClean="0">
                <a:solidFill>
                  <a:schemeClr val="folHlink"/>
                </a:solidFill>
                <a:latin typeface="Arial" charset="0"/>
              </a:rPr>
              <a:t>Formation des dénominations communes : segments clés:</a:t>
            </a:r>
          </a:p>
          <a:p>
            <a:pPr eaLnBrk="1" hangingPunct="1">
              <a:lnSpc>
                <a:spcPct val="80000"/>
              </a:lnSpc>
              <a:buFont typeface="Wingdings" pitchFamily="2" charset="2"/>
              <a:buNone/>
            </a:pPr>
            <a:r>
              <a:rPr lang="fr-FR" sz="2400" b="1" u="sng" dirty="0" smtClean="0">
                <a:solidFill>
                  <a:schemeClr val="folHlink"/>
                </a:solidFill>
                <a:latin typeface="Arial" charset="0"/>
              </a:rPr>
              <a:t>Ex 1</a:t>
            </a:r>
            <a:r>
              <a:rPr lang="fr-FR" sz="2400" dirty="0" smtClean="0">
                <a:solidFill>
                  <a:schemeClr val="folHlink"/>
                </a:solidFill>
                <a:latin typeface="Arial" charset="0"/>
              </a:rPr>
              <a:t> </a:t>
            </a:r>
            <a:r>
              <a:rPr lang="fr-FR" sz="2400" b="1" dirty="0" smtClean="0">
                <a:solidFill>
                  <a:schemeClr val="folHlink"/>
                </a:solidFill>
                <a:latin typeface="Arial" charset="0"/>
              </a:rPr>
              <a:t>Antiviraux:</a:t>
            </a:r>
          </a:p>
          <a:p>
            <a:pPr lvl="3" eaLnBrk="1" hangingPunct="1">
              <a:lnSpc>
                <a:spcPct val="80000"/>
              </a:lnSpc>
              <a:buFont typeface="Wingdings" pitchFamily="2" charset="2"/>
              <a:buNone/>
            </a:pPr>
            <a:r>
              <a:rPr lang="fr-FR" sz="2400" dirty="0" smtClean="0">
                <a:solidFill>
                  <a:schemeClr val="folHlink"/>
                </a:solidFill>
                <a:latin typeface="Arial" charset="0"/>
              </a:rPr>
              <a:t>- </a:t>
            </a:r>
            <a:r>
              <a:rPr lang="fr-FR" sz="2400" dirty="0" err="1" smtClean="0">
                <a:solidFill>
                  <a:schemeClr val="folHlink"/>
                </a:solidFill>
                <a:latin typeface="Arial" charset="0"/>
              </a:rPr>
              <a:t>fovir</a:t>
            </a:r>
            <a:r>
              <a:rPr lang="fr-FR" sz="2400" dirty="0" smtClean="0">
                <a:solidFill>
                  <a:schemeClr val="folHlink"/>
                </a:solidFill>
                <a:latin typeface="Arial" charset="0"/>
              </a:rPr>
              <a:t> : </a:t>
            </a:r>
            <a:r>
              <a:rPr lang="fr-FR" sz="2400" dirty="0" err="1" smtClean="0">
                <a:solidFill>
                  <a:schemeClr val="folHlink"/>
                </a:solidFill>
                <a:latin typeface="Arial" charset="0"/>
              </a:rPr>
              <a:t>Adéfovir</a:t>
            </a:r>
            <a:r>
              <a:rPr lang="fr-FR" sz="2400" dirty="0" smtClean="0">
                <a:solidFill>
                  <a:schemeClr val="folHlink"/>
                </a:solidFill>
                <a:latin typeface="Arial" charset="0"/>
              </a:rPr>
              <a:t> = </a:t>
            </a:r>
            <a:r>
              <a:rPr lang="fr-FR" sz="2400" dirty="0" err="1" smtClean="0">
                <a:solidFill>
                  <a:schemeClr val="folHlink"/>
                </a:solidFill>
                <a:latin typeface="Arial" charset="0"/>
              </a:rPr>
              <a:t>Hepsera</a:t>
            </a:r>
            <a:r>
              <a:rPr lang="fr-FR" sz="2400" baseline="30000" dirty="0" smtClean="0">
                <a:solidFill>
                  <a:schemeClr val="folHlink"/>
                </a:solidFill>
                <a:latin typeface="Arial" charset="0"/>
              </a:rPr>
              <a:t>®</a:t>
            </a:r>
            <a:r>
              <a:rPr lang="fr-FR" sz="2400" dirty="0" smtClean="0">
                <a:solidFill>
                  <a:schemeClr val="folHlink"/>
                </a:solidFill>
                <a:latin typeface="Arial" charset="0"/>
              </a:rPr>
              <a:t> (</a:t>
            </a:r>
            <a:r>
              <a:rPr lang="fr-FR" sz="2400" dirty="0" err="1" smtClean="0">
                <a:solidFill>
                  <a:schemeClr val="folHlink"/>
                </a:solidFill>
                <a:latin typeface="Arial" charset="0"/>
              </a:rPr>
              <a:t>Hép</a:t>
            </a:r>
            <a:r>
              <a:rPr lang="fr-FR" sz="2400" dirty="0" smtClean="0">
                <a:solidFill>
                  <a:schemeClr val="folHlink"/>
                </a:solidFill>
                <a:latin typeface="Arial" charset="0"/>
              </a:rPr>
              <a:t> B)</a:t>
            </a:r>
          </a:p>
          <a:p>
            <a:pPr eaLnBrk="1" hangingPunct="1">
              <a:lnSpc>
                <a:spcPct val="80000"/>
              </a:lnSpc>
              <a:buFont typeface="Wingdings" pitchFamily="2" charset="2"/>
              <a:buNone/>
            </a:pPr>
            <a:r>
              <a:rPr lang="fr-FR" sz="2400" dirty="0" smtClean="0">
                <a:solidFill>
                  <a:schemeClr val="folHlink"/>
                </a:solidFill>
                <a:latin typeface="Arial" charset="0"/>
              </a:rPr>
              <a:t>  			      </a:t>
            </a:r>
            <a:r>
              <a:rPr lang="fr-FR" sz="2400" dirty="0" err="1" smtClean="0">
                <a:solidFill>
                  <a:schemeClr val="folHlink"/>
                </a:solidFill>
                <a:latin typeface="Arial" charset="0"/>
              </a:rPr>
              <a:t>Ténofovir</a:t>
            </a:r>
            <a:r>
              <a:rPr lang="fr-FR" sz="2400" dirty="0" smtClean="0">
                <a:solidFill>
                  <a:schemeClr val="folHlink"/>
                </a:solidFill>
                <a:latin typeface="Arial" charset="0"/>
              </a:rPr>
              <a:t> = </a:t>
            </a:r>
            <a:r>
              <a:rPr lang="fr-FR" sz="2400" dirty="0" err="1" smtClean="0">
                <a:solidFill>
                  <a:schemeClr val="folHlink"/>
                </a:solidFill>
                <a:latin typeface="Arial" charset="0"/>
              </a:rPr>
              <a:t>Viread</a:t>
            </a:r>
            <a:r>
              <a:rPr lang="fr-FR" sz="2400" baseline="30000" dirty="0" smtClean="0">
                <a:solidFill>
                  <a:schemeClr val="folHlink"/>
                </a:solidFill>
                <a:latin typeface="Arial" charset="0"/>
              </a:rPr>
              <a:t>®</a:t>
            </a:r>
            <a:r>
              <a:rPr lang="fr-FR" sz="2400" dirty="0" smtClean="0">
                <a:solidFill>
                  <a:schemeClr val="folHlink"/>
                </a:solidFill>
                <a:latin typeface="Arial" charset="0"/>
              </a:rPr>
              <a:t> (</a:t>
            </a:r>
            <a:r>
              <a:rPr lang="fr-FR" sz="2400" dirty="0" err="1" smtClean="0">
                <a:solidFill>
                  <a:schemeClr val="folHlink"/>
                </a:solidFill>
                <a:latin typeface="Arial" charset="0"/>
              </a:rPr>
              <a:t>Hép</a:t>
            </a:r>
            <a:r>
              <a:rPr lang="fr-FR" sz="2400" dirty="0" smtClean="0">
                <a:solidFill>
                  <a:schemeClr val="folHlink"/>
                </a:solidFill>
                <a:latin typeface="Arial" charset="0"/>
              </a:rPr>
              <a:t> B et VIH)</a:t>
            </a:r>
          </a:p>
          <a:p>
            <a:pPr eaLnBrk="1" hangingPunct="1">
              <a:lnSpc>
                <a:spcPct val="80000"/>
              </a:lnSpc>
              <a:buFont typeface="Wingdings" pitchFamily="2" charset="2"/>
              <a:buNone/>
            </a:pPr>
            <a:r>
              <a:rPr lang="fr-FR" sz="2400" dirty="0" smtClean="0">
                <a:solidFill>
                  <a:schemeClr val="folHlink"/>
                </a:solidFill>
                <a:latin typeface="Arial" charset="0"/>
              </a:rPr>
              <a:t>		    - </a:t>
            </a:r>
            <a:r>
              <a:rPr lang="fr-FR" sz="2400" dirty="0" err="1" smtClean="0">
                <a:solidFill>
                  <a:schemeClr val="folHlink"/>
                </a:solidFill>
                <a:latin typeface="Arial" charset="0"/>
              </a:rPr>
              <a:t>amivir</a:t>
            </a:r>
            <a:r>
              <a:rPr lang="fr-FR" sz="2400" dirty="0" smtClean="0">
                <a:solidFill>
                  <a:schemeClr val="folHlink"/>
                </a:solidFill>
                <a:latin typeface="Arial" charset="0"/>
              </a:rPr>
              <a:t> : </a:t>
            </a:r>
            <a:r>
              <a:rPr lang="fr-FR" sz="2400" dirty="0" err="1" smtClean="0">
                <a:solidFill>
                  <a:schemeClr val="folHlink"/>
                </a:solidFill>
                <a:latin typeface="Arial" charset="0"/>
              </a:rPr>
              <a:t>Oseltamivir</a:t>
            </a:r>
            <a:r>
              <a:rPr lang="fr-FR" sz="2400" dirty="0" smtClean="0">
                <a:solidFill>
                  <a:schemeClr val="folHlink"/>
                </a:solidFill>
                <a:latin typeface="Arial" charset="0"/>
              </a:rPr>
              <a:t> : </a:t>
            </a:r>
            <a:r>
              <a:rPr lang="fr-FR" sz="2400" dirty="0" err="1" smtClean="0">
                <a:solidFill>
                  <a:schemeClr val="folHlink"/>
                </a:solidFill>
                <a:latin typeface="Arial" charset="0"/>
              </a:rPr>
              <a:t>Tamiflu</a:t>
            </a:r>
            <a:r>
              <a:rPr lang="fr-FR" sz="2400" baseline="30000" dirty="0" smtClean="0">
                <a:solidFill>
                  <a:schemeClr val="folHlink"/>
                </a:solidFill>
                <a:latin typeface="Arial" charset="0"/>
              </a:rPr>
              <a:t>®</a:t>
            </a:r>
            <a:endParaRPr lang="fr-FR" sz="2400" dirty="0" smtClean="0">
              <a:solidFill>
                <a:schemeClr val="folHlink"/>
              </a:solidFill>
              <a:latin typeface="Arial" charset="0"/>
            </a:endParaRPr>
          </a:p>
          <a:p>
            <a:pPr eaLnBrk="1" hangingPunct="1">
              <a:lnSpc>
                <a:spcPct val="80000"/>
              </a:lnSpc>
              <a:buFont typeface="Wingdings" pitchFamily="2" charset="2"/>
              <a:buNone/>
            </a:pPr>
            <a:r>
              <a:rPr lang="fr-FR" sz="2400" dirty="0" smtClean="0">
                <a:solidFill>
                  <a:schemeClr val="folHlink"/>
                </a:solidFill>
                <a:latin typeface="Arial" charset="0"/>
              </a:rPr>
              <a:t>			      : </a:t>
            </a:r>
            <a:r>
              <a:rPr lang="fr-FR" sz="2400" dirty="0" err="1" smtClean="0">
                <a:solidFill>
                  <a:schemeClr val="folHlink"/>
                </a:solidFill>
                <a:latin typeface="Arial" charset="0"/>
              </a:rPr>
              <a:t>Zanamivir</a:t>
            </a:r>
            <a:r>
              <a:rPr lang="fr-FR" sz="2400" dirty="0" smtClean="0">
                <a:solidFill>
                  <a:schemeClr val="folHlink"/>
                </a:solidFill>
                <a:latin typeface="Arial" charset="0"/>
              </a:rPr>
              <a:t>: </a:t>
            </a:r>
            <a:r>
              <a:rPr lang="fr-FR" sz="2400" dirty="0" err="1" smtClean="0">
                <a:solidFill>
                  <a:schemeClr val="folHlink"/>
                </a:solidFill>
                <a:latin typeface="Arial" charset="0"/>
              </a:rPr>
              <a:t>Relenza</a:t>
            </a:r>
            <a:r>
              <a:rPr lang="fr-FR" sz="2400" baseline="30000" dirty="0" smtClean="0">
                <a:solidFill>
                  <a:schemeClr val="folHlink"/>
                </a:solidFill>
                <a:latin typeface="Arial" charset="0"/>
              </a:rPr>
              <a:t>®</a:t>
            </a:r>
            <a:endParaRPr lang="fr-FR" sz="2400" dirty="0" smtClean="0">
              <a:latin typeface="Arial" charset="0"/>
            </a:endParaRPr>
          </a:p>
        </p:txBody>
      </p:sp>
      <p:sp>
        <p:nvSpPr>
          <p:cNvPr id="77828" name="Text Box 4"/>
          <p:cNvSpPr txBox="1">
            <a:spLocks noChangeArrowheads="1"/>
          </p:cNvSpPr>
          <p:nvPr/>
        </p:nvSpPr>
        <p:spPr bwMode="auto">
          <a:xfrm>
            <a:off x="611188" y="3789040"/>
            <a:ext cx="8280400" cy="181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lnSpc>
                <a:spcPct val="80000"/>
              </a:lnSpc>
              <a:spcBef>
                <a:spcPct val="20000"/>
              </a:spcBef>
              <a:buClr>
                <a:schemeClr val="accent2"/>
              </a:buClr>
              <a:buFont typeface="Wingdings" pitchFamily="2" charset="2"/>
              <a:buNone/>
            </a:pPr>
            <a:r>
              <a:rPr lang="fr-FR" sz="2400" dirty="0">
                <a:solidFill>
                  <a:schemeClr val="folHlink"/>
                </a:solidFill>
                <a:latin typeface="Arial" charset="0"/>
              </a:rPr>
              <a:t> </a:t>
            </a:r>
            <a:r>
              <a:rPr lang="fr-FR" sz="2400" b="1" u="sng" dirty="0">
                <a:solidFill>
                  <a:schemeClr val="folHlink"/>
                </a:solidFill>
                <a:latin typeface="Arial" charset="0"/>
              </a:rPr>
              <a:t>Ex 2</a:t>
            </a:r>
            <a:r>
              <a:rPr lang="fr-FR" sz="2400" dirty="0">
                <a:solidFill>
                  <a:schemeClr val="folHlink"/>
                </a:solidFill>
                <a:latin typeface="Arial" charset="0"/>
              </a:rPr>
              <a:t> </a:t>
            </a:r>
            <a:r>
              <a:rPr lang="fr-FR" sz="2400" b="1" dirty="0">
                <a:solidFill>
                  <a:schemeClr val="folHlink"/>
                </a:solidFill>
                <a:latin typeface="Arial" charset="0"/>
              </a:rPr>
              <a:t>Anti Hypertenseurs</a:t>
            </a:r>
            <a:r>
              <a:rPr lang="fr-FR" sz="2400" dirty="0">
                <a:solidFill>
                  <a:schemeClr val="folHlink"/>
                </a:solidFill>
                <a:latin typeface="Arial" charset="0"/>
              </a:rPr>
              <a:t>:</a:t>
            </a:r>
          </a:p>
          <a:p>
            <a:pPr eaLnBrk="1" hangingPunct="1">
              <a:lnSpc>
                <a:spcPct val="80000"/>
              </a:lnSpc>
              <a:spcBef>
                <a:spcPct val="20000"/>
              </a:spcBef>
              <a:buClr>
                <a:schemeClr val="accent2"/>
              </a:buClr>
              <a:buFont typeface="Wingdings" pitchFamily="2" charset="2"/>
              <a:buNone/>
            </a:pPr>
            <a:r>
              <a:rPr lang="fr-FR" sz="2400" b="1" dirty="0">
                <a:solidFill>
                  <a:schemeClr val="folHlink"/>
                </a:solidFill>
                <a:latin typeface="Arial" charset="0"/>
              </a:rPr>
              <a:t>Inhibiteur de l’Enzyme de Conversion</a:t>
            </a:r>
            <a:r>
              <a:rPr lang="fr-FR" sz="2400" dirty="0">
                <a:solidFill>
                  <a:schemeClr val="folHlink"/>
                </a:solidFill>
                <a:latin typeface="Arial" charset="0"/>
              </a:rPr>
              <a:t> = </a:t>
            </a:r>
            <a:r>
              <a:rPr lang="fr-FR" sz="2400" b="1" dirty="0">
                <a:solidFill>
                  <a:schemeClr val="folHlink"/>
                </a:solidFill>
                <a:latin typeface="Arial" charset="0"/>
              </a:rPr>
              <a:t>IEC</a:t>
            </a:r>
          </a:p>
          <a:p>
            <a:pPr eaLnBrk="1" hangingPunct="1">
              <a:lnSpc>
                <a:spcPct val="80000"/>
              </a:lnSpc>
              <a:spcBef>
                <a:spcPct val="20000"/>
              </a:spcBef>
              <a:buClr>
                <a:schemeClr val="accent2"/>
              </a:buClr>
              <a:buFont typeface="Wingdings" pitchFamily="2" charset="2"/>
              <a:buNone/>
            </a:pPr>
            <a:r>
              <a:rPr lang="fr-FR" sz="2200" dirty="0">
                <a:solidFill>
                  <a:schemeClr val="folHlink"/>
                </a:solidFill>
                <a:latin typeface="Arial" charset="0"/>
              </a:rPr>
              <a:t>   - </a:t>
            </a:r>
            <a:r>
              <a:rPr lang="fr-FR" sz="2200" dirty="0" err="1">
                <a:solidFill>
                  <a:schemeClr val="folHlink"/>
                </a:solidFill>
                <a:latin typeface="Arial" charset="0"/>
              </a:rPr>
              <a:t>pril</a:t>
            </a:r>
            <a:r>
              <a:rPr lang="fr-FR" sz="2200" dirty="0">
                <a:solidFill>
                  <a:schemeClr val="folHlink"/>
                </a:solidFill>
                <a:latin typeface="Arial" charset="0"/>
              </a:rPr>
              <a:t> : </a:t>
            </a:r>
            <a:r>
              <a:rPr lang="fr-FR" sz="2200" dirty="0" err="1">
                <a:solidFill>
                  <a:schemeClr val="folHlink"/>
                </a:solidFill>
                <a:latin typeface="Arial" charset="0"/>
              </a:rPr>
              <a:t>ramipril</a:t>
            </a:r>
            <a:r>
              <a:rPr lang="fr-FR" sz="2200" dirty="0">
                <a:solidFill>
                  <a:schemeClr val="folHlink"/>
                </a:solidFill>
                <a:latin typeface="Arial" charset="0"/>
              </a:rPr>
              <a:t> </a:t>
            </a:r>
            <a:r>
              <a:rPr lang="fr-FR" sz="2200" dirty="0" err="1">
                <a:solidFill>
                  <a:schemeClr val="folHlink"/>
                </a:solidFill>
                <a:latin typeface="Arial" charset="0"/>
              </a:rPr>
              <a:t>Triatec</a:t>
            </a:r>
            <a:r>
              <a:rPr lang="fr-FR" sz="2200" baseline="30000" dirty="0">
                <a:solidFill>
                  <a:schemeClr val="folHlink"/>
                </a:solidFill>
              </a:rPr>
              <a:t>®</a:t>
            </a:r>
            <a:r>
              <a:rPr lang="fr-FR" sz="2200" dirty="0">
                <a:solidFill>
                  <a:schemeClr val="folHlink"/>
                </a:solidFill>
                <a:latin typeface="Arial" charset="0"/>
              </a:rPr>
              <a:t>, </a:t>
            </a:r>
            <a:r>
              <a:rPr lang="fr-FR" sz="2200" dirty="0" err="1">
                <a:solidFill>
                  <a:schemeClr val="folHlink"/>
                </a:solidFill>
                <a:latin typeface="Arial" charset="0"/>
              </a:rPr>
              <a:t>lisinopril</a:t>
            </a:r>
            <a:r>
              <a:rPr lang="fr-FR" sz="2200" dirty="0">
                <a:solidFill>
                  <a:schemeClr val="folHlink"/>
                </a:solidFill>
                <a:latin typeface="Arial" charset="0"/>
              </a:rPr>
              <a:t> </a:t>
            </a:r>
            <a:r>
              <a:rPr lang="fr-FR" sz="2200" dirty="0" err="1">
                <a:solidFill>
                  <a:schemeClr val="folHlink"/>
                </a:solidFill>
                <a:latin typeface="Arial" charset="0"/>
              </a:rPr>
              <a:t>Zestril</a:t>
            </a:r>
            <a:r>
              <a:rPr lang="fr-FR" sz="2200" baseline="30000" dirty="0">
                <a:solidFill>
                  <a:schemeClr val="folHlink"/>
                </a:solidFill>
                <a:latin typeface="Arial" charset="0"/>
              </a:rPr>
              <a:t>®</a:t>
            </a:r>
            <a:r>
              <a:rPr lang="fr-FR" sz="2200" dirty="0">
                <a:solidFill>
                  <a:schemeClr val="folHlink"/>
                </a:solidFill>
                <a:latin typeface="Arial" charset="0"/>
              </a:rPr>
              <a:t>, </a:t>
            </a:r>
            <a:r>
              <a:rPr lang="fr-FR" sz="2200" dirty="0" err="1">
                <a:solidFill>
                  <a:schemeClr val="folHlink"/>
                </a:solidFill>
                <a:latin typeface="Arial" charset="0"/>
              </a:rPr>
              <a:t>Périndopril</a:t>
            </a:r>
            <a:r>
              <a:rPr lang="fr-FR" sz="2200" dirty="0"/>
              <a:t> </a:t>
            </a:r>
            <a:r>
              <a:rPr lang="fr-FR" sz="2200" dirty="0" err="1">
                <a:solidFill>
                  <a:schemeClr val="folHlink"/>
                </a:solidFill>
              </a:rPr>
              <a:t>C</a:t>
            </a:r>
            <a:r>
              <a:rPr lang="fr-FR" sz="2200" dirty="0" err="1">
                <a:solidFill>
                  <a:schemeClr val="folHlink"/>
                </a:solidFill>
                <a:latin typeface="Arial" charset="0"/>
              </a:rPr>
              <a:t>oversyl</a:t>
            </a:r>
            <a:r>
              <a:rPr lang="fr-FR" sz="2200" baseline="30000" dirty="0">
                <a:solidFill>
                  <a:schemeClr val="folHlink"/>
                </a:solidFill>
              </a:rPr>
              <a:t>®</a:t>
            </a:r>
            <a:endParaRPr lang="fr-FR" sz="2200" baseline="30000" dirty="0">
              <a:solidFill>
                <a:schemeClr val="folHlink"/>
              </a:solidFill>
              <a:latin typeface="Arial" charset="0"/>
            </a:endParaRPr>
          </a:p>
          <a:p>
            <a:pPr eaLnBrk="1" hangingPunct="1">
              <a:lnSpc>
                <a:spcPct val="80000"/>
              </a:lnSpc>
              <a:spcBef>
                <a:spcPct val="20000"/>
              </a:spcBef>
              <a:buClr>
                <a:schemeClr val="accent2"/>
              </a:buClr>
              <a:buFont typeface="Wingdings" pitchFamily="2" charset="2"/>
              <a:buNone/>
            </a:pPr>
            <a:r>
              <a:rPr lang="fr-FR" sz="2400" b="1" dirty="0">
                <a:solidFill>
                  <a:schemeClr val="folHlink"/>
                </a:solidFill>
                <a:latin typeface="Arial" charset="0"/>
              </a:rPr>
              <a:t>Inhibiteurs de l’angiotensine II</a:t>
            </a:r>
            <a:r>
              <a:rPr lang="fr-FR" sz="2400" dirty="0">
                <a:solidFill>
                  <a:schemeClr val="folHlink"/>
                </a:solidFill>
                <a:latin typeface="Arial" charset="0"/>
              </a:rPr>
              <a:t> = </a:t>
            </a:r>
          </a:p>
          <a:p>
            <a:pPr eaLnBrk="1" hangingPunct="1">
              <a:lnSpc>
                <a:spcPct val="80000"/>
              </a:lnSpc>
              <a:spcBef>
                <a:spcPct val="20000"/>
              </a:spcBef>
              <a:buClr>
                <a:schemeClr val="accent2"/>
              </a:buClr>
              <a:buFont typeface="Wingdings" pitchFamily="2" charset="2"/>
              <a:buNone/>
            </a:pPr>
            <a:r>
              <a:rPr lang="fr-FR" sz="2400" dirty="0">
                <a:solidFill>
                  <a:schemeClr val="folHlink"/>
                </a:solidFill>
                <a:latin typeface="Arial" charset="0"/>
              </a:rPr>
              <a:t>   - </a:t>
            </a:r>
            <a:r>
              <a:rPr lang="fr-FR" sz="2400" dirty="0" err="1">
                <a:solidFill>
                  <a:schemeClr val="folHlink"/>
                </a:solidFill>
                <a:latin typeface="Arial" charset="0"/>
              </a:rPr>
              <a:t>sartans</a:t>
            </a:r>
            <a:r>
              <a:rPr lang="fr-FR" sz="2400" dirty="0">
                <a:solidFill>
                  <a:schemeClr val="folHlink"/>
                </a:solidFill>
                <a:latin typeface="Arial" charset="0"/>
              </a:rPr>
              <a:t>: </a:t>
            </a:r>
            <a:r>
              <a:rPr lang="fr-FR" sz="2400" dirty="0" err="1">
                <a:solidFill>
                  <a:schemeClr val="folHlink"/>
                </a:solidFill>
                <a:latin typeface="Arial" charset="0"/>
              </a:rPr>
              <a:t>Valsartan</a:t>
            </a:r>
            <a:r>
              <a:rPr lang="fr-FR" sz="2400" dirty="0">
                <a:solidFill>
                  <a:schemeClr val="folHlink"/>
                </a:solidFill>
                <a:latin typeface="Arial" charset="0"/>
              </a:rPr>
              <a:t> </a:t>
            </a:r>
            <a:r>
              <a:rPr lang="fr-FR" sz="2400" dirty="0" err="1">
                <a:solidFill>
                  <a:schemeClr val="folHlink"/>
                </a:solidFill>
                <a:latin typeface="Arial" charset="0"/>
              </a:rPr>
              <a:t>Tareg</a:t>
            </a:r>
            <a:r>
              <a:rPr lang="fr-FR" baseline="30000" dirty="0">
                <a:solidFill>
                  <a:schemeClr val="folHlink"/>
                </a:solidFill>
              </a:rPr>
              <a:t>®</a:t>
            </a:r>
            <a:r>
              <a:rPr lang="fr-FR" sz="2400" dirty="0">
                <a:solidFill>
                  <a:schemeClr val="folHlink"/>
                </a:solidFill>
                <a:latin typeface="Arial" charset="0"/>
              </a:rPr>
              <a:t>, </a:t>
            </a:r>
            <a:r>
              <a:rPr lang="fr-FR" sz="2400" dirty="0" err="1">
                <a:solidFill>
                  <a:schemeClr val="folHlink"/>
                </a:solidFill>
                <a:latin typeface="Arial" charset="0"/>
              </a:rPr>
              <a:t>Losartan</a:t>
            </a:r>
            <a:r>
              <a:rPr lang="fr-FR" sz="2400" dirty="0">
                <a:solidFill>
                  <a:schemeClr val="folHlink"/>
                </a:solidFill>
                <a:latin typeface="Arial" charset="0"/>
              </a:rPr>
              <a:t> </a:t>
            </a:r>
            <a:r>
              <a:rPr lang="fr-FR" sz="2400" dirty="0" err="1">
                <a:solidFill>
                  <a:schemeClr val="folHlink"/>
                </a:solidFill>
                <a:latin typeface="Arial" charset="0"/>
              </a:rPr>
              <a:t>Cozaar</a:t>
            </a:r>
            <a:r>
              <a:rPr lang="fr-FR" baseline="30000" dirty="0">
                <a:solidFill>
                  <a:schemeClr val="folHlink"/>
                </a:solidFill>
              </a:rPr>
              <a:t>®</a:t>
            </a:r>
            <a:r>
              <a:rPr lang="fr-FR" sz="2400" dirty="0">
                <a:solidFill>
                  <a:schemeClr val="folHlink"/>
                </a:solidFill>
                <a:latin typeface="Arial" charset="0"/>
              </a:rPr>
              <a:t> </a:t>
            </a:r>
          </a:p>
        </p:txBody>
      </p:sp>
    </p:spTree>
    <p:extLst>
      <p:ext uri="{BB962C8B-B14F-4D97-AF65-F5344CB8AC3E}">
        <p14:creationId xmlns:p14="http://schemas.microsoft.com/office/powerpoint/2010/main" val="170826816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7829">
                                            <p:txEl>
                                              <p:pRg st="0" end="0"/>
                                            </p:txEl>
                                          </p:spTgt>
                                        </p:tgtEl>
                                        <p:attrNameLst>
                                          <p:attrName>style.visibility</p:attrName>
                                        </p:attrNameLst>
                                      </p:cBhvr>
                                      <p:to>
                                        <p:strVal val="visible"/>
                                      </p:to>
                                    </p:set>
                                    <p:animEffect transition="in" filter="blinds(horizontal)">
                                      <p:cBhvr>
                                        <p:cTn id="7" dur="500"/>
                                        <p:tgtEl>
                                          <p:spTgt spid="7782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7829">
                                            <p:txEl>
                                              <p:pRg st="1" end="1"/>
                                            </p:txEl>
                                          </p:spTgt>
                                        </p:tgtEl>
                                        <p:attrNameLst>
                                          <p:attrName>style.visibility</p:attrName>
                                        </p:attrNameLst>
                                      </p:cBhvr>
                                      <p:to>
                                        <p:strVal val="visible"/>
                                      </p:to>
                                    </p:set>
                                    <p:animEffect transition="in" filter="blinds(horizontal)">
                                      <p:cBhvr>
                                        <p:cTn id="12" dur="500"/>
                                        <p:tgtEl>
                                          <p:spTgt spid="77829">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7829">
                                            <p:txEl>
                                              <p:pRg st="2" end="2"/>
                                            </p:txEl>
                                          </p:spTgt>
                                        </p:tgtEl>
                                        <p:attrNameLst>
                                          <p:attrName>style.visibility</p:attrName>
                                        </p:attrNameLst>
                                      </p:cBhvr>
                                      <p:to>
                                        <p:strVal val="visible"/>
                                      </p:to>
                                    </p:set>
                                    <p:animEffect transition="in" filter="blinds(horizontal)">
                                      <p:cBhvr>
                                        <p:cTn id="15" dur="500"/>
                                        <p:tgtEl>
                                          <p:spTgt spid="7782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7829">
                                            <p:txEl>
                                              <p:pRg st="3" end="3"/>
                                            </p:txEl>
                                          </p:spTgt>
                                        </p:tgtEl>
                                        <p:attrNameLst>
                                          <p:attrName>style.visibility</p:attrName>
                                        </p:attrNameLst>
                                      </p:cBhvr>
                                      <p:to>
                                        <p:strVal val="visible"/>
                                      </p:to>
                                    </p:set>
                                    <p:animEffect transition="in" filter="blinds(horizontal)">
                                      <p:cBhvr>
                                        <p:cTn id="20" dur="500"/>
                                        <p:tgtEl>
                                          <p:spTgt spid="7782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7829">
                                            <p:txEl>
                                              <p:pRg st="4" end="4"/>
                                            </p:txEl>
                                          </p:spTgt>
                                        </p:tgtEl>
                                        <p:attrNameLst>
                                          <p:attrName>style.visibility</p:attrName>
                                        </p:attrNameLst>
                                      </p:cBhvr>
                                      <p:to>
                                        <p:strVal val="visible"/>
                                      </p:to>
                                    </p:set>
                                    <p:animEffect transition="in" filter="blinds(horizontal)">
                                      <p:cBhvr>
                                        <p:cTn id="25" dur="500"/>
                                        <p:tgtEl>
                                          <p:spTgt spid="77829">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77829">
                                            <p:txEl>
                                              <p:pRg st="5" end="5"/>
                                            </p:txEl>
                                          </p:spTgt>
                                        </p:tgtEl>
                                        <p:attrNameLst>
                                          <p:attrName>style.visibility</p:attrName>
                                        </p:attrNameLst>
                                      </p:cBhvr>
                                      <p:to>
                                        <p:strVal val="visible"/>
                                      </p:to>
                                    </p:set>
                                    <p:animEffect transition="in" filter="blinds(horizontal)">
                                      <p:cBhvr>
                                        <p:cTn id="30" dur="500"/>
                                        <p:tgtEl>
                                          <p:spTgt spid="77829">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7828"/>
                                        </p:tgtEl>
                                        <p:attrNameLst>
                                          <p:attrName>style.visibility</p:attrName>
                                        </p:attrNameLst>
                                      </p:cBhvr>
                                      <p:to>
                                        <p:strVal val="visible"/>
                                      </p:to>
                                    </p:set>
                                    <p:animEffect transition="in" filter="blinds(horizontal)">
                                      <p:cBhvr>
                                        <p:cTn id="35" dur="500"/>
                                        <p:tgtEl>
                                          <p:spTgt spid="77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build="p"/>
      <p:bldP spid="7782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2553" y="1406045"/>
            <a:ext cx="8208912" cy="4093428"/>
          </a:xfrm>
          <a:prstGeom prst="rect">
            <a:avLst/>
          </a:prstGeom>
        </p:spPr>
        <p:txBody>
          <a:bodyPr wrap="square">
            <a:spAutoFit/>
          </a:bodyPr>
          <a:lstStyle/>
          <a:p>
            <a:pPr algn="just"/>
            <a:r>
              <a:rPr lang="fr-FR" sz="2600" dirty="0"/>
              <a:t>Le premier médicament commercialisé pour une DCI est </a:t>
            </a:r>
            <a:r>
              <a:rPr lang="fr-FR" sz="2600" dirty="0" smtClean="0"/>
              <a:t>appelé “</a:t>
            </a:r>
            <a:r>
              <a:rPr lang="fr-FR" sz="2600" dirty="0"/>
              <a:t>princeps”</a:t>
            </a:r>
          </a:p>
          <a:p>
            <a:pPr algn="just"/>
            <a:r>
              <a:rPr lang="fr-FR" sz="2600" dirty="0"/>
              <a:t>Le princeps est protégé par un brevet (un document qui établit </a:t>
            </a:r>
            <a:r>
              <a:rPr lang="fr-FR" sz="2600" dirty="0" smtClean="0"/>
              <a:t>la propriété </a:t>
            </a:r>
            <a:r>
              <a:rPr lang="fr-FR" sz="2600" dirty="0"/>
              <a:t>intellectuelle du labo à ce médicament durant une </a:t>
            </a:r>
            <a:r>
              <a:rPr lang="fr-FR" sz="2600" dirty="0" smtClean="0"/>
              <a:t>période approximative </a:t>
            </a:r>
            <a:r>
              <a:rPr lang="fr-FR" sz="2600" dirty="0"/>
              <a:t>de 20 ans pendant laquelle il est interdit de produire </a:t>
            </a:r>
            <a:r>
              <a:rPr lang="fr-FR" sz="2600" dirty="0" smtClean="0"/>
              <a:t>un médicament </a:t>
            </a:r>
            <a:r>
              <a:rPr lang="fr-FR" sz="2600" dirty="0"/>
              <a:t>générique) à cause du cout et temps importants et </a:t>
            </a:r>
            <a:r>
              <a:rPr lang="fr-FR" sz="2600" dirty="0" smtClean="0"/>
              <a:t>nécessaire au </a:t>
            </a:r>
            <a:r>
              <a:rPr lang="fr-FR" sz="2600" dirty="0"/>
              <a:t>développement d’un nouveau médicament </a:t>
            </a:r>
            <a:r>
              <a:rPr lang="fr-FR" sz="2600" dirty="0" err="1"/>
              <a:t>médicament</a:t>
            </a:r>
            <a:r>
              <a:rPr lang="fr-FR" sz="2600" dirty="0"/>
              <a:t> car le prix </a:t>
            </a:r>
            <a:r>
              <a:rPr lang="fr-FR" sz="2600" dirty="0" smtClean="0"/>
              <a:t>du générique </a:t>
            </a:r>
            <a:r>
              <a:rPr lang="fr-FR" sz="2600" dirty="0"/>
              <a:t>est inférieure à celui du </a:t>
            </a:r>
            <a:r>
              <a:rPr lang="fr-FR" sz="2600" dirty="0" smtClean="0"/>
              <a:t>princeps.</a:t>
            </a:r>
            <a:endParaRPr lang="fr-FR" sz="2600" dirty="0"/>
          </a:p>
        </p:txBody>
      </p:sp>
      <p:sp>
        <p:nvSpPr>
          <p:cNvPr id="3" name="Titre 1"/>
          <p:cNvSpPr txBox="1">
            <a:spLocks/>
          </p:cNvSpPr>
          <p:nvPr/>
        </p:nvSpPr>
        <p:spPr>
          <a:xfrm>
            <a:off x="467544" y="260648"/>
            <a:ext cx="7467600" cy="11430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fr-FR" sz="2800" b="1" i="1" smtClean="0">
                <a:solidFill>
                  <a:srgbClr val="FF0000"/>
                </a:solidFill>
              </a:rPr>
              <a:t> Le médicament générique :</a:t>
            </a:r>
            <a:r>
              <a:rPr lang="fr-FR" sz="2800" smtClean="0">
                <a:solidFill>
                  <a:srgbClr val="FF0000"/>
                </a:solidFill>
              </a:rPr>
              <a:t/>
            </a:r>
            <a:br>
              <a:rPr lang="fr-FR" sz="2800" smtClean="0">
                <a:solidFill>
                  <a:srgbClr val="FF0000"/>
                </a:solidFill>
              </a:rPr>
            </a:br>
            <a:endParaRPr lang="fr-FR" sz="2800" dirty="0">
              <a:solidFill>
                <a:srgbClr val="FF0000"/>
              </a:solidFill>
            </a:endParaRPr>
          </a:p>
        </p:txBody>
      </p:sp>
    </p:spTree>
    <p:extLst>
      <p:ext uri="{BB962C8B-B14F-4D97-AF65-F5344CB8AC3E}">
        <p14:creationId xmlns:p14="http://schemas.microsoft.com/office/powerpoint/2010/main" val="40851683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332656"/>
            <a:ext cx="8424936" cy="5904656"/>
          </a:xfrm>
        </p:spPr>
        <p:txBody>
          <a:bodyPr>
            <a:normAutofit fontScale="70000" lnSpcReduction="20000"/>
          </a:bodyPr>
          <a:lstStyle/>
          <a:p>
            <a:pPr algn="just">
              <a:lnSpc>
                <a:spcPct val="120000"/>
              </a:lnSpc>
              <a:buNone/>
            </a:pPr>
            <a:r>
              <a:rPr lang="fr-FR" sz="3100" dirty="0" smtClean="0">
                <a:latin typeface="Times New Roman" pitchFamily="18" charset="0"/>
                <a:cs typeface="Times New Roman" pitchFamily="18" charset="0"/>
              </a:rPr>
              <a:t>La spécialité générique est définit comme :</a:t>
            </a:r>
            <a:r>
              <a:rPr lang="fr-FR" sz="3100" b="1" i="1"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 celle qui a la même composition, qualitative et quantitative en principe actif, la même forme pharmaceutique, et dont la bioéquivalence avec la spécialité de référence est démontrée par des études de biodisponibilité appropriées…» Article L.601.6 du code de la santé publique. </a:t>
            </a:r>
          </a:p>
          <a:p>
            <a:pPr marL="0" indent="0" algn="just">
              <a:buNone/>
            </a:pPr>
            <a:endParaRPr lang="fr-FR" sz="3100" dirty="0" smtClean="0">
              <a:latin typeface="Times New Roman" pitchFamily="18" charset="0"/>
              <a:cs typeface="Times New Roman" pitchFamily="18" charset="0"/>
            </a:endParaRPr>
          </a:p>
          <a:p>
            <a:pPr marL="0" indent="0" algn="just">
              <a:buNone/>
            </a:pPr>
            <a:r>
              <a:rPr lang="fr-FR" sz="3100" dirty="0" smtClean="0">
                <a:latin typeface="Times New Roman" pitchFamily="18" charset="0"/>
                <a:cs typeface="Times New Roman" pitchFamily="18" charset="0"/>
              </a:rPr>
              <a:t>La </a:t>
            </a:r>
            <a:r>
              <a:rPr lang="fr-FR" sz="3100" dirty="0" smtClean="0">
                <a:latin typeface="Times New Roman" pitchFamily="18" charset="0"/>
                <a:cs typeface="Times New Roman" pitchFamily="18" charset="0"/>
              </a:rPr>
              <a:t>dénomination des génériques est :</a:t>
            </a:r>
          </a:p>
          <a:p>
            <a:pPr algn="just">
              <a:buNone/>
            </a:pPr>
            <a:r>
              <a:rPr lang="fr-FR" sz="3100" dirty="0" smtClean="0">
                <a:latin typeface="Times New Roman" pitchFamily="18" charset="0"/>
                <a:cs typeface="Times New Roman" pitchFamily="18" charset="0"/>
              </a:rPr>
              <a:t> - soit la DCI suivie du nom du laboratoire,</a:t>
            </a:r>
          </a:p>
          <a:p>
            <a:pPr algn="just">
              <a:buNone/>
            </a:pPr>
            <a:r>
              <a:rPr lang="fr-FR" sz="3100" dirty="0" smtClean="0">
                <a:latin typeface="Times New Roman" pitchFamily="18" charset="0"/>
                <a:cs typeface="Times New Roman" pitchFamily="18" charset="0"/>
              </a:rPr>
              <a:t> - soit un nom de fantaisie qui doit être alors suivi de «Gé</a:t>
            </a:r>
            <a:r>
              <a:rPr lang="fr-FR" sz="3100" dirty="0" smtClean="0">
                <a:latin typeface="Times New Roman" pitchFamily="18" charset="0"/>
                <a:cs typeface="Times New Roman" pitchFamily="18" charset="0"/>
              </a:rPr>
              <a:t>».</a:t>
            </a:r>
          </a:p>
          <a:p>
            <a:pPr algn="just">
              <a:buNone/>
            </a:pPr>
            <a:endParaRPr lang="fr-FR" sz="3100" dirty="0" smtClean="0">
              <a:latin typeface="Times New Roman" pitchFamily="18" charset="0"/>
              <a:cs typeface="Times New Roman" pitchFamily="18" charset="0"/>
            </a:endParaRPr>
          </a:p>
          <a:p>
            <a:pPr marL="0" indent="0">
              <a:buNone/>
            </a:pPr>
            <a:r>
              <a:rPr lang="fr-FR" sz="3100" dirty="0"/>
              <a:t>A la fin du brevet des médicaments génériques peuvent être</a:t>
            </a:r>
          </a:p>
          <a:p>
            <a:pPr marL="0" indent="0">
              <a:buNone/>
            </a:pPr>
            <a:r>
              <a:rPr lang="fr-FR" sz="3100" dirty="0"/>
              <a:t>commercialisé avec les critères suivants :</a:t>
            </a:r>
          </a:p>
          <a:p>
            <a:pPr marL="0" indent="0">
              <a:buNone/>
            </a:pPr>
            <a:r>
              <a:rPr lang="fr-FR" sz="3100" dirty="0"/>
              <a:t> même DCI.</a:t>
            </a:r>
          </a:p>
          <a:p>
            <a:pPr marL="0" indent="0">
              <a:buNone/>
            </a:pPr>
            <a:r>
              <a:rPr lang="fr-FR" sz="3100" dirty="0"/>
              <a:t> même dosage.</a:t>
            </a:r>
          </a:p>
          <a:p>
            <a:pPr marL="0" indent="0">
              <a:buNone/>
            </a:pPr>
            <a:r>
              <a:rPr lang="fr-FR" sz="3100" dirty="0"/>
              <a:t> même forme.</a:t>
            </a:r>
          </a:p>
          <a:p>
            <a:pPr marL="0" indent="0">
              <a:buNone/>
            </a:pPr>
            <a:r>
              <a:rPr lang="fr-FR" sz="3100" dirty="0"/>
              <a:t> le générique doit être reconnu bio équivalant au princeps.</a:t>
            </a:r>
            <a:endParaRPr lang="fr-FR" sz="3100" dirty="0" smtClean="0">
              <a:latin typeface="Times New Roman" pitchFamily="18" charset="0"/>
              <a:cs typeface="Times New Roman" pitchFamily="18" charset="0"/>
            </a:endParaRPr>
          </a:p>
          <a:p>
            <a:pPr algn="just">
              <a:buNone/>
            </a:pPr>
            <a:endParaRPr lang="fr-FR" sz="2600" dirty="0" smtClean="0">
              <a:latin typeface="Times New Roman" pitchFamily="18" charset="0"/>
              <a:cs typeface="Times New Roman" pitchFamily="18" charset="0"/>
            </a:endParaRPr>
          </a:p>
          <a:p>
            <a:pPr algn="just"/>
            <a:endParaRPr lang="fr-FR" sz="2600" dirty="0"/>
          </a:p>
        </p:txBody>
      </p:sp>
    </p:spTree>
    <p:extLst>
      <p:ext uri="{BB962C8B-B14F-4D97-AF65-F5344CB8AC3E}">
        <p14:creationId xmlns:p14="http://schemas.microsoft.com/office/powerpoint/2010/main" val="3077181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71600" y="260648"/>
            <a:ext cx="7056784" cy="584775"/>
          </a:xfrm>
          <a:prstGeom prst="rect">
            <a:avLst/>
          </a:prstGeom>
          <a:noFill/>
        </p:spPr>
        <p:txBody>
          <a:bodyPr wrap="square" rtlCol="0">
            <a:spAutoFit/>
          </a:bodyPr>
          <a:lstStyle/>
          <a:p>
            <a:r>
              <a:rPr lang="fr-FR" sz="3200" b="1" dirty="0" smtClean="0">
                <a:solidFill>
                  <a:srgbClr val="FF0000"/>
                </a:solidFill>
              </a:rPr>
              <a:t>Domaines de la pharmacologie</a:t>
            </a:r>
            <a:endParaRPr lang="fr-FR" sz="3200" b="1" dirty="0">
              <a:solidFill>
                <a:srgbClr val="FF0000"/>
              </a:solidFill>
            </a:endParaRPr>
          </a:p>
        </p:txBody>
      </p:sp>
      <p:sp>
        <p:nvSpPr>
          <p:cNvPr id="4" name="Rectangle 3"/>
          <p:cNvSpPr/>
          <p:nvPr/>
        </p:nvSpPr>
        <p:spPr>
          <a:xfrm>
            <a:off x="683568" y="1412776"/>
            <a:ext cx="7776864" cy="4524315"/>
          </a:xfrm>
          <a:prstGeom prst="rect">
            <a:avLst/>
          </a:prstGeom>
        </p:spPr>
        <p:txBody>
          <a:bodyPr wrap="square">
            <a:spAutoFit/>
          </a:bodyPr>
          <a:lstStyle/>
          <a:p>
            <a:pPr marL="274320" lvl="0" indent="-274320" algn="just">
              <a:spcBef>
                <a:spcPts val="600"/>
              </a:spcBef>
              <a:buClr>
                <a:srgbClr val="FE8637"/>
              </a:buClr>
              <a:buSzPct val="70000"/>
            </a:pPr>
            <a:r>
              <a:rPr lang="fr-FR" sz="2800" b="1" u="sng" dirty="0" smtClean="0">
                <a:solidFill>
                  <a:prstClr val="black"/>
                </a:solidFill>
                <a:latin typeface="Times New Roman" pitchFamily="18" charset="0"/>
                <a:cs typeface="Times New Roman" pitchFamily="18" charset="0"/>
              </a:rPr>
              <a:t>Pharmacodynamie</a:t>
            </a:r>
            <a:r>
              <a:rPr lang="fr-FR" sz="2800" b="1" dirty="0" smtClean="0">
                <a:solidFill>
                  <a:prstClr val="black"/>
                </a:solidFill>
                <a:latin typeface="Times New Roman" pitchFamily="18" charset="0"/>
                <a:cs typeface="Times New Roman" pitchFamily="18" charset="0"/>
              </a:rPr>
              <a:t> </a:t>
            </a:r>
            <a:r>
              <a:rPr lang="fr-FR" sz="2800" dirty="0">
                <a:solidFill>
                  <a:prstClr val="black"/>
                </a:solidFill>
                <a:latin typeface="Times New Roman" pitchFamily="18" charset="0"/>
                <a:cs typeface="Times New Roman" pitchFamily="18" charset="0"/>
              </a:rPr>
              <a:t>(PD) : elle décrit ce que le médicament fait à l'organisme : c'est l'étude détaillée de la façon dont les médicaments agissent (l’interaction récepteur/substance active). Cette réponse est une composante de l'effet thérapeutique recherché</a:t>
            </a:r>
            <a:r>
              <a:rPr lang="fr-FR" sz="2800" dirty="0" smtClean="0">
                <a:solidFill>
                  <a:prstClr val="black"/>
                </a:solidFill>
                <a:latin typeface="Times New Roman" pitchFamily="18" charset="0"/>
                <a:cs typeface="Times New Roman" pitchFamily="18" charset="0"/>
              </a:rPr>
              <a:t>.</a:t>
            </a:r>
          </a:p>
          <a:p>
            <a:pPr marL="274320" lvl="0" indent="-274320" algn="just">
              <a:spcBef>
                <a:spcPts val="600"/>
              </a:spcBef>
              <a:buClr>
                <a:srgbClr val="FE8637"/>
              </a:buClr>
              <a:buSzPct val="70000"/>
            </a:pPr>
            <a:endParaRPr lang="fr-FR" sz="2600" dirty="0" smtClean="0">
              <a:solidFill>
                <a:prstClr val="black"/>
              </a:solidFill>
              <a:latin typeface="Times New Roman" pitchFamily="18" charset="0"/>
              <a:cs typeface="Times New Roman" pitchFamily="18" charset="0"/>
            </a:endParaRPr>
          </a:p>
          <a:p>
            <a:pPr marL="274320" indent="-274320" algn="just">
              <a:spcBef>
                <a:spcPts val="600"/>
              </a:spcBef>
              <a:buClr>
                <a:srgbClr val="FE8637"/>
              </a:buClr>
              <a:buSzPct val="70000"/>
            </a:pPr>
            <a:r>
              <a:rPr lang="fr-FR" sz="2800" b="1" u="sng" dirty="0" smtClean="0">
                <a:latin typeface="Times New Roman" pitchFamily="18" charset="0"/>
                <a:cs typeface="Times New Roman" pitchFamily="18" charset="0"/>
              </a:rPr>
              <a:t>Pharmacogénétique</a:t>
            </a:r>
            <a:r>
              <a:rPr lang="fr-FR" sz="2800" u="sng" dirty="0" smtClean="0">
                <a:latin typeface="Times New Roman" pitchFamily="18" charset="0"/>
                <a:cs typeface="Times New Roman" pitchFamily="18" charset="0"/>
              </a:rPr>
              <a:t>:</a:t>
            </a:r>
            <a:r>
              <a:rPr lang="fr-FR" sz="2800" dirty="0" smtClean="0">
                <a:latin typeface="Times New Roman" pitchFamily="18" charset="0"/>
                <a:cs typeface="Times New Roman" pitchFamily="18" charset="0"/>
              </a:rPr>
              <a:t> variation </a:t>
            </a:r>
            <a:r>
              <a:rPr lang="fr-FR" sz="2800" dirty="0">
                <a:latin typeface="Times New Roman" pitchFamily="18" charset="0"/>
                <a:cs typeface="Times New Roman" pitchFamily="18" charset="0"/>
              </a:rPr>
              <a:t>des effets ou de la cinétique des médicaments en fonction des caractéristiques génétiques de </a:t>
            </a:r>
            <a:r>
              <a:rPr lang="fr-FR" sz="2800" dirty="0" smtClean="0">
                <a:latin typeface="Times New Roman" pitchFamily="18" charset="0"/>
                <a:cs typeface="Times New Roman" pitchFamily="18" charset="0"/>
              </a:rPr>
              <a:t>l'individu.</a:t>
            </a:r>
            <a:endParaRPr lang="fr-FR" sz="26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3286879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a date 1"/>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fr-FR" smtClean="0">
                <a:solidFill>
                  <a:prstClr val="white"/>
                </a:solidFill>
                <a:latin typeface="Arial" charset="0"/>
              </a:rPr>
              <a:t>Cours de Pharmacologie</a:t>
            </a:r>
          </a:p>
        </p:txBody>
      </p:sp>
      <p:sp>
        <p:nvSpPr>
          <p:cNvPr id="44035" name="Espace réservé du pied de page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fr-FR" smtClean="0">
                <a:solidFill>
                  <a:prstClr val="white"/>
                </a:solidFill>
                <a:latin typeface="Arial" charset="0"/>
              </a:rPr>
              <a:t>Dr Lahouel Mesbah, Laboratoire de Toxicologie Moléculaire</a:t>
            </a:r>
          </a:p>
        </p:txBody>
      </p:sp>
      <p:sp>
        <p:nvSpPr>
          <p:cNvPr id="44036" name="Espace réservé du numéro de diapositive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45720" bIns="45720"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DD7ED3FE-DE2F-4E84-B735-532418F563C7}" type="slidenum">
              <a:rPr lang="fr-FR" smtClean="0">
                <a:solidFill>
                  <a:prstClr val="white"/>
                </a:solidFill>
                <a:latin typeface="Arial" charset="0"/>
              </a:rPr>
              <a:pPr eaLnBrk="1" hangingPunct="1"/>
              <a:t>30</a:t>
            </a:fld>
            <a:endParaRPr lang="fr-FR" smtClean="0">
              <a:solidFill>
                <a:prstClr val="white"/>
              </a:solidFill>
              <a:latin typeface="Arial" charset="0"/>
            </a:endParaRPr>
          </a:p>
        </p:txBody>
      </p:sp>
      <p:sp>
        <p:nvSpPr>
          <p:cNvPr id="113666" name="Rectangle 1026"/>
          <p:cNvSpPr>
            <a:spLocks noGrp="1" noChangeArrowheads="1"/>
          </p:cNvSpPr>
          <p:nvPr>
            <p:ph type="title" idx="4294967295"/>
          </p:nvPr>
        </p:nvSpPr>
        <p:spPr>
          <a:xfrm>
            <a:off x="0" y="274638"/>
            <a:ext cx="8229600" cy="715962"/>
          </a:xfrm>
        </p:spPr>
        <p:txBody>
          <a:bodyPr>
            <a:normAutofit fontScale="90000"/>
          </a:bodyPr>
          <a:lstStyle/>
          <a:p>
            <a:pPr eaLnBrk="1" hangingPunct="1">
              <a:defRPr/>
            </a:pPr>
            <a:r>
              <a:rPr lang="fr-FR" sz="3600" dirty="0">
                <a:solidFill>
                  <a:srgbClr val="FF0000"/>
                </a:solidFill>
                <a:effectLst>
                  <a:outerShdw blurRad="38100" dist="38100" dir="2700000" algn="tl">
                    <a:srgbClr val="FFFFFF"/>
                  </a:outerShdw>
                </a:effectLst>
                <a:cs typeface="Times New Roman" pitchFamily="18" charset="0"/>
              </a:rPr>
              <a:t>NOTION  DE  POSOLOGIE</a:t>
            </a:r>
            <a:br>
              <a:rPr lang="fr-FR" sz="3600" dirty="0">
                <a:solidFill>
                  <a:srgbClr val="FF0000"/>
                </a:solidFill>
                <a:effectLst>
                  <a:outerShdw blurRad="38100" dist="38100" dir="2700000" algn="tl">
                    <a:srgbClr val="FFFFFF"/>
                  </a:outerShdw>
                </a:effectLst>
                <a:cs typeface="Times New Roman" pitchFamily="18" charset="0"/>
              </a:rPr>
            </a:br>
            <a:endParaRPr lang="fr-FR" sz="3600" dirty="0">
              <a:solidFill>
                <a:srgbClr val="FF0000"/>
              </a:solidFill>
              <a:effectLst>
                <a:outerShdw blurRad="38100" dist="38100" dir="2700000" algn="tl">
                  <a:srgbClr val="FFFFFF"/>
                </a:outerShdw>
              </a:effectLst>
              <a:cs typeface="Times New Roman" pitchFamily="18" charset="0"/>
            </a:endParaRPr>
          </a:p>
        </p:txBody>
      </p:sp>
      <p:sp>
        <p:nvSpPr>
          <p:cNvPr id="113667" name="Rectangle 1027"/>
          <p:cNvSpPr>
            <a:spLocks noGrp="1" noChangeArrowheads="1"/>
          </p:cNvSpPr>
          <p:nvPr>
            <p:ph type="body" idx="4294967295"/>
          </p:nvPr>
        </p:nvSpPr>
        <p:spPr>
          <a:xfrm>
            <a:off x="0" y="1066800"/>
            <a:ext cx="8305800" cy="5181600"/>
          </a:xfrm>
        </p:spPr>
        <p:txBody>
          <a:bodyPr/>
          <a:lstStyle/>
          <a:p>
            <a:pPr algn="just" eaLnBrk="1" hangingPunct="1">
              <a:defRPr/>
            </a:pPr>
            <a:r>
              <a:rPr lang="fr-FR" dirty="0" smtClean="0">
                <a:cs typeface="Times New Roman" pitchFamily="18" charset="0"/>
              </a:rPr>
              <a:t>La posologie est exprimée  en quantité de principe actif </a:t>
            </a:r>
            <a:r>
              <a:rPr lang="fr-FR" b="1" dirty="0" smtClean="0">
                <a:solidFill>
                  <a:srgbClr val="C00000"/>
                </a:solidFill>
                <a:effectLst>
                  <a:outerShdw blurRad="38100" dist="38100" dir="2700000" algn="tl">
                    <a:srgbClr val="FFFFFF"/>
                  </a:outerShdw>
                </a:effectLst>
                <a:cs typeface="Times New Roman" pitchFamily="18" charset="0"/>
              </a:rPr>
              <a:t>et non par le poids du médicament.</a:t>
            </a:r>
            <a:r>
              <a:rPr lang="fr-FR" b="1" dirty="0" smtClean="0">
                <a:solidFill>
                  <a:srgbClr val="C00000"/>
                </a:solidFill>
                <a:cs typeface="Times New Roman" pitchFamily="18" charset="0"/>
              </a:rPr>
              <a:t> </a:t>
            </a:r>
            <a:r>
              <a:rPr lang="fr-FR" dirty="0" smtClean="0">
                <a:cs typeface="Times New Roman" pitchFamily="18" charset="0"/>
              </a:rPr>
              <a:t>En effet , c’est la quantité de principe actif par prise et par jour pour obtenir l’effet thérapeutique optimal : </a:t>
            </a:r>
          </a:p>
          <a:p>
            <a:pPr algn="just" eaLnBrk="1" hangingPunct="1">
              <a:buFontTx/>
              <a:buNone/>
              <a:defRPr/>
            </a:pPr>
            <a:endParaRPr lang="fr-FR" dirty="0" smtClean="0">
              <a:cs typeface="Times New Roman" pitchFamily="18" charset="0"/>
            </a:endParaRPr>
          </a:p>
          <a:p>
            <a:pPr algn="just" eaLnBrk="1" hangingPunct="1">
              <a:defRPr/>
            </a:pPr>
            <a:r>
              <a:rPr lang="fr-FR" b="1" dirty="0" smtClean="0">
                <a:effectLst>
                  <a:outerShdw blurRad="38100" dist="38100" dir="2700000" algn="tl">
                    <a:srgbClr val="FFFFFF"/>
                  </a:outerShdw>
                </a:effectLst>
                <a:cs typeface="Times New Roman" pitchFamily="18" charset="0"/>
              </a:rPr>
              <a:t>mg/kg/jour </a:t>
            </a:r>
            <a:r>
              <a:rPr lang="fr-FR" b="1" dirty="0" smtClean="0">
                <a:solidFill>
                  <a:srgbClr val="0070C0"/>
                </a:solidFill>
                <a:effectLst>
                  <a:outerShdw blurRad="38100" dist="38100" dir="2700000" algn="tl">
                    <a:srgbClr val="FFFFFF"/>
                  </a:outerShdw>
                </a:effectLst>
                <a:cs typeface="Times New Roman" pitchFamily="18" charset="0"/>
              </a:rPr>
              <a:t>ou</a:t>
            </a:r>
            <a:r>
              <a:rPr lang="fr-FR" b="1" dirty="0" smtClean="0">
                <a:effectLst>
                  <a:outerShdw blurRad="38100" dist="38100" dir="2700000" algn="tl">
                    <a:srgbClr val="FFFFFF"/>
                  </a:outerShdw>
                </a:effectLst>
                <a:cs typeface="Times New Roman" pitchFamily="18" charset="0"/>
              </a:rPr>
              <a:t> en  mg/m2  </a:t>
            </a:r>
          </a:p>
          <a:p>
            <a:pPr algn="just" eaLnBrk="1" hangingPunct="1">
              <a:defRPr/>
            </a:pPr>
            <a:endParaRPr lang="fr-FR" b="1" dirty="0" smtClean="0">
              <a:effectLst>
                <a:outerShdw blurRad="38100" dist="38100" dir="2700000" algn="tl">
                  <a:srgbClr val="FFFFFF"/>
                </a:outerShdw>
              </a:effectLst>
              <a:cs typeface="Times New Roman" pitchFamily="18" charset="0"/>
            </a:endParaRPr>
          </a:p>
          <a:p>
            <a:pPr algn="just" eaLnBrk="1" hangingPunct="1">
              <a:defRPr/>
            </a:pPr>
            <a:r>
              <a:rPr lang="fr-FR" b="1" dirty="0" smtClean="0">
                <a:effectLst>
                  <a:outerShdw blurRad="38100" dist="38100" dir="2700000" algn="tl">
                    <a:srgbClr val="FFFFFF"/>
                  </a:outerShdw>
                </a:effectLst>
                <a:cs typeface="Times New Roman" pitchFamily="18" charset="0"/>
              </a:rPr>
              <a:t>où s= 0,1xp 0,683</a:t>
            </a:r>
          </a:p>
          <a:p>
            <a:pPr eaLnBrk="1" hangingPunct="1">
              <a:defRPr/>
            </a:pPr>
            <a:endParaRPr lang="fr-FR" dirty="0" smtClean="0">
              <a:solidFill>
                <a:srgbClr val="66FFFF"/>
              </a:solidFill>
              <a:effectLst>
                <a:outerShdw blurRad="38100" dist="38100" dir="2700000" algn="tl">
                  <a:srgbClr val="FFFFFF"/>
                </a:outerShdw>
              </a:effectLst>
            </a:endParaRPr>
          </a:p>
        </p:txBody>
      </p:sp>
    </p:spTree>
    <p:extLst>
      <p:ext uri="{BB962C8B-B14F-4D97-AF65-F5344CB8AC3E}">
        <p14:creationId xmlns:p14="http://schemas.microsoft.com/office/powerpoint/2010/main" val="3697901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7467600" cy="1143000"/>
          </a:xfrm>
        </p:spPr>
        <p:txBody>
          <a:bodyPr>
            <a:normAutofit/>
          </a:bodyPr>
          <a:lstStyle/>
          <a:p>
            <a:r>
              <a:rPr lang="fr-FR" dirty="0" smtClean="0"/>
              <a:t/>
            </a:r>
            <a:br>
              <a:rPr lang="fr-FR" dirty="0" smtClean="0"/>
            </a:br>
            <a:endParaRPr lang="fr-FR" dirty="0"/>
          </a:p>
        </p:txBody>
      </p:sp>
      <p:sp>
        <p:nvSpPr>
          <p:cNvPr id="3" name="Espace réservé du contenu 2"/>
          <p:cNvSpPr>
            <a:spLocks noGrp="1"/>
          </p:cNvSpPr>
          <p:nvPr>
            <p:ph sz="quarter" idx="1"/>
          </p:nvPr>
        </p:nvSpPr>
        <p:spPr>
          <a:xfrm>
            <a:off x="457200" y="476672"/>
            <a:ext cx="7467600" cy="5997280"/>
          </a:xfrm>
        </p:spPr>
        <p:txBody>
          <a:bodyPr>
            <a:normAutofit/>
          </a:bodyPr>
          <a:lstStyle/>
          <a:p>
            <a:pPr algn="just">
              <a:buNone/>
            </a:pPr>
            <a:r>
              <a:rPr lang="fr-FR" sz="2600" b="1" dirty="0" smtClean="0">
                <a:latin typeface="Times New Roman" pitchFamily="18" charset="0"/>
                <a:cs typeface="Times New Roman" pitchFamily="18" charset="0"/>
              </a:rPr>
              <a:t> </a:t>
            </a:r>
          </a:p>
          <a:p>
            <a:pPr algn="just">
              <a:buNone/>
            </a:pPr>
            <a:r>
              <a:rPr lang="fr-FR" sz="2600" dirty="0" smtClean="0">
                <a:latin typeface="Times New Roman" pitchFamily="18" charset="0"/>
                <a:cs typeface="Times New Roman" pitchFamily="18" charset="0"/>
              </a:rPr>
              <a:t>       </a:t>
            </a:r>
            <a:endParaRPr lang="fr-FR" dirty="0"/>
          </a:p>
        </p:txBody>
      </p:sp>
      <p:sp>
        <p:nvSpPr>
          <p:cNvPr id="4" name="Rectangle 3"/>
          <p:cNvSpPr/>
          <p:nvPr/>
        </p:nvSpPr>
        <p:spPr>
          <a:xfrm>
            <a:off x="354410" y="116632"/>
            <a:ext cx="8538070" cy="6955750"/>
          </a:xfrm>
          <a:prstGeom prst="rect">
            <a:avLst/>
          </a:prstGeom>
        </p:spPr>
        <p:txBody>
          <a:bodyPr wrap="square">
            <a:spAutoFit/>
          </a:bodyPr>
          <a:lstStyle/>
          <a:p>
            <a:pPr algn="just"/>
            <a:endParaRPr lang="fr-FR" dirty="0"/>
          </a:p>
          <a:p>
            <a:pPr algn="just"/>
            <a:r>
              <a:rPr lang="fr-FR" sz="2800" b="1" u="sng" dirty="0" smtClean="0">
                <a:latin typeface="Times New Roman" pitchFamily="18" charset="0"/>
                <a:cs typeface="Times New Roman" pitchFamily="18" charset="0"/>
              </a:rPr>
              <a:t>Pharmaco-économie</a:t>
            </a:r>
            <a:r>
              <a:rPr lang="fr-FR" sz="2800" dirty="0" smtClean="0">
                <a:latin typeface="Times New Roman" pitchFamily="18" charset="0"/>
                <a:cs typeface="Times New Roman" pitchFamily="18" charset="0"/>
              </a:rPr>
              <a:t>: évaluation </a:t>
            </a:r>
            <a:r>
              <a:rPr lang="fr-FR" sz="2800" dirty="0">
                <a:latin typeface="Times New Roman" pitchFamily="18" charset="0"/>
                <a:cs typeface="Times New Roman" pitchFamily="18" charset="0"/>
              </a:rPr>
              <a:t>des conséquences médico-économiques d’un médicament par l’analyse des rapports coût/efficacité, coût/utilité du médicament avant et après A.M.M.(autorisation de mise sur le marché</a:t>
            </a:r>
            <a:r>
              <a:rPr lang="fr-FR" sz="2800" dirty="0" smtClean="0">
                <a:latin typeface="Times New Roman" pitchFamily="18" charset="0"/>
                <a:cs typeface="Times New Roman" pitchFamily="18" charset="0"/>
              </a:rPr>
              <a:t>).</a:t>
            </a:r>
          </a:p>
          <a:p>
            <a:pPr algn="just"/>
            <a:endParaRPr lang="fr-FR" sz="2800" dirty="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 </a:t>
            </a:r>
            <a:r>
              <a:rPr lang="fr-FR" sz="2800" b="1" u="sng" dirty="0" smtClean="0">
                <a:latin typeface="Times New Roman" pitchFamily="18" charset="0"/>
                <a:cs typeface="Times New Roman" pitchFamily="18" charset="0"/>
              </a:rPr>
              <a:t>Pharmaco-épidémiologie</a:t>
            </a:r>
            <a:r>
              <a:rPr lang="fr-FR" sz="2800" dirty="0" smtClean="0">
                <a:latin typeface="Times New Roman" pitchFamily="18" charset="0"/>
                <a:cs typeface="Times New Roman" pitchFamily="18" charset="0"/>
              </a:rPr>
              <a:t>: caractérisation </a:t>
            </a:r>
            <a:r>
              <a:rPr lang="fr-FR" sz="2800" dirty="0">
                <a:latin typeface="Times New Roman" pitchFamily="18" charset="0"/>
                <a:cs typeface="Times New Roman" pitchFamily="18" charset="0"/>
              </a:rPr>
              <a:t>de l’utilisation des médicaments dans les différentes populations ou groupes </a:t>
            </a:r>
            <a:r>
              <a:rPr lang="fr-FR" sz="2800" dirty="0" smtClean="0">
                <a:latin typeface="Times New Roman" pitchFamily="18" charset="0"/>
                <a:cs typeface="Times New Roman" pitchFamily="18" charset="0"/>
              </a:rPr>
              <a:t>sociaux.</a:t>
            </a:r>
          </a:p>
          <a:p>
            <a:pPr algn="just"/>
            <a:endParaRPr lang="fr-FR" sz="2800" dirty="0" smtClean="0"/>
          </a:p>
          <a:p>
            <a:pPr algn="just">
              <a:buNone/>
            </a:pPr>
            <a:r>
              <a:rPr lang="fr-FR" sz="2800" b="1" u="sng" dirty="0" smtClean="0">
                <a:latin typeface="Times New Roman" pitchFamily="18" charset="0"/>
                <a:cs typeface="Times New Roman" pitchFamily="18" charset="0"/>
              </a:rPr>
              <a:t>Pharmacocinétique</a:t>
            </a:r>
            <a:r>
              <a:rPr lang="fr-FR" sz="2800" b="1" i="1" dirty="0" smtClean="0">
                <a:latin typeface="Times New Roman" pitchFamily="18" charset="0"/>
                <a:cs typeface="Times New Roman" pitchFamily="18" charset="0"/>
              </a:rPr>
              <a:t> </a:t>
            </a:r>
            <a:r>
              <a:rPr lang="fr-FR" sz="2800" i="1"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a:p>
            <a:pPr algn="just">
              <a:buNone/>
            </a:pPr>
            <a:r>
              <a:rPr lang="fr-FR" sz="2800" b="1" dirty="0">
                <a:latin typeface="Times New Roman" pitchFamily="18" charset="0"/>
                <a:cs typeface="Times New Roman" pitchFamily="18" charset="0"/>
              </a:rPr>
              <a:t> </a:t>
            </a:r>
            <a:r>
              <a:rPr lang="fr-FR" sz="2800" dirty="0">
                <a:latin typeface="Times New Roman" pitchFamily="18" charset="0"/>
                <a:cs typeface="Times New Roman" pitchFamily="18" charset="0"/>
              </a:rPr>
              <a:t>A pour but d'étudier le devenir d'une substance active contenue dans un médicament dans l'organisme. Elle comprend quatre phases, se déroulant simultanément</a:t>
            </a:r>
            <a:endParaRPr lang="fr-FR" sz="2800" dirty="0" smtClean="0"/>
          </a:p>
          <a:p>
            <a:pPr algn="just"/>
            <a:endParaRPr lang="fr-FR" sz="2800" dirty="0"/>
          </a:p>
          <a:p>
            <a:pPr algn="just"/>
            <a:r>
              <a:rPr lang="fr-FR" dirty="0"/>
              <a:t>		</a:t>
            </a:r>
          </a:p>
          <a:p>
            <a:r>
              <a:rPr lang="fr-FR"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404664"/>
            <a:ext cx="8136904" cy="5760640"/>
          </a:xfrm>
        </p:spPr>
        <p:txBody>
          <a:bodyPr>
            <a:normAutofit/>
          </a:bodyPr>
          <a:lstStyle/>
          <a:p>
            <a:pPr>
              <a:buNone/>
            </a:pPr>
            <a:r>
              <a:rPr lang="fr-FR" sz="2800" i="1"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P</a:t>
            </a:r>
            <a:r>
              <a:rPr lang="fr-FR" sz="2800" b="1" i="1" u="sng" dirty="0" smtClean="0">
                <a:latin typeface="Times New Roman" pitchFamily="18" charset="0"/>
                <a:cs typeface="Times New Roman" pitchFamily="18" charset="0"/>
              </a:rPr>
              <a:t>harmacovigilance</a:t>
            </a:r>
            <a:r>
              <a:rPr lang="fr-FR" sz="2800" b="1" i="1"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a:t>
            </a:r>
          </a:p>
          <a:p>
            <a:pPr algn="just">
              <a:buNone/>
            </a:pPr>
            <a:r>
              <a:rPr lang="fr-FR" sz="2800" dirty="0" smtClean="0">
                <a:latin typeface="Times New Roman" pitchFamily="18" charset="0"/>
                <a:cs typeface="Times New Roman" pitchFamily="18" charset="0"/>
              </a:rPr>
              <a:t>        C’est l’étude des méthodes de détection et de prévention des effets indésirables. </a:t>
            </a:r>
          </a:p>
          <a:p>
            <a:pPr algn="just">
              <a:buNone/>
            </a:pPr>
            <a:endParaRPr lang="fr-FR" sz="2800" dirty="0" smtClean="0">
              <a:latin typeface="Times New Roman" pitchFamily="18" charset="0"/>
              <a:cs typeface="Times New Roman" pitchFamily="18" charset="0"/>
            </a:endParaRPr>
          </a:p>
          <a:p>
            <a:pPr algn="just">
              <a:buFont typeface="Arial" charset="0"/>
              <a:buChar char="•"/>
            </a:pPr>
            <a:r>
              <a:rPr lang="fr-FR" sz="2800" b="1" i="1" u="sng" dirty="0" smtClean="0">
                <a:latin typeface="Times New Roman" pitchFamily="18" charset="0"/>
                <a:cs typeface="Times New Roman" pitchFamily="18" charset="0"/>
              </a:rPr>
              <a:t>Effet indésirable:</a:t>
            </a:r>
            <a:r>
              <a:rPr lang="fr-FR" sz="2800" i="1"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une réaction nocive et non voulue, se produisant aux posologies normalement utilisées chez l'homme pour la prophylaxie, le diagnostic ou le traitement d'une maladie ou la modification d'une fonction physiologique, ou résultant d'un mésusage du médicament ou produit. </a:t>
            </a:r>
          </a:p>
          <a:p>
            <a:pPr>
              <a:buFont typeface="Arial" charset="0"/>
              <a:buChar char="•"/>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7"/>
          <p:cNvSpPr txBox="1">
            <a:spLocks noChangeArrowheads="1"/>
          </p:cNvSpPr>
          <p:nvPr/>
        </p:nvSpPr>
        <p:spPr>
          <a:xfrm>
            <a:off x="467544" y="152400"/>
            <a:ext cx="7848872" cy="6300936"/>
          </a:xfrm>
          <a:prstGeom prst="rect">
            <a:avLst/>
          </a:prstGeom>
        </p:spPr>
        <p:txBody>
          <a:bodyPr vert="horz">
            <a:normAutofit fontScale="92500" lnSpcReduction="1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just">
              <a:lnSpc>
                <a:spcPct val="90000"/>
              </a:lnSpc>
              <a:buFontTx/>
              <a:buNone/>
              <a:defRPr/>
            </a:pPr>
            <a:endParaRPr lang="fr-FR" dirty="0" smtClean="0">
              <a:solidFill>
                <a:srgbClr val="FFFF00"/>
              </a:solidFill>
              <a:cs typeface="Times New Roman" pitchFamily="18" charset="0"/>
            </a:endParaRPr>
          </a:p>
          <a:p>
            <a:pPr algn="just">
              <a:lnSpc>
                <a:spcPct val="90000"/>
              </a:lnSpc>
              <a:buFontTx/>
              <a:buNone/>
              <a:defRPr/>
            </a:pPr>
            <a:r>
              <a:rPr lang="fr-FR" sz="2800" b="1" u="sng" dirty="0" smtClean="0">
                <a:effectLst>
                  <a:outerShdw blurRad="38100" dist="38100" dir="2700000" algn="tl">
                    <a:srgbClr val="FFFFFF"/>
                  </a:outerShdw>
                </a:effectLst>
                <a:latin typeface="Times New Roman" pitchFamily="18" charset="0"/>
                <a:cs typeface="Times New Roman" pitchFamily="18" charset="0"/>
              </a:rPr>
              <a:t>Pharmacie chimique</a:t>
            </a:r>
            <a:r>
              <a:rPr lang="fr-FR" sz="2800" b="1" dirty="0" smtClean="0">
                <a:effectLst>
                  <a:outerShdw blurRad="38100" dist="38100" dir="2700000" algn="tl">
                    <a:srgbClr val="FFFFFF"/>
                  </a:outerShdw>
                </a:effectLst>
                <a:latin typeface="Times New Roman" pitchFamily="18" charset="0"/>
                <a:cs typeface="Times New Roman" pitchFamily="18" charset="0"/>
              </a:rPr>
              <a:t> </a:t>
            </a:r>
            <a:r>
              <a:rPr lang="fr-FR" sz="2800" dirty="0" smtClean="0">
                <a:effectLst>
                  <a:outerShdw blurRad="38100" dist="38100" dir="2700000" algn="tl">
                    <a:srgbClr val="FFFFFF"/>
                  </a:outerShdw>
                </a:effectLst>
                <a:latin typeface="Times New Roman" pitchFamily="18" charset="0"/>
                <a:cs typeface="Times New Roman" pitchFamily="18" charset="0"/>
              </a:rPr>
              <a:t>:</a:t>
            </a:r>
            <a:r>
              <a:rPr lang="fr-FR" sz="2800" dirty="0" smtClean="0">
                <a:latin typeface="Times New Roman" pitchFamily="18" charset="0"/>
                <a:cs typeface="Times New Roman" pitchFamily="18" charset="0"/>
              </a:rPr>
              <a:t> étudie  la préparation, les essais  et  les  dosages.</a:t>
            </a:r>
          </a:p>
          <a:p>
            <a:pPr algn="just">
              <a:lnSpc>
                <a:spcPct val="90000"/>
              </a:lnSpc>
              <a:buFontTx/>
              <a:buNone/>
              <a:defRPr/>
            </a:pPr>
            <a:endParaRPr lang="fr-FR" sz="2800" dirty="0" smtClean="0">
              <a:latin typeface="Times New Roman" pitchFamily="18" charset="0"/>
              <a:cs typeface="Times New Roman" pitchFamily="18" charset="0"/>
            </a:endParaRPr>
          </a:p>
          <a:p>
            <a:pPr algn="just">
              <a:lnSpc>
                <a:spcPct val="90000"/>
              </a:lnSpc>
              <a:buFontTx/>
              <a:buNone/>
              <a:defRPr/>
            </a:pPr>
            <a:r>
              <a:rPr lang="fr-FR" sz="2800" b="1" u="sng" dirty="0" smtClean="0">
                <a:latin typeface="Times New Roman" pitchFamily="18" charset="0"/>
                <a:cs typeface="Times New Roman" pitchFamily="18" charset="0"/>
              </a:rPr>
              <a:t>Pharmacotoxicologie</a:t>
            </a:r>
            <a:r>
              <a:rPr lang="fr-FR" sz="2800" dirty="0" smtClean="0">
                <a:latin typeface="Times New Roman" pitchFamily="18" charset="0"/>
                <a:cs typeface="Times New Roman" pitchFamily="18" charset="0"/>
              </a:rPr>
              <a:t> : étudie  l’action physiologique des  médicaments  sur  l’organisme. Elle  cherche à  établir la relation entre,</a:t>
            </a:r>
          </a:p>
          <a:p>
            <a:pPr algn="just">
              <a:lnSpc>
                <a:spcPct val="90000"/>
              </a:lnSpc>
              <a:buFontTx/>
              <a:buNone/>
              <a:defRPr/>
            </a:pPr>
            <a:endParaRPr lang="fr-FR" sz="2800" dirty="0" smtClean="0">
              <a:latin typeface="Times New Roman" pitchFamily="18" charset="0"/>
              <a:cs typeface="Times New Roman" pitchFamily="18" charset="0"/>
            </a:endParaRPr>
          </a:p>
          <a:p>
            <a:pPr algn="just">
              <a:lnSpc>
                <a:spcPct val="90000"/>
              </a:lnSpc>
              <a:defRPr/>
            </a:pPr>
            <a:r>
              <a:rPr lang="fr-FR" sz="2800" dirty="0" smtClean="0">
                <a:effectLst>
                  <a:outerShdw blurRad="38100" dist="38100" dir="2700000" algn="tl">
                    <a:srgbClr val="FFFFFF"/>
                  </a:outerShdw>
                </a:effectLst>
                <a:latin typeface="Times New Roman" pitchFamily="18" charset="0"/>
                <a:cs typeface="Times New Roman" pitchFamily="18" charset="0"/>
              </a:rPr>
              <a:t>la sensibilité de l’organisme  </a:t>
            </a:r>
            <a:r>
              <a:rPr lang="fr-FR" sz="2800" dirty="0" smtClean="0">
                <a:latin typeface="Times New Roman" pitchFamily="18" charset="0"/>
                <a:cs typeface="Times New Roman" pitchFamily="18" charset="0"/>
              </a:rPr>
              <a:t>au  médicament ; tolérance  et intolérance.</a:t>
            </a:r>
          </a:p>
          <a:p>
            <a:pPr algn="just">
              <a:lnSpc>
                <a:spcPct val="90000"/>
              </a:lnSpc>
              <a:defRPr/>
            </a:pPr>
            <a:r>
              <a:rPr lang="fr-FR" sz="2800" dirty="0" smtClean="0">
                <a:effectLst>
                  <a:outerShdw blurRad="38100" dist="38100" dir="2700000" algn="tl">
                    <a:srgbClr val="FFFFFF"/>
                  </a:outerShdw>
                </a:effectLst>
                <a:latin typeface="Times New Roman" pitchFamily="18" charset="0"/>
                <a:cs typeface="Times New Roman" pitchFamily="18" charset="0"/>
              </a:rPr>
              <a:t>l’influence de  la constitution chimique</a:t>
            </a:r>
            <a:r>
              <a:rPr lang="fr-FR" sz="2800" dirty="0" smtClean="0">
                <a:latin typeface="Times New Roman" pitchFamily="18" charset="0"/>
                <a:cs typeface="Times New Roman" pitchFamily="18" charset="0"/>
              </a:rPr>
              <a:t> sur l’activité médicamenteuse…</a:t>
            </a:r>
          </a:p>
          <a:p>
            <a:pPr algn="just">
              <a:lnSpc>
                <a:spcPct val="90000"/>
              </a:lnSpc>
              <a:defRPr/>
            </a:pPr>
            <a:r>
              <a:rPr lang="fr-FR" sz="2800" dirty="0" smtClean="0">
                <a:effectLst>
                  <a:outerShdw blurRad="38100" dist="38100" dir="2700000" algn="tl">
                    <a:srgbClr val="FFFFFF"/>
                  </a:outerShdw>
                </a:effectLst>
                <a:latin typeface="Times New Roman" pitchFamily="18" charset="0"/>
                <a:cs typeface="Times New Roman" pitchFamily="18" charset="0"/>
              </a:rPr>
              <a:t>les  associations médicamenteuses</a:t>
            </a:r>
            <a:r>
              <a:rPr lang="fr-FR" sz="2800" dirty="0" smtClean="0">
                <a:latin typeface="Times New Roman" pitchFamily="18" charset="0"/>
                <a:cs typeface="Times New Roman" pitchFamily="18" charset="0"/>
              </a:rPr>
              <a:t> ; synergie et  antagonisme.</a:t>
            </a:r>
          </a:p>
          <a:p>
            <a:pPr algn="just">
              <a:lnSpc>
                <a:spcPct val="90000"/>
              </a:lnSpc>
              <a:defRPr/>
            </a:pPr>
            <a:endParaRPr lang="fr-FR" sz="2800" dirty="0" smtClean="0">
              <a:latin typeface="Times New Roman" pitchFamily="18" charset="0"/>
              <a:cs typeface="Times New Roman" pitchFamily="18" charset="0"/>
            </a:endParaRPr>
          </a:p>
          <a:p>
            <a:pPr algn="just">
              <a:lnSpc>
                <a:spcPct val="90000"/>
              </a:lnSpc>
              <a:buFontTx/>
              <a:buNone/>
              <a:defRPr/>
            </a:pPr>
            <a:r>
              <a:rPr lang="fr-FR" sz="2800" b="1" dirty="0" smtClean="0">
                <a:latin typeface="Times New Roman" pitchFamily="18" charset="0"/>
                <a:cs typeface="Times New Roman" pitchFamily="18" charset="0"/>
              </a:rPr>
              <a:t> </a:t>
            </a:r>
            <a:r>
              <a:rPr lang="fr-FR" sz="2800" b="1" dirty="0" smtClean="0">
                <a:effectLst>
                  <a:outerShdw blurRad="38100" dist="38100" dir="2700000" algn="tl">
                    <a:srgbClr val="FFFFFF"/>
                  </a:outerShdw>
                </a:effectLst>
                <a:latin typeface="Times New Roman" pitchFamily="18" charset="0"/>
                <a:cs typeface="Times New Roman" pitchFamily="18" charset="0"/>
              </a:rPr>
              <a:t>Pharmacie galénique</a:t>
            </a:r>
            <a:r>
              <a:rPr lang="fr-FR" sz="2800" dirty="0" smtClean="0">
                <a:latin typeface="Times New Roman" pitchFamily="18" charset="0"/>
                <a:cs typeface="Times New Roman" pitchFamily="18" charset="0"/>
              </a:rPr>
              <a:t> : étudie  les  méthodes  de conception des  médicaments.</a:t>
            </a:r>
            <a:endParaRPr lang="fr-FR"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4918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sz="3100" b="1" i="1" dirty="0" smtClean="0">
                <a:solidFill>
                  <a:srgbClr val="FF0000"/>
                </a:solidFill>
              </a:rPr>
              <a:t> </a:t>
            </a:r>
            <a:r>
              <a:rPr lang="fr-FR" sz="3100" b="1" i="1" dirty="0" smtClean="0">
                <a:solidFill>
                  <a:srgbClr val="FF0000"/>
                </a:solidFill>
              </a:rPr>
              <a:t>Définition d’un médicament</a:t>
            </a:r>
            <a:r>
              <a:rPr lang="fr-FR" sz="3100" b="1" i="1" dirty="0" smtClean="0"/>
              <a:t/>
            </a:r>
            <a:br>
              <a:rPr lang="fr-FR" sz="3100" b="1" i="1" dirty="0" smtClean="0"/>
            </a:br>
            <a:endParaRPr lang="fr-FR" sz="3100" b="1" i="1" dirty="0"/>
          </a:p>
        </p:txBody>
      </p:sp>
      <p:sp>
        <p:nvSpPr>
          <p:cNvPr id="3" name="Espace réservé du contenu 2"/>
          <p:cNvSpPr>
            <a:spLocks noGrp="1"/>
          </p:cNvSpPr>
          <p:nvPr>
            <p:ph sz="quarter" idx="1"/>
          </p:nvPr>
        </p:nvSpPr>
        <p:spPr>
          <a:xfrm>
            <a:off x="467544" y="1196752"/>
            <a:ext cx="8064896" cy="5809856"/>
          </a:xfrm>
        </p:spPr>
        <p:txBody>
          <a:bodyPr>
            <a:normAutofit/>
          </a:bodyPr>
          <a:lstStyle/>
          <a:p>
            <a:pPr algn="just"/>
            <a:r>
              <a:rPr lang="fr-FR" sz="2800" dirty="0" smtClean="0">
                <a:latin typeface="Times New Roman" pitchFamily="18" charset="0"/>
                <a:cs typeface="Times New Roman" pitchFamily="18" charset="0"/>
              </a:rPr>
              <a:t>On entend par" médicament "toute </a:t>
            </a:r>
            <a:r>
              <a:rPr lang="fr-FR" sz="2800" b="1" dirty="0" smtClean="0">
                <a:solidFill>
                  <a:srgbClr val="FF0000"/>
                </a:solidFill>
                <a:latin typeface="Times New Roman" pitchFamily="18" charset="0"/>
                <a:cs typeface="Times New Roman" pitchFamily="18" charset="0"/>
              </a:rPr>
              <a:t>substance ou composition </a:t>
            </a:r>
            <a:r>
              <a:rPr lang="fr-FR" sz="2800" dirty="0" smtClean="0">
                <a:latin typeface="Times New Roman" pitchFamily="18" charset="0"/>
                <a:cs typeface="Times New Roman" pitchFamily="18" charset="0"/>
              </a:rPr>
              <a:t>présentée comme possédant des propriétés </a:t>
            </a:r>
            <a:r>
              <a:rPr lang="fr-FR" sz="2800" b="1" dirty="0" smtClean="0">
                <a:solidFill>
                  <a:srgbClr val="FF0000"/>
                </a:solidFill>
                <a:latin typeface="Times New Roman" pitchFamily="18" charset="0"/>
                <a:cs typeface="Times New Roman" pitchFamily="18" charset="0"/>
              </a:rPr>
              <a:t>curatives ou préventives</a:t>
            </a:r>
            <a:r>
              <a:rPr lang="fr-FR" sz="2800" dirty="0" smtClean="0">
                <a:latin typeface="Times New Roman" pitchFamily="18" charset="0"/>
                <a:cs typeface="Times New Roman" pitchFamily="18" charset="0"/>
              </a:rPr>
              <a:t> à l’égard des maladies </a:t>
            </a:r>
            <a:r>
              <a:rPr lang="fr-FR" sz="2800" b="1" dirty="0" smtClean="0">
                <a:solidFill>
                  <a:srgbClr val="FF0000"/>
                </a:solidFill>
                <a:latin typeface="Times New Roman" pitchFamily="18" charset="0"/>
                <a:cs typeface="Times New Roman" pitchFamily="18" charset="0"/>
              </a:rPr>
              <a:t>humaines et animales</a:t>
            </a:r>
            <a:r>
              <a:rPr lang="fr-FR" sz="2800" dirty="0" smtClean="0">
                <a:latin typeface="Times New Roman" pitchFamily="18" charset="0"/>
                <a:cs typeface="Times New Roman" pitchFamily="18" charset="0"/>
              </a:rPr>
              <a:t>, ainsi que tout produit administrée à l’homme ou à l’animal en vue d'établir un </a:t>
            </a:r>
            <a:r>
              <a:rPr lang="fr-FR" sz="2800" b="1" dirty="0" smtClean="0">
                <a:solidFill>
                  <a:srgbClr val="FF0000"/>
                </a:solidFill>
                <a:latin typeface="Times New Roman" pitchFamily="18" charset="0"/>
                <a:cs typeface="Times New Roman" pitchFamily="18" charset="0"/>
              </a:rPr>
              <a:t>diagnostic médical </a:t>
            </a:r>
            <a:r>
              <a:rPr lang="fr-FR" sz="2800" dirty="0" smtClean="0">
                <a:latin typeface="Times New Roman" pitchFamily="18" charset="0"/>
                <a:cs typeface="Times New Roman" pitchFamily="18" charset="0"/>
              </a:rPr>
              <a:t>ou de restaurer, corriger ou modifier des </a:t>
            </a:r>
            <a:r>
              <a:rPr lang="fr-FR" sz="2800" b="1" dirty="0" smtClean="0">
                <a:solidFill>
                  <a:srgbClr val="FF0000"/>
                </a:solidFill>
                <a:latin typeface="Times New Roman" pitchFamily="18" charset="0"/>
                <a:cs typeface="Times New Roman" pitchFamily="18" charset="0"/>
              </a:rPr>
              <a:t>fonctions organiques</a:t>
            </a:r>
            <a:r>
              <a:rPr lang="fr-FR" sz="2800" dirty="0" smtClean="0">
                <a:latin typeface="Times New Roman" pitchFamily="18" charset="0"/>
                <a:cs typeface="Times New Roman" pitchFamily="18" charset="0"/>
              </a:rPr>
              <a:t>.</a:t>
            </a:r>
          </a:p>
          <a:p>
            <a:pPr marL="0" indent="0" algn="just">
              <a:buNone/>
            </a:pPr>
            <a:r>
              <a:rPr lang="fr-FR" sz="2800" dirty="0" smtClean="0">
                <a:latin typeface="Times New Roman" pitchFamily="18" charset="0"/>
                <a:cs typeface="Times New Roman" pitchFamily="18" charset="0"/>
              </a:rPr>
              <a:t> </a:t>
            </a:r>
          </a:p>
          <a:p>
            <a:pPr marL="0" indent="0" algn="just">
              <a:buNone/>
            </a:pPr>
            <a:r>
              <a:rPr lang="fr-FR" sz="2800" dirty="0" smtClean="0">
                <a:effectLst>
                  <a:outerShdw blurRad="38100" dist="38100" dir="2700000" algn="tl">
                    <a:srgbClr val="FFFFFF"/>
                  </a:outerShdw>
                </a:effectLst>
              </a:rPr>
              <a:t>Les </a:t>
            </a:r>
            <a:r>
              <a:rPr lang="fr-FR" sz="2800" dirty="0">
                <a:effectLst>
                  <a:outerShdw blurRad="38100" dist="38100" dir="2700000" algn="tl">
                    <a:srgbClr val="FFFFFF"/>
                  </a:outerShdw>
                </a:effectLst>
              </a:rPr>
              <a:t>médicaments sont composés de </a:t>
            </a:r>
            <a:r>
              <a:rPr lang="fr-FR" sz="2800" b="1" i="1" dirty="0">
                <a:solidFill>
                  <a:srgbClr val="C00000"/>
                </a:solidFill>
                <a:effectLst>
                  <a:outerShdw blurRad="38100" dist="38100" dir="2700000" algn="tl">
                    <a:srgbClr val="FFFFFF"/>
                  </a:outerShdw>
                </a:effectLst>
              </a:rPr>
              <a:t>principes actifs</a:t>
            </a:r>
            <a:r>
              <a:rPr lang="fr-FR" sz="2800" dirty="0">
                <a:effectLst>
                  <a:outerShdw blurRad="38100" dist="38100" dir="2700000" algn="tl">
                    <a:srgbClr val="FFFFFF"/>
                  </a:outerShdw>
                </a:effectLst>
              </a:rPr>
              <a:t> et d’excipients et sont présentés sous une forme galénique</a:t>
            </a:r>
            <a:r>
              <a:rPr lang="fr-FR" sz="2800" dirty="0"/>
              <a:t>.</a:t>
            </a:r>
          </a:p>
          <a:p>
            <a:pPr algn="just"/>
            <a:endParaRPr lang="fr-FR" sz="2800" dirty="0" smtClean="0">
              <a:latin typeface="Times New Roman" pitchFamily="18" charset="0"/>
              <a:cs typeface="Times New Roman" pitchFamily="18" charset="0"/>
            </a:endParaRPr>
          </a:p>
          <a:p>
            <a:pPr algn="just"/>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iterate type="wd">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iterate type="wd">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iterate type="wd">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231007" y="50800"/>
            <a:ext cx="66659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fr-FR" sz="3600" b="1" dirty="0">
                <a:solidFill>
                  <a:schemeClr val="accent2"/>
                </a:solidFill>
                <a:effectLst>
                  <a:outerShdw blurRad="38100" dist="38100" dir="2700000" algn="tl">
                    <a:srgbClr val="C0C0C0"/>
                  </a:outerShdw>
                </a:effectLst>
                <a:latin typeface="Comic Sans MS" pitchFamily="66" charset="0"/>
                <a:cs typeface="Arial" pitchFamily="34" charset="0"/>
              </a:rPr>
              <a:t>Qu’est-ce qu’un médicament?</a:t>
            </a:r>
          </a:p>
        </p:txBody>
      </p:sp>
      <p:sp>
        <p:nvSpPr>
          <p:cNvPr id="7171" name="Text Box 3"/>
          <p:cNvSpPr txBox="1">
            <a:spLocks noChangeArrowheads="1"/>
          </p:cNvSpPr>
          <p:nvPr/>
        </p:nvSpPr>
        <p:spPr bwMode="auto">
          <a:xfrm>
            <a:off x="107504" y="908720"/>
            <a:ext cx="855054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just" eaLnBrk="1" hangingPunct="1">
              <a:buSzPct val="150000"/>
              <a:buFont typeface="Wingdings" pitchFamily="2" charset="2"/>
              <a:buChar char="ü"/>
            </a:pPr>
            <a:r>
              <a:rPr lang="fr-FR" sz="2400" b="1" dirty="0">
                <a:solidFill>
                  <a:srgbClr val="FF6600"/>
                </a:solidFill>
                <a:latin typeface="Comic Sans MS" pitchFamily="66" charset="0"/>
              </a:rPr>
              <a:t>Pour un scientifique :</a:t>
            </a:r>
            <a:r>
              <a:rPr lang="fr-FR" sz="2400" dirty="0">
                <a:latin typeface="Comic Sans MS" pitchFamily="66" charset="0"/>
              </a:rPr>
              <a:t> </a:t>
            </a:r>
          </a:p>
          <a:p>
            <a:pPr algn="just" eaLnBrk="1" hangingPunct="1"/>
            <a:r>
              <a:rPr lang="fr-FR" sz="2400" dirty="0">
                <a:latin typeface="Comic Sans MS" pitchFamily="66" charset="0"/>
              </a:rPr>
              <a:t>C’est une </a:t>
            </a:r>
            <a:r>
              <a:rPr lang="fr-FR" sz="2400" b="1" dirty="0">
                <a:solidFill>
                  <a:srgbClr val="0000FF"/>
                </a:solidFill>
                <a:latin typeface="Comic Sans MS" pitchFamily="66" charset="0"/>
              </a:rPr>
              <a:t>entité moléculaire</a:t>
            </a:r>
            <a:r>
              <a:rPr lang="fr-FR" sz="2400" dirty="0">
                <a:latin typeface="Comic Sans MS" pitchFamily="66" charset="0"/>
              </a:rPr>
              <a:t> ou </a:t>
            </a:r>
            <a:r>
              <a:rPr lang="fr-FR" sz="2400" b="1" dirty="0">
                <a:solidFill>
                  <a:srgbClr val="0000FF"/>
                </a:solidFill>
                <a:latin typeface="Comic Sans MS" pitchFamily="66" charset="0"/>
              </a:rPr>
              <a:t>supramoléculaire</a:t>
            </a:r>
            <a:r>
              <a:rPr lang="fr-FR" sz="2400" dirty="0">
                <a:latin typeface="Comic Sans MS" pitchFamily="66" charset="0"/>
              </a:rPr>
              <a:t>, voire </a:t>
            </a:r>
            <a:r>
              <a:rPr lang="fr-FR" sz="2400" b="1" dirty="0">
                <a:solidFill>
                  <a:srgbClr val="0000FF"/>
                </a:solidFill>
                <a:latin typeface="Comic Sans MS" pitchFamily="66" charset="0"/>
              </a:rPr>
              <a:t>cellulaire</a:t>
            </a:r>
            <a:r>
              <a:rPr lang="fr-FR" sz="2400" dirty="0">
                <a:latin typeface="Comic Sans MS" pitchFamily="66" charset="0"/>
              </a:rPr>
              <a:t>, qui après administration à un être vivant, interfère avec des processus biologiques ou pathologiques de telle manière que l’effet final présente un intérêt thérapeutique. Ces entités sont appelées </a:t>
            </a:r>
            <a:r>
              <a:rPr lang="fr-FR" sz="2400" b="1" dirty="0">
                <a:solidFill>
                  <a:srgbClr val="0000FF"/>
                </a:solidFill>
                <a:latin typeface="Comic Sans MS" pitchFamily="66" charset="0"/>
              </a:rPr>
              <a:t>principes actifs</a:t>
            </a:r>
            <a:r>
              <a:rPr lang="fr-FR" dirty="0">
                <a:latin typeface="Comic Sans MS" pitchFamily="66" charset="0"/>
              </a:rPr>
              <a:t>. </a:t>
            </a:r>
          </a:p>
        </p:txBody>
      </p:sp>
      <p:sp>
        <p:nvSpPr>
          <p:cNvPr id="7172" name="Text Box 4"/>
          <p:cNvSpPr txBox="1">
            <a:spLocks noChangeArrowheads="1"/>
          </p:cNvSpPr>
          <p:nvPr/>
        </p:nvSpPr>
        <p:spPr bwMode="auto">
          <a:xfrm>
            <a:off x="85553" y="3501008"/>
            <a:ext cx="857250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buSzPct val="150000"/>
              <a:buFont typeface="Wingdings" pitchFamily="2" charset="2"/>
              <a:buChar char="ü"/>
            </a:pPr>
            <a:r>
              <a:rPr lang="fr-FR" sz="2400" b="1" dirty="0">
                <a:solidFill>
                  <a:srgbClr val="FF6600"/>
                </a:solidFill>
                <a:latin typeface="Comic Sans MS" pitchFamily="66" charset="0"/>
              </a:rPr>
              <a:t>Pour un pharmacien :</a:t>
            </a:r>
            <a:r>
              <a:rPr lang="fr-FR" sz="2400" dirty="0">
                <a:solidFill>
                  <a:srgbClr val="FF6600"/>
                </a:solidFill>
                <a:latin typeface="Comic Sans MS" pitchFamily="66" charset="0"/>
              </a:rPr>
              <a:t> </a:t>
            </a:r>
          </a:p>
          <a:p>
            <a:pPr eaLnBrk="1" hangingPunct="1"/>
            <a:r>
              <a:rPr lang="fr-FR" sz="2400" dirty="0">
                <a:latin typeface="Comic Sans MS" pitchFamily="66" charset="0"/>
              </a:rPr>
              <a:t>C’est une </a:t>
            </a:r>
            <a:r>
              <a:rPr lang="fr-FR" sz="2400" b="1" dirty="0">
                <a:solidFill>
                  <a:srgbClr val="0000FF"/>
                </a:solidFill>
                <a:latin typeface="Comic Sans MS" pitchFamily="66" charset="0"/>
              </a:rPr>
              <a:t>forme pharmaceutique</a:t>
            </a:r>
            <a:r>
              <a:rPr lang="fr-FR" sz="2400" dirty="0">
                <a:latin typeface="Comic Sans MS" pitchFamily="66" charset="0"/>
              </a:rPr>
              <a:t> (galénique) contenant un ou plusieurs </a:t>
            </a:r>
            <a:r>
              <a:rPr lang="fr-FR" sz="2400" b="1" dirty="0">
                <a:solidFill>
                  <a:srgbClr val="0000FF"/>
                </a:solidFill>
                <a:latin typeface="Comic Sans MS" pitchFamily="66" charset="0"/>
              </a:rPr>
              <a:t>principes actifs</a:t>
            </a:r>
            <a:r>
              <a:rPr lang="fr-FR" sz="2400" dirty="0">
                <a:latin typeface="Comic Sans MS" pitchFamily="66" charset="0"/>
              </a:rPr>
              <a:t>, accompagnée d’excipients ou adjuvants destinés à obtenir une forme administrable</a:t>
            </a:r>
            <a:r>
              <a:rPr lang="fr-FR" sz="2400" dirty="0">
                <a:latin typeface="Arial" charset="0"/>
              </a:rPr>
              <a:t>. </a:t>
            </a:r>
          </a:p>
          <a:p>
            <a:pPr eaLnBrk="1" hangingPunct="1"/>
            <a:endParaRPr lang="fr-FR" dirty="0">
              <a:latin typeface="Arial" charset="0"/>
            </a:endParaRPr>
          </a:p>
        </p:txBody>
      </p:sp>
      <p:sp>
        <p:nvSpPr>
          <p:cNvPr id="7173" name="Text Box 5"/>
          <p:cNvSpPr txBox="1">
            <a:spLocks noChangeArrowheads="1"/>
          </p:cNvSpPr>
          <p:nvPr/>
        </p:nvSpPr>
        <p:spPr bwMode="auto">
          <a:xfrm>
            <a:off x="107504" y="5533996"/>
            <a:ext cx="743344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buSzPct val="150000"/>
              <a:buFont typeface="Wingdings" pitchFamily="2" charset="2"/>
              <a:buChar char="ü"/>
            </a:pPr>
            <a:r>
              <a:rPr lang="fr-FR" sz="2400" b="1" dirty="0">
                <a:solidFill>
                  <a:srgbClr val="FF6600"/>
                </a:solidFill>
                <a:latin typeface="Comic Sans MS" pitchFamily="66" charset="0"/>
              </a:rPr>
              <a:t>Pour un médecin :</a:t>
            </a:r>
            <a:r>
              <a:rPr lang="fr-FR" sz="2400" dirty="0">
                <a:latin typeface="Comic Sans MS" pitchFamily="66" charset="0"/>
              </a:rPr>
              <a:t> </a:t>
            </a:r>
          </a:p>
          <a:p>
            <a:pPr eaLnBrk="1" hangingPunct="1"/>
            <a:r>
              <a:rPr lang="fr-FR" sz="2400" dirty="0">
                <a:latin typeface="Comic Sans MS" pitchFamily="66" charset="0"/>
              </a:rPr>
              <a:t>C’est un des </a:t>
            </a:r>
            <a:r>
              <a:rPr lang="fr-FR" sz="2400" b="1" dirty="0">
                <a:solidFill>
                  <a:srgbClr val="0000FF"/>
                </a:solidFill>
                <a:latin typeface="Comic Sans MS" pitchFamily="66" charset="0"/>
              </a:rPr>
              <a:t>outils thérapeutiques</a:t>
            </a:r>
            <a:r>
              <a:rPr lang="fr-FR" sz="2400" dirty="0">
                <a:latin typeface="Comic Sans MS" pitchFamily="66" charset="0"/>
              </a:rPr>
              <a:t> à sa disposition.</a:t>
            </a:r>
          </a:p>
          <a:p>
            <a:pPr eaLnBrk="1" hangingPunct="1"/>
            <a:endParaRPr lang="fr-FR" sz="2400" dirty="0">
              <a:latin typeface="Arial" charset="0"/>
            </a:endParaRPr>
          </a:p>
        </p:txBody>
      </p:sp>
    </p:spTree>
    <p:extLst>
      <p:ext uri="{BB962C8B-B14F-4D97-AF65-F5344CB8AC3E}">
        <p14:creationId xmlns:p14="http://schemas.microsoft.com/office/powerpoint/2010/main" val="1846287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395536" y="836712"/>
            <a:ext cx="838835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b="1" dirty="0">
                <a:latin typeface="Times New Roman" pitchFamily="18" charset="0"/>
                <a:cs typeface="Times New Roman" pitchFamily="18" charset="0"/>
              </a:rPr>
              <a:t>Médicaments = </a:t>
            </a:r>
            <a:r>
              <a:rPr lang="fr-FR" sz="2400" b="1" dirty="0">
                <a:solidFill>
                  <a:srgbClr val="FF0000"/>
                </a:solidFill>
                <a:latin typeface="Times New Roman" pitchFamily="18" charset="0"/>
                <a:cs typeface="Times New Roman" pitchFamily="18" charset="0"/>
              </a:rPr>
              <a:t>principes actifs </a:t>
            </a:r>
            <a:r>
              <a:rPr lang="fr-FR" sz="2400" b="1" dirty="0">
                <a:latin typeface="Times New Roman" pitchFamily="18" charset="0"/>
                <a:cs typeface="Times New Roman" pitchFamily="18" charset="0"/>
              </a:rPr>
              <a:t>+ excipients + forme galénique.</a:t>
            </a:r>
          </a:p>
          <a:p>
            <a:endParaRPr lang="fr-FR" sz="2400" dirty="0">
              <a:latin typeface="Times New Roman" pitchFamily="18" charset="0"/>
              <a:cs typeface="Times New Roman" pitchFamily="18" charset="0"/>
            </a:endParaRPr>
          </a:p>
          <a:p>
            <a:r>
              <a:rPr lang="fr-FR" sz="2400" b="1" dirty="0">
                <a:solidFill>
                  <a:srgbClr val="FF0000"/>
                </a:solidFill>
                <a:latin typeface="Times New Roman" pitchFamily="18" charset="0"/>
                <a:cs typeface="Times New Roman" pitchFamily="18" charset="0"/>
              </a:rPr>
              <a:t>Les principes actifs</a:t>
            </a:r>
          </a:p>
          <a:p>
            <a:r>
              <a:rPr lang="fr-FR" sz="2400" dirty="0">
                <a:latin typeface="Times New Roman" pitchFamily="18" charset="0"/>
                <a:cs typeface="Times New Roman" pitchFamily="18" charset="0"/>
              </a:rPr>
              <a:t>Portent activité pharmacologique, sont désigné par une appellation abrégée en un mot officialisée par l’OMS la </a:t>
            </a:r>
            <a:r>
              <a:rPr lang="fr-FR" sz="2400" b="1" i="1" u="sng" dirty="0">
                <a:latin typeface="Times New Roman" pitchFamily="18" charset="0"/>
                <a:cs typeface="Times New Roman" pitchFamily="18" charset="0"/>
              </a:rPr>
              <a:t>dénomination commune internationale ou DCI</a:t>
            </a:r>
            <a:r>
              <a:rPr lang="fr-FR" sz="2400" b="1" dirty="0">
                <a:latin typeface="Times New Roman" pitchFamily="18" charset="0"/>
                <a:cs typeface="Times New Roman" pitchFamily="18" charset="0"/>
              </a:rPr>
              <a:t>.</a:t>
            </a:r>
          </a:p>
          <a:p>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b="1" dirty="0">
                <a:solidFill>
                  <a:srgbClr val="FF0000"/>
                </a:solidFill>
                <a:latin typeface="Times New Roman" pitchFamily="18" charset="0"/>
                <a:cs typeface="Times New Roman" pitchFamily="18" charset="0"/>
              </a:rPr>
              <a:t>Les excipients</a:t>
            </a:r>
          </a:p>
          <a:p>
            <a:r>
              <a:rPr lang="fr-FR" sz="2400" dirty="0">
                <a:latin typeface="Times New Roman" pitchFamily="18" charset="0"/>
                <a:cs typeface="Times New Roman" pitchFamily="18" charset="0"/>
              </a:rPr>
              <a:t>Assurent la </a:t>
            </a:r>
            <a:r>
              <a:rPr lang="fr-FR" sz="2400" b="1" i="1" u="sng" dirty="0">
                <a:latin typeface="Times New Roman" pitchFamily="18" charset="0"/>
                <a:cs typeface="Times New Roman" pitchFamily="18" charset="0"/>
              </a:rPr>
              <a:t>conservation</a:t>
            </a:r>
            <a:r>
              <a:rPr lang="fr-FR" sz="2400" dirty="0">
                <a:latin typeface="Times New Roman" pitchFamily="18" charset="0"/>
                <a:cs typeface="Times New Roman" pitchFamily="18" charset="0"/>
              </a:rPr>
              <a:t> du médicament, lui donnent un volume et une présentation utilisable par le malade et permettent son </a:t>
            </a:r>
            <a:r>
              <a:rPr lang="fr-FR" sz="2400" b="1" i="1" u="sng" dirty="0">
                <a:latin typeface="Times New Roman" pitchFamily="18" charset="0"/>
                <a:cs typeface="Times New Roman" pitchFamily="18" charset="0"/>
              </a:rPr>
              <a:t>identification</a:t>
            </a:r>
            <a:r>
              <a:rPr lang="fr-FR" sz="2400" dirty="0">
                <a:latin typeface="Times New Roman" pitchFamily="18" charset="0"/>
                <a:cs typeface="Times New Roman" pitchFamily="18" charset="0"/>
              </a:rPr>
              <a:t>.</a:t>
            </a:r>
          </a:p>
          <a:p>
            <a:r>
              <a:rPr lang="fr-FR" sz="2400" dirty="0">
                <a:latin typeface="Times New Roman" pitchFamily="18" charset="0"/>
                <a:cs typeface="Times New Roman" pitchFamily="18" charset="0"/>
              </a:rPr>
              <a:t>Rôle important dans la vitesse de mise à disposition de l’organisme du principe actif. </a:t>
            </a:r>
            <a:r>
              <a:rPr lang="fr-FR" sz="2400" b="1" i="1" u="sng" dirty="0">
                <a:latin typeface="Times New Roman" pitchFamily="18" charset="0"/>
                <a:cs typeface="Times New Roman" pitchFamily="18" charset="0"/>
              </a:rPr>
              <a:t>Inactifs</a:t>
            </a:r>
            <a:r>
              <a:rPr lang="fr-FR" sz="2400" dirty="0">
                <a:latin typeface="Times New Roman" pitchFamily="18" charset="0"/>
                <a:cs typeface="Times New Roman" pitchFamily="18" charset="0"/>
              </a:rPr>
              <a:t> quant à leur intérêt thérapeutique, ils peuvent cependant entraîner des </a:t>
            </a:r>
            <a:r>
              <a:rPr lang="fr-FR" sz="2400" b="1" i="1" u="sng" dirty="0">
                <a:latin typeface="Times New Roman" pitchFamily="18" charset="0"/>
                <a:cs typeface="Times New Roman" pitchFamily="18" charset="0"/>
              </a:rPr>
              <a:t>effets nocifs</a:t>
            </a:r>
          </a:p>
        </p:txBody>
      </p:sp>
    </p:spTree>
    <p:extLst>
      <p:ext uri="{BB962C8B-B14F-4D97-AF65-F5344CB8AC3E}">
        <p14:creationId xmlns:p14="http://schemas.microsoft.com/office/powerpoint/2010/main" val="41429923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1601</TotalTime>
  <Words>1496</Words>
  <Application>Microsoft Office PowerPoint</Application>
  <PresentationFormat>Affichage à l'écran (4:3)</PresentationFormat>
  <Paragraphs>290</Paragraphs>
  <Slides>30</Slides>
  <Notes>15</Notes>
  <HiddenSlides>0</HiddenSlides>
  <MMClips>0</MMClips>
  <ScaleCrop>false</ScaleCrop>
  <HeadingPairs>
    <vt:vector size="4" baseType="variant">
      <vt:variant>
        <vt:lpstr>Thème</vt:lpstr>
      </vt:variant>
      <vt:variant>
        <vt:i4>2</vt:i4>
      </vt:variant>
      <vt:variant>
        <vt:lpstr>Titres des diapositives</vt:lpstr>
      </vt:variant>
      <vt:variant>
        <vt:i4>30</vt:i4>
      </vt:variant>
    </vt:vector>
  </HeadingPairs>
  <TitlesOfParts>
    <vt:vector size="32" baseType="lpstr">
      <vt:lpstr>Oriel</vt:lpstr>
      <vt:lpstr>Thème Office</vt:lpstr>
      <vt:lpstr>Introduction à la pharmacologie générale</vt:lpstr>
      <vt:lpstr> Qu’est ce que la pharmacologie ? </vt:lpstr>
      <vt:lpstr>Présentation PowerPoint</vt:lpstr>
      <vt:lpstr> </vt:lpstr>
      <vt:lpstr>Présentation PowerPoint</vt:lpstr>
      <vt:lpstr>Présentation PowerPoint</vt:lpstr>
      <vt:lpstr>           Définition d’un médicament </vt:lpstr>
      <vt:lpstr>Présentation PowerPoint</vt:lpstr>
      <vt:lpstr>Présentation PowerPoint</vt:lpstr>
      <vt:lpstr>Présentation PowerPoint</vt:lpstr>
      <vt:lpstr>Origines des médicaments : </vt:lpstr>
      <vt:lpstr>Présentation PowerPoint</vt:lpstr>
      <vt:lpstr>Présentation PowerPoint</vt:lpstr>
      <vt:lpstr>Présentation PowerPoint</vt:lpstr>
      <vt:lpstr>Présentation PowerPoint</vt:lpstr>
      <vt:lpstr>Présentation PowerPoint</vt:lpstr>
      <vt:lpstr>Présentation PowerPoint</vt:lpstr>
      <vt:lpstr>  Dénomination des médicaments :</vt:lpstr>
      <vt:lpstr>Présentation PowerPoint</vt:lpstr>
      <vt:lpstr>CLASSIFICATION  DES  MEDICAMENTS  DANS  DIFFERENTS  TABLEAUX  OU LISTES </vt:lpstr>
      <vt:lpstr>Présentation PowerPoint</vt:lpstr>
      <vt:lpstr>Présentation PowerPoint</vt:lpstr>
      <vt:lpstr>Présentation PowerPoint</vt:lpstr>
      <vt:lpstr>Présentation PowerPoint</vt:lpstr>
      <vt:lpstr>Les Catégories de Médicaments</vt:lpstr>
      <vt:lpstr>Présentation PowerPoint</vt:lpstr>
      <vt:lpstr>Présentation PowerPoint</vt:lpstr>
      <vt:lpstr>Présentation PowerPoint</vt:lpstr>
      <vt:lpstr>Présentation PowerPoint</vt:lpstr>
      <vt:lpstr>NOTION  DE  POSOLOGIE </vt:lpstr>
    </vt:vector>
  </TitlesOfParts>
  <Company>040231655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à la pharmacologie générale</dc:title>
  <dc:creator>ency-education.com</dc:creator>
  <cp:lastModifiedBy>Toshiba</cp:lastModifiedBy>
  <cp:revision>138</cp:revision>
  <dcterms:created xsi:type="dcterms:W3CDTF">2010-11-03T18:38:58Z</dcterms:created>
  <dcterms:modified xsi:type="dcterms:W3CDTF">2021-01-08T22:01:03Z</dcterms:modified>
</cp:coreProperties>
</file>