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7" r:id="rId4"/>
    <p:sldId id="270" r:id="rId5"/>
    <p:sldId id="271" r:id="rId6"/>
    <p:sldId id="275" r:id="rId7"/>
    <p:sldId id="269" r:id="rId8"/>
    <p:sldId id="276" r:id="rId9"/>
    <p:sldId id="277" r:id="rId10"/>
    <p:sldId id="278" r:id="rId11"/>
    <p:sldId id="279" r:id="rId12"/>
    <p:sldId id="260" r:id="rId13"/>
    <p:sldId id="273" r:id="rId14"/>
    <p:sldId id="268" r:id="rId15"/>
    <p:sldId id="261" r:id="rId16"/>
    <p:sldId id="262" r:id="rId17"/>
    <p:sldId id="263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30FD5-8D20-4030-B3F9-886ADF3BC88C}" type="datetimeFigureOut">
              <a:rPr lang="fr-FR" smtClean="0"/>
              <a:pPr/>
              <a:t>16/04/2021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2C2D5-3376-4EB9-8D11-C177038159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58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2C2D5-3376-4EB9-8D11-C1770381595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60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2C2D5-3376-4EB9-8D11-C1770381595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83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482C-8CF7-4910-A854-B6FFD007F033}" type="datetimeFigureOut">
              <a:rPr lang="fr-FR" smtClean="0"/>
              <a:pPr/>
              <a:t>16/04/2021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635F-8BD5-4850-8B12-3B7EEDE983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04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482C-8CF7-4910-A854-B6FFD007F033}" type="datetimeFigureOut">
              <a:rPr lang="fr-FR" smtClean="0"/>
              <a:pPr/>
              <a:t>16/04/2021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635F-8BD5-4850-8B12-3B7EEDE983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54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482C-8CF7-4910-A854-B6FFD007F033}" type="datetimeFigureOut">
              <a:rPr lang="fr-FR" smtClean="0"/>
              <a:pPr/>
              <a:t>16/04/2021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635F-8BD5-4850-8B12-3B7EEDE983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06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482C-8CF7-4910-A854-B6FFD007F033}" type="datetimeFigureOut">
              <a:rPr lang="fr-FR" smtClean="0"/>
              <a:pPr/>
              <a:t>16/04/2021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635F-8BD5-4850-8B12-3B7EEDE983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92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482C-8CF7-4910-A854-B6FFD007F033}" type="datetimeFigureOut">
              <a:rPr lang="fr-FR" smtClean="0"/>
              <a:pPr/>
              <a:t>16/04/2021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635F-8BD5-4850-8B12-3B7EEDE983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0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482C-8CF7-4910-A854-B6FFD007F033}" type="datetimeFigureOut">
              <a:rPr lang="fr-FR" smtClean="0"/>
              <a:pPr/>
              <a:t>16/04/2021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635F-8BD5-4850-8B12-3B7EEDE983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35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482C-8CF7-4910-A854-B6FFD007F033}" type="datetimeFigureOut">
              <a:rPr lang="fr-FR" smtClean="0"/>
              <a:pPr/>
              <a:t>16/04/2021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635F-8BD5-4850-8B12-3B7EEDE983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66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482C-8CF7-4910-A854-B6FFD007F033}" type="datetimeFigureOut">
              <a:rPr lang="fr-FR" smtClean="0"/>
              <a:pPr/>
              <a:t>16/04/2021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635F-8BD5-4850-8B12-3B7EEDE983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51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482C-8CF7-4910-A854-B6FFD007F033}" type="datetimeFigureOut">
              <a:rPr lang="fr-FR" smtClean="0"/>
              <a:pPr/>
              <a:t>16/04/2021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635F-8BD5-4850-8B12-3B7EEDE983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71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482C-8CF7-4910-A854-B6FFD007F033}" type="datetimeFigureOut">
              <a:rPr lang="fr-FR" smtClean="0"/>
              <a:pPr/>
              <a:t>16/04/2021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635F-8BD5-4850-8B12-3B7EEDE983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85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482C-8CF7-4910-A854-B6FFD007F033}" type="datetimeFigureOut">
              <a:rPr lang="fr-FR" smtClean="0"/>
              <a:pPr/>
              <a:t>16/04/2021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635F-8BD5-4850-8B12-3B7EEDE983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92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4482C-8CF7-4910-A854-B6FFD007F033}" type="datetimeFigureOut">
              <a:rPr lang="fr-FR" smtClean="0"/>
              <a:pPr/>
              <a:t>16/04/2021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635F-8BD5-4850-8B12-3B7EEDE983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35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ocust.cirad.fr/tout_savoir/morphologie/morpho_2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10.gif"/><Relationship Id="rId7" Type="http://schemas.openxmlformats.org/officeDocument/2006/relationships/image" Target="../media/image9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11" Type="http://schemas.openxmlformats.org/officeDocument/2006/relationships/image" Target="../media/image15.emf"/><Relationship Id="rId5" Type="http://schemas.openxmlformats.org/officeDocument/2006/relationships/image" Target="../media/image11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hyperlink" Target="http://locust.cirad.fr/tout_savoir/morphologie/morpho_2.html" TargetMode="External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ommons.wikimedia.org/wiki/File:Callinectes_sapidus.jpg?uselang=fr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locust.cirad.fr/tout_savoir/morphologie/morpho_2.html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CHAPITRE I : LE TEGUMENT ET LE PHENOMENE DE LA MUE</a:t>
            </a:r>
            <a:r>
              <a:rPr lang="fr-FR" sz="6000" dirty="0">
                <a:ea typeface="Calibri"/>
                <a:cs typeface="Arial"/>
              </a:rPr>
              <a:t/>
            </a:r>
            <a:br>
              <a:rPr lang="fr-FR" sz="6000" dirty="0">
                <a:ea typeface="Calibri"/>
                <a:cs typeface="Arial"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1 – Morphologie du tégument et de la cuticule</a:t>
            </a:r>
            <a:endParaRPr lang="fr-FR" sz="4400" dirty="0">
              <a:ea typeface="Calibri"/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31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579" y="692696"/>
            <a:ext cx="8964488" cy="53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Certaines </a:t>
            </a:r>
            <a:r>
              <a:rPr lang="fr-FR" sz="2000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sp</a:t>
            </a:r>
            <a:r>
              <a:rPr lang="fr-FR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peuvent montrer des différences pigmentaires en fonction des taxons géographiques : </a:t>
            </a:r>
            <a:r>
              <a:rPr lang="fr-FR" sz="20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Acrotylus</a:t>
            </a:r>
            <a:r>
              <a:rPr lang="fr-FR" sz="20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fr-FR" sz="20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patruelis</a:t>
            </a:r>
            <a:r>
              <a:rPr lang="fr-FR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à </a:t>
            </a:r>
            <a:r>
              <a:rPr lang="fr-FR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Madagascar: 2 </a:t>
            </a:r>
            <a:r>
              <a:rPr lang="fr-FR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couleurs d'ailes postérieures (jaune ou rouge), </a:t>
            </a:r>
            <a:r>
              <a:rPr lang="fr-FR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en Afrique: </a:t>
            </a:r>
            <a:r>
              <a:rPr lang="fr-FR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jaune est exceptionnelle.</a:t>
            </a:r>
            <a:endParaRPr lang="fr-FR" sz="2000" dirty="0">
              <a:ea typeface="Calibri"/>
              <a:cs typeface="Arial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conditions </a:t>
            </a:r>
            <a:r>
              <a:rPr lang="fr-FR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de développement influent souvent sur les types </a:t>
            </a:r>
            <a:r>
              <a:rPr lang="fr-FR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pigmentaires: </a:t>
            </a:r>
            <a:r>
              <a:rPr lang="fr-FR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couleur verte de </a:t>
            </a:r>
            <a:r>
              <a:rPr lang="fr-FR" sz="2000" i="1" dirty="0" err="1">
                <a:solidFill>
                  <a:srgbClr val="006699"/>
                </a:solidFill>
                <a:latin typeface="Verdana"/>
                <a:ea typeface="Times New Roman"/>
                <a:cs typeface="Times New Roman"/>
                <a:hlinkClick r:id="rId2"/>
              </a:rPr>
              <a:t>Locusta</a:t>
            </a:r>
            <a:r>
              <a:rPr lang="fr-FR" sz="2000" i="1" dirty="0">
                <a:solidFill>
                  <a:srgbClr val="006699"/>
                </a:solidFill>
                <a:latin typeface="Verdana"/>
                <a:ea typeface="Times New Roman"/>
                <a:cs typeface="Times New Roman"/>
                <a:hlinkClick r:id="rId2"/>
              </a:rPr>
              <a:t> </a:t>
            </a:r>
            <a:r>
              <a:rPr lang="fr-FR" sz="2000" i="1" dirty="0" err="1">
                <a:solidFill>
                  <a:srgbClr val="006699"/>
                </a:solidFill>
                <a:latin typeface="Verdana"/>
                <a:ea typeface="Times New Roman"/>
                <a:cs typeface="Times New Roman"/>
                <a:hlinkClick r:id="rId2"/>
              </a:rPr>
              <a:t>migratoria</a:t>
            </a:r>
            <a:r>
              <a:rPr lang="fr-FR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r>
              <a:rPr lang="fr-FR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est </a:t>
            </a:r>
            <a:r>
              <a:rPr lang="fr-FR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fréquente en saison des pluies, alors que la couleur brune domine en saison </a:t>
            </a:r>
            <a:r>
              <a:rPr lang="fr-FR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sèche</a:t>
            </a:r>
            <a:endParaRPr lang="fr-FR" sz="2000" dirty="0">
              <a:ea typeface="Calibri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pigmentation </a:t>
            </a:r>
            <a:r>
              <a:rPr lang="fr-FR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générale peut changer au cours de la </a:t>
            </a:r>
            <a:r>
              <a:rPr lang="fr-FR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vie: </a:t>
            </a:r>
            <a:r>
              <a:rPr lang="fr-FR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premiers stades larvaires bruns, puis derniers stades </a:t>
            </a:r>
            <a:r>
              <a:rPr lang="fr-FR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verts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amplitude </a:t>
            </a:r>
            <a:r>
              <a:rPr lang="fr-FR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des variations de coloration dépend de l'état </a:t>
            </a:r>
            <a:r>
              <a:rPr lang="fr-FR" sz="2000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phasaire</a:t>
            </a:r>
            <a:r>
              <a:rPr lang="fr-FR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des </a:t>
            </a:r>
            <a:r>
              <a:rPr lang="fr-FR" sz="2000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sp</a:t>
            </a:r>
            <a:r>
              <a:rPr lang="fr-FR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grégariaptes</a:t>
            </a:r>
            <a:endParaRPr lang="fr-FR" sz="20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criquets </a:t>
            </a:r>
            <a:r>
              <a:rPr lang="fr-FR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en phase </a:t>
            </a:r>
            <a:r>
              <a:rPr lang="fr-FR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solitaire: colorations </a:t>
            </a:r>
            <a:r>
              <a:rPr lang="fr-FR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variées, ajustées à leur environnement du moment, bien davantage que les criquets en phase </a:t>
            </a:r>
            <a:r>
              <a:rPr lang="fr-FR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grégaire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629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96752"/>
            <a:ext cx="9036496" cy="400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% </a:t>
            </a:r>
            <a:r>
              <a:rPr lang="fr-FR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de criquets verts </a:t>
            </a:r>
            <a:r>
              <a:rPr lang="fr-FR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+important </a:t>
            </a:r>
            <a:r>
              <a:rPr lang="fr-FR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en saison des pluies qu'en saison </a:t>
            </a:r>
            <a:r>
              <a:rPr lang="fr-FR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sèche, </a:t>
            </a:r>
            <a:r>
              <a:rPr lang="fr-FR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il croît plus rapidement qu'il ne </a:t>
            </a:r>
            <a:r>
              <a:rPr lang="fr-FR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diminue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larves </a:t>
            </a:r>
            <a:r>
              <a:rPr lang="fr-FR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réagissent les </a:t>
            </a:r>
            <a:r>
              <a:rPr lang="fr-FR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</a:t>
            </a:r>
            <a:r>
              <a:rPr lang="fr-FR" sz="2400" baseline="30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ers</a:t>
            </a:r>
            <a:r>
              <a:rPr lang="fr-FR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  </a:t>
            </a:r>
            <a:r>
              <a:rPr lang="fr-FR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en début de saison des pluies, mais la proportion d'individus verts est généralement </a:t>
            </a:r>
            <a:r>
              <a:rPr lang="fr-FR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+ </a:t>
            </a:r>
            <a:r>
              <a:rPr lang="fr-FR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faible que chez </a:t>
            </a:r>
            <a:r>
              <a:rPr lang="fr-FR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ailés </a:t>
            </a:r>
            <a:endParaRPr lang="fr-FR" sz="24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identification </a:t>
            </a:r>
            <a:r>
              <a:rPr lang="fr-FR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des </a:t>
            </a:r>
            <a:r>
              <a:rPr lang="fr-FR" sz="2400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sp</a:t>
            </a:r>
            <a:r>
              <a:rPr lang="fr-FR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usage </a:t>
            </a:r>
            <a:r>
              <a:rPr lang="fr-FR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des types pigmentaires </a:t>
            </a:r>
            <a:r>
              <a:rPr lang="fr-FR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relativement </a:t>
            </a:r>
            <a:r>
              <a:rPr lang="fr-FR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limité car </a:t>
            </a:r>
            <a:r>
              <a:rPr lang="fr-FR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sont </a:t>
            </a:r>
            <a:r>
              <a:rPr lang="fr-FR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sujets à de trop grandes variations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021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700" dirty="0" smtClean="0">
                <a:effectLst/>
                <a:latin typeface="Times New Roman"/>
                <a:ea typeface="Calibri"/>
                <a:cs typeface="Arial"/>
              </a:rPr>
              <a:t>2 –différentes étapes de mue</a:t>
            </a:r>
            <a:r>
              <a:rPr lang="fr-FR" sz="6000" dirty="0">
                <a:ea typeface="Calibri"/>
                <a:cs typeface="Arial"/>
              </a:rPr>
              <a:t/>
            </a:r>
            <a:br>
              <a:rPr lang="fr-FR" sz="6000" dirty="0">
                <a:ea typeface="Calibri"/>
                <a:cs typeface="Arial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62373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processus de mue (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ecdysie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plusieurs étapes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de la pression interne du corps de l’insecte par absorption d’air ou/et d’eau et par pompage de l’hémolymphe (liquide circulatoire chez les invertébrés dont le rôle est similaire à celui du sang chez les vertébrés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permet l’ouverture de la cuticule</a:t>
            </a:r>
          </a:p>
          <a:p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préparation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de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mue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commence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plusieurs 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jours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avant le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jour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d'exuviation par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formation d‘1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nouvelle cuticule sous l'ancienne (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 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 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</a:p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Activation, division et multiplication des cellules de l’épiderme par mitose</a:t>
            </a:r>
          </a:p>
          <a:p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Vers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le milieu du stade 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ancienne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cuticule se sépare de l'épiderme et le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jour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suivant,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nouvelle cuticule apparaît sur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face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externe de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l'épiderme</a:t>
            </a:r>
          </a:p>
          <a:p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Sur face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interne de l'ancienne cuticule, se forme la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membrane </a:t>
            </a:r>
            <a:r>
              <a:rPr lang="fr-FR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ecdysiale</a:t>
            </a:r>
            <a:endParaRPr lang="fr-FR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séparation des cellules de l’épiderme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et de l’</a:t>
            </a:r>
            <a:r>
              <a:rPr lang="fr-FR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endocuticule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formation d’un espace sous-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cuticulaire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apolyse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</a:p>
          <a:p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espace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compris entre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nouvelle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et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ancienne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cuticule (espace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exuvial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s'agrandit</a:t>
            </a:r>
          </a:p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sécrétion d’un fluide (gel) dans l’espace sous-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cuticulaire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constitué d’enzymes digestives favorisant la sécrétion de la nouvelle cuticule par les cellules épidermiques et qui digère l’ancienne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endocuticule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libérant ainsi la place pour la nouvelle cuticule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160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locust.cirad.fr/images_locusts/mpat138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25" y="183252"/>
            <a:ext cx="5616624" cy="5014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3528" y="5072995"/>
            <a:ext cx="8820472" cy="935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Coupe transversale du tégument du Criquet pèlerin, </a:t>
            </a:r>
            <a:r>
              <a:rPr lang="fr-FR" b="1" i="1" dirty="0" err="1">
                <a:solidFill>
                  <a:srgbClr val="006699"/>
                </a:solidFill>
                <a:latin typeface="Verdana"/>
                <a:ea typeface="Times New Roman"/>
                <a:cs typeface="Times New Roman"/>
                <a:hlinkClick r:id="rId4"/>
              </a:rPr>
              <a:t>Schistocerca</a:t>
            </a:r>
            <a:r>
              <a:rPr lang="fr-FR" b="1" i="1" dirty="0">
                <a:solidFill>
                  <a:srgbClr val="006699"/>
                </a:solidFill>
                <a:latin typeface="Verdana"/>
                <a:ea typeface="Times New Roman"/>
                <a:cs typeface="Times New Roman"/>
                <a:hlinkClick r:id="rId4"/>
              </a:rPr>
              <a:t> </a:t>
            </a:r>
            <a:r>
              <a:rPr lang="fr-FR" b="1" i="1" dirty="0" err="1">
                <a:solidFill>
                  <a:srgbClr val="006699"/>
                </a:solidFill>
                <a:latin typeface="Verdana"/>
                <a:ea typeface="Times New Roman"/>
                <a:cs typeface="Times New Roman"/>
                <a:hlinkClick r:id="rId4"/>
              </a:rPr>
              <a:t>gregaria</a:t>
            </a:r>
            <a:r>
              <a:rPr lang="fr-FR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, au niveau des tergites abdominaux d'une larve de dernier stade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016325" y="121849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épiderme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fr-FR" b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ee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espace </a:t>
            </a:r>
            <a:endParaRPr lang="fr-FR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r>
              <a:rPr lang="fr-FR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exuvial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fr-FR" b="1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em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partie </a:t>
            </a:r>
            <a:endParaRPr lang="fr-FR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mélanisée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de </a:t>
            </a:r>
            <a:endParaRPr lang="fr-FR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l'</a:t>
            </a:r>
            <a:r>
              <a:rPr lang="fr-FR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endocuticule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fr-FR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en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endocuticule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fr-FR" b="1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ep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épicuticule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fr-FR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ex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exocuticule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fr-FR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m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membrane </a:t>
            </a:r>
            <a:endParaRPr lang="fr-FR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basale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fr-FR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me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membrane </a:t>
            </a:r>
            <a:endParaRPr lang="fr-FR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r>
              <a:rPr lang="fr-FR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ecdysiale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fr-FR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o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nocyte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fr-FR" b="1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pe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endocuticule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</a:p>
          <a:p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pré-</a:t>
            </a:r>
            <a:r>
              <a:rPr lang="fr-FR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exuviale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56" y="-2427"/>
            <a:ext cx="5829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541798"/>
              </p:ext>
            </p:extLst>
          </p:nvPr>
        </p:nvGraphicFramePr>
        <p:xfrm>
          <a:off x="-137356" y="180032"/>
          <a:ext cx="58293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Document" r:id="rId6" imgW="5828685" imgH="518980" progId="Word.Document.12">
                  <p:embed/>
                </p:oleObj>
              </mc:Choice>
              <mc:Fallback>
                <p:oleObj name="Document" r:id="rId6" imgW="5828685" imgH="518980" progId="Word.Document.12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7356" y="180032"/>
                        <a:ext cx="58293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2980"/>
            <a:ext cx="57531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5680"/>
            <a:ext cx="57531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3000"/>
            <a:ext cx="57531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6669"/>
            <a:ext cx="57531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96669"/>
            <a:ext cx="57531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2" y="2521151"/>
            <a:ext cx="57531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1150"/>
            <a:ext cx="57531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37920"/>
            <a:ext cx="5753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1961"/>
            <a:ext cx="57531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3603"/>
            <a:ext cx="57531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0" y="1079003"/>
            <a:ext cx="57531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7272"/>
            <a:ext cx="57531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8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9786" y="188640"/>
            <a:ext cx="90364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ancienne </a:t>
            </a:r>
            <a:r>
              <a:rPr lang="fr-FR" sz="2000" dirty="0" err="1" smtClean="0"/>
              <a:t>endocuticule</a:t>
            </a:r>
            <a:r>
              <a:rPr lang="fr-FR" sz="2000" dirty="0" smtClean="0"/>
              <a:t>: </a:t>
            </a:r>
            <a:r>
              <a:rPr lang="fr-FR" sz="2000" dirty="0" smtClean="0"/>
              <a:t>digérée </a:t>
            </a:r>
            <a:r>
              <a:rPr lang="fr-FR" sz="2000" dirty="0"/>
              <a:t>par </a:t>
            </a:r>
            <a:r>
              <a:rPr lang="fr-FR" sz="2000" dirty="0" smtClean="0"/>
              <a:t>sécrétions </a:t>
            </a:r>
            <a:r>
              <a:rPr lang="fr-FR" sz="2000" dirty="0"/>
              <a:t>des glandes de mue situées dans </a:t>
            </a:r>
            <a:r>
              <a:rPr lang="fr-FR" sz="2000" dirty="0" smtClean="0"/>
              <a:t>l'épiderme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absorption des produits de </a:t>
            </a:r>
            <a:r>
              <a:rPr lang="fr-FR" sz="2000" dirty="0" smtClean="0"/>
              <a:t>digestion </a:t>
            </a:r>
            <a:r>
              <a:rPr lang="fr-FR" sz="2000" dirty="0"/>
              <a:t>par </a:t>
            </a:r>
            <a:r>
              <a:rPr lang="fr-FR" sz="2000" dirty="0" smtClean="0"/>
              <a:t>cellules </a:t>
            </a:r>
            <a:r>
              <a:rPr lang="fr-FR" sz="2000" dirty="0"/>
              <a:t>épidermiques (recyclage des composants de </a:t>
            </a:r>
            <a:r>
              <a:rPr lang="fr-FR" sz="2000" dirty="0" smtClean="0"/>
              <a:t>cuticule)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nouvelle </a:t>
            </a:r>
            <a:r>
              <a:rPr lang="fr-FR" sz="2000" dirty="0"/>
              <a:t>cuticule pas encore différenciée, elle est appelée </a:t>
            </a:r>
            <a:r>
              <a:rPr lang="fr-FR" sz="2000" b="1" dirty="0" err="1"/>
              <a:t>procuticule</a:t>
            </a:r>
            <a:r>
              <a:rPr lang="fr-FR" sz="2000" dirty="0"/>
              <a:t> (exo + </a:t>
            </a:r>
            <a:r>
              <a:rPr lang="fr-FR" sz="2000" dirty="0" err="1"/>
              <a:t>endocuticule</a:t>
            </a:r>
            <a:r>
              <a:rPr lang="fr-FR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err="1"/>
              <a:t>sclérotisation</a:t>
            </a:r>
            <a:r>
              <a:rPr lang="fr-FR" sz="2000" dirty="0"/>
              <a:t> de </a:t>
            </a:r>
            <a:r>
              <a:rPr lang="fr-FR" sz="2000" dirty="0" smtClean="0"/>
              <a:t>nouvelle </a:t>
            </a:r>
            <a:r>
              <a:rPr lang="fr-FR" sz="2000" dirty="0"/>
              <a:t>cuticule: </a:t>
            </a:r>
            <a:r>
              <a:rPr lang="fr-FR" sz="2000" dirty="0" smtClean="0"/>
              <a:t>insecte </a:t>
            </a:r>
            <a:r>
              <a:rPr lang="fr-FR" sz="2000" dirty="0"/>
              <a:t>maintient sa pression interne élevée pour permettre à la nouvelle </a:t>
            </a:r>
            <a:r>
              <a:rPr lang="fr-FR" sz="2000" dirty="0" err="1"/>
              <a:t>épicuticule</a:t>
            </a:r>
            <a:r>
              <a:rPr lang="fr-FR" sz="2000" dirty="0"/>
              <a:t> de prendre sa nouvelle </a:t>
            </a:r>
            <a:r>
              <a:rPr lang="fr-FR" sz="2000" dirty="0" smtClean="0"/>
              <a:t>taille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 sécrétion </a:t>
            </a:r>
            <a:r>
              <a:rPr lang="fr-FR" sz="2000" dirty="0"/>
              <a:t>de l’exo et de l’</a:t>
            </a:r>
            <a:r>
              <a:rPr lang="fr-FR" sz="2000" dirty="0" err="1"/>
              <a:t>endocuticule</a:t>
            </a:r>
            <a:r>
              <a:rPr lang="fr-FR" sz="2000" dirty="0"/>
              <a:t> et durcissement de l’ensemble de la nouvelle cuticule (mise en place de liaisons chitine/protéines qui aboutie au tannage des protéines), puis mise en place de l’</a:t>
            </a:r>
            <a:r>
              <a:rPr lang="fr-FR" sz="2000" dirty="0" err="1"/>
              <a:t>endocuticule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membrame</a:t>
            </a:r>
            <a:r>
              <a:rPr lang="fr-FR" sz="2000" dirty="0"/>
              <a:t> </a:t>
            </a:r>
            <a:r>
              <a:rPr lang="fr-FR" sz="2000" dirty="0" err="1"/>
              <a:t>ecdysiale</a:t>
            </a:r>
            <a:r>
              <a:rPr lang="fr-FR" sz="2000" dirty="0"/>
              <a:t> persiste. Elle est rejetée lors de la mue avec le reste de l'ancienne cuticule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dureté de la cuticule provient du tannage de la fraction protéique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libération de l’insecte de son ancienne cuticule par des mouvements musculaires spécifiques et stéréotypés, l’ancienne cuticule est appelée </a:t>
            </a:r>
            <a:r>
              <a:rPr lang="fr-FR" sz="2000" b="1" dirty="0"/>
              <a:t>exuvie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tégument comprend des </a:t>
            </a:r>
            <a:r>
              <a:rPr lang="fr-FR" sz="2000" dirty="0" err="1"/>
              <a:t>sclérites</a:t>
            </a:r>
            <a:r>
              <a:rPr lang="fr-FR" sz="2000" dirty="0"/>
              <a:t> (parties dures) et des membranes souples. Les </a:t>
            </a:r>
            <a:r>
              <a:rPr lang="fr-FR" sz="2000" dirty="0" err="1"/>
              <a:t>sclérites</a:t>
            </a:r>
            <a:r>
              <a:rPr lang="fr-FR" sz="2000" dirty="0"/>
              <a:t> portent le nom de </a:t>
            </a:r>
            <a:r>
              <a:rPr lang="fr-FR" sz="2000" b="1" dirty="0"/>
              <a:t>tergites </a:t>
            </a:r>
            <a:r>
              <a:rPr lang="fr-FR" sz="2000" dirty="0"/>
              <a:t>sur le dos, de </a:t>
            </a:r>
            <a:r>
              <a:rPr lang="fr-FR" sz="2000" b="1" dirty="0"/>
              <a:t>pleurites</a:t>
            </a:r>
            <a:r>
              <a:rPr lang="fr-FR" sz="2000" dirty="0"/>
              <a:t> sur les côtés, de </a:t>
            </a:r>
            <a:r>
              <a:rPr lang="fr-FR" sz="2000" b="1" dirty="0"/>
              <a:t>sternites</a:t>
            </a:r>
            <a:r>
              <a:rPr lang="fr-FR" sz="2000" dirty="0"/>
              <a:t> sur le ventre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Sur thorax, ailes s'insèrent entre tergites et pleurites; les pattes entre les pleurites et les sternites. L'abdomen ne possède pas de pleurite</a:t>
            </a:r>
          </a:p>
        </p:txBody>
      </p:sp>
    </p:spTree>
    <p:extLst>
      <p:ext uri="{BB962C8B-B14F-4D97-AF65-F5344CB8AC3E}">
        <p14:creationId xmlns:p14="http://schemas.microsoft.com/office/powerpoint/2010/main" val="30744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134" y="6341187"/>
            <a:ext cx="8964488" cy="494730"/>
          </a:xfrm>
        </p:spPr>
        <p:txBody>
          <a:bodyPr>
            <a:normAutofit/>
          </a:bodyPr>
          <a:lstStyle/>
          <a:p>
            <a:r>
              <a:rPr lang="fr-FR" i="1" dirty="0" smtClean="0">
                <a:effectLst/>
                <a:latin typeface="inherit"/>
                <a:ea typeface="Times New Roman"/>
                <a:cs typeface="Times New Roman"/>
              </a:rPr>
              <a:t>Différentes phases du processus de mue au niveau de la cuticule </a:t>
            </a:r>
            <a:endParaRPr lang="fr-FR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" b="814"/>
          <a:stretch>
            <a:fillRect/>
          </a:stretch>
        </p:blipFill>
        <p:spPr bwMode="auto">
          <a:xfrm>
            <a:off x="11340" y="-459432"/>
            <a:ext cx="9217024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4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/>
          </a:bodyPr>
          <a:lstStyle/>
          <a:p>
            <a:pPr algn="just" fontAlgn="base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Entre chaque mue: accroissement de taille: 1,25+ masse double</a:t>
            </a:r>
          </a:p>
          <a:p>
            <a:pPr algn="just" fontAlgn="base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espace temporel entre chaque mue, durée  et nombre de mues: variables entre </a:t>
            </a:r>
            <a:r>
              <a:rPr lang="fr-FR" dirty="0" err="1" smtClean="0">
                <a:effectLst/>
                <a:latin typeface="inherit"/>
                <a:ea typeface="Times New Roman"/>
                <a:cs typeface="Times New Roman"/>
              </a:rPr>
              <a:t>sp</a:t>
            </a: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 alimentation, climat</a:t>
            </a:r>
          </a:p>
          <a:p>
            <a:pPr algn="just" fontAlgn="base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Abondance de </a:t>
            </a: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nourriture + conditions</a:t>
            </a:r>
          </a:p>
          <a:p>
            <a:pPr marL="0" indent="0" algn="just" fontAlgn="base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 </a:t>
            </a: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environnementales favorables (</a:t>
            </a:r>
            <a:r>
              <a:rPr lang="fr-FR" dirty="0" err="1" smtClean="0">
                <a:effectLst/>
                <a:latin typeface="inherit"/>
                <a:ea typeface="Times New Roman"/>
                <a:cs typeface="Times New Roman"/>
              </a:rPr>
              <a:t>tp</a:t>
            </a: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°): </a:t>
            </a:r>
          </a:p>
          <a:p>
            <a:pPr marL="0" indent="0" algn="just" fontAlgn="base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accélérer le </a:t>
            </a:r>
            <a:r>
              <a:rPr lang="fr-FR" dirty="0" err="1" smtClean="0">
                <a:effectLst/>
                <a:latin typeface="inherit"/>
                <a:ea typeface="Times New Roman"/>
                <a:cs typeface="Times New Roman"/>
              </a:rPr>
              <a:t>dvpt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47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579296" cy="5865515"/>
          </a:xfrm>
        </p:spPr>
        <p:txBody>
          <a:bodyPr>
            <a:normAutofit fontScale="85000" lnSpcReduction="10000"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période de mue (</a:t>
            </a:r>
            <a:r>
              <a:rPr lang="fr-FR" b="1" dirty="0" smtClean="0">
                <a:effectLst/>
                <a:latin typeface="inherit"/>
                <a:ea typeface="Times New Roman"/>
                <a:cs typeface="Times New Roman"/>
              </a:rPr>
              <a:t>exuviation</a:t>
            </a: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): critique pour les insectes, immobilisé et avec tégument mou, il ne peut faire face à la </a:t>
            </a: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prédation </a:t>
            </a:r>
            <a:endParaRPr lang="fr-FR" dirty="0" smtClean="0">
              <a:effectLst/>
              <a:latin typeface="inherit"/>
              <a:ea typeface="Times New Roman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Durant cette période, de plusieurs minutes à plusieurs heures, les insectes adoptent un comportement craintif et recherchent un lieu sûr pour se </a:t>
            </a: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cacher</a:t>
            </a:r>
            <a:endParaRPr lang="fr-FR" sz="4000" dirty="0">
              <a:ea typeface="Calibri"/>
              <a:cs typeface="Arial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Vidéo: l’ancienne cuticule de la tête (avec ces 2 excroissances noires) et les mouvements saccadés de la chenille qui lui permettent de sortir de l’ancienne cuticule. On remarque également le gain de taille acquis par le changement d’exosquelette</a:t>
            </a:r>
            <a:r>
              <a:rPr lang="fr-FR" i="1" dirty="0" smtClean="0">
                <a:effectLst/>
                <a:latin typeface="inherit"/>
                <a:ea typeface="Times New Roman"/>
                <a:cs typeface="Times New Roman"/>
              </a:rPr>
              <a:t>.</a:t>
            </a:r>
            <a:endParaRPr lang="fr-FR" sz="4000" dirty="0">
              <a:ea typeface="Calibri"/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8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6126163"/>
          </a:xfrm>
        </p:spPr>
        <p:txBody>
          <a:bodyPr>
            <a:normAutofit fontScale="70000" lnSpcReduction="20000"/>
          </a:bodyPr>
          <a:lstStyle/>
          <a:p>
            <a:pPr marL="0" indent="0" algn="just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fr-FR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3- Le système endocrinien et la mue</a:t>
            </a: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Mue: processus physiologique contrôlé et régulé par des hormones (</a:t>
            </a:r>
            <a:r>
              <a:rPr lang="fr-FR" b="1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Ecdystéroïdes</a:t>
            </a: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exp</a:t>
            </a: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 </a:t>
            </a:r>
            <a:r>
              <a:rPr lang="fr-FR" b="1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Prothoracicotropique</a:t>
            </a:r>
            <a:r>
              <a:rPr lang="fr-FR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Hormone</a:t>
            </a: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(PTTH), </a:t>
            </a:r>
            <a:r>
              <a:rPr lang="fr-FR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Ecdysone,  hormone de mue </a:t>
            </a:r>
            <a:r>
              <a:rPr lang="fr-FR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(HM) </a:t>
            </a:r>
            <a:r>
              <a:rPr lang="fr-FR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et </a:t>
            </a:r>
            <a:r>
              <a:rPr lang="fr-FR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Hormone</a:t>
            </a: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fr-FR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Juvénile </a:t>
            </a:r>
            <a:r>
              <a:rPr lang="fr-FR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(HJ) </a:t>
            </a:r>
            <a:endParaRPr lang="fr-FR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Le déclenchement de la mue est provoqué par la synthèse de la PTTH par le cerveau. Cette hormone est transférée par voie nerveuse à une zone spécifique du système nerveux appelée </a:t>
            </a:r>
            <a:r>
              <a:rPr lang="fr-FR" b="1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Corpora</a:t>
            </a:r>
            <a:r>
              <a:rPr lang="fr-FR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fr-FR" b="1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cardiata</a:t>
            </a: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où elle sera stockée, suite à des stimulations internes et externes comme </a:t>
            </a:r>
          </a:p>
          <a:p>
            <a:pPr lvl="1" algn="just" fontAlgn="base">
              <a:lnSpc>
                <a:spcPct val="115000"/>
              </a:lnSpc>
            </a:pP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température</a:t>
            </a:r>
          </a:p>
          <a:p>
            <a:pPr lvl="1" algn="just" fontAlgn="base">
              <a:lnSpc>
                <a:spcPct val="115000"/>
              </a:lnSpc>
            </a:pP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quantité de réserves en lipides</a:t>
            </a:r>
          </a:p>
          <a:p>
            <a:pPr lvl="1" algn="just" fontAlgn="base">
              <a:lnSpc>
                <a:spcPct val="115000"/>
              </a:lnSpc>
            </a:pP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larve atteint une taille critique </a:t>
            </a:r>
          </a:p>
          <a:p>
            <a:pPr lvl="1" algn="just" fontAlgn="base">
              <a:lnSpc>
                <a:spcPct val="115000"/>
              </a:lnSpc>
            </a:pP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pression à l’intérieur de l’exosquelette atteint un seuil </a:t>
            </a: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précis</a:t>
            </a:r>
            <a:endParaRPr lang="fr-FR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PTTH agit sur les glandes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prothoraciques</a:t>
            </a: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(d’où son nom) qui synthétisent à leur tour une seconde hormone: Ecdysone: </a:t>
            </a:r>
          </a:p>
          <a:p>
            <a:pPr lvl="1" algn="just" fontAlgn="base">
              <a:lnSpc>
                <a:spcPct val="115000"/>
              </a:lnSpc>
            </a:pP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favorise </a:t>
            </a:r>
            <a:r>
              <a:rPr lang="fr-FR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prolifération</a:t>
            </a: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et </a:t>
            </a:r>
            <a:r>
              <a:rPr lang="fr-FR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différentiation</a:t>
            </a: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des cellules à l’origine des futures modifications du prochain stade </a:t>
            </a: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larvaire</a:t>
            </a:r>
            <a:endParaRPr lang="fr-FR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1" algn="just" fontAlgn="base">
              <a:lnSpc>
                <a:spcPct val="115000"/>
              </a:lnSpc>
            </a:pP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à l’origine d’une autre hormone nommée </a:t>
            </a:r>
            <a:r>
              <a:rPr lang="fr-FR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Hormone de mue</a:t>
            </a: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(HM</a:t>
            </a:r>
            <a:r>
              <a:rPr lang="fr-FR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endParaRPr lang="fr-FR" sz="3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35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669360"/>
          </a:xfrm>
        </p:spPr>
        <p:txBody>
          <a:bodyPr>
            <a:normAutofit fontScale="85000" lnSpcReduction="10000"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effectLst/>
                <a:latin typeface="inherit"/>
                <a:ea typeface="Times New Roman"/>
                <a:cs typeface="Times New Roman"/>
              </a:rPr>
              <a:t>Hormone Juvénile</a:t>
            </a: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: synthétisée dans la </a:t>
            </a:r>
            <a:r>
              <a:rPr lang="fr-FR" b="1" i="1" dirty="0" err="1" smtClean="0">
                <a:effectLst/>
                <a:latin typeface="inherit"/>
                <a:ea typeface="Times New Roman"/>
                <a:cs typeface="Times New Roman"/>
              </a:rPr>
              <a:t>Corpora</a:t>
            </a:r>
            <a:r>
              <a:rPr lang="fr-FR" b="1" i="1" dirty="0" smtClean="0">
                <a:effectLst/>
                <a:latin typeface="inherit"/>
                <a:ea typeface="Times New Roman"/>
                <a:cs typeface="Times New Roman"/>
              </a:rPr>
              <a:t> </a:t>
            </a:r>
            <a:r>
              <a:rPr lang="fr-FR" b="1" i="1" dirty="0" err="1" smtClean="0">
                <a:effectLst/>
                <a:latin typeface="inherit"/>
                <a:ea typeface="Times New Roman"/>
                <a:cs typeface="Times New Roman"/>
              </a:rPr>
              <a:t>allata</a:t>
            </a: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 (zone spécifique du cerveau) et se diffuse dans organisme tout au long du </a:t>
            </a:r>
            <a:r>
              <a:rPr lang="fr-FR" dirty="0" err="1" smtClean="0">
                <a:effectLst/>
                <a:latin typeface="inherit"/>
                <a:ea typeface="Times New Roman"/>
                <a:cs typeface="Times New Roman"/>
              </a:rPr>
              <a:t>dvpt</a:t>
            </a: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 de larve </a:t>
            </a: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A l’approche du dernier stade larvaire, et de métamorphose, la sécrétion de cette hormone diminue, tandis que la concentration en Ecdysone </a:t>
            </a: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augmente </a:t>
            </a:r>
            <a:endParaRPr lang="fr-FR" dirty="0" smtClean="0">
              <a:effectLst/>
              <a:latin typeface="inherit"/>
              <a:ea typeface="Times New Roman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Ce qui détermine la mise en place d’une mue ou de la métamorphose est la </a:t>
            </a:r>
            <a:r>
              <a:rPr lang="fr-FR" b="1" dirty="0" smtClean="0">
                <a:effectLst/>
                <a:latin typeface="inherit"/>
                <a:ea typeface="Times New Roman"/>
                <a:cs typeface="Times New Roman"/>
              </a:rPr>
              <a:t>concentration + ou - élevée en H J dans </a:t>
            </a:r>
            <a:r>
              <a:rPr lang="fr-FR" b="1" dirty="0" smtClean="0">
                <a:effectLst/>
                <a:latin typeface="inherit"/>
                <a:ea typeface="Times New Roman"/>
                <a:cs typeface="Times New Roman"/>
              </a:rPr>
              <a:t>l’organisme</a:t>
            </a: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 </a:t>
            </a:r>
            <a:endParaRPr lang="fr-FR" dirty="0" smtClean="0">
              <a:effectLst/>
              <a:latin typeface="inherit"/>
              <a:ea typeface="Times New Roman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Lors de la phase de métamorphose, les concentrations en HJ et HM sont quasiment </a:t>
            </a: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nulles</a:t>
            </a:r>
            <a:endParaRPr lang="fr-FR" sz="4000" dirty="0">
              <a:ea typeface="Calibri"/>
              <a:cs typeface="Arial"/>
            </a:endParaRPr>
          </a:p>
          <a:p>
            <a:pPr algn="just" fontAlgn="base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1 </a:t>
            </a: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fois la mue réalisée, le processus s’inverse, les concentrations de PTTH et de l’Ecdysone diminuent et celles de HJ et HM augmentent.</a:t>
            </a:r>
            <a:endParaRPr lang="fr-FR" sz="4000" dirty="0">
              <a:ea typeface="Calibri"/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4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03649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b="1" dirty="0" smtClean="0">
              <a:effectLst/>
              <a:latin typeface="inherit"/>
              <a:ea typeface="Times New Roman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latin typeface="inherit"/>
                <a:ea typeface="Times New Roman"/>
                <a:cs typeface="Times New Roman"/>
              </a:rPr>
              <a:t> Introduction </a:t>
            </a:r>
          </a:p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Arthropodes: squelette externe (</a:t>
            </a:r>
            <a:r>
              <a:rPr lang="fr-FR" b="1" dirty="0" smtClean="0">
                <a:effectLst/>
                <a:latin typeface="inherit"/>
                <a:ea typeface="Times New Roman"/>
                <a:cs typeface="Times New Roman"/>
              </a:rPr>
              <a:t>exosquelette</a:t>
            </a: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 ou cuticule) rigide et inextensible: grandir par étapes successives par perte de l’ancien (trop petit)</a:t>
            </a:r>
          </a:p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dirty="0" smtClean="0">
              <a:effectLst/>
              <a:latin typeface="inherit"/>
              <a:ea typeface="Times New Roman"/>
              <a:cs typeface="Times New Roman"/>
            </a:endParaRPr>
          </a:p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mue: processus de production d’1 nouvelle cuticule et perte de l’ancienne,  permet en  la changeant périodiquement de:</a:t>
            </a:r>
          </a:p>
          <a:p>
            <a:pPr marL="742950" lvl="1" indent="-285750" algn="just" fontAlgn="base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grandir en taille (mue de croissance) </a:t>
            </a:r>
          </a:p>
          <a:p>
            <a:pPr marL="742950" lvl="1" indent="-285750" algn="just" fontAlgn="base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acquérir de nouveaux organes </a:t>
            </a:r>
          </a:p>
          <a:p>
            <a:pPr marL="742950" lvl="1" indent="-285750" algn="just" fontAlgn="base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changer de forme (mue de métamorphose).</a:t>
            </a:r>
          </a:p>
          <a:p>
            <a:pPr marL="742950" lvl="1" indent="-285750" algn="just" fontAlgn="base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fr-FR" dirty="0" smtClean="0">
              <a:effectLst/>
              <a:latin typeface="inherit"/>
              <a:ea typeface="Times New Roman"/>
              <a:cs typeface="Times New Roman"/>
            </a:endParaRPr>
          </a:p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chez beaucoup d'insectes, 1 ou 2 mues particulières permettent la métamorphose des stades larvaires au stade adulte</a:t>
            </a:r>
          </a:p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dirty="0" smtClean="0">
              <a:effectLst/>
              <a:latin typeface="inherit"/>
              <a:ea typeface="Times New Roman"/>
              <a:cs typeface="Times New Roman"/>
            </a:endParaRPr>
          </a:p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effectLst/>
                <a:latin typeface="inherit"/>
                <a:ea typeface="Times New Roman"/>
                <a:cs typeface="Times New Roman"/>
              </a:rPr>
              <a:t>Chez insectes à métamorphose, celle-ci intervient lors de la dernière mue, ce qui correspond au passage du dernier stade larvaire à l’état adulte</a:t>
            </a:r>
            <a:r>
              <a:rPr lang="fr-FR" i="1" dirty="0" smtClean="0">
                <a:effectLst/>
                <a:latin typeface="inherit"/>
                <a:ea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30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5921556" cy="577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5560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 smtClean="0">
                <a:effectLst/>
                <a:latin typeface="inherit"/>
                <a:ea typeface="Times New Roman"/>
                <a:cs typeface="Times New Roman"/>
              </a:rPr>
              <a:t>Cycle des hormones induisant la mue chez les insecte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95536" y="501625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neuroexcréteur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1043608" y="1927865"/>
            <a:ext cx="18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Complexe nerveux ventral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1043608" y="2225612"/>
            <a:ext cx="1385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Organe </a:t>
            </a:r>
            <a:r>
              <a:rPr lang="fr-FR" sz="1200" dirty="0" err="1" smtClean="0"/>
              <a:t>periviscéral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1401968" y="2724790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Tissu adipeux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765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upload.wikimedia.org/wikipedia/commons/thumb/c/c3/Callinectes_sapidus.jpg/250px-Callinectes_sapidu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48072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97968" y="55154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Série de photos des différentes phases de l'exuviation du crabe bleu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85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6690"/>
            <a:ext cx="8108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A23C00"/>
                </a:solidFill>
                <a:latin typeface="Verdana"/>
                <a:ea typeface="Times New Roman"/>
                <a:cs typeface="Times New Roman"/>
              </a:rPr>
              <a:t>1.1. TRUCTURE</a:t>
            </a:r>
            <a:r>
              <a:rPr lang="fr-FR" b="1" dirty="0">
                <a:solidFill>
                  <a:srgbClr val="A23C00"/>
                </a:solidFill>
                <a:latin typeface="Verdana"/>
                <a:ea typeface="Times New Roman"/>
                <a:cs typeface="Times New Roman"/>
              </a:rPr>
              <a:t>, COMPOSITION ET FONCTIONS DU TÉGUMENT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34639" y="251356"/>
            <a:ext cx="9144000" cy="671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1600" b="1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Tégument</a:t>
            </a:r>
            <a:r>
              <a:rPr lang="fr-FR" sz="16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=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r>
              <a:rPr lang="fr-FR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revêtement 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externe du </a:t>
            </a:r>
            <a:r>
              <a:rPr lang="fr-FR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corps</a:t>
            </a:r>
          </a:p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très 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dur et agencé en segments articulés les uns aux </a:t>
            </a:r>
            <a:r>
              <a:rPr lang="fr-FR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autres, assure </a:t>
            </a:r>
          </a:p>
          <a:p>
            <a:pPr marL="742950" lvl="1" indent="-285750" algn="just" fontAlgn="base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 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protection mécanique du corps qu'il enrobe </a:t>
            </a:r>
            <a:r>
              <a:rPr lang="fr-FR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étroitement</a:t>
            </a:r>
            <a:endParaRPr lang="fr-FR" sz="1600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742950" lvl="1" indent="-285750" algn="just" fontAlgn="base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 barrière 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physico-chimique vis-à-vis de nombreuses substances toxiques mais aussi dans les échanges </a:t>
            </a:r>
            <a:r>
              <a:rPr lang="fr-FR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gazeux</a:t>
            </a:r>
          </a:p>
          <a:p>
            <a:pPr marL="742950" lvl="1" indent="-285750" algn="just" fontAlgn="base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 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rôle d'accumulation et de conservation de la chaleur,</a:t>
            </a:r>
          </a:p>
          <a:p>
            <a:pPr marL="742950" lvl="1" indent="-285750" algn="just" fontAlgn="base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 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fonction d'organe de réserves utilisables en cas de </a:t>
            </a:r>
            <a:r>
              <a:rPr lang="fr-FR" sz="1600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disète</a:t>
            </a:r>
            <a:r>
              <a:rPr lang="fr-FR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prolongée</a:t>
            </a:r>
            <a:endParaRPr lang="fr-FR" sz="1600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742950" lvl="1" indent="-285750" algn="just" fontAlgn="base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différenciations 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internes et externes du squelette permettent aux organes d'être maintenus en place et à l'insecte de se mouvoir grâce à l'insertion des muscles sur des parties dures</a:t>
            </a:r>
          </a:p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comprend 1 couche 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de cellules </a:t>
            </a:r>
            <a:r>
              <a:rPr lang="fr-FR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hypodermiques + produits 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de sécrétions formant la </a:t>
            </a:r>
            <a:r>
              <a:rPr lang="fr-FR" sz="1600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cuticule</a:t>
            </a:r>
            <a:endParaRPr lang="fr-FR" sz="1600" dirty="0" smtClean="0">
              <a:effectLst/>
              <a:latin typeface="inherit"/>
              <a:ea typeface="Times New Roman"/>
              <a:cs typeface="Times New Roman"/>
            </a:endParaRPr>
          </a:p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Cuticule: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r>
              <a:rPr lang="fr-FR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véritable 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squelette externe articulé grâce à l'existence de zones souples entre les différentes pièces </a:t>
            </a:r>
            <a:r>
              <a:rPr lang="fr-FR" sz="1600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sclérifiées</a:t>
            </a:r>
            <a:endParaRPr lang="fr-FR" sz="16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Des 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invaginations au niveau de certaines sutures forment des </a:t>
            </a:r>
            <a:r>
              <a:rPr lang="fr-FR" sz="1600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apodèmes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sur lesquels s'insèrent des </a:t>
            </a:r>
            <a:r>
              <a:rPr lang="fr-FR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muscles</a:t>
            </a:r>
          </a:p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Cette 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carapace impose un mode de croissance particulier par </a:t>
            </a:r>
            <a:r>
              <a:rPr lang="fr-FR" sz="1600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mues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successives</a:t>
            </a:r>
          </a:p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prstClr val="black"/>
                </a:solidFill>
                <a:latin typeface="inherit"/>
                <a:ea typeface="Times New Roman"/>
                <a:cs typeface="Times New Roman"/>
              </a:rPr>
              <a:t>Cuticule</a:t>
            </a:r>
            <a:r>
              <a:rPr lang="fr-FR" sz="1600" dirty="0">
                <a:solidFill>
                  <a:prstClr val="black"/>
                </a:solidFill>
                <a:latin typeface="inherit"/>
                <a:ea typeface="Times New Roman"/>
                <a:cs typeface="Times New Roman"/>
              </a:rPr>
              <a:t>: épaisseur = 0,06mm (insectes) composée de 3 couches de </a:t>
            </a:r>
            <a:r>
              <a:rPr lang="fr-FR" sz="1600" dirty="0" smtClean="0">
                <a:solidFill>
                  <a:prstClr val="black"/>
                </a:solidFill>
                <a:latin typeface="inherit"/>
                <a:ea typeface="Times New Roman"/>
                <a:cs typeface="Times New Roman"/>
              </a:rPr>
              <a:t>chitine (sécrétée </a:t>
            </a:r>
            <a:r>
              <a:rPr lang="fr-FR" sz="1600" dirty="0">
                <a:solidFill>
                  <a:prstClr val="black"/>
                </a:solidFill>
                <a:latin typeface="inherit"/>
                <a:ea typeface="Times New Roman"/>
                <a:cs typeface="Times New Roman"/>
              </a:rPr>
              <a:t>par cellules </a:t>
            </a:r>
            <a:r>
              <a:rPr lang="fr-FR" sz="1600" dirty="0" smtClean="0">
                <a:solidFill>
                  <a:prstClr val="black"/>
                </a:solidFill>
                <a:latin typeface="inherit"/>
                <a:ea typeface="Times New Roman"/>
                <a:cs typeface="Times New Roman"/>
              </a:rPr>
              <a:t>épidermiques), </a:t>
            </a:r>
            <a:r>
              <a:rPr lang="fr-FR" sz="1600" b="1" dirty="0" err="1">
                <a:solidFill>
                  <a:prstClr val="black"/>
                </a:solidFill>
                <a:latin typeface="inherit"/>
                <a:ea typeface="Times New Roman"/>
                <a:cs typeface="Times New Roman"/>
              </a:rPr>
              <a:t>épicuticule</a:t>
            </a:r>
            <a:r>
              <a:rPr lang="fr-FR" sz="1600" dirty="0">
                <a:solidFill>
                  <a:prstClr val="black"/>
                </a:solidFill>
                <a:latin typeface="inherit"/>
                <a:ea typeface="Times New Roman"/>
                <a:cs typeface="Times New Roman"/>
              </a:rPr>
              <a:t>, </a:t>
            </a:r>
            <a:r>
              <a:rPr lang="fr-FR" sz="1600" b="1" dirty="0" err="1">
                <a:solidFill>
                  <a:prstClr val="black"/>
                </a:solidFill>
                <a:latin typeface="inherit"/>
                <a:ea typeface="Times New Roman"/>
                <a:cs typeface="Times New Roman"/>
              </a:rPr>
              <a:t>exocuticule</a:t>
            </a:r>
            <a:r>
              <a:rPr lang="fr-FR" sz="1600" dirty="0">
                <a:solidFill>
                  <a:prstClr val="black"/>
                </a:solidFill>
                <a:latin typeface="inherit"/>
                <a:ea typeface="Times New Roman"/>
                <a:cs typeface="Times New Roman"/>
              </a:rPr>
              <a:t> et </a:t>
            </a:r>
            <a:r>
              <a:rPr lang="fr-FR" sz="1600" b="1" dirty="0" err="1">
                <a:solidFill>
                  <a:prstClr val="black"/>
                </a:solidFill>
                <a:latin typeface="inherit"/>
                <a:ea typeface="Times New Roman"/>
                <a:cs typeface="Times New Roman"/>
              </a:rPr>
              <a:t>endocuticule</a:t>
            </a:r>
            <a:r>
              <a:rPr lang="fr-FR" sz="1600" dirty="0">
                <a:solidFill>
                  <a:prstClr val="black"/>
                </a:solidFill>
                <a:latin typeface="inherit"/>
                <a:ea typeface="Times New Roman"/>
                <a:cs typeface="Times New Roman"/>
              </a:rPr>
              <a:t>, qui reposent sur les cellules d‘  </a:t>
            </a:r>
            <a:r>
              <a:rPr lang="fr-FR" sz="1600" b="1" dirty="0">
                <a:solidFill>
                  <a:prstClr val="black"/>
                </a:solidFill>
                <a:latin typeface="inherit"/>
                <a:ea typeface="Times New Roman"/>
                <a:cs typeface="Times New Roman"/>
              </a:rPr>
              <a:t>épiderm</a:t>
            </a:r>
            <a:r>
              <a:rPr lang="fr-FR" b="1" dirty="0">
                <a:solidFill>
                  <a:prstClr val="black"/>
                </a:solidFill>
                <a:latin typeface="inherit"/>
                <a:ea typeface="Times New Roman"/>
                <a:cs typeface="Times New Roman"/>
              </a:rPr>
              <a:t>e</a:t>
            </a:r>
          </a:p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dirty="0" smtClean="0">
              <a:effectLst/>
              <a:latin typeface="inherit"/>
              <a:ea typeface="Times New Roman"/>
              <a:cs typeface="Times New Roman"/>
            </a:endParaRPr>
          </a:p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dirty="0" smtClean="0">
              <a:effectLst/>
              <a:latin typeface="inheri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3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 – </a:t>
            </a:r>
            <a:r>
              <a:rPr lang="fr-FR" sz="3700" b="1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épicuticule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= </a:t>
            </a: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couche très fine (1 micron) comprenant essentiellement des cires, assure l'imperméabilité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 – </a:t>
            </a:r>
            <a:r>
              <a:rPr lang="fr-FR" sz="3700" b="1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exocuticule</a:t>
            </a:r>
            <a:r>
              <a:rPr lang="fr-FR" sz="37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lamellaire</a:t>
            </a:r>
            <a:r>
              <a:rPr lang="fr-FR" sz="37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, 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rigidité </a:t>
            </a: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des parties dures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7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 -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r>
              <a:rPr lang="fr-FR" sz="3700" b="1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endocuticule</a:t>
            </a:r>
            <a:r>
              <a:rPr lang="fr-FR" sz="37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granuleuse,</a:t>
            </a:r>
            <a:r>
              <a:rPr lang="fr-FR" sz="37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flexibilité </a:t>
            </a: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et 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solidité </a:t>
            </a: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du 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tégument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  </a:t>
            </a:r>
            <a:r>
              <a:rPr lang="fr-FR" sz="3700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exocuticule+endocuticule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=</a:t>
            </a:r>
            <a:r>
              <a:rPr lang="fr-FR" sz="3700" b="1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procuticule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constitue </a:t>
            </a: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la partie la plus importante du tégument. Elle est chargée de </a:t>
            </a:r>
            <a:r>
              <a:rPr lang="fr-FR" sz="3700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protéines</a:t>
            </a: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et de </a:t>
            </a:r>
            <a:r>
              <a:rPr lang="fr-FR" sz="37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chitine (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polysaccharide </a:t>
            </a: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aminé de poids moléculaire élevé, assez proche de la cellulose, 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absente </a:t>
            </a: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de 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l'</a:t>
            </a:r>
            <a:r>
              <a:rPr lang="fr-FR" sz="3700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épicuticule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</a:t>
            </a:r>
            <a:r>
              <a:rPr lang="fr-FR" sz="37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endParaRPr lang="fr-FR" sz="3700" b="1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Strates: déposées </a:t>
            </a: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par 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cellules épiderme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membrane basale: </a:t>
            </a: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produite par ces mêmes cellules du côté interne du corps, les isole de la cavité générale où se trouvent les organes 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vitaux</a:t>
            </a:r>
            <a:endParaRPr lang="fr-FR" sz="37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Tégument: </a:t>
            </a: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présente 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ornementations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fr-FR" sz="3700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phanères </a:t>
            </a:r>
            <a:r>
              <a:rPr lang="fr-FR" sz="37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fixes</a:t>
            </a: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= simples </a:t>
            </a: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épaississements de 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cuticule : piquants</a:t>
            </a: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, 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épines</a:t>
            </a: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, 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spicules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fr-FR" sz="37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phanères mobiles</a:t>
            </a: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fr-FR" sz="37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=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structure </a:t>
            </a: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plus complexe </a:t>
            </a:r>
            <a:r>
              <a:rPr lang="fr-FR" sz="37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soies </a:t>
            </a: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sensorielles, soies </a:t>
            </a: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glandulaires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fr-FR" sz="37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cellules </a:t>
            </a:r>
            <a:r>
              <a:rPr lang="fr-FR" sz="37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épidermiques spécialisées, sensorielles ou sécrétrices, entrent dans leur formation</a:t>
            </a:r>
            <a:endParaRPr lang="fr-FR" sz="37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4400" dirty="0">
              <a:ea typeface="Calibri"/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http://locust.cirad.fr/images_locusts/mpat140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19017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http://locust.cirad.fr/images_locusts/mpat140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2016224" cy="1650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http://locust.cirad.fr/images_locusts/mpat140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16632"/>
            <a:ext cx="2016224" cy="1650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http://locust.cirad.fr/images_locusts/mpat140d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07" y="0"/>
            <a:ext cx="1683317" cy="173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http://locust.cirad.fr/images_locusts/mpat140e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273630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http://locust.cirad.fr/images_locusts/mpat140f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78197"/>
            <a:ext cx="2808312" cy="20708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7504" y="4293096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Différents aspects du tégument chez </a:t>
            </a:r>
            <a:r>
              <a:rPr lang="fr-FR" sz="1600" b="1" i="1" dirty="0" err="1">
                <a:latin typeface="Verdana"/>
                <a:ea typeface="Times New Roman"/>
                <a:cs typeface="Times New Roman"/>
                <a:hlinkClick r:id="rId8"/>
              </a:rPr>
              <a:t>Locusta</a:t>
            </a:r>
            <a:r>
              <a:rPr lang="fr-FR" sz="1600" b="1" i="1" dirty="0">
                <a:latin typeface="Verdana"/>
                <a:ea typeface="Times New Roman"/>
                <a:cs typeface="Times New Roman"/>
                <a:hlinkClick r:id="rId8"/>
              </a:rPr>
              <a:t> </a:t>
            </a:r>
            <a:r>
              <a:rPr lang="fr-FR" sz="1600" b="1" i="1" dirty="0" err="1">
                <a:latin typeface="Verdana"/>
                <a:ea typeface="Times New Roman"/>
                <a:cs typeface="Times New Roman"/>
                <a:hlinkClick r:id="rId8"/>
              </a:rPr>
              <a:t>migratoria</a:t>
            </a:r>
            <a:r>
              <a:rPr lang="fr-FR" sz="1600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, vus au microscope électronique à balayage.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fr-FR" sz="16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A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: pilosité de la face ventrale du thorax </a:t>
            </a:r>
            <a:endParaRPr lang="fr-FR" sz="16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r>
              <a:rPr lang="fr-FR" sz="16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B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: soies sensorielles des </a:t>
            </a:r>
            <a:r>
              <a:rPr lang="fr-FR" sz="1600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cerques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endParaRPr lang="fr-FR" sz="16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r>
              <a:rPr lang="fr-FR" sz="16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: poils sensoriels </a:t>
            </a:r>
            <a:endParaRPr lang="fr-FR" sz="16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r>
              <a:rPr lang="fr-FR" sz="16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: surface de l'œil composé montrant les ommatidies </a:t>
            </a:r>
            <a:endParaRPr lang="fr-FR" sz="16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r>
              <a:rPr lang="fr-FR" sz="16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: détail de la surface de l'antenne </a:t>
            </a:r>
            <a:endParaRPr lang="fr-FR" sz="16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r>
              <a:rPr lang="fr-FR" sz="16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F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: soies sensorielles des </a:t>
            </a:r>
            <a:r>
              <a:rPr lang="fr-FR" sz="1600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cerques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5356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3861048"/>
            <a:ext cx="7748264" cy="642194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Reconstitution schématique du tégument en 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dimensions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486916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cuticule,</a:t>
            </a:r>
            <a:r>
              <a:rPr lang="fr-FR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ep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épicuticule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, </a:t>
            </a:r>
            <a:r>
              <a:rPr lang="fr-FR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ex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exocuticule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, </a:t>
            </a:r>
            <a:r>
              <a:rPr lang="fr-FR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en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endocuticule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,</a:t>
            </a:r>
            <a:r>
              <a:rPr lang="fr-FR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procuticule</a:t>
            </a:r>
            <a:r>
              <a:rPr lang="fr-FR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e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épiderme,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m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membrane 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basale, </a:t>
            </a:r>
            <a:r>
              <a:rPr lang="fr-FR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cg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cellule 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glandulaire, </a:t>
            </a:r>
            <a:r>
              <a:rPr lang="fr-FR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ca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canal 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glandulaire, </a:t>
            </a:r>
            <a:r>
              <a:rPr lang="fr-FR" b="1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cto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cellule </a:t>
            </a:r>
            <a:r>
              <a:rPr lang="fr-FR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tormogène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, </a:t>
            </a:r>
            <a:r>
              <a:rPr lang="fr-FR" b="1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ctr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cellule </a:t>
            </a:r>
            <a:r>
              <a:rPr lang="fr-FR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trichogène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, </a:t>
            </a:r>
            <a:r>
              <a:rPr lang="fr-FR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soie</a:t>
            </a:r>
            <a:endParaRPr lang="fr-FR" dirty="0"/>
          </a:p>
        </p:txBody>
      </p:sp>
      <p:pic>
        <p:nvPicPr>
          <p:cNvPr id="15" name="Image 14" descr="http://locust.cirad.fr/images_locusts/mpat1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12068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6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76672"/>
            <a:ext cx="9036496" cy="5702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dirty="0" smtClean="0">
                <a:solidFill>
                  <a:srgbClr val="A23C00"/>
                </a:solidFill>
                <a:latin typeface="Verdana"/>
                <a:ea typeface="Times New Roman"/>
                <a:cs typeface="Times New Roman"/>
              </a:rPr>
              <a:t>12</a:t>
            </a:r>
            <a:r>
              <a:rPr lang="fr-FR" b="1" dirty="0">
                <a:solidFill>
                  <a:srgbClr val="A23C00"/>
                </a:solidFill>
                <a:latin typeface="Verdana"/>
                <a:ea typeface="Times New Roman"/>
                <a:cs typeface="Times New Roman"/>
              </a:rPr>
              <a:t>.  LA PIGMENTATION DU TÉGUMENT</a:t>
            </a:r>
            <a:endParaRPr lang="fr-FR" sz="2800" dirty="0">
              <a:ea typeface="Calibri"/>
              <a:cs typeface="Arial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coloration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du tégument provient de 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sources fondamentalement 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différentes: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 – une source </a:t>
            </a:r>
            <a:r>
              <a:rPr lang="fr-FR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pigmentaire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, c'est-à-dire que la teinte observée est d'ordre physique sur support chimique,</a:t>
            </a:r>
            <a:b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 – l'autre est </a:t>
            </a:r>
            <a:r>
              <a:rPr lang="fr-FR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physique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, 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correspond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à 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réponse sélective de certaines parties de la cuticule à la lumière 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incidente</a:t>
            </a:r>
            <a:endParaRPr lang="fr-FR" sz="2800" dirty="0">
              <a:ea typeface="Calibri"/>
              <a:cs typeface="Arial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Les pigments les plus communs 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sont les: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 –  </a:t>
            </a:r>
            <a:r>
              <a:rPr lang="fr-FR" b="1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ommochromes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granules bruns, jaunes, rouges, 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violets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 –  </a:t>
            </a:r>
            <a:r>
              <a:rPr lang="fr-FR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caroténoïdes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granules jaunes et 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rouges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 –  </a:t>
            </a:r>
            <a:r>
              <a:rPr lang="fr-FR" b="1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ptérines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granules blancs, rouges, jaunes, 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verts</a:t>
            </a:r>
            <a:endParaRPr lang="fr-FR" sz="2800" dirty="0">
              <a:ea typeface="Calibri"/>
              <a:cs typeface="Arial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Les pigments </a:t>
            </a:r>
            <a:r>
              <a:rPr lang="fr-FR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cuticulaires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sont essentiellement formés de </a:t>
            </a:r>
            <a:r>
              <a:rPr lang="fr-FR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mélanine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avec 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granules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jaunes, rouges, bruns et 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noirs</a:t>
            </a:r>
            <a:endParaRPr lang="fr-FR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Ces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pigments sont le 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+ </a:t>
            </a:r>
            <a:r>
              <a:rPr lang="fr-FR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souvent des protéines spécifiques qui peuvent parfois être d'origine végétale (chlorophylles, caroténoïdes, anthocyanes) et sont alors stockés après ingestion des plantes tout en restant </a:t>
            </a:r>
            <a:r>
              <a:rPr lang="fr-FR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intacts</a:t>
            </a:r>
            <a:endParaRPr lang="fr-FR" sz="28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2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548680"/>
            <a:ext cx="8424936" cy="604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teintes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les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+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communes: vert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gris, bruns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avec des extrêmes jaune-paille et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noir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couleurs vives: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rouge, bleu et jaune,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limitées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aux ailes et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fémurs postérieurs,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+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rares sur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autres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parties du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corps</a:t>
            </a:r>
            <a:endParaRPr lang="fr-FR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pigmentation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change en fonction de facteurs dont l'action diffère selon </a:t>
            </a:r>
            <a:r>
              <a:rPr lang="fr-FR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sp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 – facteurs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internes: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état de maturité sexuelle, densité de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population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 – facteurs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externes: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température, humidité, taux de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CO2,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photopériode, couleur de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l'environnement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coloration surviennent lors des mues lorsque les cellules épidermiques reprennent leur activité ou par migration de pigments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intracellulaires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larves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adultes d‘1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même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peuvent présenter plusieurs types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pigmentaires: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Pnorisa</a:t>
            </a:r>
            <a:r>
              <a:rPr lang="fr-F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carinata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avec ou sans bandes latérales brunes sur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pronotum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Acridoderes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strenus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avec écusson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pronotal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apparent ou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chez de nombreux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Oedipodinae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polychromisme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vert/brun souvent rencontré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34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4742</TotalTime>
  <Words>523</Words>
  <Application>Microsoft Office PowerPoint</Application>
  <PresentationFormat>Affichage à l'écran (4:3)</PresentationFormat>
  <Paragraphs>129</Paragraphs>
  <Slides>20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Thème Office</vt:lpstr>
      <vt:lpstr>Document</vt:lpstr>
      <vt:lpstr>CHAPITRE I : LE TEGUMENT ET LE PHENOMENE DE LA MUE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Reconstitution schématique du tégument en 3 dimensions</vt:lpstr>
      <vt:lpstr>Présentation PowerPoint</vt:lpstr>
      <vt:lpstr>Présentation PowerPoint</vt:lpstr>
      <vt:lpstr>Présentation PowerPoint</vt:lpstr>
      <vt:lpstr>Présentation PowerPoint</vt:lpstr>
      <vt:lpstr>2 –différentes étapes de mue </vt:lpstr>
      <vt:lpstr>Présentation PowerPoint</vt:lpstr>
      <vt:lpstr>Présentation PowerPoint</vt:lpstr>
      <vt:lpstr>Différentes phases du processus de mue au niveau de la cuticule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 : LE TEGUMENT DE L’INSECTE ET LE PHENOMENE DE LA MUE </dc:title>
  <dc:creator>LENOVO</dc:creator>
  <cp:lastModifiedBy>LENOVO</cp:lastModifiedBy>
  <cp:revision>26</cp:revision>
  <dcterms:created xsi:type="dcterms:W3CDTF">2018-02-11T09:38:53Z</dcterms:created>
  <dcterms:modified xsi:type="dcterms:W3CDTF">2021-04-16T14:26:23Z</dcterms:modified>
</cp:coreProperties>
</file>