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9" r:id="rId12"/>
    <p:sldId id="270" r:id="rId13"/>
    <p:sldId id="271" r:id="rId14"/>
    <p:sldId id="272" r:id="rId15"/>
    <p:sldId id="273" r:id="rId16"/>
    <p:sldId id="276" r:id="rId17"/>
    <p:sldId id="274" r:id="rId18"/>
    <p:sldId id="275" r:id="rId1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F943B-1011-4385-A8D7-715D9BFBBE56}" type="datetimeFigureOut">
              <a:rPr lang="fr-FR" smtClean="0"/>
              <a:t>22/03/2020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A686A-415C-42DE-B21D-6DD6238CD36E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/>
              <a:t>Chapitre 4:</a:t>
            </a:r>
            <a:r>
              <a:rPr lang="fr-FR" sz="3600" dirty="0" smtClean="0"/>
              <a:t> (</a:t>
            </a:r>
            <a:r>
              <a:rPr lang="fr-FR" sz="3600" i="1" dirty="0" smtClean="0"/>
              <a:t>suite</a:t>
            </a:r>
            <a:r>
              <a:rPr lang="fr-FR" sz="3600" dirty="0" smtClean="0"/>
              <a:t>)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15242" cy="1752600"/>
          </a:xfrm>
        </p:spPr>
        <p:txBody>
          <a:bodyPr>
            <a:normAutofit/>
          </a:bodyPr>
          <a:lstStyle/>
          <a:p>
            <a:r>
              <a:rPr lang="fr-FR" sz="4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fonctions de transfert</a:t>
            </a:r>
            <a:endParaRPr lang="fr-FR" sz="4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fr-FR" sz="4000" dirty="0" smtClean="0"/>
              <a:t>4. </a:t>
            </a:r>
            <a:r>
              <a:rPr lang="fr-FR" sz="4000" b="1" u="sng" dirty="0" smtClean="0"/>
              <a:t>Règles de transformation des schémas fonctionnels</a:t>
            </a:r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	D’une manière générale, pour simplifier un diagramme fonctionnel il est souvent judicieux de déplacer les points de connexion et les additionneurs (comparateurs), d’inter-changer ces derniers, puis de réduire les boucles internes, selon les règles suivantes:</a:t>
            </a:r>
          </a:p>
          <a:p>
            <a:pPr>
              <a:buNone/>
            </a:pPr>
            <a:endParaRPr lang="fr-FR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fr-FR" dirty="0">
                <a:solidFill>
                  <a:schemeClr val="accent1"/>
                </a:solidFill>
              </a:rPr>
              <a:t>	</a:t>
            </a:r>
            <a:r>
              <a:rPr lang="fr-FR" i="1" dirty="0" smtClean="0">
                <a:solidFill>
                  <a:schemeClr val="accent1"/>
                </a:solidFill>
              </a:rPr>
              <a:t>Fichier joint:  </a:t>
            </a:r>
            <a:r>
              <a:rPr lang="en-US" b="1" dirty="0" err="1">
                <a:solidFill>
                  <a:srgbClr val="FF0000"/>
                </a:solidFill>
              </a:rPr>
              <a:t>Règles</a:t>
            </a:r>
            <a:r>
              <a:rPr lang="fr-FR" b="1" dirty="0" smtClean="0">
                <a:solidFill>
                  <a:srgbClr val="FF0000"/>
                </a:solidFill>
              </a:rPr>
              <a:t>.</a:t>
            </a:r>
            <a:r>
              <a:rPr lang="fr-FR" b="1" dirty="0" err="1" smtClean="0">
                <a:solidFill>
                  <a:srgbClr val="FF0000"/>
                </a:solidFill>
              </a:rPr>
              <a:t>pdf</a:t>
            </a:r>
            <a:endParaRPr lang="fr-FR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b="1" dirty="0"/>
              <a:t>5. </a:t>
            </a:r>
            <a:r>
              <a:rPr lang="fr-FR" sz="3600" b="1" u="sng" dirty="0"/>
              <a:t>Exemple de réduction successive de schéma fonctionnel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28572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857884" y="1571612"/>
            <a:ext cx="714380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4572000" y="385762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786446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7286644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3214678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07153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214310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4714876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35729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242886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3929058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5000628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6500826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8001024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endCxn id="6" idx="3"/>
          </p:cNvCxnSpPr>
          <p:nvPr/>
        </p:nvCxnSpPr>
        <p:spPr>
          <a:xfrm rot="10800000">
            <a:off x="6572264" y="1821646"/>
            <a:ext cx="1643074" cy="1250165"/>
          </a:xfrm>
          <a:prstGeom prst="bentConnector3">
            <a:avLst>
              <a:gd name="adj1" fmla="val -59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Forme 24"/>
          <p:cNvCxnSpPr>
            <a:stCxn id="6" idx="1"/>
          </p:cNvCxnSpPr>
          <p:nvPr/>
        </p:nvCxnSpPr>
        <p:spPr>
          <a:xfrm rot="10800000" flipV="1">
            <a:off x="4857752" y="1821644"/>
            <a:ext cx="1000132" cy="1107289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en angle 26"/>
          <p:cNvCxnSpPr>
            <a:endCxn id="7" idx="3"/>
          </p:cNvCxnSpPr>
          <p:nvPr/>
        </p:nvCxnSpPr>
        <p:spPr>
          <a:xfrm rot="10800000" flipV="1">
            <a:off x="5286380" y="3071810"/>
            <a:ext cx="1571636" cy="1071570"/>
          </a:xfrm>
          <a:prstGeom prst="bentConnector3">
            <a:avLst>
              <a:gd name="adj1" fmla="val 1515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Forme 29"/>
          <p:cNvCxnSpPr>
            <a:stCxn id="7" idx="1"/>
            <a:endCxn id="13" idx="4"/>
          </p:cNvCxnSpPr>
          <p:nvPr/>
        </p:nvCxnSpPr>
        <p:spPr>
          <a:xfrm rot="10800000">
            <a:off x="2285984" y="3214686"/>
            <a:ext cx="2286016" cy="928694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Forme 31"/>
          <p:cNvCxnSpPr>
            <a:endCxn id="11" idx="4"/>
          </p:cNvCxnSpPr>
          <p:nvPr/>
        </p:nvCxnSpPr>
        <p:spPr>
          <a:xfrm rot="10800000" flipV="1">
            <a:off x="1214414" y="3071810"/>
            <a:ext cx="7000924" cy="142876"/>
          </a:xfrm>
          <a:prstGeom prst="bentConnector4">
            <a:avLst>
              <a:gd name="adj1" fmla="val -2077"/>
              <a:gd name="adj2" fmla="val 137514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/>
          <p:cNvSpPr txBox="1"/>
          <p:nvPr/>
        </p:nvSpPr>
        <p:spPr>
          <a:xfrm>
            <a:off x="3214678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G1</a:t>
            </a:r>
            <a:endParaRPr lang="fr-FR" b="1" dirty="0"/>
          </a:p>
        </p:txBody>
      </p:sp>
      <p:sp>
        <p:nvSpPr>
          <p:cNvPr id="37" name="ZoneTexte 36"/>
          <p:cNvSpPr txBox="1"/>
          <p:nvPr/>
        </p:nvSpPr>
        <p:spPr>
          <a:xfrm>
            <a:off x="5857884" y="163090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H2</a:t>
            </a:r>
            <a:endParaRPr lang="fr-FR" b="1" dirty="0"/>
          </a:p>
        </p:txBody>
      </p:sp>
      <p:sp>
        <p:nvSpPr>
          <p:cNvPr id="38" name="ZoneTexte 37"/>
          <p:cNvSpPr txBox="1"/>
          <p:nvPr/>
        </p:nvSpPr>
        <p:spPr>
          <a:xfrm>
            <a:off x="7286644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G3</a:t>
            </a:r>
            <a:endParaRPr lang="fr-FR" b="1" dirty="0"/>
          </a:p>
        </p:txBody>
      </p:sp>
      <p:sp>
        <p:nvSpPr>
          <p:cNvPr id="39" name="ZoneTexte 38"/>
          <p:cNvSpPr txBox="1"/>
          <p:nvPr/>
        </p:nvSpPr>
        <p:spPr>
          <a:xfrm>
            <a:off x="5786446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G2</a:t>
            </a:r>
            <a:endParaRPr lang="fr-FR" b="1" dirty="0"/>
          </a:p>
        </p:txBody>
      </p:sp>
      <p:sp>
        <p:nvSpPr>
          <p:cNvPr id="40" name="ZoneTexte 39"/>
          <p:cNvSpPr txBox="1"/>
          <p:nvPr/>
        </p:nvSpPr>
        <p:spPr>
          <a:xfrm>
            <a:off x="4572000" y="392906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H</a:t>
            </a:r>
            <a:r>
              <a:rPr lang="fr-FR" b="1" dirty="0" smtClean="0"/>
              <a:t>1</a:t>
            </a:r>
            <a:endParaRPr lang="fr-FR" b="1" dirty="0"/>
          </a:p>
        </p:txBody>
      </p:sp>
      <p:sp>
        <p:nvSpPr>
          <p:cNvPr id="41" name="ZoneTexte 40"/>
          <p:cNvSpPr txBox="1"/>
          <p:nvPr/>
        </p:nvSpPr>
        <p:spPr>
          <a:xfrm>
            <a:off x="-142908" y="277391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357290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2428860" y="263104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8501090" y="27860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ZoneTexte 44"/>
          <p:cNvSpPr txBox="1"/>
          <p:nvPr/>
        </p:nvSpPr>
        <p:spPr>
          <a:xfrm>
            <a:off x="5000628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3929058" y="263104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ZoneTexte 46"/>
          <p:cNvSpPr txBox="1"/>
          <p:nvPr/>
        </p:nvSpPr>
        <p:spPr>
          <a:xfrm>
            <a:off x="6500826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000364" y="2357430"/>
            <a:ext cx="2214578" cy="1214446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ZoneTexte 48"/>
          <p:cNvSpPr txBox="1"/>
          <p:nvPr/>
        </p:nvSpPr>
        <p:spPr>
          <a:xfrm>
            <a:off x="2357422" y="185736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F=A.G1-H2.C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42910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1" name="ZoneTexte 50"/>
          <p:cNvSpPr txBox="1"/>
          <p:nvPr/>
        </p:nvSpPr>
        <p:spPr>
          <a:xfrm>
            <a:off x="928662" y="3181649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2" name="ZoneTexte 51"/>
          <p:cNvSpPr txBox="1"/>
          <p:nvPr/>
        </p:nvSpPr>
        <p:spPr>
          <a:xfrm>
            <a:off x="2000232" y="3110211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3" name="ZoneTexte 52"/>
          <p:cNvSpPr txBox="1"/>
          <p:nvPr/>
        </p:nvSpPr>
        <p:spPr>
          <a:xfrm>
            <a:off x="1785918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4" name="ZoneTexte 53"/>
          <p:cNvSpPr txBox="1"/>
          <p:nvPr/>
        </p:nvSpPr>
        <p:spPr>
          <a:xfrm>
            <a:off x="4357686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5" name="ZoneTexte 54"/>
          <p:cNvSpPr txBox="1"/>
          <p:nvPr/>
        </p:nvSpPr>
        <p:spPr>
          <a:xfrm>
            <a:off x="4572000" y="257174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7" name="Flèche vers le bas 56"/>
          <p:cNvSpPr/>
          <p:nvPr/>
        </p:nvSpPr>
        <p:spPr>
          <a:xfrm>
            <a:off x="4214810" y="5286388"/>
            <a:ext cx="357190" cy="785818"/>
          </a:xfrm>
          <a:prstGeom prst="downArrow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3357554" y="6143644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Règle 6</a:t>
            </a:r>
            <a:endParaRPr lang="fr-FR" sz="28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/>
      <p:bldP spid="57" grpId="0" animBg="1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b="1" dirty="0"/>
              <a:t>5. </a:t>
            </a:r>
            <a:r>
              <a:rPr lang="fr-FR" sz="3600" b="1" u="sng" dirty="0"/>
              <a:t>Exemple de réduction successive de schéma fonctionnel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28572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715008" y="1571612"/>
            <a:ext cx="857256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4572000" y="385762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786446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7286644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4286248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07153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214310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321467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35729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242886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350043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5000628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6500826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8001024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endCxn id="6" idx="3"/>
          </p:cNvCxnSpPr>
          <p:nvPr/>
        </p:nvCxnSpPr>
        <p:spPr>
          <a:xfrm rot="10800000">
            <a:off x="6572264" y="1821646"/>
            <a:ext cx="1643074" cy="1250169"/>
          </a:xfrm>
          <a:prstGeom prst="bentConnector3">
            <a:avLst>
              <a:gd name="adj1" fmla="val -59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Forme 24"/>
          <p:cNvCxnSpPr>
            <a:endCxn id="14" idx="0"/>
          </p:cNvCxnSpPr>
          <p:nvPr/>
        </p:nvCxnSpPr>
        <p:spPr>
          <a:xfrm rot="10800000" flipV="1">
            <a:off x="3357554" y="1785926"/>
            <a:ext cx="2357454" cy="1143008"/>
          </a:xfrm>
          <a:prstGeom prst="bentConnector2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en angle 26"/>
          <p:cNvCxnSpPr>
            <a:endCxn id="7" idx="3"/>
          </p:cNvCxnSpPr>
          <p:nvPr/>
        </p:nvCxnSpPr>
        <p:spPr>
          <a:xfrm rot="10800000" flipV="1">
            <a:off x="5286380" y="3071810"/>
            <a:ext cx="1571636" cy="1071570"/>
          </a:xfrm>
          <a:prstGeom prst="bentConnector3">
            <a:avLst>
              <a:gd name="adj1" fmla="val 1515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Forme 29"/>
          <p:cNvCxnSpPr>
            <a:stCxn id="7" idx="1"/>
            <a:endCxn id="13" idx="4"/>
          </p:cNvCxnSpPr>
          <p:nvPr/>
        </p:nvCxnSpPr>
        <p:spPr>
          <a:xfrm rot="10800000">
            <a:off x="2285984" y="3214686"/>
            <a:ext cx="2286016" cy="928694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Forme 31"/>
          <p:cNvCxnSpPr>
            <a:endCxn id="11" idx="4"/>
          </p:cNvCxnSpPr>
          <p:nvPr/>
        </p:nvCxnSpPr>
        <p:spPr>
          <a:xfrm rot="10800000" flipV="1">
            <a:off x="1214414" y="3071810"/>
            <a:ext cx="7000924" cy="142876"/>
          </a:xfrm>
          <a:prstGeom prst="bentConnector4">
            <a:avLst>
              <a:gd name="adj1" fmla="val -2077"/>
              <a:gd name="adj2" fmla="val 137514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/>
          <p:cNvSpPr txBox="1"/>
          <p:nvPr/>
        </p:nvSpPr>
        <p:spPr>
          <a:xfrm>
            <a:off x="4286248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G1</a:t>
            </a:r>
            <a:endParaRPr lang="fr-FR" b="1" dirty="0"/>
          </a:p>
        </p:txBody>
      </p:sp>
      <p:sp>
        <p:nvSpPr>
          <p:cNvPr id="37" name="ZoneTexte 36"/>
          <p:cNvSpPr txBox="1"/>
          <p:nvPr/>
        </p:nvSpPr>
        <p:spPr>
          <a:xfrm>
            <a:off x="5715008" y="163090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C00000"/>
                </a:solidFill>
              </a:rPr>
              <a:t>H2/G1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7286644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G3</a:t>
            </a:r>
            <a:endParaRPr lang="fr-FR" b="1" dirty="0"/>
          </a:p>
        </p:txBody>
      </p:sp>
      <p:sp>
        <p:nvSpPr>
          <p:cNvPr id="39" name="ZoneTexte 38"/>
          <p:cNvSpPr txBox="1"/>
          <p:nvPr/>
        </p:nvSpPr>
        <p:spPr>
          <a:xfrm>
            <a:off x="5786446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G2</a:t>
            </a:r>
            <a:endParaRPr lang="fr-FR" b="1" dirty="0"/>
          </a:p>
        </p:txBody>
      </p:sp>
      <p:sp>
        <p:nvSpPr>
          <p:cNvPr id="40" name="ZoneTexte 39"/>
          <p:cNvSpPr txBox="1"/>
          <p:nvPr/>
        </p:nvSpPr>
        <p:spPr>
          <a:xfrm>
            <a:off x="4572000" y="392906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H</a:t>
            </a:r>
            <a:r>
              <a:rPr lang="fr-FR" b="1" dirty="0" smtClean="0"/>
              <a:t>1</a:t>
            </a:r>
            <a:endParaRPr lang="fr-FR" b="1" dirty="0"/>
          </a:p>
        </p:txBody>
      </p:sp>
      <p:sp>
        <p:nvSpPr>
          <p:cNvPr id="41" name="ZoneTexte 40"/>
          <p:cNvSpPr txBox="1"/>
          <p:nvPr/>
        </p:nvSpPr>
        <p:spPr>
          <a:xfrm>
            <a:off x="-142908" y="277391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357290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2428860" y="263104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8501090" y="27860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ZoneTexte 44"/>
          <p:cNvSpPr txBox="1"/>
          <p:nvPr/>
        </p:nvSpPr>
        <p:spPr>
          <a:xfrm>
            <a:off x="5000628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3571868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ZoneTexte 46"/>
          <p:cNvSpPr txBox="1"/>
          <p:nvPr/>
        </p:nvSpPr>
        <p:spPr>
          <a:xfrm>
            <a:off x="6500826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42910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1" name="ZoneTexte 50"/>
          <p:cNvSpPr txBox="1"/>
          <p:nvPr/>
        </p:nvSpPr>
        <p:spPr>
          <a:xfrm>
            <a:off x="928662" y="3181649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2" name="ZoneTexte 51"/>
          <p:cNvSpPr txBox="1"/>
          <p:nvPr/>
        </p:nvSpPr>
        <p:spPr>
          <a:xfrm>
            <a:off x="2000232" y="3110211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3" name="ZoneTexte 52"/>
          <p:cNvSpPr txBox="1"/>
          <p:nvPr/>
        </p:nvSpPr>
        <p:spPr>
          <a:xfrm>
            <a:off x="1785918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4" name="ZoneTexte 53"/>
          <p:cNvSpPr txBox="1"/>
          <p:nvPr/>
        </p:nvSpPr>
        <p:spPr>
          <a:xfrm>
            <a:off x="2857488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5" name="ZoneTexte 54"/>
          <p:cNvSpPr txBox="1"/>
          <p:nvPr/>
        </p:nvSpPr>
        <p:spPr>
          <a:xfrm>
            <a:off x="3071802" y="257174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7" name="Flèche vers le bas 56"/>
          <p:cNvSpPr/>
          <p:nvPr/>
        </p:nvSpPr>
        <p:spPr>
          <a:xfrm>
            <a:off x="4214810" y="5286388"/>
            <a:ext cx="357190" cy="785818"/>
          </a:xfrm>
          <a:prstGeom prst="downArrow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3357554" y="6143644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Règle 1</a:t>
            </a:r>
            <a:endParaRPr lang="fr-FR" sz="28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857356" y="2571744"/>
            <a:ext cx="1857388" cy="1000132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ZoneTexte 61"/>
          <p:cNvSpPr txBox="1"/>
          <p:nvPr/>
        </p:nvSpPr>
        <p:spPr>
          <a:xfrm>
            <a:off x="0" y="207167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G=[B+H1.H]-(H2/G1).C</a:t>
            </a:r>
            <a:endParaRPr lang="fr-F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6" grpId="0"/>
      <p:bldP spid="61" grpId="0" animBg="1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b="1" dirty="0"/>
              <a:t>5. </a:t>
            </a:r>
            <a:r>
              <a:rPr lang="fr-FR" sz="3600" b="1" u="sng" dirty="0"/>
              <a:t>Exemple de réduction successive de schéma fonctionnel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28572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715008" y="1571612"/>
            <a:ext cx="857256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4572000" y="385762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786446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7286644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4286248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07153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214310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321467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35729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242886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350043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5000628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6500826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8001024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endCxn id="6" idx="3"/>
          </p:cNvCxnSpPr>
          <p:nvPr/>
        </p:nvCxnSpPr>
        <p:spPr>
          <a:xfrm rot="10800000">
            <a:off x="6572264" y="1821646"/>
            <a:ext cx="1643074" cy="1250169"/>
          </a:xfrm>
          <a:prstGeom prst="bentConnector3">
            <a:avLst>
              <a:gd name="adj1" fmla="val -59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Forme 24"/>
          <p:cNvCxnSpPr>
            <a:endCxn id="14" idx="0"/>
          </p:cNvCxnSpPr>
          <p:nvPr/>
        </p:nvCxnSpPr>
        <p:spPr>
          <a:xfrm rot="10800000" flipV="1">
            <a:off x="3357554" y="1785926"/>
            <a:ext cx="2357454" cy="1143008"/>
          </a:xfrm>
          <a:prstGeom prst="bentConnector2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en angle 26"/>
          <p:cNvCxnSpPr>
            <a:endCxn id="7" idx="3"/>
          </p:cNvCxnSpPr>
          <p:nvPr/>
        </p:nvCxnSpPr>
        <p:spPr>
          <a:xfrm rot="10800000" flipV="1">
            <a:off x="5286380" y="3071810"/>
            <a:ext cx="1571636" cy="1071570"/>
          </a:xfrm>
          <a:prstGeom prst="bentConnector3">
            <a:avLst>
              <a:gd name="adj1" fmla="val 1515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Forme 29"/>
          <p:cNvCxnSpPr>
            <a:stCxn id="7" idx="1"/>
            <a:endCxn id="13" idx="4"/>
          </p:cNvCxnSpPr>
          <p:nvPr/>
        </p:nvCxnSpPr>
        <p:spPr>
          <a:xfrm rot="10800000">
            <a:off x="2285984" y="3214686"/>
            <a:ext cx="2286016" cy="928694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Forme 31"/>
          <p:cNvCxnSpPr>
            <a:endCxn id="11" idx="4"/>
          </p:cNvCxnSpPr>
          <p:nvPr/>
        </p:nvCxnSpPr>
        <p:spPr>
          <a:xfrm rot="10800000" flipV="1">
            <a:off x="1214414" y="3071810"/>
            <a:ext cx="7000924" cy="142876"/>
          </a:xfrm>
          <a:prstGeom prst="bentConnector4">
            <a:avLst>
              <a:gd name="adj1" fmla="val -2077"/>
              <a:gd name="adj2" fmla="val 137514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/>
          <p:cNvSpPr txBox="1"/>
          <p:nvPr/>
        </p:nvSpPr>
        <p:spPr>
          <a:xfrm>
            <a:off x="4286248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G1</a:t>
            </a:r>
            <a:endParaRPr lang="fr-FR" b="1" dirty="0"/>
          </a:p>
        </p:txBody>
      </p:sp>
      <p:sp>
        <p:nvSpPr>
          <p:cNvPr id="37" name="ZoneTexte 36"/>
          <p:cNvSpPr txBox="1"/>
          <p:nvPr/>
        </p:nvSpPr>
        <p:spPr>
          <a:xfrm>
            <a:off x="5715008" y="163090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C00000"/>
                </a:solidFill>
              </a:rPr>
              <a:t>H2/G1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7286644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G3</a:t>
            </a:r>
            <a:endParaRPr lang="fr-FR" b="1" dirty="0"/>
          </a:p>
        </p:txBody>
      </p:sp>
      <p:sp>
        <p:nvSpPr>
          <p:cNvPr id="39" name="ZoneTexte 38"/>
          <p:cNvSpPr txBox="1"/>
          <p:nvPr/>
        </p:nvSpPr>
        <p:spPr>
          <a:xfrm>
            <a:off x="5786446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G2</a:t>
            </a:r>
            <a:endParaRPr lang="fr-FR" b="1" dirty="0"/>
          </a:p>
        </p:txBody>
      </p:sp>
      <p:sp>
        <p:nvSpPr>
          <p:cNvPr id="40" name="ZoneTexte 39"/>
          <p:cNvSpPr txBox="1"/>
          <p:nvPr/>
        </p:nvSpPr>
        <p:spPr>
          <a:xfrm>
            <a:off x="4572000" y="392906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H</a:t>
            </a:r>
            <a:r>
              <a:rPr lang="fr-FR" b="1" dirty="0" smtClean="0"/>
              <a:t>1</a:t>
            </a:r>
            <a:endParaRPr lang="fr-FR" b="1" dirty="0"/>
          </a:p>
        </p:txBody>
      </p:sp>
      <p:sp>
        <p:nvSpPr>
          <p:cNvPr id="41" name="ZoneTexte 40"/>
          <p:cNvSpPr txBox="1"/>
          <p:nvPr/>
        </p:nvSpPr>
        <p:spPr>
          <a:xfrm>
            <a:off x="-142908" y="277391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357290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2428860" y="263104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8501090" y="27860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ZoneTexte 44"/>
          <p:cNvSpPr txBox="1"/>
          <p:nvPr/>
        </p:nvSpPr>
        <p:spPr>
          <a:xfrm>
            <a:off x="5000628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3571868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ZoneTexte 46"/>
          <p:cNvSpPr txBox="1"/>
          <p:nvPr/>
        </p:nvSpPr>
        <p:spPr>
          <a:xfrm>
            <a:off x="6500826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42910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1" name="ZoneTexte 50"/>
          <p:cNvSpPr txBox="1"/>
          <p:nvPr/>
        </p:nvSpPr>
        <p:spPr>
          <a:xfrm>
            <a:off x="928662" y="3181649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2" name="ZoneTexte 51"/>
          <p:cNvSpPr txBox="1"/>
          <p:nvPr/>
        </p:nvSpPr>
        <p:spPr>
          <a:xfrm>
            <a:off x="2000232" y="3110211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3" name="ZoneTexte 52"/>
          <p:cNvSpPr txBox="1"/>
          <p:nvPr/>
        </p:nvSpPr>
        <p:spPr>
          <a:xfrm>
            <a:off x="1785918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4" name="ZoneTexte 53"/>
          <p:cNvSpPr txBox="1"/>
          <p:nvPr/>
        </p:nvSpPr>
        <p:spPr>
          <a:xfrm>
            <a:off x="2857488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5" name="ZoneTexte 54"/>
          <p:cNvSpPr txBox="1"/>
          <p:nvPr/>
        </p:nvSpPr>
        <p:spPr>
          <a:xfrm>
            <a:off x="3071802" y="257174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7" name="Flèche vers le bas 56"/>
          <p:cNvSpPr/>
          <p:nvPr/>
        </p:nvSpPr>
        <p:spPr>
          <a:xfrm>
            <a:off x="4214810" y="5286388"/>
            <a:ext cx="357190" cy="785818"/>
          </a:xfrm>
          <a:prstGeom prst="downArrow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3357554" y="6143644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Règle 1</a:t>
            </a:r>
            <a:endParaRPr lang="fr-FR" sz="28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857356" y="2571744"/>
            <a:ext cx="1857388" cy="1000132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ZoneTexte 61"/>
          <p:cNvSpPr txBox="1"/>
          <p:nvPr/>
        </p:nvSpPr>
        <p:spPr>
          <a:xfrm>
            <a:off x="0" y="207167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G=[B+H1.H]-(H2/G1).C</a:t>
            </a:r>
            <a:endParaRPr lang="fr-F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6" grpId="0"/>
      <p:bldP spid="61" grpId="0" animBg="1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b="1" dirty="0"/>
              <a:t>5. </a:t>
            </a:r>
            <a:r>
              <a:rPr lang="fr-FR" sz="3600" b="1" u="sng" dirty="0"/>
              <a:t>Exemple de réduction successive de schéma fonctionnel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28572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715008" y="1571612"/>
            <a:ext cx="857256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4572000" y="385762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786446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7286644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4286248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07153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2143108" y="2928934"/>
            <a:ext cx="285752" cy="2857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3214678" y="2928934"/>
            <a:ext cx="285752" cy="2857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35729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242886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350043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5000628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6500826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8001024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endCxn id="6" idx="3"/>
          </p:cNvCxnSpPr>
          <p:nvPr/>
        </p:nvCxnSpPr>
        <p:spPr>
          <a:xfrm rot="10800000">
            <a:off x="6572264" y="1821646"/>
            <a:ext cx="1643074" cy="1250169"/>
          </a:xfrm>
          <a:prstGeom prst="bentConnector3">
            <a:avLst>
              <a:gd name="adj1" fmla="val -59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Forme 24"/>
          <p:cNvCxnSpPr>
            <a:endCxn id="13" idx="0"/>
          </p:cNvCxnSpPr>
          <p:nvPr/>
        </p:nvCxnSpPr>
        <p:spPr>
          <a:xfrm rot="10800000" flipV="1">
            <a:off x="2285984" y="1785926"/>
            <a:ext cx="3429024" cy="1143008"/>
          </a:xfrm>
          <a:prstGeom prst="bentConnector2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en angle 26"/>
          <p:cNvCxnSpPr>
            <a:endCxn id="7" idx="3"/>
          </p:cNvCxnSpPr>
          <p:nvPr/>
        </p:nvCxnSpPr>
        <p:spPr>
          <a:xfrm rot="10800000" flipV="1">
            <a:off x="5286380" y="3071810"/>
            <a:ext cx="1571636" cy="1071570"/>
          </a:xfrm>
          <a:prstGeom prst="bentConnector3">
            <a:avLst>
              <a:gd name="adj1" fmla="val 1515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Forme 29"/>
          <p:cNvCxnSpPr>
            <a:stCxn id="7" idx="1"/>
            <a:endCxn id="14" idx="4"/>
          </p:cNvCxnSpPr>
          <p:nvPr/>
        </p:nvCxnSpPr>
        <p:spPr>
          <a:xfrm rot="10800000">
            <a:off x="3357554" y="3214686"/>
            <a:ext cx="1214446" cy="928694"/>
          </a:xfrm>
          <a:prstGeom prst="bentConnector2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Forme 31"/>
          <p:cNvCxnSpPr>
            <a:endCxn id="11" idx="4"/>
          </p:cNvCxnSpPr>
          <p:nvPr/>
        </p:nvCxnSpPr>
        <p:spPr>
          <a:xfrm rot="10800000" flipV="1">
            <a:off x="1214414" y="3071810"/>
            <a:ext cx="7000924" cy="142876"/>
          </a:xfrm>
          <a:prstGeom prst="bentConnector4">
            <a:avLst>
              <a:gd name="adj1" fmla="val -2077"/>
              <a:gd name="adj2" fmla="val 137514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/>
          <p:cNvSpPr txBox="1"/>
          <p:nvPr/>
        </p:nvSpPr>
        <p:spPr>
          <a:xfrm>
            <a:off x="4286248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G1</a:t>
            </a:r>
            <a:endParaRPr lang="fr-FR" b="1" dirty="0"/>
          </a:p>
        </p:txBody>
      </p:sp>
      <p:sp>
        <p:nvSpPr>
          <p:cNvPr id="37" name="ZoneTexte 36"/>
          <p:cNvSpPr txBox="1"/>
          <p:nvPr/>
        </p:nvSpPr>
        <p:spPr>
          <a:xfrm>
            <a:off x="5715008" y="163090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C00000"/>
                </a:solidFill>
              </a:rPr>
              <a:t>H2/G1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7286644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G3</a:t>
            </a:r>
            <a:endParaRPr lang="fr-FR" b="1" dirty="0"/>
          </a:p>
        </p:txBody>
      </p:sp>
      <p:sp>
        <p:nvSpPr>
          <p:cNvPr id="39" name="ZoneTexte 38"/>
          <p:cNvSpPr txBox="1"/>
          <p:nvPr/>
        </p:nvSpPr>
        <p:spPr>
          <a:xfrm>
            <a:off x="5786446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G2</a:t>
            </a:r>
            <a:endParaRPr lang="fr-FR" b="1" dirty="0"/>
          </a:p>
        </p:txBody>
      </p:sp>
      <p:sp>
        <p:nvSpPr>
          <p:cNvPr id="40" name="ZoneTexte 39"/>
          <p:cNvSpPr txBox="1"/>
          <p:nvPr/>
        </p:nvSpPr>
        <p:spPr>
          <a:xfrm>
            <a:off x="4572000" y="392906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H</a:t>
            </a:r>
            <a:r>
              <a:rPr lang="fr-FR" b="1" dirty="0" smtClean="0"/>
              <a:t>1</a:t>
            </a:r>
            <a:endParaRPr lang="fr-FR" b="1" dirty="0"/>
          </a:p>
        </p:txBody>
      </p:sp>
      <p:sp>
        <p:nvSpPr>
          <p:cNvPr id="41" name="ZoneTexte 40"/>
          <p:cNvSpPr txBox="1"/>
          <p:nvPr/>
        </p:nvSpPr>
        <p:spPr>
          <a:xfrm>
            <a:off x="-142908" y="277391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357290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8501090" y="27860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ZoneTexte 44"/>
          <p:cNvSpPr txBox="1"/>
          <p:nvPr/>
        </p:nvSpPr>
        <p:spPr>
          <a:xfrm>
            <a:off x="5000628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3571868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ZoneTexte 46"/>
          <p:cNvSpPr txBox="1"/>
          <p:nvPr/>
        </p:nvSpPr>
        <p:spPr>
          <a:xfrm>
            <a:off x="6500826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42910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1" name="ZoneTexte 50"/>
          <p:cNvSpPr txBox="1"/>
          <p:nvPr/>
        </p:nvSpPr>
        <p:spPr>
          <a:xfrm>
            <a:off x="928662" y="3181649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2" name="ZoneTexte 51"/>
          <p:cNvSpPr txBox="1"/>
          <p:nvPr/>
        </p:nvSpPr>
        <p:spPr>
          <a:xfrm>
            <a:off x="3000364" y="328612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3" name="ZoneTexte 52"/>
          <p:cNvSpPr txBox="1"/>
          <p:nvPr/>
        </p:nvSpPr>
        <p:spPr>
          <a:xfrm>
            <a:off x="1785918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4" name="ZoneTexte 53"/>
          <p:cNvSpPr txBox="1"/>
          <p:nvPr/>
        </p:nvSpPr>
        <p:spPr>
          <a:xfrm>
            <a:off x="2857488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5" name="ZoneTexte 54"/>
          <p:cNvSpPr txBox="1"/>
          <p:nvPr/>
        </p:nvSpPr>
        <p:spPr>
          <a:xfrm>
            <a:off x="1928794" y="257174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7" name="Flèche vers le bas 56"/>
          <p:cNvSpPr/>
          <p:nvPr/>
        </p:nvSpPr>
        <p:spPr>
          <a:xfrm>
            <a:off x="4214810" y="5286388"/>
            <a:ext cx="357190" cy="785818"/>
          </a:xfrm>
          <a:prstGeom prst="downArrow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3357554" y="6143644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Règle 14</a:t>
            </a:r>
            <a:endParaRPr lang="fr-FR" sz="28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857488" y="2428868"/>
            <a:ext cx="4286280" cy="221457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ZoneTexte 58"/>
          <p:cNvSpPr txBox="1"/>
          <p:nvPr/>
        </p:nvSpPr>
        <p:spPr>
          <a:xfrm>
            <a:off x="5143504" y="5357826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H/A=(G1.G2)/(1-H1.G1.G2)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60" name="ZoneTexte 59"/>
          <p:cNvSpPr txBox="1"/>
          <p:nvPr/>
        </p:nvSpPr>
        <p:spPr>
          <a:xfrm>
            <a:off x="2428860" y="263104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6" grpId="0"/>
      <p:bldP spid="58" grpId="0" animBg="1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b="1" dirty="0"/>
              <a:t>5. </a:t>
            </a:r>
            <a:r>
              <a:rPr lang="fr-FR" sz="3600" b="1" u="sng" dirty="0"/>
              <a:t>Exemple de réduction successive de schéma fonctionnel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28572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715008" y="1571612"/>
            <a:ext cx="857256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3214678" y="2786058"/>
            <a:ext cx="3286148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7286644" y="2786058"/>
            <a:ext cx="71438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07153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2143108" y="2928934"/>
            <a:ext cx="285752" cy="2857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35729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242886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6500826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8001024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endCxn id="6" idx="3"/>
          </p:cNvCxnSpPr>
          <p:nvPr/>
        </p:nvCxnSpPr>
        <p:spPr>
          <a:xfrm rot="10800000">
            <a:off x="6572264" y="1821646"/>
            <a:ext cx="1643074" cy="1250169"/>
          </a:xfrm>
          <a:prstGeom prst="bentConnector3">
            <a:avLst>
              <a:gd name="adj1" fmla="val -59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Forme 24"/>
          <p:cNvCxnSpPr>
            <a:endCxn id="13" idx="0"/>
          </p:cNvCxnSpPr>
          <p:nvPr/>
        </p:nvCxnSpPr>
        <p:spPr>
          <a:xfrm rot="10800000" flipV="1">
            <a:off x="2285984" y="1785926"/>
            <a:ext cx="3429024" cy="1143008"/>
          </a:xfrm>
          <a:prstGeom prst="bentConnector2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Forme 31"/>
          <p:cNvCxnSpPr>
            <a:endCxn id="11" idx="4"/>
          </p:cNvCxnSpPr>
          <p:nvPr/>
        </p:nvCxnSpPr>
        <p:spPr>
          <a:xfrm rot="10800000" flipV="1">
            <a:off x="1214414" y="3071810"/>
            <a:ext cx="7000924" cy="142876"/>
          </a:xfrm>
          <a:prstGeom prst="bentConnector4">
            <a:avLst>
              <a:gd name="adj1" fmla="val -2077"/>
              <a:gd name="adj2" fmla="val 81272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/>
          <p:cNvSpPr txBox="1"/>
          <p:nvPr/>
        </p:nvSpPr>
        <p:spPr>
          <a:xfrm>
            <a:off x="5715008" y="163090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C00000"/>
                </a:solidFill>
              </a:rPr>
              <a:t>H2/G1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7286644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G3</a:t>
            </a:r>
            <a:endParaRPr lang="fr-FR" b="1" dirty="0"/>
          </a:p>
        </p:txBody>
      </p:sp>
      <p:sp>
        <p:nvSpPr>
          <p:cNvPr id="41" name="ZoneTexte 40"/>
          <p:cNvSpPr txBox="1"/>
          <p:nvPr/>
        </p:nvSpPr>
        <p:spPr>
          <a:xfrm>
            <a:off x="-142908" y="277391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357290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8501090" y="27860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ZoneTexte 46"/>
          <p:cNvSpPr txBox="1"/>
          <p:nvPr/>
        </p:nvSpPr>
        <p:spPr>
          <a:xfrm>
            <a:off x="6500826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42910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1" name="ZoneTexte 50"/>
          <p:cNvSpPr txBox="1"/>
          <p:nvPr/>
        </p:nvSpPr>
        <p:spPr>
          <a:xfrm>
            <a:off x="928662" y="3181649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3" name="ZoneTexte 52"/>
          <p:cNvSpPr txBox="1"/>
          <p:nvPr/>
        </p:nvSpPr>
        <p:spPr>
          <a:xfrm>
            <a:off x="1785918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5" name="ZoneTexte 54"/>
          <p:cNvSpPr txBox="1"/>
          <p:nvPr/>
        </p:nvSpPr>
        <p:spPr>
          <a:xfrm>
            <a:off x="1928794" y="257174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7" name="Flèche vers le bas 56"/>
          <p:cNvSpPr/>
          <p:nvPr/>
        </p:nvSpPr>
        <p:spPr>
          <a:xfrm>
            <a:off x="3357554" y="5000636"/>
            <a:ext cx="357190" cy="785818"/>
          </a:xfrm>
          <a:prstGeom prst="downArrow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2357422" y="5857892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Règle4</a:t>
            </a:r>
            <a:endParaRPr lang="fr-FR" sz="28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3428992" y="2786058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C000"/>
                </a:solidFill>
              </a:rPr>
              <a:t>G1.G2/(1-H1.G1.G2)</a:t>
            </a:r>
            <a:endParaRPr lang="fr-FR" sz="2400" b="1" dirty="0">
              <a:solidFill>
                <a:srgbClr val="FFC000"/>
              </a:solidFill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28860" y="263104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2643174" y="2500306"/>
            <a:ext cx="5429288" cy="1214446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ZoneTexte 61"/>
          <p:cNvSpPr txBox="1"/>
          <p:nvPr/>
        </p:nvSpPr>
        <p:spPr>
          <a:xfrm>
            <a:off x="3786182" y="4286256"/>
            <a:ext cx="5357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C/A=(G1.G2.G3)/(1-H1.G1.G2)</a:t>
            </a:r>
            <a:endParaRPr lang="fr-F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6" grpId="0"/>
      <p:bldP spid="61" grpId="0" animBg="1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b="1" dirty="0"/>
              <a:t>5. </a:t>
            </a:r>
            <a:r>
              <a:rPr lang="fr-FR" sz="3600" b="1" u="sng" dirty="0"/>
              <a:t>Exemple de réduction successive de schéma fonctionnel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28572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715008" y="1571612"/>
            <a:ext cx="857256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3214678" y="2786058"/>
            <a:ext cx="3286148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07153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2143108" y="2928934"/>
            <a:ext cx="285752" cy="2857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35729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242886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6500826" y="3071810"/>
            <a:ext cx="228601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endCxn id="6" idx="3"/>
          </p:cNvCxnSpPr>
          <p:nvPr/>
        </p:nvCxnSpPr>
        <p:spPr>
          <a:xfrm rot="10800000">
            <a:off x="6572264" y="1821646"/>
            <a:ext cx="1285884" cy="1250165"/>
          </a:xfrm>
          <a:prstGeom prst="bentConnector3">
            <a:avLst>
              <a:gd name="adj1" fmla="val 438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Forme 24"/>
          <p:cNvCxnSpPr>
            <a:endCxn id="13" idx="0"/>
          </p:cNvCxnSpPr>
          <p:nvPr/>
        </p:nvCxnSpPr>
        <p:spPr>
          <a:xfrm rot="10800000" flipV="1">
            <a:off x="2285984" y="1785926"/>
            <a:ext cx="3429024" cy="1143008"/>
          </a:xfrm>
          <a:prstGeom prst="bentConnector2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Forme 31"/>
          <p:cNvCxnSpPr>
            <a:endCxn id="11" idx="4"/>
          </p:cNvCxnSpPr>
          <p:nvPr/>
        </p:nvCxnSpPr>
        <p:spPr>
          <a:xfrm rot="10800000" flipV="1">
            <a:off x="1214414" y="3071810"/>
            <a:ext cx="7000924" cy="142876"/>
          </a:xfrm>
          <a:prstGeom prst="bentConnector4">
            <a:avLst>
              <a:gd name="adj1" fmla="val -2077"/>
              <a:gd name="adj2" fmla="val 81272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/>
          <p:cNvSpPr txBox="1"/>
          <p:nvPr/>
        </p:nvSpPr>
        <p:spPr>
          <a:xfrm>
            <a:off x="5715008" y="163090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C00000"/>
                </a:solidFill>
              </a:rPr>
              <a:t>H2/G1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-142908" y="277391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357290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8501090" y="27860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42910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1" name="ZoneTexte 50"/>
          <p:cNvSpPr txBox="1"/>
          <p:nvPr/>
        </p:nvSpPr>
        <p:spPr>
          <a:xfrm>
            <a:off x="928662" y="3181649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3" name="ZoneTexte 52"/>
          <p:cNvSpPr txBox="1"/>
          <p:nvPr/>
        </p:nvSpPr>
        <p:spPr>
          <a:xfrm>
            <a:off x="1785918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5" name="ZoneTexte 54"/>
          <p:cNvSpPr txBox="1"/>
          <p:nvPr/>
        </p:nvSpPr>
        <p:spPr>
          <a:xfrm>
            <a:off x="1928794" y="257174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7" name="Flèche vers le bas 56"/>
          <p:cNvSpPr/>
          <p:nvPr/>
        </p:nvSpPr>
        <p:spPr>
          <a:xfrm>
            <a:off x="3357554" y="5000636"/>
            <a:ext cx="357190" cy="785818"/>
          </a:xfrm>
          <a:prstGeom prst="downArrow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2357422" y="5857892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Règle 13</a:t>
            </a:r>
            <a:endParaRPr lang="fr-FR" sz="28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3286116" y="2786058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G1.G2.G3/(1-H1.G1.G2)</a:t>
            </a:r>
            <a:endParaRPr lang="fr-FR" sz="2400" b="1" dirty="0">
              <a:solidFill>
                <a:srgbClr val="00B0F0"/>
              </a:solidFill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28860" y="263104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785918" y="1500174"/>
            <a:ext cx="6500858" cy="221457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ZoneTexte 61"/>
          <p:cNvSpPr txBox="1"/>
          <p:nvPr/>
        </p:nvSpPr>
        <p:spPr>
          <a:xfrm>
            <a:off x="3786182" y="4286256"/>
            <a:ext cx="5357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C/B=(G1.G2.G3)/(1-H1.G1.G2+H2.G2.G3)</a:t>
            </a:r>
            <a:endParaRPr lang="fr-F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6" grpId="0"/>
      <p:bldP spid="61" grpId="0" animBg="1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b="1" dirty="0"/>
              <a:t>5. </a:t>
            </a:r>
            <a:r>
              <a:rPr lang="fr-FR" sz="3600" b="1" u="sng" dirty="0"/>
              <a:t>Exemple de réduction successive de schéma fonctionnel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28572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214546" y="2786058"/>
            <a:ext cx="5786478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071538" y="2928934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357290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8001024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Forme 31"/>
          <p:cNvCxnSpPr>
            <a:endCxn id="11" idx="4"/>
          </p:cNvCxnSpPr>
          <p:nvPr/>
        </p:nvCxnSpPr>
        <p:spPr>
          <a:xfrm rot="10800000" flipV="1">
            <a:off x="1214414" y="3071810"/>
            <a:ext cx="7000924" cy="142876"/>
          </a:xfrm>
          <a:prstGeom prst="bentConnector4">
            <a:avLst>
              <a:gd name="adj1" fmla="val -2077"/>
              <a:gd name="adj2" fmla="val 81272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/>
          <p:cNvSpPr txBox="1"/>
          <p:nvPr/>
        </p:nvSpPr>
        <p:spPr>
          <a:xfrm>
            <a:off x="-142908" y="277391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357290" y="264318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8501090" y="27860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42910" y="2967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+</a:t>
            </a:r>
            <a:endParaRPr lang="fr-FR" sz="2400" dirty="0"/>
          </a:p>
        </p:txBody>
      </p:sp>
      <p:sp>
        <p:nvSpPr>
          <p:cNvPr id="51" name="ZoneTexte 50"/>
          <p:cNvSpPr txBox="1"/>
          <p:nvPr/>
        </p:nvSpPr>
        <p:spPr>
          <a:xfrm>
            <a:off x="928662" y="3181649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</a:t>
            </a:r>
            <a:endParaRPr lang="fr-FR" sz="2400" dirty="0"/>
          </a:p>
        </p:txBody>
      </p:sp>
      <p:sp>
        <p:nvSpPr>
          <p:cNvPr id="57" name="Flèche vers le bas 56"/>
          <p:cNvSpPr/>
          <p:nvPr/>
        </p:nvSpPr>
        <p:spPr>
          <a:xfrm>
            <a:off x="3357554" y="5000636"/>
            <a:ext cx="357190" cy="785818"/>
          </a:xfrm>
          <a:prstGeom prst="downArrow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2357422" y="5857892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Règle 13</a:t>
            </a:r>
            <a:endParaRPr lang="fr-FR" sz="28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ZoneTexte 61"/>
          <p:cNvSpPr txBox="1"/>
          <p:nvPr/>
        </p:nvSpPr>
        <p:spPr>
          <a:xfrm>
            <a:off x="2500298" y="2786058"/>
            <a:ext cx="5357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7030A0"/>
                </a:solidFill>
              </a:rPr>
              <a:t>(G1.G2.G3)/(1-H1.G1.G2+H2.G2.G3)</a:t>
            </a:r>
            <a:endParaRPr lang="fr-FR" sz="2400" b="1" dirty="0">
              <a:solidFill>
                <a:srgbClr val="7030A0"/>
              </a:solidFill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285720" y="1571612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C/R=(G1.G2.G3)/(1-H1.G1.G2+H2.G2.G3+G1.G2.G3)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71472" y="2428868"/>
            <a:ext cx="8001056" cy="221457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6" grpId="0"/>
      <p:bldP spid="33" grpId="0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b="1" dirty="0"/>
              <a:t>5. </a:t>
            </a:r>
            <a:r>
              <a:rPr lang="fr-FR" sz="3600" b="1" u="sng" dirty="0"/>
              <a:t>Exemple de réduction successive de schéma fonctionnel</a:t>
            </a:r>
          </a:p>
        </p:txBody>
      </p:sp>
      <p:sp>
        <p:nvSpPr>
          <p:cNvPr id="8" name="Rectangle 7"/>
          <p:cNvSpPr/>
          <p:nvPr/>
        </p:nvSpPr>
        <p:spPr>
          <a:xfrm>
            <a:off x="1928794" y="2786058"/>
            <a:ext cx="6072230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142976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8001024" y="307181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/>
          <p:cNvSpPr txBox="1"/>
          <p:nvPr/>
        </p:nvSpPr>
        <p:spPr>
          <a:xfrm>
            <a:off x="714348" y="277391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8501090" y="27860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28794" y="2824459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(G1.G2.G3)/(1-H1.G1.G2+H2.G2.G3+G1.G2.G3)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dirty="0" smtClean="0"/>
              <a:t>2. </a:t>
            </a:r>
            <a:r>
              <a:rPr lang="fr-FR" sz="3600" b="1" u="sng" dirty="0" smtClean="0"/>
              <a:t>Formes générales de la fonction de transfert d’un système linéaire</a:t>
            </a:r>
            <a:endParaRPr lang="fr-FR" sz="3600" b="1" u="sng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0550" y="1857364"/>
            <a:ext cx="7962900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dirty="0" smtClean="0"/>
              <a:t>2. </a:t>
            </a:r>
            <a:r>
              <a:rPr lang="fr-FR" sz="3600" b="1" u="sng" dirty="0" smtClean="0"/>
              <a:t>Formes générales de la fonction de transfert d’un système linéaire</a:t>
            </a:r>
            <a:endParaRPr lang="fr-FR" sz="3600" b="1" u="sng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2450" y="2143115"/>
            <a:ext cx="8234392" cy="314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dirty="0" smtClean="0"/>
              <a:t>3. </a:t>
            </a:r>
            <a:r>
              <a:rPr lang="fr-FR" sz="3600" b="1" u="sng" dirty="0" smtClean="0"/>
              <a:t>Fonction de transfert d’un ensemble </a:t>
            </a:r>
            <a:r>
              <a:rPr lang="fr-FR" sz="3600" b="1" u="sng" dirty="0"/>
              <a:t>de composants interconnectés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Dans le cas d’un système constitué d’un ensemble de composants interconnectés, il est possible d’adopter une représentation sous forme d’un diagramme fonctionnel d’interprétation directe à partir des fonctions de transfert des composants. </a:t>
            </a:r>
            <a:endParaRPr lang="fr-FR" dirty="0" smtClean="0"/>
          </a:p>
          <a:p>
            <a:r>
              <a:rPr lang="fr-FR" dirty="0" smtClean="0"/>
              <a:t>Un diagramme fonctionnel est composé de blocs fonctionnels représentant les composants élémentaires.</a:t>
            </a: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dirty="0" smtClean="0"/>
              <a:t>3. </a:t>
            </a:r>
            <a:r>
              <a:rPr lang="fr-FR" sz="3600" b="1" u="sng" dirty="0" smtClean="0"/>
              <a:t>Fonction de transfert d’un ensemble </a:t>
            </a:r>
            <a:r>
              <a:rPr lang="fr-FR" sz="3600" b="1" u="sng" dirty="0"/>
              <a:t>de composants interconnectés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1828800"/>
          </a:xfrm>
        </p:spPr>
        <p:txBody>
          <a:bodyPr>
            <a:normAutofit/>
          </a:bodyPr>
          <a:lstStyle/>
          <a:p>
            <a:r>
              <a:rPr lang="fr-FR" dirty="0" smtClean="0"/>
              <a:t> Ces </a:t>
            </a:r>
            <a:r>
              <a:rPr lang="fr-FR" dirty="0"/>
              <a:t>blocs sont reliés par des </a:t>
            </a:r>
            <a:r>
              <a:rPr lang="fr-FR" dirty="0">
                <a:solidFill>
                  <a:srgbClr val="FF0000"/>
                </a:solidFill>
              </a:rPr>
              <a:t>flèches</a:t>
            </a:r>
            <a:r>
              <a:rPr lang="fr-FR" dirty="0"/>
              <a:t> représentant un </a:t>
            </a:r>
            <a:r>
              <a:rPr lang="fr-FR" dirty="0">
                <a:solidFill>
                  <a:schemeClr val="accent1"/>
                </a:solidFill>
              </a:rPr>
              <a:t>signal</a:t>
            </a:r>
            <a:r>
              <a:rPr lang="fr-FR" dirty="0"/>
              <a:t>, l’</a:t>
            </a:r>
            <a:r>
              <a:rPr lang="fr-FR" dirty="0">
                <a:solidFill>
                  <a:srgbClr val="FF0000"/>
                </a:solidFill>
              </a:rPr>
              <a:t>orientation de la flèche</a:t>
            </a:r>
            <a:r>
              <a:rPr lang="fr-FR" dirty="0"/>
              <a:t> indiquant le </a:t>
            </a:r>
            <a:r>
              <a:rPr lang="fr-FR" dirty="0">
                <a:solidFill>
                  <a:schemeClr val="accent1"/>
                </a:solidFill>
              </a:rPr>
              <a:t>sens du signal</a:t>
            </a:r>
            <a:r>
              <a:rPr lang="fr-FR" dirty="0"/>
              <a:t>. 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214686"/>
            <a:ext cx="79629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fr-FR" sz="3600" dirty="0" smtClean="0"/>
              <a:t>3. </a:t>
            </a:r>
            <a:r>
              <a:rPr lang="fr-FR" sz="3600" b="1" u="sng" dirty="0" smtClean="0"/>
              <a:t>Fonction de transfert d’un ensemble </a:t>
            </a:r>
            <a:r>
              <a:rPr lang="fr-FR" sz="3600" b="1" u="sng" dirty="0"/>
              <a:t>de composants interconnectés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fr-FR" dirty="0" smtClean="0"/>
              <a:t>Les </a:t>
            </a:r>
            <a:r>
              <a:rPr lang="fr-FR" dirty="0" smtClean="0">
                <a:solidFill>
                  <a:srgbClr val="FF0000"/>
                </a:solidFill>
              </a:rPr>
              <a:t>blocs additionneurs (comparateurs)</a:t>
            </a:r>
            <a:r>
              <a:rPr lang="fr-FR" dirty="0" smtClean="0"/>
              <a:t> </a:t>
            </a:r>
            <a:r>
              <a:rPr lang="fr-FR" dirty="0"/>
              <a:t>qui </a:t>
            </a:r>
            <a:r>
              <a:rPr lang="fr-FR" dirty="0" smtClean="0"/>
              <a:t>permettent </a:t>
            </a:r>
            <a:r>
              <a:rPr lang="fr-FR" dirty="0">
                <a:solidFill>
                  <a:schemeClr val="accent1"/>
                </a:solidFill>
              </a:rPr>
              <a:t>d’additionner ou de soustraire </a:t>
            </a:r>
            <a:r>
              <a:rPr lang="fr-FR" dirty="0" smtClean="0">
                <a:solidFill>
                  <a:schemeClr val="accent1"/>
                </a:solidFill>
              </a:rPr>
              <a:t>les signaux</a:t>
            </a:r>
            <a:r>
              <a:rPr lang="fr-FR" dirty="0" smtClean="0"/>
              <a:t>, </a:t>
            </a:r>
            <a:r>
              <a:rPr lang="fr-FR" dirty="0" smtClean="0"/>
              <a:t>sont indiqués par des signes à l’entrée. </a:t>
            </a:r>
            <a:r>
              <a:rPr lang="fr-FR" dirty="0" smtClean="0"/>
              <a:t> </a:t>
            </a:r>
          </a:p>
          <a:p>
            <a:r>
              <a:rPr lang="fr-FR" dirty="0" smtClean="0"/>
              <a:t>Les </a:t>
            </a:r>
            <a:r>
              <a:rPr lang="fr-FR" dirty="0"/>
              <a:t>principales opérations permettant de réarranger les blocs en vue de la </a:t>
            </a:r>
            <a:r>
              <a:rPr lang="fr-FR" dirty="0" smtClean="0"/>
              <a:t>simplification/réduction</a:t>
            </a:r>
          </a:p>
          <a:p>
            <a:endParaRPr lang="fr-FR" i="1" u="sng" dirty="0" smtClean="0"/>
          </a:p>
          <a:p>
            <a:pPr>
              <a:buNone/>
            </a:pPr>
            <a:r>
              <a:rPr lang="fr-FR" i="1" dirty="0" smtClean="0"/>
              <a:t>    </a:t>
            </a:r>
            <a:r>
              <a:rPr lang="fr-FR" i="1" u="sng" dirty="0" smtClean="0">
                <a:solidFill>
                  <a:schemeClr val="accent2"/>
                </a:solidFill>
              </a:rPr>
              <a:t>Exemples:</a:t>
            </a:r>
            <a:endParaRPr lang="fr-FR" i="1" u="sng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428596" y="71414"/>
            <a:ext cx="4040188" cy="639762"/>
          </a:xfrm>
        </p:spPr>
        <p:txBody>
          <a:bodyPr/>
          <a:lstStyle/>
          <a:p>
            <a:r>
              <a:rPr lang="fr-FR" dirty="0" smtClean="0"/>
              <a:t>a. Systèmes </a:t>
            </a:r>
            <a:r>
              <a:rPr lang="fr-FR" dirty="0"/>
              <a:t>en série (cascade)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3"/>
          </p:nvPr>
        </p:nvSpPr>
        <p:spPr>
          <a:xfrm>
            <a:off x="428596" y="1928802"/>
            <a:ext cx="4041775" cy="639762"/>
          </a:xfrm>
        </p:spPr>
        <p:txBody>
          <a:bodyPr/>
          <a:lstStyle/>
          <a:p>
            <a:r>
              <a:rPr lang="fr-FR" dirty="0" smtClean="0"/>
              <a:t>b. Systèmes </a:t>
            </a:r>
            <a:r>
              <a:rPr lang="fr-FR" dirty="0"/>
              <a:t>en parallèle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8143932" cy="874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1" y="2571744"/>
            <a:ext cx="828031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Espace réservé du texte 4"/>
          <p:cNvSpPr txBox="1">
            <a:spLocks/>
          </p:cNvSpPr>
          <p:nvPr/>
        </p:nvSpPr>
        <p:spPr>
          <a:xfrm>
            <a:off x="428596" y="4217998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 Systèmes en boucle fermée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00636"/>
            <a:ext cx="858276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spcBef>
                <a:spcPct val="20000"/>
              </a:spcBef>
            </a:pPr>
            <a:r>
              <a:rPr lang="fr-FR" sz="2400" b="1" dirty="0" smtClean="0">
                <a:latin typeface="+mn-lt"/>
                <a:ea typeface="+mn-ea"/>
                <a:cs typeface="+mn-cs"/>
              </a:rPr>
              <a:t>d. Déplacement </a:t>
            </a:r>
            <a:r>
              <a:rPr lang="fr-FR" sz="2400" b="1" dirty="0">
                <a:latin typeface="+mn-lt"/>
                <a:ea typeface="+mn-ea"/>
                <a:cs typeface="+mn-cs"/>
              </a:rPr>
              <a:t>d’un point de </a:t>
            </a:r>
            <a:r>
              <a:rPr lang="fr-FR" sz="2400" b="1" dirty="0" smtClean="0">
                <a:latin typeface="+mn-lt"/>
                <a:ea typeface="+mn-ea"/>
                <a:cs typeface="+mn-cs"/>
              </a:rPr>
              <a:t>connexion</a:t>
            </a:r>
            <a:endParaRPr lang="fr-FR" sz="24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843088"/>
            <a:ext cx="8324850" cy="394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spcBef>
                <a:spcPct val="20000"/>
              </a:spcBef>
            </a:pPr>
            <a:r>
              <a:rPr lang="fr-FR" sz="2400" b="1" dirty="0" smtClean="0">
                <a:latin typeface="+mn-lt"/>
                <a:ea typeface="+mn-ea"/>
                <a:cs typeface="+mn-cs"/>
              </a:rPr>
              <a:t>d. Déplacement </a:t>
            </a:r>
            <a:r>
              <a:rPr lang="fr-FR" sz="2400" b="1" dirty="0">
                <a:latin typeface="+mn-lt"/>
                <a:ea typeface="+mn-ea"/>
                <a:cs typeface="+mn-cs"/>
              </a:rPr>
              <a:t>d’un </a:t>
            </a:r>
            <a:r>
              <a:rPr lang="fr-FR" sz="2400" b="1" dirty="0" smtClean="0">
                <a:latin typeface="+mn-lt"/>
                <a:ea typeface="+mn-ea"/>
                <a:cs typeface="+mn-cs"/>
              </a:rPr>
              <a:t>additionneur</a:t>
            </a:r>
            <a:endParaRPr lang="fr-FR" sz="24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404938"/>
            <a:ext cx="7715250" cy="459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4379</TotalTime>
  <Words>452</Words>
  <Application>Microsoft Office PowerPoint</Application>
  <PresentationFormat>Affichage à l'écran (4:3)</PresentationFormat>
  <Paragraphs>148</Paragraphs>
  <Slides>18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Chapitre 4: (suite)</vt:lpstr>
      <vt:lpstr>2. Formes générales de la fonction de transfert d’un système linéaire</vt:lpstr>
      <vt:lpstr>2. Formes générales de la fonction de transfert d’un système linéaire</vt:lpstr>
      <vt:lpstr>3. Fonction de transfert d’un ensemble de composants interconnectés</vt:lpstr>
      <vt:lpstr>3. Fonction de transfert d’un ensemble de composants interconnectés</vt:lpstr>
      <vt:lpstr>3. Fonction de transfert d’un ensemble de composants interconnectés</vt:lpstr>
      <vt:lpstr>Diapositive 7</vt:lpstr>
      <vt:lpstr>d. Déplacement d’un point de connexion</vt:lpstr>
      <vt:lpstr>d. Déplacement d’un additionneur</vt:lpstr>
      <vt:lpstr>4. Règles de transformation des schémas fonctionnels</vt:lpstr>
      <vt:lpstr>5. Exemple de réduction successive de schéma fonctionnel</vt:lpstr>
      <vt:lpstr>5. Exemple de réduction successive de schéma fonctionnel</vt:lpstr>
      <vt:lpstr>5. Exemple de réduction successive de schéma fonctionnel</vt:lpstr>
      <vt:lpstr>5. Exemple de réduction successive de schéma fonctionnel</vt:lpstr>
      <vt:lpstr>5. Exemple de réduction successive de schéma fonctionnel</vt:lpstr>
      <vt:lpstr>5. Exemple de réduction successive de schéma fonctionnel</vt:lpstr>
      <vt:lpstr>5. Exemple de réduction successive de schéma fonctionnel</vt:lpstr>
      <vt:lpstr>5. Exemple de réduction successive de schéma fonctionnel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4: (suite)</dc:title>
  <dc:creator>amin</dc:creator>
  <cp:lastModifiedBy>amin</cp:lastModifiedBy>
  <cp:revision>11</cp:revision>
  <dcterms:created xsi:type="dcterms:W3CDTF">2020-03-22T17:36:21Z</dcterms:created>
  <dcterms:modified xsi:type="dcterms:W3CDTF">2020-03-25T18:35:43Z</dcterms:modified>
</cp:coreProperties>
</file>