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304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  <p:sldId id="305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306" r:id="rId40"/>
    <p:sldId id="297" r:id="rId41"/>
    <p:sldId id="300" r:id="rId42"/>
    <p:sldId id="301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63" autoAdjust="0"/>
    <p:restoredTop sz="88277" autoAdjust="0"/>
  </p:normalViewPr>
  <p:slideViewPr>
    <p:cSldViewPr>
      <p:cViewPr>
        <p:scale>
          <a:sx n="70" d="100"/>
          <a:sy n="70" d="100"/>
        </p:scale>
        <p:origin x="-16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C8CA88-3F9E-4D97-A461-8B54681BABD5}" type="datetimeFigureOut">
              <a:rPr lang="fr-FR" smtClean="0"/>
              <a:pPr/>
              <a:t>30/05/2021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E456B-B61F-43BC-A82C-AD5072E47A5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4857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ransfert_thermiqu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fr.wikipedia.org/wiki/Turbine" TargetMode="External"/><Relationship Id="rId4" Type="http://schemas.openxmlformats.org/officeDocument/2006/relationships/hyperlink" Target="https://fr.wikipedia.org/wiki/R%C3%A9acteur_nucl%C3%A9aire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Racine_carr%C3%A9e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fr.wikipedia.org/wiki/Temps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1 principe : conservation de l’énergie : </a:t>
            </a:r>
            <a:r>
              <a:rPr lang="pl-PL" dirty="0" smtClean="0"/>
              <a:t>∆U + ∆E</a:t>
            </a:r>
            <a:r>
              <a:rPr lang="pl-PL" sz="300" dirty="0" smtClean="0"/>
              <a:t>C</a:t>
            </a:r>
            <a:r>
              <a:rPr lang="pl-PL" dirty="0" smtClean="0"/>
              <a:t> + ∆EP = W + Q</a:t>
            </a:r>
            <a:endParaRPr lang="fr-FR" dirty="0" smtClean="0"/>
          </a:p>
          <a:p>
            <a:r>
              <a:rPr lang="fr-FR" dirty="0" smtClean="0"/>
              <a:t>Ordre 1 : Ln</a:t>
            </a:r>
            <a:r>
              <a:rPr lang="fr-FR" baseline="0" dirty="0" smtClean="0"/>
              <a:t> C en fonction de t = droite</a:t>
            </a:r>
          </a:p>
          <a:p>
            <a:r>
              <a:rPr lang="fr-FR" dirty="0" smtClean="0"/>
              <a:t>Ordre 2  : 1/</a:t>
            </a:r>
            <a:r>
              <a:rPr lang="fr-FR" baseline="0" dirty="0" smtClean="0"/>
              <a:t>C en fonction de t = droite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2867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0929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au repos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fluide 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 se comporte comme un fluide parfait).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Tous les fluides possèdent des propriétés permettant de décrire leurs conditions physiques dans un état donné.</a:t>
            </a:r>
            <a:endParaRPr lang="fr-FR" dirty="0" smtClean="0">
              <a:latin typeface="+mj-lt"/>
              <a:ea typeface="Calibri" pitchFamily="34" charset="0"/>
              <a:cs typeface="Arial" pitchFamily="34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qui permet de distinguer un fluide parfait d'un fluide réel.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 </a:t>
            </a:r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condenseur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est un appareil dont la fonction principale est de liquéfier (ou condenser, transformation d'un gaz en liquide),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fonction du générateur de vapeur est d'</a:t>
            </a:r>
            <a:r>
              <a:rPr lang="fr-FR" sz="1200" b="0" i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échanger la chaleur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entre le circuit primaire chauffé par le réacteur (pétrole, charbon,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Réacteur nucléaire"/>
              </a:rPr>
              <a:t>réacteur nucléaire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…) et le circuit secondaire qui fait tourner la </a:t>
            </a:r>
            <a:r>
              <a:rPr lang="fr-FR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Réseau de chaleur"/>
              </a:rPr>
              <a:t>turbine à vapeur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6245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 smtClean="0"/>
              <a:t>Cp</a:t>
            </a:r>
            <a:r>
              <a:rPr lang="fr-FR" baseline="0" dirty="0" smtClean="0"/>
              <a:t> : </a:t>
            </a:r>
            <a:r>
              <a:rPr lang="fr-FR" dirty="0" smtClean="0"/>
              <a:t>un corps de masse m stocke ΔQ  joules, sa température s'élèvera de ΔT).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Calibri" pitchFamily="34" charset="0"/>
              </a:rPr>
              <a:t>L'énergie se propage par contact direct entre molécules à cause des chocs aléatoires à l'échelle microscopique.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b="1" dirty="0" smtClean="0"/>
              <a:t>q ( densité de flux de chaleur (J/m</a:t>
            </a:r>
            <a:r>
              <a:rPr lang="fr-FR" b="1" baseline="30000" dirty="0" smtClean="0"/>
              <a:t>2</a:t>
            </a:r>
            <a:r>
              <a:rPr lang="fr-FR" b="1" dirty="0" smtClean="0"/>
              <a:t>.s)</a:t>
            </a:r>
            <a:r>
              <a:rPr lang="fr-FR" dirty="0" smtClean="0"/>
              <a:t> : est proportionnel au gradient de </a:t>
            </a:r>
            <a:r>
              <a:rPr lang="fr-FR" b="1" dirty="0" smtClean="0"/>
              <a:t>T</a:t>
            </a:r>
            <a:r>
              <a:rPr lang="fr-FR" dirty="0" smtClean="0"/>
              <a:t> dans la direction du flux </a:t>
            </a:r>
            <a:r>
              <a:rPr lang="fr-FR" b="1" i="1" dirty="0" smtClean="0"/>
              <a:t>x</a:t>
            </a:r>
            <a:r>
              <a:rPr lang="fr-FR" dirty="0" smtClean="0"/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Nb 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La conductivité thermique (λ) est liée à 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La conductivité électrique (mouvement des porteurs de charge)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fr-FR" dirty="0" smtClean="0">
                <a:latin typeface="Calibri" pitchFamily="34" charset="0"/>
                <a:ea typeface="SymbolMT" charset="-128"/>
                <a:cs typeface="Calibri" pitchFamily="34" charset="0"/>
              </a:rPr>
              <a:t>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a structure même du matériau (vibrations des atomes)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Écoulement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gaz-liquide.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Écoulement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gaz-solide.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Écoulement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liquide-liquide.</a:t>
            </a:r>
          </a:p>
          <a:p>
            <a:r>
              <a:rPr lang="fr-FR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Écoulement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liquide-solide.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4384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sz="1000" b="1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k</a:t>
            </a:r>
            <a:r>
              <a:rPr kumimoji="0" lang="fr-FR" sz="1000" b="1" i="0" u="none" strike="noStrike" kern="1200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B</a:t>
            </a: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 = 1.38.10</a:t>
            </a:r>
            <a:r>
              <a:rPr kumimoji="0" lang="fr-FR" sz="1000" b="0" i="0" u="none" strike="noStrike" kern="1200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-23</a:t>
            </a: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 J/K : </a:t>
            </a:r>
            <a:r>
              <a:rPr kumimoji="0" lang="fr-FR" sz="1000" b="0" i="0" u="none" strike="noStrike" kern="1200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cte</a:t>
            </a:r>
            <a:r>
              <a:rPr kumimoji="0" lang="fr-FR" sz="1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SymbolMT"/>
                <a:cs typeface="Times" pitchFamily="18" charset="0"/>
              </a:rPr>
              <a:t> de Boltzmann.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fr-FR" sz="1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selon une loi proportionnelle à la </a:t>
            </a:r>
            <a:r>
              <a:rPr kumimoji="0" lang="fr-FR" sz="1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  <a:hlinkClick r:id="rId3" tooltip="Racine carrée"/>
              </a:rPr>
              <a:t>racine carrée</a:t>
            </a:r>
            <a:r>
              <a:rPr kumimoji="0" lang="fr-FR" sz="1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 du </a:t>
            </a:r>
            <a:r>
              <a:rPr kumimoji="0" lang="fr-FR" sz="1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  <a:hlinkClick r:id="rId4" tooltip="Temps"/>
              </a:rPr>
              <a:t>temps</a:t>
            </a:r>
            <a:r>
              <a:rPr kumimoji="0" lang="fr-FR" sz="1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du phénomène diffusif étudié</a:t>
            </a:r>
            <a:r>
              <a:rPr kumimoji="0" lang="fr-FR" sz="1000" b="1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Calibri" pitchFamily="34" charset="0"/>
              </a:rPr>
              <a:t> 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mtClean="0"/>
              <a:t>Imbibé = </a:t>
            </a:r>
            <a:r>
              <a:rPr lang="fr-F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mouillé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BE456B-B61F-43BC-A82C-AD5072E47A55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1199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30/05/2021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png"/><Relationship Id="rId5" Type="http://schemas.openxmlformats.org/officeDocument/2006/relationships/image" Target="../media/image24.w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emf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428604"/>
            <a:ext cx="4261680" cy="707886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Matière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 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Cambria" pitchFamily="18" charset="0"/>
              </a:rPr>
              <a:t> Notions des phénomènes de transfert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14348" y="1428736"/>
            <a:ext cx="78581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Contenu de la matière: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Chapitre 1 :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Introduction aux modes de transfert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Bilans de matière, d'énergie et de quantité de mouvement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Chapitre 2 :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Transfert de chaleur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Conduction, Convection, Rayonnement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Chapitre 3 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Transfert de matière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Transfert de matière par diffusion moléculaire, Transfert de matière par convection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Chapitre 4 :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Transfert de quantité de mouvement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Propriétés des fluides, Statiques des fluides, Equations de conservation générales.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Mode d’évaluation 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Examen final : 100%.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cs typeface="Arial" pitchFamily="34" charset="0"/>
              </a:rPr>
              <a:t>Responsable de matière </a:t>
            </a:r>
            <a:r>
              <a:rPr lang="fr-FR" b="1" dirty="0" smtClean="0">
                <a:latin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b="1" dirty="0" smtClean="0">
                <a:latin typeface="Calibri" pitchFamily="34" charset="0"/>
                <a:cs typeface="Arial" pitchFamily="34" charset="0"/>
              </a:rPr>
              <a:t> Dr. BOUDJADJA YAZID (Maître de conférences – A - 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910" y="642918"/>
            <a:ext cx="785818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.4. Principe de conservation de la matière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1)  Un système ouvert peut fonctionner suivant deux modalités :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* Régime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stationnaire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permanent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les paramètres (m, n, E,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Qté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mvt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 varient localement d'un point à un autre du système, mais leurs variations par rapport au temps sont nulles.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Régime 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transitoire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est le régime d'évolution d'un système qui n'a pas encore atteint un état stable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2) Bilan de matière pour une espèce A.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Dans les cas pratiques où le système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ouvert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se réduit à une seule entrée et une seule sortie, le bilan de matière </a:t>
            </a:r>
            <a:r>
              <a:rPr lang="fr-FR" dirty="0" smtClean="0" bmk="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(massique ou molaire) 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du constituant A sera :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( Débit d'entrée  +  Débit de production chimique  =  Débit de sortie        +  Débit d'accumulation)</a:t>
            </a:r>
            <a:endParaRPr kumimoji="0" lang="fr-FR" b="1" i="0" u="none" strike="noStrike" cap="none" normalizeH="0" baseline="0" dirty="0" smtClean="0" bmk="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	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 Pour un système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fermé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le</a:t>
            </a:r>
            <a:r>
              <a:rPr kumimoji="0" lang="fr-FR" b="0" i="0" u="none" strike="noStrike" cap="none" normalizeH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débit 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de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sortie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fr-FR" dirty="0" smtClean="0" bmk="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es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nul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 Pour un système </a:t>
            </a:r>
            <a:r>
              <a:rPr lang="fr-FR" b="1" dirty="0" bmk="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ouvert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en régime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permanent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le débit d'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accumulation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est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nul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539552" y="1344168"/>
            <a:ext cx="8064896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II.1. Introduction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Un transfert de chaleur correspond à un transfert d'énergie thermique entre particules. Il permet de caractériser la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dans un système et les flux de chaleur.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Il a une importance déterminante pour l'étude et le fonctionnement d'appareils tels que : les générateurs de vapeur, les fours, les échangeurs, les condenseurs, ...etc.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transfert de chaleur se caractérise par la densité du flux de chaleur q en J.s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-1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.m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3" name="Image 1"/>
          <p:cNvPicPr>
            <a:picLocks noChangeAspect="1" noChangeArrowheads="1"/>
          </p:cNvPicPr>
          <p:nvPr/>
        </p:nvPicPr>
        <p:blipFill>
          <a:blip r:embed="rId3"/>
          <a:srcRect l="42371" t="28165" r="23210" b="51636"/>
          <a:stretch>
            <a:fillRect/>
          </a:stretch>
        </p:blipFill>
        <p:spPr bwMode="auto">
          <a:xfrm>
            <a:off x="2857488" y="4786322"/>
            <a:ext cx="4143404" cy="1571636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1227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28794" y="357166"/>
            <a:ext cx="47149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Chapitre II : Transfert de chaleur</a:t>
            </a:r>
            <a:endParaRPr lang="fr-FR" sz="2000" dirty="0" smtClean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00034" y="243300"/>
            <a:ext cx="7858180" cy="4293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FF0000"/>
                </a:solidFill>
              </a:rPr>
              <a:t>II.2. Définitions</a:t>
            </a:r>
            <a:endParaRPr lang="fr-FR" dirty="0" smtClean="0">
              <a:solidFill>
                <a:srgbClr val="FF00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 Chaleur : </a:t>
            </a:r>
            <a:r>
              <a:rPr lang="fr-FR" dirty="0" smtClean="0"/>
              <a:t>la </a:t>
            </a:r>
            <a:r>
              <a:rPr lang="fr-FR" dirty="0" err="1" smtClean="0"/>
              <a:t>Q</a:t>
            </a:r>
            <a:r>
              <a:rPr lang="fr-FR" baseline="30000" dirty="0" err="1" smtClean="0"/>
              <a:t>té</a:t>
            </a:r>
            <a:r>
              <a:rPr lang="fr-FR" dirty="0" smtClean="0"/>
              <a:t> d’E thermique contenue dans un corps  (en Joule). 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 Température : </a:t>
            </a:r>
            <a:r>
              <a:rPr lang="fr-FR" dirty="0" smtClean="0"/>
              <a:t>mesure indirecte du degré d'agitation microscopique des atomes.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 Chaleur spécifique (Cp) : </a:t>
            </a:r>
            <a:r>
              <a:rPr lang="fr-FR" dirty="0" smtClean="0"/>
              <a:t>caractérise sa capacité à emmagasiner de la chaleur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                                             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c</a:t>
            </a:r>
            <a:r>
              <a:rPr lang="fr-FR" sz="2000" b="1" baseline="-25000" dirty="0" err="1" smtClean="0"/>
              <a:t>p</a:t>
            </a:r>
            <a:r>
              <a:rPr lang="fr-FR" sz="2000" b="1" baseline="-25000" dirty="0" smtClean="0"/>
              <a:t> </a:t>
            </a:r>
            <a:r>
              <a:rPr lang="fr-FR" b="1" dirty="0" smtClean="0"/>
              <a:t>= ΔQ/</a:t>
            </a:r>
            <a:r>
              <a:rPr lang="fr-FR" b="1" dirty="0" err="1" smtClean="0"/>
              <a:t>m.ΔT</a:t>
            </a:r>
            <a:endParaRPr lang="fr-FR" b="1" dirty="0"/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*Enthalpie: </a:t>
            </a:r>
            <a:r>
              <a:rPr lang="fr-FR" dirty="0" smtClean="0"/>
              <a:t>la </a:t>
            </a:r>
            <a:r>
              <a:rPr lang="fr-FR" dirty="0" err="1" smtClean="0"/>
              <a:t>Qté</a:t>
            </a:r>
            <a:r>
              <a:rPr lang="fr-FR" dirty="0" smtClean="0"/>
              <a:t> d'énergie contenue par unité de masse d'un corps.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                                         ΔH = ΔQ/m (J/kg)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*Chaleur latente (L)</a:t>
            </a:r>
            <a:r>
              <a:rPr lang="fr-FR" dirty="0" smtClean="0"/>
              <a:t> : la </a:t>
            </a:r>
            <a:r>
              <a:rPr lang="fr-FR" dirty="0" err="1" smtClean="0"/>
              <a:t>Qté</a:t>
            </a:r>
            <a:r>
              <a:rPr lang="fr-FR" dirty="0" smtClean="0"/>
              <a:t> d’énergie nécessaire /quantité de matière  (mole ou masse) d'un corps pour qu'il change d’état.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/>
              <a:t>                                     L  en  J/Kg ou J/mol.</a:t>
            </a:r>
          </a:p>
        </p:txBody>
      </p:sp>
      <p:sp>
        <p:nvSpPr>
          <p:cNvPr id="3" name="Rectangle 2"/>
          <p:cNvSpPr/>
          <p:nvPr/>
        </p:nvSpPr>
        <p:spPr>
          <a:xfrm>
            <a:off x="500034" y="4572008"/>
            <a:ext cx="771530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 Flux de chaleur (Q): </a:t>
            </a:r>
            <a:r>
              <a:rPr lang="fr-FR" dirty="0" smtClean="0"/>
              <a:t>est un débit de chaleur, </a:t>
            </a:r>
            <a:r>
              <a:rPr lang="fr-FR" b="1" dirty="0" smtClean="0"/>
              <a:t>Q = </a:t>
            </a:r>
            <a:r>
              <a:rPr lang="fr-FR" b="1" dirty="0" err="1" smtClean="0"/>
              <a:t>Δq</a:t>
            </a:r>
            <a:r>
              <a:rPr lang="fr-FR" b="1" dirty="0" smtClean="0"/>
              <a:t> /</a:t>
            </a:r>
            <a:r>
              <a:rPr lang="fr-FR" b="1" dirty="0" err="1" smtClean="0"/>
              <a:t>Δt</a:t>
            </a:r>
            <a:r>
              <a:rPr lang="fr-FR" b="1" dirty="0" smtClean="0"/>
              <a:t>  (J/s).</a:t>
            </a:r>
          </a:p>
          <a:p>
            <a:pPr algn="just">
              <a:lnSpc>
                <a:spcPct val="150000"/>
              </a:lnSpc>
            </a:pPr>
            <a:r>
              <a:rPr lang="fr-FR" b="1" dirty="0" smtClean="0">
                <a:solidFill>
                  <a:srgbClr val="0070C0"/>
                </a:solidFill>
              </a:rPr>
              <a:t>* Densité de flux de chaleur :</a:t>
            </a:r>
            <a:r>
              <a:rPr lang="fr-FR" dirty="0" smtClean="0"/>
              <a:t>   </a:t>
            </a:r>
            <a:r>
              <a:rPr lang="fr-FR" sz="2000" b="1" i="1" dirty="0" smtClean="0"/>
              <a:t>q</a:t>
            </a:r>
            <a:r>
              <a:rPr lang="fr-FR" b="1" i="1" dirty="0" smtClean="0"/>
              <a:t> = Q/Surface en (</a:t>
            </a:r>
            <a:r>
              <a:rPr lang="fr-FR" b="1" dirty="0" smtClean="0"/>
              <a:t>W/m</a:t>
            </a:r>
            <a:r>
              <a:rPr lang="fr-FR" b="1" baseline="30000" dirty="0" smtClean="0"/>
              <a:t>2</a:t>
            </a:r>
            <a:r>
              <a:rPr lang="fr-FR" b="1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-109270"/>
            <a:ext cx="792961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ymbolMT"/>
                <a:cs typeface="Calibri" pitchFamily="34" charset="0"/>
              </a:rPr>
              <a:t>II.3. Modes de transfert de chaleur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SymbolMT"/>
                <a:cs typeface="Calibri" pitchFamily="34" charset="0"/>
              </a:rPr>
              <a:t>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/>
                <a:cs typeface="Calibri" pitchFamily="34" charset="0"/>
              </a:rPr>
              <a:t>II.3.1.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/>
                <a:cs typeface="Calibri" pitchFamily="34" charset="0"/>
              </a:rPr>
              <a:t>Par conduction (diffusion).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         Le transfert par conduction est un échange de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chaleur en présence d'un ‘’∆T’’ sans déplacement de matière.</a:t>
            </a:r>
            <a:r>
              <a:rPr lang="fr-FR" dirty="0" smtClean="0">
                <a:latin typeface="Calibri" pitchFamily="34" charset="0"/>
                <a:ea typeface="SymbolMT" charset="-128"/>
                <a:cs typeface="Calibri" pitchFamily="34" charset="0"/>
              </a:rPr>
              <a:t> Il s'exprime par la loi de Fourier suivante : </a:t>
            </a:r>
          </a:p>
          <a:p>
            <a:endParaRPr lang="fr-FR" dirty="0" smtClean="0"/>
          </a:p>
          <a:p>
            <a:r>
              <a:rPr lang="fr-FR" b="1" dirty="0" smtClean="0"/>
              <a:t>                                                                                      En (J/m</a:t>
            </a:r>
            <a:r>
              <a:rPr lang="fr-FR" b="1" baseline="30000" dirty="0" smtClean="0"/>
              <a:t>2</a:t>
            </a:r>
            <a:r>
              <a:rPr lang="fr-FR" b="1" dirty="0" smtClean="0"/>
              <a:t>.s)</a:t>
            </a:r>
            <a:endParaRPr lang="fr-FR" dirty="0" smtClean="0"/>
          </a:p>
          <a:p>
            <a:endParaRPr lang="fr-FR" dirty="0" smtClean="0"/>
          </a:p>
          <a:p>
            <a:pPr>
              <a:lnSpc>
                <a:spcPct val="150000"/>
              </a:lnSpc>
            </a:pPr>
            <a:r>
              <a:rPr lang="fr-FR" b="1" dirty="0" smtClean="0"/>
              <a:t>λ :</a:t>
            </a:r>
            <a:r>
              <a:rPr lang="fr-FR" dirty="0" smtClean="0"/>
              <a:t> est la conductivité thermique du milieu en </a:t>
            </a:r>
            <a:r>
              <a:rPr lang="fr-FR" b="1" dirty="0" smtClean="0"/>
              <a:t>W/</a:t>
            </a:r>
            <a:r>
              <a:rPr lang="fr-FR" b="1" dirty="0" err="1" smtClean="0"/>
              <a:t>m.K</a:t>
            </a:r>
            <a:r>
              <a:rPr lang="fr-FR" dirty="0" smtClean="0"/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fr-FR" b="1" u="sng" dirty="0">
                <a:latin typeface="Calibri" pitchFamily="34" charset="0"/>
                <a:ea typeface="SymbolMT" charset="-128"/>
                <a:cs typeface="Calibri" pitchFamily="34" charset="0"/>
              </a:rPr>
              <a:t>Nb :</a:t>
            </a:r>
            <a:r>
              <a:rPr lang="fr-FR" dirty="0">
                <a:latin typeface="Calibri" pitchFamily="34" charset="0"/>
                <a:ea typeface="SymbolMT" charset="-128"/>
                <a:cs typeface="Calibri" pitchFamily="34" charset="0"/>
              </a:rPr>
              <a:t> La conductivité thermique (λ) est liée à 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fr-FR" dirty="0">
                <a:latin typeface="Calibri" pitchFamily="34" charset="0"/>
                <a:ea typeface="SymbolMT" charset="-128"/>
                <a:cs typeface="Calibri" pitchFamily="34" charset="0"/>
              </a:rPr>
              <a:t>La conductivité électrique (mouvement des porteurs de charge)</a:t>
            </a:r>
          </a:p>
          <a:p>
            <a:pPr>
              <a:lnSpc>
                <a:spcPct val="150000"/>
              </a:lnSpc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Image 6" descr="http://www.utc.fr/~houde/TF11/img/img00002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1840" y="1309122"/>
            <a:ext cx="1584483" cy="811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131840" y="1483868"/>
            <a:ext cx="35719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</a:t>
            </a:r>
            <a:endParaRPr lang="fr-FR" sz="24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5971"/>
              </p:ext>
            </p:extLst>
          </p:nvPr>
        </p:nvGraphicFramePr>
        <p:xfrm>
          <a:off x="2517397" y="3501008"/>
          <a:ext cx="3350747" cy="2664298"/>
        </p:xfrm>
        <a:graphic>
          <a:graphicData uri="http://schemas.openxmlformats.org/drawingml/2006/table">
            <a:tbl>
              <a:tblPr/>
              <a:tblGrid>
                <a:gridCol w="1908029"/>
                <a:gridCol w="1442718"/>
              </a:tblGrid>
              <a:tr h="7685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libri"/>
                          <a:ea typeface="Times New Roman"/>
                          <a:cs typeface="Calibri"/>
                        </a:rPr>
                        <a:t>Matériau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2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λ</a:t>
                      </a: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 (W/</a:t>
                      </a:r>
                      <a:r>
                        <a:rPr lang="fr-FR" sz="2000" b="1" dirty="0" err="1">
                          <a:latin typeface="Calibri"/>
                          <a:ea typeface="Times New Roman"/>
                          <a:cs typeface="Calibri"/>
                        </a:rPr>
                        <a:t>m.K</a:t>
                      </a: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)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>
                        <a:alpha val="27000"/>
                      </a:srgbClr>
                    </a:solidFill>
                  </a:tcPr>
                </a:tc>
              </a:tr>
              <a:tr h="473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libri"/>
                          <a:ea typeface="Times New Roman"/>
                          <a:cs typeface="Calibri"/>
                        </a:rPr>
                        <a:t>Ag</a:t>
                      </a:r>
                      <a:endParaRPr lang="fr-FR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419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</a:tr>
              <a:tr h="473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libri"/>
                          <a:ea typeface="Times New Roman"/>
                          <a:cs typeface="Calibri"/>
                        </a:rPr>
                        <a:t>Cu</a:t>
                      </a:r>
                      <a:endParaRPr lang="fr-FR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386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</a:tr>
              <a:tr h="473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Verre</a:t>
                      </a:r>
                      <a:endParaRPr lang="fr-FR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0,78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</a:tr>
              <a:tr h="4739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Polystyrène </a:t>
                      </a:r>
                      <a:endParaRPr lang="fr-FR" sz="20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0.025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  <a:alpha val="27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85720" y="571480"/>
            <a:ext cx="857259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SymbolMT" charset="-128"/>
                <a:cs typeface="Calibri" pitchFamily="34" charset="0"/>
              </a:rPr>
              <a:t>       II.3.1.a.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Arial" pitchFamily="34" charset="0"/>
                <a:ea typeface="SymbolMT" charset="-128"/>
                <a:cs typeface="Calibri" pitchFamily="34" charset="0"/>
              </a:rPr>
              <a:t> 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iffusivité thermique (α)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 : est souvent utilisée dans le transfert thermique               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(en m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/s)</a:t>
            </a:r>
          </a:p>
          <a:p>
            <a:pPr marL="0" marR="0" lvl="0" indent="0" algn="just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28673" name="Imag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1071570" cy="714380"/>
          </a:xfrm>
          <a:prstGeom prst="rect">
            <a:avLst/>
          </a:prstGeom>
          <a:noFill/>
        </p:spPr>
      </p:pic>
      <p:pic>
        <p:nvPicPr>
          <p:cNvPr id="28676" name="Imag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643182"/>
            <a:ext cx="2098184" cy="757240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898525" y="857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714348" y="1714488"/>
            <a:ext cx="71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SymbolMT" charset="-128"/>
                <a:cs typeface="Arial" pitchFamily="34" charset="0"/>
              </a:rPr>
              <a:t>II.3.1.b.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SymbolMT" charset="-128"/>
                <a:cs typeface="Calibri" pitchFamily="34" charset="0"/>
              </a:rPr>
              <a:t>oi de répartition de la température :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SymbolMT" charset="-128"/>
                <a:cs typeface="Calibri" pitchFamily="34" charset="0"/>
              </a:rPr>
              <a:t>s’écrit par 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solidFill>
                <a:srgbClr val="0070C0"/>
              </a:solidFill>
              <a:latin typeface="+mj-lt"/>
              <a:ea typeface="SymbolMT" charset="-128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857364"/>
            <a:ext cx="2214578" cy="219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642910" y="4071942"/>
            <a:ext cx="635798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SymbolMT" charset="-128"/>
                <a:cs typeface="Arial" pitchFamily="34" charset="0"/>
              </a:rPr>
              <a:t>II.3.1.c.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La densité de flux de chaleur s’écrit 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714348" y="4500570"/>
            <a:ext cx="6643734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Si T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&gt;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T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alors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ϕ &gt;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0, la chaleur pénètre par x = 0 et ressort par x = 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Si T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0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&lt; T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1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alors ϕ &lt; 0, la chaleur pénètre par x = e et ressort par x= 0.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* Dans un mur composite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 : Q = Q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1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+ Q</a:t>
            </a:r>
            <a:r>
              <a:rPr kumimoji="0" lang="fr-F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+…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Q</a:t>
            </a:r>
            <a:r>
              <a:rPr kumimoji="0" lang="fr-FR" sz="2000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428860" y="5786454"/>
            <a:ext cx="3857652" cy="676277"/>
            <a:chOff x="2428860" y="5786454"/>
            <a:chExt cx="3786214" cy="676277"/>
          </a:xfrm>
        </p:grpSpPr>
        <p:pic>
          <p:nvPicPr>
            <p:cNvPr id="28680" name="Image 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2643174" y="5786454"/>
              <a:ext cx="3571900" cy="676277"/>
            </a:xfrm>
            <a:prstGeom prst="rect">
              <a:avLst/>
            </a:prstGeom>
            <a:noFill/>
          </p:spPr>
        </p:pic>
        <p:sp>
          <p:nvSpPr>
            <p:cNvPr id="12" name="ZoneTexte 11"/>
            <p:cNvSpPr txBox="1"/>
            <p:nvPr/>
          </p:nvSpPr>
          <p:spPr>
            <a:xfrm>
              <a:off x="2428860" y="5896293"/>
              <a:ext cx="4286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/>
                <a:t>q</a:t>
              </a:r>
              <a:endParaRPr lang="fr-FR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28596" y="214290"/>
            <a:ext cx="7286644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II.3.1.d.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Résistance thermique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:</a:t>
            </a:r>
            <a:endParaRPr lang="fr-FR" sz="2000" b="1" dirty="0" smtClean="0">
              <a:latin typeface="Arial" pitchFamily="34" charset="0"/>
              <a:ea typeface="SymbolMT" charset="-128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est l’analogue d’une résistance électrique.          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       ΔT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t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. Q,  alors :</a:t>
            </a:r>
            <a:r>
              <a:rPr lang="fr-FR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                         </a:t>
            </a:r>
            <a:r>
              <a:rPr lang="fr-FR" dirty="0" smtClean="0">
                <a:latin typeface="Arial" pitchFamily="34" charset="0"/>
                <a:ea typeface="SymbolMT" charset="-128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548DD4"/>
                </a:solidFill>
                <a:latin typeface="Calibri" pitchFamily="34" charset="0"/>
                <a:ea typeface="SymbolMT" charset="-128"/>
                <a:cs typeface="Calibri" pitchFamily="34" charset="0"/>
              </a:rPr>
              <a:t> (</a:t>
            </a:r>
            <a:r>
              <a:rPr lang="fr-FR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en K/W</a:t>
            </a:r>
            <a:r>
              <a:rPr lang="fr-FR" b="1" dirty="0" smtClean="0">
                <a:solidFill>
                  <a:srgbClr val="548DD4"/>
                </a:solidFill>
                <a:latin typeface="Calibri" pitchFamily="34" charset="0"/>
                <a:ea typeface="SymbolMT" charset="-128"/>
                <a:cs typeface="Calibri" pitchFamily="34" charset="0"/>
              </a:rPr>
              <a:t>)</a:t>
            </a:r>
            <a:endParaRPr lang="fr-FR" sz="105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Calibri" pitchFamily="34" charset="0"/>
              <a:ea typeface="SymbolMT" charset="-128"/>
              <a:cs typeface="Calibri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 Dans un mur composite :  </a:t>
            </a:r>
            <a:r>
              <a:rPr lang="fr-FR" sz="2000" b="1" dirty="0" err="1" smtClean="0"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lang="fr-FR" sz="2000" b="1" baseline="-30000" dirty="0" err="1" smtClean="0">
                <a:latin typeface="Calibri" pitchFamily="34" charset="0"/>
                <a:ea typeface="SymbolMT" charset="-128"/>
                <a:cs typeface="Calibri" pitchFamily="34" charset="0"/>
              </a:rPr>
              <a:t>t</a:t>
            </a:r>
            <a:r>
              <a:rPr lang="fr-FR" sz="2000" dirty="0" smtClean="0">
                <a:latin typeface="Calibri" pitchFamily="34" charset="0"/>
                <a:ea typeface="SymbolMT" charset="-128"/>
                <a:cs typeface="Calibri" pitchFamily="34" charset="0"/>
              </a:rPr>
              <a:t> = </a:t>
            </a:r>
            <a:r>
              <a:rPr lang="fr-FR" sz="2000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lang="fr-FR" sz="2000" b="1" baseline="-30000" dirty="0" smtClean="0">
                <a:latin typeface="Calibri" pitchFamily="34" charset="0"/>
                <a:ea typeface="SymbolMT" charset="-128"/>
                <a:cs typeface="Calibri" pitchFamily="34" charset="0"/>
              </a:rPr>
              <a:t>1</a:t>
            </a:r>
            <a:r>
              <a:rPr lang="fr-FR" sz="2000" baseline="-30000" dirty="0" smtClean="0"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  <a:ea typeface="SymbolMT" charset="-128"/>
                <a:cs typeface="Calibri" pitchFamily="34" charset="0"/>
              </a:rPr>
              <a:t>+ </a:t>
            </a:r>
            <a:r>
              <a:rPr lang="fr-FR" sz="2000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lang="fr-FR" sz="2000" b="1" baseline="-30000" dirty="0" smtClean="0"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r>
              <a:rPr lang="fr-FR" sz="2000" dirty="0" smtClean="0">
                <a:latin typeface="Calibri" pitchFamily="34" charset="0"/>
                <a:ea typeface="SymbolMT" charset="-128"/>
                <a:cs typeface="Calibri" pitchFamily="34" charset="0"/>
              </a:rPr>
              <a:t> +…</a:t>
            </a:r>
            <a:r>
              <a:rPr lang="fr-FR" sz="2000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 R</a:t>
            </a:r>
            <a:r>
              <a:rPr lang="fr-FR" sz="2000" b="1" baseline="-30000" dirty="0" smtClean="0">
                <a:latin typeface="Calibri" pitchFamily="34" charset="0"/>
                <a:ea typeface="SymbolMT" charset="-128"/>
                <a:cs typeface="Calibri" pitchFamily="34" charset="0"/>
              </a:rPr>
              <a:t>n</a:t>
            </a:r>
            <a:r>
              <a:rPr lang="fr-FR" sz="2000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 , Donc 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b="1" baseline="-30000" dirty="0" smtClean="0"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endParaRPr lang="fr-FR" sz="28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Imag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142984"/>
            <a:ext cx="1237025" cy="509589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285720" y="3714752"/>
            <a:ext cx="25519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2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5786446" y="1571612"/>
            <a:ext cx="2714644" cy="903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0034" y="2714620"/>
            <a:ext cx="7858180" cy="108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rgbClr val="548DD4"/>
                </a:solidFill>
                <a:ea typeface="SymbolMT"/>
                <a:cs typeface="Calibri"/>
              </a:rPr>
              <a:t>II.3.2.</a:t>
            </a:r>
            <a:r>
              <a:rPr lang="fr-FR" sz="2000" b="1" dirty="0" smtClean="0">
                <a:solidFill>
                  <a:srgbClr val="548DD4"/>
                </a:solidFill>
                <a:ea typeface="Times New Roman"/>
                <a:cs typeface="Arial"/>
              </a:rPr>
              <a:t> </a:t>
            </a:r>
            <a:r>
              <a:rPr lang="fr-FR" sz="2000" b="1" dirty="0" smtClean="0">
                <a:solidFill>
                  <a:srgbClr val="548DD4"/>
                </a:solidFill>
                <a:ea typeface="SymbolMT"/>
                <a:cs typeface="Calibri"/>
              </a:rPr>
              <a:t>Par convection</a:t>
            </a:r>
            <a:r>
              <a:rPr lang="fr-FR" sz="2000" b="1" dirty="0" smtClean="0">
                <a:solidFill>
                  <a:srgbClr val="00B050"/>
                </a:solidFill>
                <a:ea typeface="SymbolMT"/>
                <a:cs typeface="Calibri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fr-FR" dirty="0" smtClean="0">
                <a:ea typeface="SymbolMT"/>
                <a:cs typeface="Calibri"/>
              </a:rPr>
              <a:t>    Il apparaît entre 2 phases dont l'une au moins est mobile, dû au déplacement de molécules de différentes </a:t>
            </a:r>
            <a:r>
              <a:rPr lang="fr-FR" b="1" dirty="0" smtClean="0">
                <a:ea typeface="SymbolMT"/>
                <a:cs typeface="Calibri"/>
              </a:rPr>
              <a:t>T</a:t>
            </a:r>
            <a:r>
              <a:rPr lang="fr-FR" dirty="0" smtClean="0">
                <a:ea typeface="SymbolMT"/>
                <a:cs typeface="Calibri"/>
              </a:rPr>
              <a:t> et de </a:t>
            </a:r>
            <a:r>
              <a:rPr lang="el-GR" b="1" dirty="0" smtClean="0">
                <a:ea typeface="SymbolMT"/>
                <a:cs typeface="Calibri"/>
              </a:rPr>
              <a:t>ρ</a:t>
            </a:r>
            <a:r>
              <a:rPr lang="fr-FR" dirty="0" smtClean="0">
                <a:ea typeface="SymbolMT"/>
                <a:cs typeface="Calibri"/>
              </a:rPr>
              <a:t>.</a:t>
            </a:r>
            <a:endParaRPr lang="fr-FR" sz="1600" dirty="0">
              <a:ea typeface="Times New Roman"/>
              <a:cs typeface="Arial"/>
            </a:endParaRPr>
          </a:p>
        </p:txBody>
      </p:sp>
      <p:pic>
        <p:nvPicPr>
          <p:cNvPr id="8" name="Image 7"/>
          <p:cNvPicPr/>
          <p:nvPr/>
        </p:nvPicPr>
        <p:blipFill>
          <a:blip r:embed="rId4"/>
          <a:srcRect l="27178" t="27899" r="28844" b="33877"/>
          <a:stretch>
            <a:fillRect/>
          </a:stretch>
        </p:blipFill>
        <p:spPr bwMode="auto">
          <a:xfrm>
            <a:off x="1214414" y="3789040"/>
            <a:ext cx="66437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48548" y="428604"/>
            <a:ext cx="79279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Q</a:t>
            </a:r>
            <a:r>
              <a:rPr kumimoji="0" lang="fr-FR" b="0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té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de chaleur échangée dépend de 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SymbolMT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∆T entre la paroi et le fluide 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la vitesse du fluide 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la forme de la surface d'échange ;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fr-FR" dirty="0" smtClean="0">
                <a:latin typeface="+mj-lt"/>
                <a:ea typeface="SymbolMT"/>
                <a:cs typeface="Calibri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la nature de l’écoulement.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/>
                <a:cs typeface="Calibri" pitchFamily="34" charset="0"/>
              </a:rPr>
              <a:t>* Convection naturelle (libre)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/>
                <a:cs typeface="Calibri" pitchFamily="34" charset="0"/>
              </a:rPr>
              <a:t>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Dû à la différence de </a:t>
            </a:r>
            <a:r>
              <a:rPr kumimoji="0" lang="el-GR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ρ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entre les particules composant le fluide.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/>
                <a:cs typeface="Calibri" pitchFamily="34" charset="0"/>
              </a:rPr>
              <a:t>* Convection forcée 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Le mouvement du fluide est induit par une cause indépendante (exemple : Pression)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2000232" y="4071942"/>
          <a:ext cx="4643470" cy="2539138"/>
        </p:xfrm>
        <a:graphic>
          <a:graphicData uri="http://schemas.openxmlformats.org/drawingml/2006/table">
            <a:tbl>
              <a:tblPr/>
              <a:tblGrid>
                <a:gridCol w="3000396"/>
                <a:gridCol w="1643074"/>
              </a:tblGrid>
              <a:tr h="629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Matériau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 (W/m</a:t>
                      </a:r>
                      <a:r>
                        <a:rPr lang="fr-FR" sz="2000" b="1" baseline="30000" dirty="0"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fr-FR" sz="2000" b="1" dirty="0">
                          <a:latin typeface="Calibri"/>
                          <a:ea typeface="Times New Roman"/>
                          <a:cs typeface="Calibri"/>
                        </a:rPr>
                        <a:t>.K)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alibri"/>
                          <a:ea typeface="Times New Roman"/>
                          <a:cs typeface="Calibri"/>
                        </a:rPr>
                        <a:t>Air</a:t>
                      </a:r>
                      <a:endParaRPr lang="fr-FR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5 - 25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Eau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alibri"/>
                          <a:ea typeface="Times New Roman"/>
                          <a:cs typeface="Calibri"/>
                        </a:rPr>
                        <a:t>100 - 900</a:t>
                      </a:r>
                      <a:endParaRPr lang="fr-FR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10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alibri"/>
                          <a:ea typeface="Times New Roman"/>
                          <a:cs typeface="Calibri"/>
                        </a:rPr>
                        <a:t>Huile</a:t>
                      </a:r>
                      <a:endParaRPr lang="fr-FR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latin typeface="Calibri"/>
                          <a:ea typeface="Times New Roman"/>
                          <a:cs typeface="Calibri"/>
                        </a:rPr>
                        <a:t>50 - 2000</a:t>
                      </a:r>
                      <a:endParaRPr lang="fr-FR" sz="20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6294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métaux fondus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latin typeface="Calibri"/>
                          <a:ea typeface="Times New Roman"/>
                          <a:cs typeface="Calibri"/>
                        </a:rPr>
                        <a:t>6000 - 120000</a:t>
                      </a:r>
                      <a:endParaRPr lang="fr-FR" sz="20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38100" marR="381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2770" name="Image 12"/>
          <p:cNvPicPr>
            <a:picLocks noChangeAspect="1" noChangeArrowheads="1"/>
          </p:cNvPicPr>
          <p:nvPr/>
        </p:nvPicPr>
        <p:blipFill>
          <a:blip r:embed="rId2"/>
          <a:srcRect l="19923" t="42572" r="55208" b="30435"/>
          <a:stretch>
            <a:fillRect/>
          </a:stretch>
        </p:blipFill>
        <p:spPr bwMode="auto">
          <a:xfrm>
            <a:off x="5500694" y="928670"/>
            <a:ext cx="2500330" cy="2286016"/>
          </a:xfrm>
          <a:prstGeom prst="rect">
            <a:avLst/>
          </a:prstGeom>
          <a:noFill/>
        </p:spPr>
      </p:pic>
      <p:pic>
        <p:nvPicPr>
          <p:cNvPr id="32769" name="Imag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928670"/>
            <a:ext cx="4643470" cy="2357454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85720" y="428604"/>
            <a:ext cx="82867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 charset="-128"/>
                <a:cs typeface="Calibri" pitchFamily="34" charset="0"/>
              </a:rPr>
              <a:t>Le flux de chaleur transmis est donné par la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 charset="-128"/>
                <a:cs typeface="Calibri" pitchFamily="34" charset="0"/>
              </a:rPr>
              <a:t>loi de Newton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SymbolMT" charset="-128"/>
                <a:cs typeface="Calibri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 charset="-128"/>
                <a:cs typeface="Calibri" pitchFamily="34" charset="0"/>
              </a:rPr>
              <a:t>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1362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642910" y="3429000"/>
            <a:ext cx="52411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h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 : coefficient d’échange par convection en W/(m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.K)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071670" y="1285860"/>
            <a:ext cx="571504" cy="477054"/>
          </a:xfrm>
          <a:prstGeom prst="rect">
            <a:avLst/>
          </a:prstGeom>
          <a:solidFill>
            <a:srgbClr val="960000"/>
          </a:solidFill>
        </p:spPr>
        <p:txBody>
          <a:bodyPr wrap="square" rtlCol="0">
            <a:spAutoFit/>
          </a:bodyPr>
          <a:lstStyle/>
          <a:p>
            <a:r>
              <a:rPr lang="fr-FR" sz="2500" dirty="0" smtClean="0">
                <a:solidFill>
                  <a:schemeClr val="bg1"/>
                </a:solidFill>
              </a:rPr>
              <a:t>Q</a:t>
            </a:r>
            <a:endParaRPr lang="fr-FR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20966619">
            <a:off x="5528941" y="565390"/>
            <a:ext cx="285752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571472" y="214290"/>
            <a:ext cx="7715304" cy="3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SymbolMT"/>
                <a:cs typeface="Calibri" pitchFamily="34" charset="0"/>
              </a:rPr>
              <a:t>II.3.3.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+mj-lt"/>
                <a:ea typeface="SymbolMT"/>
                <a:cs typeface="Calibri" pitchFamily="34" charset="0"/>
              </a:rPr>
              <a:t>Par rayonnement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- un échange d‘E sous forme d’ondes électromagnétiques.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- pas de déplacement de matière.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 pas de contact entre les objets qui échangent l’E.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* La </a:t>
            </a:r>
            <a:r>
              <a:rPr kumimoji="0" lang="fr-FR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q</a:t>
            </a:r>
            <a:r>
              <a:rPr kumimoji="0" lang="fr-FR" b="0" i="1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té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de chaleur échangée est :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Q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= ε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1-2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k</a:t>
            </a:r>
            <a:r>
              <a:rPr kumimoji="0" lang="fr-FR" b="1" i="1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fr-FR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(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T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−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T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Calibri" pitchFamily="34" charset="0"/>
              </a:rPr>
              <a:t>ε</a:t>
            </a:r>
            <a:r>
              <a:rPr kumimoji="0" lang="fr-FR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1-2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 = facteur d'émission.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k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B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 = 1.38.10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-23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SymbolMT"/>
                <a:cs typeface="Times" pitchFamily="18" charset="0"/>
              </a:rPr>
              <a:t> J/K 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71472" y="3571876"/>
            <a:ext cx="814393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II.3.3.a.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Flux énergétique φ :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c'est l’E émise par une source sous forme de rayonnement</a:t>
            </a:r>
            <a:r>
              <a:rPr lang="fr-FR" b="1" dirty="0" smtClean="0">
                <a:latin typeface="Calibri" pitchFamily="34" charset="0"/>
                <a:ea typeface="SymbolMT"/>
                <a:cs typeface="Calibri" pitchFamily="34" charset="0"/>
              </a:rPr>
              <a:t> :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φ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dQ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(en W)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II.3.3.b.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Intensité énergétique I :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</a:t>
            </a:r>
            <a:r>
              <a:rPr lang="fr-FR" dirty="0" smtClean="0">
                <a:latin typeface="Calibri" pitchFamily="34" charset="0"/>
                <a:ea typeface="SymbolMT"/>
                <a:cs typeface="Calibri" pitchFamily="34" charset="0"/>
              </a:rPr>
              <a:t>c’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est le flux énergétique émis par l'angle solide élémentaire 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dΩ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(en W.sr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-1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)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184902"/>
            <a:ext cx="8358246" cy="29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II.3.3.c.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Emittance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énergétique M 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est le flux </a:t>
            </a:r>
            <a:r>
              <a:rPr lang="fr-FR" dirty="0" smtClean="0">
                <a:latin typeface="Calibri" pitchFamily="34" charset="0"/>
                <a:ea typeface="SymbolMT"/>
                <a:cs typeface="Calibri" pitchFamily="34" charset="0"/>
              </a:rPr>
              <a:t>énergétique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dφ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 par unité de surface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.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M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dφ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dS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(en W/m</a:t>
            </a:r>
            <a:r>
              <a:rPr kumimoji="0" lang="fr-FR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2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).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II.3.3.d.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Luminance énergétique L: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               La luminance du point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O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situé dans un élément </a:t>
            </a:r>
            <a:r>
              <a:rPr kumimoji="0" lang="fr-FR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d'une source, dans une direction faisant un angle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θ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avec la normale à </a:t>
            </a:r>
            <a:r>
              <a:rPr kumimoji="0" lang="fr-FR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est égale 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L = di/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dS.Cosθ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64645" y="3429000"/>
            <a:ext cx="3000396" cy="232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48" y="1643050"/>
            <a:ext cx="757239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I.1. Introduction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Dans ce cours, trois disciplines scientifiques </a:t>
            </a: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seront abordées 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transfert de chaleur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: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l'étude du transfert de la quantité de chaleur décrivant la variation de la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température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dans un milieu.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transfert de matière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l'étude du transfert de quantité de matière décrivant l'évolution de la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concentration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en une espèce dans un milieu.  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transfert de quantité de mouvement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l'étude du transfert de quantité de mouvement dans un fluide visant à décrire l'évolution de la </a:t>
            </a:r>
            <a:r>
              <a:rPr kumimoji="0" lang="fr-FR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vitesse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d'un fluide.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7224" y="595611"/>
            <a:ext cx="6154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Chapitre </a:t>
            </a:r>
            <a:r>
              <a:rPr lang="fr-FR" b="1" u="sng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fr-FR" b="1" u="sng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: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lang="fr-FR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ntroduction aux modes de transfert</a:t>
            </a:r>
            <a:endParaRPr lang="fr-F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57158" y="857794"/>
            <a:ext cx="8031266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II.4. Exemples d’applications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d</a:t>
            </a:r>
            <a:r>
              <a:rPr lang="fr-F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ea typeface="SymbolMT"/>
                <a:cs typeface="Calibri" pitchFamily="34" charset="0"/>
              </a:rPr>
              <a:t>éperdition thermique d'un réfrigérateur) 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Calibri" pitchFamily="34" charset="0"/>
              <a:ea typeface="SymbolMT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Calibri" pitchFamily="34" charset="0"/>
                <a:ea typeface="SymbolMT"/>
                <a:cs typeface="Calibri" pitchFamily="34" charset="0"/>
              </a:rPr>
              <a:t>      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Un réfrigérateur (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1,20 m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de haut,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0,60 m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de large et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0,50 m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de profondeur).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Les parois sont constituées de plaques en plastique, d’épaisseur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e = 3 mm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et de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= 0,12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W.m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-1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.K</a:t>
            </a:r>
            <a:r>
              <a:rPr kumimoji="0" lang="fr-FR" sz="200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-1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.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T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ea typeface="SymbolMT"/>
                <a:cs typeface="Times New Roman" pitchFamily="18" charset="0"/>
              </a:rPr>
              <a:t>de l’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extérieure =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20 °C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.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a)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Calculer Résistance thermique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R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et déduire le flux de chaleur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Φ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pour maintenir à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5 °C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ymbolMT"/>
                <a:cs typeface="Times New Roman" pitchFamily="18" charset="0"/>
              </a:rPr>
              <a:t> à l’intérieure du réfrigérateur.</a:t>
            </a: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ea typeface="SymbolMT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endParaRPr lang="fr-FR" sz="2000" dirty="0" smtClean="0">
              <a:latin typeface="Times New Roman" pitchFamily="18" charset="0"/>
              <a:ea typeface="SymbolMT"/>
              <a:cs typeface="Times New Roman" pitchFamily="18" charset="0"/>
            </a:endParaRPr>
          </a:p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ymbolMT" charset="-128"/>
                <a:cs typeface="Times New Roman" pitchFamily="18" charset="0"/>
              </a:rPr>
              <a:t> 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SymbolMT" charset="-128"/>
                <a:cs typeface="Times New Roman" pitchFamily="18" charset="0"/>
              </a:rPr>
              <a:t>b)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Calculer les températures des deux faces d'un mur d'épaisseur 0,4 m.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S = 1m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2 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, </a:t>
            </a:r>
            <a:r>
              <a:rPr lang="fr-FR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λ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 = 0,813 W.m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.K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, T</a:t>
            </a:r>
            <a:r>
              <a:rPr lang="en-US" sz="2000" baseline="-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ext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 = -15 °C ,  T</a:t>
            </a:r>
            <a:r>
              <a:rPr lang="en-US" sz="2000" baseline="-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 = 20 °C, </a:t>
            </a:r>
            <a:r>
              <a:rPr lang="en-US" sz="2000" dirty="0" err="1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h</a:t>
            </a:r>
            <a:r>
              <a:rPr lang="en-US" sz="2000" baseline="-30000" dirty="0" err="1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ext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 = 25 W.m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-2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.K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, h</a:t>
            </a:r>
            <a:r>
              <a:rPr lang="en-US" sz="2000" baseline="-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int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 = 8,33 W.m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-2</a:t>
            </a:r>
            <a:r>
              <a:rPr lang="en-US" sz="2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.K</a:t>
            </a:r>
            <a:r>
              <a:rPr lang="en-US" sz="2000" baseline="30000" dirty="0" smtClean="0">
                <a:latin typeface="Times New Roman" pitchFamily="18" charset="0"/>
                <a:ea typeface="SymbolMT" charset="-128"/>
                <a:cs typeface="Times New Roman" pitchFamily="18" charset="0"/>
              </a:rPr>
              <a:t>-1</a:t>
            </a:r>
            <a:endParaRPr kumimoji="0" lang="fr-FR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2290" y="347166"/>
            <a:ext cx="8358182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ymbolMT" charset="-128"/>
                <a:cs typeface="Calibri" pitchFamily="34" charset="0"/>
              </a:rPr>
              <a:t>a) Calcul de la Résistance thermique </a:t>
            </a:r>
            <a:r>
              <a:rPr lang="fr-FR" sz="2000" b="1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lang="fr-FR" sz="2000" b="1" baseline="-300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ymbolMT" charset="-128"/>
                <a:cs typeface="Calibri" pitchFamily="34" charset="0"/>
              </a:rPr>
              <a:t>t</a:t>
            </a:r>
            <a:r>
              <a:rPr lang="fr-FR" sz="20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SymbolMT" charset="-128"/>
                <a:cs typeface="Calibri" pitchFamily="34" charset="0"/>
              </a:rPr>
              <a:t> :</a:t>
            </a:r>
          </a:p>
          <a:p>
            <a:pPr lvl="0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ymbolMT" charset="-128"/>
                <a:cs typeface="Times New Roman" pitchFamily="18" charset="0"/>
              </a:rPr>
              <a:t>*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SymbolMT" charset="-128"/>
                <a:cs typeface="Times New Roman" pitchFamily="18" charset="0"/>
              </a:rPr>
              <a:t>Calcul de la surface d’échange :</a:t>
            </a:r>
            <a:endParaRPr kumimoji="0" lang="fr-FR" sz="20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  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S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1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= 1,2 x 0,6 = 0,72 m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  * S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= 1,2 x 0,5 = 0,60 m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* S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= 0,6 x 0,5 = 0,30 m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   </a:t>
            </a:r>
            <a:r>
              <a:rPr kumimoji="0" lang="en-US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Soit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:    S = 2 . (S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1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+ S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+ S</a:t>
            </a:r>
            <a:r>
              <a:rPr kumimoji="0" lang="en-US" b="1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3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)</a:t>
            </a:r>
            <a:r>
              <a:rPr kumimoji="0" lang="en-US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= </a:t>
            </a:r>
            <a:r>
              <a:rPr kumimoji="0" lang="en-US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3,24 m</a:t>
            </a:r>
            <a:r>
              <a:rPr kumimoji="0" lang="en-US" b="1" i="0" u="sng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2</a:t>
            </a:r>
            <a:endParaRPr kumimoji="0" lang="fr-FR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ymbolMT" charset="-128"/>
                <a:cs typeface="Calibri" pitchFamily="34" charset="0"/>
              </a:rPr>
              <a:t>*</a:t>
            </a:r>
            <a:r>
              <a:rPr lang="fr-FR" sz="2200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r>
              <a:rPr lang="fr-FR" sz="2200" b="1" dirty="0" err="1" smtClean="0">
                <a:latin typeface="Calibri" pitchFamily="34" charset="0"/>
                <a:ea typeface="SymbolMT" charset="-128"/>
                <a:cs typeface="Calibri" pitchFamily="34" charset="0"/>
              </a:rPr>
              <a:t>R</a:t>
            </a:r>
            <a:r>
              <a:rPr lang="fr-FR" b="1" baseline="-25000" dirty="0" err="1" smtClean="0">
                <a:latin typeface="Calibri" pitchFamily="34" charset="0"/>
                <a:ea typeface="SymbolMT" charset="-128"/>
                <a:cs typeface="Calibri" pitchFamily="34" charset="0"/>
              </a:rPr>
              <a:t>t</a:t>
            </a:r>
            <a:r>
              <a:rPr lang="fr-FR" b="1" baseline="-25000" dirty="0" smtClean="0">
                <a:latin typeface="Calibri" pitchFamily="34" charset="0"/>
                <a:ea typeface="SymbolMT" charset="-128"/>
                <a:cs typeface="Calibri" pitchFamily="34" charset="0"/>
              </a:rPr>
              <a:t> </a:t>
            </a:r>
            <a:r>
              <a:rPr lang="fr-FR" b="1" dirty="0" smtClean="0">
                <a:latin typeface="Calibri" pitchFamily="34" charset="0"/>
                <a:ea typeface="SymbolMT" charset="-128"/>
                <a:cs typeface="Calibri" pitchFamily="34" charset="0"/>
              </a:rPr>
              <a:t>= e/</a:t>
            </a:r>
            <a:r>
              <a:rPr lang="fr-FR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λ.S</a:t>
            </a:r>
            <a:r>
              <a:rPr lang="fr-FR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0.003/0.12*3.24 = </a:t>
            </a:r>
            <a:r>
              <a:rPr lang="fr-FR" b="1" u="sng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0.007 K/W</a:t>
            </a:r>
            <a:r>
              <a:rPr lang="fr-FR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* </a:t>
            </a:r>
            <a:r>
              <a:rPr lang="fr-FR" sz="2000" b="1" dirty="0" smtClean="0">
                <a:latin typeface="+mj-lt"/>
                <a:ea typeface="Times New Roman" pitchFamily="18" charset="0"/>
                <a:cs typeface="Times New Roman" pitchFamily="18" charset="0"/>
              </a:rPr>
              <a:t>Le flux de chaleur Q : </a:t>
            </a:r>
          </a:p>
          <a:p>
            <a:pPr lvl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     Q = [T</a:t>
            </a:r>
            <a:r>
              <a:rPr lang="fr-FR" b="1" baseline="-25000" dirty="0" smtClean="0">
                <a:latin typeface="+mj-lt"/>
                <a:ea typeface="Times New Roman" pitchFamily="18" charset="0"/>
                <a:cs typeface="Times New Roman" pitchFamily="18" charset="0"/>
              </a:rPr>
              <a:t>1</a:t>
            </a:r>
            <a:r>
              <a:rPr lang="fr-FR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– T</a:t>
            </a:r>
            <a:r>
              <a:rPr lang="fr-FR" b="1" baseline="-25000" dirty="0" smtClean="0">
                <a:latin typeface="+mj-lt"/>
                <a:ea typeface="Times New Roman" pitchFamily="18" charset="0"/>
                <a:cs typeface="Times New Roman" pitchFamily="18" charset="0"/>
              </a:rPr>
              <a:t>2</a:t>
            </a:r>
            <a:r>
              <a:rPr lang="fr-FR" b="1" dirty="0" smtClean="0">
                <a:latin typeface="+mj-lt"/>
                <a:ea typeface="Times New Roman" pitchFamily="18" charset="0"/>
                <a:cs typeface="Times New Roman" pitchFamily="18" charset="0"/>
              </a:rPr>
              <a:t>] / R</a:t>
            </a:r>
            <a:r>
              <a:rPr lang="fr-FR" b="1" baseline="-25000" dirty="0" smtClean="0">
                <a:latin typeface="+mj-lt"/>
                <a:ea typeface="Times New Roman" pitchFamily="18" charset="0"/>
                <a:cs typeface="Times New Roman" pitchFamily="18" charset="0"/>
              </a:rPr>
              <a:t>T</a:t>
            </a:r>
            <a:r>
              <a:rPr lang="fr-FR" b="1" dirty="0" smtClean="0">
                <a:latin typeface="+mj-lt"/>
                <a:ea typeface="Times New Roman" pitchFamily="18" charset="0"/>
                <a:cs typeface="Times New Roman" pitchFamily="18" charset="0"/>
              </a:rPr>
              <a:t> = (20-5) / 0.007 = </a:t>
            </a:r>
            <a:r>
              <a:rPr lang="fr-FR" b="1" u="sng" dirty="0" smtClean="0">
                <a:latin typeface="+mj-lt"/>
                <a:ea typeface="Times New Roman" pitchFamily="18" charset="0"/>
                <a:cs typeface="Times New Roman" pitchFamily="18" charset="0"/>
              </a:rPr>
              <a:t>1944 W</a:t>
            </a:r>
            <a:r>
              <a:rPr lang="fr-FR" b="1" u="sng" baseline="-25000" dirty="0" smtClean="0"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7" t="26823" r="56318" b="19531"/>
          <a:stretch/>
        </p:blipFill>
        <p:spPr bwMode="auto">
          <a:xfrm>
            <a:off x="539552" y="1484784"/>
            <a:ext cx="8064896" cy="4802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3568" y="476672"/>
            <a:ext cx="48553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SymbolMT" charset="-128"/>
                <a:cs typeface="Calibri" pitchFamily="34" charset="0"/>
              </a:rPr>
              <a:t>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SymbolMT" charset="-128"/>
                <a:cs typeface="Calibri" pitchFamily="34" charset="0"/>
              </a:rPr>
              <a:t>b)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SymbolMT" charset="-128"/>
                <a:cs typeface="Calibri" pitchFamily="34" charset="0"/>
              </a:rPr>
              <a:t>Calculer les températures des deux faces</a:t>
            </a:r>
            <a:endParaRPr lang="fr-FR" sz="2000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381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1142984"/>
            <a:ext cx="835824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70C0"/>
                </a:solidFill>
                <a:ea typeface="Times New Roman"/>
                <a:cs typeface="Arial"/>
              </a:rPr>
              <a:t>III.1. Introduction</a:t>
            </a:r>
            <a:endParaRPr lang="fr-FR" sz="1600" dirty="0" smtClean="0">
              <a:solidFill>
                <a:srgbClr val="0070C0"/>
              </a:solidFill>
              <a:ea typeface="Times New Roman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 smtClean="0">
                <a:solidFill>
                  <a:srgbClr val="000000"/>
                </a:solidFill>
                <a:ea typeface="Times New Roman"/>
                <a:cs typeface="Calibri"/>
              </a:rPr>
              <a:t>       Le transfert de matière représente la masse (ou le </a:t>
            </a:r>
            <a:r>
              <a:rPr lang="fr-FR" b="1" dirty="0" err="1" smtClean="0">
                <a:solidFill>
                  <a:srgbClr val="000000"/>
                </a:solidFill>
                <a:ea typeface="Times New Roman"/>
                <a:cs typeface="Calibri"/>
              </a:rPr>
              <a:t>n</a:t>
            </a:r>
            <a:r>
              <a:rPr lang="fr-FR" b="1" baseline="30000" dirty="0" err="1" smtClean="0">
                <a:solidFill>
                  <a:srgbClr val="000000"/>
                </a:solidFill>
                <a:ea typeface="Times New Roman"/>
                <a:cs typeface="Calibri"/>
              </a:rPr>
              <a:t>bre</a:t>
            </a:r>
            <a:r>
              <a:rPr lang="fr-FR" dirty="0" smtClean="0">
                <a:solidFill>
                  <a:srgbClr val="000000"/>
                </a:solidFill>
                <a:ea typeface="Times New Roman"/>
                <a:cs typeface="Calibri"/>
              </a:rPr>
              <a:t> de moles) qui passe une surface par unité de temps.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fr-FR" dirty="0" smtClean="0">
              <a:solidFill>
                <a:srgbClr val="000000"/>
              </a:solidFill>
              <a:ea typeface="Times New Roman"/>
              <a:cs typeface="Calibri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 smtClean="0">
                <a:solidFill>
                  <a:srgbClr val="000000"/>
                </a:solidFill>
                <a:ea typeface="Times New Roman"/>
                <a:cs typeface="Calibri"/>
              </a:rPr>
              <a:t>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0000"/>
                </a:solidFill>
                <a:ea typeface="Times New Roman"/>
                <a:cs typeface="Calibri"/>
              </a:rPr>
              <a:t>N</a:t>
            </a:r>
            <a:r>
              <a:rPr lang="fr-FR" dirty="0" smtClean="0">
                <a:solidFill>
                  <a:srgbClr val="000000"/>
                </a:solidFill>
                <a:ea typeface="Times New Roman"/>
                <a:cs typeface="Calibri"/>
              </a:rPr>
              <a:t> est en </a:t>
            </a:r>
            <a:r>
              <a:rPr lang="fr-FR" b="1" dirty="0" err="1" smtClean="0">
                <a:solidFill>
                  <a:srgbClr val="000000"/>
                </a:solidFill>
                <a:ea typeface="Times New Roman"/>
                <a:cs typeface="Calibri"/>
              </a:rPr>
              <a:t>kg.m</a:t>
            </a:r>
            <a:r>
              <a:rPr lang="fr-FR" b="1" baseline="30000" dirty="0" smtClean="0">
                <a:solidFill>
                  <a:srgbClr val="000000"/>
                </a:solidFill>
                <a:ea typeface="Times New Roman"/>
                <a:cs typeface="Calibri"/>
              </a:rPr>
              <a:t>-2</a:t>
            </a:r>
            <a:r>
              <a:rPr lang="fr-FR" b="1" dirty="0" smtClean="0">
                <a:solidFill>
                  <a:srgbClr val="000000"/>
                </a:solidFill>
                <a:ea typeface="Times New Roman"/>
                <a:cs typeface="Calibri"/>
              </a:rPr>
              <a:t>.s</a:t>
            </a:r>
            <a:r>
              <a:rPr lang="fr-FR" b="1" baseline="30000" dirty="0" smtClean="0">
                <a:solidFill>
                  <a:srgbClr val="000000"/>
                </a:solidFill>
                <a:ea typeface="Times New Roman"/>
                <a:cs typeface="Calibri"/>
              </a:rPr>
              <a:t>-1</a:t>
            </a:r>
            <a:r>
              <a:rPr lang="fr-FR" dirty="0" smtClean="0">
                <a:solidFill>
                  <a:srgbClr val="000000"/>
                </a:solidFill>
                <a:ea typeface="Times New Roman"/>
                <a:cs typeface="Calibri"/>
              </a:rPr>
              <a:t> ou </a:t>
            </a:r>
            <a:r>
              <a:rPr lang="fr-FR" b="1" dirty="0" err="1" smtClean="0">
                <a:solidFill>
                  <a:srgbClr val="000000"/>
                </a:solidFill>
                <a:ea typeface="Times New Roman"/>
                <a:cs typeface="Calibri"/>
              </a:rPr>
              <a:t>mol.m</a:t>
            </a:r>
            <a:r>
              <a:rPr lang="fr-FR" b="1" baseline="30000" dirty="0" smtClean="0">
                <a:solidFill>
                  <a:srgbClr val="000000"/>
                </a:solidFill>
                <a:ea typeface="Times New Roman"/>
                <a:cs typeface="Calibri"/>
              </a:rPr>
              <a:t>-2</a:t>
            </a:r>
            <a:r>
              <a:rPr lang="fr-FR" b="1" dirty="0" smtClean="0">
                <a:solidFill>
                  <a:srgbClr val="000000"/>
                </a:solidFill>
                <a:ea typeface="Times New Roman"/>
                <a:cs typeface="Calibri"/>
              </a:rPr>
              <a:t>.s</a:t>
            </a:r>
            <a:r>
              <a:rPr lang="fr-FR" b="1" baseline="30000" dirty="0" smtClean="0">
                <a:solidFill>
                  <a:srgbClr val="000000"/>
                </a:solidFill>
                <a:ea typeface="Times New Roman"/>
                <a:cs typeface="Calibri"/>
              </a:rPr>
              <a:t>-1</a:t>
            </a:r>
            <a:r>
              <a:rPr lang="fr-FR" dirty="0" smtClean="0">
                <a:solidFill>
                  <a:srgbClr val="000000"/>
                </a:solidFill>
                <a:ea typeface="Times New Roman"/>
                <a:cs typeface="Calibri"/>
              </a:rPr>
              <a:t>.</a:t>
            </a:r>
            <a:endParaRPr lang="fr-FR" sz="1600" dirty="0">
              <a:ea typeface="Times New Roman"/>
              <a:cs typeface="Arial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000232" y="357166"/>
            <a:ext cx="450059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Chapitre 3 : Transfert de matière</a:t>
            </a:r>
            <a:endParaRPr kumimoji="0" lang="fr-F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643182"/>
            <a:ext cx="4695235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57158" y="642918"/>
            <a:ext cx="8358246" cy="458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fr-FR" sz="2200" b="1" dirty="0" smtClean="0">
                <a:solidFill>
                  <a:srgbClr val="0070C0"/>
                </a:solidFill>
              </a:rPr>
              <a:t>* Systèmes de flux : </a:t>
            </a:r>
            <a:endParaRPr lang="fr-FR" sz="2200" dirty="0">
              <a:solidFill>
                <a:srgbClr val="0070C0"/>
              </a:solidFill>
              <a:ea typeface="Times New Roman"/>
              <a:cs typeface="Arial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72" y="1643050"/>
            <a:ext cx="4214842" cy="3864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Masse du constituant i : </a:t>
            </a:r>
            <a:r>
              <a:rPr lang="fr-FR" sz="1900" i="1" dirty="0">
                <a:latin typeface="+mj-lt"/>
              </a:rPr>
              <a:t>m</a:t>
            </a:r>
            <a:r>
              <a:rPr lang="fr-FR" sz="1900" baseline="-25000" dirty="0">
                <a:latin typeface="+mj-lt"/>
              </a:rPr>
              <a:t>i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Concentration massique : </a:t>
            </a:r>
            <a:r>
              <a:rPr lang="el-GR" sz="1900" i="1" dirty="0" smtClean="0">
                <a:latin typeface="+mj-lt"/>
              </a:rPr>
              <a:t>ρ</a:t>
            </a:r>
            <a:r>
              <a:rPr lang="fr-FR" sz="1900" baseline="-25000" dirty="0" smtClean="0">
                <a:latin typeface="+mj-lt"/>
              </a:rPr>
              <a:t>i</a:t>
            </a:r>
            <a:r>
              <a:rPr lang="fr-FR" sz="1900" dirty="0" smtClean="0">
                <a:latin typeface="+mj-lt"/>
              </a:rPr>
              <a:t> = </a:t>
            </a:r>
            <a:r>
              <a:rPr lang="fr-FR" sz="1900" dirty="0" smtClean="0"/>
              <a:t>m</a:t>
            </a:r>
            <a:r>
              <a:rPr lang="fr-FR" sz="1900" baseline="-25000" dirty="0" smtClean="0"/>
              <a:t>i </a:t>
            </a:r>
            <a:r>
              <a:rPr lang="fr-FR" sz="1900" dirty="0" smtClean="0"/>
              <a:t>/ V</a:t>
            </a:r>
            <a:endParaRPr lang="fr-FR" sz="1900" baseline="-250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Fraction massique : </a:t>
            </a:r>
            <a:r>
              <a:rPr lang="fr-FR" sz="1900" i="1" dirty="0" smtClean="0">
                <a:latin typeface="+mj-lt"/>
              </a:rPr>
              <a:t>W</a:t>
            </a:r>
            <a:r>
              <a:rPr lang="fr-FR" sz="1900" baseline="-25000" dirty="0" smtClean="0">
                <a:latin typeface="+mj-lt"/>
              </a:rPr>
              <a:t>i </a:t>
            </a:r>
            <a:r>
              <a:rPr lang="fr-FR" sz="1900" dirty="0" smtClean="0">
                <a:latin typeface="+mj-lt"/>
              </a:rPr>
              <a:t>= m</a:t>
            </a:r>
            <a:r>
              <a:rPr lang="fr-FR" sz="1900" baseline="-25000" dirty="0" smtClean="0">
                <a:latin typeface="+mj-lt"/>
              </a:rPr>
              <a:t>i </a:t>
            </a:r>
            <a:r>
              <a:rPr lang="fr-FR" sz="1900" dirty="0" smtClean="0">
                <a:latin typeface="+mj-lt"/>
              </a:rPr>
              <a:t>/ </a:t>
            </a:r>
            <a:r>
              <a:rPr lang="fr-FR" sz="1900" dirty="0" err="1" smtClean="0">
                <a:latin typeface="+mj-lt"/>
              </a:rPr>
              <a:t>m</a:t>
            </a:r>
            <a:r>
              <a:rPr lang="fr-FR" sz="1900" baseline="-25000" dirty="0" err="1" smtClean="0">
                <a:latin typeface="+mj-lt"/>
              </a:rPr>
              <a:t>tot</a:t>
            </a:r>
            <a:endParaRPr lang="fr-FR" sz="1900" baseline="-250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 smtClean="0">
                <a:latin typeface="+mj-lt"/>
              </a:rPr>
              <a:t>Vitesse </a:t>
            </a:r>
            <a:r>
              <a:rPr lang="fr-FR" sz="1900" dirty="0">
                <a:latin typeface="+mj-lt"/>
              </a:rPr>
              <a:t>moyenne </a:t>
            </a:r>
            <a:r>
              <a:rPr lang="fr-FR" sz="1900" dirty="0" smtClean="0">
                <a:latin typeface="+mj-lt"/>
              </a:rPr>
              <a:t>: v = </a:t>
            </a:r>
            <a:r>
              <a:rPr lang="el-GR" sz="1900" dirty="0" smtClean="0">
                <a:latin typeface="+mj-lt"/>
              </a:rPr>
              <a:t>Σ</a:t>
            </a:r>
            <a:r>
              <a:rPr lang="fr-FR" sz="1900" i="1" dirty="0" smtClean="0"/>
              <a:t>W</a:t>
            </a:r>
            <a:r>
              <a:rPr lang="fr-FR" sz="1900" baseline="-25000" dirty="0" smtClean="0"/>
              <a:t>i </a:t>
            </a:r>
            <a:r>
              <a:rPr lang="fr-FR" sz="1900" dirty="0" smtClean="0"/>
              <a:t>. v</a:t>
            </a:r>
            <a:r>
              <a:rPr lang="fr-FR" sz="1900" baseline="-25000" dirty="0" smtClean="0"/>
              <a:t>i</a:t>
            </a:r>
            <a:endParaRPr lang="fr-FR" sz="1900" baseline="-250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 smtClean="0">
                <a:latin typeface="+mj-lt"/>
              </a:rPr>
              <a:t>Vitesse </a:t>
            </a:r>
            <a:r>
              <a:rPr lang="fr-FR" sz="1900" dirty="0">
                <a:latin typeface="+mj-lt"/>
              </a:rPr>
              <a:t>de diffusion : </a:t>
            </a:r>
            <a:r>
              <a:rPr lang="fr-FR" sz="1900" i="1" dirty="0">
                <a:latin typeface="+mj-lt"/>
              </a:rPr>
              <a:t>v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dirty="0">
                <a:latin typeface="+mj-lt"/>
              </a:rPr>
              <a:t> –</a:t>
            </a:r>
            <a:r>
              <a:rPr lang="fr-FR" sz="1900" i="1" dirty="0">
                <a:latin typeface="+mj-lt"/>
              </a:rPr>
              <a:t> v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Flux global massique : </a:t>
            </a:r>
            <a:r>
              <a:rPr lang="fr-FR" sz="1900" i="1" dirty="0">
                <a:latin typeface="+mj-lt"/>
              </a:rPr>
              <a:t>N</a:t>
            </a:r>
            <a:r>
              <a:rPr lang="fr-FR" sz="1900" baseline="-25000" dirty="0">
                <a:latin typeface="+mj-lt"/>
              </a:rPr>
              <a:t>i </a:t>
            </a:r>
            <a:r>
              <a:rPr lang="fr-FR" sz="1900" dirty="0">
                <a:latin typeface="+mj-lt"/>
              </a:rPr>
              <a:t>= </a:t>
            </a:r>
            <a:r>
              <a:rPr lang="el-GR" sz="1900" i="1" dirty="0" smtClean="0"/>
              <a:t>ρ </a:t>
            </a:r>
            <a:r>
              <a:rPr lang="fr-FR" sz="1900" baseline="-25000" dirty="0" smtClean="0">
                <a:latin typeface="+mj-lt"/>
              </a:rPr>
              <a:t>i </a:t>
            </a:r>
            <a:r>
              <a:rPr lang="fr-FR" sz="1900" i="1" dirty="0">
                <a:latin typeface="+mj-lt"/>
              </a:rPr>
              <a:t>v</a:t>
            </a:r>
            <a:r>
              <a:rPr lang="fr-FR" sz="1900" baseline="-25000" dirty="0">
                <a:latin typeface="+mj-lt"/>
              </a:rPr>
              <a:t>i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Flux de diffusion : </a:t>
            </a:r>
            <a:r>
              <a:rPr lang="fr-FR" sz="1900" i="1" dirty="0">
                <a:latin typeface="+mj-lt"/>
              </a:rPr>
              <a:t>J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dirty="0">
                <a:latin typeface="+mj-lt"/>
              </a:rPr>
              <a:t> = </a:t>
            </a:r>
            <a:r>
              <a:rPr lang="el-GR" sz="1900" i="1" dirty="0" smtClean="0"/>
              <a:t>ρ </a:t>
            </a:r>
            <a:r>
              <a:rPr lang="fr-FR" sz="1900" baseline="-25000" dirty="0" smtClean="0"/>
              <a:t>i </a:t>
            </a:r>
            <a:r>
              <a:rPr lang="fr-FR" sz="1900" dirty="0" smtClean="0">
                <a:latin typeface="+mj-lt"/>
              </a:rPr>
              <a:t>(</a:t>
            </a:r>
            <a:r>
              <a:rPr lang="fr-FR" sz="1900" i="1" dirty="0">
                <a:latin typeface="+mj-lt"/>
              </a:rPr>
              <a:t>v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dirty="0">
                <a:latin typeface="+mj-lt"/>
              </a:rPr>
              <a:t> –</a:t>
            </a:r>
            <a:r>
              <a:rPr lang="fr-FR" sz="1900" i="1" dirty="0">
                <a:latin typeface="+mj-lt"/>
              </a:rPr>
              <a:t> v)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5072066" y="1643050"/>
            <a:ext cx="3643338" cy="3864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 err="1">
                <a:latin typeface="+mj-lt"/>
              </a:rPr>
              <a:t>Q</a:t>
            </a:r>
            <a:r>
              <a:rPr lang="fr-FR" sz="1900" baseline="30000" dirty="0" err="1">
                <a:latin typeface="+mj-lt"/>
              </a:rPr>
              <a:t>té</a:t>
            </a:r>
            <a:r>
              <a:rPr lang="fr-FR" sz="1900" baseline="30000" dirty="0">
                <a:latin typeface="+mj-lt"/>
              </a:rPr>
              <a:t> </a:t>
            </a:r>
            <a:r>
              <a:rPr lang="fr-FR" sz="1900" dirty="0">
                <a:latin typeface="+mj-lt"/>
              </a:rPr>
              <a:t>de matière du constituant i : </a:t>
            </a:r>
            <a:r>
              <a:rPr lang="fr-FR" sz="1900" i="1" dirty="0">
                <a:latin typeface="+mj-lt"/>
              </a:rPr>
              <a:t>n</a:t>
            </a:r>
            <a:r>
              <a:rPr lang="fr-FR" sz="1900" baseline="-25000" dirty="0">
                <a:latin typeface="+mj-lt"/>
              </a:rPr>
              <a:t>i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Concentration molaire : </a:t>
            </a:r>
            <a:r>
              <a:rPr lang="fr-FR" sz="1900" i="1" dirty="0">
                <a:latin typeface="+mj-lt"/>
              </a:rPr>
              <a:t>c</a:t>
            </a:r>
            <a:r>
              <a:rPr lang="fr-FR" sz="1900" baseline="-25000" dirty="0">
                <a:latin typeface="+mj-lt"/>
              </a:rPr>
              <a:t>i</a:t>
            </a: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Fraction molaire : </a:t>
            </a:r>
            <a:r>
              <a:rPr lang="fr-FR" sz="1900" i="1" dirty="0" smtClean="0">
                <a:latin typeface="+mj-lt"/>
              </a:rPr>
              <a:t>X</a:t>
            </a:r>
            <a:r>
              <a:rPr lang="fr-FR" sz="1900" baseline="-25000" dirty="0" smtClean="0">
                <a:latin typeface="+mj-lt"/>
              </a:rPr>
              <a:t>i  </a:t>
            </a:r>
            <a:r>
              <a:rPr lang="fr-FR" sz="1900" dirty="0" smtClean="0">
                <a:latin typeface="+mj-lt"/>
              </a:rPr>
              <a:t>= n</a:t>
            </a:r>
            <a:r>
              <a:rPr lang="fr-FR" sz="1900" baseline="-25000" dirty="0" smtClean="0"/>
              <a:t>i </a:t>
            </a:r>
            <a:r>
              <a:rPr lang="fr-FR" sz="1900" dirty="0" smtClean="0"/>
              <a:t>/ </a:t>
            </a:r>
            <a:r>
              <a:rPr lang="fr-FR" sz="1900" dirty="0" err="1" smtClean="0"/>
              <a:t>n</a:t>
            </a:r>
            <a:r>
              <a:rPr lang="fr-FR" sz="1900" baseline="-25000" dirty="0" err="1" smtClean="0"/>
              <a:t>tot</a:t>
            </a:r>
            <a:endParaRPr lang="fr-FR" sz="1900" baseline="-250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Vitesse moyenne </a:t>
            </a:r>
            <a:r>
              <a:rPr lang="fr-FR" sz="1900" dirty="0" smtClean="0">
                <a:latin typeface="+mj-lt"/>
              </a:rPr>
              <a:t>:</a:t>
            </a:r>
            <a:r>
              <a:rPr lang="fr-FR" sz="1900" dirty="0" smtClean="0"/>
              <a:t> v* = </a:t>
            </a:r>
            <a:r>
              <a:rPr lang="el-GR" sz="1900" dirty="0" smtClean="0"/>
              <a:t>Σ</a:t>
            </a:r>
            <a:r>
              <a:rPr lang="fr-FR" sz="1900" i="1" dirty="0" smtClean="0"/>
              <a:t>X</a:t>
            </a:r>
            <a:r>
              <a:rPr lang="fr-FR" sz="1900" baseline="-25000" dirty="0" smtClean="0"/>
              <a:t>i </a:t>
            </a:r>
            <a:r>
              <a:rPr lang="fr-FR" sz="1900" dirty="0" smtClean="0"/>
              <a:t>. v</a:t>
            </a:r>
            <a:r>
              <a:rPr lang="fr-FR" sz="1900" baseline="-25000" dirty="0" smtClean="0"/>
              <a:t>i</a:t>
            </a:r>
            <a:endParaRPr lang="fr-FR" sz="19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Vitesse de diffusion : </a:t>
            </a:r>
            <a:r>
              <a:rPr lang="fr-FR" sz="1900" i="1" dirty="0">
                <a:latin typeface="+mj-lt"/>
              </a:rPr>
              <a:t>v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dirty="0">
                <a:latin typeface="+mj-lt"/>
              </a:rPr>
              <a:t> –</a:t>
            </a:r>
            <a:r>
              <a:rPr lang="fr-FR" sz="1900" i="1" dirty="0">
                <a:latin typeface="+mj-lt"/>
              </a:rPr>
              <a:t> v</a:t>
            </a:r>
            <a:r>
              <a:rPr lang="fr-FR" sz="1900" i="1" baseline="30000" dirty="0">
                <a:latin typeface="+mj-lt"/>
              </a:rPr>
              <a:t>*</a:t>
            </a:r>
            <a:endParaRPr lang="fr-FR" sz="1900" i="1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Flux global molaire : </a:t>
            </a:r>
            <a:r>
              <a:rPr lang="fr-FR" sz="1900" i="1" dirty="0">
                <a:latin typeface="+mj-lt"/>
              </a:rPr>
              <a:t>N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baseline="30000" dirty="0" smtClean="0">
                <a:latin typeface="+mj-lt"/>
              </a:rPr>
              <a:t>*= </a:t>
            </a:r>
            <a:r>
              <a:rPr lang="fr-FR" sz="1900" i="1" dirty="0" smtClean="0"/>
              <a:t>c</a:t>
            </a:r>
            <a:r>
              <a:rPr lang="fr-FR" sz="1900" baseline="-25000" dirty="0" smtClean="0"/>
              <a:t>i </a:t>
            </a:r>
            <a:r>
              <a:rPr lang="fr-FR" sz="1900" i="1" dirty="0" smtClean="0"/>
              <a:t>v</a:t>
            </a:r>
            <a:r>
              <a:rPr lang="fr-FR" sz="1900" baseline="-25000" dirty="0" smtClean="0"/>
              <a:t>i</a:t>
            </a:r>
            <a:endParaRPr lang="fr-FR" sz="1900" baseline="-25000" dirty="0">
              <a:latin typeface="+mj-lt"/>
            </a:endParaRPr>
          </a:p>
          <a:p>
            <a:pPr>
              <a:lnSpc>
                <a:spcPct val="150000"/>
              </a:lnSpc>
              <a:spcBef>
                <a:spcPct val="40000"/>
              </a:spcBef>
            </a:pPr>
            <a:r>
              <a:rPr lang="fr-FR" sz="1900" dirty="0">
                <a:latin typeface="+mj-lt"/>
              </a:rPr>
              <a:t>Flux de diffusion : </a:t>
            </a:r>
            <a:r>
              <a:rPr lang="fr-FR" sz="1900" i="1" dirty="0">
                <a:latin typeface="+mj-lt"/>
              </a:rPr>
              <a:t>J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baseline="30000" dirty="0">
                <a:latin typeface="+mj-lt"/>
              </a:rPr>
              <a:t>*</a:t>
            </a:r>
            <a:r>
              <a:rPr lang="fr-FR" sz="1900" dirty="0">
                <a:latin typeface="+mj-lt"/>
              </a:rPr>
              <a:t> = </a:t>
            </a:r>
            <a:r>
              <a:rPr lang="fr-FR" sz="1900" i="1" dirty="0">
                <a:latin typeface="+mj-lt"/>
              </a:rPr>
              <a:t>c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dirty="0">
                <a:latin typeface="+mj-lt"/>
              </a:rPr>
              <a:t>(</a:t>
            </a:r>
            <a:r>
              <a:rPr lang="fr-FR" sz="1900" i="1" dirty="0">
                <a:latin typeface="+mj-lt"/>
              </a:rPr>
              <a:t>v</a:t>
            </a:r>
            <a:r>
              <a:rPr lang="fr-FR" sz="1900" baseline="-25000" dirty="0">
                <a:latin typeface="+mj-lt"/>
              </a:rPr>
              <a:t>i</a:t>
            </a:r>
            <a:r>
              <a:rPr lang="fr-FR" sz="1900" dirty="0">
                <a:latin typeface="+mj-lt"/>
              </a:rPr>
              <a:t> –</a:t>
            </a:r>
            <a:r>
              <a:rPr lang="fr-FR" sz="1900" i="1" dirty="0">
                <a:latin typeface="+mj-lt"/>
              </a:rPr>
              <a:t> v</a:t>
            </a:r>
            <a:r>
              <a:rPr lang="fr-FR" sz="1900" i="1" baseline="30000" dirty="0" smtClean="0">
                <a:latin typeface="+mj-lt"/>
              </a:rPr>
              <a:t>*</a:t>
            </a:r>
            <a:r>
              <a:rPr lang="fr-FR" sz="1900" i="1" dirty="0" smtClean="0">
                <a:latin typeface="+mj-lt"/>
              </a:rPr>
              <a:t>)</a:t>
            </a:r>
            <a:endParaRPr lang="fr-FR" sz="1900" i="1" dirty="0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28794" y="1285860"/>
            <a:ext cx="1218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Massique :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6643702" y="1214422"/>
            <a:ext cx="1047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Molaire :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28596" y="357166"/>
            <a:ext cx="821537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0070C0"/>
                </a:solidFill>
                <a:ea typeface="Times New Roman"/>
                <a:cs typeface="Arial"/>
              </a:rPr>
              <a:t>III.2. Phénomènes induisant un transfert de matière 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dirty="0" smtClean="0">
                <a:ea typeface="Times New Roman"/>
                <a:cs typeface="Arial"/>
              </a:rPr>
              <a:t>La matière peut être transférée  par :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 smtClean="0">
                <a:ea typeface="Times New Roman"/>
                <a:cs typeface="Arial"/>
              </a:rPr>
              <a:t> le mouvement du fluide → </a:t>
            </a:r>
            <a:r>
              <a:rPr lang="fr-FR" b="1" dirty="0" smtClean="0">
                <a:ea typeface="Times New Roman"/>
                <a:cs typeface="Arial"/>
              </a:rPr>
              <a:t>transfert convectif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  <a:buFont typeface="Wingdings" pitchFamily="2" charset="2"/>
              <a:buChar char="Ø"/>
            </a:pPr>
            <a:r>
              <a:rPr lang="fr-FR" dirty="0" smtClean="0">
                <a:ea typeface="Times New Roman"/>
                <a:cs typeface="Arial"/>
              </a:rPr>
              <a:t> la diffusion de zones plus [ ] vers des zones de [ ] plus faibles → </a:t>
            </a:r>
            <a:r>
              <a:rPr lang="fr-FR" b="1" dirty="0" smtClean="0">
                <a:ea typeface="Times New Roman"/>
                <a:cs typeface="Arial"/>
              </a:rPr>
              <a:t>transfert diffusif 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00034" y="3000372"/>
          <a:ext cx="8286808" cy="3071834"/>
        </p:xfrm>
        <a:graphic>
          <a:graphicData uri="http://schemas.openxmlformats.org/drawingml/2006/table">
            <a:tbl>
              <a:tblPr/>
              <a:tblGrid>
                <a:gridCol w="4429156"/>
                <a:gridCol w="3857652"/>
              </a:tblGrid>
              <a:tr h="30718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548DD4"/>
                          </a:solidFill>
                          <a:latin typeface="+mj-lt"/>
                          <a:ea typeface="Times New Roman"/>
                          <a:cs typeface="Arial"/>
                        </a:rPr>
                        <a:t>Transfert par </a:t>
                      </a:r>
                      <a:r>
                        <a:rPr lang="fr-FR" sz="1800" b="1" dirty="0" smtClean="0">
                          <a:solidFill>
                            <a:srgbClr val="548DD4"/>
                          </a:solidFill>
                          <a:latin typeface="+mj-lt"/>
                          <a:ea typeface="Times New Roman"/>
                          <a:cs typeface="Arial"/>
                        </a:rPr>
                        <a:t>diffusion :</a:t>
                      </a:r>
                      <a:endParaRPr lang="fr-FR" sz="18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Une </a:t>
                      </a:r>
                      <a:r>
                        <a:rPr lang="fr-FR" sz="1800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différence de [ ] </a:t>
                      </a: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entre 2 </a:t>
                      </a:r>
                      <a:r>
                        <a:rPr lang="fr-FR" sz="1800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compartiments séparés par une membrane </a:t>
                      </a: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perméable</a:t>
                      </a:r>
                      <a:r>
                        <a:rPr lang="fr-FR" sz="1800" i="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 → </a:t>
                      </a: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déplacement </a:t>
                      </a:r>
                      <a:r>
                        <a:rPr lang="fr-FR" sz="1800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de </a:t>
                      </a: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/>
                        </a:rPr>
                        <a:t>matière.</a:t>
                      </a:r>
                      <a:endParaRPr lang="fr-FR" sz="1800" i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548DD4"/>
                          </a:solidFill>
                          <a:latin typeface="+mj-lt"/>
                          <a:ea typeface="Times New Roman"/>
                          <a:cs typeface="Arial"/>
                        </a:rPr>
                        <a:t>Transfert par </a:t>
                      </a:r>
                      <a:r>
                        <a:rPr lang="fr-FR" sz="1800" b="1" dirty="0" smtClean="0">
                          <a:solidFill>
                            <a:srgbClr val="548DD4"/>
                          </a:solidFill>
                          <a:latin typeface="+mj-lt"/>
                          <a:ea typeface="Times New Roman"/>
                          <a:cs typeface="Arial"/>
                        </a:rPr>
                        <a:t>convection :</a:t>
                      </a:r>
                      <a:endParaRPr lang="fr-FR" sz="180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Le mouvement </a:t>
                      </a: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du</a:t>
                      </a:r>
                      <a:r>
                        <a:rPr lang="fr-FR" sz="1800" i="0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 fluide</a:t>
                      </a:r>
                      <a:r>
                        <a:rPr lang="fr-FR" sz="1800" i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fr-FR" sz="1800" i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Calibri"/>
                        </a:rPr>
                        <a:t>génère automatiquement un transport de matière.</a:t>
                      </a:r>
                      <a:endParaRPr lang="fr-FR" sz="1800" i="0" dirty="0">
                        <a:latin typeface="+mj-lt"/>
                        <a:ea typeface="Times New Roman"/>
                        <a:cs typeface="Arial"/>
                      </a:endParaRPr>
                    </a:p>
                  </a:txBody>
                  <a:tcPr marL="68537" marR="685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1500166" y="4714884"/>
          <a:ext cx="2286016" cy="128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Image bitmap" r:id="rId3" imgW="1798095" imgH="1219306" progId="PBrush">
                  <p:embed/>
                </p:oleObj>
              </mc:Choice>
              <mc:Fallback>
                <p:oleObj name="Image bitmap" r:id="rId3" imgW="1798095" imgH="121930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4714884"/>
                        <a:ext cx="2286016" cy="12858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4929190" y="4572008"/>
          <a:ext cx="3643338" cy="15716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3" name="Image bitmap" r:id="rId5" imgW="2400508" imgH="983065" progId="PBrush">
                  <p:embed/>
                </p:oleObj>
              </mc:Choice>
              <mc:Fallback>
                <p:oleObj name="Image bitmap" r:id="rId5" imgW="2400508" imgH="983065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4572008"/>
                        <a:ext cx="3643338" cy="15716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571472" y="857232"/>
            <a:ext cx="81439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III.3. Transfert diffusif 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* Il se fait au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sein d'une phase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ou entre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2 phases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partiellement ou totalement immiscibles.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*Les phases peut être 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mobile ou immobile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</a:t>
            </a:r>
            <a:endParaRPr kumimoji="0" lang="fr-FR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* Dans une phase immobile le</a:t>
            </a:r>
            <a:r>
              <a:rPr kumimoji="0" lang="fr-FR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lang="fr-FR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→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se fait par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diffusion moléculaire.</a:t>
            </a:r>
            <a:endParaRPr kumimoji="0" lang="fr-FR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* Dans une phase mobile → </a:t>
            </a:r>
            <a:r>
              <a:rPr lang="fr-FR" dirty="0" smtClean="0">
                <a:solidFill>
                  <a:srgbClr val="000000"/>
                </a:solidFill>
                <a:latin typeface="+mj-lt"/>
                <a:ea typeface="Times New Roman" pitchFamily="18" charset="0"/>
                <a:cs typeface="Calibri" pitchFamily="34" charset="0"/>
              </a:rPr>
              <a:t>se fait par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diffusion moléculaire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et </a:t>
            </a:r>
            <a:r>
              <a:rPr kumimoji="0" lang="fr-FR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diffusion turbulente.</a:t>
            </a:r>
            <a:endParaRPr kumimoji="0" lang="fr-FR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571472" y="857232"/>
            <a:ext cx="8358247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III.4.1. Diffusion moléculaire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C’est la migration induite par l'agitation thermique.</a:t>
            </a:r>
            <a:endParaRPr kumimoji="0" lang="fr-FR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j-lt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Exemple :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La diffusion des éléments entre eux pour former un composé.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III.4.2. Diffusion turbulente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</a:t>
            </a:r>
            <a:r>
              <a:rPr kumimoji="0" lang="fr-FR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Elle s'effectue dans des directions différentes de la direction d'écoulement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71472" y="857232"/>
            <a:ext cx="8001056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III.4.2. Évaluation du flux </a:t>
            </a:r>
            <a:r>
              <a:rPr lang="fr-FR" b="1" dirty="0" err="1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diffusionnel</a:t>
            </a:r>
            <a:r>
              <a:rPr lang="fr-FR" b="1" dirty="0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 :  Lois de </a:t>
            </a:r>
            <a:r>
              <a:rPr lang="fr-FR" b="1" dirty="0" err="1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Fick</a:t>
            </a:r>
            <a:endParaRPr lang="fr-FR" dirty="0" smtClean="0">
              <a:latin typeface="+mj-lt"/>
              <a:ea typeface="Times New Roman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latin typeface="+mj-lt"/>
                <a:ea typeface="Times New Roman"/>
                <a:cs typeface="Arial"/>
              </a:rPr>
              <a:t>     Les lois empiriques de </a:t>
            </a:r>
            <a:r>
              <a:rPr lang="fr-FR" b="1" i="1" dirty="0" err="1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Fick</a:t>
            </a:r>
            <a:r>
              <a:rPr lang="fr-FR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 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décrivent le transfert diffusif de la matière.</a:t>
            </a:r>
            <a:endParaRPr lang="fr-FR" dirty="0" smtClean="0">
              <a:latin typeface="+mj-lt"/>
              <a:ea typeface="Times New Roman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a) Première loi de </a:t>
            </a:r>
            <a:r>
              <a:rPr lang="fr-FR" b="1" dirty="0" err="1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Fick</a:t>
            </a:r>
            <a:r>
              <a:rPr lang="fr-FR" b="1" dirty="0" smtClean="0">
                <a:solidFill>
                  <a:srgbClr val="548DD4"/>
                </a:solidFill>
                <a:latin typeface="+mj-lt"/>
                <a:ea typeface="Times New Roman"/>
                <a:cs typeface="Calibri"/>
              </a:rPr>
              <a:t> :</a:t>
            </a:r>
            <a:endParaRPr lang="fr-FR" dirty="0" smtClean="0">
              <a:latin typeface="+mj-lt"/>
              <a:ea typeface="Times New Roman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latin typeface="+mj-lt"/>
                <a:ea typeface="Times New Roman"/>
                <a:cs typeface="Arial"/>
              </a:rPr>
              <a:t>Elle énonce que le flux de diffusion (</a:t>
            </a:r>
            <a:r>
              <a:rPr lang="fr-FR" b="1" i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J</a:t>
            </a:r>
            <a:r>
              <a:rPr lang="fr-FR" b="1" i="1" dirty="0" smtClean="0">
                <a:latin typeface="+mj-lt"/>
                <a:ea typeface="Times New Roman"/>
                <a:cs typeface="Arial"/>
              </a:rPr>
              <a:t>) 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est proportionnel au gradient de </a:t>
            </a:r>
            <a:r>
              <a:rPr lang="fr-FR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[ ]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 par l'intermédiaire du coefficient de diffusion </a:t>
            </a:r>
            <a:r>
              <a:rPr lang="fr-FR" b="1" i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D</a:t>
            </a:r>
            <a:r>
              <a:rPr lang="fr-FR" b="1" i="1" dirty="0" smtClean="0">
                <a:latin typeface="+mj-lt"/>
                <a:ea typeface="Times New Roman"/>
                <a:cs typeface="Arial"/>
              </a:rPr>
              <a:t>.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 Elle s’écrit :</a:t>
            </a:r>
            <a:endParaRPr lang="fr-FR" dirty="0" smtClean="0">
              <a:latin typeface="+mj-lt"/>
              <a:ea typeface="Times New Roman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latin typeface="+mj-lt"/>
                <a:ea typeface="Times New Roman"/>
                <a:cs typeface="Arial"/>
              </a:rPr>
              <a:t>·  Soit un milieu dans lequel se trouve une </a:t>
            </a:r>
            <a:r>
              <a:rPr lang="fr-FR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espèce chimique A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 ;</a:t>
            </a:r>
            <a:endParaRPr lang="fr-FR" dirty="0" smtClean="0">
              <a:latin typeface="+mj-lt"/>
              <a:ea typeface="Times New Roman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latin typeface="+mj-lt"/>
                <a:ea typeface="Times New Roman"/>
                <a:cs typeface="Arial"/>
              </a:rPr>
              <a:t>·  Si </a:t>
            </a:r>
            <a:r>
              <a:rPr lang="fr-FR" b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C</a:t>
            </a:r>
            <a:r>
              <a:rPr lang="fr-FR" b="1" baseline="-25000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A</a:t>
            </a:r>
            <a:r>
              <a:rPr lang="fr-FR" b="1" baseline="-25000" dirty="0" smtClean="0">
                <a:latin typeface="+mj-lt"/>
                <a:ea typeface="Times New Roman"/>
                <a:cs typeface="Arial"/>
              </a:rPr>
              <a:t> 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est la [ ] de A en un point (</a:t>
            </a:r>
            <a:r>
              <a:rPr lang="fr-FR" b="1" i="1" dirty="0" smtClean="0">
                <a:latin typeface="+mj-lt"/>
                <a:ea typeface="Times New Roman"/>
                <a:cs typeface="Arial"/>
              </a:rPr>
              <a:t>x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, </a:t>
            </a:r>
            <a:r>
              <a:rPr lang="fr-FR" b="1" i="1" dirty="0" smtClean="0">
                <a:latin typeface="+mj-lt"/>
                <a:ea typeface="Times New Roman"/>
                <a:cs typeface="Arial"/>
              </a:rPr>
              <a:t>y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, </a:t>
            </a:r>
            <a:r>
              <a:rPr lang="fr-FR" b="1" i="1" dirty="0" smtClean="0">
                <a:latin typeface="+mj-lt"/>
                <a:ea typeface="Times New Roman"/>
                <a:cs typeface="Arial"/>
              </a:rPr>
              <a:t>z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) donné et à un instant </a:t>
            </a:r>
            <a:r>
              <a:rPr lang="fr-FR" b="1" i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t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 donné ;</a:t>
            </a:r>
            <a:endParaRPr lang="fr-FR" dirty="0" smtClean="0">
              <a:latin typeface="+mj-lt"/>
              <a:ea typeface="Times New Roman"/>
              <a:cs typeface="Arial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fr-FR" b="1" dirty="0" smtClean="0">
                <a:latin typeface="+mj-lt"/>
                <a:ea typeface="Times New Roman"/>
                <a:cs typeface="Arial"/>
              </a:rPr>
              <a:t>·   </a:t>
            </a:r>
            <a:r>
              <a:rPr lang="fr-FR" b="1" i="1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J</a:t>
            </a:r>
            <a:r>
              <a:rPr lang="fr-FR" b="1" baseline="-25000" dirty="0" smtClean="0">
                <a:solidFill>
                  <a:srgbClr val="0070C0"/>
                </a:solidFill>
                <a:latin typeface="+mj-lt"/>
                <a:ea typeface="Times New Roman"/>
                <a:cs typeface="Arial"/>
              </a:rPr>
              <a:t>A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 (mol/</a:t>
            </a:r>
            <a:r>
              <a:rPr lang="fr-FR" b="1" dirty="0" err="1" smtClean="0">
                <a:latin typeface="+mj-lt"/>
                <a:ea typeface="Times New Roman"/>
                <a:cs typeface="Arial"/>
              </a:rPr>
              <a:t>m².s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) la densité </a:t>
            </a:r>
            <a:r>
              <a:rPr lang="fr-FR" b="1" dirty="0" smtClean="0">
                <a:solidFill>
                  <a:srgbClr val="000000"/>
                </a:solidFill>
                <a:latin typeface="+mj-lt"/>
                <a:ea typeface="Times New Roman"/>
                <a:cs typeface="Calibri"/>
              </a:rPr>
              <a:t>de flux de matière</a:t>
            </a:r>
            <a:r>
              <a:rPr lang="fr-FR" b="1" dirty="0" smtClean="0">
                <a:latin typeface="+mj-lt"/>
                <a:ea typeface="Times New Roman"/>
                <a:cs typeface="Arial"/>
              </a:rPr>
              <a:t> des particules de A ;</a:t>
            </a:r>
            <a:endParaRPr lang="fr-FR" dirty="0">
              <a:latin typeface="+mj-lt"/>
              <a:ea typeface="Times New Roman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8"/>
          <p:cNvGrpSpPr>
            <a:grpSpLocks/>
          </p:cNvGrpSpPr>
          <p:nvPr/>
        </p:nvGrpSpPr>
        <p:grpSpPr bwMode="auto">
          <a:xfrm>
            <a:off x="5429256" y="3714752"/>
            <a:ext cx="1485904" cy="2700342"/>
            <a:chOff x="2112" y="1248"/>
            <a:chExt cx="576" cy="1296"/>
          </a:xfrm>
        </p:grpSpPr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2256" y="1920"/>
              <a:ext cx="0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2496" y="1920"/>
              <a:ext cx="0" cy="432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23" name="Group 27"/>
            <p:cNvGrpSpPr>
              <a:grpSpLocks/>
            </p:cNvGrpSpPr>
            <p:nvPr/>
          </p:nvGrpSpPr>
          <p:grpSpPr bwMode="auto">
            <a:xfrm>
              <a:off x="2112" y="1248"/>
              <a:ext cx="576" cy="1296"/>
              <a:chOff x="2112" y="1344"/>
              <a:chExt cx="576" cy="1296"/>
            </a:xfrm>
          </p:grpSpPr>
          <p:sp>
            <p:nvSpPr>
              <p:cNvPr id="24" name="Line 21"/>
              <p:cNvSpPr>
                <a:spLocks noChangeShapeType="1"/>
              </p:cNvSpPr>
              <p:nvPr/>
            </p:nvSpPr>
            <p:spPr bwMode="auto">
              <a:xfrm>
                <a:off x="2640" y="2064"/>
                <a:ext cx="0" cy="43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25" name="Line 22"/>
              <p:cNvSpPr>
                <a:spLocks noChangeShapeType="1"/>
              </p:cNvSpPr>
              <p:nvPr/>
            </p:nvSpPr>
            <p:spPr bwMode="auto">
              <a:xfrm>
                <a:off x="2112" y="2016"/>
                <a:ext cx="0" cy="432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2112" y="1344"/>
                <a:ext cx="576" cy="1296"/>
                <a:chOff x="2112" y="1344"/>
                <a:chExt cx="576" cy="1296"/>
              </a:xfrm>
            </p:grpSpPr>
            <p:sp>
              <p:nvSpPr>
                <p:cNvPr id="27" name="Line 18"/>
                <p:cNvSpPr>
                  <a:spLocks noChangeShapeType="1"/>
                </p:cNvSpPr>
                <p:nvPr/>
              </p:nvSpPr>
              <p:spPr bwMode="auto">
                <a:xfrm>
                  <a:off x="2256" y="2256"/>
                  <a:ext cx="28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grpSp>
              <p:nvGrpSpPr>
                <p:cNvPr id="28" name="Group 25"/>
                <p:cNvGrpSpPr>
                  <a:grpSpLocks/>
                </p:cNvGrpSpPr>
                <p:nvPr/>
              </p:nvGrpSpPr>
              <p:grpSpPr bwMode="auto">
                <a:xfrm>
                  <a:off x="2112" y="1344"/>
                  <a:ext cx="576" cy="1296"/>
                  <a:chOff x="2112" y="1344"/>
                  <a:chExt cx="576" cy="1296"/>
                </a:xfrm>
              </p:grpSpPr>
              <p:sp>
                <p:nvSpPr>
                  <p:cNvPr id="29" name="AutoShape 8" descr="Gouttelettes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344"/>
                    <a:ext cx="528" cy="288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+- 21600 0 5400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0" name="AutoShape 9" descr="Gouttelettes"/>
                  <p:cNvSpPr>
                    <a:spLocks noChangeArrowheads="1"/>
                  </p:cNvSpPr>
                  <p:nvPr/>
                </p:nvSpPr>
                <p:spPr bwMode="auto">
                  <a:xfrm>
                    <a:off x="2112" y="1920"/>
                    <a:ext cx="528" cy="288"/>
                  </a:xfrm>
                  <a:custGeom>
                    <a:avLst/>
                    <a:gdLst>
                      <a:gd name="G0" fmla="+- 5400 0 0"/>
                      <a:gd name="G1" fmla="+- 21600 0 5400"/>
                      <a:gd name="G2" fmla="+- 21600 0 5400"/>
                      <a:gd name="G3" fmla="*/ G0 2929 10000"/>
                      <a:gd name="G4" fmla="+- 21600 0 G3"/>
                      <a:gd name="G5" fmla="+- 21600 0 G3"/>
                      <a:gd name="T0" fmla="*/ 10800 w 21600"/>
                      <a:gd name="T1" fmla="*/ 0 h 21600"/>
                      <a:gd name="T2" fmla="*/ 3163 w 21600"/>
                      <a:gd name="T3" fmla="*/ 3163 h 21600"/>
                      <a:gd name="T4" fmla="*/ 0 w 21600"/>
                      <a:gd name="T5" fmla="*/ 10800 h 21600"/>
                      <a:gd name="T6" fmla="*/ 3163 w 21600"/>
                      <a:gd name="T7" fmla="*/ 18437 h 21600"/>
                      <a:gd name="T8" fmla="*/ 10800 w 21600"/>
                      <a:gd name="T9" fmla="*/ 21600 h 21600"/>
                      <a:gd name="T10" fmla="*/ 18437 w 21600"/>
                      <a:gd name="T11" fmla="*/ 18437 h 21600"/>
                      <a:gd name="T12" fmla="*/ 21600 w 21600"/>
                      <a:gd name="T13" fmla="*/ 10800 h 21600"/>
                      <a:gd name="T14" fmla="*/ 18437 w 21600"/>
                      <a:gd name="T15" fmla="*/ 3163 h 21600"/>
                      <a:gd name="T16" fmla="*/ 3163 w 21600"/>
                      <a:gd name="T17" fmla="*/ 3163 h 21600"/>
                      <a:gd name="T18" fmla="*/ 18437 w 21600"/>
                      <a:gd name="T19" fmla="*/ 18437 h 21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T16" t="T17" r="T18" b="T19"/>
                    <a:pathLst>
                      <a:path w="21600" h="21600">
                        <a:moveTo>
                          <a:pt x="0" y="10800"/>
                        </a:moveTo>
                        <a:cubicBezTo>
                          <a:pt x="0" y="4835"/>
                          <a:pt x="4835" y="0"/>
                          <a:pt x="10800" y="0"/>
                        </a:cubicBezTo>
                        <a:cubicBezTo>
                          <a:pt x="16765" y="0"/>
                          <a:pt x="21600" y="4835"/>
                          <a:pt x="21600" y="10800"/>
                        </a:cubicBezTo>
                        <a:cubicBezTo>
                          <a:pt x="21600" y="16765"/>
                          <a:pt x="16765" y="21600"/>
                          <a:pt x="10800" y="21600"/>
                        </a:cubicBezTo>
                        <a:cubicBezTo>
                          <a:pt x="4835" y="21600"/>
                          <a:pt x="0" y="16765"/>
                          <a:pt x="0" y="10800"/>
                        </a:cubicBezTo>
                        <a:close/>
                        <a:moveTo>
                          <a:pt x="5400" y="10800"/>
                        </a:moveTo>
                        <a:cubicBezTo>
                          <a:pt x="5400" y="13782"/>
                          <a:pt x="7818" y="16200"/>
                          <a:pt x="10800" y="16200"/>
                        </a:cubicBezTo>
                        <a:cubicBezTo>
                          <a:pt x="13782" y="16200"/>
                          <a:pt x="16200" y="13782"/>
                          <a:pt x="16200" y="10800"/>
                        </a:cubicBezTo>
                        <a:cubicBezTo>
                          <a:pt x="16200" y="7818"/>
                          <a:pt x="13782" y="5400"/>
                          <a:pt x="10800" y="5400"/>
                        </a:cubicBezTo>
                        <a:cubicBezTo>
                          <a:pt x="7818" y="5400"/>
                          <a:pt x="5400" y="7818"/>
                          <a:pt x="5400" y="10800"/>
                        </a:cubicBezTo>
                        <a:close/>
                      </a:path>
                    </a:pathLst>
                  </a:custGeom>
                  <a:blipFill dpi="0" rotWithShape="0">
                    <a:blip r:embed="rId3"/>
                    <a:srcRect/>
                    <a:tile tx="0" ty="0" sx="100000" sy="100000" flip="none" algn="tl"/>
                  </a:blip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1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640" y="1440"/>
                    <a:ext cx="0" cy="624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2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1488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3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256" y="1488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488"/>
                    <a:ext cx="0" cy="57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2112" y="2400"/>
                    <a:ext cx="57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</p:spPr>
                <p:txBody>
                  <a:bodyPr/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endParaRPr lang="fr-FR"/>
                  </a:p>
                </p:txBody>
              </p:sp>
              <p:sp>
                <p:nvSpPr>
                  <p:cNvPr id="36" name="Text Box 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56" y="2352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fr-FR" b="1" i="1">
                        <a:solidFill>
                          <a:srgbClr val="000099"/>
                        </a:solidFill>
                      </a:rPr>
                      <a:t>D</a:t>
                    </a:r>
                    <a:r>
                      <a:rPr lang="fr-FR" b="1" baseline="-25000">
                        <a:solidFill>
                          <a:srgbClr val="000099"/>
                        </a:solidFill>
                      </a:rPr>
                      <a:t>2</a:t>
                    </a:r>
                  </a:p>
                </p:txBody>
              </p:sp>
              <p:sp>
                <p:nvSpPr>
                  <p:cNvPr id="37" name="Text Box 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08" y="1968"/>
                    <a:ext cx="384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2400" kern="120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fr-FR" b="1" i="1" dirty="0">
                        <a:solidFill>
                          <a:srgbClr val="000099"/>
                        </a:solidFill>
                      </a:rPr>
                      <a:t>D</a:t>
                    </a:r>
                    <a:r>
                      <a:rPr lang="fr-FR" b="1" baseline="-25000" dirty="0">
                        <a:solidFill>
                          <a:srgbClr val="000099"/>
                        </a:solidFill>
                      </a:rPr>
                      <a:t>1</a:t>
                    </a:r>
                  </a:p>
                </p:txBody>
              </p:sp>
            </p:grpSp>
          </p:grpSp>
        </p:grpSp>
      </p:grp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0902" name="Rectangle 6"/>
          <p:cNvSpPr>
            <a:spLocks noChangeArrowheads="1"/>
          </p:cNvSpPr>
          <p:nvPr/>
        </p:nvSpPr>
        <p:spPr bwMode="auto">
          <a:xfrm>
            <a:off x="557190" y="2428868"/>
            <a:ext cx="858681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/>
            </a:r>
            <a:b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</a:b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Le signe (-) traduit le transfert s’effectue des zones concentrées aux zones diluées.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79" name="Group 68"/>
          <p:cNvGrpSpPr>
            <a:grpSpLocks/>
          </p:cNvGrpSpPr>
          <p:nvPr/>
        </p:nvGrpSpPr>
        <p:grpSpPr bwMode="auto">
          <a:xfrm>
            <a:off x="5000628" y="571480"/>
            <a:ext cx="2786082" cy="2147880"/>
            <a:chOff x="48" y="2640"/>
            <a:chExt cx="1536" cy="1539"/>
          </a:xfrm>
        </p:grpSpPr>
        <p:sp>
          <p:nvSpPr>
            <p:cNvPr id="80" name="Line 51"/>
            <p:cNvSpPr>
              <a:spLocks noChangeShapeType="1"/>
            </p:cNvSpPr>
            <p:nvPr/>
          </p:nvSpPr>
          <p:spPr bwMode="auto">
            <a:xfrm>
              <a:off x="1008" y="2688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81" name="Group 67"/>
            <p:cNvGrpSpPr>
              <a:grpSpLocks/>
            </p:cNvGrpSpPr>
            <p:nvPr/>
          </p:nvGrpSpPr>
          <p:grpSpPr bwMode="auto">
            <a:xfrm>
              <a:off x="48" y="2640"/>
              <a:ext cx="1536" cy="1539"/>
              <a:chOff x="48" y="2640"/>
              <a:chExt cx="1536" cy="1539"/>
            </a:xfrm>
          </p:grpSpPr>
          <p:grpSp>
            <p:nvGrpSpPr>
              <p:cNvPr id="82" name="Group 56"/>
              <p:cNvGrpSpPr>
                <a:grpSpLocks/>
              </p:cNvGrpSpPr>
              <p:nvPr/>
            </p:nvGrpSpPr>
            <p:grpSpPr bwMode="auto">
              <a:xfrm>
                <a:off x="48" y="2640"/>
                <a:ext cx="1536" cy="1056"/>
                <a:chOff x="48" y="2736"/>
                <a:chExt cx="1536" cy="1056"/>
              </a:xfrm>
            </p:grpSpPr>
            <p:sp>
              <p:nvSpPr>
                <p:cNvPr id="90" name="Rectangle 89" descr="Gouttelettes"/>
                <p:cNvSpPr>
                  <a:spLocks noChangeArrowheads="1"/>
                </p:cNvSpPr>
                <p:nvPr/>
              </p:nvSpPr>
              <p:spPr bwMode="auto">
                <a:xfrm>
                  <a:off x="432" y="2880"/>
                  <a:ext cx="576" cy="816"/>
                </a:xfrm>
                <a:prstGeom prst="rect">
                  <a:avLst/>
                </a:prstGeom>
                <a:blipFill dpi="0" rotWithShape="0">
                  <a:blip r:embed="rId3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91" name="Line 50"/>
                <p:cNvSpPr>
                  <a:spLocks noChangeShapeType="1"/>
                </p:cNvSpPr>
                <p:nvPr/>
              </p:nvSpPr>
              <p:spPr bwMode="auto">
                <a:xfrm>
                  <a:off x="432" y="2784"/>
                  <a:ext cx="0" cy="10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9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48" y="2736"/>
                  <a:ext cx="57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fr-FR" b="1" dirty="0">
                      <a:solidFill>
                        <a:srgbClr val="000099"/>
                      </a:solidFill>
                    </a:rPr>
                    <a:t>C</a:t>
                  </a:r>
                  <a:r>
                    <a:rPr lang="fr-FR" b="1" baseline="-25000" dirty="0">
                      <a:solidFill>
                        <a:srgbClr val="000099"/>
                      </a:solidFill>
                    </a:rPr>
                    <a:t>A1</a:t>
                  </a:r>
                </a:p>
              </p:txBody>
            </p:sp>
            <p:sp>
              <p:nvSpPr>
                <p:cNvPr id="9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1008" y="3456"/>
                  <a:ext cx="576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fr-FR" b="1">
                      <a:solidFill>
                        <a:srgbClr val="000099"/>
                      </a:solidFill>
                    </a:rPr>
                    <a:t>C</a:t>
                  </a:r>
                  <a:r>
                    <a:rPr lang="fr-FR" b="1" baseline="-25000">
                      <a:solidFill>
                        <a:srgbClr val="000099"/>
                      </a:solidFill>
                    </a:rPr>
                    <a:t>A2</a:t>
                  </a:r>
                </a:p>
              </p:txBody>
            </p:sp>
          </p:grpSp>
          <p:grpSp>
            <p:nvGrpSpPr>
              <p:cNvPr id="83" name="Group 64"/>
              <p:cNvGrpSpPr>
                <a:grpSpLocks/>
              </p:cNvGrpSpPr>
              <p:nvPr/>
            </p:nvGrpSpPr>
            <p:grpSpPr bwMode="auto">
              <a:xfrm>
                <a:off x="192" y="3552"/>
                <a:ext cx="960" cy="627"/>
                <a:chOff x="192" y="3552"/>
                <a:chExt cx="960" cy="627"/>
              </a:xfrm>
            </p:grpSpPr>
            <p:sp>
              <p:nvSpPr>
                <p:cNvPr id="84" name="Line 57"/>
                <p:cNvSpPr>
                  <a:spLocks noChangeShapeType="1"/>
                </p:cNvSpPr>
                <p:nvPr/>
              </p:nvSpPr>
              <p:spPr bwMode="auto">
                <a:xfrm>
                  <a:off x="384" y="3792"/>
                  <a:ext cx="76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5" name="Text Box 58"/>
                <p:cNvSpPr txBox="1">
                  <a:spLocks noChangeArrowheads="1"/>
                </p:cNvSpPr>
                <p:nvPr/>
              </p:nvSpPr>
              <p:spPr bwMode="auto">
                <a:xfrm>
                  <a:off x="192" y="3888"/>
                  <a:ext cx="432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fr-FR" b="1" i="1" dirty="0" smtClean="0">
                      <a:solidFill>
                        <a:srgbClr val="000099"/>
                      </a:solidFill>
                    </a:rPr>
                    <a:t>x</a:t>
                  </a:r>
                  <a:r>
                    <a:rPr lang="fr-FR" b="1" baseline="-25000" dirty="0" smtClean="0">
                      <a:solidFill>
                        <a:srgbClr val="000099"/>
                      </a:solidFill>
                    </a:rPr>
                    <a:t>1</a:t>
                  </a:r>
                  <a:endParaRPr lang="fr-FR" b="1" baseline="-250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86" name="Text Box 59"/>
                <p:cNvSpPr txBox="1">
                  <a:spLocks noChangeArrowheads="1"/>
                </p:cNvSpPr>
                <p:nvPr/>
              </p:nvSpPr>
              <p:spPr bwMode="auto">
                <a:xfrm>
                  <a:off x="864" y="3888"/>
                  <a:ext cx="28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fr-FR" b="1" i="1" dirty="0" smtClean="0">
                      <a:solidFill>
                        <a:srgbClr val="000099"/>
                      </a:solidFill>
                    </a:rPr>
                    <a:t>x</a:t>
                  </a:r>
                  <a:r>
                    <a:rPr lang="fr-FR" b="1" baseline="-25000" dirty="0" smtClean="0">
                      <a:solidFill>
                        <a:srgbClr val="000099"/>
                      </a:solidFill>
                    </a:rPr>
                    <a:t>2</a:t>
                  </a:r>
                  <a:endParaRPr lang="fr-FR" b="1" baseline="-25000" dirty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87" name="Line 61"/>
                <p:cNvSpPr>
                  <a:spLocks noChangeShapeType="1"/>
                </p:cNvSpPr>
                <p:nvPr/>
              </p:nvSpPr>
              <p:spPr bwMode="auto">
                <a:xfrm>
                  <a:off x="432" y="3696"/>
                  <a:ext cx="0" cy="384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8" name="Line 62"/>
                <p:cNvSpPr>
                  <a:spLocks noChangeShapeType="1"/>
                </p:cNvSpPr>
                <p:nvPr/>
              </p:nvSpPr>
              <p:spPr bwMode="auto">
                <a:xfrm>
                  <a:off x="1008" y="3648"/>
                  <a:ext cx="0" cy="384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</p:spPr>
              <p:txBody>
                <a:bodyPr/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endParaRPr lang="fr-FR"/>
                </a:p>
              </p:txBody>
            </p:sp>
            <p:sp>
              <p:nvSpPr>
                <p:cNvPr id="89" name="Text Box 63"/>
                <p:cNvSpPr txBox="1">
                  <a:spLocks noChangeArrowheads="1"/>
                </p:cNvSpPr>
                <p:nvPr/>
              </p:nvSpPr>
              <p:spPr bwMode="auto">
                <a:xfrm>
                  <a:off x="498" y="3552"/>
                  <a:ext cx="31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400" kern="1200">
                      <a:solidFill>
                        <a:schemeClr val="tx1"/>
                      </a:solidFill>
                      <a:latin typeface="Times New Roman" pitchFamily="18" charset="0"/>
                      <a:ea typeface="+mn-ea"/>
                      <a:cs typeface="+mn-cs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fr-FR" b="1" i="1" dirty="0" err="1" smtClean="0">
                      <a:solidFill>
                        <a:srgbClr val="000099"/>
                      </a:solidFill>
                    </a:rPr>
                    <a:t>dx</a:t>
                  </a:r>
                  <a:endParaRPr lang="fr-FR" b="1" baseline="-25000" dirty="0">
                    <a:solidFill>
                      <a:srgbClr val="000099"/>
                    </a:solidFill>
                  </a:endParaRPr>
                </a:p>
              </p:txBody>
            </p:sp>
          </p:grpSp>
        </p:grpSp>
      </p:grpSp>
      <p:sp>
        <p:nvSpPr>
          <p:cNvPr id="80911" name="Rectangle 15"/>
          <p:cNvSpPr>
            <a:spLocks noChangeArrowheads="1"/>
          </p:cNvSpPr>
          <p:nvPr/>
        </p:nvSpPr>
        <p:spPr bwMode="auto">
          <a:xfrm>
            <a:off x="500034" y="500042"/>
            <a:ext cx="31739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La première loi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Fick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s'écrit 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* En géométrie plane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1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0912" name="Object 16"/>
          <p:cNvGraphicFramePr>
            <a:graphicFrameLocks noChangeAspect="1"/>
          </p:cNvGraphicFramePr>
          <p:nvPr/>
        </p:nvGraphicFramePr>
        <p:xfrm>
          <a:off x="714348" y="4429132"/>
          <a:ext cx="3215002" cy="1483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Équation" r:id="rId4" imgW="1435100" imgH="685800" progId="Equation.3">
                  <p:embed/>
                </p:oleObj>
              </mc:Choice>
              <mc:Fallback>
                <p:oleObj name="Équation" r:id="rId4" imgW="1435100" imgH="6858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48" y="4429132"/>
                        <a:ext cx="3215002" cy="1483381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14" name="Rectangle 18"/>
          <p:cNvSpPr>
            <a:spLocks noChangeArrowheads="1"/>
          </p:cNvSpPr>
          <p:nvPr/>
        </p:nvSpPr>
        <p:spPr bwMode="auto">
          <a:xfrm>
            <a:off x="428596" y="3786190"/>
            <a:ext cx="2738955" cy="464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En géométrie cylindrique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0915" name="Picture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28662" y="1500174"/>
            <a:ext cx="3190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571472" y="928670"/>
          <a:ext cx="8143931" cy="4732020"/>
        </p:xfrm>
        <a:graphic>
          <a:graphicData uri="http://schemas.openxmlformats.org/drawingml/2006/table">
            <a:tbl>
              <a:tblPr/>
              <a:tblGrid>
                <a:gridCol w="1714512"/>
                <a:gridCol w="2115322"/>
                <a:gridCol w="2092018"/>
                <a:gridCol w="2222079"/>
              </a:tblGrid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Le transfert de chaleur</a:t>
                      </a:r>
                      <a:endParaRPr lang="fr-FR" sz="1800" b="1" i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Le transfert de matière</a:t>
                      </a:r>
                      <a:endParaRPr lang="fr-FR" sz="1800" b="1" i="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i="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Le transfert de </a:t>
                      </a:r>
                      <a:r>
                        <a:rPr lang="fr-FR" sz="1800" b="1" i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q</a:t>
                      </a:r>
                      <a:r>
                        <a:rPr lang="fr-FR" sz="1800" b="1" i="0" baseline="300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té</a:t>
                      </a:r>
                      <a:r>
                        <a:rPr lang="fr-FR" sz="1800" b="1" i="0" dirty="0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fr-FR" sz="1800" b="1" i="0" dirty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de </a:t>
                      </a:r>
                      <a:r>
                        <a:rPr lang="fr-FR" sz="1800" b="1" i="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m</a:t>
                      </a:r>
                      <a:r>
                        <a:rPr lang="fr-FR" sz="1800" b="1" i="0" baseline="30000" dirty="0" err="1" smtClean="0">
                          <a:solidFill>
                            <a:srgbClr val="0070C0"/>
                          </a:solidFill>
                          <a:latin typeface="Calibri"/>
                          <a:ea typeface="Calibri"/>
                          <a:cs typeface="Arial"/>
                        </a:rPr>
                        <a:t>vt</a:t>
                      </a:r>
                      <a:endParaRPr lang="fr-FR" sz="1800" b="1" i="0" baseline="30000" dirty="0">
                        <a:solidFill>
                          <a:srgbClr val="0070C0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7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Flux transféré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Calibri"/>
                          <a:ea typeface="Calibri"/>
                          <a:cs typeface="Arial"/>
                        </a:rPr>
                        <a:t>Qté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 de chaleur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Calibri"/>
                          <a:ea typeface="Calibri"/>
                          <a:cs typeface="Arial"/>
                        </a:rPr>
                        <a:t>Qté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 de matière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 err="1">
                          <a:latin typeface="Calibri"/>
                          <a:ea typeface="Calibri"/>
                          <a:cs typeface="Arial"/>
                        </a:rPr>
                        <a:t>Qté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 de mouvement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Mécanisme de transport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Loi de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Arial"/>
                        </a:rPr>
                        <a:t>fourier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 (conduction)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Loi de </a:t>
                      </a:r>
                      <a:r>
                        <a:rPr lang="fr-FR" sz="1800" dirty="0" err="1">
                          <a:latin typeface="Calibri"/>
                          <a:ea typeface="Calibri"/>
                          <a:cs typeface="Arial"/>
                        </a:rPr>
                        <a:t>Fick</a:t>
                      </a: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 (diffusion)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Loi de Newton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Propriétés de transport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Conductivité thermique</a:t>
                      </a:r>
                      <a:endParaRPr lang="fr-FR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diffusivité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viscosité</a:t>
                      </a:r>
                      <a:endParaRPr lang="fr-FR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Bilans sur la transport de :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Energie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matière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mouvement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Détermination de profils de :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température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concentration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vitesse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Transfert aux interfaces 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Coeff. de transfert (</a:t>
                      </a:r>
                      <a:r>
                        <a:rPr lang="fr-FR" sz="1800" i="1">
                          <a:latin typeface="Calibri"/>
                          <a:ea typeface="Calibri"/>
                          <a:cs typeface="Arial"/>
                        </a:rPr>
                        <a:t>h</a:t>
                      </a: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fr-FR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Coeff. de transfert (</a:t>
                      </a:r>
                      <a:r>
                        <a:rPr lang="fr-FR" sz="1800" i="1">
                          <a:latin typeface="Calibri"/>
                          <a:ea typeface="Calibri"/>
                          <a:cs typeface="Arial"/>
                        </a:rPr>
                        <a:t>K</a:t>
                      </a: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)</a:t>
                      </a:r>
                      <a:endParaRPr lang="fr-FR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Facteur de friction (f)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latin typeface="Calibri"/>
                          <a:ea typeface="Calibri"/>
                          <a:cs typeface="Arial"/>
                        </a:rPr>
                        <a:t>Bilans macroscopiques</a:t>
                      </a:r>
                      <a:endParaRPr lang="fr-FR" sz="18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/</a:t>
                      </a:r>
                      <a:endParaRPr lang="fr-FR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latin typeface="Calibri"/>
                          <a:ea typeface="Calibri"/>
                          <a:cs typeface="Arial"/>
                        </a:rPr>
                        <a:t>/</a:t>
                      </a:r>
                      <a:endParaRPr lang="fr-FR" sz="180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Calibri"/>
                          <a:ea typeface="Calibri"/>
                          <a:cs typeface="Arial"/>
                        </a:rPr>
                        <a:t>Relation de Bernoulli</a:t>
                      </a:r>
                      <a:endParaRPr lang="fr-FR" sz="18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143636" y="500042"/>
            <a:ext cx="1676400" cy="1905000"/>
            <a:chOff x="2928" y="2976"/>
            <a:chExt cx="1056" cy="1200"/>
          </a:xfrm>
        </p:grpSpPr>
        <p:sp>
          <p:nvSpPr>
            <p:cNvPr id="5" name="Line 35"/>
            <p:cNvSpPr>
              <a:spLocks noChangeShapeType="1"/>
            </p:cNvSpPr>
            <p:nvPr/>
          </p:nvSpPr>
          <p:spPr bwMode="auto">
            <a:xfrm>
              <a:off x="3216" y="3456"/>
              <a:ext cx="5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2928" y="2976"/>
              <a:ext cx="1056" cy="1200"/>
              <a:chOff x="2928" y="2976"/>
              <a:chExt cx="1056" cy="1200"/>
            </a:xfrm>
          </p:grpSpPr>
          <p:sp>
            <p:nvSpPr>
              <p:cNvPr id="7" name="AutoShape 31" descr="Gouttelettes"/>
              <p:cNvSpPr>
                <a:spLocks noChangeArrowheads="1"/>
              </p:cNvSpPr>
              <p:nvPr/>
            </p:nvSpPr>
            <p:spPr bwMode="auto">
              <a:xfrm>
                <a:off x="2976" y="2976"/>
                <a:ext cx="1008" cy="960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8" name="Line 32"/>
              <p:cNvSpPr>
                <a:spLocks noChangeShapeType="1"/>
              </p:cNvSpPr>
              <p:nvPr/>
            </p:nvSpPr>
            <p:spPr bwMode="auto">
              <a:xfrm>
                <a:off x="2928" y="4128"/>
                <a:ext cx="105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" name="Line 33"/>
              <p:cNvSpPr>
                <a:spLocks noChangeShapeType="1"/>
              </p:cNvSpPr>
              <p:nvPr/>
            </p:nvSpPr>
            <p:spPr bwMode="auto">
              <a:xfrm flipH="1">
                <a:off x="2976" y="3408"/>
                <a:ext cx="0" cy="7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" name="Line 34"/>
              <p:cNvSpPr>
                <a:spLocks noChangeShapeType="1"/>
              </p:cNvSpPr>
              <p:nvPr/>
            </p:nvSpPr>
            <p:spPr bwMode="auto">
              <a:xfrm flipH="1">
                <a:off x="3984" y="3408"/>
                <a:ext cx="0" cy="720"/>
              </a:xfrm>
              <a:prstGeom prst="line">
                <a:avLst/>
              </a:prstGeom>
              <a:noFill/>
              <a:ln w="9525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" name="Text Box 36"/>
              <p:cNvSpPr txBox="1">
                <a:spLocks noChangeArrowheads="1"/>
              </p:cNvSpPr>
              <p:nvPr/>
            </p:nvSpPr>
            <p:spPr bwMode="auto">
              <a:xfrm>
                <a:off x="3360" y="388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b="1" i="1">
                    <a:solidFill>
                      <a:srgbClr val="000099"/>
                    </a:solidFill>
                  </a:rPr>
                  <a:t>D</a:t>
                </a:r>
                <a:r>
                  <a:rPr lang="fr-FR" b="1" baseline="-25000">
                    <a:solidFill>
                      <a:srgbClr val="000099"/>
                    </a:solidFill>
                  </a:rPr>
                  <a:t>2</a:t>
                </a:r>
              </a:p>
            </p:txBody>
          </p:sp>
          <p:sp>
            <p:nvSpPr>
              <p:cNvPr id="12" name="Text Box 37"/>
              <p:cNvSpPr txBox="1">
                <a:spLocks noChangeArrowheads="1"/>
              </p:cNvSpPr>
              <p:nvPr/>
            </p:nvSpPr>
            <p:spPr bwMode="auto">
              <a:xfrm>
                <a:off x="3360" y="3216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b="1" i="1" dirty="0">
                    <a:solidFill>
                      <a:srgbClr val="000099"/>
                    </a:solidFill>
                  </a:rPr>
                  <a:t>D</a:t>
                </a:r>
                <a:r>
                  <a:rPr lang="fr-FR" b="1" baseline="-25000" dirty="0">
                    <a:solidFill>
                      <a:srgbClr val="000099"/>
                    </a:solidFill>
                  </a:rPr>
                  <a:t>1</a:t>
                </a:r>
              </a:p>
            </p:txBody>
          </p:sp>
        </p:grpSp>
      </p:grp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571472" y="1142984"/>
          <a:ext cx="4014799" cy="928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5" name="Équation" r:id="rId4" imgW="2031840" imgH="457200" progId="Equation.3">
                  <p:embed/>
                </p:oleObj>
              </mc:Choice>
              <mc:Fallback>
                <p:oleObj name="Équation" r:id="rId4" imgW="2031840" imgH="457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1142984"/>
                        <a:ext cx="4014799" cy="928696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357158" y="500042"/>
            <a:ext cx="2798267" cy="4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* En géométrie sphérique :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285720" y="2928934"/>
            <a:ext cx="821537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 En milieu homogène 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 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cte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, 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dC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dx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= 0, pas de flux de diffusion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J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= 0.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 En régime permanent :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C est indépendant de temps,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dC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= 0,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= 0  , J ≠ 0</a:t>
            </a:r>
            <a:endParaRPr kumimoji="0" lang="fr-FR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548DD4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Ordre de grandeur de la diffusivité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D 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Image 16"/>
          <p:cNvPicPr/>
          <p:nvPr/>
        </p:nvPicPr>
        <p:blipFill>
          <a:blip r:embed="rId6"/>
          <a:srcRect l="27904" t="25556"/>
          <a:stretch>
            <a:fillRect/>
          </a:stretch>
        </p:blipFill>
        <p:spPr bwMode="auto">
          <a:xfrm>
            <a:off x="3286116" y="4714884"/>
            <a:ext cx="292895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1"/>
          <p:cNvSpPr>
            <a:spLocks noChangeArrowheads="1"/>
          </p:cNvSpPr>
          <p:nvPr/>
        </p:nvSpPr>
        <p:spPr bwMode="auto">
          <a:xfrm>
            <a:off x="785786" y="428604"/>
            <a:ext cx="778674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* Relation de diffusion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 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La distance de diffusion est exprimée  selon la loi  suivante :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    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= (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D.t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)</a:t>
            </a:r>
            <a:r>
              <a:rPr kumimoji="0" lang="fr-FR" b="1" i="0" u="none" strike="noStrike" cap="none" normalizeH="0" baseline="3000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1/2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b)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Seconde loi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Fick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    La seconde loi de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Fick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exprime la conservation du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n</a:t>
            </a:r>
            <a:r>
              <a:rPr kumimoji="0" lang="fr-FR" b="1" i="0" u="none" strike="noStrike" cap="none" normalizeH="0" baseline="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bre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de particules, pour un milieu à concentration totale constante.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429000"/>
            <a:ext cx="15001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785786" y="4286256"/>
            <a:ext cx="805073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J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= - D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dC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dx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 ;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J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= - D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dC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/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dx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       →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J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+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J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= 0.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AB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 : le coefficient de diffusion du mélange binaire constitué par les réactifs A et B.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1"/>
          <p:cNvSpPr>
            <a:spLocks noChangeArrowheads="1"/>
          </p:cNvSpPr>
          <p:nvPr/>
        </p:nvSpPr>
        <p:spPr bwMode="auto">
          <a:xfrm>
            <a:off x="285720" y="428604"/>
            <a:ext cx="821537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III.5. Transfert convectif </a:t>
            </a:r>
            <a:endParaRPr lang="fr-FR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 phénomène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implique un transfert macroscopique de matière.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III.5.1. Transferts de matière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interfaciaux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Échange de matière entre deux milieux à travers une interface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Exemple :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le transfert du dioxygène de l’air à l’eau.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071810"/>
            <a:ext cx="6143625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4000496" y="4357694"/>
          <a:ext cx="4572032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7" name="Équation" r:id="rId4" imgW="2070100" imgH="419100" progId="Equation.3">
                  <p:embed/>
                </p:oleObj>
              </mc:Choice>
              <mc:Fallback>
                <p:oleObj name="Équation" r:id="rId4" imgW="2070100" imgH="419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496" y="4357694"/>
                        <a:ext cx="4572032" cy="785818"/>
                      </a:xfrm>
                      <a:prstGeom prst="rect">
                        <a:avLst/>
                      </a:prstGeom>
                      <a:solidFill>
                        <a:srgbClr val="FFCCCC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14348" y="3786190"/>
            <a:ext cx="2743200" cy="2057400"/>
            <a:chOff x="3408" y="2544"/>
            <a:chExt cx="1728" cy="1296"/>
          </a:xfrm>
        </p:grpSpPr>
        <p:sp>
          <p:nvSpPr>
            <p:cNvPr id="6" name="Line 34"/>
            <p:cNvSpPr>
              <a:spLocks noChangeShapeType="1"/>
            </p:cNvSpPr>
            <p:nvPr/>
          </p:nvSpPr>
          <p:spPr bwMode="auto">
            <a:xfrm>
              <a:off x="3696" y="3840"/>
              <a:ext cx="13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fr-FR"/>
            </a:p>
          </p:txBody>
        </p:sp>
        <p:grpSp>
          <p:nvGrpSpPr>
            <p:cNvPr id="7" name="Group 43"/>
            <p:cNvGrpSpPr>
              <a:grpSpLocks/>
            </p:cNvGrpSpPr>
            <p:nvPr/>
          </p:nvGrpSpPr>
          <p:grpSpPr bwMode="auto">
            <a:xfrm>
              <a:off x="3408" y="2544"/>
              <a:ext cx="1728" cy="1296"/>
              <a:chOff x="3408" y="2544"/>
              <a:chExt cx="1728" cy="1296"/>
            </a:xfrm>
          </p:grpSpPr>
          <p:sp>
            <p:nvSpPr>
              <p:cNvPr id="8" name="Line 33"/>
              <p:cNvSpPr>
                <a:spLocks noChangeShapeType="1"/>
              </p:cNvSpPr>
              <p:nvPr/>
            </p:nvSpPr>
            <p:spPr bwMode="auto">
              <a:xfrm flipV="1">
                <a:off x="3696" y="2544"/>
                <a:ext cx="0" cy="12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9" name="Line 35"/>
              <p:cNvSpPr>
                <a:spLocks noChangeShapeType="1"/>
              </p:cNvSpPr>
              <p:nvPr/>
            </p:nvSpPr>
            <p:spPr bwMode="auto">
              <a:xfrm>
                <a:off x="4224" y="2592"/>
                <a:ext cx="0" cy="12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0" name="Line 36"/>
              <p:cNvSpPr>
                <a:spLocks noChangeShapeType="1"/>
              </p:cNvSpPr>
              <p:nvPr/>
            </p:nvSpPr>
            <p:spPr bwMode="auto">
              <a:xfrm>
                <a:off x="3696" y="2688"/>
                <a:ext cx="528" cy="528"/>
              </a:xfrm>
              <a:prstGeom prst="line">
                <a:avLst/>
              </a:prstGeom>
              <a:noFill/>
              <a:ln w="222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1" name="Line 37"/>
              <p:cNvSpPr>
                <a:spLocks noChangeShapeType="1"/>
              </p:cNvSpPr>
              <p:nvPr/>
            </p:nvSpPr>
            <p:spPr bwMode="auto">
              <a:xfrm>
                <a:off x="4224" y="3216"/>
                <a:ext cx="720" cy="0"/>
              </a:xfrm>
              <a:prstGeom prst="line">
                <a:avLst/>
              </a:prstGeom>
              <a:noFill/>
              <a:ln w="22225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2" name="Line 38"/>
              <p:cNvSpPr>
                <a:spLocks noChangeShapeType="1"/>
              </p:cNvSpPr>
              <p:nvPr/>
            </p:nvSpPr>
            <p:spPr bwMode="auto">
              <a:xfrm>
                <a:off x="3696" y="3552"/>
                <a:ext cx="52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 type="triangle" w="med" len="med"/>
                <a:tailEnd type="triangle" w="med" len="med"/>
              </a:ln>
              <a:effectLst/>
            </p:spPr>
            <p:txBody>
              <a:bodyPr/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endParaRPr lang="fr-FR"/>
              </a:p>
            </p:txBody>
          </p:sp>
          <p:sp>
            <p:nvSpPr>
              <p:cNvPr id="13" name="Text Box 39"/>
              <p:cNvSpPr txBox="1">
                <a:spLocks noChangeArrowheads="1"/>
              </p:cNvSpPr>
              <p:nvPr/>
            </p:nvSpPr>
            <p:spPr bwMode="auto">
              <a:xfrm>
                <a:off x="3840" y="3216"/>
                <a:ext cx="24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b="1" i="1">
                    <a:solidFill>
                      <a:srgbClr val="FF0000"/>
                    </a:solidFill>
                    <a:latin typeface="Symbol" pitchFamily="18" charset="2"/>
                  </a:rPr>
                  <a:t>d</a:t>
                </a:r>
              </a:p>
            </p:txBody>
          </p:sp>
          <p:sp>
            <p:nvSpPr>
              <p:cNvPr id="14" name="Text Box 40"/>
              <p:cNvSpPr txBox="1">
                <a:spLocks noChangeArrowheads="1"/>
              </p:cNvSpPr>
              <p:nvPr/>
            </p:nvSpPr>
            <p:spPr bwMode="auto">
              <a:xfrm>
                <a:off x="3408" y="2544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/>
                  <a:t>x</a:t>
                </a:r>
                <a:r>
                  <a:rPr lang="fr-FR" i="1" baseline="-25000"/>
                  <a:t>Ai</a:t>
                </a:r>
              </a:p>
            </p:txBody>
          </p:sp>
          <p:sp>
            <p:nvSpPr>
              <p:cNvPr id="15" name="Text Box 41"/>
              <p:cNvSpPr txBox="1">
                <a:spLocks noChangeArrowheads="1"/>
              </p:cNvSpPr>
              <p:nvPr/>
            </p:nvSpPr>
            <p:spPr bwMode="auto">
              <a:xfrm>
                <a:off x="4416" y="2928"/>
                <a:ext cx="33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 dirty="0" err="1"/>
                  <a:t>x</a:t>
                </a:r>
                <a:r>
                  <a:rPr lang="fr-FR" i="1" baseline="-25000" dirty="0" err="1"/>
                  <a:t>A</a:t>
                </a:r>
                <a:endParaRPr lang="fr-FR" i="1" baseline="-25000" dirty="0"/>
              </a:p>
            </p:txBody>
          </p:sp>
          <p:sp>
            <p:nvSpPr>
              <p:cNvPr id="16" name="Text Box 42"/>
              <p:cNvSpPr txBox="1">
                <a:spLocks noChangeArrowheads="1"/>
              </p:cNvSpPr>
              <p:nvPr/>
            </p:nvSpPr>
            <p:spPr bwMode="auto">
              <a:xfrm>
                <a:off x="4944" y="3552"/>
                <a:ext cx="19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2400" kern="120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FR" i="1"/>
                  <a:t>z</a:t>
                </a:r>
              </a:p>
            </p:txBody>
          </p:sp>
        </p:grpSp>
      </p:grp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785786" y="571480"/>
            <a:ext cx="4771243" cy="2126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h</a:t>
            </a:r>
            <a:r>
              <a:rPr kumimoji="0" lang="fr-FR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1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et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h</a:t>
            </a:r>
            <a:r>
              <a:rPr kumimoji="0" lang="fr-FR" b="1" i="1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m</a:t>
            </a:r>
            <a:r>
              <a:rPr kumimoji="0" lang="fr-FR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2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dépendent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- de la géométrie de l’interface.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-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990000"/>
                </a:solidFill>
                <a:effectLst/>
                <a:latin typeface="+mj-lt"/>
                <a:ea typeface="+mn-ea"/>
                <a:cs typeface="+mn-cs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du type de transfert convectif (libre ou forcée).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- de la position relative fluide – paroi.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428596" y="2214554"/>
            <a:ext cx="8215370" cy="1294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</a:t>
            </a:r>
          </a:p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* Le transfert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interfacial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dans un des milieux est assimilé à un transfert diffusif dans une couche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interfaciale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d’épaisseur 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δ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 noChangeArrowheads="1"/>
          </p:cNvSpPr>
          <p:nvPr/>
        </p:nvSpPr>
        <p:spPr bwMode="auto">
          <a:xfrm>
            <a:off x="1643042" y="357166"/>
            <a:ext cx="48516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Chapitre 4 : Transfert de quantité de mouvement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428596" y="1214422"/>
            <a:ext cx="821537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IV.1. Introduction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Le transfert de 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qté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mvt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est la science des lois de l‘écoulement et les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mécanismes de transfert des fluides.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Elle comprend deux grandes sous branches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L’hydrostatique et  L’hydrodynamique</a:t>
            </a: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         Les applications de cette science sont nombreuses : l'ingénierie navale (turbines),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hydraulique général…etc.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1"/>
          <p:cNvSpPr>
            <a:spLocks noChangeArrowheads="1"/>
          </p:cNvSpPr>
          <p:nvPr/>
        </p:nvSpPr>
        <p:spPr bwMode="auto">
          <a:xfrm>
            <a:off x="428596" y="714356"/>
            <a:ext cx="8286808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Low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IV.2. D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finitions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IV.2.1. Qu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ce qu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 fluide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est un corps physique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formable et ses propri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 varient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fa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continue.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IV.2.2. Fluide parfait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On peut d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crire son mouvement sans prendre en compte les effets de frottement.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IV.2.3. Fluide r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el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49263" algn="justLow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Contrairement à un fluide parfait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IV.2.4. Fluide incompressible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le volume occup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ne varie pas en fonction de la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fr-FR" b="0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ext</a:t>
            </a:r>
            <a:r>
              <a:rPr kumimoji="0" lang="fr-FR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(eau, huile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etc.).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IV.2.5. Fluide compressible</a:t>
            </a:r>
            <a:endParaRPr lang="fr-FR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449263" algn="justLow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Contrairement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un fluide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incompressible (l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air, gaz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etc.).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ChangeArrowheads="1"/>
          </p:cNvSpPr>
          <p:nvPr/>
        </p:nvSpPr>
        <p:spPr bwMode="auto">
          <a:xfrm>
            <a:off x="428596" y="642918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IV.3. Propriétés des fluides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IV.3.1. Masse volumique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une masse, dm, par volume unitaire </a:t>
            </a:r>
            <a:r>
              <a:rPr lang="fr-FR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dV</a:t>
            </a: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en Kg/m</a:t>
            </a:r>
            <a:r>
              <a:rPr lang="fr-FR" baseline="30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1137" name="Imag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1643050"/>
            <a:ext cx="928694" cy="544834"/>
          </a:xfrm>
          <a:prstGeom prst="rect">
            <a:avLst/>
          </a:prstGeom>
          <a:noFill/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42910" y="2428868"/>
            <a:ext cx="566328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 IV.3.2. Poids volumique </a:t>
            </a:r>
          </a:p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force de gravité agissant sur la masse par unité de volume.</a:t>
            </a:r>
          </a:p>
          <a:p>
            <a:pPr lvl="0" algn="justLow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                                                                      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dirty="0" smtClean="0"/>
              <a:t>                 en N/m</a:t>
            </a:r>
            <a:r>
              <a:rPr lang="fr-FR" baseline="30000" dirty="0" smtClean="0"/>
              <a:t>3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1140" name="Imag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3286124"/>
            <a:ext cx="1357322" cy="665481"/>
          </a:xfrm>
          <a:prstGeom prst="rect">
            <a:avLst/>
          </a:prstGeom>
          <a:noFill/>
        </p:spPr>
      </p:pic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714348" y="4143380"/>
            <a:ext cx="16360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IV.3.3. Densité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1" name="Image 10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3108" y="4500570"/>
            <a:ext cx="3444697" cy="808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2214546" y="5572140"/>
            <a:ext cx="4258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/>
              <a:t>ρ</a:t>
            </a:r>
            <a:r>
              <a:rPr lang="fr-FR" baseline="-25000" dirty="0" err="1" smtClean="0"/>
              <a:t>eau</a:t>
            </a:r>
            <a:r>
              <a:rPr lang="fr-FR" dirty="0" smtClean="0"/>
              <a:t> = 10</a:t>
            </a:r>
            <a:r>
              <a:rPr lang="fr-FR" baseline="30000" dirty="0" smtClean="0"/>
              <a:t>3</a:t>
            </a:r>
            <a:r>
              <a:rPr lang="fr-FR" dirty="0" smtClean="0"/>
              <a:t> Kg/m</a:t>
            </a:r>
            <a:r>
              <a:rPr lang="fr-FR" baseline="30000" dirty="0" smtClean="0"/>
              <a:t>3 </a:t>
            </a:r>
            <a:r>
              <a:rPr lang="fr-FR" dirty="0" smtClean="0"/>
              <a:t>    ;          </a:t>
            </a:r>
            <a:r>
              <a:rPr lang="fr-FR" dirty="0" err="1" smtClean="0"/>
              <a:t>ρ</a:t>
            </a:r>
            <a:r>
              <a:rPr lang="fr-FR" baseline="-25000" dirty="0" err="1" smtClean="0"/>
              <a:t>air</a:t>
            </a:r>
            <a:r>
              <a:rPr lang="fr-FR" dirty="0" smtClean="0"/>
              <a:t> = 1.20 Kg/m</a:t>
            </a:r>
            <a:r>
              <a:rPr lang="fr-FR" baseline="30000" dirty="0" smtClean="0"/>
              <a:t>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ChangeArrowheads="1"/>
          </p:cNvSpPr>
          <p:nvPr/>
        </p:nvSpPr>
        <p:spPr bwMode="auto">
          <a:xfrm>
            <a:off x="357158" y="428604"/>
            <a:ext cx="52864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IV.3.4. Viscosité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         Elle caractérise la résistance d'un fluide à son écoulement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92161" name="Image 11"/>
          <p:cNvPicPr>
            <a:picLocks noChangeAspect="1" noChangeArrowheads="1"/>
          </p:cNvPicPr>
          <p:nvPr/>
        </p:nvPicPr>
        <p:blipFill>
          <a:blip r:embed="rId3"/>
          <a:srcRect l="26660" t="16611" r="28859" b="25415"/>
          <a:stretch>
            <a:fillRect/>
          </a:stretch>
        </p:blipFill>
        <p:spPr bwMode="auto">
          <a:xfrm>
            <a:off x="5500694" y="571480"/>
            <a:ext cx="3071834" cy="3571900"/>
          </a:xfrm>
          <a:prstGeom prst="rect">
            <a:avLst/>
          </a:prstGeom>
          <a:noFill/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857224" y="1857364"/>
            <a:ext cx="2394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a) Viscosité dynamique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Imag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500306"/>
            <a:ext cx="1571636" cy="53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7224" y="3500438"/>
            <a:ext cx="4500594" cy="1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ChangeArrowheads="1"/>
          </p:cNvSpPr>
          <p:nvPr/>
        </p:nvSpPr>
        <p:spPr bwMode="auto">
          <a:xfrm>
            <a:off x="428596" y="714356"/>
            <a:ext cx="8215370" cy="10618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b) Viscosité cinématique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6515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93185" name="Imag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00108"/>
            <a:ext cx="1066643" cy="695116"/>
          </a:xfrm>
          <a:prstGeom prst="rect">
            <a:avLst/>
          </a:prstGeom>
          <a:noFill/>
        </p:spPr>
      </p:pic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3071802" y="1000108"/>
            <a:ext cx="22860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  <a:tab pos="3060700" algn="ctr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 en [m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.s</a:t>
            </a:r>
            <a:r>
              <a:rPr kumimoji="0" lang="fr-FR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-1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].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0650" algn="l"/>
                <a:tab pos="3060700" algn="ctr"/>
              </a:tabLst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428596" y="1714488"/>
            <a:ext cx="8358246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IV.4. Statique des fluides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ea typeface="Calibri" pitchFamily="34" charset="0"/>
                <a:cs typeface="Times New Roman" pitchFamily="18" charset="0"/>
              </a:rPr>
              <a:t>             IV.4.1. Notion de pression en un point d’un fluide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365F91"/>
                </a:solidFill>
                <a:effectLst/>
                <a:ea typeface="Calibri" pitchFamily="34" charset="0"/>
                <a:cs typeface="Times New Roman" pitchFamily="18" charset="0"/>
              </a:rPr>
              <a:t>	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11200" algn="l"/>
              </a:tabLs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Elle correspond à la force qu’exerce le fluide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dF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sur la surface élémentaire de la facette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dS</a:t>
            </a:r>
            <a:r>
              <a:rPr lang="fr-FR" dirty="0" smtClean="0"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286124"/>
            <a:ext cx="2714644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3286124"/>
            <a:ext cx="192882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5"/>
          <a:srcRect l="17442" t="88090" r="49761"/>
          <a:stretch>
            <a:fillRect/>
          </a:stretch>
        </p:blipFill>
        <p:spPr bwMode="auto">
          <a:xfrm>
            <a:off x="1214414" y="5143512"/>
            <a:ext cx="3500462" cy="119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7158" y="4643446"/>
            <a:ext cx="55006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IV.4.2.  Relation fondamentale de l’hydrostatique (RFH)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81369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/>
              <a:t>Exercice</a:t>
            </a:r>
            <a:endParaRPr lang="fr-FR" dirty="0"/>
          </a:p>
          <a:p>
            <a:pPr algn="just"/>
            <a:r>
              <a:rPr lang="fr-FR" dirty="0"/>
              <a:t>La figure ci-dessous représente un réservoir ouvert, équipé de deux tubes piézométriques et rempli avec deux liquides non miscibles</a:t>
            </a:r>
            <a:r>
              <a:rPr lang="fr-FR" dirty="0" smtClean="0"/>
              <a:t>.  </a:t>
            </a:r>
            <a:r>
              <a:rPr lang="fr-FR" dirty="0"/>
              <a:t>Appliquer la </a:t>
            </a:r>
            <a:r>
              <a:rPr lang="fr-FR" b="1" dirty="0"/>
              <a:t>RFH</a:t>
            </a:r>
            <a:r>
              <a:rPr lang="fr-FR" dirty="0"/>
              <a:t> entre les différents points et déduire :</a:t>
            </a:r>
          </a:p>
          <a:p>
            <a:r>
              <a:rPr lang="fr-FR" dirty="0"/>
              <a:t>1) la pression P</a:t>
            </a:r>
            <a:r>
              <a:rPr lang="fr-FR" baseline="-25000" dirty="0"/>
              <a:t>B</a:t>
            </a:r>
            <a:r>
              <a:rPr lang="fr-FR" dirty="0"/>
              <a:t> au point B.</a:t>
            </a:r>
          </a:p>
          <a:p>
            <a:r>
              <a:rPr lang="fr-FR" dirty="0"/>
              <a:t>2) le niveau de l'huile Z</a:t>
            </a:r>
            <a:r>
              <a:rPr lang="fr-FR" baseline="-25000" dirty="0"/>
              <a:t>E </a:t>
            </a:r>
            <a:endParaRPr lang="fr-FR" dirty="0"/>
          </a:p>
          <a:p>
            <a:r>
              <a:rPr lang="fr-FR" dirty="0"/>
              <a:t>3) la pression P</a:t>
            </a:r>
            <a:r>
              <a:rPr lang="fr-FR" baseline="-25000" dirty="0"/>
              <a:t>C</a:t>
            </a:r>
            <a:r>
              <a:rPr lang="fr-FR" dirty="0"/>
              <a:t> au point C.</a:t>
            </a:r>
          </a:p>
          <a:p>
            <a:r>
              <a:rPr lang="fr-FR" dirty="0"/>
              <a:t>4) le niveau de l'eau Z</a:t>
            </a:r>
            <a:r>
              <a:rPr lang="fr-FR" baseline="-25000" dirty="0"/>
              <a:t>D</a:t>
            </a:r>
            <a:r>
              <a:rPr lang="fr-FR" dirty="0"/>
              <a:t> .</a:t>
            </a:r>
          </a:p>
          <a:p>
            <a:r>
              <a:rPr lang="fr-FR" dirty="0"/>
              <a:t>Données</a:t>
            </a:r>
          </a:p>
          <a:p>
            <a:r>
              <a:rPr lang="fr-FR" dirty="0" err="1"/>
              <a:t>ρ</a:t>
            </a:r>
            <a:r>
              <a:rPr lang="fr-FR" baseline="-25000" dirty="0" err="1"/>
              <a:t>huile</a:t>
            </a:r>
            <a:r>
              <a:rPr lang="fr-FR" dirty="0"/>
              <a:t> = 850 kg/m</a:t>
            </a:r>
            <a:r>
              <a:rPr lang="fr-FR" baseline="30000" dirty="0"/>
              <a:t>3</a:t>
            </a:r>
            <a:r>
              <a:rPr lang="fr-FR" dirty="0"/>
              <a:t>, h</a:t>
            </a:r>
            <a:r>
              <a:rPr lang="fr-FR" baseline="-25000" dirty="0"/>
              <a:t>1</a:t>
            </a:r>
            <a:r>
              <a:rPr lang="fr-FR" dirty="0"/>
              <a:t>= 6 m, h</a:t>
            </a:r>
            <a:r>
              <a:rPr lang="fr-FR" baseline="-25000" dirty="0"/>
              <a:t>2 </a:t>
            </a:r>
            <a:r>
              <a:rPr lang="fr-FR" dirty="0"/>
              <a:t>= 5 m</a:t>
            </a:r>
          </a:p>
        </p:txBody>
      </p:sp>
      <p:pic>
        <p:nvPicPr>
          <p:cNvPr id="5" name="Image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356992"/>
            <a:ext cx="4452902" cy="3094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64462" y="2708920"/>
            <a:ext cx="3591947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89497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533192"/>
            <a:ext cx="8215338" cy="590931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I.2. Définitions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* Un phénomène de transfert : 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est la tendance spontanée des systèmes physico-chimiques à rendre uniformes ces grandeurs qui provoquent le transfert.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Origine 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 inhomogénéité d'une grandeur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intensive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Calibri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*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Les entités transférées  : </a:t>
            </a:r>
            <a:r>
              <a:rPr lang="fr-FR" dirty="0" smtClean="0"/>
              <a:t>sont la </a:t>
            </a:r>
            <a:r>
              <a:rPr lang="fr-FR" b="1" dirty="0" smtClean="0">
                <a:solidFill>
                  <a:srgbClr val="0070C0"/>
                </a:solidFill>
              </a:rPr>
              <a:t>chaleur</a:t>
            </a:r>
            <a:r>
              <a:rPr lang="fr-FR" dirty="0" smtClean="0"/>
              <a:t> , la </a:t>
            </a:r>
            <a:r>
              <a:rPr lang="fr-FR" b="1" dirty="0" smtClean="0">
                <a:solidFill>
                  <a:srgbClr val="0070C0"/>
                </a:solidFill>
              </a:rPr>
              <a:t>matière</a:t>
            </a:r>
            <a:r>
              <a:rPr lang="fr-FR" dirty="0" smtClean="0"/>
              <a:t> et la </a:t>
            </a:r>
            <a:r>
              <a:rPr lang="fr-FR" b="1" dirty="0" err="1" smtClean="0">
                <a:solidFill>
                  <a:srgbClr val="0070C0"/>
                </a:solidFill>
              </a:rPr>
              <a:t>qté</a:t>
            </a:r>
            <a:r>
              <a:rPr lang="fr-FR" b="1" dirty="0" smtClean="0">
                <a:solidFill>
                  <a:srgbClr val="0070C0"/>
                </a:solidFill>
              </a:rPr>
              <a:t> de mouvement</a:t>
            </a:r>
            <a:r>
              <a:rPr lang="fr-FR" dirty="0" smtClean="0"/>
              <a:t> 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*</a:t>
            </a:r>
            <a:r>
              <a:rPr lang="fr-FR" dirty="0" smtClean="0"/>
              <a:t> On peut distinguer le transfert par </a:t>
            </a:r>
            <a:r>
              <a:rPr lang="fr-FR" b="1" dirty="0" smtClean="0">
                <a:solidFill>
                  <a:srgbClr val="0070C0"/>
                </a:solidFill>
              </a:rPr>
              <a:t>diffusion</a:t>
            </a:r>
            <a:r>
              <a:rPr lang="fr-FR" dirty="0" smtClean="0"/>
              <a:t>, par </a:t>
            </a:r>
            <a:r>
              <a:rPr lang="fr-FR" b="1" dirty="0" smtClean="0">
                <a:solidFill>
                  <a:srgbClr val="0070C0"/>
                </a:solidFill>
              </a:rPr>
              <a:t>convection</a:t>
            </a:r>
            <a:r>
              <a:rPr lang="fr-FR" dirty="0" smtClean="0"/>
              <a:t> et par </a:t>
            </a:r>
            <a:r>
              <a:rPr lang="fr-FR" b="1" dirty="0" smtClean="0">
                <a:solidFill>
                  <a:srgbClr val="0070C0"/>
                </a:solidFill>
              </a:rPr>
              <a:t>rayonnement</a:t>
            </a:r>
            <a:r>
              <a:rPr lang="fr-FR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*</a:t>
            </a:r>
            <a:r>
              <a:rPr lang="fr-FR" dirty="0" smtClean="0"/>
              <a:t> Le phénomène de transfert décrit certaines propriétés comme :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*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Viscosité</a:t>
            </a:r>
            <a:r>
              <a:rPr lang="fr-FR" dirty="0" smtClean="0"/>
              <a:t> : transfert de </a:t>
            </a:r>
            <a:r>
              <a:rPr lang="fr-FR" dirty="0" err="1" smtClean="0"/>
              <a:t>Qté</a:t>
            </a:r>
            <a:r>
              <a:rPr lang="fr-FR" dirty="0" smtClean="0"/>
              <a:t> de </a:t>
            </a:r>
            <a:r>
              <a:rPr lang="fr-FR" dirty="0" err="1" smtClean="0"/>
              <a:t>mvt</a:t>
            </a:r>
            <a:r>
              <a:rPr lang="fr-FR" dirty="0" smtClean="0"/>
              <a:t> dû à une inhomogénéité de vitesse ;</a:t>
            </a:r>
          </a:p>
          <a:p>
            <a:pPr>
              <a:lnSpc>
                <a:spcPct val="150000"/>
              </a:lnSpc>
            </a:pP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*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70C0"/>
                </a:solidFill>
              </a:rPr>
              <a:t>Diffusion moléculaire</a:t>
            </a:r>
            <a:r>
              <a:rPr lang="fr-FR" dirty="0" smtClean="0"/>
              <a:t> : transfert du </a:t>
            </a:r>
            <a:r>
              <a:rPr lang="fr-FR" dirty="0" err="1" smtClean="0"/>
              <a:t>n</a:t>
            </a:r>
            <a:r>
              <a:rPr lang="fr-FR" baseline="30000" dirty="0" err="1" smtClean="0"/>
              <a:t>bre</a:t>
            </a:r>
            <a:r>
              <a:rPr lang="fr-FR" dirty="0" smtClean="0"/>
              <a:t> de particule dû à une inhomogénéité du </a:t>
            </a:r>
            <a:r>
              <a:rPr lang="fr-FR" dirty="0" err="1" smtClean="0"/>
              <a:t>N</a:t>
            </a:r>
            <a:r>
              <a:rPr lang="fr-FR" baseline="30000" dirty="0" err="1" smtClean="0"/>
              <a:t>bre</a:t>
            </a:r>
            <a:r>
              <a:rPr lang="fr-FR" dirty="0" smtClean="0"/>
              <a:t> de particules / Volume.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* </a:t>
            </a:r>
            <a:r>
              <a:rPr lang="fr-FR" b="1" dirty="0" smtClean="0">
                <a:solidFill>
                  <a:srgbClr val="0070C0"/>
                </a:solidFill>
                <a:ea typeface="Times New Roman"/>
                <a:cs typeface="Calibri"/>
              </a:rPr>
              <a:t>Diffusion thermique</a:t>
            </a: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 : transfert thermique si la </a:t>
            </a:r>
            <a:r>
              <a:rPr lang="fr-FR" b="1" dirty="0" smtClean="0">
                <a:solidFill>
                  <a:srgbClr val="0070C0"/>
                </a:solidFill>
                <a:ea typeface="Times New Roman"/>
                <a:cs typeface="Calibri"/>
              </a:rPr>
              <a:t>T</a:t>
            </a: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 n'est pas uniforme ;</a:t>
            </a:r>
          </a:p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 </a:t>
            </a:r>
            <a:r>
              <a:rPr lang="fr-FR" b="1" dirty="0" smtClean="0">
                <a:solidFill>
                  <a:srgbClr val="0070C0"/>
                </a:solidFill>
              </a:rPr>
              <a:t>* </a:t>
            </a:r>
            <a:r>
              <a:rPr lang="fr-FR" b="1" dirty="0" smtClean="0">
                <a:solidFill>
                  <a:srgbClr val="0070C0"/>
                </a:solidFill>
                <a:ea typeface="Times New Roman"/>
                <a:cs typeface="Calibri"/>
              </a:rPr>
              <a:t>Conductivité électrique </a:t>
            </a: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: transfert de la charge électrique en cas de </a:t>
            </a:r>
            <a:r>
              <a:rPr lang="fr-FR" dirty="0" err="1" smtClean="0">
                <a:solidFill>
                  <a:srgbClr val="252525"/>
                </a:solidFill>
                <a:ea typeface="Times New Roman"/>
                <a:cs typeface="Calibri"/>
              </a:rPr>
              <a:t>ddp</a:t>
            </a: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fr-FR" b="1" u="sng" dirty="0" smtClean="0">
                <a:solidFill>
                  <a:srgbClr val="0070C0"/>
                </a:solidFill>
                <a:ea typeface="Times New Roman"/>
                <a:cs typeface="Calibri"/>
              </a:rPr>
              <a:t>NB: </a:t>
            </a:r>
            <a:r>
              <a:rPr lang="fr-FR" b="1" dirty="0" smtClean="0">
                <a:solidFill>
                  <a:srgbClr val="0070C0"/>
                </a:solidFill>
                <a:ea typeface="Times New Roman"/>
                <a:cs typeface="Calibri"/>
              </a:rPr>
              <a:t> </a:t>
            </a:r>
            <a:r>
              <a:rPr lang="fr-FR" dirty="0" smtClean="0">
                <a:solidFill>
                  <a:srgbClr val="252525"/>
                </a:solidFill>
                <a:ea typeface="Times New Roman"/>
                <a:cs typeface="Calibri"/>
              </a:rPr>
              <a:t>Un transfert est caractérisé par une densité de flux de la grandeur transférée,  </a:t>
            </a:r>
            <a:r>
              <a:rPr lang="fr-FR" b="1" dirty="0" smtClean="0">
                <a:solidFill>
                  <a:srgbClr val="0070C0"/>
                </a:solidFill>
                <a:ea typeface="Times New Roman"/>
                <a:cs typeface="Calibri"/>
              </a:rPr>
              <a:t>Densité de flux = Constante × Gradient (C, T, vitesse…</a:t>
            </a:r>
            <a:r>
              <a:rPr lang="fr-FR" b="1" dirty="0" err="1" smtClean="0">
                <a:solidFill>
                  <a:srgbClr val="0070C0"/>
                </a:solidFill>
                <a:ea typeface="Times New Roman"/>
                <a:cs typeface="Calibri"/>
              </a:rPr>
              <a:t>ect</a:t>
            </a:r>
            <a:r>
              <a:rPr lang="fr-FR" b="1" dirty="0" smtClean="0">
                <a:solidFill>
                  <a:srgbClr val="0070C0"/>
                </a:solidFill>
                <a:ea typeface="Times New Roman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 b="52960"/>
          <a:stretch>
            <a:fillRect/>
          </a:stretch>
        </p:blipFill>
        <p:spPr bwMode="auto">
          <a:xfrm>
            <a:off x="428596" y="500042"/>
            <a:ext cx="839155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16912" t="62451" r="67135" b="30957"/>
          <a:stretch>
            <a:fillRect/>
          </a:stretch>
        </p:blipFill>
        <p:spPr bwMode="auto">
          <a:xfrm>
            <a:off x="857224" y="2071678"/>
            <a:ext cx="275546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16912" t="22168" r="19393" b="55273"/>
          <a:stretch>
            <a:fillRect/>
          </a:stretch>
        </p:blipFill>
        <p:spPr bwMode="auto">
          <a:xfrm>
            <a:off x="357158" y="2786058"/>
            <a:ext cx="77867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 l="41836" t="44619" r="30544" b="24765"/>
          <a:stretch>
            <a:fillRect/>
          </a:stretch>
        </p:blipFill>
        <p:spPr bwMode="auto">
          <a:xfrm>
            <a:off x="5357818" y="4429132"/>
            <a:ext cx="3143272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571604" y="4572008"/>
            <a:ext cx="378621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 l="16912" t="44619" r="65992" b="49741"/>
          <a:stretch>
            <a:fillRect/>
          </a:stretch>
        </p:blipFill>
        <p:spPr bwMode="auto">
          <a:xfrm>
            <a:off x="285720" y="5143512"/>
            <a:ext cx="3150077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/>
          <a:srcRect l="19393" t="14843" r="19393" b="74770"/>
          <a:stretch>
            <a:fillRect/>
          </a:stretch>
        </p:blipFill>
        <p:spPr bwMode="auto">
          <a:xfrm>
            <a:off x="18024" y="71414"/>
            <a:ext cx="948319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5500694" y="4071942"/>
            <a:ext cx="2857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393" t="30823" r="19393" b="23633"/>
          <a:stretch>
            <a:fillRect/>
          </a:stretch>
        </p:blipFill>
        <p:spPr bwMode="auto">
          <a:xfrm>
            <a:off x="380255" y="1714488"/>
            <a:ext cx="8110629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/>
          <p:nvPr/>
        </p:nvSpPr>
        <p:spPr>
          <a:xfrm>
            <a:off x="5357818" y="4071942"/>
            <a:ext cx="5000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/>
          <a:srcRect l="22702" t="16308" r="22702" b="11914"/>
          <a:stretch>
            <a:fillRect/>
          </a:stretch>
        </p:blipFill>
        <p:spPr bwMode="auto">
          <a:xfrm>
            <a:off x="428597" y="428604"/>
            <a:ext cx="828564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56"/>
            <a:ext cx="8501122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2214546" y="4929198"/>
            <a:ext cx="671517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 flipV="1">
            <a:off x="4143372" y="4500570"/>
            <a:ext cx="392909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 l="37815" t="44118"/>
          <a:stretch>
            <a:fillRect/>
          </a:stretch>
        </p:blipFill>
        <p:spPr bwMode="auto">
          <a:xfrm>
            <a:off x="428596" y="5214950"/>
            <a:ext cx="5286412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28596" y="357166"/>
            <a:ext cx="835824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fr-FR" b="1" i="0" u="none" strike="noStrike" cap="none" normalizeH="0" baseline="0" dirty="0" smtClean="0" bmk="_Toc342676049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.2.1. Définition d'un système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Système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: ensemble de la matière située à l'intérieur d'un volume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délimité et de surface externe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lvl="0" algn="just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Le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système </a:t>
            </a:r>
            <a:r>
              <a:rPr lang="fr-FR" b="1" dirty="0" smtClean="0">
                <a:solidFill>
                  <a:srgbClr val="0070C0"/>
                </a:solidFill>
                <a:latin typeface="+mj-lt"/>
                <a:ea typeface="Times New Roman" pitchFamily="18" charset="0"/>
                <a:cs typeface="Arial" pitchFamily="34" charset="0"/>
              </a:rPr>
              <a:t>fermé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n'échange pas de matière avec le milieu extérieur, Dans le cas contraire, il est </a:t>
            </a:r>
            <a:r>
              <a:rPr kumimoji="0" lang="fr-FR" b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ouvert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. 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Un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système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isolé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 n'échange pas de chaleur avec le milieu extérieur.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Un système est caractérisé par deux catégories de paramètres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Grandeurs 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extensives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proportionnelles à la quantité du system : (masse, volume, entropie, quantité de chaleur...)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Grandeurs </a:t>
            </a:r>
            <a:r>
              <a:rPr kumimoji="0" lang="fr-FR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intensives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, indépendantes de la quantité du système : (d, P, T, PH...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ect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).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* Un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système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est en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équilibre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: les propriétés macroscopiques n'évolue dans le  temps. 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57158" y="857232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I.2.2. Les contraintes d'un système.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</a:t>
            </a:r>
            <a:r>
              <a:rPr kumimoji="0" lang="fr-FR" b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On appelle contraintes du système toutes les relations mathématiques entre les processus de transfert de matière, de chaleur et de quantité de mouvement. On admet les </a:t>
            </a:r>
            <a:r>
              <a:rPr kumimoji="0" lang="fr-FR" b="1" u="none" strike="noStrike" cap="none" normalizeH="0" baseline="0" dirty="0" smtClean="0" bmk="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5 groupes </a:t>
            </a:r>
            <a:r>
              <a:rPr kumimoji="0" lang="fr-FR" b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 relations  :</a:t>
            </a:r>
            <a:endParaRPr kumimoji="0" lang="fr-FR" b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a) Principes de conservation de grandeurs </a:t>
            </a:r>
            <a:r>
              <a:rPr kumimoji="0" lang="fr-FR" b="1" i="1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extensives.</a:t>
            </a:r>
            <a:r>
              <a:rPr kumimoji="0" lang="fr-FR" b="0" i="1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98475" algn="l"/>
              </a:tabLst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Conservation de la matière, de l'énergie, de la quantité de mouvement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b) Les lois d'équilibre statique </a:t>
            </a: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Exprimant un équilibre mécanique, physique ou chimique</a:t>
            </a:r>
            <a:endParaRPr kumimoji="0" lang="fr-FR" b="0" i="0" u="none" strike="noStrike" cap="none" normalizeH="0" baseline="0" dirty="0" smtClean="0" bmk="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8475" algn="l"/>
              </a:tabLst>
            </a:pP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- 1</a:t>
            </a:r>
            <a:r>
              <a:rPr kumimoji="0" lang="fr-FR" b="0" i="0" u="none" strike="noStrike" cap="none" normalizeH="0" baseline="3000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ier</a:t>
            </a:r>
            <a:r>
              <a:rPr kumimoji="0" lang="fr-FR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principe de la thermodynamique.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8596" y="3129270"/>
            <a:ext cx="7643866" cy="3371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fr-FR" b="1" dirty="0" smtClean="0" bmk="">
                <a:solidFill>
                  <a:srgbClr val="548DD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c) Les lois cinétiques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fr-FR" b="1" dirty="0" smtClean="0" bmk="">
                <a:solidFill>
                  <a:srgbClr val="548DD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dirty="0" smtClean="0" bmk="">
                <a:latin typeface="Calibri" pitchFamily="34" charset="0"/>
                <a:ea typeface="Times New Roman" pitchFamily="18" charset="0"/>
                <a:cs typeface="Arial" pitchFamily="34" charset="0"/>
              </a:rPr>
              <a:t>(exprimant le sens et la vitesse d'évolution d'un système)</a:t>
            </a:r>
            <a:endParaRPr lang="fr-FR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fr-FR" b="1" dirty="0" smtClean="0" bmk="">
                <a:solidFill>
                  <a:srgbClr val="548DD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d) Les relations capacitives.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Ce sont celles qui expriment la quantité, par unité de volume, de chacune des grandeurs extensives. </a:t>
            </a: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fr-FR" b="1" dirty="0" smtClean="0" bmk="_Toc342676055">
                <a:solidFill>
                  <a:srgbClr val="548DD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e) Les relations de texture géométrique.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498475" algn="l"/>
              </a:tabLst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   Ces relations sont toutes celles qui donnent la forme et les dimensions d'un appareil.</a:t>
            </a:r>
            <a:endParaRPr lang="fr-FR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714348" y="1857364"/>
          <a:ext cx="7786740" cy="32861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57348"/>
                <a:gridCol w="1557348"/>
                <a:gridCol w="1557348"/>
                <a:gridCol w="1557348"/>
                <a:gridCol w="1557348"/>
              </a:tblGrid>
              <a:tr h="5096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Loi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err="1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Extensité</a:t>
                      </a: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 (flux)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 smtClean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Grandeur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Conductivité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i="1" dirty="0">
                          <a:solidFill>
                            <a:schemeClr val="tx1"/>
                          </a:solidFill>
                          <a:latin typeface="Georgia"/>
                          <a:ea typeface="Times New Roman"/>
                          <a:cs typeface="Times New Roman"/>
                        </a:rPr>
                        <a:t>Équation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751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 err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Fick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Nombre de moles d'un constituant d'un mélange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Concentration molaire du constituant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 : coefficient de diffusion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Fourier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Quantité de chaleur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Température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λ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: conductivité thermique</a:t>
                      </a:r>
                      <a:endParaRPr lang="fr-FR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0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Newton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Quantité de mouvement</a:t>
                      </a:r>
                      <a:endParaRPr lang="fr-FR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Vitesse d'écoulement</a:t>
                      </a:r>
                      <a:endParaRPr lang="fr-FR" sz="1400" dirty="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b="1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µ</a:t>
                      </a:r>
                      <a:r>
                        <a:rPr lang="fr-FR" sz="1400">
                          <a:solidFill>
                            <a:schemeClr val="tx1"/>
                          </a:solidFill>
                          <a:latin typeface="Verdana"/>
                          <a:ea typeface="Times New Roman"/>
                          <a:cs typeface="Times New Roman"/>
                        </a:rPr>
                        <a:t> : viscosité dynamique</a:t>
                      </a:r>
                      <a:endParaRPr lang="fr-FR" sz="1400">
                        <a:solidFill>
                          <a:schemeClr val="tx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>
                        <a:solidFill>
                          <a:schemeClr val="tx1"/>
                        </a:solidFill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026" name="Image 2" descr="http://www.utc.fr/~houde/TF11/img/img00006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3786190"/>
            <a:ext cx="1143008" cy="513138"/>
          </a:xfrm>
          <a:prstGeom prst="rect">
            <a:avLst/>
          </a:prstGeom>
          <a:noFill/>
        </p:spPr>
      </p:pic>
      <p:pic>
        <p:nvPicPr>
          <p:cNvPr id="1025" name="Image 3" descr="http://www.utc.fr/~houde/TF11/img/img00007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4500570"/>
            <a:ext cx="1143008" cy="576517"/>
          </a:xfrm>
          <a:prstGeom prst="rect">
            <a:avLst/>
          </a:prstGeom>
          <a:noFill/>
        </p:spPr>
      </p:pic>
      <p:pic>
        <p:nvPicPr>
          <p:cNvPr id="1027" name="Image 1" descr="http://www.utc.fr/~houde/TF11/img/img00005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2928934"/>
            <a:ext cx="1118730" cy="477839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428596" y="500043"/>
            <a:ext cx="49292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fr-FR" b="1" i="0" u="none" strike="noStrike" cap="none" normalizeH="0" baseline="0" dirty="0" smtClean="0" bmk="_Toc342676058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.3.  Les lois linéaires de transfert et de capacité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42910" y="928670"/>
            <a:ext cx="5715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 bmk="_Toc342676059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I.3.1. Lois linéaires de transfert moléculaire.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Image 13" descr="http://www.utc.fr/~houde/TF11/img/img0000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678174"/>
            <a:ext cx="1214446" cy="617343"/>
          </a:xfrm>
          <a:prstGeom prst="rect">
            <a:avLst/>
          </a:prstGeom>
          <a:noFill/>
        </p:spPr>
      </p:pic>
      <p:pic>
        <p:nvPicPr>
          <p:cNvPr id="21506" name="Image 16" descr="http://www.utc.fr/~houde/TF11/img/img00010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2179828"/>
            <a:ext cx="857256" cy="636988"/>
          </a:xfrm>
          <a:prstGeom prst="rect">
            <a:avLst/>
          </a:prstGeom>
          <a:noFill/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500042"/>
            <a:ext cx="366767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b="1" i="0" u="none" strike="noStrike" cap="none" normalizeH="0" baseline="0" dirty="0" smtClean="0" bmk="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I.3.2. Les lois linéaires de capacité.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85721" y="1285861"/>
            <a:ext cx="828680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err="1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xtensité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= Capacité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" pitchFamily="34" charset="0"/>
              </a:rPr>
              <a:t>×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Grandeur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b="1" i="0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Exemple :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Pour l'écoulement d'un gaz parfait (</a:t>
            </a: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Masse volumique)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: </a:t>
            </a:r>
          </a:p>
          <a:p>
            <a:pPr marL="0" marR="0" lvl="0" indent="0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La capacité du milieu est donc :                   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85720" y="2786058"/>
            <a:ext cx="84296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548DD4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I.3.3</a:t>
            </a:r>
            <a:r>
              <a:rPr lang="fr-FR" b="1" dirty="0" smtClean="0">
                <a:solidFill>
                  <a:srgbClr val="548DD4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. Lois généralisées 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crivons les lois généralisées :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9" name="Image 18" descr="http://www.utc.fr/~houde/TF11/img/img0001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57628"/>
            <a:ext cx="3643338" cy="1531577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00034" y="5429264"/>
            <a:ext cx="82153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smtClean="0"/>
              <a:t>D</a:t>
            </a:r>
            <a:r>
              <a:rPr lang="fr-FR" dirty="0" smtClean="0"/>
              <a:t>, </a:t>
            </a:r>
            <a:r>
              <a:rPr lang="fr-FR" i="1" dirty="0" smtClean="0"/>
              <a:t>µ</a:t>
            </a:r>
            <a:r>
              <a:rPr lang="fr-FR" dirty="0" smtClean="0"/>
              <a:t> et </a:t>
            </a:r>
            <a:r>
              <a:rPr lang="fr-FR" i="1" dirty="0" smtClean="0"/>
              <a:t>λ</a:t>
            </a:r>
            <a:r>
              <a:rPr lang="fr-FR" dirty="0" smtClean="0"/>
              <a:t> : sont des constantes numériques tabulées. </a:t>
            </a:r>
          </a:p>
          <a:p>
            <a:r>
              <a:rPr lang="fr-FR" i="1" dirty="0" err="1" smtClean="0"/>
              <a:t>D</a:t>
            </a:r>
            <a:r>
              <a:rPr lang="fr-FR" i="1" baseline="-25000" dirty="0" err="1" smtClean="0"/>
              <a:t>t</a:t>
            </a:r>
            <a:r>
              <a:rPr lang="fr-FR" dirty="0" smtClean="0"/>
              <a:t>, </a:t>
            </a:r>
            <a:r>
              <a:rPr lang="fr-FR" i="1" dirty="0" smtClean="0"/>
              <a:t>µ</a:t>
            </a:r>
            <a:r>
              <a:rPr lang="fr-FR" i="1" baseline="-25000" dirty="0" smtClean="0"/>
              <a:t>t</a:t>
            </a:r>
            <a:r>
              <a:rPr lang="fr-FR" dirty="0" smtClean="0"/>
              <a:t> et </a:t>
            </a:r>
            <a:r>
              <a:rPr lang="fr-FR" i="1" dirty="0" err="1" smtClean="0"/>
              <a:t>λ</a:t>
            </a:r>
            <a:r>
              <a:rPr lang="fr-FR" i="1" baseline="-25000" dirty="0" err="1" smtClean="0"/>
              <a:t>t</a:t>
            </a:r>
            <a:r>
              <a:rPr lang="fr-FR" dirty="0" smtClean="0"/>
              <a:t> sont des coefficients qui dépendent des conditions de fonctionnement.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75434</TotalTime>
  <Words>1972</Words>
  <Application>Microsoft Office PowerPoint</Application>
  <PresentationFormat>Affichage à l'écran (4:3)</PresentationFormat>
  <Paragraphs>424</Paragraphs>
  <Slides>42</Slides>
  <Notes>13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42</vt:i4>
      </vt:variant>
    </vt:vector>
  </HeadingPairs>
  <TitlesOfParts>
    <vt:vector size="45" baseType="lpstr">
      <vt:lpstr>Thème Office</vt:lpstr>
      <vt:lpstr>Image bitmap</vt:lpstr>
      <vt:lpstr>Équation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Dr. Yazid</dc:creator>
  <cp:lastModifiedBy>acer</cp:lastModifiedBy>
  <cp:revision>136</cp:revision>
  <dcterms:created xsi:type="dcterms:W3CDTF">2018-02-25T18:22:45Z</dcterms:created>
  <dcterms:modified xsi:type="dcterms:W3CDTF">2021-05-30T16:28:22Z</dcterms:modified>
</cp:coreProperties>
</file>