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4" r:id="rId8"/>
    <p:sldId id="270" r:id="rId9"/>
    <p:sldId id="271" r:id="rId10"/>
    <p:sldId id="267" r:id="rId11"/>
    <p:sldId id="272" r:id="rId12"/>
    <p:sldId id="273" r:id="rId13"/>
    <p:sldId id="274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  <a:srgbClr val="FF00FF"/>
    <a:srgbClr val="2603B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2737-0C6B-4800-AABB-58D02A4811CB}" type="datetimeFigureOut">
              <a:rPr lang="fr-FR" smtClean="0"/>
              <a:pPr/>
              <a:t>05/02/2023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0145-3849-4083-A94D-B13CC0CB38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2737-0C6B-4800-AABB-58D02A4811CB}" type="datetimeFigureOut">
              <a:rPr lang="fr-FR" smtClean="0"/>
              <a:pPr/>
              <a:t>05/02/2023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0145-3849-4083-A94D-B13CC0CB38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2737-0C6B-4800-AABB-58D02A4811CB}" type="datetimeFigureOut">
              <a:rPr lang="fr-FR" smtClean="0"/>
              <a:pPr/>
              <a:t>05/02/2023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0145-3849-4083-A94D-B13CC0CB38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2737-0C6B-4800-AABB-58D02A4811CB}" type="datetimeFigureOut">
              <a:rPr lang="fr-FR" smtClean="0"/>
              <a:pPr/>
              <a:t>05/02/2023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0145-3849-4083-A94D-B13CC0CB38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2737-0C6B-4800-AABB-58D02A4811CB}" type="datetimeFigureOut">
              <a:rPr lang="fr-FR" smtClean="0"/>
              <a:pPr/>
              <a:t>05/02/2023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0145-3849-4083-A94D-B13CC0CB38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2737-0C6B-4800-AABB-58D02A4811CB}" type="datetimeFigureOut">
              <a:rPr lang="fr-FR" smtClean="0"/>
              <a:pPr/>
              <a:t>05/02/2023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0145-3849-4083-A94D-B13CC0CB38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2737-0C6B-4800-AABB-58D02A4811CB}" type="datetimeFigureOut">
              <a:rPr lang="fr-FR" smtClean="0"/>
              <a:pPr/>
              <a:t>05/02/2023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0145-3849-4083-A94D-B13CC0CB38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2737-0C6B-4800-AABB-58D02A4811CB}" type="datetimeFigureOut">
              <a:rPr lang="fr-FR" smtClean="0"/>
              <a:pPr/>
              <a:t>05/02/2023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0145-3849-4083-A94D-B13CC0CB38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2737-0C6B-4800-AABB-58D02A4811CB}" type="datetimeFigureOut">
              <a:rPr lang="fr-FR" smtClean="0"/>
              <a:pPr/>
              <a:t>05/02/2023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0145-3849-4083-A94D-B13CC0CB38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2737-0C6B-4800-AABB-58D02A4811CB}" type="datetimeFigureOut">
              <a:rPr lang="fr-FR" smtClean="0"/>
              <a:pPr/>
              <a:t>05/02/2023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0145-3849-4083-A94D-B13CC0CB38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2737-0C6B-4800-AABB-58D02A4811CB}" type="datetimeFigureOut">
              <a:rPr lang="fr-FR" smtClean="0"/>
              <a:pPr/>
              <a:t>05/02/2023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90145-3849-4083-A94D-B13CC0CB38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02737-0C6B-4800-AABB-58D02A4811CB}" type="datetimeFigureOut">
              <a:rPr lang="fr-FR" smtClean="0"/>
              <a:pPr/>
              <a:t>05/02/2023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90145-3849-4083-A94D-B13CC0CB38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bousba.issam@yahoo.f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fr.wikipedia.org/wiki/Corps_(entit%C3%A9)" TargetMode="External"/><Relationship Id="rId2" Type="http://schemas.openxmlformats.org/officeDocument/2006/relationships/hyperlink" Target="https://fr.wikipedia.org/wiki/Contrainte_m%C3%A9caniqu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0034" y="2428868"/>
            <a:ext cx="8090676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Resistances des matériaux </a:t>
            </a:r>
            <a:endParaRPr lang="fr-FR" sz="5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RDM) </a:t>
            </a:r>
            <a:endParaRPr lang="fr-FR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142976" y="285728"/>
            <a:ext cx="66479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4-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Présentation du programme (chapitres)	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285720" y="1000108"/>
            <a:ext cx="8438592" cy="4411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Chapitre 1 :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Introductions et généralités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Chapitre 2 :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Traction et compression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Chapitre 3 :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Cisaillement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Chapitre 4 :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Caractéristiques géométriques des sections droites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Chapitre 5 :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Torsion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Chapitre 6 :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Flexion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643174" y="500042"/>
            <a:ext cx="39693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5-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Evaluation du module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357290" y="2357430"/>
            <a:ext cx="6411563" cy="1200329"/>
          </a:xfrm>
          <a:prstGeom prst="rect">
            <a:avLst/>
          </a:prstGeom>
          <a:solidFill>
            <a:schemeClr val="bg2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603BD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Moyenne du module =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Note Examen + Note TD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603BD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Note TD =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présence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micro interrogation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285984" y="500042"/>
            <a:ext cx="43629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6-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Références bibliographiques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254118" y="1193528"/>
            <a:ext cx="8061502" cy="246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F.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Beer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Mécanique à l’usage des ingénieurs – statique,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McGraw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-Hill, 1981.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P.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Stepine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Résistance des matériaux, Editions MIR ; Moscou, 1986.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W. Nash, Résistance des matériaux 1,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McGraw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-Hill, 1974.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S. Timoshenko, Résistance des matériaux,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Dunod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1986.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500298" y="571480"/>
            <a:ext cx="39998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7-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Cordonnés enseignant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2285984" y="1348690"/>
            <a:ext cx="4521431" cy="1133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Nom et prénom :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BOUSBA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Issam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Email :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bousba.issam@yahoo.fr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142976" y="3714752"/>
            <a:ext cx="6869188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58888" algn="l"/>
              </a:tabLst>
            </a:pPr>
            <a:r>
              <a:rPr kumimoji="0" lang="fr-FR" sz="4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Merci pour votre attention</a:t>
            </a:r>
            <a:endParaRPr kumimoji="0" lang="fr-FR" sz="4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00364" y="428604"/>
            <a:ext cx="26965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1- Introduction </a:t>
            </a:r>
            <a:r>
              <a:rPr kumimoji="0" lang="fr-FR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endParaRPr kumimoji="0" lang="fr-FR" sz="2800" b="0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85720" y="1428736"/>
            <a:ext cx="8572560" cy="39703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 résistance des matériaux (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RDM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étudie le comportement du solide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déformable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Elle s’intéresse particulièrement au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calcul des dimensions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des systèmes mécaniques pour qu’ils soient en mesure de supporter les efforts qui leur sont appliqués pendant leur service dans les conditions de sécurité requise.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928926" y="285728"/>
            <a:ext cx="31678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2- But de la R.D.M.</a:t>
            </a:r>
            <a:endParaRPr kumimoji="0" lang="fr-FR" sz="2800" b="0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1163879"/>
            <a:ext cx="8715436" cy="429348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Tout solide se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déforme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sous l’action des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forces extérieures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sécurité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d’une structure est assurée si les forces extérieures: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Ne provoquent pas des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déformations trop importantes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Ne Provoquent pas de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ruptures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fr-FR" sz="2400" dirty="0" smtClean="0">
              <a:solidFill>
                <a:srgbClr val="231F2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but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 la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RDM</a:t>
            </a:r>
            <a:r>
              <a:rPr kumimoji="0" lang="fr-FR" sz="2400" b="1" i="0" u="none" strike="noStrike" cap="none" normalizeH="0" dirty="0" smtClean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est de calculer les pièces d’une structure de façon qu’elles résistent en toute sécurité aux efforts prévus.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143240" y="428604"/>
            <a:ext cx="281583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3- Terminologies 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285984" y="1500174"/>
            <a:ext cx="4721164" cy="461665"/>
          </a:xfrm>
          <a:prstGeom prst="rect">
            <a:avLst/>
          </a:prstGeom>
          <a:solidFill>
            <a:schemeClr val="accent3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Solide déformable et indéformable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57158" y="2571744"/>
            <a:ext cx="8429684" cy="22419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Si le système est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indéformable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c'est à dire si les distances entre les points sont invariantes c'est un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solide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Si les points constituant le système sont mobiles les uns par rapport aux autres, le système est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déformable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57620" y="500042"/>
            <a:ext cx="1383327" cy="461665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Traction 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428596" y="1357298"/>
            <a:ext cx="8207503" cy="461665"/>
          </a:xfrm>
          <a:prstGeom prst="rect">
            <a:avLst/>
          </a:prstGeom>
          <a:solidFill>
            <a:schemeClr val="bg2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D'une manière générale, le mot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traction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désigne l'action de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tirer.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Imag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2071678"/>
            <a:ext cx="3328051" cy="4017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868" y="428604"/>
            <a:ext cx="1984069" cy="461665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Compression 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5720" y="1252678"/>
            <a:ext cx="8572560" cy="1200329"/>
          </a:xfrm>
          <a:prstGeom prst="rect">
            <a:avLst/>
          </a:prstGeom>
          <a:solidFill>
            <a:schemeClr val="bg2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Est une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 tooltip="Contrainte mécanique"/>
              </a:rPr>
              <a:t>contrainte mécanique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équivalente à l'action d'une force qui exerce une pression à chaque extrémité d'un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 tooltip="Corps (entité)"/>
              </a:rPr>
              <a:t>corps solide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Image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488" y="2500306"/>
            <a:ext cx="3227716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43306" y="428604"/>
            <a:ext cx="1901483" cy="461665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 Cisaillement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85720" y="1214422"/>
            <a:ext cx="8501122" cy="1754326"/>
          </a:xfrm>
          <a:prstGeom prst="rect">
            <a:avLst/>
          </a:prstGeom>
          <a:solidFill>
            <a:schemeClr val="bg2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Il y a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cisaillement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lorsqu'une pièce est sollicitée par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deux forces égales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de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même droite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d'action mais de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sens contraires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qui tendent à faire glisser l'une sur l'autre les deux parties de la pièce.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Imag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3243516"/>
            <a:ext cx="3752688" cy="3614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86182" y="428604"/>
            <a:ext cx="1234633" cy="461665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Flexion 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85720" y="1247604"/>
            <a:ext cx="8501122" cy="1133965"/>
          </a:xfrm>
          <a:prstGeom prst="rect">
            <a:avLst/>
          </a:prstGeom>
          <a:solidFill>
            <a:schemeClr val="bg2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flexion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est la déformation d'un objet sous l'action d'une charge. Elle se traduit par une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courbure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Imag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2714620"/>
            <a:ext cx="4335165" cy="3784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86182" y="500042"/>
            <a:ext cx="1259255" cy="461665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Torsion 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57158" y="1500174"/>
            <a:ext cx="8429684" cy="1133965"/>
          </a:xfrm>
          <a:prstGeom prst="rect">
            <a:avLst/>
          </a:prstGeom>
          <a:solidFill>
            <a:schemeClr val="bg2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Une poutre est sollicitée à une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torsion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si elle est soumise à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deux couples de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moments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opposés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portés par la ligne moyenne.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Imag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3000372"/>
            <a:ext cx="4222770" cy="3833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247</Words>
  <Application>Microsoft Office PowerPoint</Application>
  <PresentationFormat>Affichage à l'écran (4:3)</PresentationFormat>
  <Paragraphs>45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 lenovo</dc:creator>
  <cp:lastModifiedBy>pc lenovo</cp:lastModifiedBy>
  <cp:revision>13</cp:revision>
  <dcterms:created xsi:type="dcterms:W3CDTF">2022-03-02T14:07:42Z</dcterms:created>
  <dcterms:modified xsi:type="dcterms:W3CDTF">2023-02-05T22:42:59Z</dcterms:modified>
</cp:coreProperties>
</file>