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2" r:id="rId18"/>
    <p:sldId id="281" r:id="rId19"/>
    <p:sldId id="283" r:id="rId20"/>
    <p:sldId id="285" r:id="rId21"/>
    <p:sldId id="287" r:id="rId22"/>
    <p:sldId id="289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D62D-C23A-447A-AD82-791624B3C1B2}" type="datetimeFigureOut">
              <a:rPr lang="fr-FR" smtClean="0"/>
              <a:pPr/>
              <a:t>27/02/2024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E139-7CB7-4FD8-B6CB-692CCDC801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6929486" cy="621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214290"/>
            <a:ext cx="36279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Déformation plastique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928670"/>
            <a:ext cx="8506835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déformation est dite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plastique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 le solide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reste déformé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après l’arrêt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 l'action des forces (cas d’une pâte à modeler).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4929198"/>
            <a:ext cx="842968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Aucun matériau n'est parfaitement élastique. Généralement la déformation est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élastique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pour les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efforts suffisamment faibles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 devient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plastique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à partir d'un certain seuil de contrainte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b="1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appelé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limite élastique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Stress GIF | Gfyc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2"/>
            <a:ext cx="4762500" cy="27432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allAtOnce" animBg="1"/>
      <p:bldP spid="6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6356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Déformation longitudinale et déformation transversale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 flipH="1">
            <a:off x="285720" y="1071546"/>
            <a:ext cx="85011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zh-CN" sz="24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U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ne barre de longueur initiale </a:t>
            </a: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𝐿</a:t>
            </a:r>
            <a:r>
              <a:rPr kumimoji="0" lang="fr-FR" altLang="zh-CN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0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soumise à un effort normal de traction </a:t>
            </a:r>
            <a:r>
              <a:rPr kumimoji="0" lang="fr-FR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la barre subit une variation de longueur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ΔL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La déformation longitudinale est donnée par :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428868"/>
            <a:ext cx="2378964" cy="7404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85720" y="3500438"/>
            <a:ext cx="478528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la déformation transversale est alors :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357562"/>
            <a:ext cx="1500198" cy="7143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929198"/>
            <a:ext cx="6715172" cy="176143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85720" y="4214818"/>
            <a:ext cx="68580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b="1" dirty="0"/>
              <a:t>ν</a:t>
            </a:r>
            <a:r>
              <a:rPr lang="fr-FR" sz="2400" dirty="0"/>
              <a:t> 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étant un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coefficient de contraction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dit de 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Poisson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allAtOnce" animBg="1"/>
      <p:bldP spid="24578" grpId="0" build="allAtOnce" animBg="1"/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00430" y="214290"/>
            <a:ext cx="223811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Loi de Hooke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928670"/>
            <a:ext cx="857256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Dans le domaine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élastique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on constate que l'allongement unitaire est proportionnel à la contrainte. Cette relation de proportionnalité est illustrée par la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loi de Hooke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: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285992"/>
            <a:ext cx="1595763" cy="9017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85720" y="2357430"/>
            <a:ext cx="364333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: est le module d’élasticité longitudinal du matériau en (</a:t>
            </a:r>
            <a:r>
              <a:rPr kumimoji="0" lang="fr-FR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MPa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 Il correspond à la pente de la droite du domaine élastique. On l’appelle couramment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module de Young.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357562"/>
            <a:ext cx="4297326" cy="327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build="allAtOnce" animBg="1"/>
      <p:bldP spid="25602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5984" y="285728"/>
            <a:ext cx="469019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Tableau: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module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de Young (</a:t>
            </a:r>
            <a:r>
              <a:rPr lang="fr-FR" sz="2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286544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 Condition de résistance à la traction/compression 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214422"/>
            <a:ext cx="857256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 vérifier la condition de résistance d'une pièce sollicitée en traction ou en compression, on doit s’assurer que: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357430"/>
            <a:ext cx="1635681" cy="86433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5720" y="3542228"/>
            <a:ext cx="857256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Où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est la contrainte admissible pour le matériau étudié.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357694"/>
            <a:ext cx="1643074" cy="9249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5720" y="5572140"/>
            <a:ext cx="850112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Où </a:t>
            </a:r>
            <a:r>
              <a:rPr kumimoji="0" lang="el-G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la limite élastique en traction et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un coefficient de sécurité (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n&gt;1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allAtOnce" animBg="1"/>
      <p:bldP spid="26626" grpId="0" build="allAtOnce" animBg="1"/>
      <p:bldP spid="9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357166"/>
            <a:ext cx="264687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Limite élastique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357298"/>
            <a:ext cx="8501122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 tous les matériaux homogènes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limite élastique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traction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et est égale à la limite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élastique en compression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On les désigne alors simplement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limite élastique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4612" y="3857628"/>
            <a:ext cx="359265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Coefficient de sécurité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58" y="4786322"/>
            <a:ext cx="84296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coefficient de sécurité vaut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1,5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à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pour un plancher,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pour une charpente,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à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pour ascenseurs et câbles.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build="allAtOnce" animBg="1"/>
      <p:bldP spid="6" grpId="0" build="allAtOnce" animBg="1"/>
      <p:bldP spid="2867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16" y="142852"/>
            <a:ext cx="2400288" cy="582594"/>
          </a:xfr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Synthèse </a:t>
            </a:r>
            <a:endParaRPr lang="fr-FR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885825" cy="7524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1604" y="928670"/>
            <a:ext cx="621510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contrainte normale.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(N/m²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ou Pascal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076450" cy="6858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560146" y="1857364"/>
            <a:ext cx="64410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Déformation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longitudinale ou allongement relative 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1209679" cy="47148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85918" y="2643182"/>
            <a:ext cx="535755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altLang="zh-CN" sz="24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D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éformation </a:t>
            </a:r>
            <a:r>
              <a:rPr lang="fr-FR" altLang="zh-CN" sz="24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ou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allongement </a:t>
            </a:r>
            <a:r>
              <a:rPr lang="fr-FR" altLang="zh-CN" sz="2400" dirty="0" smtClean="0">
                <a:solidFill>
                  <a:schemeClr val="tx1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transversale 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500306"/>
            <a:ext cx="933452" cy="6429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429000"/>
            <a:ext cx="1123950" cy="4286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571604" y="3429000"/>
            <a:ext cx="214313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Loi de Hooke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57620" y="3286124"/>
            <a:ext cx="5072098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E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: module d’élasticité longitudinal du matériau en (</a:t>
            </a:r>
            <a:r>
              <a:rPr kumimoji="0" lang="fr-FR" altLang="zh-CN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MPa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).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module de Young.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14818"/>
            <a:ext cx="990600" cy="5429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71604" y="4286256"/>
            <a:ext cx="378621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Condition de résistance  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000636"/>
            <a:ext cx="1123950" cy="628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43042" y="5072074"/>
            <a:ext cx="728667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: contrainte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admissible pour le matériau étudié.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28596" y="5786454"/>
            <a:ext cx="850112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limite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élastique</a:t>
            </a:r>
          </a:p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 : coefficient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sécurité (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n&gt;1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9" grpId="0" build="allAtOnce" animBg="1"/>
      <p:bldP spid="13" grpId="0" build="allAtOnce" animBg="1"/>
      <p:bldP spid="14" grpId="0" build="allAtOnce" animBg="1"/>
      <p:bldP spid="16" grpId="0" build="allAtOnce" animBg="1"/>
      <p:bldP spid="18" grpId="0" build="allAtOnce" animBg="1"/>
      <p:bldP spid="1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868" y="285728"/>
            <a:ext cx="212808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xercice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501122" cy="2344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43636" y="3643314"/>
            <a:ext cx="158729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4219575" cy="552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00570"/>
            <a:ext cx="8466137" cy="557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286388"/>
            <a:ext cx="5629275" cy="609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6072206"/>
            <a:ext cx="6675437" cy="614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29058" y="357166"/>
            <a:ext cx="1279517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Solution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1281111" cy="10689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1795468" cy="1071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8501086" cy="1138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00108"/>
            <a:ext cx="4219575" cy="62388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28860" y="2428868"/>
            <a:ext cx="423514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1472" y="3500438"/>
            <a:ext cx="971741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Donc: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9" grpId="0" build="allAtOnce" animBg="1"/>
      <p:bldP spid="1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466137" cy="55721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285860"/>
            <a:ext cx="3800475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714884"/>
            <a:ext cx="3114675" cy="733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5857892"/>
            <a:ext cx="7627937" cy="7524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1428736"/>
            <a:ext cx="2618089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 a trouver que: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8596" y="2357430"/>
            <a:ext cx="248177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 doit calculer: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57158" y="4214818"/>
            <a:ext cx="2618089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 a trouver que: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6072206"/>
            <a:ext cx="971741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Donc: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071810"/>
            <a:ext cx="1646371" cy="10001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071810"/>
            <a:ext cx="5467371" cy="101917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714884"/>
            <a:ext cx="1333503" cy="71438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285728"/>
            <a:ext cx="430919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Plan de</a:t>
            </a:r>
            <a:r>
              <a:rPr kumimoji="0" lang="fr-FR" sz="3200" b="1" i="0" strike="noStrike" cap="none" normalizeH="0" dirty="0" smtClean="0">
                <a:ln>
                  <a:noFill/>
                </a:ln>
                <a:solidFill>
                  <a:srgbClr val="2603B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présentation </a:t>
            </a:r>
            <a:endParaRPr kumimoji="0" lang="fr-FR" sz="3200" b="0" i="0" strike="noStrike" cap="none" normalizeH="0" baseline="0" dirty="0" smtClean="0">
              <a:ln>
                <a:noFill/>
              </a:ln>
              <a:solidFill>
                <a:srgbClr val="2603B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357298"/>
            <a:ext cx="27045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Introduction  </a:t>
            </a:r>
            <a:endParaRPr lang="fr-FR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2285992"/>
            <a:ext cx="23407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3143248"/>
            <a:ext cx="792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3- Contrainte normale de traction et compression 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4071942"/>
            <a:ext cx="792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4- Déformation élastique en traction/compression 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7158" y="4929198"/>
            <a:ext cx="821537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5- Condition de résistance à la traction/compression 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86454"/>
            <a:ext cx="187897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xercice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  <p:bldP spid="8" grpId="0" build="allAtOnce" animBg="1"/>
      <p:bldP spid="9" grpId="0" build="allAtOnce" animBg="1"/>
      <p:bldP spid="102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85728"/>
            <a:ext cx="5629275" cy="60960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143248"/>
            <a:ext cx="4448175" cy="1000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3800475" cy="1000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214810" y="1714488"/>
            <a:ext cx="248177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 doit calculer: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20" y="1714488"/>
            <a:ext cx="1005403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 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929058" y="2428868"/>
            <a:ext cx="1005403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 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85720" y="5429264"/>
            <a:ext cx="971741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Donc: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571612"/>
            <a:ext cx="1790700" cy="6572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1428736"/>
            <a:ext cx="1554422" cy="100013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5000636"/>
            <a:ext cx="6305550" cy="12287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6675437" cy="614365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14950"/>
            <a:ext cx="8466137" cy="79057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1643050"/>
            <a:ext cx="2481770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 doit calculer: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85720" y="1714488"/>
            <a:ext cx="1005403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 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85852" y="3357562"/>
            <a:ext cx="2289409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a aussi que 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00034" y="4429132"/>
            <a:ext cx="971741" cy="46166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Donc: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00174"/>
            <a:ext cx="1638301" cy="102393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500174"/>
            <a:ext cx="1714500" cy="78581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071810"/>
            <a:ext cx="3495675" cy="1343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0" grpId="0" build="allAtOnce" animBg="1"/>
      <p:bldP spid="11" grpId="0" build="allAtOnce" animBg="1"/>
      <p:bldP spid="12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50112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868" y="285728"/>
            <a:ext cx="168405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Exercice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 smtClean="0"/>
              <a:t>Merci pour votre attention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357158" y="1285860"/>
            <a:ext cx="857256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Cette partie étudiée le comportement des éléments de structure sollicités axialement. Tous les éléments ayant des lignes moyennes droites et soumis à des efforts axiaux (de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traction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ou 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compression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font l'objet de cette étude.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8926" y="285728"/>
            <a:ext cx="30594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 Introduction  </a:t>
            </a:r>
            <a:endParaRPr lang="fr-FR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Resistance Des Materiaux: Sollicitations Élémentaires GIF | Gfyc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3786182" cy="2902740"/>
          </a:xfrm>
          <a:prstGeom prst="rect">
            <a:avLst/>
          </a:prstGeom>
          <a:noFill/>
        </p:spPr>
      </p:pic>
      <p:pic>
        <p:nvPicPr>
          <p:cNvPr id="14342" name="Picture 6" descr="Resistance Des Materiaux: Sollicitations Élémentaires GIF | Gfyca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786190"/>
            <a:ext cx="3857620" cy="28622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6116" y="285728"/>
            <a:ext cx="264527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 </a:t>
            </a:r>
            <a:r>
              <a:rPr lang="fr-F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Définitions</a:t>
            </a:r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1162748"/>
            <a:ext cx="84296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Soit une barre rectiligne sollicitée par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deux forces égales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directement opposées agissant suivant sa fibre moyenne est soumise à un effort normal . Cet effort est dit: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1690" y="2714620"/>
            <a:ext cx="814280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effort de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traction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(si les forces tendent à allonger la barre),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11690" y="3429000"/>
            <a:ext cx="89755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effort de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compression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(si les forces tendent à raccourcir la barre).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143380"/>
            <a:ext cx="2928958" cy="20002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1.4.- Esfuerzos a los que están sometidos los materiales (II). |  DPM04.-Resistencia de materiales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3380"/>
            <a:ext cx="2643206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8" name="Picture 6" descr="1.4.- Esfuerzos a los que están sometidos los materiales (II). |  DPM04.-Resistencia de materiales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143380"/>
            <a:ext cx="2733675" cy="1981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uild="allAtOnce" animBg="1"/>
      <p:bldP spid="17410" grpId="0" build="allAtOnce" animBg="1"/>
      <p:bldP spid="174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Contrainte normale de traction et compression </a:t>
            </a:r>
            <a:endParaRPr lang="fr-F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57158" y="1000108"/>
            <a:ext cx="8429684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considère une barre rectiligne, de section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liée à un massif fixe à son extrémité supérieure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Fig.-a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A l'autre extrémité, elle est soumise à l'action d'une force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suivant son axe.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57430"/>
            <a:ext cx="3558911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428868"/>
            <a:ext cx="1647800" cy="123877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282" y="3970856"/>
            <a:ext cx="4643470" cy="1569660"/>
          </a:xfrm>
          <a:prstGeom prst="rect">
            <a:avLst/>
          </a:prstGeom>
          <a:ln w="57150"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appelé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contrainte normale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Elle représente l’intensité de l'effort normal par unité de surface. En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(N/m²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ou Pascal (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14282" y="5715016"/>
            <a:ext cx="4190571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extension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0,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σ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 0.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compression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&lt; 0, </a:t>
            </a:r>
            <a:r>
              <a:rPr kumimoji="0" lang="fr-FR" alt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σ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kumimoji="0" lang="fr-F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0.</a:t>
            </a:r>
            <a:endParaRPr kumimoji="0" lang="fr-F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allAtOnce" animBg="1"/>
      <p:bldP spid="18434" grpId="0" build="allAtOnce" animBg="1"/>
      <p:bldP spid="1843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00430" y="285728"/>
            <a:ext cx="169950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Exemple1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928670"/>
            <a:ext cx="8643998" cy="830997"/>
          </a:xfrm>
          <a:prstGeom prst="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Soit la barre schématisée par la figure ci-dessous.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Calculer les contraintes au niveau des sections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1-1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2-2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3-3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01056" cy="1599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00364" y="3643314"/>
            <a:ext cx="2986715" cy="46166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Solution de l'exemple</a:t>
            </a:r>
            <a:endParaRPr kumimoji="0" lang="fr-FR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14282" y="5143512"/>
            <a:ext cx="16289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Section 1-1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286256"/>
            <a:ext cx="6643734" cy="235743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allAtOnce" animBg="1"/>
      <p:bldP spid="19459" grpId="0" build="allAtOnce" animBg="1"/>
      <p:bldP spid="1946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6643734" cy="200026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29132"/>
            <a:ext cx="6643734" cy="21431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282" y="2857496"/>
            <a:ext cx="16289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Section 2-2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4282" y="5214950"/>
            <a:ext cx="16289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Section 3-3</a:t>
            </a:r>
            <a:endParaRPr kumimoji="0" lang="fr-FR" sz="24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8001056" cy="1599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43042" y="285728"/>
            <a:ext cx="600036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Diagramme de l’effort normal (DEN)</a:t>
            </a:r>
            <a:endParaRPr kumimoji="0" lang="fr-FR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357562"/>
            <a:ext cx="3929090" cy="3049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000528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Trac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71546"/>
            <a:ext cx="3824292" cy="18573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4282" y="1071546"/>
            <a:ext cx="392909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figure ci-dessous schématise 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b="1" smtClean="0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fr-FR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tout au long d'une barre dans le cas où les efforts axiaux sont concentrés.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2910" y="285728"/>
            <a:ext cx="792961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Déformation élastique en traction/compression </a:t>
            </a:r>
            <a:endParaRPr lang="fr-FR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050" y="1000108"/>
            <a:ext cx="35862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Déformation élastique</a:t>
            </a:r>
            <a:endParaRPr lang="fr-FR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643050"/>
            <a:ext cx="845931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déformation est dite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élastique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si le solide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reprend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 forme initiale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après l’arrêt de l'action des forces (cas d’un ressort chargé normalement).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omment lire les résultats d'un calcul en capacité – Strain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5000660" cy="348900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22529" grpId="0" build="allAtOnce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694</Words>
  <Application>Microsoft Office PowerPoint</Application>
  <PresentationFormat>Affichage à l'écran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Synthèse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 lenovo</dc:creator>
  <cp:lastModifiedBy>Windows</cp:lastModifiedBy>
  <cp:revision>65</cp:revision>
  <dcterms:created xsi:type="dcterms:W3CDTF">2022-03-20T19:03:37Z</dcterms:created>
  <dcterms:modified xsi:type="dcterms:W3CDTF">2024-02-27T22:18:29Z</dcterms:modified>
</cp:coreProperties>
</file>