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73" r:id="rId3"/>
    <p:sldId id="274" r:id="rId4"/>
    <p:sldId id="275" r:id="rId5"/>
    <p:sldId id="257" r:id="rId6"/>
    <p:sldId id="288" r:id="rId7"/>
    <p:sldId id="258" r:id="rId8"/>
    <p:sldId id="282" r:id="rId9"/>
    <p:sldId id="283" r:id="rId10"/>
    <p:sldId id="284" r:id="rId11"/>
    <p:sldId id="285" r:id="rId12"/>
    <p:sldId id="280" r:id="rId13"/>
    <p:sldId id="286" r:id="rId14"/>
    <p:sldId id="287" r:id="rId15"/>
    <p:sldId id="281" r:id="rId16"/>
    <p:sldId id="260" r:id="rId17"/>
    <p:sldId id="259" r:id="rId18"/>
    <p:sldId id="276" r:id="rId19"/>
    <p:sldId id="277" r:id="rId20"/>
    <p:sldId id="266" r:id="rId21"/>
    <p:sldId id="278" r:id="rId22"/>
    <p:sldId id="261" r:id="rId23"/>
    <p:sldId id="262" r:id="rId24"/>
    <p:sldId id="263" r:id="rId25"/>
    <p:sldId id="264" r:id="rId26"/>
    <p:sldId id="265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133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C2FDC-DB8D-40E5-B5A9-2F5508D4F4AC}" type="datetimeFigureOut">
              <a:rPr lang="fr-FR" smtClean="0"/>
              <a:pPr/>
              <a:t>15/03/2022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7821-CC42-4D09-95F2-94541658ED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Actions: </a:t>
            </a:r>
            <a:r>
              <a:rPr lang="en-US" b="0" baseline="0" dirty="0"/>
              <a:t>Direct students to record information on the RH side of their notebook</a:t>
            </a:r>
          </a:p>
          <a:p>
            <a:endParaRPr lang="en-US" b="0" baseline="0" dirty="0"/>
          </a:p>
          <a:p>
            <a:r>
              <a:rPr lang="en-US" b="1" baseline="0" dirty="0"/>
              <a:t>Student Actions:  </a:t>
            </a:r>
            <a:r>
              <a:rPr lang="en-US" b="0" baseline="0" dirty="0"/>
              <a:t>Students record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EBB6-EACA-47FF-B217-88E7E488FC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413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Actions: </a:t>
            </a:r>
            <a:r>
              <a:rPr lang="en-US" b="0" baseline="0" dirty="0"/>
              <a:t>Direct students to record information on the RH side of their notebook</a:t>
            </a:r>
          </a:p>
          <a:p>
            <a:endParaRPr lang="en-US" b="0" baseline="0" dirty="0"/>
          </a:p>
          <a:p>
            <a:r>
              <a:rPr lang="en-US" b="1" baseline="0" dirty="0"/>
              <a:t>Student Actions:  </a:t>
            </a:r>
            <a:r>
              <a:rPr lang="en-US" b="0" baseline="0" dirty="0"/>
              <a:t>Students record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EBB6-EACA-47FF-B217-88E7E488FC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222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</a:t>
            </a:r>
            <a:r>
              <a:rPr lang="en-US" b="1" baseline="0" dirty="0"/>
              <a:t> Actions: </a:t>
            </a:r>
            <a:r>
              <a:rPr lang="en-US" b="0" baseline="0" dirty="0"/>
              <a:t>Direct students to record information on the RH side of their notebook</a:t>
            </a:r>
          </a:p>
          <a:p>
            <a:endParaRPr lang="en-US" b="0" baseline="0" dirty="0"/>
          </a:p>
          <a:p>
            <a:r>
              <a:rPr lang="en-US" b="1" baseline="0" dirty="0"/>
              <a:t>Student Actions:  </a:t>
            </a:r>
            <a:r>
              <a:rPr lang="en-US" b="0" baseline="0" dirty="0"/>
              <a:t>Students record notes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EBB6-EACA-47FF-B217-88E7E488FC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046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15/03/2022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252936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prstClr val="black"/>
                </a:solidFill>
                <a:latin typeface="Calibri"/>
              </a:rPr>
              <a:t>Key Vocabulary: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-Topographic Map   -Contour Map        -</a:t>
            </a:r>
            <a:r>
              <a:rPr lang="en-US" sz="2400" dirty="0" smtClean="0"/>
              <a:t>Map                     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-Contour Line</a:t>
            </a:r>
          </a:p>
          <a:p>
            <a:r>
              <a:rPr lang="en-US" sz="2400" dirty="0" smtClean="0"/>
              <a:t>-Cardinal Direction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-Contour Interval</a:t>
            </a:r>
          </a:p>
          <a:p>
            <a:r>
              <a:rPr lang="en-US" sz="2400" dirty="0" smtClean="0"/>
              <a:t>-Longitude           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-Slope</a:t>
            </a:r>
          </a:p>
          <a:p>
            <a:r>
              <a:rPr lang="en-US" sz="2400" dirty="0" smtClean="0"/>
              <a:t>-Latitude              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-Relief</a:t>
            </a:r>
          </a:p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-Elevation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TOPOGRAPHIC MAPS: The basics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Saddle</a:t>
            </a:r>
            <a:r>
              <a:rPr lang="fr-FR" dirty="0" smtClean="0"/>
              <a:t>     </a:t>
            </a:r>
            <a:r>
              <a:rPr lang="fr-FR" dirty="0" err="1" smtClean="0"/>
              <a:t>_</a:t>
            </a:r>
            <a:r>
              <a:rPr lang="fr-FR" dirty="0" err="1" smtClean="0">
                <a:solidFill>
                  <a:srgbClr val="FF0000"/>
                </a:solidFill>
              </a:rPr>
              <a:t>selle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155" t="9593" b="37355"/>
          <a:stretch>
            <a:fillRect/>
          </a:stretch>
        </p:blipFill>
        <p:spPr bwMode="auto">
          <a:xfrm>
            <a:off x="323528" y="1556792"/>
            <a:ext cx="88204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Depression</a:t>
            </a:r>
            <a:r>
              <a:rPr lang="fr-FR" dirty="0" smtClean="0"/>
              <a:t>  </a:t>
            </a:r>
            <a:r>
              <a:rPr lang="fr-FR" dirty="0" err="1" smtClean="0"/>
              <a:t>_</a:t>
            </a:r>
            <a:r>
              <a:rPr lang="fr-FR" dirty="0" err="1" smtClean="0">
                <a:solidFill>
                  <a:srgbClr val="FF0000"/>
                </a:solidFill>
              </a:rPr>
              <a:t>dépression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690" t="5536" b="23742"/>
          <a:stretch>
            <a:fillRect/>
          </a:stretch>
        </p:blipFill>
        <p:spPr bwMode="auto">
          <a:xfrm>
            <a:off x="467544" y="2420888"/>
            <a:ext cx="82089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8933" t="32239" r="41601" b="9258"/>
          <a:stretch>
            <a:fillRect/>
          </a:stretch>
        </p:blipFill>
        <p:spPr bwMode="auto">
          <a:xfrm>
            <a:off x="0" y="418596"/>
            <a:ext cx="9144000" cy="633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gully</a:t>
            </a:r>
            <a:r>
              <a:rPr lang="fr-FR" dirty="0" smtClean="0"/>
              <a:t>  </a:t>
            </a:r>
            <a:r>
              <a:rPr lang="fr-FR" dirty="0" err="1" smtClean="0"/>
              <a:t>_</a:t>
            </a:r>
            <a:r>
              <a:rPr lang="fr-FR" dirty="0" err="1" smtClean="0">
                <a:solidFill>
                  <a:srgbClr val="FF0000"/>
                </a:solidFill>
              </a:rPr>
              <a:t>ravin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055" t="5962" b="16748"/>
          <a:stretch>
            <a:fillRect/>
          </a:stretch>
        </p:blipFill>
        <p:spPr bwMode="auto">
          <a:xfrm>
            <a:off x="-11743" y="2420888"/>
            <a:ext cx="9155743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Ridge</a:t>
            </a:r>
            <a:r>
              <a:rPr lang="fr-FR" dirty="0" smtClean="0"/>
              <a:t> </a:t>
            </a:r>
            <a:r>
              <a:rPr lang="fr-FR" dirty="0" err="1" smtClean="0"/>
              <a:t>_</a:t>
            </a:r>
            <a:r>
              <a:rPr lang="fr-FR" dirty="0" err="1" smtClean="0">
                <a:solidFill>
                  <a:srgbClr val="FF0000"/>
                </a:solidFill>
              </a:rPr>
              <a:t>crête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224" b="24799"/>
          <a:stretch>
            <a:fillRect/>
          </a:stretch>
        </p:blipFill>
        <p:spPr bwMode="auto">
          <a:xfrm>
            <a:off x="1" y="1988841"/>
            <a:ext cx="874846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47248" cy="5039072"/>
          </a:xfrm>
        </p:spPr>
        <p:txBody>
          <a:bodyPr/>
          <a:lstStyle/>
          <a:p>
            <a:r>
              <a:rPr lang="en-US" sz="3600" b="1" i="1" u="sng" dirty="0" err="1" smtClean="0"/>
              <a:t>Hydrography</a:t>
            </a:r>
            <a:r>
              <a:rPr lang="en-US" sz="3600" b="1" i="1" u="sng" dirty="0" smtClean="0"/>
              <a:t>: </a:t>
            </a:r>
            <a:r>
              <a:rPr lang="en-US" sz="3600" dirty="0" smtClean="0"/>
              <a:t>lakes, rivers, streams, swamps, falls </a:t>
            </a:r>
          </a:p>
          <a:p>
            <a:r>
              <a:rPr lang="fr-FR" sz="3600" dirty="0" smtClean="0">
                <a:solidFill>
                  <a:srgbClr val="FF0000"/>
                </a:solidFill>
              </a:rPr>
              <a:t>lacs, rivières, ruisseaux, marécages, </a:t>
            </a:r>
            <a:r>
              <a:rPr lang="fr-FR" sz="3600" dirty="0" smtClean="0">
                <a:solidFill>
                  <a:srgbClr val="FF0000"/>
                </a:solidFill>
              </a:rPr>
              <a:t>chutes</a:t>
            </a:r>
          </a:p>
          <a:p>
            <a:r>
              <a:rPr lang="en-US" sz="3600" b="1" i="1" u="sng" dirty="0" smtClean="0"/>
              <a:t>Vegetation: </a:t>
            </a:r>
            <a:r>
              <a:rPr lang="en-US" sz="3600" dirty="0" smtClean="0"/>
              <a:t>wooded areas (</a:t>
            </a:r>
            <a:r>
              <a:rPr lang="en-US" sz="3600" dirty="0" smtClean="0">
                <a:solidFill>
                  <a:srgbClr val="FF0000"/>
                </a:solidFill>
              </a:rPr>
              <a:t>bois</a:t>
            </a:r>
            <a:r>
              <a:rPr lang="en-US" sz="3600" dirty="0" smtClean="0"/>
              <a:t>)</a:t>
            </a:r>
          </a:p>
          <a:p>
            <a:r>
              <a:rPr lang="en-US" sz="3600" b="1" i="1" u="sng" dirty="0" smtClean="0"/>
              <a:t>Transportation: </a:t>
            </a:r>
            <a:r>
              <a:rPr lang="en-US" sz="3600" dirty="0" smtClean="0"/>
              <a:t>roads, trails, railways, bridges, airports </a:t>
            </a:r>
            <a:r>
              <a:rPr lang="en-US" sz="3600" dirty="0" smtClean="0">
                <a:solidFill>
                  <a:srgbClr val="FF0000"/>
                </a:solidFill>
              </a:rPr>
              <a:t>(</a:t>
            </a:r>
            <a:r>
              <a:rPr lang="fr-FR" sz="3600" dirty="0" smtClean="0">
                <a:solidFill>
                  <a:srgbClr val="FF0000"/>
                </a:solidFill>
              </a:rPr>
              <a:t>routes, sentiers, voies ferrées, ponts, aéroports</a:t>
            </a: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8686800" cy="6453336"/>
          </a:xfrm>
        </p:spPr>
        <p:txBody>
          <a:bodyPr>
            <a:normAutofit/>
          </a:bodyPr>
          <a:lstStyle/>
          <a:p>
            <a:r>
              <a:rPr lang="en-US" sz="3600" b="1" i="1" u="sng" dirty="0" smtClean="0"/>
              <a:t>Culture</a:t>
            </a:r>
            <a:r>
              <a:rPr lang="en-US" sz="3600" b="1" i="1" u="sng" dirty="0" smtClean="0"/>
              <a:t>: </a:t>
            </a:r>
            <a:r>
              <a:rPr lang="en-US" sz="3600" dirty="0" smtClean="0"/>
              <a:t>buildings, urban development, power transmission line, pipelines, towers </a:t>
            </a:r>
          </a:p>
          <a:p>
            <a:r>
              <a:rPr lang="fr-FR" sz="3600" dirty="0" smtClean="0">
                <a:solidFill>
                  <a:srgbClr val="FF0000"/>
                </a:solidFill>
              </a:rPr>
              <a:t>bâtiments, développement urbain, ligne de transmission électrique, pipelines, tours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b="1" i="1" u="sng" dirty="0" smtClean="0"/>
              <a:t>Boundaries: </a:t>
            </a:r>
            <a:r>
              <a:rPr lang="en-US" sz="3600" dirty="0" err="1" smtClean="0"/>
              <a:t>international,provincial</a:t>
            </a:r>
            <a:r>
              <a:rPr lang="en-US" sz="3600" dirty="0" smtClean="0"/>
              <a:t>/territorial, administrative, recreational, geographical</a:t>
            </a:r>
          </a:p>
          <a:p>
            <a:r>
              <a:rPr lang="fr-FR" sz="3600" dirty="0" smtClean="0">
                <a:solidFill>
                  <a:srgbClr val="FF0000"/>
                </a:solidFill>
              </a:rPr>
              <a:t>(international, provincial/territorial, administratif, récréatif, géographique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404664"/>
            <a:ext cx="8291264" cy="5976664"/>
          </a:xfrm>
        </p:spPr>
        <p:txBody>
          <a:bodyPr>
            <a:noAutofit/>
          </a:bodyPr>
          <a:lstStyle/>
          <a:p>
            <a:r>
              <a:rPr lang="en-US" sz="3600" b="1" i="1" u="sng" dirty="0" err="1" smtClean="0"/>
              <a:t>Toponymy</a:t>
            </a:r>
            <a:r>
              <a:rPr lang="en-US" sz="3600" b="1" i="1" u="sng" dirty="0" smtClean="0"/>
              <a:t>: </a:t>
            </a:r>
            <a:r>
              <a:rPr lang="en-US" sz="3600" dirty="0" smtClean="0"/>
              <a:t>place names, water feature names, landform names, boundary names </a:t>
            </a:r>
          </a:p>
          <a:p>
            <a:r>
              <a:rPr lang="fr-FR" sz="3600" dirty="0" smtClean="0">
                <a:solidFill>
                  <a:srgbClr val="FF0000"/>
                </a:solidFill>
              </a:rPr>
              <a:t>noms de lieux, noms de plans d'eau, noms de formes de relief, noms de limites</a:t>
            </a:r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Refer to the map legend for a complete listing of all features and their corresponding symbols. find the map scale and other important information about the map such as the year, the edition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074" t="29077" r="42750" b="108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2435" t="30181" r="42215" b="105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47" y="533877"/>
            <a:ext cx="3200400" cy="129994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map?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254" y="288641"/>
            <a:ext cx="5181600" cy="5378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>
                <a:solidFill>
                  <a:srgbClr val="000000"/>
                </a:solidFill>
              </a:rPr>
              <a:t>Map:</a:t>
            </a:r>
            <a:r>
              <a:rPr lang="en-US" sz="3600" u="sng" dirty="0">
                <a:solidFill>
                  <a:srgbClr val="000000"/>
                </a:solidFill>
              </a:rPr>
              <a:t> a flat representation of earth’s surface</a:t>
            </a:r>
            <a:endParaRPr lang="en-US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Maps include </a:t>
            </a:r>
            <a:r>
              <a:rPr lang="en-US" sz="2400" b="1" u="sng" dirty="0">
                <a:solidFill>
                  <a:srgbClr val="FF0000"/>
                </a:solidFill>
              </a:rPr>
              <a:t>4 main features: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rgbClr val="FF0000"/>
                </a:solidFill>
              </a:rPr>
              <a:t>Title: </a:t>
            </a:r>
            <a:r>
              <a:rPr lang="en-US" sz="2400" dirty="0">
                <a:solidFill>
                  <a:srgbClr val="000000"/>
                </a:solidFill>
              </a:rPr>
              <a:t>tells us what the map shows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rgbClr val="FF0000"/>
                </a:solidFill>
              </a:rPr>
              <a:t>Scale: </a:t>
            </a:r>
            <a:r>
              <a:rPr lang="en-US" sz="2400" dirty="0">
                <a:solidFill>
                  <a:srgbClr val="000000"/>
                </a:solidFill>
              </a:rPr>
              <a:t>shows us what the distance is in real life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rgbClr val="FF0000"/>
                </a:solidFill>
              </a:rPr>
              <a:t>Legend: </a:t>
            </a:r>
            <a:r>
              <a:rPr lang="en-US" sz="2400" dirty="0">
                <a:solidFill>
                  <a:srgbClr val="000000"/>
                </a:solidFill>
              </a:rPr>
              <a:t>identifies symbols on a map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u="sng" dirty="0">
                <a:solidFill>
                  <a:srgbClr val="FF0000"/>
                </a:solidFill>
              </a:rPr>
              <a:t>Compass rose: </a:t>
            </a:r>
            <a:r>
              <a:rPr lang="en-US" sz="2400" dirty="0">
                <a:solidFill>
                  <a:srgbClr val="000000"/>
                </a:solidFill>
              </a:rPr>
              <a:t>shows directions on a map</a:t>
            </a:r>
          </a:p>
          <a:p>
            <a:pPr marL="457200" indent="-457200">
              <a:buFont typeface="+mj-lt"/>
              <a:buAutoNum type="arabicPeriod"/>
            </a:pPr>
            <a:endParaRPr lang="en-US" sz="27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29000" y="457200"/>
            <a:ext cx="0" cy="5715000"/>
          </a:xfrm>
          <a:prstGeom prst="line">
            <a:avLst/>
          </a:prstGeom>
          <a:ln w="57150" cmpd="sng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935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r="3783"/>
          <a:stretch>
            <a:fillRect/>
          </a:stretch>
        </p:blipFill>
        <p:spPr bwMode="auto">
          <a:xfrm>
            <a:off x="4427984" y="0"/>
            <a:ext cx="504056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5974"/>
          <a:stretch>
            <a:fillRect/>
          </a:stretch>
        </p:blipFill>
        <p:spPr bwMode="auto">
          <a:xfrm>
            <a:off x="395536" y="3356992"/>
            <a:ext cx="737504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 l="6433" r="4796"/>
          <a:stretch>
            <a:fillRect/>
          </a:stretch>
        </p:blipFill>
        <p:spPr bwMode="auto">
          <a:xfrm>
            <a:off x="0" y="404664"/>
            <a:ext cx="4464496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rose des Vents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9074" t="30658" r="56647" b="18745"/>
          <a:stretch>
            <a:fillRect/>
          </a:stretch>
        </p:blipFill>
        <p:spPr bwMode="auto">
          <a:xfrm>
            <a:off x="287524" y="1412776"/>
            <a:ext cx="8388932" cy="530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070" y="0"/>
            <a:ext cx="9248070" cy="672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arte topographique du Québec à l'échelle de 1:20 000]. 31-H-05-200-0201,  Pierrefonds | BAnQ numér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6840760" cy="587966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8531932" y="548680"/>
            <a:ext cx="12241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7812360" y="764704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403648" y="260648"/>
            <a:ext cx="6840760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884368" y="908720"/>
            <a:ext cx="360040" cy="44644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259632" y="836712"/>
            <a:ext cx="360040" cy="44644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115616" y="5301208"/>
            <a:ext cx="720080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0" y="332656"/>
            <a:ext cx="122413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Map margins</a:t>
            </a:r>
            <a:endParaRPr lang="en-US" dirty="0"/>
          </a:p>
        </p:txBody>
      </p:sp>
      <p:cxnSp>
        <p:nvCxnSpPr>
          <p:cNvPr id="15" name="Connecteur droit avec flèche 14"/>
          <p:cNvCxnSpPr>
            <a:endCxn id="11" idx="0"/>
          </p:cNvCxnSpPr>
          <p:nvPr/>
        </p:nvCxnSpPr>
        <p:spPr>
          <a:xfrm>
            <a:off x="1259632" y="332656"/>
            <a:ext cx="180020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</a:t>
            </a:r>
            <a:r>
              <a:rPr lang="fr-FR" dirty="0" err="1" smtClean="0"/>
              <a:t>echelle</a:t>
            </a:r>
            <a:endParaRPr lang="fr-FR" dirty="0"/>
          </a:p>
        </p:txBody>
      </p:sp>
      <p:pic>
        <p:nvPicPr>
          <p:cNvPr id="2253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50" y="1516745"/>
            <a:ext cx="8809038" cy="385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localisation</a:t>
            </a:r>
            <a:endParaRPr lang="fr-FR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6" y="1304285"/>
            <a:ext cx="8898412" cy="40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Colors</a:t>
            </a:r>
            <a:r>
              <a:rPr lang="fr-FR" dirty="0" smtClean="0"/>
              <a:t>  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les couleurs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608416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940152" y="1772814"/>
          <a:ext cx="3203848" cy="5085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3848"/>
              </a:tblGrid>
              <a:tr h="847531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Milieu aquatique </a:t>
                      </a:r>
                      <a:endParaRPr lang="fr-FR" sz="2400" b="1" dirty="0"/>
                    </a:p>
                  </a:txBody>
                  <a:tcPr/>
                </a:tc>
              </a:tr>
              <a:tr h="847531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La végétation</a:t>
                      </a:r>
                      <a:endParaRPr lang="fr-FR" sz="2400" b="1" dirty="0"/>
                    </a:p>
                  </a:txBody>
                  <a:tcPr/>
                </a:tc>
              </a:tr>
              <a:tr h="847531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La terre (prairies rocher )</a:t>
                      </a:r>
                      <a:endParaRPr lang="fr-FR" sz="2400" b="1" dirty="0"/>
                    </a:p>
                  </a:txBody>
                  <a:tcPr/>
                </a:tc>
              </a:tr>
              <a:tr h="847531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Structure humaine et nom des lieux</a:t>
                      </a:r>
                      <a:endParaRPr lang="fr-FR" sz="2400" b="1" dirty="0"/>
                    </a:p>
                  </a:txBody>
                  <a:tcPr/>
                </a:tc>
              </a:tr>
              <a:tr h="847531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Limites </a:t>
                      </a:r>
                      <a:r>
                        <a:rPr lang="fr-FR" sz="2400" b="1" dirty="0" smtClean="0"/>
                        <a:t>autoroute </a:t>
                      </a:r>
                      <a:endParaRPr lang="fr-FR" sz="2400" b="1" dirty="0"/>
                    </a:p>
                  </a:txBody>
                  <a:tcPr/>
                </a:tc>
              </a:tr>
              <a:tr h="847531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Courbe de niveaux et élévation</a:t>
                      </a:r>
                      <a:endParaRPr lang="fr-FR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9" y="1828800"/>
            <a:ext cx="3200400" cy="2514600"/>
          </a:xfrm>
        </p:spPr>
        <p:txBody>
          <a:bodyPr>
            <a:normAutofit/>
          </a:bodyPr>
          <a:lstStyle/>
          <a:p>
            <a:r>
              <a:rPr lang="en-US" sz="4000" dirty="0"/>
              <a:t>What are the cardinal directions?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2510" y="622878"/>
            <a:ext cx="5181600" cy="53787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3600" u="sng" dirty="0"/>
              <a:t>Cardinal directions: </a:t>
            </a:r>
            <a:r>
              <a:rPr lang="en-US" sz="3600" u="sng" dirty="0">
                <a:solidFill>
                  <a:srgbClr val="FF0000"/>
                </a:solidFill>
              </a:rPr>
              <a:t>North, South, East, West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29000" y="457200"/>
            <a:ext cx="0" cy="5715000"/>
          </a:xfrm>
          <a:prstGeom prst="line">
            <a:avLst/>
          </a:prstGeom>
          <a:ln w="57150" cmpd="sng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Content Placeholder 3" descr="http://store.captainsgear2.com/catalog/SmallCompassRoseDAG067-1.jpg"/>
          <p:cNvPicPr>
            <a:picLocks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657952" y="2752091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997486" y="2063163"/>
            <a:ext cx="5157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N</a:t>
            </a:r>
          </a:p>
        </p:txBody>
      </p:sp>
      <p:sp>
        <p:nvSpPr>
          <p:cNvPr id="8" name="Rectangle 7"/>
          <p:cNvSpPr/>
          <p:nvPr/>
        </p:nvSpPr>
        <p:spPr>
          <a:xfrm>
            <a:off x="7934552" y="4037570"/>
            <a:ext cx="4351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73310" y="6001578"/>
            <a:ext cx="4203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11579" y="4059732"/>
            <a:ext cx="641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W</a:t>
            </a:r>
          </a:p>
        </p:txBody>
      </p:sp>
    </p:spTree>
    <p:extLst>
      <p:ext uri="{BB962C8B-B14F-4D97-AF65-F5344CB8AC3E}">
        <p14:creationId xmlns="" xmlns:p14="http://schemas.microsoft.com/office/powerpoint/2010/main" val="21340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9" y="1828800"/>
            <a:ext cx="3200400" cy="2514600"/>
          </a:xfrm>
        </p:spPr>
        <p:txBody>
          <a:bodyPr>
            <a:normAutofit/>
          </a:bodyPr>
          <a:lstStyle/>
          <a:p>
            <a:r>
              <a:rPr lang="en-US" sz="4000" dirty="0"/>
              <a:t>What are the intermediate directions?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9508" y="612814"/>
            <a:ext cx="5181600" cy="53787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3600" u="sng" dirty="0"/>
              <a:t>Cardinal directions: </a:t>
            </a:r>
            <a:r>
              <a:rPr lang="en-US" sz="3600" u="sng" dirty="0">
                <a:solidFill>
                  <a:srgbClr val="FF0000"/>
                </a:solidFill>
              </a:rPr>
              <a:t>Northeast, Southeast, Northwest, Southwest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29000" y="457200"/>
            <a:ext cx="0" cy="5715000"/>
          </a:xfrm>
          <a:prstGeom prst="line">
            <a:avLst/>
          </a:prstGeom>
          <a:ln w="57150" cmpd="sng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Content Placeholder 3" descr="http://store.captainsgear2.com/catalog/SmallCompassRoseDAG067-1.jpg"/>
          <p:cNvPicPr>
            <a:picLocks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657952" y="2752091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480990" y="2771049"/>
            <a:ext cx="9721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NW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0899" y="2771049"/>
            <a:ext cx="7662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NE</a:t>
            </a:r>
          </a:p>
        </p:txBody>
      </p:sp>
      <p:sp>
        <p:nvSpPr>
          <p:cNvPr id="9" name="Rectangle 8"/>
          <p:cNvSpPr/>
          <p:nvPr/>
        </p:nvSpPr>
        <p:spPr>
          <a:xfrm>
            <a:off x="7343376" y="5456256"/>
            <a:ext cx="6708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0590" y="5475958"/>
            <a:ext cx="8767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SW</a:t>
            </a:r>
          </a:p>
        </p:txBody>
      </p:sp>
    </p:spTree>
    <p:extLst>
      <p:ext uri="{BB962C8B-B14F-4D97-AF65-F5344CB8AC3E}">
        <p14:creationId xmlns="" xmlns:p14="http://schemas.microsoft.com/office/powerpoint/2010/main" val="34807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topographic map?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topographic map is a two-dimensional representation of the Earth’s three-dimensional landscape. The most frequently used topographic map is at the scale of 1:50 000. 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221" t="33820" r="39971" b="10839"/>
          <a:stretch>
            <a:fillRect/>
          </a:stretch>
        </p:blipFill>
        <p:spPr bwMode="auto">
          <a:xfrm>
            <a:off x="0" y="0"/>
            <a:ext cx="898094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information is on a topographic map?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363272" cy="5183088"/>
          </a:xfrm>
        </p:spPr>
        <p:txBody>
          <a:bodyPr>
            <a:noAutofit/>
          </a:bodyPr>
          <a:lstStyle/>
          <a:p>
            <a:r>
              <a:rPr lang="en-US" sz="3600" dirty="0" smtClean="0"/>
              <a:t>Topographic maps identify numerous ground features, which can be grouped into the following categories: </a:t>
            </a:r>
          </a:p>
          <a:p>
            <a:r>
              <a:rPr lang="en-US" sz="3600" b="1" i="1" u="sng" dirty="0" smtClean="0"/>
              <a:t>Relief: </a:t>
            </a:r>
            <a:r>
              <a:rPr lang="en-US" sz="3600" dirty="0" smtClean="0"/>
              <a:t>mountains, valleys, slopes, </a:t>
            </a:r>
            <a:r>
              <a:rPr lang="en-US" sz="3600" dirty="0" smtClean="0"/>
              <a:t>depressions</a:t>
            </a:r>
            <a:endParaRPr lang="en-US" sz="3600" dirty="0" smtClean="0"/>
          </a:p>
          <a:p>
            <a:r>
              <a:rPr lang="fr-FR" sz="3600" dirty="0" smtClean="0">
                <a:solidFill>
                  <a:srgbClr val="FF0000"/>
                </a:solidFill>
              </a:rPr>
              <a:t>Relief : montagnes, vallées, pentes, </a:t>
            </a:r>
            <a:r>
              <a:rPr lang="fr-FR" sz="3600" dirty="0" smtClean="0">
                <a:solidFill>
                  <a:srgbClr val="FF0000"/>
                </a:solidFill>
              </a:rPr>
              <a:t>dépressions</a:t>
            </a:r>
            <a:endParaRPr lang="en-US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</a:t>
            </a:r>
            <a:r>
              <a:rPr lang="fr-FR" dirty="0" smtClean="0">
                <a:solidFill>
                  <a:srgbClr val="FF0000"/>
                </a:solidFill>
              </a:rPr>
              <a:t>monticule  </a:t>
            </a:r>
            <a:r>
              <a:rPr lang="fr-FR" dirty="0" smtClean="0">
                <a:solidFill>
                  <a:srgbClr val="FF0000"/>
                </a:solidFill>
              </a:rPr>
              <a:t>collines  montagne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6607" t="6022" r="8813" b="25925"/>
          <a:stretch>
            <a:fillRect/>
          </a:stretch>
        </p:blipFill>
        <p:spPr bwMode="auto">
          <a:xfrm>
            <a:off x="683568" y="2204864"/>
            <a:ext cx="698477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517232"/>
            <a:ext cx="52925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203848" y="450912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hills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Cliff  </a:t>
            </a:r>
            <a:r>
              <a:rPr lang="fr-FR" dirty="0" err="1" smtClean="0"/>
              <a:t>_</a:t>
            </a:r>
            <a:r>
              <a:rPr lang="fr-FR" dirty="0" err="1" smtClean="0">
                <a:solidFill>
                  <a:srgbClr val="FF0000"/>
                </a:solidFill>
              </a:rPr>
              <a:t>falaise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018" r="7492" b="25387"/>
          <a:stretch>
            <a:fillRect/>
          </a:stretch>
        </p:blipFill>
        <p:spPr bwMode="auto">
          <a:xfrm>
            <a:off x="0" y="1484784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2964</TotalTime>
  <Words>487</Words>
  <Application>Microsoft Office PowerPoint</Application>
  <PresentationFormat>Affichage à l'écran (4:3)</PresentationFormat>
  <Paragraphs>74</Paragraphs>
  <Slides>26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Capitaux</vt:lpstr>
      <vt:lpstr>TOPOGRAPHIC MAPS: The basics</vt:lpstr>
      <vt:lpstr>What is a map?</vt:lpstr>
      <vt:lpstr>What are the cardinal directions?</vt:lpstr>
      <vt:lpstr>What are the intermediate directions?</vt:lpstr>
      <vt:lpstr>What is a topographic map?</vt:lpstr>
      <vt:lpstr>Diapositive 6</vt:lpstr>
      <vt:lpstr>What information is on a topographic map?</vt:lpstr>
      <vt:lpstr>  monticule  collines  montagne</vt:lpstr>
      <vt:lpstr>Cliff  _falaise</vt:lpstr>
      <vt:lpstr>Saddle     _selle</vt:lpstr>
      <vt:lpstr>Depression  _dépression</vt:lpstr>
      <vt:lpstr>Diapositive 12</vt:lpstr>
      <vt:lpstr> gully  _ravin</vt:lpstr>
      <vt:lpstr>Ridge _crête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rose des Vents</vt:lpstr>
      <vt:lpstr>Diapositive 22</vt:lpstr>
      <vt:lpstr>Diapositive 23</vt:lpstr>
      <vt:lpstr>L’echelle</vt:lpstr>
      <vt:lpstr>La localisation</vt:lpstr>
      <vt:lpstr>Colors   les couleurs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TOPOGRAPHIC MAPS: The basics</dc:title>
  <dc:creator>afak</dc:creator>
  <cp:lastModifiedBy>afak</cp:lastModifiedBy>
  <cp:revision>4</cp:revision>
  <dcterms:created xsi:type="dcterms:W3CDTF">2022-03-11T21:44:22Z</dcterms:created>
  <dcterms:modified xsi:type="dcterms:W3CDTF">2022-03-15T11:57:38Z</dcterms:modified>
</cp:coreProperties>
</file>