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67" r:id="rId5"/>
    <p:sldId id="260" r:id="rId6"/>
    <p:sldId id="261" r:id="rId7"/>
    <p:sldId id="263" r:id="rId8"/>
    <p:sldId id="264" r:id="rId9"/>
    <p:sldId id="265" r:id="rId10"/>
    <p:sldId id="266" r:id="rId11"/>
    <p:sldId id="262"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93" r:id="rId29"/>
    <p:sldId id="294" r:id="rId30"/>
    <p:sldId id="295"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87612" autoAdjust="0"/>
  </p:normalViewPr>
  <p:slideViewPr>
    <p:cSldViewPr>
      <p:cViewPr varScale="1">
        <p:scale>
          <a:sx n="65" d="100"/>
          <a:sy n="65"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58647E-4001-43B3-A519-4FA042B682F5}" type="datetimeFigureOut">
              <a:rPr lang="fr-FR" smtClean="0"/>
              <a:pPr/>
              <a:t>03/06/2022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879153-7730-4E8F-B177-1C6DBAC62F91}" type="slidenum">
              <a:rPr lang="fr-FR" smtClean="0"/>
              <a:pPr/>
              <a:t>‹N°›</a:t>
            </a:fld>
            <a:endParaRPr lang="fr-FR"/>
          </a:p>
        </p:txBody>
      </p:sp>
    </p:spTree>
    <p:extLst>
      <p:ext uri="{BB962C8B-B14F-4D97-AF65-F5344CB8AC3E}">
        <p14:creationId xmlns:p14="http://schemas.microsoft.com/office/powerpoint/2010/main" val="1547455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4879153-7730-4E8F-B177-1C6DBAC62F91}" type="slidenum">
              <a:rPr lang="fr-FR" smtClean="0"/>
              <a:pPr/>
              <a:t>1</a:t>
            </a:fld>
            <a:endParaRPr lang="fr-FR"/>
          </a:p>
        </p:txBody>
      </p:sp>
    </p:spTree>
    <p:extLst>
      <p:ext uri="{BB962C8B-B14F-4D97-AF65-F5344CB8AC3E}">
        <p14:creationId xmlns:p14="http://schemas.microsoft.com/office/powerpoint/2010/main" val="2911819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4879153-7730-4E8F-B177-1C6DBAC62F91}" type="slidenum">
              <a:rPr lang="fr-FR" smtClean="0"/>
              <a:pPr/>
              <a:t>3</a:t>
            </a:fld>
            <a:endParaRPr lang="fr-FR"/>
          </a:p>
        </p:txBody>
      </p:sp>
    </p:spTree>
    <p:extLst>
      <p:ext uri="{BB962C8B-B14F-4D97-AF65-F5344CB8AC3E}">
        <p14:creationId xmlns:p14="http://schemas.microsoft.com/office/powerpoint/2010/main" val="2506338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EA7F35E-A3FB-477E-8AF2-212C202761D3}" type="slidenum">
              <a:rPr lang="fr-FR" smtClean="0"/>
              <a:t>8</a:t>
            </a:fld>
            <a:endParaRPr lang="fr-FR"/>
          </a:p>
        </p:txBody>
      </p:sp>
    </p:spTree>
    <p:extLst>
      <p:ext uri="{BB962C8B-B14F-4D97-AF65-F5344CB8AC3E}">
        <p14:creationId xmlns:p14="http://schemas.microsoft.com/office/powerpoint/2010/main" val="1698166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ICP –MS : </a:t>
            </a:r>
            <a:r>
              <a:rPr lang="fr-FR" sz="1200" b="0" i="0" kern="1200" dirty="0" smtClean="0">
                <a:solidFill>
                  <a:schemeClr val="tx1"/>
                </a:solidFill>
                <a:effectLst/>
                <a:latin typeface="+mn-lt"/>
                <a:ea typeface="+mn-ea"/>
                <a:cs typeface="+mn-cs"/>
              </a:rPr>
              <a:t>Spectrométrie de masse par plasma à couplage inductif</a:t>
            </a:r>
          </a:p>
          <a:p>
            <a:r>
              <a:rPr lang="fr-FR" dirty="0" smtClean="0"/>
              <a:t>GFAAS: </a:t>
            </a:r>
            <a:r>
              <a:rPr lang="fr-FR" sz="1200" b="0" i="0" kern="1200" dirty="0" smtClean="0">
                <a:solidFill>
                  <a:schemeClr val="tx1"/>
                </a:solidFill>
                <a:effectLst/>
                <a:latin typeface="+mn-lt"/>
                <a:ea typeface="+mn-ea"/>
                <a:cs typeface="+mn-cs"/>
              </a:rPr>
              <a:t>La </a:t>
            </a:r>
            <a:r>
              <a:rPr lang="fr-FR" sz="1200" b="1" i="0" kern="1200" dirty="0" smtClean="0">
                <a:solidFill>
                  <a:schemeClr val="tx1"/>
                </a:solidFill>
                <a:effectLst/>
                <a:latin typeface="+mn-lt"/>
                <a:ea typeface="+mn-ea"/>
                <a:cs typeface="+mn-cs"/>
              </a:rPr>
              <a:t>spectrométrie d'absorption atomique</a:t>
            </a:r>
            <a:r>
              <a:rPr lang="fr-FR" sz="1200" b="0" i="0" kern="1200" dirty="0" smtClean="0">
                <a:solidFill>
                  <a:schemeClr val="tx1"/>
                </a:solidFill>
                <a:effectLst/>
                <a:latin typeface="+mn-lt"/>
                <a:ea typeface="+mn-ea"/>
                <a:cs typeface="+mn-cs"/>
              </a:rPr>
              <a:t> par four graphite </a:t>
            </a:r>
          </a:p>
          <a:p>
            <a:r>
              <a:rPr lang="fr-FR" sz="1200" b="0" i="0" kern="1200" dirty="0" smtClean="0">
                <a:solidFill>
                  <a:schemeClr val="tx1"/>
                </a:solidFill>
                <a:effectLst/>
                <a:latin typeface="+mn-lt"/>
                <a:ea typeface="+mn-ea"/>
                <a:cs typeface="+mn-cs"/>
              </a:rPr>
              <a:t>FAAS: spectrométrie d'</a:t>
            </a:r>
            <a:r>
              <a:rPr lang="fr-FR" sz="1200" b="1" i="0" kern="1200" dirty="0" smtClean="0">
                <a:solidFill>
                  <a:schemeClr val="tx1"/>
                </a:solidFill>
                <a:effectLst/>
                <a:latin typeface="+mn-lt"/>
                <a:ea typeface="+mn-ea"/>
                <a:cs typeface="+mn-cs"/>
              </a:rPr>
              <a:t>absorption atomique flamme</a:t>
            </a:r>
            <a:endParaRPr lang="fr-FR" dirty="0"/>
          </a:p>
        </p:txBody>
      </p:sp>
      <p:sp>
        <p:nvSpPr>
          <p:cNvPr id="4" name="Espace réservé du numéro de diapositive 3"/>
          <p:cNvSpPr>
            <a:spLocks noGrp="1"/>
          </p:cNvSpPr>
          <p:nvPr>
            <p:ph type="sldNum" sz="quarter" idx="10"/>
          </p:nvPr>
        </p:nvSpPr>
        <p:spPr/>
        <p:txBody>
          <a:bodyPr/>
          <a:lstStyle/>
          <a:p>
            <a:fld id="{94879153-7730-4E8F-B177-1C6DBAC62F91}" type="slidenum">
              <a:rPr lang="fr-FR" smtClean="0"/>
              <a:pPr/>
              <a:t>11</a:t>
            </a:fld>
            <a:endParaRPr lang="fr-FR"/>
          </a:p>
        </p:txBody>
      </p:sp>
    </p:spTree>
    <p:extLst>
      <p:ext uri="{BB962C8B-B14F-4D97-AF65-F5344CB8AC3E}">
        <p14:creationId xmlns:p14="http://schemas.microsoft.com/office/powerpoint/2010/main" val="3529557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03/06/2022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03/06/2022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643182"/>
            <a:ext cx="7772400" cy="1865938"/>
          </a:xfrm>
        </p:spPr>
        <p:txBody>
          <a:bodyPr>
            <a:normAutofit/>
          </a:bodyPr>
          <a:lstStyle/>
          <a:p>
            <a:r>
              <a:rPr lang="fr-FR" dirty="0" smtClean="0">
                <a:solidFill>
                  <a:srgbClr val="FF0000"/>
                </a:solidFill>
                <a:latin typeface="Book Antiqua" pitchFamily="18" charset="0"/>
              </a:rPr>
              <a:t>Origine de l’exposition aux xénobiotiques</a:t>
            </a:r>
            <a:endParaRPr lang="fr-FR" dirty="0">
              <a:solidFill>
                <a:srgbClr val="FF0000"/>
              </a:solidFill>
              <a:latin typeface="Book Antiqua" pitchFamily="18" charset="0"/>
            </a:endParaRPr>
          </a:p>
        </p:txBody>
      </p:sp>
      <p:sp>
        <p:nvSpPr>
          <p:cNvPr id="3" name="Sous-titre 2"/>
          <p:cNvSpPr>
            <a:spLocks noGrp="1"/>
          </p:cNvSpPr>
          <p:nvPr>
            <p:ph type="subTitle" idx="1"/>
          </p:nvPr>
        </p:nvSpPr>
        <p:spPr>
          <a:xfrm>
            <a:off x="1483568" y="5200802"/>
            <a:ext cx="6400800" cy="1252534"/>
          </a:xfrm>
        </p:spPr>
        <p:txBody>
          <a:bodyPr/>
          <a:lstStyle/>
          <a:p>
            <a:r>
              <a:rPr lang="fr-FR" dirty="0" smtClean="0">
                <a:latin typeface="Book Antiqua" pitchFamily="18" charset="0"/>
              </a:rPr>
              <a:t>Dr LEBSIR Dalila </a:t>
            </a:r>
          </a:p>
          <a:p>
            <a:r>
              <a:rPr lang="fr-FR" dirty="0" smtClean="0">
                <a:latin typeface="Book Antiqua" pitchFamily="18" charset="0"/>
              </a:rPr>
              <a:t>2020/2021</a:t>
            </a:r>
            <a:endParaRPr lang="fr-FR" dirty="0">
              <a:latin typeface="Book Antiqua" pitchFamily="18" charset="0"/>
            </a:endParaRPr>
          </a:p>
        </p:txBody>
      </p:sp>
      <p:sp>
        <p:nvSpPr>
          <p:cNvPr id="4" name="Titre 1"/>
          <p:cNvSpPr txBox="1">
            <a:spLocks/>
          </p:cNvSpPr>
          <p:nvPr/>
        </p:nvSpPr>
        <p:spPr>
          <a:xfrm>
            <a:off x="214282" y="285728"/>
            <a:ext cx="8572560" cy="114300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200" b="0" i="0" u="none" strike="noStrike" kern="1200" cap="none" spc="0" normalizeH="0" baseline="0" noProof="0" dirty="0" smtClean="0">
                <a:ln>
                  <a:noFill/>
                </a:ln>
                <a:solidFill>
                  <a:schemeClr val="tx1"/>
                </a:solidFill>
                <a:effectLst/>
                <a:uLnTx/>
                <a:uFillTx/>
                <a:latin typeface="Book Antiqua" pitchFamily="18" charset="0"/>
                <a:ea typeface="+mj-ea"/>
                <a:cs typeface="+mj-cs"/>
              </a:rPr>
              <a:t>Licence:</a:t>
            </a:r>
            <a:r>
              <a:rPr kumimoji="0" lang="fr-FR" sz="3200" b="0" i="0" u="none" strike="noStrike" kern="1200" cap="none" spc="0" normalizeH="0" noProof="0" dirty="0" smtClean="0">
                <a:ln>
                  <a:noFill/>
                </a:ln>
                <a:solidFill>
                  <a:schemeClr val="tx1"/>
                </a:solidFill>
                <a:effectLst/>
                <a:uLnTx/>
                <a:uFillTx/>
                <a:latin typeface="Book Antiqua" pitchFamily="18" charset="0"/>
                <a:ea typeface="+mj-ea"/>
                <a:cs typeface="+mj-cs"/>
              </a:rPr>
              <a:t> Pharmacologie expérimentale</a:t>
            </a:r>
            <a:endParaRPr kumimoji="0" lang="fr-FR" sz="3200" b="0" i="0" u="none" strike="noStrike" kern="1200" cap="none" spc="0" normalizeH="0" baseline="0" noProof="0" dirty="0">
              <a:ln>
                <a:noFill/>
              </a:ln>
              <a:solidFill>
                <a:schemeClr val="tx1"/>
              </a:solidFill>
              <a:effectLst/>
              <a:uLnTx/>
              <a:uFillTx/>
              <a:latin typeface="Book Antiqua" pitchFamily="18" charset="0"/>
              <a:ea typeface="+mj-ea"/>
              <a:cs typeface="+mj-cs"/>
            </a:endParaRPr>
          </a:p>
        </p:txBody>
      </p:sp>
      <p:sp>
        <p:nvSpPr>
          <p:cNvPr id="5" name="Titre 1"/>
          <p:cNvSpPr txBox="1">
            <a:spLocks/>
          </p:cNvSpPr>
          <p:nvPr/>
        </p:nvSpPr>
        <p:spPr>
          <a:xfrm>
            <a:off x="323528" y="1428736"/>
            <a:ext cx="8534752" cy="969959"/>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0" i="0" u="none" strike="noStrike" kern="1200" cap="none" spc="0" normalizeH="0" baseline="0" noProof="0" dirty="0" smtClean="0">
                <a:ln>
                  <a:noFill/>
                </a:ln>
                <a:solidFill>
                  <a:schemeClr val="tx1"/>
                </a:solidFill>
                <a:effectLst/>
                <a:uLnTx/>
                <a:uFillTx/>
                <a:latin typeface="Book Antiqua" pitchFamily="18" charset="0"/>
                <a:ea typeface="+mj-ea"/>
                <a:cs typeface="+mj-cs"/>
              </a:rPr>
              <a:t>UEM1:</a:t>
            </a:r>
            <a:r>
              <a:rPr kumimoji="0" lang="fr-FR" sz="2800" b="0" i="0" u="none" strike="noStrike" kern="1200" cap="none" spc="0" normalizeH="0" noProof="0" dirty="0" smtClean="0">
                <a:ln>
                  <a:noFill/>
                </a:ln>
                <a:solidFill>
                  <a:schemeClr val="tx1"/>
                </a:solidFill>
                <a:effectLst/>
                <a:uLnTx/>
                <a:uFillTx/>
                <a:latin typeface="Book Antiqua" pitchFamily="18" charset="0"/>
                <a:ea typeface="+mj-ea"/>
                <a:cs typeface="+mj-cs"/>
              </a:rPr>
              <a:t> Pharmacocinétique et Toxicologie Analytique</a:t>
            </a:r>
            <a:endParaRPr kumimoji="0" lang="fr-FR" sz="2800" b="0" i="0" u="none" strike="noStrike" kern="1200" cap="none" spc="0" normalizeH="0" baseline="0" noProof="0" dirty="0">
              <a:ln>
                <a:noFill/>
              </a:ln>
              <a:solidFill>
                <a:schemeClr val="tx1"/>
              </a:solidFill>
              <a:effectLst/>
              <a:uLnTx/>
              <a:uFillTx/>
              <a:latin typeface="Book Antiqua" pitchFamily="18"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480720"/>
          </a:xfrm>
        </p:spPr>
        <p:txBody>
          <a:bodyPr>
            <a:normAutofit/>
          </a:bodyPr>
          <a:lstStyle/>
          <a:p>
            <a:pPr marL="0" indent="0">
              <a:buNone/>
            </a:pPr>
            <a:r>
              <a:rPr lang="fr-FR" sz="2400" dirty="0" smtClean="0">
                <a:latin typeface="Times New Roman" pitchFamily="18" charset="0"/>
                <a:cs typeface="Times New Roman" pitchFamily="18" charset="0"/>
              </a:rPr>
              <a:t>Assurance qualité</a:t>
            </a:r>
          </a:p>
          <a:p>
            <a:pPr marL="0" indent="0" algn="just">
              <a:buNone/>
            </a:pPr>
            <a:endParaRPr lang="fr-FR" sz="2400" dirty="0" smtClean="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se </a:t>
            </a:r>
            <a:r>
              <a:rPr lang="fr-FR" sz="2400" dirty="0" err="1" smtClean="0">
                <a:latin typeface="Times New Roman" pitchFamily="18" charset="0"/>
                <a:cs typeface="Times New Roman" pitchFamily="18" charset="0"/>
              </a:rPr>
              <a:t>réfèrer</a:t>
            </a:r>
            <a:r>
              <a:rPr lang="fr-FR" sz="2400" dirty="0" smtClean="0">
                <a:latin typeface="Times New Roman" pitchFamily="18" charset="0"/>
                <a:cs typeface="Times New Roman" pitchFamily="18" charset="0"/>
              </a:rPr>
              <a:t> à toutes les mesures qui doivent être prises pour s'assurer que les résultats du laboratoire sont fiables. Elle couvre l'utilisation de pratiques scientifiquement et techniquement solides pour les investigations en laboratoire. </a:t>
            </a:r>
            <a:r>
              <a:rPr lang="fr-FR" sz="2400" b="1" i="1" dirty="0" smtClean="0">
                <a:latin typeface="Times New Roman" pitchFamily="18" charset="0"/>
                <a:cs typeface="Times New Roman" pitchFamily="18" charset="0"/>
              </a:rPr>
              <a:t>Ex (Utilisation des étalons internes et échantillons positif certifié). </a:t>
            </a:r>
          </a:p>
          <a:p>
            <a:pPr marL="0" indent="0" algn="just">
              <a:buNone/>
            </a:pPr>
            <a:endParaRPr lang="fr-FR" sz="2400" b="1" i="1" dirty="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Le contrôle de l’assurance qualité est</a:t>
            </a:r>
          </a:p>
          <a:p>
            <a:pPr marL="0" indent="0" algn="just">
              <a:buNone/>
            </a:pPr>
            <a:r>
              <a:rPr lang="fr-FR" sz="2400" dirty="0" smtClean="0">
                <a:latin typeface="Times New Roman" pitchFamily="18" charset="0"/>
                <a:cs typeface="Times New Roman" pitchFamily="18" charset="0"/>
              </a:rPr>
              <a:t>*interne ( autonome ): </a:t>
            </a:r>
            <a:r>
              <a:rPr lang="fr-FR" sz="2400" i="1" dirty="0" smtClean="0">
                <a:latin typeface="Times New Roman" pitchFamily="18" charset="0"/>
                <a:cs typeface="Times New Roman" pitchFamily="18" charset="0"/>
              </a:rPr>
              <a:t>ensemble de procédures utilisées par le personnel d'un laboratoire pour évaluer continuellement les résultats tels qu'ils sont produits afin de déterminer s'ils sont suffisamment fiables pour être diffusés.</a:t>
            </a:r>
            <a:endParaRPr lang="fr-FR" sz="2400" i="1" dirty="0">
              <a:latin typeface="Times New Roman" pitchFamily="18" charset="0"/>
              <a:cs typeface="Times New Roman" pitchFamily="18" charset="0"/>
            </a:endParaRPr>
          </a:p>
          <a:p>
            <a:pPr marL="0" indent="0" algn="just">
              <a:buNone/>
            </a:pPr>
            <a:endParaRPr lang="fr-FR" sz="2400" dirty="0" smtClean="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*Externe</a:t>
            </a:r>
            <a:r>
              <a:rPr lang="fr-FR" sz="2400" i="1" dirty="0" smtClean="0">
                <a:latin typeface="Times New Roman" pitchFamily="18" charset="0"/>
                <a:cs typeface="Times New Roman" pitchFamily="18" charset="0"/>
              </a:rPr>
              <a:t>: qui est un système permettant de vérifier objectivement les performances d'un laboratoire en utilisant une agence externe.</a:t>
            </a:r>
          </a:p>
          <a:p>
            <a:pPr marL="0" indent="0" algn="just">
              <a:buNone/>
            </a:pPr>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61738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408712"/>
          </a:xfrm>
        </p:spPr>
        <p:txBody>
          <a:bodyPr/>
          <a:lstStyle/>
          <a:p>
            <a:pPr marL="0" indent="0">
              <a:buNone/>
            </a:pPr>
            <a:endParaRPr lang="fr-FR" dirty="0"/>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640"/>
            <a:ext cx="9144000"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828" y="4557582"/>
            <a:ext cx="8064896"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9002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fr-FR" altLang="fr-FR" sz="3200">
                <a:effectLst>
                  <a:outerShdw blurRad="38100" dist="38100" dir="2700000" algn="tl">
                    <a:srgbClr val="FFFFFF"/>
                  </a:outerShdw>
                </a:effectLst>
              </a:rPr>
              <a:t>Démarche Générale pour</a:t>
            </a:r>
            <a:br>
              <a:rPr lang="fr-FR" altLang="fr-FR" sz="3200">
                <a:effectLst>
                  <a:outerShdw blurRad="38100" dist="38100" dir="2700000" algn="tl">
                    <a:srgbClr val="FFFFFF"/>
                  </a:outerShdw>
                </a:effectLst>
              </a:rPr>
            </a:br>
            <a:r>
              <a:rPr lang="fr-FR" altLang="fr-FR" sz="3200">
                <a:effectLst>
                  <a:outerShdw blurRad="38100" dist="38100" dir="2700000" algn="tl">
                    <a:srgbClr val="FFFFFF"/>
                  </a:outerShdw>
                </a:effectLst>
              </a:rPr>
              <a:t> la Recherche des Toxiques</a:t>
            </a:r>
          </a:p>
        </p:txBody>
      </p:sp>
      <p:sp>
        <p:nvSpPr>
          <p:cNvPr id="155651" name="Rectangle 3"/>
          <p:cNvSpPr>
            <a:spLocks noGrp="1" noChangeArrowheads="1"/>
          </p:cNvSpPr>
          <p:nvPr>
            <p:ph type="body" idx="1"/>
          </p:nvPr>
        </p:nvSpPr>
        <p:spPr>
          <a:xfrm>
            <a:off x="395288" y="1600200"/>
            <a:ext cx="8497887" cy="5257800"/>
          </a:xfrm>
        </p:spPr>
        <p:txBody>
          <a:bodyPr/>
          <a:lstStyle/>
          <a:p>
            <a:pPr algn="just">
              <a:lnSpc>
                <a:spcPct val="90000"/>
              </a:lnSpc>
            </a:pPr>
            <a:r>
              <a:rPr lang="fr-FR" altLang="fr-FR" sz="2400" b="1" dirty="0">
                <a:effectLst>
                  <a:outerShdw blurRad="38100" dist="38100" dir="2700000" algn="tl">
                    <a:srgbClr val="FFFFFF"/>
                  </a:outerShdw>
                </a:effectLst>
              </a:rPr>
              <a:t>La recherche d’un toxique</a:t>
            </a:r>
            <a:r>
              <a:rPr lang="fr-FR" altLang="fr-FR" sz="2400" b="1" dirty="0"/>
              <a:t> qu’il soit organique, minéral ou volatil est une manipulation très délicate. </a:t>
            </a:r>
          </a:p>
          <a:p>
            <a:pPr algn="just">
              <a:lnSpc>
                <a:spcPct val="90000"/>
              </a:lnSpc>
            </a:pPr>
            <a:endParaRPr lang="fr-FR" altLang="fr-FR" sz="2400" b="1" dirty="0"/>
          </a:p>
          <a:p>
            <a:pPr algn="just">
              <a:lnSpc>
                <a:spcPct val="90000"/>
              </a:lnSpc>
            </a:pPr>
            <a:r>
              <a:rPr lang="fr-FR" altLang="fr-FR" sz="2400" b="1" dirty="0"/>
              <a:t>En effet, les toxiques à rechercher existent généralement </a:t>
            </a:r>
            <a:r>
              <a:rPr lang="fr-FR" altLang="fr-FR" sz="2400" b="1" dirty="0">
                <a:effectLst>
                  <a:outerShdw blurRad="38100" dist="38100" dir="2700000" algn="tl">
                    <a:srgbClr val="FFFFFF"/>
                  </a:outerShdw>
                </a:effectLst>
              </a:rPr>
              <a:t>à des quantités très faibles</a:t>
            </a:r>
            <a:r>
              <a:rPr lang="fr-FR" altLang="fr-FR" sz="2400" b="1" dirty="0"/>
              <a:t>, réparties dans de grands volumes.</a:t>
            </a:r>
          </a:p>
          <a:p>
            <a:pPr algn="just">
              <a:lnSpc>
                <a:spcPct val="90000"/>
              </a:lnSpc>
            </a:pPr>
            <a:endParaRPr lang="fr-FR" altLang="fr-FR" sz="2400" b="1" dirty="0"/>
          </a:p>
          <a:p>
            <a:pPr algn="just">
              <a:lnSpc>
                <a:spcPct val="90000"/>
              </a:lnSpc>
            </a:pPr>
            <a:r>
              <a:rPr lang="fr-FR" altLang="fr-FR" sz="2400" b="1" dirty="0"/>
              <a:t>De plus les interactions chimiques et physiques compliquent davantage les extractions. </a:t>
            </a:r>
          </a:p>
          <a:p>
            <a:pPr algn="just">
              <a:lnSpc>
                <a:spcPct val="90000"/>
              </a:lnSpc>
            </a:pPr>
            <a:endParaRPr lang="fr-FR" altLang="fr-FR" sz="2400" b="1" dirty="0"/>
          </a:p>
          <a:p>
            <a:pPr algn="just">
              <a:lnSpc>
                <a:spcPct val="90000"/>
              </a:lnSpc>
            </a:pPr>
            <a:r>
              <a:rPr lang="fr-FR" altLang="fr-FR" sz="2400" b="1" dirty="0"/>
              <a:t>Ainsi, </a:t>
            </a:r>
            <a:r>
              <a:rPr lang="fr-FR" altLang="fr-FR" sz="2400" b="1" dirty="0">
                <a:effectLst>
                  <a:outerShdw blurRad="38100" dist="38100" dir="2700000" algn="tl">
                    <a:srgbClr val="FFFFFF"/>
                  </a:outerShdw>
                </a:effectLst>
              </a:rPr>
              <a:t>en toxicologie analytique</a:t>
            </a:r>
            <a:r>
              <a:rPr lang="fr-FR" altLang="fr-FR" sz="2400" b="1" dirty="0"/>
              <a:t> on purifié souvent les extractifs avant leur identification. </a:t>
            </a:r>
          </a:p>
        </p:txBody>
      </p:sp>
    </p:spTree>
    <p:extLst>
      <p:ext uri="{BB962C8B-B14F-4D97-AF65-F5344CB8AC3E}">
        <p14:creationId xmlns:p14="http://schemas.microsoft.com/office/powerpoint/2010/main" val="3355068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a:xfrm>
            <a:off x="457200" y="1125538"/>
            <a:ext cx="8229600" cy="5000625"/>
          </a:xfrm>
        </p:spPr>
        <p:txBody>
          <a:bodyPr/>
          <a:lstStyle/>
          <a:p>
            <a:pPr>
              <a:buFontTx/>
              <a:buNone/>
            </a:pPr>
            <a:r>
              <a:rPr lang="fr-FR" altLang="fr-FR" sz="3600" dirty="0"/>
              <a:t>	</a:t>
            </a:r>
            <a:r>
              <a:rPr lang="fr-FR" altLang="fr-FR" sz="3600" dirty="0">
                <a:effectLst>
                  <a:outerShdw blurRad="38100" dist="38100" dir="2700000" algn="tl">
                    <a:srgbClr val="FFFFFF"/>
                  </a:outerShdw>
                </a:effectLst>
              </a:rPr>
              <a:t>Donc, toute recherche</a:t>
            </a:r>
            <a:r>
              <a:rPr lang="fr-FR" altLang="fr-FR" sz="3600" dirty="0"/>
              <a:t> d’un toxique comporte trois étapes principales:</a:t>
            </a:r>
          </a:p>
          <a:p>
            <a:pPr>
              <a:buFontTx/>
              <a:buNone/>
            </a:pPr>
            <a:endParaRPr lang="fr-FR" altLang="fr-FR" sz="3600" dirty="0"/>
          </a:p>
          <a:p>
            <a:r>
              <a:rPr lang="fr-FR" altLang="fr-FR" sz="3600" dirty="0"/>
              <a:t>L'extraction du toxique.</a:t>
            </a:r>
          </a:p>
          <a:p>
            <a:r>
              <a:rPr lang="fr-FR" altLang="fr-FR" sz="3600" dirty="0"/>
              <a:t>Sa purification.</a:t>
            </a:r>
          </a:p>
          <a:p>
            <a:r>
              <a:rPr lang="fr-FR" altLang="fr-FR" sz="3600" dirty="0"/>
              <a:t>Son identification</a:t>
            </a:r>
          </a:p>
        </p:txBody>
      </p:sp>
    </p:spTree>
    <p:extLst>
      <p:ext uri="{BB962C8B-B14F-4D97-AF65-F5344CB8AC3E}">
        <p14:creationId xmlns:p14="http://schemas.microsoft.com/office/powerpoint/2010/main" val="4202566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p:cNvSpPr>
            <a:spLocks noGrp="1" noChangeArrowheads="1"/>
          </p:cNvSpPr>
          <p:nvPr>
            <p:ph type="body" idx="1"/>
          </p:nvPr>
        </p:nvSpPr>
        <p:spPr>
          <a:xfrm>
            <a:off x="179388" y="549275"/>
            <a:ext cx="8713787" cy="5975350"/>
          </a:xfrm>
        </p:spPr>
        <p:txBody>
          <a:bodyPr/>
          <a:lstStyle/>
          <a:p>
            <a:pPr algn="ctr">
              <a:lnSpc>
                <a:spcPct val="80000"/>
              </a:lnSpc>
              <a:buFontTx/>
              <a:buNone/>
            </a:pPr>
            <a:r>
              <a:rPr lang="fr-FR" altLang="fr-FR" sz="2400" b="1" dirty="0">
                <a:effectLst>
                  <a:outerShdw blurRad="38100" dist="38100" dir="2700000" algn="tl">
                    <a:srgbClr val="FFFFFF"/>
                  </a:outerShdw>
                </a:effectLst>
              </a:rPr>
              <a:t>comment rechercher les toxiques dans </a:t>
            </a:r>
          </a:p>
          <a:p>
            <a:pPr algn="ctr">
              <a:lnSpc>
                <a:spcPct val="80000"/>
              </a:lnSpc>
              <a:buFontTx/>
              <a:buNone/>
            </a:pPr>
            <a:r>
              <a:rPr lang="fr-FR" altLang="fr-FR" sz="2400" b="1" dirty="0">
                <a:effectLst>
                  <a:outerShdw blurRad="38100" dist="38100" dir="2700000" algn="tl">
                    <a:srgbClr val="FFFFFF"/>
                  </a:outerShdw>
                </a:effectLst>
              </a:rPr>
              <a:t>les milieux biologiques ou non</a:t>
            </a:r>
          </a:p>
          <a:p>
            <a:pPr algn="ctr">
              <a:lnSpc>
                <a:spcPct val="80000"/>
              </a:lnSpc>
              <a:buFontTx/>
              <a:buNone/>
            </a:pPr>
            <a:endParaRPr lang="fr-FR" altLang="fr-FR" sz="2400" b="1" dirty="0">
              <a:effectLst>
                <a:outerShdw blurRad="38100" dist="38100" dir="2700000" algn="tl">
                  <a:srgbClr val="FFFFFF"/>
                </a:outerShdw>
              </a:effectLst>
            </a:endParaRPr>
          </a:p>
          <a:p>
            <a:pPr>
              <a:lnSpc>
                <a:spcPct val="80000"/>
              </a:lnSpc>
              <a:buFontTx/>
              <a:buNone/>
            </a:pPr>
            <a:r>
              <a:rPr lang="fr-FR" altLang="fr-FR" sz="2400" b="1" dirty="0">
                <a:effectLst>
                  <a:outerShdw blurRad="38100" dist="38100" dir="2700000" algn="tl">
                    <a:srgbClr val="FFFFFF"/>
                  </a:outerShdw>
                </a:effectLst>
              </a:rPr>
              <a:t>Milieu de recherche:</a:t>
            </a:r>
          </a:p>
          <a:p>
            <a:pPr>
              <a:lnSpc>
                <a:spcPct val="80000"/>
              </a:lnSpc>
              <a:buFontTx/>
              <a:buNone/>
            </a:pPr>
            <a:endParaRPr lang="fr-FR" altLang="fr-FR" sz="2400" b="1" dirty="0">
              <a:effectLst>
                <a:outerShdw blurRad="38100" dist="38100" dir="2700000" algn="tl">
                  <a:srgbClr val="FFFFFF"/>
                </a:outerShdw>
              </a:effectLst>
            </a:endParaRPr>
          </a:p>
          <a:p>
            <a:pPr>
              <a:lnSpc>
                <a:spcPct val="80000"/>
              </a:lnSpc>
              <a:buFontTx/>
              <a:buNone/>
            </a:pPr>
            <a:r>
              <a:rPr lang="fr-FR" altLang="fr-FR" sz="2400" b="1" dirty="0">
                <a:effectLst>
                  <a:outerShdw blurRad="38100" dist="38100" dir="2700000" algn="tl">
                    <a:srgbClr val="FFFFFF"/>
                  </a:outerShdw>
                </a:effectLst>
              </a:rPr>
              <a:t>médicament, poudre suspecte…</a:t>
            </a:r>
          </a:p>
          <a:p>
            <a:pPr>
              <a:lnSpc>
                <a:spcPct val="80000"/>
              </a:lnSpc>
              <a:buFontTx/>
              <a:buNone/>
            </a:pPr>
            <a:r>
              <a:rPr lang="fr-FR" altLang="fr-FR" sz="2400" b="1" dirty="0">
                <a:effectLst>
                  <a:outerShdw blurRad="38100" dist="38100" dir="2700000" algn="tl">
                    <a:srgbClr val="FFFFFF"/>
                  </a:outerShdw>
                </a:effectLst>
              </a:rPr>
              <a:t>aliment, boisson…</a:t>
            </a:r>
          </a:p>
          <a:p>
            <a:pPr>
              <a:lnSpc>
                <a:spcPct val="80000"/>
              </a:lnSpc>
              <a:buFontTx/>
              <a:buNone/>
            </a:pPr>
            <a:r>
              <a:rPr lang="fr-FR" altLang="fr-FR" sz="2400" b="1" dirty="0">
                <a:effectLst>
                  <a:outerShdw blurRad="38100" dist="38100" dir="2700000" algn="tl">
                    <a:srgbClr val="FFFFFF"/>
                  </a:outerShdw>
                </a:effectLst>
              </a:rPr>
              <a:t>Eau, air, sol …</a:t>
            </a:r>
          </a:p>
          <a:p>
            <a:pPr>
              <a:lnSpc>
                <a:spcPct val="80000"/>
              </a:lnSpc>
              <a:buFontTx/>
              <a:buNone/>
            </a:pPr>
            <a:r>
              <a:rPr lang="fr-FR" altLang="fr-FR" sz="2400" b="1" dirty="0">
                <a:effectLst>
                  <a:outerShdw blurRad="38100" dist="38100" dir="2700000" algn="tl">
                    <a:srgbClr val="FFFFFF"/>
                  </a:outerShdw>
                </a:effectLst>
              </a:rPr>
              <a:t>sang, urines et viscères…</a:t>
            </a:r>
          </a:p>
          <a:p>
            <a:pPr algn="ctr">
              <a:lnSpc>
                <a:spcPct val="80000"/>
              </a:lnSpc>
              <a:buFontTx/>
              <a:buNone/>
            </a:pPr>
            <a:endParaRPr lang="fr-FR" altLang="fr-FR" sz="2400" b="1" dirty="0"/>
          </a:p>
          <a:p>
            <a:pPr>
              <a:lnSpc>
                <a:spcPct val="80000"/>
              </a:lnSpc>
              <a:buFontTx/>
              <a:buNone/>
            </a:pPr>
            <a:r>
              <a:rPr lang="fr-FR" altLang="fr-FR" sz="2400" b="1" dirty="0">
                <a:effectLst>
                  <a:outerShdw blurRad="38100" dist="38100" dir="2700000" algn="tl">
                    <a:srgbClr val="FFFFFF"/>
                  </a:outerShdw>
                </a:effectLst>
              </a:rPr>
              <a:t>1/  Extraction du toxique:</a:t>
            </a:r>
          </a:p>
          <a:p>
            <a:pPr>
              <a:lnSpc>
                <a:spcPct val="80000"/>
              </a:lnSpc>
              <a:buFontTx/>
              <a:buNone/>
            </a:pPr>
            <a:endParaRPr lang="fr-FR" altLang="fr-FR" sz="2400" dirty="0">
              <a:effectLst>
                <a:outerShdw blurRad="38100" dist="38100" dir="2700000" algn="tl">
                  <a:srgbClr val="FFFFFF"/>
                </a:outerShdw>
              </a:effectLst>
            </a:endParaRPr>
          </a:p>
          <a:p>
            <a:pPr>
              <a:lnSpc>
                <a:spcPct val="80000"/>
              </a:lnSpc>
            </a:pPr>
            <a:r>
              <a:rPr lang="fr-FR" altLang="fr-FR" sz="2000" dirty="0"/>
              <a:t>Les méthodes employées pour extraire les substances toxiques sont basées sur la </a:t>
            </a:r>
            <a:r>
              <a:rPr lang="fr-FR" altLang="fr-FR" sz="2000" dirty="0">
                <a:effectLst>
                  <a:outerShdw blurRad="38100" dist="38100" dir="2700000" algn="tl">
                    <a:srgbClr val="FFFFFF"/>
                  </a:outerShdw>
                </a:effectLst>
              </a:rPr>
              <a:t>nature physique et chimique</a:t>
            </a:r>
            <a:r>
              <a:rPr lang="fr-FR" altLang="fr-FR" sz="2000" dirty="0"/>
              <a:t> de ces dernières. </a:t>
            </a:r>
          </a:p>
          <a:p>
            <a:pPr>
              <a:lnSpc>
                <a:spcPct val="80000"/>
              </a:lnSpc>
            </a:pPr>
            <a:endParaRPr lang="fr-FR" altLang="fr-FR" sz="2000" dirty="0"/>
          </a:p>
          <a:p>
            <a:pPr>
              <a:lnSpc>
                <a:spcPct val="80000"/>
              </a:lnSpc>
              <a:buFontTx/>
              <a:buNone/>
            </a:pPr>
            <a:endParaRPr lang="fr-FR" altLang="fr-FR" sz="2000" dirty="0"/>
          </a:p>
        </p:txBody>
      </p:sp>
    </p:spTree>
    <p:extLst>
      <p:ext uri="{BB962C8B-B14F-4D97-AF65-F5344CB8AC3E}">
        <p14:creationId xmlns:p14="http://schemas.microsoft.com/office/powerpoint/2010/main" val="425087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3" name="Rectangle 3"/>
          <p:cNvSpPr>
            <a:spLocks noGrp="1" noChangeArrowheads="1"/>
          </p:cNvSpPr>
          <p:nvPr>
            <p:ph type="body" idx="1"/>
          </p:nvPr>
        </p:nvSpPr>
        <p:spPr>
          <a:xfrm>
            <a:off x="250825" y="620713"/>
            <a:ext cx="8713788" cy="5976937"/>
          </a:xfrm>
        </p:spPr>
        <p:txBody>
          <a:bodyPr>
            <a:normAutofit fontScale="92500" lnSpcReduction="10000"/>
          </a:bodyPr>
          <a:lstStyle/>
          <a:p>
            <a:pPr algn="just">
              <a:lnSpc>
                <a:spcPct val="90000"/>
              </a:lnSpc>
            </a:pPr>
            <a:r>
              <a:rPr lang="fr-FR" altLang="fr-FR" dirty="0"/>
              <a:t>Ainsi, les </a:t>
            </a:r>
            <a:r>
              <a:rPr lang="fr-FR" altLang="fr-FR" dirty="0">
                <a:solidFill>
                  <a:srgbClr val="FF0000"/>
                </a:solidFill>
                <a:effectLst>
                  <a:outerShdw blurRad="38100" dist="38100" dir="2700000" algn="tl">
                    <a:srgbClr val="FFFFFF"/>
                  </a:outerShdw>
                </a:effectLst>
              </a:rPr>
              <a:t>toxiques organiques</a:t>
            </a:r>
            <a:r>
              <a:rPr lang="fr-FR" altLang="fr-FR" dirty="0">
                <a:solidFill>
                  <a:srgbClr val="FF0000"/>
                </a:solidFill>
              </a:rPr>
              <a:t> </a:t>
            </a:r>
            <a:r>
              <a:rPr lang="fr-FR" altLang="fr-FR" dirty="0"/>
              <a:t>sont séparés d’un milieu biologique ou autre </a:t>
            </a:r>
            <a:r>
              <a:rPr lang="fr-FR" altLang="fr-FR" dirty="0">
                <a:effectLst>
                  <a:outerShdw blurRad="38100" dist="38100" dir="2700000" algn="tl">
                    <a:srgbClr val="FFFFFF"/>
                  </a:outerShdw>
                </a:effectLst>
              </a:rPr>
              <a:t>par l’action des solvants</a:t>
            </a:r>
            <a:r>
              <a:rPr lang="fr-FR" altLang="fr-FR" dirty="0"/>
              <a:t>. </a:t>
            </a:r>
          </a:p>
          <a:p>
            <a:pPr algn="just">
              <a:lnSpc>
                <a:spcPct val="90000"/>
              </a:lnSpc>
            </a:pPr>
            <a:endParaRPr lang="fr-FR" altLang="fr-FR" dirty="0" smtClean="0">
              <a:effectLst>
                <a:outerShdw blurRad="38100" dist="38100" dir="2700000" algn="tl">
                  <a:srgbClr val="FFFFFF"/>
                </a:outerShdw>
              </a:effectLst>
            </a:endParaRPr>
          </a:p>
          <a:p>
            <a:pPr algn="just">
              <a:lnSpc>
                <a:spcPct val="90000"/>
              </a:lnSpc>
            </a:pPr>
            <a:r>
              <a:rPr lang="fr-FR" altLang="fr-FR" dirty="0" smtClean="0">
                <a:effectLst>
                  <a:outerShdw blurRad="38100" dist="38100" dir="2700000" algn="tl">
                    <a:srgbClr val="FFFFFF"/>
                  </a:outerShdw>
                </a:effectLst>
              </a:rPr>
              <a:t>Cette </a:t>
            </a:r>
            <a:r>
              <a:rPr lang="fr-FR" altLang="fr-FR" dirty="0">
                <a:effectLst>
                  <a:outerShdw blurRad="38100" dist="38100" dir="2700000" algn="tl">
                    <a:srgbClr val="FFFFFF"/>
                  </a:outerShdw>
                </a:effectLst>
              </a:rPr>
              <a:t>extraction</a:t>
            </a:r>
            <a:r>
              <a:rPr lang="fr-FR" altLang="fr-FR" dirty="0"/>
              <a:t> est réalisée en </a:t>
            </a:r>
            <a:r>
              <a:rPr lang="fr-FR" altLang="fr-FR" dirty="0">
                <a:effectLst>
                  <a:outerShdw blurRad="38100" dist="38100" dir="2700000" algn="tl">
                    <a:srgbClr val="FFFFFF"/>
                  </a:outerShdw>
                </a:effectLst>
              </a:rPr>
              <a:t>milieu acide ou alcalin</a:t>
            </a:r>
            <a:r>
              <a:rPr lang="fr-FR" altLang="fr-FR" dirty="0"/>
              <a:t> suivant que l’on a </a:t>
            </a:r>
            <a:r>
              <a:rPr lang="fr-FR" altLang="fr-FR" dirty="0" smtClean="0"/>
              <a:t>affaire:</a:t>
            </a:r>
            <a:endParaRPr lang="fr-FR" altLang="fr-FR" dirty="0"/>
          </a:p>
          <a:p>
            <a:pPr algn="just">
              <a:lnSpc>
                <a:spcPct val="90000"/>
              </a:lnSpc>
            </a:pPr>
            <a:endParaRPr lang="fr-FR" altLang="fr-FR" dirty="0"/>
          </a:p>
          <a:p>
            <a:pPr algn="just">
              <a:lnSpc>
                <a:spcPct val="90000"/>
              </a:lnSpc>
              <a:buFont typeface="Wingdings" panose="05000000000000000000" pitchFamily="2" charset="2"/>
              <a:buChar char="Ø"/>
            </a:pPr>
            <a:r>
              <a:rPr lang="fr-FR" altLang="fr-FR" dirty="0"/>
              <a:t>A des corps à fonction </a:t>
            </a:r>
            <a:r>
              <a:rPr lang="fr-FR" altLang="fr-FR" dirty="0">
                <a:effectLst>
                  <a:outerShdw blurRad="38100" dist="38100" dir="2700000" algn="tl">
                    <a:srgbClr val="FFFFFF"/>
                  </a:outerShdw>
                </a:effectLst>
              </a:rPr>
              <a:t>acide</a:t>
            </a:r>
            <a:r>
              <a:rPr lang="fr-FR" altLang="fr-FR" dirty="0"/>
              <a:t> (Barbituriques, Salicylés....) </a:t>
            </a:r>
          </a:p>
          <a:p>
            <a:pPr algn="just">
              <a:lnSpc>
                <a:spcPct val="90000"/>
              </a:lnSpc>
              <a:buFont typeface="Wingdings" panose="05000000000000000000" pitchFamily="2" charset="2"/>
              <a:buChar char="Ø"/>
            </a:pPr>
            <a:endParaRPr lang="fr-FR" altLang="fr-FR" dirty="0"/>
          </a:p>
          <a:p>
            <a:pPr algn="just">
              <a:lnSpc>
                <a:spcPct val="90000"/>
              </a:lnSpc>
              <a:buFont typeface="Wingdings" panose="05000000000000000000" pitchFamily="2" charset="2"/>
              <a:buChar char="Ø"/>
            </a:pPr>
            <a:r>
              <a:rPr lang="fr-FR" altLang="fr-FR" dirty="0"/>
              <a:t>Ou à fonction </a:t>
            </a:r>
            <a:r>
              <a:rPr lang="fr-FR" altLang="fr-FR" dirty="0">
                <a:effectLst>
                  <a:outerShdw blurRad="38100" dist="38100" dir="2700000" algn="tl">
                    <a:srgbClr val="FFFFFF"/>
                  </a:outerShdw>
                </a:effectLst>
              </a:rPr>
              <a:t>basique</a:t>
            </a:r>
            <a:r>
              <a:rPr lang="fr-FR" altLang="fr-FR" dirty="0"/>
              <a:t> (alcaloïdes).</a:t>
            </a:r>
          </a:p>
          <a:p>
            <a:pPr algn="just">
              <a:lnSpc>
                <a:spcPct val="90000"/>
              </a:lnSpc>
              <a:buFont typeface="Wingdings" panose="05000000000000000000" pitchFamily="2" charset="2"/>
              <a:buChar char="Ø"/>
            </a:pPr>
            <a:endParaRPr lang="fr-FR" altLang="fr-FR" dirty="0"/>
          </a:p>
          <a:p>
            <a:pPr algn="just">
              <a:lnSpc>
                <a:spcPct val="90000"/>
              </a:lnSpc>
              <a:buFont typeface="Wingdings" panose="05000000000000000000" pitchFamily="2" charset="2"/>
              <a:buChar char="Ø"/>
            </a:pPr>
            <a:r>
              <a:rPr lang="fr-FR" altLang="fr-FR" dirty="0"/>
              <a:t>Aussi </a:t>
            </a:r>
            <a:r>
              <a:rPr lang="fr-FR" altLang="fr-FR" dirty="0">
                <a:effectLst>
                  <a:outerShdw blurRad="38100" dist="38100" dir="2700000" algn="tl">
                    <a:srgbClr val="FFFFFF"/>
                  </a:outerShdw>
                </a:effectLst>
              </a:rPr>
              <a:t>le choix du solvant</a:t>
            </a:r>
            <a:r>
              <a:rPr lang="fr-FR" altLang="fr-FR" dirty="0"/>
              <a:t> à utiliser est basé sur la solubilité élective du toxique considéré (Ether, Chloroforme, Benzène.......etc.).</a:t>
            </a:r>
          </a:p>
          <a:p>
            <a:pPr algn="just">
              <a:lnSpc>
                <a:spcPct val="90000"/>
              </a:lnSpc>
            </a:pPr>
            <a:endParaRPr lang="fr-FR" altLang="fr-FR" dirty="0"/>
          </a:p>
        </p:txBody>
      </p:sp>
    </p:spTree>
    <p:extLst>
      <p:ext uri="{BB962C8B-B14F-4D97-AF65-F5344CB8AC3E}">
        <p14:creationId xmlns:p14="http://schemas.microsoft.com/office/powerpoint/2010/main" val="2057895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type="body" idx="1"/>
          </p:nvPr>
        </p:nvSpPr>
        <p:spPr>
          <a:xfrm>
            <a:off x="250825" y="404813"/>
            <a:ext cx="8893175" cy="5832475"/>
          </a:xfrm>
        </p:spPr>
        <p:txBody>
          <a:bodyPr/>
          <a:lstStyle/>
          <a:p>
            <a:pPr>
              <a:lnSpc>
                <a:spcPct val="90000"/>
              </a:lnSpc>
            </a:pPr>
            <a:r>
              <a:rPr lang="fr-FR" altLang="fr-FR" sz="2800" dirty="0">
                <a:effectLst>
                  <a:outerShdw blurRad="38100" dist="38100" dir="2700000" algn="tl">
                    <a:srgbClr val="FFFFFF"/>
                  </a:outerShdw>
                </a:effectLst>
              </a:rPr>
              <a:t>L’extraction des </a:t>
            </a:r>
            <a:r>
              <a:rPr lang="fr-FR" altLang="fr-FR" sz="2800" dirty="0">
                <a:solidFill>
                  <a:srgbClr val="FF0000"/>
                </a:solidFill>
                <a:effectLst>
                  <a:outerShdw blurRad="38100" dist="38100" dir="2700000" algn="tl">
                    <a:srgbClr val="FFFFFF"/>
                  </a:outerShdw>
                </a:effectLst>
              </a:rPr>
              <a:t>toxiques minéraux</a:t>
            </a:r>
            <a:r>
              <a:rPr lang="fr-FR" altLang="fr-FR" sz="2800" dirty="0">
                <a:solidFill>
                  <a:srgbClr val="FF0000"/>
                </a:solidFill>
              </a:rPr>
              <a:t> </a:t>
            </a:r>
            <a:r>
              <a:rPr lang="fr-FR" altLang="fr-FR" sz="2800" dirty="0"/>
              <a:t>est généralement précédée de la </a:t>
            </a:r>
            <a:r>
              <a:rPr lang="fr-FR" altLang="fr-FR" sz="2800" dirty="0">
                <a:effectLst>
                  <a:outerShdw blurRad="38100" dist="38100" dir="2700000" algn="tl">
                    <a:srgbClr val="FFFFFF"/>
                  </a:outerShdw>
                </a:effectLst>
              </a:rPr>
              <a:t>destruction des matières  organiques</a:t>
            </a:r>
            <a:r>
              <a:rPr lang="fr-FR" altLang="fr-FR" sz="2800" dirty="0"/>
              <a:t> ; appelée aussi minéralisation. </a:t>
            </a:r>
          </a:p>
          <a:p>
            <a:pPr>
              <a:lnSpc>
                <a:spcPct val="90000"/>
              </a:lnSpc>
            </a:pPr>
            <a:endParaRPr lang="fr-FR" altLang="fr-FR" sz="2800" dirty="0"/>
          </a:p>
          <a:p>
            <a:pPr>
              <a:lnSpc>
                <a:spcPct val="90000"/>
              </a:lnSpc>
            </a:pPr>
            <a:r>
              <a:rPr lang="fr-FR" altLang="fr-FR" sz="2800" dirty="0"/>
              <a:t>Le but de cette opération est </a:t>
            </a:r>
            <a:r>
              <a:rPr lang="fr-FR" altLang="fr-FR" sz="2800" u="sng" dirty="0"/>
              <a:t>surtout</a:t>
            </a:r>
            <a:r>
              <a:rPr lang="fr-FR" altLang="fr-FR" sz="2800" dirty="0"/>
              <a:t> </a:t>
            </a:r>
            <a:r>
              <a:rPr lang="fr-FR" altLang="fr-FR" sz="2800" dirty="0">
                <a:effectLst>
                  <a:outerShdw blurRad="38100" dist="38100" dir="2700000" algn="tl">
                    <a:srgbClr val="FFFFFF"/>
                  </a:outerShdw>
                </a:effectLst>
              </a:rPr>
              <a:t>l’ionisation</a:t>
            </a:r>
            <a:r>
              <a:rPr lang="fr-FR" altLang="fr-FR" sz="2800" dirty="0"/>
              <a:t> des métaux. </a:t>
            </a:r>
          </a:p>
          <a:p>
            <a:pPr>
              <a:lnSpc>
                <a:spcPct val="90000"/>
              </a:lnSpc>
            </a:pPr>
            <a:endParaRPr lang="fr-FR" altLang="fr-FR" sz="2800" dirty="0"/>
          </a:p>
          <a:p>
            <a:pPr>
              <a:lnSpc>
                <a:spcPct val="90000"/>
              </a:lnSpc>
            </a:pPr>
            <a:r>
              <a:rPr lang="fr-FR" altLang="fr-FR" sz="2800" dirty="0"/>
              <a:t>Parmi les nombreuses méthodes applicables on peut citer:</a:t>
            </a:r>
          </a:p>
          <a:p>
            <a:pPr>
              <a:lnSpc>
                <a:spcPct val="90000"/>
              </a:lnSpc>
              <a:buFontTx/>
              <a:buNone/>
            </a:pPr>
            <a:r>
              <a:rPr lang="fr-FR" altLang="fr-FR" sz="2800" dirty="0"/>
              <a:t>		- L’incinération.</a:t>
            </a:r>
          </a:p>
          <a:p>
            <a:pPr>
              <a:lnSpc>
                <a:spcPct val="90000"/>
              </a:lnSpc>
              <a:buFontTx/>
              <a:buNone/>
            </a:pPr>
            <a:r>
              <a:rPr lang="fr-FR" altLang="fr-FR" sz="2800" dirty="0"/>
              <a:t>		- L’action lytique du chlore.</a:t>
            </a:r>
          </a:p>
          <a:p>
            <a:pPr>
              <a:lnSpc>
                <a:spcPct val="90000"/>
              </a:lnSpc>
              <a:buFontTx/>
              <a:buNone/>
            </a:pPr>
            <a:r>
              <a:rPr lang="fr-FR" altLang="fr-FR" sz="2800" dirty="0"/>
              <a:t>		- L’action des acides oxydants (H2SO4; HNO3........).</a:t>
            </a:r>
          </a:p>
          <a:p>
            <a:pPr>
              <a:lnSpc>
                <a:spcPct val="90000"/>
              </a:lnSpc>
              <a:buFontTx/>
              <a:buNone/>
            </a:pPr>
            <a:endParaRPr lang="fr-FR" altLang="fr-FR" sz="2800" dirty="0"/>
          </a:p>
        </p:txBody>
      </p:sp>
    </p:spTree>
    <p:extLst>
      <p:ext uri="{BB962C8B-B14F-4D97-AF65-F5344CB8AC3E}">
        <p14:creationId xmlns:p14="http://schemas.microsoft.com/office/powerpoint/2010/main" val="149392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a:xfrm>
            <a:off x="457200" y="549275"/>
            <a:ext cx="8229600" cy="5576888"/>
          </a:xfrm>
        </p:spPr>
        <p:txBody>
          <a:bodyPr/>
          <a:lstStyle/>
          <a:p>
            <a:pPr>
              <a:lnSpc>
                <a:spcPct val="90000"/>
              </a:lnSpc>
            </a:pPr>
            <a:r>
              <a:rPr lang="fr-FR" altLang="fr-FR" sz="2400" dirty="0"/>
              <a:t>Enfin, la recherche des </a:t>
            </a:r>
            <a:r>
              <a:rPr lang="fr-FR" altLang="fr-FR" sz="2400" dirty="0">
                <a:solidFill>
                  <a:srgbClr val="FF0000"/>
                </a:solidFill>
                <a:effectLst>
                  <a:outerShdw blurRad="38100" dist="38100" dir="2700000" algn="tl">
                    <a:srgbClr val="FFFFFF"/>
                  </a:outerShdw>
                </a:effectLst>
              </a:rPr>
              <a:t>toxiques volatils</a:t>
            </a:r>
            <a:r>
              <a:rPr lang="fr-FR" altLang="fr-FR" sz="2400" dirty="0">
                <a:solidFill>
                  <a:srgbClr val="FF0000"/>
                </a:solidFill>
              </a:rPr>
              <a:t> </a:t>
            </a:r>
            <a:r>
              <a:rPr lang="fr-FR" altLang="fr-FR" sz="2400" dirty="0"/>
              <a:t>est basée sur le </a:t>
            </a:r>
            <a:r>
              <a:rPr lang="fr-FR" altLang="fr-FR" sz="2400" dirty="0">
                <a:effectLst>
                  <a:outerShdw blurRad="38100" dist="38100" dir="2700000" algn="tl">
                    <a:srgbClr val="FFFFFF"/>
                  </a:outerShdw>
                </a:effectLst>
              </a:rPr>
              <a:t>principe de volatilisation suivie de condensation.</a:t>
            </a:r>
            <a:r>
              <a:rPr lang="fr-FR" altLang="fr-FR" sz="2400" dirty="0"/>
              <a:t> </a:t>
            </a:r>
          </a:p>
          <a:p>
            <a:pPr>
              <a:lnSpc>
                <a:spcPct val="90000"/>
              </a:lnSpc>
            </a:pPr>
            <a:endParaRPr lang="fr-FR" altLang="fr-FR" sz="2400" dirty="0"/>
          </a:p>
          <a:p>
            <a:pPr>
              <a:lnSpc>
                <a:spcPct val="90000"/>
              </a:lnSpc>
            </a:pPr>
            <a:r>
              <a:rPr lang="fr-FR" altLang="fr-FR" sz="2400" dirty="0">
                <a:effectLst>
                  <a:outerShdw blurRad="38100" dist="38100" dir="2700000" algn="tl">
                    <a:srgbClr val="FFFFFF"/>
                  </a:outerShdw>
                </a:effectLst>
              </a:rPr>
              <a:t>La volatilisation</a:t>
            </a:r>
            <a:r>
              <a:rPr lang="fr-FR" altLang="fr-FR" sz="2400" dirty="0"/>
              <a:t>     (mise à l’état gazeux d’une substance) réalisée par élévation de la température et diminution de la pression, permet le déplacement du toxique d’un milieu à un autre. </a:t>
            </a:r>
          </a:p>
          <a:p>
            <a:pPr>
              <a:lnSpc>
                <a:spcPct val="90000"/>
              </a:lnSpc>
            </a:pPr>
            <a:endParaRPr lang="fr-FR" altLang="fr-FR" sz="2400" dirty="0"/>
          </a:p>
          <a:p>
            <a:pPr>
              <a:lnSpc>
                <a:spcPct val="90000"/>
              </a:lnSpc>
            </a:pPr>
            <a:r>
              <a:rPr lang="fr-FR" altLang="fr-FR" sz="2400" dirty="0"/>
              <a:t>La substance recherchée est récupérée après </a:t>
            </a:r>
            <a:r>
              <a:rPr lang="fr-FR" altLang="fr-FR" sz="2400" dirty="0">
                <a:effectLst>
                  <a:outerShdw blurRad="38100" dist="38100" dir="2700000" algn="tl">
                    <a:srgbClr val="FFFFFF"/>
                  </a:outerShdw>
                </a:effectLst>
              </a:rPr>
              <a:t>condensation</a:t>
            </a:r>
            <a:r>
              <a:rPr lang="fr-FR" altLang="fr-FR" sz="2400" dirty="0"/>
              <a:t>, c’est à dire par diminution  de température et élévation  de la pression.</a:t>
            </a:r>
          </a:p>
          <a:p>
            <a:pPr>
              <a:lnSpc>
                <a:spcPct val="90000"/>
              </a:lnSpc>
              <a:buFontTx/>
              <a:buNone/>
            </a:pPr>
            <a:endParaRPr lang="fr-FR" altLang="fr-FR" sz="2400" dirty="0"/>
          </a:p>
          <a:p>
            <a:pPr>
              <a:lnSpc>
                <a:spcPct val="90000"/>
              </a:lnSpc>
            </a:pPr>
            <a:r>
              <a:rPr lang="fr-FR" altLang="fr-FR" sz="2400" dirty="0"/>
              <a:t>L’oxyde de carbone, les solvants industriels (Benzène, Méthanol...) sont ainsi extraits des milieux biologiques.</a:t>
            </a:r>
          </a:p>
          <a:p>
            <a:pPr>
              <a:lnSpc>
                <a:spcPct val="90000"/>
              </a:lnSpc>
            </a:pPr>
            <a:endParaRPr lang="fr-FR" altLang="fr-FR" sz="2400" dirty="0"/>
          </a:p>
        </p:txBody>
      </p:sp>
    </p:spTree>
    <p:extLst>
      <p:ext uri="{BB962C8B-B14F-4D97-AF65-F5344CB8AC3E}">
        <p14:creationId xmlns:p14="http://schemas.microsoft.com/office/powerpoint/2010/main" val="2701577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ctrTitle"/>
          </p:nvPr>
        </p:nvSpPr>
        <p:spPr>
          <a:xfrm>
            <a:off x="611188" y="404813"/>
            <a:ext cx="7772400" cy="1008062"/>
          </a:xfrm>
        </p:spPr>
        <p:txBody>
          <a:bodyPr anchor="ctr">
            <a:normAutofit fontScale="90000"/>
          </a:bodyPr>
          <a:lstStyle/>
          <a:p>
            <a:r>
              <a:rPr lang="fr-FR" altLang="fr-FR" sz="4000" b="1" dirty="0">
                <a:effectLst>
                  <a:outerShdw blurRad="38100" dist="38100" dir="2700000" algn="tl">
                    <a:srgbClr val="FFFFFF"/>
                  </a:outerShdw>
                </a:effectLst>
              </a:rPr>
              <a:t>Purification des toxiques</a:t>
            </a:r>
            <a:r>
              <a:rPr lang="fr-FR" altLang="fr-FR" sz="4000" dirty="0">
                <a:effectLst>
                  <a:outerShdw blurRad="38100" dist="38100" dir="2700000" algn="tl">
                    <a:srgbClr val="FFFFFF"/>
                  </a:outerShdw>
                </a:effectLst>
              </a:rPr>
              <a:t/>
            </a:r>
            <a:br>
              <a:rPr lang="fr-FR" altLang="fr-FR" sz="4000" dirty="0">
                <a:effectLst>
                  <a:outerShdw blurRad="38100" dist="38100" dir="2700000" algn="tl">
                    <a:srgbClr val="FFFFFF"/>
                  </a:outerShdw>
                </a:effectLst>
              </a:rPr>
            </a:br>
            <a:endParaRPr lang="fr-FR" altLang="fr-FR" sz="4000" dirty="0">
              <a:effectLst>
                <a:outerShdw blurRad="38100" dist="38100" dir="2700000" algn="tl">
                  <a:srgbClr val="FFFFFF"/>
                </a:outerShdw>
              </a:effectLst>
            </a:endParaRPr>
          </a:p>
        </p:txBody>
      </p:sp>
      <p:sp>
        <p:nvSpPr>
          <p:cNvPr id="133123" name="Rectangle 3"/>
          <p:cNvSpPr>
            <a:spLocks noGrp="1" noChangeArrowheads="1"/>
          </p:cNvSpPr>
          <p:nvPr>
            <p:ph type="subTitle" idx="1"/>
          </p:nvPr>
        </p:nvSpPr>
        <p:spPr>
          <a:xfrm>
            <a:off x="611188" y="1268413"/>
            <a:ext cx="7891462" cy="5373687"/>
          </a:xfrm>
        </p:spPr>
        <p:txBody>
          <a:bodyPr>
            <a:normAutofit fontScale="92500" lnSpcReduction="20000"/>
          </a:bodyPr>
          <a:lstStyle/>
          <a:p>
            <a:pPr algn="just">
              <a:lnSpc>
                <a:spcPct val="90000"/>
              </a:lnSpc>
            </a:pPr>
            <a:r>
              <a:rPr lang="fr-FR" altLang="fr-FR" dirty="0" smtClean="0">
                <a:solidFill>
                  <a:schemeClr val="tx1"/>
                </a:solidFill>
              </a:rPr>
              <a:t>les </a:t>
            </a:r>
            <a:r>
              <a:rPr lang="fr-FR" altLang="fr-FR" dirty="0">
                <a:solidFill>
                  <a:schemeClr val="tx1"/>
                </a:solidFill>
              </a:rPr>
              <a:t>méthodes utilisées pour extraire les toxiques présentent chacune des avantages et des inconvénients </a:t>
            </a:r>
          </a:p>
          <a:p>
            <a:pPr algn="just">
              <a:lnSpc>
                <a:spcPct val="90000"/>
              </a:lnSpc>
            </a:pPr>
            <a:r>
              <a:rPr lang="fr-FR" altLang="fr-FR" dirty="0">
                <a:solidFill>
                  <a:schemeClr val="tx1"/>
                </a:solidFill>
              </a:rPr>
              <a:t>de ce fait, la pureté du toxique recherché est loin d’être </a:t>
            </a:r>
            <a:r>
              <a:rPr lang="fr-FR" altLang="fr-FR" dirty="0" smtClean="0">
                <a:solidFill>
                  <a:schemeClr val="tx1"/>
                </a:solidFill>
              </a:rPr>
              <a:t>complète.</a:t>
            </a:r>
          </a:p>
          <a:p>
            <a:pPr algn="just">
              <a:lnSpc>
                <a:spcPct val="90000"/>
              </a:lnSpc>
            </a:pPr>
            <a:endParaRPr lang="fr-FR" altLang="fr-FR" dirty="0">
              <a:solidFill>
                <a:schemeClr val="tx1"/>
              </a:solidFill>
            </a:endParaRPr>
          </a:p>
          <a:p>
            <a:pPr algn="just">
              <a:lnSpc>
                <a:spcPct val="90000"/>
              </a:lnSpc>
            </a:pPr>
            <a:r>
              <a:rPr lang="fr-FR" altLang="fr-FR" dirty="0">
                <a:solidFill>
                  <a:schemeClr val="tx1"/>
                </a:solidFill>
              </a:rPr>
              <a:t>Il est donc nécessaire avant toute recherche d’effectuer des purifications.</a:t>
            </a:r>
          </a:p>
          <a:p>
            <a:pPr algn="just">
              <a:lnSpc>
                <a:spcPct val="90000"/>
              </a:lnSpc>
            </a:pPr>
            <a:endParaRPr lang="fr-FR" altLang="fr-FR" dirty="0">
              <a:solidFill>
                <a:schemeClr val="tx1"/>
              </a:solidFill>
            </a:endParaRPr>
          </a:p>
          <a:p>
            <a:pPr algn="just">
              <a:lnSpc>
                <a:spcPct val="90000"/>
              </a:lnSpc>
            </a:pPr>
            <a:r>
              <a:rPr lang="fr-FR" altLang="fr-FR" dirty="0" smtClean="0">
                <a:solidFill>
                  <a:schemeClr val="tx1"/>
                </a:solidFill>
              </a:rPr>
              <a:t>Elles </a:t>
            </a:r>
            <a:r>
              <a:rPr lang="fr-FR" altLang="fr-FR" dirty="0">
                <a:solidFill>
                  <a:schemeClr val="tx1"/>
                </a:solidFill>
              </a:rPr>
              <a:t>consistent soit à </a:t>
            </a:r>
            <a:r>
              <a:rPr lang="fr-FR" altLang="fr-FR" dirty="0">
                <a:solidFill>
                  <a:schemeClr val="tx1"/>
                </a:solidFill>
                <a:effectLst>
                  <a:outerShdw blurRad="38100" dist="38100" dir="2700000" algn="tl">
                    <a:srgbClr val="FFFFFF"/>
                  </a:outerShdw>
                </a:effectLst>
              </a:rPr>
              <a:t>refaire  les  extractions antérieures</a:t>
            </a:r>
          </a:p>
          <a:p>
            <a:pPr algn="just">
              <a:lnSpc>
                <a:spcPct val="90000"/>
              </a:lnSpc>
            </a:pPr>
            <a:r>
              <a:rPr lang="fr-FR" altLang="fr-FR" dirty="0">
                <a:solidFill>
                  <a:schemeClr val="tx1"/>
                </a:solidFill>
              </a:rPr>
              <a:t> soit à utiliser des </a:t>
            </a:r>
            <a:r>
              <a:rPr lang="fr-FR" altLang="fr-FR" dirty="0">
                <a:solidFill>
                  <a:schemeClr val="tx1"/>
                </a:solidFill>
                <a:effectLst>
                  <a:outerShdw blurRad="38100" dist="38100" dir="2700000" algn="tl">
                    <a:srgbClr val="FFFFFF"/>
                  </a:outerShdw>
                </a:effectLst>
              </a:rPr>
              <a:t>moyens physiques ou chimiques</a:t>
            </a:r>
            <a:r>
              <a:rPr lang="fr-FR" altLang="fr-FR" dirty="0">
                <a:solidFill>
                  <a:schemeClr val="tx1"/>
                </a:solidFill>
              </a:rPr>
              <a:t> (</a:t>
            </a:r>
            <a:r>
              <a:rPr lang="fr-FR" altLang="fr-FR" dirty="0" err="1">
                <a:solidFill>
                  <a:schemeClr val="tx1"/>
                </a:solidFill>
              </a:rPr>
              <a:t>compléxation</a:t>
            </a:r>
            <a:r>
              <a:rPr lang="fr-FR" altLang="fr-FR" dirty="0">
                <a:solidFill>
                  <a:schemeClr val="tx1"/>
                </a:solidFill>
              </a:rPr>
              <a:t>,.....etc.).</a:t>
            </a:r>
          </a:p>
        </p:txBody>
      </p:sp>
    </p:spTree>
    <p:extLst>
      <p:ext uri="{BB962C8B-B14F-4D97-AF65-F5344CB8AC3E}">
        <p14:creationId xmlns:p14="http://schemas.microsoft.com/office/powerpoint/2010/main" val="4199153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fr-FR" altLang="fr-FR" sz="2800" b="1" dirty="0">
                <a:effectLst>
                  <a:outerShdw blurRad="38100" dist="38100" dir="2700000" algn="tl">
                    <a:srgbClr val="FFFFFF"/>
                  </a:outerShdw>
                </a:effectLst>
              </a:rPr>
              <a:t>Identification générale et spécifique des toxiques</a:t>
            </a:r>
          </a:p>
        </p:txBody>
      </p:sp>
      <p:sp>
        <p:nvSpPr>
          <p:cNvPr id="134147" name="Rectangle 3"/>
          <p:cNvSpPr>
            <a:spLocks noGrp="1" noChangeArrowheads="1"/>
          </p:cNvSpPr>
          <p:nvPr>
            <p:ph type="body" idx="1"/>
          </p:nvPr>
        </p:nvSpPr>
        <p:spPr>
          <a:xfrm>
            <a:off x="539750" y="1412875"/>
            <a:ext cx="8229600" cy="4852988"/>
          </a:xfrm>
        </p:spPr>
        <p:txBody>
          <a:bodyPr/>
          <a:lstStyle/>
          <a:p>
            <a:pPr>
              <a:lnSpc>
                <a:spcPct val="90000"/>
              </a:lnSpc>
              <a:buFontTx/>
              <a:buNone/>
            </a:pPr>
            <a:endParaRPr lang="fr-FR" altLang="fr-FR" sz="2400" dirty="0"/>
          </a:p>
          <a:p>
            <a:pPr>
              <a:lnSpc>
                <a:spcPct val="90000"/>
              </a:lnSpc>
              <a:buFontTx/>
              <a:buNone/>
            </a:pPr>
            <a:endParaRPr lang="fr-FR" altLang="fr-FR" sz="2400" dirty="0"/>
          </a:p>
          <a:p>
            <a:pPr>
              <a:lnSpc>
                <a:spcPct val="90000"/>
              </a:lnSpc>
            </a:pPr>
            <a:r>
              <a:rPr lang="fr-FR" altLang="fr-FR" sz="2400" dirty="0"/>
              <a:t>La diversification des toxiques, de leur métabolite ne fait que compliquer le travail du toxicologue. Cependant pour orienter sa recherche ce dernier peut effectuer sur les résidus:</a:t>
            </a:r>
          </a:p>
          <a:p>
            <a:pPr>
              <a:lnSpc>
                <a:spcPct val="90000"/>
              </a:lnSpc>
              <a:buFontTx/>
              <a:buNone/>
            </a:pPr>
            <a:r>
              <a:rPr lang="fr-FR" altLang="fr-FR" sz="2400" dirty="0"/>
              <a:t>		- Des réactions générales d’identification.</a:t>
            </a:r>
          </a:p>
          <a:p>
            <a:pPr>
              <a:lnSpc>
                <a:spcPct val="90000"/>
              </a:lnSpc>
              <a:buFontTx/>
              <a:buNone/>
            </a:pPr>
            <a:r>
              <a:rPr lang="fr-FR" altLang="fr-FR" sz="2400" dirty="0"/>
              <a:t>	      - Des réactions spécifiques par toute </a:t>
            </a:r>
            <a:r>
              <a:rPr lang="fr-FR" altLang="fr-FR" sz="2400" dirty="0" smtClean="0"/>
              <a:t>technique (</a:t>
            </a:r>
            <a:r>
              <a:rPr lang="fr-FR" altLang="fr-FR" sz="2400" dirty="0"/>
              <a:t>chromatographie, enzymatique</a:t>
            </a:r>
            <a:r>
              <a:rPr lang="fr-FR" altLang="fr-FR" sz="2400" dirty="0" smtClean="0"/>
              <a:t>.......).</a:t>
            </a:r>
            <a:endParaRPr lang="fr-FR" altLang="fr-FR" sz="2400" dirty="0"/>
          </a:p>
        </p:txBody>
      </p:sp>
    </p:spTree>
    <p:extLst>
      <p:ext uri="{BB962C8B-B14F-4D97-AF65-F5344CB8AC3E}">
        <p14:creationId xmlns:p14="http://schemas.microsoft.com/office/powerpoint/2010/main" val="373212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Contenu de la matière</a:t>
            </a:r>
            <a:endParaRPr lang="fr-FR" dirty="0"/>
          </a:p>
        </p:txBody>
      </p:sp>
      <p:sp>
        <p:nvSpPr>
          <p:cNvPr id="3" name="Espace réservé du contenu 2"/>
          <p:cNvSpPr>
            <a:spLocks noGrp="1"/>
          </p:cNvSpPr>
          <p:nvPr>
            <p:ph idx="1"/>
          </p:nvPr>
        </p:nvSpPr>
        <p:spPr/>
        <p:txBody>
          <a:bodyPr/>
          <a:lstStyle/>
          <a:p>
            <a:pPr marL="514350" indent="-514350">
              <a:buAutoNum type="arabicPeriod"/>
            </a:pPr>
            <a:r>
              <a:rPr lang="fr-FR" dirty="0" smtClean="0">
                <a:solidFill>
                  <a:schemeClr val="bg1">
                    <a:lumMod val="50000"/>
                  </a:schemeClr>
                </a:solidFill>
              </a:rPr>
              <a:t>importance toxicologique des xénobiotiques</a:t>
            </a:r>
          </a:p>
          <a:p>
            <a:pPr marL="514350" indent="-514350">
              <a:buAutoNum type="arabicPeriod"/>
            </a:pPr>
            <a:r>
              <a:rPr lang="fr-FR" dirty="0" smtClean="0"/>
              <a:t>Origine de l’exposition aux xénobiotiques</a:t>
            </a:r>
          </a:p>
          <a:p>
            <a:pPr marL="514350" indent="-514350">
              <a:buAutoNum type="arabicPeriod"/>
            </a:pPr>
            <a:r>
              <a:rPr lang="fr-FR" dirty="0" smtClean="0">
                <a:solidFill>
                  <a:schemeClr val="bg1">
                    <a:lumMod val="50000"/>
                  </a:schemeClr>
                </a:solidFill>
              </a:rPr>
              <a:t>Destinée des xénobiotiques dans l’organisme: mécanismes </a:t>
            </a:r>
            <a:r>
              <a:rPr lang="fr-FR" dirty="0" err="1" smtClean="0">
                <a:solidFill>
                  <a:schemeClr val="bg1">
                    <a:lumMod val="50000"/>
                  </a:schemeClr>
                </a:solidFill>
              </a:rPr>
              <a:t>toxicodynamiques</a:t>
            </a:r>
            <a:endParaRPr lang="fr-FR" dirty="0" smtClean="0">
              <a:solidFill>
                <a:schemeClr val="bg1">
                  <a:lumMod val="50000"/>
                </a:schemeClr>
              </a:solidFill>
            </a:endParaRPr>
          </a:p>
          <a:p>
            <a:pPr marL="514350" indent="-514350">
              <a:buAutoNum type="arabicPeriod"/>
            </a:pPr>
            <a:r>
              <a:rPr lang="fr-FR" dirty="0" err="1" smtClean="0">
                <a:solidFill>
                  <a:schemeClr val="bg1">
                    <a:lumMod val="50000"/>
                  </a:schemeClr>
                </a:solidFill>
              </a:rPr>
              <a:t>Toxicocinétique</a:t>
            </a:r>
            <a:r>
              <a:rPr lang="fr-FR" dirty="0" smtClean="0">
                <a:solidFill>
                  <a:schemeClr val="bg1">
                    <a:lumMod val="50000"/>
                  </a:schemeClr>
                </a:solidFill>
              </a:rPr>
              <a:t> </a:t>
            </a:r>
          </a:p>
          <a:p>
            <a:pPr marL="514350" indent="-514350">
              <a:buAutoNum type="arabicPeriod"/>
            </a:pPr>
            <a:endParaRPr lang="fr-FR" dirty="0">
              <a:solidFill>
                <a:schemeClr val="bg1">
                  <a:lumMod val="50000"/>
                </a:schemeClr>
              </a:solidFill>
            </a:endParaRPr>
          </a:p>
          <a:p>
            <a:pPr marL="0" indent="0">
              <a:buNone/>
            </a:pPr>
            <a:r>
              <a:rPr lang="fr-FR" dirty="0" smtClean="0">
                <a:solidFill>
                  <a:srgbClr val="FF0000"/>
                </a:solidFill>
              </a:rPr>
              <a:t>Mode d’évaluation : Examen de TP, note de TP, EMD</a:t>
            </a:r>
            <a:endParaRPr lang="fr-FR" dirty="0">
              <a:solidFill>
                <a:srgbClr val="FF0000"/>
              </a:solidFill>
            </a:endParaRPr>
          </a:p>
        </p:txBody>
      </p:sp>
    </p:spTree>
    <p:extLst>
      <p:ext uri="{BB962C8B-B14F-4D97-AF65-F5344CB8AC3E}">
        <p14:creationId xmlns:p14="http://schemas.microsoft.com/office/powerpoint/2010/main" val="3091145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fr-FR" altLang="fr-FR" sz="3200" b="1" dirty="0">
                <a:effectLst>
                  <a:outerShdw blurRad="38100" dist="38100" dir="2700000" algn="tl">
                    <a:srgbClr val="FFFFFF"/>
                  </a:outerShdw>
                </a:effectLst>
              </a:rPr>
              <a:t>Réactions générales d’identification des 	toxiques organiques</a:t>
            </a:r>
            <a:endParaRPr lang="fr-FR" altLang="fr-FR" b="1" u="sng" dirty="0">
              <a:effectLst>
                <a:outerShdw blurRad="38100" dist="38100" dir="2700000" algn="tl">
                  <a:srgbClr val="FFFFFF"/>
                </a:outerShdw>
              </a:effectLst>
            </a:endParaRPr>
          </a:p>
        </p:txBody>
      </p:sp>
      <p:sp>
        <p:nvSpPr>
          <p:cNvPr id="135171" name="Rectangle 3"/>
          <p:cNvSpPr>
            <a:spLocks noGrp="1" noChangeArrowheads="1"/>
          </p:cNvSpPr>
          <p:nvPr>
            <p:ph type="body" idx="1"/>
          </p:nvPr>
        </p:nvSpPr>
        <p:spPr>
          <a:xfrm>
            <a:off x="457200" y="1600200"/>
            <a:ext cx="8229600" cy="5257800"/>
          </a:xfrm>
        </p:spPr>
        <p:txBody>
          <a:bodyPr/>
          <a:lstStyle/>
          <a:p>
            <a:pPr>
              <a:lnSpc>
                <a:spcPct val="80000"/>
              </a:lnSpc>
            </a:pPr>
            <a:r>
              <a:rPr lang="fr-FR" altLang="fr-FR" sz="2000" dirty="0"/>
              <a:t>Ces réactions sont effectuées sur les résidus éthérés obtenus lors des extractions par différentes méthodes (Stas, Florence, Fabre ou par électrodialyse).</a:t>
            </a:r>
          </a:p>
          <a:p>
            <a:pPr>
              <a:lnSpc>
                <a:spcPct val="80000"/>
              </a:lnSpc>
              <a:buFontTx/>
              <a:buNone/>
            </a:pPr>
            <a:endParaRPr lang="fr-FR" altLang="fr-FR" sz="2000" u="sng" dirty="0"/>
          </a:p>
          <a:p>
            <a:pPr marL="0" indent="0">
              <a:lnSpc>
                <a:spcPct val="80000"/>
              </a:lnSpc>
              <a:buNone/>
            </a:pPr>
            <a:r>
              <a:rPr lang="fr-FR" altLang="fr-FR" sz="2400" b="1" u="sng" dirty="0">
                <a:effectLst>
                  <a:outerShdw blurRad="38100" dist="38100" dir="2700000" algn="tl">
                    <a:srgbClr val="FFFFFF"/>
                  </a:outerShdw>
                </a:effectLst>
              </a:rPr>
              <a:t>a/  </a:t>
            </a:r>
            <a:r>
              <a:rPr lang="fr-FR" altLang="fr-FR" sz="2400" b="1" u="sng" dirty="0" err="1" smtClean="0">
                <a:effectLst>
                  <a:outerShdw blurRad="38100" dist="38100" dir="2700000" algn="tl">
                    <a:srgbClr val="FFFFFF"/>
                  </a:outerShdw>
                </a:effectLst>
              </a:rPr>
              <a:t>residus</a:t>
            </a:r>
            <a:r>
              <a:rPr lang="fr-FR" altLang="fr-FR" sz="2400" b="1" u="sng" dirty="0" smtClean="0">
                <a:effectLst>
                  <a:outerShdw blurRad="38100" dist="38100" dir="2700000" algn="tl">
                    <a:srgbClr val="FFFFFF"/>
                  </a:outerShdw>
                </a:effectLst>
              </a:rPr>
              <a:t> acide: </a:t>
            </a:r>
            <a:r>
              <a:rPr lang="fr-FR" altLang="fr-FR" sz="2000" dirty="0" smtClean="0"/>
              <a:t>Le </a:t>
            </a:r>
            <a:r>
              <a:rPr lang="fr-FR" altLang="fr-FR" sz="2000" dirty="0"/>
              <a:t>résidu est repris par 10 ml d’éther. La solution éthérée est repartie sur 9 verres de montres . Evaporer et sur les résidus obtenus on effectue des réactions </a:t>
            </a:r>
          </a:p>
          <a:p>
            <a:pPr marL="0" indent="0">
              <a:lnSpc>
                <a:spcPct val="80000"/>
              </a:lnSpc>
              <a:buNone/>
            </a:pPr>
            <a:endParaRPr lang="fr-FR" altLang="fr-FR" sz="2000" b="1" dirty="0" smtClean="0"/>
          </a:p>
          <a:p>
            <a:pPr marL="0" indent="0">
              <a:lnSpc>
                <a:spcPct val="80000"/>
              </a:lnSpc>
              <a:buNone/>
            </a:pPr>
            <a:r>
              <a:rPr lang="fr-FR" altLang="fr-FR" sz="2000" b="1" dirty="0" smtClean="0"/>
              <a:t>b</a:t>
            </a:r>
            <a:r>
              <a:rPr lang="fr-FR" altLang="fr-FR" sz="2000" b="1" dirty="0"/>
              <a:t>/ Le résidu </a:t>
            </a:r>
            <a:r>
              <a:rPr lang="fr-FR" altLang="fr-FR" sz="2000" b="1" dirty="0" smtClean="0"/>
              <a:t>alcalin: </a:t>
            </a:r>
            <a:r>
              <a:rPr lang="fr-FR" altLang="fr-FR" sz="2000" dirty="0"/>
              <a:t>est repris par 10 ml d’éther. La solution éthérée est repartie sur 9 verres de montres . Evaporer et sur les résidus obtenus effectuer des réactions </a:t>
            </a:r>
          </a:p>
          <a:p>
            <a:pPr marL="0" indent="0">
              <a:lnSpc>
                <a:spcPct val="80000"/>
              </a:lnSpc>
              <a:buNone/>
            </a:pPr>
            <a:endParaRPr lang="fr-FR" altLang="fr-FR" sz="2000" b="1" u="sng" dirty="0" smtClean="0"/>
          </a:p>
          <a:p>
            <a:pPr marL="0" indent="0">
              <a:lnSpc>
                <a:spcPct val="80000"/>
              </a:lnSpc>
              <a:buNone/>
            </a:pPr>
            <a:r>
              <a:rPr lang="fr-FR" altLang="fr-FR" sz="2000" b="1" u="sng" dirty="0" smtClean="0"/>
              <a:t>c</a:t>
            </a:r>
            <a:r>
              <a:rPr lang="fr-FR" altLang="fr-FR" sz="2000" b="1" u="sng" dirty="0"/>
              <a:t>/ Chloroforme</a:t>
            </a:r>
            <a:r>
              <a:rPr lang="fr-FR" altLang="fr-FR" sz="2000" b="1" u="sng" dirty="0" smtClean="0"/>
              <a:t>:</a:t>
            </a:r>
            <a:endParaRPr lang="fr-FR" altLang="fr-FR" sz="2000" b="1" dirty="0" smtClean="0"/>
          </a:p>
          <a:p>
            <a:pPr marL="0" indent="0">
              <a:lnSpc>
                <a:spcPct val="80000"/>
              </a:lnSpc>
              <a:buNone/>
            </a:pPr>
            <a:r>
              <a:rPr lang="fr-FR" altLang="fr-FR" sz="2000" dirty="0" smtClean="0"/>
              <a:t>-     Reprendre </a:t>
            </a:r>
            <a:r>
              <a:rPr lang="fr-FR" altLang="fr-FR" sz="2000" dirty="0"/>
              <a:t>le résidu par 6ml de CHCL3 .</a:t>
            </a:r>
          </a:p>
          <a:p>
            <a:pPr>
              <a:lnSpc>
                <a:spcPct val="80000"/>
              </a:lnSpc>
              <a:buFontTx/>
              <a:buChar char="-"/>
            </a:pPr>
            <a:r>
              <a:rPr lang="fr-FR" altLang="fr-FR" sz="2000" dirty="0" smtClean="0"/>
              <a:t>Repartir </a:t>
            </a:r>
            <a:r>
              <a:rPr lang="fr-FR" altLang="fr-FR" sz="2000" dirty="0"/>
              <a:t>la solution sur 8 verres de montres</a:t>
            </a:r>
            <a:r>
              <a:rPr lang="fr-FR" altLang="fr-FR" sz="2000" dirty="0" smtClean="0"/>
              <a:t>.</a:t>
            </a:r>
          </a:p>
          <a:p>
            <a:pPr>
              <a:lnSpc>
                <a:spcPct val="80000"/>
              </a:lnSpc>
              <a:buFontTx/>
              <a:buChar char="-"/>
            </a:pPr>
            <a:r>
              <a:rPr lang="fr-FR" altLang="fr-FR" sz="2000" dirty="0" smtClean="0"/>
              <a:t>Effectuer </a:t>
            </a:r>
            <a:r>
              <a:rPr lang="fr-FR" altLang="fr-FR" sz="2000" dirty="0"/>
              <a:t>des opérations</a:t>
            </a:r>
          </a:p>
        </p:txBody>
      </p:sp>
    </p:spTree>
    <p:extLst>
      <p:ext uri="{BB962C8B-B14F-4D97-AF65-F5344CB8AC3E}">
        <p14:creationId xmlns:p14="http://schemas.microsoft.com/office/powerpoint/2010/main" val="2469719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195" name="Rectangle 3"/>
          <p:cNvSpPr>
            <a:spLocks noChangeArrowheads="1"/>
          </p:cNvSpPr>
          <p:nvPr/>
        </p:nvSpPr>
        <p:spPr bwMode="auto">
          <a:xfrm>
            <a:off x="2501900" y="93345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fr-FR" altLang="fr-FR"/>
          </a:p>
        </p:txBody>
      </p:sp>
      <p:sp>
        <p:nvSpPr>
          <p:cNvPr id="136196" name="Rectangle 4"/>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197" name="Rectangle 5"/>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198" name="Rectangle 6"/>
          <p:cNvSpPr>
            <a:spLocks noChangeArrowheads="1"/>
          </p:cNvSpPr>
          <p:nvPr/>
        </p:nvSpPr>
        <p:spPr bwMode="auto">
          <a:xfrm>
            <a:off x="2501900" y="933450"/>
            <a:ext cx="2190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1000">
                <a:ea typeface="Times New Roman" panose="02020603050405020304" pitchFamily="18" charset="0"/>
                <a:cs typeface="Arial" panose="020B0604020202020204" pitchFamily="34" charset="0"/>
              </a:rPr>
              <a:t> </a:t>
            </a:r>
            <a:endParaRPr lang="fr-FR" altLang="fr-FR">
              <a:ea typeface="Times New Roman" panose="02020603050405020304" pitchFamily="18" charset="0"/>
              <a:cs typeface="Arial" panose="020B0604020202020204" pitchFamily="34" charset="0"/>
            </a:endParaRPr>
          </a:p>
        </p:txBody>
      </p:sp>
      <p:sp>
        <p:nvSpPr>
          <p:cNvPr id="136199" name="Rectangle 7"/>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0" name="Rectangle 8"/>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1" name="Rectangle 9"/>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2" name="Rectangle 10"/>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3" name="Rectangle 11"/>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4" name="Rectangle 12"/>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5" name="Rectangle 13"/>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6" name="Rectangle 14"/>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7" name="Rectangle 15"/>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08" name="Rectangle 16"/>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ltLang="fr-FR"/>
          </a:p>
        </p:txBody>
      </p:sp>
      <p:sp>
        <p:nvSpPr>
          <p:cNvPr id="136209" name="Rectangle 17"/>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0" name="Rectangle 18"/>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1" name="Rectangle 19"/>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2" name="Rectangle 20"/>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3" name="Rectangle 21"/>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4" name="Rectangle 22"/>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6215" name="Rectangle 23"/>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ltLang="fr-FR"/>
          </a:p>
        </p:txBody>
      </p:sp>
      <p:sp>
        <p:nvSpPr>
          <p:cNvPr id="136216" name="Rectangle 24"/>
          <p:cNvSpPr>
            <a:spLocks noGrp="1" noChangeArrowheads="1"/>
          </p:cNvSpPr>
          <p:nvPr>
            <p:ph type="title"/>
          </p:nvPr>
        </p:nvSpPr>
        <p:spPr>
          <a:xfrm>
            <a:off x="539750" y="188913"/>
            <a:ext cx="8001000" cy="1216025"/>
          </a:xfrm>
        </p:spPr>
        <p:txBody>
          <a:bodyPr/>
          <a:lstStyle/>
          <a:p>
            <a:r>
              <a:rPr lang="fr-FR" altLang="fr-FR" sz="3400" dirty="0">
                <a:effectLst>
                  <a:outerShdw blurRad="38100" dist="38100" dir="2700000" algn="tl">
                    <a:srgbClr val="FFFFFF"/>
                  </a:outerShdw>
                </a:effectLst>
              </a:rPr>
              <a:t>Ether Acide</a:t>
            </a:r>
          </a:p>
        </p:txBody>
      </p:sp>
      <p:graphicFrame>
        <p:nvGraphicFramePr>
          <p:cNvPr id="136217" name="Group 25"/>
          <p:cNvGraphicFramePr>
            <a:graphicFrameLocks noGrp="1"/>
          </p:cNvGraphicFramePr>
          <p:nvPr>
            <p:ph type="tbl" idx="4294967295"/>
          </p:nvPr>
        </p:nvGraphicFramePr>
        <p:xfrm>
          <a:off x="395288" y="1628775"/>
          <a:ext cx="8147050" cy="4700589"/>
        </p:xfrm>
        <a:graphic>
          <a:graphicData uri="http://schemas.openxmlformats.org/drawingml/2006/table">
            <a:tbl>
              <a:tblPr/>
              <a:tblGrid>
                <a:gridCol w="6157912"/>
                <a:gridCol w="1989138"/>
              </a:tblGrid>
              <a:tr h="8143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rPr>
                        <a:t>Résidu d’extraction: aiguilles blanches, longues à saveur </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acide et sucré</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Acide Salicylique?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solidFill>
                  </a:tcPr>
                </a:tc>
              </a:tr>
              <a:tr h="119697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rPr>
                        <a:t>Résidu+10gttes d’E.D+1gtte FeCL3 à       1%...........................................        Violet</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rPr>
                        <a:t>                  +HCL  ………………………………Jaune</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rPr>
                        <a:t> Si R1 positive faire les réactions suivantes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fr-FR"/>
                    </a:p>
                  </a:txBody>
                  <a:tcPr/>
                </a:tc>
              </a:tr>
              <a:tr h="398463">
                <a:tc>
                  <a:txBody>
                    <a:bodyPr/>
                    <a:lstStyle>
                      <a:lvl1pPr>
                        <a:spcBef>
                          <a:spcPct val="20000"/>
                        </a:spcBef>
                        <a:defRPr sz="2800">
                          <a:solidFill>
                            <a:schemeClr val="tx1"/>
                          </a:solidFill>
                          <a:latin typeface="Arial" panose="020B0604020202020204" pitchFamily="34" charset="0"/>
                        </a:defRPr>
                      </a:lvl1pPr>
                      <a:lvl2pPr marL="471488" indent="-14288">
                        <a:spcBef>
                          <a:spcPct val="20000"/>
                        </a:spcBef>
                        <a:defRPr sz="2400">
                          <a:solidFill>
                            <a:schemeClr val="tx1"/>
                          </a:solidFill>
                          <a:latin typeface="Arial" panose="020B0604020202020204" pitchFamily="34" charset="0"/>
                        </a:defRPr>
                      </a:lvl2pPr>
                      <a:lvl3pPr marL="909638" indent="4763">
                        <a:spcBef>
                          <a:spcPct val="20000"/>
                        </a:spcBef>
                        <a:defRPr sz="2000">
                          <a:solidFill>
                            <a:schemeClr val="tx1"/>
                          </a:solidFill>
                          <a:latin typeface="Arial" panose="020B0604020202020204" pitchFamily="34" charset="0"/>
                        </a:defRPr>
                      </a:lvl3pPr>
                      <a:lvl4pPr marL="1306513" indent="65088">
                        <a:spcBef>
                          <a:spcPct val="20000"/>
                        </a:spcBef>
                        <a:defRPr>
                          <a:solidFill>
                            <a:schemeClr val="tx1"/>
                          </a:solidFill>
                          <a:latin typeface="Arial" panose="020B0604020202020204" pitchFamily="34" charset="0"/>
                        </a:defRPr>
                      </a:lvl4pPr>
                      <a:lvl5pPr marL="1695450" indent="133350">
                        <a:spcBef>
                          <a:spcPct val="20000"/>
                        </a:spcBef>
                        <a:defRPr>
                          <a:solidFill>
                            <a:schemeClr val="tx1"/>
                          </a:solidFill>
                          <a:latin typeface="Arial" panose="020B0604020202020204" pitchFamily="34" charset="0"/>
                        </a:defRPr>
                      </a:lvl5pPr>
                      <a:lvl6pPr marL="2152650" indent="133350" fontAlgn="base">
                        <a:spcBef>
                          <a:spcPct val="20000"/>
                        </a:spcBef>
                        <a:spcAft>
                          <a:spcPct val="0"/>
                        </a:spcAft>
                        <a:defRPr>
                          <a:solidFill>
                            <a:schemeClr val="tx1"/>
                          </a:solidFill>
                          <a:latin typeface="Arial" panose="020B0604020202020204" pitchFamily="34" charset="0"/>
                        </a:defRPr>
                      </a:lvl6pPr>
                      <a:lvl7pPr marL="2609850" indent="133350" fontAlgn="base">
                        <a:spcBef>
                          <a:spcPct val="20000"/>
                        </a:spcBef>
                        <a:spcAft>
                          <a:spcPct val="0"/>
                        </a:spcAft>
                        <a:defRPr>
                          <a:solidFill>
                            <a:schemeClr val="tx1"/>
                          </a:solidFill>
                          <a:latin typeface="Arial" panose="020B0604020202020204" pitchFamily="34" charset="0"/>
                        </a:defRPr>
                      </a:lvl7pPr>
                      <a:lvl8pPr marL="3067050" indent="133350" fontAlgn="base">
                        <a:spcBef>
                          <a:spcPct val="20000"/>
                        </a:spcBef>
                        <a:spcAft>
                          <a:spcPct val="0"/>
                        </a:spcAft>
                        <a:defRPr>
                          <a:solidFill>
                            <a:schemeClr val="tx1"/>
                          </a:solidFill>
                          <a:latin typeface="Arial" panose="020B0604020202020204" pitchFamily="34" charset="0"/>
                        </a:defRPr>
                      </a:lvl8pPr>
                      <a:lvl9pPr marL="3524250" indent="133350"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15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4613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Résidu +1ml E.D +5gtte H</a:t>
                      </a:r>
                      <a:r>
                        <a:rPr kumimoji="0" lang="fr-FR" altLang="fr-FR" sz="1500" b="1" i="0" u="none" strike="noStrike" cap="none" normalizeH="0" baseline="-3000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a:t>
                      </a:r>
                      <a:r>
                        <a:rPr kumimoji="0" lang="fr-FR" altLang="fr-FR" sz="1500" b="1" i="0" u="none" strike="noStrike" cap="none" normalizeH="0" baseline="-3000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concentré +1gtte Alcool Méthylique. Chauffer quelque minutes au B.M      Odeur de Salicylate de Méthyle.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marL="471488" indent="-14288">
                        <a:spcBef>
                          <a:spcPct val="20000"/>
                        </a:spcBef>
                        <a:defRPr sz="2400">
                          <a:solidFill>
                            <a:schemeClr val="tx1"/>
                          </a:solidFill>
                          <a:latin typeface="Arial" panose="020B0604020202020204" pitchFamily="34" charset="0"/>
                        </a:defRPr>
                      </a:lvl2pPr>
                      <a:lvl3pPr marL="909638" indent="4763">
                        <a:spcBef>
                          <a:spcPct val="20000"/>
                        </a:spcBef>
                        <a:defRPr sz="2000">
                          <a:solidFill>
                            <a:schemeClr val="tx1"/>
                          </a:solidFill>
                          <a:latin typeface="Arial" panose="020B0604020202020204" pitchFamily="34" charset="0"/>
                        </a:defRPr>
                      </a:lvl3pPr>
                      <a:lvl4pPr marL="1306513" indent="65088">
                        <a:spcBef>
                          <a:spcPct val="20000"/>
                        </a:spcBef>
                        <a:defRPr>
                          <a:solidFill>
                            <a:schemeClr val="tx1"/>
                          </a:solidFill>
                          <a:latin typeface="Arial" panose="020B0604020202020204" pitchFamily="34" charset="0"/>
                        </a:defRPr>
                      </a:lvl4pPr>
                      <a:lvl5pPr marL="1695450" indent="133350">
                        <a:spcBef>
                          <a:spcPct val="20000"/>
                        </a:spcBef>
                        <a:defRPr>
                          <a:solidFill>
                            <a:schemeClr val="tx1"/>
                          </a:solidFill>
                          <a:latin typeface="Arial" panose="020B0604020202020204" pitchFamily="34" charset="0"/>
                        </a:defRPr>
                      </a:lvl5pPr>
                      <a:lvl6pPr marL="2152650" indent="133350" fontAlgn="base">
                        <a:spcBef>
                          <a:spcPct val="20000"/>
                        </a:spcBef>
                        <a:spcAft>
                          <a:spcPct val="0"/>
                        </a:spcAft>
                        <a:defRPr>
                          <a:solidFill>
                            <a:schemeClr val="tx1"/>
                          </a:solidFill>
                          <a:latin typeface="Arial" panose="020B0604020202020204" pitchFamily="34" charset="0"/>
                        </a:defRPr>
                      </a:lvl6pPr>
                      <a:lvl7pPr marL="2609850" indent="133350" fontAlgn="base">
                        <a:spcBef>
                          <a:spcPct val="20000"/>
                        </a:spcBef>
                        <a:spcAft>
                          <a:spcPct val="0"/>
                        </a:spcAft>
                        <a:defRPr>
                          <a:solidFill>
                            <a:schemeClr val="tx1"/>
                          </a:solidFill>
                          <a:latin typeface="Arial" panose="020B0604020202020204" pitchFamily="34" charset="0"/>
                        </a:defRPr>
                      </a:lvl7pPr>
                      <a:lvl8pPr marL="3067050" indent="133350" fontAlgn="base">
                        <a:spcBef>
                          <a:spcPct val="20000"/>
                        </a:spcBef>
                        <a:spcAft>
                          <a:spcPct val="0"/>
                        </a:spcAft>
                        <a:defRPr>
                          <a:solidFill>
                            <a:schemeClr val="tx1"/>
                          </a:solidFill>
                          <a:latin typeface="Arial" panose="020B0604020202020204" pitchFamily="34" charset="0"/>
                        </a:defRPr>
                      </a:lvl8pPr>
                      <a:lvl9pPr marL="3524250" indent="133350"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4772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Résidu d’extraction  incolore, Parfois cristallisé en aiguilles très solubles dans l’eau distillée, solubles dans l’alcool, éther, lessive de soude et NH</a:t>
                      </a:r>
                      <a:r>
                        <a:rPr kumimoji="0" lang="fr-FR" altLang="fr-FR" sz="1500" b="1" i="0" u="none" strike="noStrike" cap="none" normalizeH="0" baseline="-3000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OH( ammoniaque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marL="471488" indent="-14288">
                        <a:spcBef>
                          <a:spcPct val="20000"/>
                        </a:spcBef>
                        <a:defRPr sz="2400">
                          <a:solidFill>
                            <a:schemeClr val="tx1"/>
                          </a:solidFill>
                          <a:latin typeface="Arial" panose="020B0604020202020204" pitchFamily="34" charset="0"/>
                        </a:defRPr>
                      </a:lvl2pPr>
                      <a:lvl3pPr marL="909638" indent="4763">
                        <a:spcBef>
                          <a:spcPct val="20000"/>
                        </a:spcBef>
                        <a:defRPr sz="2000">
                          <a:solidFill>
                            <a:schemeClr val="tx1"/>
                          </a:solidFill>
                          <a:latin typeface="Arial" panose="020B0604020202020204" pitchFamily="34" charset="0"/>
                        </a:defRPr>
                      </a:lvl3pPr>
                      <a:lvl4pPr marL="1306513" indent="65088">
                        <a:spcBef>
                          <a:spcPct val="20000"/>
                        </a:spcBef>
                        <a:defRPr>
                          <a:solidFill>
                            <a:schemeClr val="tx1"/>
                          </a:solidFill>
                          <a:latin typeface="Arial" panose="020B0604020202020204" pitchFamily="34" charset="0"/>
                        </a:defRPr>
                      </a:lvl4pPr>
                      <a:lvl5pPr marL="1695450" indent="133350">
                        <a:spcBef>
                          <a:spcPct val="20000"/>
                        </a:spcBef>
                        <a:defRPr>
                          <a:solidFill>
                            <a:schemeClr val="tx1"/>
                          </a:solidFill>
                          <a:latin typeface="Arial" panose="020B0604020202020204" pitchFamily="34" charset="0"/>
                        </a:defRPr>
                      </a:lvl5pPr>
                      <a:lvl6pPr marL="2152650" indent="133350" fontAlgn="base">
                        <a:spcBef>
                          <a:spcPct val="20000"/>
                        </a:spcBef>
                        <a:spcAft>
                          <a:spcPct val="0"/>
                        </a:spcAft>
                        <a:defRPr>
                          <a:solidFill>
                            <a:schemeClr val="tx1"/>
                          </a:solidFill>
                          <a:latin typeface="Arial" panose="020B0604020202020204" pitchFamily="34" charset="0"/>
                        </a:defRPr>
                      </a:lvl6pPr>
                      <a:lvl7pPr marL="2609850" indent="133350" fontAlgn="base">
                        <a:spcBef>
                          <a:spcPct val="20000"/>
                        </a:spcBef>
                        <a:spcAft>
                          <a:spcPct val="0"/>
                        </a:spcAft>
                        <a:defRPr>
                          <a:solidFill>
                            <a:schemeClr val="tx1"/>
                          </a:solidFill>
                          <a:latin typeface="Arial" panose="020B0604020202020204" pitchFamily="34" charset="0"/>
                        </a:defRPr>
                      </a:lvl7pPr>
                      <a:lvl8pPr marL="3067050" indent="133350" fontAlgn="base">
                        <a:spcBef>
                          <a:spcPct val="20000"/>
                        </a:spcBef>
                        <a:spcAft>
                          <a:spcPct val="0"/>
                        </a:spcAft>
                        <a:defRPr>
                          <a:solidFill>
                            <a:schemeClr val="tx1"/>
                          </a:solidFill>
                          <a:latin typeface="Arial" panose="020B0604020202020204" pitchFamily="34" charset="0"/>
                        </a:defRPr>
                      </a:lvl8pPr>
                      <a:lvl9pPr marL="3524250" indent="133350"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969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Réaction de PARRI: Résidu +0.5ml alcool 95° +1gtte Nitrate de Cobalt alcoolique à 1% ; Mélanger +Vapeurs NH</a:t>
                      </a:r>
                      <a:r>
                        <a:rPr kumimoji="0" lang="fr-FR" altLang="fr-FR" sz="1500" b="1" i="0" u="none" strike="noStrike" cap="none" normalizeH="0" baseline="-3000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OH   Mauve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fr-FR" altLang="fr-FR" sz="15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Barbitu-riques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extLst>
      <p:ext uri="{BB962C8B-B14F-4D97-AF65-F5344CB8AC3E}">
        <p14:creationId xmlns:p14="http://schemas.microsoft.com/office/powerpoint/2010/main" val="2138923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19" name="Rectangle 3"/>
          <p:cNvSpPr>
            <a:spLocks noChangeArrowheads="1"/>
          </p:cNvSpPr>
          <p:nvPr/>
        </p:nvSpPr>
        <p:spPr bwMode="auto">
          <a:xfrm>
            <a:off x="2501900" y="93345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fr-FR" altLang="fr-FR"/>
          </a:p>
        </p:txBody>
      </p:sp>
      <p:sp>
        <p:nvSpPr>
          <p:cNvPr id="137220" name="Rectangle 4"/>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1" name="Rectangle 5"/>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2" name="Rectangle 6"/>
          <p:cNvSpPr>
            <a:spLocks noChangeArrowheads="1"/>
          </p:cNvSpPr>
          <p:nvPr/>
        </p:nvSpPr>
        <p:spPr bwMode="auto">
          <a:xfrm>
            <a:off x="2501900" y="933450"/>
            <a:ext cx="2190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1000">
                <a:ea typeface="Times New Roman" panose="02020603050405020304" pitchFamily="18" charset="0"/>
                <a:cs typeface="Arial" panose="020B0604020202020204" pitchFamily="34" charset="0"/>
              </a:rPr>
              <a:t> </a:t>
            </a:r>
            <a:endParaRPr lang="fr-FR" altLang="fr-FR">
              <a:ea typeface="Times New Roman" panose="02020603050405020304" pitchFamily="18" charset="0"/>
              <a:cs typeface="Arial" panose="020B0604020202020204" pitchFamily="34" charset="0"/>
            </a:endParaRPr>
          </a:p>
        </p:txBody>
      </p:sp>
      <p:sp>
        <p:nvSpPr>
          <p:cNvPr id="137223" name="Rectangle 7"/>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4" name="Rectangle 8"/>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5" name="Rectangle 9"/>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6" name="Rectangle 10"/>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7" name="Rectangle 11"/>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8" name="Rectangle 12"/>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29" name="Rectangle 13"/>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0" name="Rectangle 14"/>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1" name="Rectangle 15"/>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2" name="Rectangle 16"/>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ltLang="fr-FR"/>
          </a:p>
        </p:txBody>
      </p:sp>
      <p:sp>
        <p:nvSpPr>
          <p:cNvPr id="137233" name="Rectangle 17"/>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4" name="Rectangle 18"/>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5" name="Rectangle 19"/>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6" name="Rectangle 20"/>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7" name="Rectangle 21"/>
          <p:cNvSpPr>
            <a:spLocks noChangeArrowheads="1"/>
          </p:cNvSpPr>
          <p:nvPr/>
        </p:nvSpPr>
        <p:spPr bwMode="auto">
          <a:xfrm>
            <a:off x="2501900" y="979488"/>
            <a:ext cx="35099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8" name="Rectangle 22"/>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37239" name="Rectangle 23"/>
          <p:cNvSpPr>
            <a:spLocks noChangeArrowheads="1"/>
          </p:cNvSpPr>
          <p:nvPr/>
        </p:nvSpPr>
        <p:spPr bwMode="auto">
          <a:xfrm>
            <a:off x="2501900" y="979488"/>
            <a:ext cx="630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ltLang="fr-FR"/>
          </a:p>
        </p:txBody>
      </p:sp>
      <p:sp>
        <p:nvSpPr>
          <p:cNvPr id="137240" name="Rectangle 24"/>
          <p:cNvSpPr>
            <a:spLocks noGrp="1" noChangeArrowheads="1"/>
          </p:cNvSpPr>
          <p:nvPr>
            <p:ph type="title"/>
          </p:nvPr>
        </p:nvSpPr>
        <p:spPr>
          <a:xfrm>
            <a:off x="539750" y="0"/>
            <a:ext cx="8001000" cy="1216025"/>
          </a:xfrm>
        </p:spPr>
        <p:txBody>
          <a:bodyPr/>
          <a:lstStyle/>
          <a:p>
            <a:r>
              <a:rPr lang="fr-FR" altLang="fr-FR" sz="3400" dirty="0">
                <a:effectLst>
                  <a:outerShdw blurRad="38100" dist="38100" dir="2700000" algn="tl">
                    <a:srgbClr val="FFFFFF"/>
                  </a:outerShdw>
                </a:effectLst>
              </a:rPr>
              <a:t>Ether Alcalin et Chloroforme</a:t>
            </a:r>
          </a:p>
        </p:txBody>
      </p:sp>
      <p:graphicFrame>
        <p:nvGraphicFramePr>
          <p:cNvPr id="137259" name="Group 43"/>
          <p:cNvGraphicFramePr>
            <a:graphicFrameLocks noGrp="1"/>
          </p:cNvGraphicFramePr>
          <p:nvPr>
            <p:ph type="tbl" idx="4294967295"/>
          </p:nvPr>
        </p:nvGraphicFramePr>
        <p:xfrm>
          <a:off x="468313" y="1125538"/>
          <a:ext cx="8147050" cy="5324856"/>
        </p:xfrm>
        <a:graphic>
          <a:graphicData uri="http://schemas.openxmlformats.org/drawingml/2006/table">
            <a:tbl>
              <a:tblPr/>
              <a:tblGrid>
                <a:gridCol w="6157912"/>
                <a:gridCol w="1989138"/>
              </a:tblGrid>
              <a:tr h="8874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Résidu +quelques gttes HNO3 ………………. ……….Rouge – Orange</a:t>
                      </a: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fr-FR"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+ 1gtte de sol SnCl2………………………… Rouge</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pas de coloration</a:t>
                      </a: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fr-FR"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+HNO 3 fumant - Evaporer au B</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2800" b="0" i="0" u="none" strike="noStrike" cap="none" normalizeH="0" baseline="0" smtClean="0">
                          <a:ln>
                            <a:noFill/>
                          </a:ln>
                          <a:solidFill>
                            <a:schemeClr val="tx1"/>
                          </a:solidFill>
                          <a:effectLst/>
                          <a:latin typeface="Arial" panose="020B0604020202020204" pitchFamily="34" charset="0"/>
                        </a:rPr>
                        <a:t>           </a:t>
                      </a:r>
                      <a:r>
                        <a:rPr kumimoji="0" lang="fr-FR" altLang="fr-FR" sz="1300" b="1" i="0" u="none" strike="noStrike" cap="none" normalizeH="0" baseline="0" smtClean="0">
                          <a:ln>
                            <a:noFill/>
                          </a:ln>
                          <a:solidFill>
                            <a:schemeClr val="tx1"/>
                          </a:solidFill>
                          <a:effectLst/>
                          <a:latin typeface="Arial" panose="020B0604020202020204" pitchFamily="34" charset="0"/>
                        </a:rPr>
                        <a:t>Résidu +quelques gttes de Rf Vitali</a:t>
                      </a:r>
                      <a:r>
                        <a:rPr kumimoji="0" lang="fr-FR" altLang="fr-FR" sz="2800" b="0" i="0" u="none" strike="noStrike" cap="none" normalizeH="0" baseline="0" smtClean="0">
                          <a:ln>
                            <a:noFill/>
                          </a:ln>
                          <a:solidFill>
                            <a:schemeClr val="tx1"/>
                          </a:solidFill>
                          <a:effectLst/>
                          <a:latin typeface="Arial" panose="020B0604020202020204" pitchFamily="34" charset="0"/>
                        </a:rPr>
                        <a:t> </a:t>
                      </a:r>
                      <a:r>
                        <a:rPr kumimoji="0" lang="fr-FR" altLang="fr-FR" sz="1300" b="1" i="0" u="none" strike="noStrike" cap="none" normalizeH="0" baseline="0" smtClean="0">
                          <a:ln>
                            <a:noFill/>
                          </a:ln>
                          <a:solidFill>
                            <a:schemeClr val="tx1"/>
                          </a:solidFill>
                          <a:effectLst/>
                          <a:latin typeface="Arial" panose="020B0604020202020204" pitchFamily="34" charset="0"/>
                        </a:rPr>
                        <a:t>…………Violet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altLang="fr-FR" sz="2800" b="0"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altLang="fr-FR" sz="1300" b="1" i="0" u="none" strike="noStrike" cap="none" normalizeH="0" baseline="0" smtClean="0">
                          <a:ln>
                            <a:noFill/>
                          </a:ln>
                          <a:solidFill>
                            <a:schemeClr val="tx1"/>
                          </a:solidFill>
                          <a:effectLst/>
                          <a:latin typeface="Arial" panose="020B0604020202020204" pitchFamily="34" charset="0"/>
                        </a:rPr>
                        <a:t>Brucine/ Morphine</a:t>
                      </a: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it-IT"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it-IT" altLang="fr-FR" sz="1300" b="1" i="0" u="none" strike="noStrike" cap="none" normalizeH="0" baseline="0" smtClean="0">
                          <a:ln>
                            <a:noFill/>
                          </a:ln>
                          <a:solidFill>
                            <a:schemeClr val="tx1"/>
                          </a:solidFill>
                          <a:effectLst/>
                          <a:latin typeface="Arial" panose="020B0604020202020204" pitchFamily="34" charset="0"/>
                        </a:rPr>
                        <a:t> Morphine/ Brucine</a:t>
                      </a: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it-IT"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it-IT"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it-IT"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endParaRPr kumimoji="0" lang="it-IT" altLang="fr-FR" sz="1300" b="1" i="0" u="none" strike="noStrike" cap="none" normalizeH="0" baseline="0" smtClean="0">
                        <a:ln>
                          <a:noFill/>
                        </a:ln>
                        <a:solidFill>
                          <a:schemeClr val="tx1"/>
                        </a:solidFill>
                        <a:effectLst/>
                        <a:latin typeface="Arial" panose="020B0604020202020204" pitchFamily="34" charset="0"/>
                      </a:endParaRP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it-IT" altLang="fr-FR" sz="1300" b="1" i="0" u="none" strike="noStrike" cap="none" normalizeH="0" baseline="0" smtClean="0">
                          <a:ln>
                            <a:noFill/>
                          </a:ln>
                          <a:solidFill>
                            <a:schemeClr val="tx1"/>
                          </a:solidFill>
                          <a:effectLst/>
                          <a:latin typeface="Arial" panose="020B0604020202020204" pitchFamily="34" charset="0"/>
                        </a:rPr>
                        <a:t>Atropine</a:t>
                      </a:r>
                      <a:r>
                        <a:rPr kumimoji="0" lang="fr-FR" altLang="fr-FR" sz="2800" b="1"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solidFill>
                  </a:tcPr>
                </a:tc>
              </a:tr>
              <a:tr h="244475">
                <a:tc>
                  <a:txBody>
                    <a:bodyPr/>
                    <a:lstStyle>
                      <a:lvl1pPr>
                        <a:spcBef>
                          <a:spcPct val="20000"/>
                        </a:spcBef>
                        <a:defRPr sz="2800">
                          <a:solidFill>
                            <a:schemeClr val="tx1"/>
                          </a:solidFill>
                          <a:latin typeface="Arial" panose="020B0604020202020204" pitchFamily="34" charset="0"/>
                        </a:defRPr>
                      </a:lvl1pPr>
                      <a:lvl2pPr marL="471488" indent="-14288">
                        <a:spcBef>
                          <a:spcPct val="20000"/>
                        </a:spcBef>
                        <a:defRPr sz="2400">
                          <a:solidFill>
                            <a:schemeClr val="tx1"/>
                          </a:solidFill>
                          <a:latin typeface="Arial" panose="020B0604020202020204" pitchFamily="34" charset="0"/>
                        </a:defRPr>
                      </a:lvl2pPr>
                      <a:lvl3pPr marL="909638" indent="4763">
                        <a:spcBef>
                          <a:spcPct val="20000"/>
                        </a:spcBef>
                        <a:defRPr sz="2000">
                          <a:solidFill>
                            <a:schemeClr val="tx1"/>
                          </a:solidFill>
                          <a:latin typeface="Arial" panose="020B0604020202020204" pitchFamily="34" charset="0"/>
                        </a:defRPr>
                      </a:lvl3pPr>
                      <a:lvl4pPr marL="1306513" indent="65088">
                        <a:spcBef>
                          <a:spcPct val="20000"/>
                        </a:spcBef>
                        <a:defRPr>
                          <a:solidFill>
                            <a:schemeClr val="tx1"/>
                          </a:solidFill>
                          <a:latin typeface="Arial" panose="020B0604020202020204" pitchFamily="34" charset="0"/>
                        </a:defRPr>
                      </a:lvl4pPr>
                      <a:lvl5pPr marL="1695450" indent="133350">
                        <a:spcBef>
                          <a:spcPct val="20000"/>
                        </a:spcBef>
                        <a:defRPr>
                          <a:solidFill>
                            <a:schemeClr val="tx1"/>
                          </a:solidFill>
                          <a:latin typeface="Arial" panose="020B0604020202020204" pitchFamily="34" charset="0"/>
                        </a:defRPr>
                      </a:lvl5pPr>
                      <a:lvl6pPr marL="2152650" indent="133350" fontAlgn="base">
                        <a:spcBef>
                          <a:spcPct val="20000"/>
                        </a:spcBef>
                        <a:spcAft>
                          <a:spcPct val="0"/>
                        </a:spcAft>
                        <a:defRPr>
                          <a:solidFill>
                            <a:schemeClr val="tx1"/>
                          </a:solidFill>
                          <a:latin typeface="Arial" panose="020B0604020202020204" pitchFamily="34" charset="0"/>
                        </a:defRPr>
                      </a:lvl6pPr>
                      <a:lvl7pPr marL="2609850" indent="133350" fontAlgn="base">
                        <a:spcBef>
                          <a:spcPct val="20000"/>
                        </a:spcBef>
                        <a:spcAft>
                          <a:spcPct val="0"/>
                        </a:spcAft>
                        <a:defRPr>
                          <a:solidFill>
                            <a:schemeClr val="tx1"/>
                          </a:solidFill>
                          <a:latin typeface="Arial" panose="020B0604020202020204" pitchFamily="34" charset="0"/>
                        </a:defRPr>
                      </a:lvl7pPr>
                      <a:lvl8pPr marL="3067050" indent="133350" fontAlgn="base">
                        <a:spcBef>
                          <a:spcPct val="20000"/>
                        </a:spcBef>
                        <a:spcAft>
                          <a:spcPct val="0"/>
                        </a:spcAft>
                        <a:defRPr>
                          <a:solidFill>
                            <a:schemeClr val="tx1"/>
                          </a:solidFill>
                          <a:latin typeface="Arial" panose="020B0604020202020204" pitchFamily="34" charset="0"/>
                        </a:defRPr>
                      </a:lvl8pPr>
                      <a:lvl9pPr marL="3524250" indent="133350"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Résidu +3gttes de Rf de Wasicky. chauffer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   Rouge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   Violet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it-IT" altLang="fr-FR" sz="1300" b="1" i="0" u="none" strike="noStrike" cap="none" normalizeH="0" baseline="0" smtClean="0">
                          <a:ln>
                            <a:noFill/>
                          </a:ln>
                          <a:solidFill>
                            <a:schemeClr val="tx1"/>
                          </a:solidFill>
                          <a:effectLst/>
                          <a:latin typeface="Arial" panose="020B0604020202020204" pitchFamily="34" charset="0"/>
                        </a:rPr>
                        <a:t>Atropine</a:t>
                      </a:r>
                      <a:r>
                        <a:rPr kumimoji="0" lang="fr-FR" altLang="fr-FR" sz="2800" b="1" i="0" u="none" strike="noStrike" cap="none" normalizeH="0" baseline="0" smtClean="0">
                          <a:ln>
                            <a:noFill/>
                          </a:ln>
                          <a:solidFill>
                            <a:schemeClr val="tx1"/>
                          </a:solidFill>
                          <a:effectLst/>
                          <a:latin typeface="Arial" panose="020B0604020202020204" pitchFamily="34"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3495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Résidu + quelques gttes K2SO +1 cristal K2Cr2O7 . </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Mélanger ………………………………….Stries Violettes, Rouge- Vertes</a:t>
                      </a:r>
                    </a:p>
                    <a:p>
                      <a:pPr marL="342900" marR="0" lvl="0" indent="-342900" algn="l" defTabSz="914400" rtl="0" eaLnBrk="1" fontAlgn="base" latinLnBrk="0" hangingPunct="1">
                        <a:lnSpc>
                          <a:spcPct val="100000"/>
                        </a:lnSpc>
                        <a:spcBef>
                          <a:spcPct val="2000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                </a:t>
                      </a:r>
                      <a:endParaRPr kumimoji="0" lang="fr-FR" altLang="fr-FR" sz="13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lvl1pPr>
                        <a:spcBef>
                          <a:spcPct val="20000"/>
                        </a:spcBef>
                        <a:defRPr sz="2800">
                          <a:solidFill>
                            <a:schemeClr val="tx1"/>
                          </a:solidFill>
                          <a:latin typeface="Arial" panose="020B0604020202020204" pitchFamily="34" charset="0"/>
                        </a:defRPr>
                      </a:lvl1pPr>
                      <a:lvl2pPr marL="471488" indent="-14288">
                        <a:spcBef>
                          <a:spcPct val="20000"/>
                        </a:spcBef>
                        <a:defRPr sz="2400">
                          <a:solidFill>
                            <a:schemeClr val="tx1"/>
                          </a:solidFill>
                          <a:latin typeface="Arial" panose="020B0604020202020204" pitchFamily="34" charset="0"/>
                        </a:defRPr>
                      </a:lvl2pPr>
                      <a:lvl3pPr marL="909638" indent="4763">
                        <a:spcBef>
                          <a:spcPct val="20000"/>
                        </a:spcBef>
                        <a:defRPr sz="2000">
                          <a:solidFill>
                            <a:schemeClr val="tx1"/>
                          </a:solidFill>
                          <a:latin typeface="Arial" panose="020B0604020202020204" pitchFamily="34" charset="0"/>
                        </a:defRPr>
                      </a:lvl3pPr>
                      <a:lvl4pPr marL="1306513" indent="65088">
                        <a:spcBef>
                          <a:spcPct val="20000"/>
                        </a:spcBef>
                        <a:defRPr>
                          <a:solidFill>
                            <a:schemeClr val="tx1"/>
                          </a:solidFill>
                          <a:latin typeface="Arial" panose="020B0604020202020204" pitchFamily="34" charset="0"/>
                        </a:defRPr>
                      </a:lvl4pPr>
                      <a:lvl5pPr marL="1695450" indent="133350">
                        <a:spcBef>
                          <a:spcPct val="20000"/>
                        </a:spcBef>
                        <a:defRPr>
                          <a:solidFill>
                            <a:schemeClr val="tx1"/>
                          </a:solidFill>
                          <a:latin typeface="Arial" panose="020B0604020202020204" pitchFamily="34" charset="0"/>
                        </a:defRPr>
                      </a:lvl5pPr>
                      <a:lvl6pPr marL="2152650" indent="133350" fontAlgn="base">
                        <a:spcBef>
                          <a:spcPct val="20000"/>
                        </a:spcBef>
                        <a:spcAft>
                          <a:spcPct val="0"/>
                        </a:spcAft>
                        <a:defRPr>
                          <a:solidFill>
                            <a:schemeClr val="tx1"/>
                          </a:solidFill>
                          <a:latin typeface="Arial" panose="020B0604020202020204" pitchFamily="34" charset="0"/>
                        </a:defRPr>
                      </a:lvl6pPr>
                      <a:lvl7pPr marL="2609850" indent="133350" fontAlgn="base">
                        <a:spcBef>
                          <a:spcPct val="20000"/>
                        </a:spcBef>
                        <a:spcAft>
                          <a:spcPct val="0"/>
                        </a:spcAft>
                        <a:defRPr>
                          <a:solidFill>
                            <a:schemeClr val="tx1"/>
                          </a:solidFill>
                          <a:latin typeface="Arial" panose="020B0604020202020204" pitchFamily="34" charset="0"/>
                        </a:defRPr>
                      </a:lvl7pPr>
                      <a:lvl8pPr marL="3067050" indent="133350" fontAlgn="base">
                        <a:spcBef>
                          <a:spcPct val="20000"/>
                        </a:spcBef>
                        <a:spcAft>
                          <a:spcPct val="0"/>
                        </a:spcAft>
                        <a:defRPr>
                          <a:solidFill>
                            <a:schemeClr val="tx1"/>
                          </a:solidFill>
                          <a:latin typeface="Arial" panose="020B0604020202020204" pitchFamily="34" charset="0"/>
                        </a:defRPr>
                      </a:lvl8pPr>
                      <a:lvl9pPr marL="3524250" indent="133350"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altLang="fr-FR" sz="1700" b="1" i="0" u="none" strike="noStrike" cap="none" normalizeH="0" baseline="0" smtClean="0">
                          <a:ln>
                            <a:noFill/>
                          </a:ln>
                          <a:solidFill>
                            <a:schemeClr val="tx1"/>
                          </a:solidFill>
                          <a:effectLst/>
                          <a:latin typeface="Arial" panose="020B0604020202020204" pitchFamily="34" charset="0"/>
                        </a:rPr>
                        <a:t>Strychnine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3336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chemeClr val="tx1"/>
                          </a:solidFill>
                          <a:effectLst/>
                          <a:latin typeface="Arial" panose="020B0604020202020204" pitchFamily="34" charset="0"/>
                        </a:rPr>
                        <a:t>Résidu +3ml HCL  à  20% +grenaille de Zinc laisser en contact jusqu' à cessation de dégagement gazeux, puis transvaser le liquide dans un tube à essai + 5gttes NaNO2 à 1%                             …………………………………………Rose</a:t>
                      </a:r>
                      <a:r>
                        <a:rPr kumimoji="0" lang="fr-FR" altLang="fr-FR" sz="2800" b="0"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fr-FR"/>
                    </a:p>
                  </a:txBody>
                  <a:tcPr/>
                </a:tc>
              </a:tr>
            </a:tbl>
          </a:graphicData>
        </a:graphic>
      </p:graphicFrame>
    </p:spTree>
    <p:extLst>
      <p:ext uri="{BB962C8B-B14F-4D97-AF65-F5344CB8AC3E}">
        <p14:creationId xmlns:p14="http://schemas.microsoft.com/office/powerpoint/2010/main" val="3307171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180227" name="Rectangle 3"/>
          <p:cNvSpPr>
            <a:spLocks noChangeArrowheads="1"/>
          </p:cNvSpPr>
          <p:nvPr/>
        </p:nvSpPr>
        <p:spPr bwMode="auto">
          <a:xfrm>
            <a:off x="1908175" y="260350"/>
            <a:ext cx="5605463" cy="82232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sz="2400" b="1">
                <a:solidFill>
                  <a:srgbClr val="FFFF00"/>
                </a:solidFill>
                <a:effectLst>
                  <a:outerShdw blurRad="38100" dist="38100" dir="2700000" algn="tl">
                    <a:srgbClr val="FFFFFF"/>
                  </a:outerShdw>
                </a:effectLst>
                <a:ea typeface="Times New Roman" panose="02020603050405020304" pitchFamily="18" charset="0"/>
                <a:cs typeface="Arial" panose="020B0604020202020204" pitchFamily="34" charset="0"/>
              </a:rPr>
              <a:t>RECHERCHE DES PHENOTHIAZINES</a:t>
            </a:r>
            <a:endParaRPr lang="fr-FR" altLang="fr-FR" sz="2400" b="1">
              <a:solidFill>
                <a:srgbClr val="FFFF00"/>
              </a:solidFill>
              <a:effectLst>
                <a:outerShdw blurRad="38100" dist="38100" dir="2700000" algn="tl">
                  <a:srgbClr val="FFFFFF"/>
                </a:outerShdw>
              </a:effectLst>
              <a:latin typeface="Tahoma" panose="020B0604030504040204" pitchFamily="34" charset="0"/>
              <a:ea typeface="Times New Roman" panose="02020603050405020304" pitchFamily="18" charset="0"/>
              <a:cs typeface="Arial" panose="020B0604020202020204" pitchFamily="34" charset="0"/>
            </a:endParaRPr>
          </a:p>
          <a:p>
            <a:pPr eaLnBrk="0" hangingPunct="0"/>
            <a:endParaRPr lang="fr-FR" altLang="fr-FR" sz="2400" b="1">
              <a:effectLst>
                <a:outerShdw blurRad="38100" dist="38100" dir="2700000" algn="tl">
                  <a:srgbClr val="FFFFFF"/>
                </a:outerShdw>
              </a:effectLst>
              <a:ea typeface="Times New Roman" panose="02020603050405020304" pitchFamily="18" charset="0"/>
              <a:cs typeface="Arial" panose="020B0604020202020204" pitchFamily="34" charset="0"/>
            </a:endParaRPr>
          </a:p>
        </p:txBody>
      </p:sp>
      <p:sp>
        <p:nvSpPr>
          <p:cNvPr id="180228" name="Rectangle 4"/>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29" name="Rectangle 5"/>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0" name="Rectangle 6"/>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1" name="Rectangle 7"/>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2" name="Rectangle 8"/>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3" name="Rectangle 9"/>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4" name="Rectangle 10"/>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5" name="Rectangle 11"/>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6" name="Rectangle 12"/>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7" name="Rectangle 13"/>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8" name="Rectangle 14"/>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39" name="Rectangle 15"/>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40" name="Rectangle 16"/>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41" name="Rectangle 17"/>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42" name="Rectangle 18"/>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43" name="Rectangle 19"/>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244" name="Rectangle 20"/>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45" name="Rectangle 21"/>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46" name="Rectangle 22"/>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47" name="Rectangle 23"/>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48" name="Rectangle 24"/>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49" name="Rectangle 25"/>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0" name="Rectangle 26"/>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1" name="Rectangle 27"/>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2" name="Rectangle 28"/>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3" name="Rectangle 29"/>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4" name="Rectangle 30"/>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5" name="Rectangle 31"/>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6" name="Rectangle 32"/>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7" name="Rectangle 33"/>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8" name="Rectangle 34"/>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59" name="Rectangle 35"/>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0" name="Rectangle 36"/>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1" name="Rectangle 37"/>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2" name="Rectangle 38"/>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3" name="Rectangle 39"/>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4" name="Rectangle 40"/>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5" name="Rectangle 41"/>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6" name="Rectangle 42"/>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7" name="Rectangle 43"/>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8" name="Rectangle 44"/>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69" name="Rectangle 45"/>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0" name="Rectangle 46"/>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1" name="Rectangle 47"/>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2" name="Rectangle 48"/>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3" name="Rectangle 49"/>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4" name="Rectangle 50"/>
          <p:cNvSpPr>
            <a:spLocks noChangeArrowheads="1"/>
          </p:cNvSpPr>
          <p:nvPr/>
        </p:nvSpPr>
        <p:spPr bwMode="auto">
          <a:xfrm>
            <a:off x="0" y="1577975"/>
            <a:ext cx="1530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5" name="Rectangle 51"/>
          <p:cNvSpPr>
            <a:spLocks noChangeArrowheads="1"/>
          </p:cNvSpPr>
          <p:nvPr/>
        </p:nvSpPr>
        <p:spPr bwMode="auto">
          <a:xfrm>
            <a:off x="0" y="1577975"/>
            <a:ext cx="809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6" name="Rectangle 52"/>
          <p:cNvSpPr>
            <a:spLocks noChangeArrowheads="1"/>
          </p:cNvSpPr>
          <p:nvPr/>
        </p:nvSpPr>
        <p:spPr bwMode="auto">
          <a:xfrm>
            <a:off x="0" y="1577975"/>
            <a:ext cx="2476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7" name="Rectangle 53"/>
          <p:cNvSpPr>
            <a:spLocks noChangeArrowheads="1"/>
          </p:cNvSpPr>
          <p:nvPr/>
        </p:nvSpPr>
        <p:spPr bwMode="auto">
          <a:xfrm>
            <a:off x="0" y="1577975"/>
            <a:ext cx="9731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180278" name="Rectangle 54"/>
          <p:cNvSpPr>
            <a:spLocks noChangeArrowheads="1"/>
          </p:cNvSpPr>
          <p:nvPr/>
        </p:nvSpPr>
        <p:spPr bwMode="auto">
          <a:xfrm>
            <a:off x="0" y="1577975"/>
            <a:ext cx="76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graphicFrame>
        <p:nvGraphicFramePr>
          <p:cNvPr id="180279" name="Group 55"/>
          <p:cNvGraphicFramePr>
            <a:graphicFrameLocks noGrp="1"/>
          </p:cNvGraphicFramePr>
          <p:nvPr/>
        </p:nvGraphicFramePr>
        <p:xfrm>
          <a:off x="1042988" y="1268413"/>
          <a:ext cx="7129462" cy="5184778"/>
        </p:xfrm>
        <a:graphic>
          <a:graphicData uri="http://schemas.openxmlformats.org/drawingml/2006/table">
            <a:tbl>
              <a:tblPr/>
              <a:tblGrid>
                <a:gridCol w="2027237"/>
                <a:gridCol w="1833563"/>
                <a:gridCol w="244475"/>
                <a:gridCol w="1655762"/>
                <a:gridCol w="1368425"/>
              </a:tblGrid>
              <a:tr h="8334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altLang="fr-FR" sz="1600" b="1" i="0" u="none" strike="noStrike" cap="none" normalizeH="0" baseline="0" smtClean="0">
                          <a:ln>
                            <a:noFill/>
                          </a:ln>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Type de phenothiazine</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FF3300"/>
                          </a:solidFill>
                          <a:effectLst/>
                          <a:latin typeface="Arial" panose="020B0604020202020204" pitchFamily="34" charset="0"/>
                          <a:ea typeface="Times New Roman" panose="02020603050405020304" pitchFamily="18" charset="0"/>
                          <a:cs typeface="Arial" panose="020B0604020202020204" pitchFamily="34" charset="0"/>
                        </a:rPr>
                        <a:t>coloration</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cap="fla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Type de phenothiazine</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FF3300"/>
                          </a:solidFill>
                          <a:effectLst/>
                          <a:latin typeface="Arial" panose="020B0604020202020204" pitchFamily="34" charset="0"/>
                          <a:ea typeface="Times New Roman" panose="02020603050405020304" pitchFamily="18" charset="0"/>
                          <a:cs typeface="Arial" panose="020B0604020202020204" pitchFamily="34" charset="0"/>
                        </a:rPr>
                        <a:t>coloration</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54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Theralène</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Rose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Melleril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Emeraude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54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Largactil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violacé</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Plegicil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Rose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54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Nozinan</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Violet</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Lispamol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Framboise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54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1800" b="1"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Rose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Diparcol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Rouge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39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Moditen</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Orange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Terfluzine</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Orange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254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Torecan</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Arial" panose="020B0604020202020204" pitchFamily="34" charset="0"/>
                        </a:rPr>
                        <a:t>Emeraude</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altLang="fr-FR" sz="2800" b="0" i="0" u="none" strike="noStrike" cap="none" normalizeH="0" baseline="0" smtClean="0">
                        <a:ln>
                          <a:noFill/>
                        </a:ln>
                        <a:solidFill>
                          <a:schemeClr val="tx1"/>
                        </a:solidFill>
                        <a:effectLst/>
                        <a:latin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a:noFill/>
                    </a:lnT>
                    <a:lnB cap="flat">
                      <a:noFill/>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Mopazine</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663300"/>
                          </a:solidFill>
                          <a:effectLst/>
                          <a:latin typeface="Times New Roman" panose="02020603050405020304" pitchFamily="18" charset="0"/>
                          <a:ea typeface="Times New Roman" panose="02020603050405020304" pitchFamily="18" charset="0"/>
                          <a:cs typeface="Traditional Arabic" panose="02020603050405020304" pitchFamily="18" charset="-78"/>
                        </a:rPr>
                        <a:t>Violet</a:t>
                      </a:r>
                      <a:endParaRPr kumimoji="0" lang="fr-FR" altLang="fr-FR" sz="1600" b="1" i="0" u="none" strike="noStrike" cap="none" normalizeH="0" baseline="0" smtClean="0">
                        <a:ln>
                          <a:noFill/>
                        </a:ln>
                        <a:solidFill>
                          <a:srgbClr val="6633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180339" name="Rectangle 115"/>
          <p:cNvSpPr>
            <a:spLocks noChangeArrowheads="1"/>
          </p:cNvSpPr>
          <p:nvPr/>
        </p:nvSpPr>
        <p:spPr bwMode="auto">
          <a:xfrm>
            <a:off x="0" y="5278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180340" name="Rectangle 116"/>
          <p:cNvSpPr>
            <a:spLocks noChangeArrowheads="1"/>
          </p:cNvSpPr>
          <p:nvPr/>
        </p:nvSpPr>
        <p:spPr bwMode="auto">
          <a:xfrm>
            <a:off x="0" y="157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
        <p:nvSpPr>
          <p:cNvPr id="180341" name="Rectangle 117"/>
          <p:cNvSpPr>
            <a:spLocks noChangeArrowheads="1"/>
          </p:cNvSpPr>
          <p:nvPr/>
        </p:nvSpPr>
        <p:spPr bwMode="auto">
          <a:xfrm>
            <a:off x="1403350" y="14462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ltLang="fr-FR"/>
          </a:p>
        </p:txBody>
      </p:sp>
    </p:spTree>
    <p:extLst>
      <p:ext uri="{BB962C8B-B14F-4D97-AF65-F5344CB8AC3E}">
        <p14:creationId xmlns:p14="http://schemas.microsoft.com/office/powerpoint/2010/main" val="2311543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subTitle" idx="1"/>
          </p:nvPr>
        </p:nvSpPr>
        <p:spPr>
          <a:xfrm>
            <a:off x="611188" y="0"/>
            <a:ext cx="7561262" cy="3600450"/>
          </a:xfrm>
        </p:spPr>
        <p:txBody>
          <a:bodyPr/>
          <a:lstStyle/>
          <a:p>
            <a:pPr>
              <a:lnSpc>
                <a:spcPct val="80000"/>
              </a:lnSpc>
            </a:pPr>
            <a:endParaRPr lang="fr-FR" altLang="fr-FR" sz="2000" b="1" dirty="0">
              <a:solidFill>
                <a:schemeClr val="tx1"/>
              </a:solidFill>
            </a:endParaRPr>
          </a:p>
          <a:p>
            <a:pPr>
              <a:lnSpc>
                <a:spcPct val="80000"/>
              </a:lnSpc>
            </a:pPr>
            <a:endParaRPr lang="fr-FR" altLang="fr-FR" sz="2000" b="1" dirty="0">
              <a:solidFill>
                <a:schemeClr val="tx1"/>
              </a:solidFill>
            </a:endParaRPr>
          </a:p>
          <a:p>
            <a:pPr>
              <a:lnSpc>
                <a:spcPct val="80000"/>
              </a:lnSpc>
            </a:pPr>
            <a:r>
              <a:rPr lang="fr-FR" altLang="fr-FR" sz="3200" b="1" dirty="0">
                <a:solidFill>
                  <a:schemeClr val="tx1"/>
                </a:solidFill>
              </a:rPr>
              <a:t>Analyses toxicologiques par méthodes spécifiques dans</a:t>
            </a:r>
          </a:p>
          <a:p>
            <a:pPr>
              <a:lnSpc>
                <a:spcPct val="80000"/>
              </a:lnSpc>
            </a:pPr>
            <a:endParaRPr lang="fr-FR" altLang="fr-FR" sz="3200" b="1" dirty="0">
              <a:solidFill>
                <a:schemeClr val="tx1"/>
              </a:solidFill>
            </a:endParaRPr>
          </a:p>
          <a:p>
            <a:pPr>
              <a:lnSpc>
                <a:spcPct val="80000"/>
              </a:lnSpc>
            </a:pPr>
            <a:r>
              <a:rPr lang="fr-FR" altLang="fr-FR" sz="3200" dirty="0">
                <a:solidFill>
                  <a:schemeClr val="tx1"/>
                </a:solidFill>
              </a:rPr>
              <a:t>sang, liquide de lavage gastrique, urines</a:t>
            </a:r>
          </a:p>
          <a:p>
            <a:pPr>
              <a:lnSpc>
                <a:spcPct val="80000"/>
              </a:lnSpc>
            </a:pPr>
            <a:endParaRPr lang="fr-FR" altLang="fr-FR" sz="3200" dirty="0">
              <a:solidFill>
                <a:schemeClr val="tx1"/>
              </a:solidFill>
            </a:endParaRPr>
          </a:p>
          <a:p>
            <a:pPr>
              <a:lnSpc>
                <a:spcPct val="80000"/>
              </a:lnSpc>
            </a:pPr>
            <a:endParaRPr lang="fr-FR" altLang="fr-FR" sz="2800" dirty="0">
              <a:solidFill>
                <a:schemeClr val="tx1"/>
              </a:solidFill>
            </a:endParaRPr>
          </a:p>
        </p:txBody>
      </p:sp>
      <p:sp>
        <p:nvSpPr>
          <p:cNvPr id="138245" name="Rectangle 5"/>
          <p:cNvSpPr>
            <a:spLocks noGrp="1" noChangeArrowheads="1"/>
          </p:cNvSpPr>
          <p:nvPr>
            <p:ph type="ctrTitle"/>
          </p:nvPr>
        </p:nvSpPr>
        <p:spPr>
          <a:xfrm>
            <a:off x="611188" y="4292600"/>
            <a:ext cx="8281987" cy="1470025"/>
          </a:xfrm>
          <a:noFill/>
          <a:ln/>
        </p:spPr>
        <p:txBody>
          <a:bodyPr anchor="ctr">
            <a:normAutofit fontScale="90000"/>
          </a:bodyPr>
          <a:lstStyle/>
          <a:p>
            <a:r>
              <a:rPr lang="fr-FR" altLang="fr-FR" sz="3600" dirty="0">
                <a:effectLst>
                  <a:outerShdw blurRad="38100" dist="38100" dir="2700000" algn="tl">
                    <a:srgbClr val="FFFFFF"/>
                  </a:outerShdw>
                </a:effectLst>
              </a:rPr>
              <a:t>DOSAGE DU PHENOBARBITAL ET THIOPENTAL </a:t>
            </a:r>
            <a:r>
              <a:rPr lang="fr-FR" altLang="fr-FR" sz="3600" b="1" dirty="0">
                <a:effectLst>
                  <a:outerShdw blurRad="38100" dist="38100" dir="2700000" algn="tl">
                    <a:srgbClr val="FFFFFF"/>
                  </a:outerShdw>
                </a:effectLst>
              </a:rPr>
              <a:t/>
            </a:r>
            <a:br>
              <a:rPr lang="fr-FR" altLang="fr-FR" sz="3600" b="1" dirty="0">
                <a:effectLst>
                  <a:outerShdw blurRad="38100" dist="38100" dir="2700000" algn="tl">
                    <a:srgbClr val="FFFFFF"/>
                  </a:outerShdw>
                </a:effectLst>
              </a:rPr>
            </a:br>
            <a:r>
              <a:rPr lang="fr-FR" altLang="fr-FR" sz="3600" b="1" dirty="0">
                <a:effectLst>
                  <a:outerShdw blurRad="38100" dist="38100" dir="2700000" algn="tl">
                    <a:srgbClr val="FFFFFF"/>
                  </a:outerShdw>
                </a:effectLst>
              </a:rPr>
              <a:t>dans les liquides biologiques</a:t>
            </a:r>
            <a:r>
              <a:rPr lang="fr-FR" altLang="fr-FR" sz="4400" b="1" dirty="0">
                <a:effectLst>
                  <a:outerShdw blurRad="38100" dist="38100" dir="2700000" algn="tl">
                    <a:srgbClr val="FFFFFF"/>
                  </a:outerShdw>
                </a:effectLst>
              </a:rPr>
              <a:t/>
            </a:r>
            <a:br>
              <a:rPr lang="fr-FR" altLang="fr-FR" sz="4400" b="1" dirty="0">
                <a:effectLst>
                  <a:outerShdw blurRad="38100" dist="38100" dir="2700000" algn="tl">
                    <a:srgbClr val="FFFFFF"/>
                  </a:outerShdw>
                </a:effectLst>
              </a:rPr>
            </a:br>
            <a:endParaRPr lang="fr-FR" altLang="fr-FR" sz="4400" b="1" dirty="0">
              <a:effectLst>
                <a:outerShdw blurRad="38100" dist="38100" dir="2700000" algn="tl">
                  <a:srgbClr val="FFFFFF"/>
                </a:outerShdw>
              </a:effectLst>
            </a:endParaRPr>
          </a:p>
        </p:txBody>
      </p:sp>
    </p:spTree>
    <p:extLst>
      <p:ext uri="{BB962C8B-B14F-4D97-AF65-F5344CB8AC3E}">
        <p14:creationId xmlns:p14="http://schemas.microsoft.com/office/powerpoint/2010/main" val="2002219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fr-FR" altLang="fr-FR" sz="3000" dirty="0">
                <a:effectLst>
                  <a:outerShdw blurRad="38100" dist="38100" dir="2700000" algn="tl">
                    <a:srgbClr val="FFFFFF"/>
                  </a:outerShdw>
                </a:effectLst>
              </a:rPr>
              <a:t>DOSAGE DU PHENOBARBITAL ET THIOPENTAL </a:t>
            </a:r>
            <a:r>
              <a:rPr lang="fr-FR" altLang="fr-FR" sz="3000" b="1" dirty="0">
                <a:effectLst>
                  <a:outerShdw blurRad="38100" dist="38100" dir="2700000" algn="tl">
                    <a:srgbClr val="FFFFFF"/>
                  </a:outerShdw>
                </a:effectLst>
              </a:rPr>
              <a:t/>
            </a:r>
            <a:br>
              <a:rPr lang="fr-FR" altLang="fr-FR" sz="3000" b="1" dirty="0">
                <a:effectLst>
                  <a:outerShdw blurRad="38100" dist="38100" dir="2700000" algn="tl">
                    <a:srgbClr val="FFFFFF"/>
                  </a:outerShdw>
                </a:effectLst>
              </a:rPr>
            </a:br>
            <a:r>
              <a:rPr lang="fr-FR" altLang="fr-FR" sz="3000" b="1" dirty="0">
                <a:effectLst>
                  <a:outerShdw blurRad="38100" dist="38100" dir="2700000" algn="tl">
                    <a:srgbClr val="FFFFFF"/>
                  </a:outerShdw>
                </a:effectLst>
              </a:rPr>
              <a:t>dans les liquides biologiques</a:t>
            </a:r>
          </a:p>
        </p:txBody>
      </p:sp>
      <p:sp>
        <p:nvSpPr>
          <p:cNvPr id="139267" name="Rectangle 3"/>
          <p:cNvSpPr>
            <a:spLocks noGrp="1" noChangeArrowheads="1"/>
          </p:cNvSpPr>
          <p:nvPr>
            <p:ph type="body" idx="1"/>
          </p:nvPr>
        </p:nvSpPr>
        <p:spPr>
          <a:xfrm>
            <a:off x="468313" y="1989138"/>
            <a:ext cx="8229600" cy="4525962"/>
          </a:xfrm>
        </p:spPr>
        <p:txBody>
          <a:bodyPr/>
          <a:lstStyle/>
          <a:p>
            <a:pPr>
              <a:lnSpc>
                <a:spcPct val="80000"/>
              </a:lnSpc>
              <a:buFontTx/>
              <a:buNone/>
            </a:pPr>
            <a:r>
              <a:rPr lang="fr-FR" altLang="fr-FR" sz="2200" b="1" dirty="0">
                <a:effectLst>
                  <a:outerShdw blurRad="38100" dist="38100" dir="2700000" algn="tl">
                    <a:srgbClr val="FFFFFF"/>
                  </a:outerShdw>
                </a:effectLst>
              </a:rPr>
              <a:t>Prélèvements </a:t>
            </a:r>
          </a:p>
          <a:p>
            <a:pPr>
              <a:lnSpc>
                <a:spcPct val="80000"/>
              </a:lnSpc>
              <a:buFontTx/>
              <a:buNone/>
            </a:pPr>
            <a:endParaRPr lang="fr-FR" altLang="fr-FR" sz="2200" b="1" dirty="0">
              <a:effectLst>
                <a:outerShdw blurRad="38100" dist="38100" dir="2700000" algn="tl">
                  <a:srgbClr val="FFFFFF"/>
                </a:outerShdw>
              </a:effectLst>
            </a:endParaRPr>
          </a:p>
          <a:p>
            <a:pPr>
              <a:lnSpc>
                <a:spcPct val="80000"/>
              </a:lnSpc>
              <a:buFontTx/>
              <a:buNone/>
            </a:pPr>
            <a:r>
              <a:rPr lang="fr-FR" altLang="fr-FR" sz="2200" b="1" dirty="0"/>
              <a:t>	1.Nature </a:t>
            </a:r>
            <a:r>
              <a:rPr lang="fr-FR" altLang="fr-FR" sz="2200" dirty="0"/>
              <a:t>: sang, liquide de lavage gastrique, urines </a:t>
            </a:r>
          </a:p>
          <a:p>
            <a:pPr>
              <a:lnSpc>
                <a:spcPct val="80000"/>
              </a:lnSpc>
              <a:buFontTx/>
              <a:buNone/>
            </a:pPr>
            <a:endParaRPr lang="fr-FR" altLang="fr-FR" sz="2200" dirty="0"/>
          </a:p>
          <a:p>
            <a:pPr>
              <a:lnSpc>
                <a:spcPct val="80000"/>
              </a:lnSpc>
              <a:buFontTx/>
              <a:buNone/>
            </a:pPr>
            <a:r>
              <a:rPr lang="fr-FR" altLang="fr-FR" sz="2200" b="1" dirty="0"/>
              <a:t>	2</a:t>
            </a:r>
            <a:r>
              <a:rPr lang="fr-FR" altLang="fr-FR" sz="2200" dirty="0"/>
              <a:t>. </a:t>
            </a:r>
            <a:r>
              <a:rPr lang="fr-FR" altLang="fr-FR" sz="2200" b="1" dirty="0"/>
              <a:t>Quantité </a:t>
            </a:r>
            <a:r>
              <a:rPr lang="fr-FR" altLang="fr-FR" sz="2200" dirty="0"/>
              <a:t>: 0,5 à 2 ml de liquide biologique </a:t>
            </a:r>
          </a:p>
          <a:p>
            <a:pPr>
              <a:lnSpc>
                <a:spcPct val="80000"/>
              </a:lnSpc>
              <a:buFontTx/>
              <a:buNone/>
            </a:pPr>
            <a:endParaRPr lang="fr-FR" altLang="fr-FR" sz="2200" dirty="0"/>
          </a:p>
          <a:p>
            <a:pPr>
              <a:lnSpc>
                <a:spcPct val="80000"/>
              </a:lnSpc>
              <a:buFontTx/>
              <a:buNone/>
            </a:pPr>
            <a:r>
              <a:rPr lang="fr-FR" altLang="fr-FR" sz="2200" b="1" dirty="0"/>
              <a:t>	3. Nature des tubes </a:t>
            </a:r>
            <a:r>
              <a:rPr lang="fr-FR" altLang="fr-FR" sz="2200" dirty="0"/>
              <a:t>: tube en verre</a:t>
            </a:r>
          </a:p>
          <a:p>
            <a:pPr>
              <a:lnSpc>
                <a:spcPct val="80000"/>
              </a:lnSpc>
              <a:buFontTx/>
              <a:buNone/>
            </a:pPr>
            <a:endParaRPr lang="fr-FR" altLang="fr-FR" sz="2200" dirty="0"/>
          </a:p>
          <a:p>
            <a:pPr>
              <a:lnSpc>
                <a:spcPct val="80000"/>
              </a:lnSpc>
              <a:buFontTx/>
              <a:buNone/>
            </a:pPr>
            <a:r>
              <a:rPr lang="fr-FR" altLang="fr-FR" sz="2200" b="1" dirty="0"/>
              <a:t>	4. Mode de conservation des échantillons </a:t>
            </a:r>
            <a:r>
              <a:rPr lang="fr-FR" altLang="fr-FR" sz="2200" dirty="0"/>
              <a:t>: </a:t>
            </a:r>
          </a:p>
          <a:p>
            <a:pPr>
              <a:lnSpc>
                <a:spcPct val="80000"/>
              </a:lnSpc>
              <a:buFontTx/>
              <a:buNone/>
            </a:pPr>
            <a:r>
              <a:rPr lang="fr-FR" altLang="fr-FR" sz="2200" dirty="0"/>
              <a:t>	</a:t>
            </a:r>
          </a:p>
          <a:p>
            <a:pPr>
              <a:lnSpc>
                <a:spcPct val="80000"/>
              </a:lnSpc>
              <a:buFontTx/>
              <a:buNone/>
            </a:pPr>
            <a:r>
              <a:rPr lang="fr-FR" altLang="fr-FR" sz="2200" dirty="0"/>
              <a:t>	 + 4°C pour les analyses programmées dans les 24 h, à –20°C pour les analyses différées. </a:t>
            </a:r>
          </a:p>
        </p:txBody>
      </p:sp>
    </p:spTree>
    <p:extLst>
      <p:ext uri="{BB962C8B-B14F-4D97-AF65-F5344CB8AC3E}">
        <p14:creationId xmlns:p14="http://schemas.microsoft.com/office/powerpoint/2010/main" val="3998418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576263" y="284163"/>
            <a:ext cx="8064500" cy="936625"/>
          </a:xfrm>
        </p:spPr>
        <p:txBody>
          <a:bodyPr/>
          <a:lstStyle/>
          <a:p>
            <a:r>
              <a:rPr lang="fr-FR" altLang="fr-FR" sz="4000" b="1"/>
              <a:t>Circonstances de l'intoxication</a:t>
            </a:r>
          </a:p>
        </p:txBody>
      </p:sp>
      <p:sp>
        <p:nvSpPr>
          <p:cNvPr id="140291" name="Rectangle 3"/>
          <p:cNvSpPr>
            <a:spLocks noGrp="1" noChangeArrowheads="1"/>
          </p:cNvSpPr>
          <p:nvPr>
            <p:ph type="body" idx="1"/>
          </p:nvPr>
        </p:nvSpPr>
        <p:spPr/>
        <p:txBody>
          <a:bodyPr/>
          <a:lstStyle/>
          <a:p>
            <a:pPr>
              <a:lnSpc>
                <a:spcPct val="90000"/>
              </a:lnSpc>
              <a:buFontTx/>
              <a:buNone/>
            </a:pPr>
            <a:endParaRPr lang="fr-FR" altLang="fr-FR" sz="2400" dirty="0"/>
          </a:p>
          <a:p>
            <a:pPr>
              <a:lnSpc>
                <a:spcPct val="90000"/>
              </a:lnSpc>
              <a:buFontTx/>
              <a:buNone/>
            </a:pPr>
            <a:r>
              <a:rPr lang="fr-FR" altLang="fr-FR" sz="2400" b="1" dirty="0">
                <a:effectLst>
                  <a:outerShdw blurRad="38100" dist="38100" dir="2700000" algn="tl">
                    <a:srgbClr val="FFFFFF"/>
                  </a:outerShdw>
                </a:effectLst>
              </a:rPr>
              <a:t>1. Inconnue </a:t>
            </a:r>
          </a:p>
          <a:p>
            <a:pPr>
              <a:lnSpc>
                <a:spcPct val="90000"/>
              </a:lnSpc>
              <a:buFontTx/>
              <a:buNone/>
            </a:pPr>
            <a:endParaRPr lang="fr-FR" altLang="fr-FR" sz="2400" b="1" dirty="0">
              <a:effectLst>
                <a:outerShdw blurRad="38100" dist="38100" dir="2700000" algn="tl">
                  <a:srgbClr val="FFFFFF"/>
                </a:outerShdw>
              </a:effectLst>
            </a:endParaRPr>
          </a:p>
          <a:p>
            <a:pPr>
              <a:lnSpc>
                <a:spcPct val="90000"/>
              </a:lnSpc>
              <a:buFontTx/>
              <a:buNone/>
            </a:pPr>
            <a:r>
              <a:rPr lang="fr-FR" altLang="fr-FR" sz="2400" b="1" dirty="0">
                <a:effectLst>
                  <a:outerShdw blurRad="38100" dist="38100" dir="2700000" algn="tl">
                    <a:srgbClr val="FFFFFF"/>
                  </a:outerShdw>
                </a:effectLst>
              </a:rPr>
              <a:t>2. Connue</a:t>
            </a:r>
            <a:r>
              <a:rPr lang="fr-FR" altLang="fr-FR" sz="2400" b="1" dirty="0"/>
              <a:t> </a:t>
            </a:r>
          </a:p>
          <a:p>
            <a:pPr>
              <a:lnSpc>
                <a:spcPct val="90000"/>
              </a:lnSpc>
              <a:buFontTx/>
              <a:buNone/>
            </a:pPr>
            <a:endParaRPr lang="fr-FR" altLang="fr-FR" sz="2400" b="1" dirty="0"/>
          </a:p>
          <a:p>
            <a:pPr>
              <a:lnSpc>
                <a:spcPct val="90000"/>
              </a:lnSpc>
              <a:buFontTx/>
              <a:buNone/>
            </a:pPr>
            <a:r>
              <a:rPr lang="fr-FR" altLang="fr-FR" sz="2400" dirty="0"/>
              <a:t>	Les cas d’intoxication sont consécutifs à une tentative de suicide ou à un accident d’anesthésie. Certains cas sont accidentels chez l’enfant ou des toxicomanes. </a:t>
            </a:r>
          </a:p>
          <a:p>
            <a:pPr>
              <a:lnSpc>
                <a:spcPct val="90000"/>
              </a:lnSpc>
              <a:buFontTx/>
              <a:buNone/>
            </a:pPr>
            <a:r>
              <a:rPr lang="fr-FR" altLang="fr-FR" sz="2400" dirty="0"/>
              <a:t>	</a:t>
            </a:r>
          </a:p>
          <a:p>
            <a:pPr>
              <a:lnSpc>
                <a:spcPct val="90000"/>
              </a:lnSpc>
              <a:buFontTx/>
              <a:buNone/>
            </a:pPr>
            <a:r>
              <a:rPr lang="fr-FR" altLang="fr-FR" sz="2400" dirty="0"/>
              <a:t>	L’intoxication par les barbituriques notamment ceux d’action rapide est une urgence extrême (arrêt respiratoire). </a:t>
            </a:r>
          </a:p>
          <a:p>
            <a:pPr>
              <a:lnSpc>
                <a:spcPct val="90000"/>
              </a:lnSpc>
            </a:pPr>
            <a:endParaRPr lang="fr-FR" altLang="fr-FR" sz="2400" dirty="0"/>
          </a:p>
          <a:p>
            <a:pPr>
              <a:lnSpc>
                <a:spcPct val="90000"/>
              </a:lnSpc>
            </a:pPr>
            <a:endParaRPr lang="fr-FR" altLang="fr-FR" sz="2400" dirty="0"/>
          </a:p>
        </p:txBody>
      </p:sp>
    </p:spTree>
    <p:extLst>
      <p:ext uri="{BB962C8B-B14F-4D97-AF65-F5344CB8AC3E}">
        <p14:creationId xmlns:p14="http://schemas.microsoft.com/office/powerpoint/2010/main" val="4004782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539750" y="0"/>
            <a:ext cx="8001000" cy="882650"/>
          </a:xfrm>
        </p:spPr>
        <p:txBody>
          <a:bodyPr/>
          <a:lstStyle/>
          <a:p>
            <a:r>
              <a:rPr lang="fr-FR" altLang="fr-FR" sz="3600" dirty="0">
                <a:effectLst>
                  <a:outerShdw blurRad="38100" dist="38100" dir="2700000" algn="tl">
                    <a:srgbClr val="FFFFFF"/>
                  </a:outerShdw>
                </a:effectLst>
              </a:rPr>
              <a:t>Méthode de dosage</a:t>
            </a:r>
          </a:p>
        </p:txBody>
      </p:sp>
      <p:sp>
        <p:nvSpPr>
          <p:cNvPr id="141315" name="Rectangle 3"/>
          <p:cNvSpPr>
            <a:spLocks noGrp="1" noChangeArrowheads="1"/>
          </p:cNvSpPr>
          <p:nvPr>
            <p:ph type="body" idx="1"/>
          </p:nvPr>
        </p:nvSpPr>
        <p:spPr>
          <a:xfrm>
            <a:off x="457200" y="1196975"/>
            <a:ext cx="8229600" cy="4929188"/>
          </a:xfrm>
        </p:spPr>
        <p:txBody>
          <a:bodyPr/>
          <a:lstStyle/>
          <a:p>
            <a:pPr>
              <a:lnSpc>
                <a:spcPct val="80000"/>
              </a:lnSpc>
              <a:buFontTx/>
              <a:buNone/>
            </a:pPr>
            <a:r>
              <a:rPr lang="fr-FR" altLang="fr-FR" sz="2000" dirty="0"/>
              <a:t> </a:t>
            </a:r>
            <a:r>
              <a:rPr lang="fr-FR" altLang="fr-FR" sz="2400" b="1" dirty="0">
                <a:effectLst>
                  <a:outerShdw blurRad="38100" dist="38100" dir="2700000" algn="tl">
                    <a:srgbClr val="FFFFFF"/>
                  </a:outerShdw>
                </a:effectLst>
              </a:rPr>
              <a:t>Phénobarbital : </a:t>
            </a:r>
          </a:p>
          <a:p>
            <a:pPr>
              <a:lnSpc>
                <a:spcPct val="80000"/>
              </a:lnSpc>
              <a:buFontTx/>
              <a:buNone/>
            </a:pPr>
            <a:endParaRPr lang="fr-FR" altLang="fr-FR" sz="2400" b="1" dirty="0">
              <a:effectLst>
                <a:outerShdw blurRad="38100" dist="38100" dir="2700000" algn="tl">
                  <a:srgbClr val="FFFFFF"/>
                </a:outerShdw>
              </a:effectLst>
            </a:endParaRPr>
          </a:p>
          <a:p>
            <a:pPr>
              <a:lnSpc>
                <a:spcPct val="80000"/>
              </a:lnSpc>
              <a:buFontTx/>
              <a:buNone/>
            </a:pPr>
            <a:r>
              <a:rPr lang="fr-FR" altLang="fr-FR" sz="2000" dirty="0"/>
              <a:t> Le dosage est généralement réalisé par </a:t>
            </a:r>
            <a:r>
              <a:rPr lang="fr-FR" altLang="fr-FR" sz="2000" dirty="0" err="1"/>
              <a:t>immunoanalyse</a:t>
            </a:r>
            <a:r>
              <a:rPr lang="fr-FR" altLang="fr-FR" sz="2000" dirty="0"/>
              <a:t> (polarisation de fluorescence ou EMIT). Cette technique permet la quantification du xénobiotique sur une plage de concentrations, incluant largement la zone thérapeutique. </a:t>
            </a:r>
          </a:p>
          <a:p>
            <a:pPr>
              <a:lnSpc>
                <a:spcPct val="80000"/>
              </a:lnSpc>
              <a:buFontTx/>
              <a:buNone/>
            </a:pPr>
            <a:endParaRPr lang="fr-FR" altLang="fr-FR" sz="2000" dirty="0"/>
          </a:p>
          <a:p>
            <a:pPr>
              <a:lnSpc>
                <a:spcPct val="80000"/>
              </a:lnSpc>
              <a:buFontTx/>
              <a:buNone/>
            </a:pPr>
            <a:r>
              <a:rPr lang="fr-FR" altLang="fr-FR" sz="2000" dirty="0"/>
              <a:t>Des méthodes chromatographiques sont toutefois disponibles. </a:t>
            </a:r>
          </a:p>
          <a:p>
            <a:pPr>
              <a:lnSpc>
                <a:spcPct val="80000"/>
              </a:lnSpc>
            </a:pPr>
            <a:r>
              <a:rPr lang="fr-FR" altLang="fr-FR" sz="2000" dirty="0"/>
              <a:t>➣ thiopental, deux types de méthodes chromatographiques peuvent être retenues : </a:t>
            </a:r>
          </a:p>
          <a:p>
            <a:pPr lvl="1">
              <a:lnSpc>
                <a:spcPct val="80000"/>
              </a:lnSpc>
              <a:buFontTx/>
              <a:buNone/>
            </a:pPr>
            <a:r>
              <a:rPr lang="fr-FR" altLang="fr-FR" sz="1800" dirty="0"/>
              <a:t>	     ♦ HPLC – UV : à polarité de phase inverse (colonne C18) avec une phase mobile </a:t>
            </a:r>
            <a:r>
              <a:rPr lang="fr-FR" altLang="fr-FR" sz="1800" dirty="0" err="1"/>
              <a:t>acétonitrile</a:t>
            </a:r>
            <a:r>
              <a:rPr lang="fr-FR" altLang="fr-FR" sz="1800" dirty="0"/>
              <a:t>-tampon, extraction par </a:t>
            </a:r>
            <a:r>
              <a:rPr lang="fr-FR" altLang="fr-FR" sz="1800" dirty="0" err="1"/>
              <a:t>déprotéinisation</a:t>
            </a:r>
            <a:r>
              <a:rPr lang="fr-FR" altLang="fr-FR" sz="1800" dirty="0"/>
              <a:t> à l’</a:t>
            </a:r>
            <a:r>
              <a:rPr lang="fr-FR" altLang="fr-FR" sz="1800" dirty="0" err="1"/>
              <a:t>acétonitrile</a:t>
            </a:r>
            <a:r>
              <a:rPr lang="fr-FR" altLang="fr-FR" sz="1800" dirty="0"/>
              <a:t> ou liquide-liquide à pH acide </a:t>
            </a:r>
          </a:p>
          <a:p>
            <a:pPr lvl="2">
              <a:lnSpc>
                <a:spcPct val="80000"/>
              </a:lnSpc>
              <a:buFontTx/>
              <a:buNone/>
            </a:pPr>
            <a:r>
              <a:rPr lang="fr-FR" altLang="fr-FR" sz="1600" dirty="0"/>
              <a:t>  ♦ CPG – SM : extraction en milieu acide [il existe du phénobarbital-D5 (phényl-D5) comme étalon interne]. </a:t>
            </a:r>
          </a:p>
          <a:p>
            <a:pPr lvl="2">
              <a:lnSpc>
                <a:spcPct val="80000"/>
              </a:lnSpc>
              <a:buFontTx/>
              <a:buNone/>
            </a:pPr>
            <a:endParaRPr lang="fr-FR" altLang="fr-FR" sz="1600" dirty="0"/>
          </a:p>
          <a:p>
            <a:pPr>
              <a:lnSpc>
                <a:spcPct val="80000"/>
              </a:lnSpc>
            </a:pPr>
            <a:r>
              <a:rPr lang="fr-FR" altLang="fr-FR" sz="2000" b="1" dirty="0"/>
              <a:t>Limite de détection </a:t>
            </a:r>
            <a:r>
              <a:rPr lang="fr-FR" altLang="fr-FR" sz="2000" dirty="0"/>
              <a:t>: polarisation de fluorescence : 1,1 mg/l </a:t>
            </a:r>
          </a:p>
          <a:p>
            <a:pPr>
              <a:lnSpc>
                <a:spcPct val="80000"/>
              </a:lnSpc>
            </a:pPr>
            <a:endParaRPr lang="fr-FR" altLang="fr-FR" sz="2000" dirty="0"/>
          </a:p>
          <a:p>
            <a:pPr>
              <a:lnSpc>
                <a:spcPct val="80000"/>
              </a:lnSpc>
            </a:pPr>
            <a:endParaRPr lang="fr-FR" altLang="fr-FR" sz="2000" dirty="0"/>
          </a:p>
        </p:txBody>
      </p:sp>
    </p:spTree>
    <p:extLst>
      <p:ext uri="{BB962C8B-B14F-4D97-AF65-F5344CB8AC3E}">
        <p14:creationId xmlns:p14="http://schemas.microsoft.com/office/powerpoint/2010/main" val="3639504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611188" y="188913"/>
            <a:ext cx="8074025" cy="1484312"/>
          </a:xfrm>
        </p:spPr>
        <p:txBody>
          <a:bodyPr/>
          <a:lstStyle/>
          <a:p>
            <a:r>
              <a:rPr lang="fr-FR" altLang="fr-FR" sz="2400" b="1" dirty="0">
                <a:effectLst>
                  <a:outerShdw blurRad="38100" dist="38100" dir="2700000" algn="tl">
                    <a:srgbClr val="FFFFFF"/>
                  </a:outerShdw>
                </a:effectLst>
              </a:rPr>
              <a:t>DOSAGE D'UN TOXIQUE VOLATIL:</a:t>
            </a:r>
            <a:br>
              <a:rPr lang="fr-FR" altLang="fr-FR" sz="2400" b="1" dirty="0">
                <a:effectLst>
                  <a:outerShdw blurRad="38100" dist="38100" dir="2700000" algn="tl">
                    <a:srgbClr val="FFFFFF"/>
                  </a:outerShdw>
                </a:effectLst>
              </a:rPr>
            </a:br>
            <a:r>
              <a:rPr lang="fr-FR" altLang="fr-FR" sz="2400" b="1" dirty="0">
                <a:effectLst>
                  <a:outerShdw blurRad="38100" dist="38100" dir="2700000" algn="tl">
                    <a:srgbClr val="FFFFFF"/>
                  </a:outerShdw>
                </a:effectLst>
              </a:rPr>
              <a:t>L'ALCOOL ETHYLIQUE DANS LE SANG "ALCOOLEMIE"</a:t>
            </a:r>
            <a:r>
              <a:rPr lang="fr-FR" altLang="fr-FR" sz="2400" dirty="0">
                <a:effectLst>
                  <a:outerShdw blurRad="38100" dist="38100" dir="2700000" algn="tl">
                    <a:srgbClr val="FFFFFF"/>
                  </a:outerShdw>
                </a:effectLst>
              </a:rPr>
              <a:t/>
            </a:r>
            <a:br>
              <a:rPr lang="fr-FR" altLang="fr-FR" sz="2400" dirty="0">
                <a:effectLst>
                  <a:outerShdw blurRad="38100" dist="38100" dir="2700000" algn="tl">
                    <a:srgbClr val="FFFFFF"/>
                  </a:outerShdw>
                </a:effectLst>
              </a:rPr>
            </a:br>
            <a:endParaRPr lang="fr-FR" altLang="fr-FR" sz="2400" dirty="0">
              <a:effectLst>
                <a:outerShdw blurRad="38100" dist="38100" dir="2700000" algn="tl">
                  <a:srgbClr val="FFFFFF"/>
                </a:outerShdw>
              </a:effectLst>
            </a:endParaRPr>
          </a:p>
        </p:txBody>
      </p:sp>
      <p:sp>
        <p:nvSpPr>
          <p:cNvPr id="151555" name="Rectangle 3"/>
          <p:cNvSpPr>
            <a:spLocks noGrp="1" noChangeArrowheads="1"/>
          </p:cNvSpPr>
          <p:nvPr>
            <p:ph type="body" idx="1"/>
          </p:nvPr>
        </p:nvSpPr>
        <p:spPr>
          <a:xfrm>
            <a:off x="457200" y="1600200"/>
            <a:ext cx="8229600" cy="5068888"/>
          </a:xfrm>
        </p:spPr>
        <p:txBody>
          <a:bodyPr/>
          <a:lstStyle/>
          <a:p>
            <a:pPr>
              <a:lnSpc>
                <a:spcPct val="80000"/>
              </a:lnSpc>
            </a:pPr>
            <a:r>
              <a:rPr lang="fr-FR" altLang="fr-FR" sz="2000" b="1" dirty="0"/>
              <a:t>Dans le cas d'une intoxication mortelle, on peut être amener à rechercher l'éthanol dans le sang et les viscères, éventuellement à le doser. </a:t>
            </a:r>
          </a:p>
          <a:p>
            <a:pPr>
              <a:lnSpc>
                <a:spcPct val="80000"/>
              </a:lnSpc>
            </a:pPr>
            <a:r>
              <a:rPr lang="fr-FR" altLang="fr-FR" sz="2000" b="1" dirty="0"/>
              <a:t>Mais c'est là une détermination peu fréquente en regard de l'alcoolémie, celle-ci présente un intérêt tout particulier, dans les enquêtes  concernant les accidents du travail, les crimes et délits, l'état d'ivresse est considérée par toutes les juridictions comme une circonstance aggravante.</a:t>
            </a:r>
          </a:p>
          <a:p>
            <a:pPr>
              <a:lnSpc>
                <a:spcPct val="80000"/>
              </a:lnSpc>
              <a:buFontTx/>
              <a:buNone/>
            </a:pPr>
            <a:endParaRPr lang="fr-FR" altLang="fr-FR" sz="2000" b="1" u="sng" dirty="0"/>
          </a:p>
          <a:p>
            <a:pPr>
              <a:lnSpc>
                <a:spcPct val="80000"/>
              </a:lnSpc>
            </a:pPr>
            <a:r>
              <a:rPr lang="fr-FR" altLang="fr-FR" sz="2000" b="1" u="sng" dirty="0"/>
              <a:t>3-1. PRINCIPE:</a:t>
            </a:r>
          </a:p>
          <a:p>
            <a:pPr>
              <a:lnSpc>
                <a:spcPct val="80000"/>
              </a:lnSpc>
              <a:buFontTx/>
              <a:buNone/>
            </a:pPr>
            <a:endParaRPr lang="fr-FR" altLang="fr-FR" sz="2000" b="1" dirty="0"/>
          </a:p>
          <a:p>
            <a:pPr>
              <a:lnSpc>
                <a:spcPct val="80000"/>
              </a:lnSpc>
            </a:pPr>
            <a:r>
              <a:rPr lang="fr-FR" altLang="fr-FR" sz="2000" b="1" dirty="0"/>
              <a:t>Le sang débarrassé des matières albuminoïdes par défection à l'acide picrique est distillé, l'alcool éventuellement présent dans le distillat est oxydé en acide acétique à froid, au moyen d'une liqueur </a:t>
            </a:r>
            <a:r>
              <a:rPr lang="fr-FR" altLang="fr-FR" sz="2000" b="1" dirty="0" err="1"/>
              <a:t>nitro</a:t>
            </a:r>
            <a:r>
              <a:rPr lang="fr-FR" altLang="fr-FR" sz="2000" b="1" dirty="0"/>
              <a:t>-chromique titrée, utilisée en quantité exactement mesurée et dont on détermine l'excès par </a:t>
            </a:r>
            <a:r>
              <a:rPr lang="fr-FR" altLang="fr-FR" sz="2000" b="1" dirty="0" err="1"/>
              <a:t>iodométrie</a:t>
            </a:r>
            <a:r>
              <a:rPr lang="fr-FR" altLang="fr-FR" sz="2000" b="1" dirty="0"/>
              <a:t> (addition d'iodure de potassium et titrage de l'iode libéré par le thiosulfate de sodium). </a:t>
            </a:r>
          </a:p>
        </p:txBody>
      </p:sp>
    </p:spTree>
    <p:extLst>
      <p:ext uri="{BB962C8B-B14F-4D97-AF65-F5344CB8AC3E}">
        <p14:creationId xmlns:p14="http://schemas.microsoft.com/office/powerpoint/2010/main" val="1612986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body" idx="1"/>
          </p:nvPr>
        </p:nvSpPr>
        <p:spPr>
          <a:xfrm>
            <a:off x="457200" y="404813"/>
            <a:ext cx="8229600" cy="6624637"/>
          </a:xfrm>
        </p:spPr>
        <p:txBody>
          <a:bodyPr/>
          <a:lstStyle/>
          <a:p>
            <a:pPr>
              <a:lnSpc>
                <a:spcPct val="80000"/>
              </a:lnSpc>
            </a:pPr>
            <a:r>
              <a:rPr lang="fr-FR" altLang="fr-FR" sz="1800" u="sng" dirty="0">
                <a:effectLst>
                  <a:outerShdw blurRad="38100" dist="38100" dir="2700000" algn="tl">
                    <a:srgbClr val="FFFFFF"/>
                  </a:outerShdw>
                </a:effectLst>
              </a:rPr>
              <a:t>3-2.MODE OPERATOIRE</a:t>
            </a:r>
            <a:r>
              <a:rPr lang="fr-FR" altLang="fr-FR" sz="1800" dirty="0">
                <a:effectLst>
                  <a:outerShdw blurRad="38100" dist="38100" dir="2700000" algn="tl">
                    <a:srgbClr val="FFFFFF"/>
                  </a:outerShdw>
                </a:effectLst>
              </a:rPr>
              <a:t> :</a:t>
            </a:r>
          </a:p>
          <a:p>
            <a:pPr>
              <a:lnSpc>
                <a:spcPct val="80000"/>
              </a:lnSpc>
              <a:buFontTx/>
              <a:buNone/>
            </a:pPr>
            <a:endParaRPr lang="fr-FR" altLang="fr-FR" sz="1800" u="sng" dirty="0">
              <a:effectLst>
                <a:outerShdw blurRad="38100" dist="38100" dir="2700000" algn="tl">
                  <a:srgbClr val="FFFFFF"/>
                </a:outerShdw>
              </a:effectLst>
            </a:endParaRPr>
          </a:p>
          <a:p>
            <a:pPr>
              <a:lnSpc>
                <a:spcPct val="80000"/>
              </a:lnSpc>
            </a:pPr>
            <a:r>
              <a:rPr lang="fr-FR" altLang="fr-FR" sz="2000" b="1" u="sng" dirty="0">
                <a:effectLst>
                  <a:outerShdw blurRad="38100" dist="38100" dir="2700000" algn="tl">
                    <a:srgbClr val="FFFFFF"/>
                  </a:outerShdw>
                </a:effectLst>
              </a:rPr>
              <a:t>1°/ Défécation du sang</a:t>
            </a:r>
            <a:r>
              <a:rPr lang="fr-FR" altLang="fr-FR" sz="2000" b="1" dirty="0">
                <a:effectLst>
                  <a:outerShdw blurRad="38100" dist="38100" dir="2700000" algn="tl">
                    <a:srgbClr val="FFFFFF"/>
                  </a:outerShdw>
                </a:effectLst>
              </a:rPr>
              <a:t> :</a:t>
            </a:r>
            <a:r>
              <a:rPr lang="fr-FR" altLang="fr-FR" sz="2000" dirty="0"/>
              <a:t> Dans un ballon  de capacité convenable, 10ml de sang (coagulé ou non) sont additionnés lentement et en agitant de 65ml de solution aqueuse saturée d'acide picrique .</a:t>
            </a:r>
          </a:p>
          <a:p>
            <a:pPr>
              <a:lnSpc>
                <a:spcPct val="80000"/>
              </a:lnSpc>
              <a:buFontTx/>
              <a:buNone/>
            </a:pPr>
            <a:endParaRPr lang="fr-FR" altLang="fr-FR" sz="2000" u="sng" dirty="0"/>
          </a:p>
          <a:p>
            <a:pPr>
              <a:lnSpc>
                <a:spcPct val="80000"/>
              </a:lnSpc>
            </a:pPr>
            <a:r>
              <a:rPr lang="fr-FR" altLang="fr-FR" sz="2000" b="1" u="sng" dirty="0">
                <a:effectLst>
                  <a:outerShdw blurRad="38100" dist="38100" dir="2700000" algn="tl">
                    <a:srgbClr val="FFFFFF"/>
                  </a:outerShdw>
                </a:effectLst>
              </a:rPr>
              <a:t>2°/ Distillation</a:t>
            </a:r>
            <a:r>
              <a:rPr lang="fr-FR" altLang="fr-FR" sz="2000" b="1" dirty="0">
                <a:effectLst>
                  <a:outerShdw blurRad="38100" dist="38100" dir="2700000" algn="tl">
                    <a:srgbClr val="FFFFFF"/>
                  </a:outerShdw>
                </a:effectLst>
              </a:rPr>
              <a:t> :</a:t>
            </a:r>
            <a:r>
              <a:rPr lang="fr-FR" altLang="fr-FR" sz="2000" dirty="0"/>
              <a:t> Le mélange est introduit dans le ballon du distillateur, ajouter ensuite une pierre ponce pour régulariser l'ébullition. Disposer à l'extrémité du réfrigérant une petite fiole d'Erlenmeyer  pour  récupérer le  distillat (  40 ml environ ,  sinon  on  complète  avec  de  l’eau distillée)</a:t>
            </a:r>
          </a:p>
          <a:p>
            <a:pPr>
              <a:lnSpc>
                <a:spcPct val="80000"/>
              </a:lnSpc>
              <a:buFontTx/>
              <a:buNone/>
            </a:pPr>
            <a:r>
              <a:rPr lang="fr-FR" altLang="fr-FR" sz="2000" dirty="0"/>
              <a:t>	Distiller en chauffant modérément de façon à recueillir 40ml environ de distillat.</a:t>
            </a:r>
          </a:p>
          <a:p>
            <a:pPr>
              <a:lnSpc>
                <a:spcPct val="80000"/>
              </a:lnSpc>
              <a:buFontTx/>
              <a:buNone/>
            </a:pPr>
            <a:endParaRPr lang="fr-FR" altLang="fr-FR" sz="2000" u="sng" dirty="0"/>
          </a:p>
          <a:p>
            <a:pPr>
              <a:lnSpc>
                <a:spcPct val="80000"/>
              </a:lnSpc>
            </a:pPr>
            <a:r>
              <a:rPr lang="fr-FR" altLang="fr-FR" sz="2000" b="1" u="sng" dirty="0">
                <a:effectLst>
                  <a:outerShdw blurRad="38100" dist="38100" dir="2700000" algn="tl">
                    <a:srgbClr val="FFFFFF"/>
                  </a:outerShdw>
                </a:effectLst>
              </a:rPr>
              <a:t>3°) DOSAGE</a:t>
            </a:r>
            <a:r>
              <a:rPr lang="fr-FR" altLang="fr-FR" sz="2000" b="1" dirty="0">
                <a:effectLst>
                  <a:outerShdw blurRad="38100" dist="38100" dir="2700000" algn="tl">
                    <a:srgbClr val="FFFFFF"/>
                  </a:outerShdw>
                </a:effectLst>
              </a:rPr>
              <a:t> :</a:t>
            </a:r>
            <a:r>
              <a:rPr lang="fr-FR" altLang="fr-FR" sz="2000" dirty="0"/>
              <a:t> démonter le réfrigérant, le rincer au moyen de 5ml d'eau distillée que l'on ajoute au distillat . </a:t>
            </a:r>
          </a:p>
          <a:p>
            <a:pPr>
              <a:lnSpc>
                <a:spcPct val="80000"/>
              </a:lnSpc>
              <a:buFontTx/>
              <a:buNone/>
            </a:pPr>
            <a:r>
              <a:rPr lang="fr-FR" altLang="fr-FR" sz="2000" dirty="0"/>
              <a:t>		A 5ml de  bichromate de  potassium  N/20 on ajoute  1 ml de  distillat.</a:t>
            </a:r>
          </a:p>
          <a:p>
            <a:pPr>
              <a:lnSpc>
                <a:spcPct val="80000"/>
              </a:lnSpc>
              <a:buFontTx/>
              <a:buNone/>
            </a:pPr>
            <a:r>
              <a:rPr lang="fr-FR" altLang="fr-FR" sz="2000" dirty="0"/>
              <a:t>		10 min après  on  ajoute 20ml  d’eau  distillée  puis 10ml  d'iodure de potassium 10%.</a:t>
            </a:r>
          </a:p>
          <a:p>
            <a:pPr>
              <a:lnSpc>
                <a:spcPct val="80000"/>
              </a:lnSpc>
              <a:buFontTx/>
              <a:buNone/>
            </a:pPr>
            <a:r>
              <a:rPr lang="fr-FR" altLang="fr-FR" sz="2000" dirty="0"/>
              <a:t>		L’iode libéré est titré au moyen d'une solution  N/20 de thiosulfate de sodium en présence d'empois d'amidon (quelques gouttes vers la fin du titrage.) .</a:t>
            </a:r>
          </a:p>
        </p:txBody>
      </p:sp>
    </p:spTree>
    <p:extLst>
      <p:ext uri="{BB962C8B-B14F-4D97-AF65-F5344CB8AC3E}">
        <p14:creationId xmlns:p14="http://schemas.microsoft.com/office/powerpoint/2010/main" val="2030961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a:latin typeface="Times New Roman" pitchFamily="18" charset="0"/>
                <a:cs typeface="Times New Roman" pitchFamily="18" charset="0"/>
              </a:rPr>
              <a:t>Application de toxicologie analytique </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lgn="just">
              <a:buNone/>
            </a:pPr>
            <a:r>
              <a:rPr lang="fr-FR" b="1" dirty="0">
                <a:latin typeface="Times New Roman" pitchFamily="18" charset="0"/>
                <a:cs typeface="Times New Roman" pitchFamily="18" charset="0"/>
              </a:rPr>
              <a:t>La toxicologie analytique</a:t>
            </a:r>
            <a:r>
              <a:rPr lang="fr-FR" dirty="0">
                <a:latin typeface="Times New Roman" pitchFamily="18" charset="0"/>
                <a:cs typeface="Times New Roman" pitchFamily="18" charset="0"/>
              </a:rPr>
              <a:t> est définie comme la détection, l’identification et le dosage des xénobiotiques dans les milieux biologiques et non biologiques.</a:t>
            </a:r>
          </a:p>
          <a:p>
            <a:pPr marL="0" indent="0" algn="just">
              <a:buNone/>
            </a:pPr>
            <a:endParaRPr lang="fr-FR" dirty="0">
              <a:latin typeface="Times New Roman" pitchFamily="18" charset="0"/>
              <a:cs typeface="Times New Roman" pitchFamily="18" charset="0"/>
            </a:endParaRPr>
          </a:p>
          <a:p>
            <a:pPr marL="0" indent="0" algn="just">
              <a:buNone/>
            </a:pPr>
            <a:r>
              <a:rPr lang="fr-FR" dirty="0">
                <a:latin typeface="Times New Roman" pitchFamily="18" charset="0"/>
                <a:cs typeface="Times New Roman" pitchFamily="18" charset="0"/>
              </a:rPr>
              <a:t>Ces analyses sont appliquées à plusieurs domaines de toxicologie notamment :</a:t>
            </a:r>
          </a:p>
          <a:p>
            <a:pPr marL="0" indent="0" algn="just">
              <a:buNone/>
            </a:pPr>
            <a:endParaRPr lang="fr-FR" dirty="0">
              <a:latin typeface="Times New Roman" pitchFamily="18" charset="0"/>
              <a:cs typeface="Times New Roman" pitchFamily="18" charset="0"/>
            </a:endParaRPr>
          </a:p>
          <a:p>
            <a:pPr algn="just">
              <a:buFontTx/>
              <a:buChar char="-"/>
            </a:pPr>
            <a:r>
              <a:rPr lang="fr-FR" dirty="0">
                <a:latin typeface="Times New Roman" pitchFamily="18" charset="0"/>
                <a:cs typeface="Times New Roman" pitchFamily="18" charset="0"/>
              </a:rPr>
              <a:t>La toxicologie hospitalière et l’addictologie </a:t>
            </a:r>
          </a:p>
          <a:p>
            <a:pPr algn="just">
              <a:buFontTx/>
              <a:buChar char="-"/>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toxicologie médico-légale</a:t>
            </a:r>
          </a:p>
          <a:p>
            <a:pPr algn="just">
              <a:buFontTx/>
              <a:buChar char="-"/>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toxicologie professionnelle ou industrielle </a:t>
            </a:r>
          </a:p>
          <a:p>
            <a:pPr algn="just">
              <a:buFontTx/>
              <a:buChar char="-"/>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toxicologie environnementale </a:t>
            </a:r>
          </a:p>
          <a:p>
            <a:pPr algn="just">
              <a:buFontTx/>
              <a:buChar char="-"/>
            </a:pPr>
            <a:r>
              <a:rPr lang="fr-FR" dirty="0">
                <a:latin typeface="Times New Roman" pitchFamily="18" charset="0"/>
                <a:cs typeface="Times New Roman" pitchFamily="18" charset="0"/>
              </a:rPr>
              <a:t>La toxicologie alimentaire </a:t>
            </a:r>
          </a:p>
          <a:p>
            <a:endParaRPr lang="fr-FR" dirty="0"/>
          </a:p>
        </p:txBody>
      </p:sp>
    </p:spTree>
    <p:extLst>
      <p:ext uri="{BB962C8B-B14F-4D97-AF65-F5344CB8AC3E}">
        <p14:creationId xmlns:p14="http://schemas.microsoft.com/office/powerpoint/2010/main" val="3806151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body" idx="1"/>
          </p:nvPr>
        </p:nvSpPr>
        <p:spPr>
          <a:xfrm>
            <a:off x="457200" y="765175"/>
            <a:ext cx="8229600" cy="5330825"/>
          </a:xfrm>
        </p:spPr>
        <p:txBody>
          <a:bodyPr/>
          <a:lstStyle/>
          <a:p>
            <a:r>
              <a:rPr lang="fr-FR" altLang="fr-FR" b="1" u="sng"/>
              <a:t>3-3/CALCUL DE L'ALCOOLEMIE:</a:t>
            </a:r>
            <a:endParaRPr lang="fr-FR" altLang="fr-FR"/>
          </a:p>
          <a:p>
            <a:pPr>
              <a:buFontTx/>
              <a:buNone/>
            </a:pPr>
            <a:endParaRPr lang="fr-FR" altLang="fr-FR"/>
          </a:p>
          <a:p>
            <a:pPr>
              <a:buFontTx/>
              <a:buNone/>
            </a:pPr>
            <a:r>
              <a:rPr lang="fr-FR" altLang="fr-FR"/>
              <a:t>	Soit n le nombre de ml de thiosulfate de sodium N/20 utilisés </a:t>
            </a:r>
          </a:p>
          <a:p>
            <a:pPr>
              <a:buFontTx/>
              <a:buNone/>
            </a:pPr>
            <a:r>
              <a:rPr lang="fr-FR" altLang="fr-FR"/>
              <a:t>              </a:t>
            </a:r>
          </a:p>
          <a:p>
            <a:r>
              <a:rPr lang="fr-FR" altLang="fr-FR"/>
              <a:t>        C =   5 – V x 0.575 x 40 / P   g/l</a:t>
            </a:r>
          </a:p>
          <a:p>
            <a:r>
              <a:rPr lang="fr-FR" altLang="fr-FR"/>
              <a:t>        V  est   la  chute  de  burette en  ml</a:t>
            </a:r>
          </a:p>
          <a:p>
            <a:r>
              <a:rPr lang="fr-FR" altLang="fr-FR"/>
              <a:t>        P  est   la   prise  d’essai  de  en  ml</a:t>
            </a:r>
          </a:p>
        </p:txBody>
      </p:sp>
    </p:spTree>
    <p:extLst>
      <p:ext uri="{BB962C8B-B14F-4D97-AF65-F5344CB8AC3E}">
        <p14:creationId xmlns:p14="http://schemas.microsoft.com/office/powerpoint/2010/main" val="1258802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p:txBody>
      </p:sp>
      <p:sp>
        <p:nvSpPr>
          <p:cNvPr id="4" name="Rectangle 3"/>
          <p:cNvSpPr/>
          <p:nvPr/>
        </p:nvSpPr>
        <p:spPr>
          <a:xfrm>
            <a:off x="755576" y="1700808"/>
            <a:ext cx="180020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Sources d’exposition</a:t>
            </a:r>
            <a:endParaRPr lang="fr-FR" dirty="0"/>
          </a:p>
        </p:txBody>
      </p:sp>
      <p:sp>
        <p:nvSpPr>
          <p:cNvPr id="5" name="Rectangle 4"/>
          <p:cNvSpPr/>
          <p:nvPr/>
        </p:nvSpPr>
        <p:spPr>
          <a:xfrm>
            <a:off x="4771482" y="1556792"/>
            <a:ext cx="3744416"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smtClean="0"/>
              <a:t>Evaluation de la contamination : </a:t>
            </a:r>
            <a:r>
              <a:rPr lang="fr-FR" b="1" u="sng" dirty="0" smtClean="0"/>
              <a:t>matrices environnementales </a:t>
            </a:r>
            <a:r>
              <a:rPr lang="fr-FR" dirty="0" smtClean="0"/>
              <a:t>(eau, sol, air, aliment…)</a:t>
            </a:r>
            <a:endParaRPr lang="fr-FR" dirty="0"/>
          </a:p>
        </p:txBody>
      </p:sp>
      <p:sp>
        <p:nvSpPr>
          <p:cNvPr id="7" name="Rectangle 6"/>
          <p:cNvSpPr/>
          <p:nvPr/>
        </p:nvSpPr>
        <p:spPr>
          <a:xfrm>
            <a:off x="755576" y="2924944"/>
            <a:ext cx="180020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t>Toxicocinétique</a:t>
            </a:r>
            <a:r>
              <a:rPr lang="fr-FR" dirty="0" smtClean="0"/>
              <a:t> (ADME)</a:t>
            </a:r>
            <a:endParaRPr lang="fr-FR" dirty="0"/>
          </a:p>
        </p:txBody>
      </p:sp>
      <p:sp>
        <p:nvSpPr>
          <p:cNvPr id="8" name="Rectangle 7"/>
          <p:cNvSpPr/>
          <p:nvPr/>
        </p:nvSpPr>
        <p:spPr>
          <a:xfrm>
            <a:off x="4788024" y="2852936"/>
            <a:ext cx="3744416"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smtClean="0"/>
              <a:t>Etude du contaminant et de ses métabolites dans l’organisme : </a:t>
            </a:r>
            <a:r>
              <a:rPr lang="fr-FR" b="1" u="sng" dirty="0" smtClean="0"/>
              <a:t>matrices biologiques </a:t>
            </a:r>
            <a:r>
              <a:rPr lang="fr-FR" dirty="0" smtClean="0"/>
              <a:t>(sang, urine, fèces, acide gastrique…)</a:t>
            </a:r>
            <a:endParaRPr lang="fr-FR" dirty="0"/>
          </a:p>
        </p:txBody>
      </p:sp>
      <p:sp>
        <p:nvSpPr>
          <p:cNvPr id="9" name="Rectangle 8"/>
          <p:cNvSpPr/>
          <p:nvPr/>
        </p:nvSpPr>
        <p:spPr>
          <a:xfrm>
            <a:off x="755576" y="4149080"/>
            <a:ext cx="180020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t>Toxicodynamie</a:t>
            </a:r>
            <a:r>
              <a:rPr lang="fr-FR" dirty="0" smtClean="0"/>
              <a:t> (effet biologique)</a:t>
            </a:r>
            <a:endParaRPr lang="fr-FR" dirty="0"/>
          </a:p>
        </p:txBody>
      </p:sp>
      <p:sp>
        <p:nvSpPr>
          <p:cNvPr id="10" name="Rectangle 9"/>
          <p:cNvSpPr/>
          <p:nvPr/>
        </p:nvSpPr>
        <p:spPr>
          <a:xfrm>
            <a:off x="4788024" y="4149080"/>
            <a:ext cx="3744416"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smtClean="0"/>
              <a:t>Etude des biomarqueurs endogènes et exogènes dans les </a:t>
            </a:r>
            <a:r>
              <a:rPr lang="fr-FR" b="1" u="sng" dirty="0" smtClean="0"/>
              <a:t>matrices biologiques </a:t>
            </a:r>
            <a:r>
              <a:rPr lang="fr-FR" dirty="0" smtClean="0"/>
              <a:t>(sang, urine, fèces, acide gastrique…)</a:t>
            </a:r>
            <a:endParaRPr lang="fr-FR" dirty="0"/>
          </a:p>
        </p:txBody>
      </p:sp>
    </p:spTree>
    <p:extLst>
      <p:ext uri="{BB962C8B-B14F-4D97-AF65-F5344CB8AC3E}">
        <p14:creationId xmlns:p14="http://schemas.microsoft.com/office/powerpoint/2010/main" val="397320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332656"/>
            <a:ext cx="8568952" cy="6408712"/>
          </a:xfrm>
          <a:ln>
            <a:solidFill>
              <a:srgbClr val="C00000"/>
            </a:solidFill>
          </a:ln>
        </p:spPr>
        <p:txBody>
          <a:bodyPr>
            <a:normAutofit/>
          </a:bodyPr>
          <a:lstStyle/>
          <a:p>
            <a:pPr marL="0" indent="0">
              <a:buNone/>
            </a:pPr>
            <a:r>
              <a:rPr lang="fr-FR" sz="2400" b="1" i="1" dirty="0" smtClean="0">
                <a:latin typeface="Times New Roman" pitchFamily="18" charset="0"/>
                <a:cs typeface="Times New Roman" pitchFamily="18" charset="0"/>
              </a:rPr>
              <a:t>Méthodologie  (plan à suivre)</a:t>
            </a:r>
          </a:p>
          <a:p>
            <a:pPr marL="0" indent="0">
              <a:buNone/>
            </a:pPr>
            <a:endParaRPr lang="fr-FR" sz="2400" b="1" i="1" dirty="0">
              <a:latin typeface="Times New Roman" pitchFamily="18" charset="0"/>
              <a:cs typeface="Times New Roman" pitchFamily="18" charset="0"/>
            </a:endParaRPr>
          </a:p>
          <a:p>
            <a:pPr marL="0" indent="0">
              <a:buNone/>
            </a:pPr>
            <a:endParaRPr lang="fr-FR" sz="2400" dirty="0">
              <a:latin typeface="Times New Roman" pitchFamily="18" charset="0"/>
              <a:cs typeface="Times New Roman" pitchFamily="18" charset="0"/>
            </a:endParaRPr>
          </a:p>
          <a:p>
            <a:pPr marL="0" indent="0">
              <a:buNone/>
            </a:pPr>
            <a:endParaRPr lang="fr-FR" sz="2400"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Prélèvement d’ échantillon                    Stockage              </a:t>
            </a:r>
          </a:p>
          <a:p>
            <a:pPr marL="0" indent="0">
              <a:buNone/>
            </a:pPr>
            <a:endParaRPr lang="fr-FR" sz="2400" dirty="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prétraitement               Extraction              Analyse instrumentale              </a:t>
            </a:r>
          </a:p>
          <a:p>
            <a:pPr marL="0" indent="0">
              <a:buNone/>
            </a:pPr>
            <a:endParaRPr lang="fr-FR" sz="2400" dirty="0">
              <a:latin typeface="Times New Roman" pitchFamily="18" charset="0"/>
              <a:cs typeface="Times New Roman" pitchFamily="18" charset="0"/>
            </a:endParaRPr>
          </a:p>
          <a:p>
            <a:pPr marL="0" indent="0">
              <a:buNone/>
            </a:pPr>
            <a:endParaRPr lang="fr-FR" sz="2400" dirty="0" smtClean="0">
              <a:latin typeface="Times New Roman" pitchFamily="18" charset="0"/>
              <a:cs typeface="Times New Roman" pitchFamily="18" charset="0"/>
            </a:endParaRPr>
          </a:p>
          <a:p>
            <a:pPr marL="0" indent="0">
              <a:buNone/>
            </a:pP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                             traitement et interprétation </a:t>
            </a:r>
            <a:r>
              <a:rPr lang="fr-FR" sz="2400" smtClean="0">
                <a:latin typeface="Times New Roman" pitchFamily="18" charset="0"/>
                <a:cs typeface="Times New Roman" pitchFamily="18" charset="0"/>
              </a:rPr>
              <a:t>des résultats </a:t>
            </a:r>
            <a:endParaRPr lang="fr-FR" sz="2400" dirty="0" smtClean="0">
              <a:latin typeface="Times New Roman" pitchFamily="18" charset="0"/>
              <a:cs typeface="Times New Roman" pitchFamily="18" charset="0"/>
            </a:endParaRPr>
          </a:p>
        </p:txBody>
      </p:sp>
      <p:cxnSp>
        <p:nvCxnSpPr>
          <p:cNvPr id="5" name="Connecteur droit avec flèche 4"/>
          <p:cNvCxnSpPr/>
          <p:nvPr/>
        </p:nvCxnSpPr>
        <p:spPr>
          <a:xfrm>
            <a:off x="3851920" y="2348880"/>
            <a:ext cx="108012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Connecteur droit avec flèche 6"/>
          <p:cNvCxnSpPr/>
          <p:nvPr/>
        </p:nvCxnSpPr>
        <p:spPr>
          <a:xfrm>
            <a:off x="6372200" y="2348880"/>
            <a:ext cx="86409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Connecteur droit avec flèche 8"/>
          <p:cNvCxnSpPr/>
          <p:nvPr/>
        </p:nvCxnSpPr>
        <p:spPr>
          <a:xfrm>
            <a:off x="2051720" y="3281078"/>
            <a:ext cx="1008112"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Connecteur droit avec flèche 10"/>
          <p:cNvCxnSpPr/>
          <p:nvPr/>
        </p:nvCxnSpPr>
        <p:spPr>
          <a:xfrm>
            <a:off x="4499992" y="3281078"/>
            <a:ext cx="86409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Connecteur droit avec flèche 12"/>
          <p:cNvCxnSpPr/>
          <p:nvPr/>
        </p:nvCxnSpPr>
        <p:spPr>
          <a:xfrm>
            <a:off x="971600" y="4581128"/>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870429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856984" cy="6552728"/>
          </a:xfrm>
        </p:spPr>
        <p:txBody>
          <a:bodyPr>
            <a:normAutofit/>
          </a:bodyPr>
          <a:lstStyle/>
          <a:p>
            <a:pPr marL="0" indent="0">
              <a:buNone/>
            </a:pPr>
            <a:r>
              <a:rPr lang="fr-FR" sz="2400" b="1" i="1" u="sng" dirty="0" smtClean="0">
                <a:latin typeface="Times New Roman" pitchFamily="18" charset="0"/>
                <a:cs typeface="Times New Roman" pitchFamily="18" charset="0"/>
              </a:rPr>
              <a:t>Ex, de méthode d’analyse  </a:t>
            </a:r>
            <a:endParaRPr lang="fr-FR" sz="2400" b="1" i="1" u="sng"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938" y="1268760"/>
            <a:ext cx="7284470" cy="458700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7861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784976" cy="6552728"/>
          </a:xfrm>
        </p:spPr>
        <p:txBody>
          <a:bodyPr>
            <a:normAutofit/>
          </a:bodyPr>
          <a:lstStyle/>
          <a:p>
            <a:pPr marL="0" indent="0">
              <a:buNone/>
            </a:pPr>
            <a:r>
              <a:rPr lang="fr-FR" sz="2400" dirty="0" smtClean="0">
                <a:latin typeface="Times New Roman" pitchFamily="18" charset="0"/>
                <a:cs typeface="Times New Roman" pitchFamily="18" charset="0"/>
              </a:rPr>
              <a:t>Considérations pour la sélection de méthode</a:t>
            </a:r>
          </a:p>
          <a:p>
            <a:pPr marL="0" indent="0">
              <a:buNone/>
            </a:pPr>
            <a:endParaRPr lang="fr-FR" sz="2400"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Plusieurs facteurs doivent être pris en compte lors de la sélection d'une méthode analytique.</a:t>
            </a:r>
          </a:p>
          <a:p>
            <a:pPr marL="0" indent="0">
              <a:buNone/>
            </a:pPr>
            <a:endParaRPr lang="fr-FR" sz="2400"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-But et circonstances :</a:t>
            </a:r>
          </a:p>
          <a:p>
            <a:pPr marL="0" indent="0">
              <a:buNone/>
            </a:pPr>
            <a:r>
              <a:rPr lang="fr-FR" sz="2400" i="1" dirty="0" smtClean="0">
                <a:latin typeface="Times New Roman" pitchFamily="18" charset="0"/>
                <a:cs typeface="Times New Roman" pitchFamily="18" charset="0"/>
              </a:rPr>
              <a:t>la limite de détection requise; l'exactitude et la précision nécessaires;</a:t>
            </a:r>
          </a:p>
          <a:p>
            <a:pPr marL="0" indent="0">
              <a:buNone/>
            </a:pPr>
            <a:r>
              <a:rPr lang="fr-FR" sz="2400" i="1" dirty="0" smtClean="0">
                <a:latin typeface="Times New Roman" pitchFamily="18" charset="0"/>
                <a:cs typeface="Times New Roman" pitchFamily="18" charset="0"/>
              </a:rPr>
              <a:t>  le délai d'exécution souhaité; le nombre d'échantillons à analyser.</a:t>
            </a:r>
          </a:p>
          <a:p>
            <a:pPr marL="0" indent="0">
              <a:buNone/>
            </a:pPr>
            <a:endParaRPr lang="fr-FR" sz="2400" i="1" dirty="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-Disponibilité de l'équipement opérationnel</a:t>
            </a:r>
          </a:p>
          <a:p>
            <a:pPr marL="0" indent="0">
              <a:buNone/>
            </a:pPr>
            <a:endParaRPr lang="fr-FR" sz="2400" i="1"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-Facilité d'utilisation et disponibilité de personnel qualifié</a:t>
            </a:r>
          </a:p>
          <a:p>
            <a:pPr marL="0" indent="0">
              <a:buNone/>
            </a:pPr>
            <a:endParaRPr lang="fr-FR" sz="2400" i="1"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-Coûts d'analyse et disponibilité des ressources financières</a:t>
            </a:r>
          </a:p>
          <a:p>
            <a:pPr marL="0" indent="0">
              <a:buNone/>
            </a:pPr>
            <a:endParaRPr lang="fr-FR"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3583597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480720"/>
          </a:xfrm>
        </p:spPr>
        <p:txBody>
          <a:bodyPr/>
          <a:lstStyle/>
          <a:p>
            <a:pPr marL="0" indent="0">
              <a:buNone/>
            </a:pPr>
            <a:r>
              <a:rPr lang="fr-FR" sz="2400" b="1" i="1" dirty="0" smtClean="0">
                <a:latin typeface="Times New Roman" pitchFamily="18" charset="0"/>
                <a:cs typeface="Times New Roman" pitchFamily="18" charset="0"/>
              </a:rPr>
              <a:t>Aspects importants de la pratique en toxicologie analytique </a:t>
            </a:r>
            <a:endParaRPr lang="fr-FR" sz="2400" dirty="0" smtClean="0">
              <a:latin typeface="Times New Roman" pitchFamily="18" charset="0"/>
              <a:cs typeface="Times New Roman" pitchFamily="18" charset="0"/>
            </a:endParaRPr>
          </a:p>
          <a:p>
            <a:pPr marL="0" indent="0" algn="just">
              <a:buNone/>
            </a:pPr>
            <a:endParaRPr lang="fr-FR" sz="2400" dirty="0" smtClean="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En toxicologie analytique, même l'équipement le plus sophistiqué et précis donnera des résultats incorrects si les échantillons n'ont pas été collectés et manipulés de manière appropriée, si l'équipement n'a pas été utilisé correctement ou si les protocoles d'analyse n'ont pas été suivis ou choisi convenablement. Dans ce contexte il faut  prendre en considération  :</a:t>
            </a:r>
          </a:p>
          <a:p>
            <a:pPr marL="0" indent="0">
              <a:buNone/>
            </a:pPr>
            <a:endParaRPr lang="fr-FR" dirty="0" smtClean="0"/>
          </a:p>
          <a:p>
            <a:pPr marL="0" indent="0">
              <a:buNone/>
            </a:pPr>
            <a:r>
              <a:rPr lang="fr-FR" sz="2400" dirty="0" smtClean="0">
                <a:latin typeface="Times New Roman" pitchFamily="18" charset="0"/>
                <a:cs typeface="Times New Roman" pitchFamily="18" charset="0"/>
              </a:rPr>
              <a:t>-Choix convenable de la méthode analytique </a:t>
            </a:r>
          </a:p>
          <a:p>
            <a:pPr marL="0" indent="0">
              <a:buNone/>
            </a:pPr>
            <a:r>
              <a:rPr lang="fr-FR" sz="2400" dirty="0" smtClean="0">
                <a:latin typeface="Times New Roman" pitchFamily="18" charset="0"/>
                <a:cs typeface="Times New Roman" pitchFamily="18" charset="0"/>
              </a:rPr>
              <a:t>-Prévenir la contamination externe des échantillons</a:t>
            </a:r>
          </a:p>
          <a:p>
            <a:pPr marL="0" indent="0">
              <a:buNone/>
            </a:pPr>
            <a:r>
              <a:rPr lang="fr-FR" sz="2400" dirty="0" smtClean="0">
                <a:latin typeface="Times New Roman" pitchFamily="18" charset="0"/>
                <a:cs typeface="Times New Roman" pitchFamily="18" charset="0"/>
              </a:rPr>
              <a:t>-Prévenir la perte (</a:t>
            </a:r>
            <a:r>
              <a:rPr lang="fr-FR" sz="2400" b="1" dirty="0" smtClean="0">
                <a:latin typeface="Times New Roman" pitchFamily="18" charset="0"/>
                <a:cs typeface="Times New Roman" pitchFamily="18" charset="0"/>
              </a:rPr>
              <a:t>ex</a:t>
            </a:r>
            <a:r>
              <a:rPr lang="fr-FR" sz="2400" dirty="0" smtClean="0">
                <a:latin typeface="Times New Roman" pitchFamily="18" charset="0"/>
                <a:cs typeface="Times New Roman" pitchFamily="18" charset="0"/>
              </a:rPr>
              <a:t>, dégradation) de la substance testée </a:t>
            </a:r>
          </a:p>
          <a:p>
            <a:pPr marL="0" indent="0">
              <a:buNone/>
            </a:pPr>
            <a:r>
              <a:rPr lang="fr-FR" sz="2400" dirty="0" smtClean="0">
                <a:latin typeface="Times New Roman" pitchFamily="18" charset="0"/>
                <a:cs typeface="Times New Roman" pitchFamily="18" charset="0"/>
              </a:rPr>
              <a:t>-Assurance qualité </a:t>
            </a:r>
          </a:p>
          <a:p>
            <a:pPr marL="0" indent="0">
              <a:buNone/>
            </a:pPr>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90998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624736"/>
          </a:xfrm>
        </p:spPr>
        <p:txBody>
          <a:bodyPr>
            <a:normAutofit/>
          </a:bodyPr>
          <a:lstStyle/>
          <a:p>
            <a:pPr marL="0" indent="0">
              <a:buNone/>
            </a:pPr>
            <a:r>
              <a:rPr lang="fr-FR" sz="2400" dirty="0" smtClean="0">
                <a:latin typeface="Times New Roman" pitchFamily="18" charset="0"/>
                <a:cs typeface="Times New Roman" pitchFamily="18" charset="0"/>
              </a:rPr>
              <a:t>Prévenir la contamination externe des échantillons</a:t>
            </a:r>
          </a:p>
          <a:p>
            <a:pPr marL="0" indent="0">
              <a:buNone/>
            </a:pPr>
            <a:endParaRPr lang="fr-FR" sz="2400" dirty="0" smtClean="0">
              <a:latin typeface="Times New Roman" pitchFamily="18" charset="0"/>
              <a:cs typeface="Times New Roman" pitchFamily="18" charset="0"/>
            </a:endParaRPr>
          </a:p>
          <a:p>
            <a:pPr marL="0" indent="0">
              <a:buNone/>
            </a:pPr>
            <a:r>
              <a:rPr lang="fr-FR" sz="2400" dirty="0" smtClean="0">
                <a:latin typeface="Times New Roman" pitchFamily="18" charset="0"/>
                <a:cs typeface="Times New Roman" pitchFamily="18" charset="0"/>
              </a:rPr>
              <a:t>Ex, cas d’analyse du plomb dans le sang </a:t>
            </a:r>
            <a:endParaRPr lang="fr-FR" sz="2400" dirty="0">
              <a:latin typeface="Times New Roman" pitchFamily="18" charset="0"/>
              <a:cs typeface="Times New Roman" pitchFamily="18" charset="0"/>
            </a:endParaRPr>
          </a:p>
          <a:p>
            <a:pPr marL="0" indent="0">
              <a:buNone/>
            </a:pPr>
            <a:r>
              <a:rPr lang="fr-FR" sz="2000" dirty="0" smtClean="0">
                <a:latin typeface="Times New Roman" pitchFamily="18" charset="0"/>
                <a:cs typeface="Times New Roman" pitchFamily="18" charset="0"/>
              </a:rPr>
              <a:t> </a:t>
            </a:r>
          </a:p>
          <a:p>
            <a:pPr marL="0" indent="0">
              <a:buNone/>
            </a:pPr>
            <a:r>
              <a:rPr lang="fr-FR" sz="2000" dirty="0" smtClean="0">
                <a:latin typeface="Times New Roman" pitchFamily="18" charset="0"/>
                <a:cs typeface="Times New Roman" pitchFamily="18" charset="0"/>
              </a:rPr>
              <a:t>l'équipement et les récipients de prélèvement d'échantillons, y compris les aiguilles et les bouchons, doivent être certifiés sans plomb.</a:t>
            </a:r>
          </a:p>
          <a:p>
            <a:pPr marL="0" indent="0">
              <a:buNone/>
            </a:pPr>
            <a:endParaRPr lang="fr-FR" sz="2000" dirty="0" smtClean="0">
              <a:latin typeface="Times New Roman" pitchFamily="18" charset="0"/>
              <a:cs typeface="Times New Roman" pitchFamily="18" charset="0"/>
            </a:endParaRPr>
          </a:p>
          <a:p>
            <a:pPr marL="0" indent="0" algn="just">
              <a:buNone/>
            </a:pPr>
            <a:r>
              <a:rPr lang="fr-FR" sz="2000" dirty="0" smtClean="0">
                <a:latin typeface="Times New Roman" pitchFamily="18" charset="0"/>
                <a:cs typeface="Times New Roman" pitchFamily="18" charset="0"/>
              </a:rPr>
              <a:t>le nettoyage du site de ponction avant le prélèvement sanguin - ceci est particulièrement important pour les échantillons de bout de doigt (capillaire) qui sont très susceptibles d'être contaminés en cas d'exposition environnementale</a:t>
            </a:r>
          </a:p>
          <a:p>
            <a:pPr marL="0" indent="0" algn="just">
              <a:buNone/>
            </a:pPr>
            <a:endParaRPr lang="fr-FR" sz="2000" dirty="0">
              <a:latin typeface="Times New Roman" pitchFamily="18" charset="0"/>
              <a:cs typeface="Times New Roman" pitchFamily="18" charset="0"/>
            </a:endParaRPr>
          </a:p>
          <a:p>
            <a:pPr marL="0" indent="0">
              <a:buNone/>
            </a:pPr>
            <a:r>
              <a:rPr lang="fr-FR" sz="2000" dirty="0" smtClean="0">
                <a:latin typeface="Times New Roman" pitchFamily="18" charset="0"/>
                <a:cs typeface="Times New Roman" pitchFamily="18" charset="0"/>
              </a:rPr>
              <a:t>Les tests impliquant de fortes concentrations de plomb (par exemple, l'analyse d'échantillons environnementaux) ne doivent pas être effectuées dans la même zone de laboratoire que les tests d'échantillons biologiques.</a:t>
            </a:r>
            <a:endParaRPr lang="fr-FR" sz="2000" dirty="0">
              <a:latin typeface="Times New Roman" pitchFamily="18" charset="0"/>
              <a:cs typeface="Times New Roman" pitchFamily="18" charset="0"/>
            </a:endParaRPr>
          </a:p>
          <a:p>
            <a:pPr marL="0" indent="0">
              <a:buNone/>
            </a:pPr>
            <a:endParaRPr lang="fr-F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710539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4284</TotalTime>
  <Words>1739</Words>
  <Application>Microsoft Office PowerPoint</Application>
  <PresentationFormat>Affichage à l'écran (4:3)</PresentationFormat>
  <Paragraphs>294</Paragraphs>
  <Slides>30</Slides>
  <Notes>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30</vt:i4>
      </vt:variant>
    </vt:vector>
  </HeadingPairs>
  <TitlesOfParts>
    <vt:vector size="38" baseType="lpstr">
      <vt:lpstr>Arial</vt:lpstr>
      <vt:lpstr>Book Antiqua</vt:lpstr>
      <vt:lpstr>Calibri</vt:lpstr>
      <vt:lpstr>Tahoma</vt:lpstr>
      <vt:lpstr>Times New Roman</vt:lpstr>
      <vt:lpstr>Traditional Arabic</vt:lpstr>
      <vt:lpstr>Wingdings</vt:lpstr>
      <vt:lpstr>Thème Office</vt:lpstr>
      <vt:lpstr>Origine de l’exposition aux xénobiotiques</vt:lpstr>
      <vt:lpstr>Contenu de la matière</vt:lpstr>
      <vt:lpstr>Application de toxicologie analytique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Démarche Générale pour  la Recherche des Toxiques</vt:lpstr>
      <vt:lpstr>Présentation PowerPoint</vt:lpstr>
      <vt:lpstr>Présentation PowerPoint</vt:lpstr>
      <vt:lpstr>Présentation PowerPoint</vt:lpstr>
      <vt:lpstr>Présentation PowerPoint</vt:lpstr>
      <vt:lpstr>Présentation PowerPoint</vt:lpstr>
      <vt:lpstr>Purification des toxiques </vt:lpstr>
      <vt:lpstr>Identification générale et spécifique des toxiques</vt:lpstr>
      <vt:lpstr>Réactions générales d’identification des  toxiques organiques</vt:lpstr>
      <vt:lpstr>Ether Acide</vt:lpstr>
      <vt:lpstr>Ether Alcalin et Chloroforme</vt:lpstr>
      <vt:lpstr>Présentation PowerPoint</vt:lpstr>
      <vt:lpstr>DOSAGE DU PHENOBARBITAL ET THIOPENTAL  dans les liquides biologiques </vt:lpstr>
      <vt:lpstr>DOSAGE DU PHENOBARBITAL ET THIOPENTAL  dans les liquides biologiques</vt:lpstr>
      <vt:lpstr>Circonstances de l'intoxication</vt:lpstr>
      <vt:lpstr>Méthode de dosage</vt:lpstr>
      <vt:lpstr>DOSAGE D'UN TOXIQUE VOLATIL: L'ALCOOL ETHYLIQUE DANS LE SANG "ALCOOLEMIE"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Microorganismes responsables des toxi-infections alimentaires</dc:title>
  <dc:creator>SAMSUNG</dc:creator>
  <cp:lastModifiedBy>HP</cp:lastModifiedBy>
  <cp:revision>1000</cp:revision>
  <dcterms:created xsi:type="dcterms:W3CDTF">2019-02-17T14:28:27Z</dcterms:created>
  <dcterms:modified xsi:type="dcterms:W3CDTF">2022-06-02T23:48:35Z</dcterms:modified>
</cp:coreProperties>
</file>