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8" r:id="rId4"/>
    <p:sldId id="259" r:id="rId5"/>
    <p:sldId id="299" r:id="rId6"/>
    <p:sldId id="297" r:id="rId7"/>
    <p:sldId id="300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302" r:id="rId20"/>
    <p:sldId id="276" r:id="rId21"/>
    <p:sldId id="279" r:id="rId22"/>
    <p:sldId id="281" r:id="rId23"/>
    <p:sldId id="282" r:id="rId24"/>
    <p:sldId id="301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0610" autoAdjust="0"/>
  </p:normalViewPr>
  <p:slideViewPr>
    <p:cSldViewPr>
      <p:cViewPr varScale="1">
        <p:scale>
          <a:sx n="60" d="100"/>
          <a:sy n="60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647E-4001-43B3-A519-4FA042B682F5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9153-7730-4E8F-B177-1C6DBAC62F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4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1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37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2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9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03/06/2022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s://fr.wikipedia.org/wiki/Ac%C3%A9tylcholinest%C3%A9rase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Flavine_ad%C3%A9nine_dinucl%C3%A9otide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fr.wikipedia.org/wiki/H%C3%A9moprot%C3%A9i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Proton" TargetMode="External"/><Relationship Id="rId11" Type="http://schemas.openxmlformats.org/officeDocument/2006/relationships/hyperlink" Target="https://fr.wikipedia.org/wiki/Dioxyg%C3%A8ne" TargetMode="External"/><Relationship Id="rId5" Type="http://schemas.openxmlformats.org/officeDocument/2006/relationships/hyperlink" Target="https://fr.wikipedia.org/wiki/Nicotinamide_ad%C3%A9nine_dinucl%C3%A9otide_phosphate" TargetMode="External"/><Relationship Id="rId10" Type="http://schemas.openxmlformats.org/officeDocument/2006/relationships/hyperlink" Target="https://fr.wikipedia.org/wiki/Cytochrome_P450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fr.wikipedia.org/wiki/Flavine_mononucl%C3%A9oti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79393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Destinée des xénobiotiques dans l’organisme : Mécanismes Toxico-Dynamiques</a:t>
            </a:r>
            <a:endParaRPr lang="fr-FR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3568" y="5200802"/>
            <a:ext cx="6400800" cy="1252534"/>
          </a:xfrm>
        </p:spPr>
        <p:txBody>
          <a:bodyPr/>
          <a:lstStyle/>
          <a:p>
            <a:r>
              <a:rPr lang="fr-FR" dirty="0" smtClean="0">
                <a:latin typeface="Book Antiqua" pitchFamily="18" charset="0"/>
              </a:rPr>
              <a:t>Dr LEBSIR Dalila </a:t>
            </a:r>
          </a:p>
          <a:p>
            <a:r>
              <a:rPr lang="fr-FR" dirty="0" smtClean="0">
                <a:latin typeface="Book Antiqua" pitchFamily="18" charset="0"/>
              </a:rPr>
              <a:t>2019/2020</a:t>
            </a:r>
            <a:endParaRPr lang="fr-FR" dirty="0">
              <a:latin typeface="Book Antiqua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4282" y="285728"/>
            <a:ext cx="85725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Licence: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Pharmacologie expérimentale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1428736"/>
            <a:ext cx="8534752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UEM1: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Pharmacocinétique et Toxicologie Analytique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514" t="14287" r="2802" b="4761"/>
          <a:stretch/>
        </p:blipFill>
        <p:spPr>
          <a:xfrm>
            <a:off x="395537" y="1556792"/>
            <a:ext cx="8136904" cy="36724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8668" y="980728"/>
            <a:ext cx="827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Principaux types de P450 chez l’homme avec des exemples de xénobiotiques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346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Cycle catalytique de </a:t>
            </a:r>
            <a:r>
              <a:rPr lang="fr-FR" dirty="0" err="1" smtClean="0"/>
              <a:t>cyt</a:t>
            </a:r>
            <a:r>
              <a:rPr lang="fr-FR" dirty="0" smtClean="0"/>
              <a:t> P450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39" t="3893" r="9302" b="3978"/>
          <a:stretch/>
        </p:blipFill>
        <p:spPr>
          <a:xfrm>
            <a:off x="4077951" y="1312606"/>
            <a:ext cx="5112568" cy="51125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96" y="1052736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Le substrat xénobiotique réagit avec la forme oxydée (Fe3+) du </a:t>
            </a:r>
            <a:r>
              <a:rPr lang="fr-FR" dirty="0" err="1" smtClean="0"/>
              <a:t>cyt</a:t>
            </a:r>
            <a:r>
              <a:rPr lang="fr-FR" dirty="0" smtClean="0"/>
              <a:t> P450 pour former un </a:t>
            </a:r>
            <a:r>
              <a:rPr lang="fr-FR" dirty="0" smtClean="0">
                <a:solidFill>
                  <a:srgbClr val="FF0000"/>
                </a:solidFill>
              </a:rPr>
              <a:t>complexe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enzyme-substrat</a:t>
            </a:r>
            <a:r>
              <a:rPr lang="fr-FR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 err="1" smtClean="0"/>
              <a:t>cyt</a:t>
            </a:r>
            <a:r>
              <a:rPr lang="fr-FR" dirty="0" smtClean="0"/>
              <a:t> P450 réductase accepte un électron (provenant du NAPDH) qui réduit le complexe oxydé </a:t>
            </a:r>
            <a:r>
              <a:rPr lang="fr-FR" dirty="0" err="1" smtClean="0"/>
              <a:t>cyt</a:t>
            </a:r>
            <a:r>
              <a:rPr lang="fr-FR" dirty="0" smtClean="0"/>
              <a:t> P 450-substrat.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Le complexe </a:t>
            </a:r>
            <a:r>
              <a:rPr lang="fr-FR" dirty="0" err="1" smtClean="0"/>
              <a:t>cyt</a:t>
            </a:r>
            <a:r>
              <a:rPr lang="fr-FR" dirty="0" smtClean="0"/>
              <a:t> P 450-substrat sous forme réduite (Fe2+) réagit alors avec l’oxygène moléculaire et un second électron du NADPH cédé par la même réductase </a:t>
            </a:r>
            <a:r>
              <a:rPr lang="fr-FR" dirty="0" err="1" smtClean="0"/>
              <a:t>flavoproteique</a:t>
            </a:r>
            <a:r>
              <a:rPr lang="fr-FR" dirty="0" smtClean="0"/>
              <a:t> pour former une espèce oxygénée activée.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</a:t>
            </a:r>
            <a:r>
              <a:rPr lang="fr-FR" dirty="0" smtClean="0"/>
              <a:t>tape finale, un atome d’oxygène est libéré sous forme d’H2O, et le second atome d’oxygène transféré au substrat ;à la libération du substrat oxydé, l’enzyme du </a:t>
            </a:r>
            <a:r>
              <a:rPr lang="fr-FR" dirty="0" err="1" smtClean="0"/>
              <a:t>cyt</a:t>
            </a:r>
            <a:r>
              <a:rPr lang="fr-FR" dirty="0" smtClean="0"/>
              <a:t> P 450 oxydé est régénérée. </a:t>
            </a:r>
          </a:p>
        </p:txBody>
      </p:sp>
    </p:spTree>
    <p:extLst>
      <p:ext uri="{BB962C8B-B14F-4D97-AF65-F5344CB8AC3E}">
        <p14:creationId xmlns:p14="http://schemas.microsoft.com/office/powerpoint/2010/main" val="39565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de réactions catalysées par le </a:t>
            </a:r>
            <a:r>
              <a:rPr lang="fr-FR" dirty="0" err="1" smtClean="0"/>
              <a:t>Cyt</a:t>
            </a:r>
            <a:r>
              <a:rPr lang="fr-FR" dirty="0" smtClean="0"/>
              <a:t> P450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Hydroxylation sur Carbone: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22178"/>
          <a:stretch/>
        </p:blipFill>
        <p:spPr>
          <a:xfrm>
            <a:off x="827584" y="2348879"/>
            <a:ext cx="7791450" cy="1673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17" y="4335735"/>
            <a:ext cx="77914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2. </a:t>
            </a:r>
            <a:r>
              <a:rPr lang="fr-FR" dirty="0" err="1" smtClean="0"/>
              <a:t>Epoxydation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75757"/>
          <a:stretch/>
        </p:blipFill>
        <p:spPr>
          <a:xfrm>
            <a:off x="457200" y="2163589"/>
            <a:ext cx="734481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15752"/>
            <a:ext cx="8724950" cy="5472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753" y="6288360"/>
            <a:ext cx="2000250" cy="381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16632"/>
            <a:ext cx="5637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3. </a:t>
            </a:r>
            <a:r>
              <a:rPr lang="fr-FR" sz="2400" dirty="0" err="1"/>
              <a:t>Epoxydation</a:t>
            </a:r>
            <a:r>
              <a:rPr lang="fr-FR" sz="2400" dirty="0"/>
              <a:t> et hydroxylation aromatique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67410" y="1556792"/>
            <a:ext cx="328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Cigarette, barbecue…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516216" y="4581128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Désulfuration et clivage de la liaison ester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12776"/>
            <a:ext cx="5391150" cy="3124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592017"/>
            <a:ext cx="2514600" cy="1762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95" y="1412776"/>
            <a:ext cx="3124200" cy="18954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t="3599"/>
          <a:stretch/>
        </p:blipFill>
        <p:spPr>
          <a:xfrm>
            <a:off x="2987824" y="4581128"/>
            <a:ext cx="3949704" cy="13681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970" y="3662112"/>
            <a:ext cx="1714500" cy="13430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787" y="5358998"/>
            <a:ext cx="1362075" cy="9239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288" y="6282923"/>
            <a:ext cx="590550" cy="4667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5536" y="63813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Inhibiteur de l</a:t>
            </a:r>
            <a:r>
              <a:rPr lang="fr-FR" b="1" dirty="0" smtClean="0">
                <a:hlinkClick r:id="rId10"/>
              </a:rPr>
              <a:t>’</a:t>
            </a:r>
            <a:r>
              <a:rPr lang="fr-FR" b="1" u="sng" dirty="0" smtClean="0">
                <a:hlinkClick r:id="rId10"/>
              </a:rPr>
              <a:t>acétylcholinestérase</a:t>
            </a:r>
            <a:r>
              <a:rPr lang="fr-FR" b="1" dirty="0"/>
              <a:t> 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28228" y="1691820"/>
            <a:ext cx="226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insecticide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486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388671"/>
            <a:ext cx="7891637" cy="1600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02" y="1988839"/>
            <a:ext cx="7881495" cy="25256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02" y="4506475"/>
            <a:ext cx="7881495" cy="19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de réaction de réduction catalysé par le système P450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73" b="37208"/>
          <a:stretch/>
        </p:blipFill>
        <p:spPr>
          <a:xfrm>
            <a:off x="899592" y="2276872"/>
            <a:ext cx="7344816" cy="324036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6300192" y="5445224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11560" y="223680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8640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Réaction de phase I (suite)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52487"/>
            <a:ext cx="4922226" cy="21886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20" y="4961271"/>
            <a:ext cx="5524500" cy="18383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39411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NADPH: </a:t>
            </a:r>
            <a:r>
              <a:rPr lang="fr-FR" dirty="0" err="1" smtClean="0"/>
              <a:t>co-facteur</a:t>
            </a:r>
            <a:endParaRPr lang="fr-FR" dirty="0" smtClean="0"/>
          </a:p>
          <a:p>
            <a:r>
              <a:rPr lang="fr-FR" dirty="0" smtClean="0"/>
              <a:t>O2 : </a:t>
            </a:r>
            <a:r>
              <a:rPr lang="fr-FR" dirty="0" err="1" smtClean="0"/>
              <a:t>co</a:t>
            </a:r>
            <a:r>
              <a:rPr lang="fr-FR" dirty="0" smtClean="0"/>
              <a:t>-substrat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16632"/>
            <a:ext cx="6048672" cy="46388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479715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Representation of the catalytic cycle of mammalian FMOs. 1. NADPH binds to the enzyme and reduces FAD to FADH</a:t>
            </a:r>
            <a:r>
              <a:rPr lang="en-US" baseline="-25000" dirty="0"/>
              <a:t>2</a:t>
            </a:r>
            <a:r>
              <a:rPr lang="en-US" dirty="0"/>
              <a:t>. 2. Molecular oxygen binds and is reduced, forming C4a-hydroperoxyflavin, which is stabilized by NADP</a:t>
            </a:r>
            <a:r>
              <a:rPr lang="en-US" baseline="30000" dirty="0"/>
              <a:t>+</a:t>
            </a:r>
            <a:r>
              <a:rPr lang="en-US" dirty="0"/>
              <a:t>. 3. Substrate (S) is oxygenated leaving the prosthetic group in the form of C4a-hydroflavin. 4. Water is released, and FAD is reformed. 5. NADP</a:t>
            </a:r>
            <a:r>
              <a:rPr lang="en-US" baseline="30000" dirty="0"/>
              <a:t>+</a:t>
            </a:r>
            <a:r>
              <a:rPr lang="en-US" dirty="0"/>
              <a:t> is released. Uncoupling of the cycle produces hydrogen peroxide from the C4a-hydroperoxyflavin, and NADP</a:t>
            </a:r>
            <a:r>
              <a:rPr lang="en-US" baseline="30000" dirty="0"/>
              <a:t>+</a:t>
            </a:r>
            <a:r>
              <a:rPr lang="en-US" dirty="0"/>
              <a:t> is released to reform FAD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6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de la matière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importance toxicologique des xénobiotiques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Origine de l’exposition aux xénobiotiques</a:t>
            </a:r>
          </a:p>
          <a:p>
            <a:pPr marL="514350" indent="-514350">
              <a:buAutoNum type="arabicPeriod"/>
            </a:pPr>
            <a:r>
              <a:rPr lang="fr-FR" dirty="0" smtClean="0"/>
              <a:t>Destinée des xénobiotiques dans l’organisme: mécanismes </a:t>
            </a:r>
            <a:r>
              <a:rPr lang="fr-FR" dirty="0" err="1" smtClean="0"/>
              <a:t>toxicodynamiques</a:t>
            </a:r>
            <a:endParaRPr lang="fr-FR" dirty="0" smtClean="0"/>
          </a:p>
          <a:p>
            <a:pPr marL="514350" indent="-514350">
              <a:buAutoNum type="arabicPeriod"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Toxicocinétique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buAutoNum type="arabicPeriod"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Mode d’évaluation : Examen de TP, note de TP, EMD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764704"/>
            <a:ext cx="8954716" cy="52326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35696" y="24208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ROH : hydroxyde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5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33" y="620688"/>
            <a:ext cx="8360673" cy="52174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69" y="6093296"/>
            <a:ext cx="4267200" cy="2762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5187" y="6231408"/>
            <a:ext cx="35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MPO: </a:t>
            </a:r>
            <a:r>
              <a:rPr lang="fr-FR" b="1" dirty="0" err="1"/>
              <a:t>myélopéroxydase</a:t>
            </a:r>
            <a:endParaRPr lang="fr-FR" b="1" dirty="0"/>
          </a:p>
        </p:txBody>
      </p:sp>
      <p:sp>
        <p:nvSpPr>
          <p:cNvPr id="2" name="Ellipse 1"/>
          <p:cNvSpPr/>
          <p:nvPr/>
        </p:nvSpPr>
        <p:spPr>
          <a:xfrm>
            <a:off x="7236296" y="5445223"/>
            <a:ext cx="1152128" cy="392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148652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Phospholipides membranaires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63888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oxydation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63888" y="44371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Réduction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Réaction phase II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70" y="1556792"/>
            <a:ext cx="8497530" cy="44717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: amine aromatique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2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7" y="44624"/>
            <a:ext cx="8923624" cy="62646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9512" y="58772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As : arsenic</a:t>
            </a:r>
          </a:p>
          <a:p>
            <a:r>
              <a:rPr lang="fr-FR" b="1" dirty="0" smtClean="0"/>
              <a:t>MMA : </a:t>
            </a:r>
            <a:r>
              <a:rPr lang="fr-FR" b="1" dirty="0"/>
              <a:t>acide </a:t>
            </a:r>
            <a:r>
              <a:rPr lang="fr-FR" b="1" dirty="0" err="1"/>
              <a:t>monométhylarsonique</a:t>
            </a:r>
            <a:r>
              <a:rPr lang="fr-FR" b="1" dirty="0"/>
              <a:t> </a:t>
            </a:r>
            <a:endParaRPr lang="fr-FR" b="1" dirty="0" smtClean="0"/>
          </a:p>
          <a:p>
            <a:r>
              <a:rPr lang="fr-FR" b="1" dirty="0" smtClean="0"/>
              <a:t>DMA : </a:t>
            </a:r>
            <a:r>
              <a:rPr lang="fr-FR" b="1" dirty="0"/>
              <a:t>acide </a:t>
            </a:r>
            <a:r>
              <a:rPr lang="fr-FR" b="1" dirty="0" err="1"/>
              <a:t>diméthylarsinique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1187624" y="4293096"/>
            <a:ext cx="31683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4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Activation métabolique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4" t="17243"/>
          <a:stretch/>
        </p:blipFill>
        <p:spPr>
          <a:xfrm>
            <a:off x="586420" y="1772816"/>
            <a:ext cx="7344632" cy="38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76"/>
          <a:stretch/>
        </p:blipFill>
        <p:spPr>
          <a:xfrm>
            <a:off x="611560" y="836712"/>
            <a:ext cx="7524870" cy="55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Conséquences de la biotransformation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 smtClean="0"/>
              <a:t>Réduire </a:t>
            </a:r>
            <a:r>
              <a:rPr lang="fr-FR" b="1" dirty="0"/>
              <a:t>la </a:t>
            </a:r>
            <a:r>
              <a:rPr lang="fr-FR" b="1" dirty="0" smtClean="0"/>
              <a:t>toxicité : </a:t>
            </a:r>
            <a:r>
              <a:rPr lang="fr-FR" dirty="0" smtClean="0"/>
              <a:t>(</a:t>
            </a:r>
            <a:r>
              <a:rPr lang="fr-FR" dirty="0" err="1" smtClean="0"/>
              <a:t>exp</a:t>
            </a:r>
            <a:r>
              <a:rPr lang="fr-FR" dirty="0" smtClean="0"/>
              <a:t>: transformation </a:t>
            </a:r>
            <a:r>
              <a:rPr lang="fr-FR" dirty="0"/>
              <a:t>des cyanures en </a:t>
            </a:r>
            <a:r>
              <a:rPr lang="fr-FR" dirty="0" err="1"/>
              <a:t>thiocyanates</a:t>
            </a:r>
            <a:r>
              <a:rPr lang="fr-FR" dirty="0"/>
              <a:t>). </a:t>
            </a:r>
          </a:p>
          <a:p>
            <a:pPr algn="just"/>
            <a:r>
              <a:rPr lang="fr-FR" b="1" dirty="0" smtClean="0"/>
              <a:t>Accélérer </a:t>
            </a:r>
            <a:r>
              <a:rPr lang="fr-FR" b="1" dirty="0"/>
              <a:t>l’excrétion : </a:t>
            </a:r>
            <a:r>
              <a:rPr lang="fr-FR" dirty="0"/>
              <a:t>obtention d’un composé plus polaire, plus hydrophile favorisant donc son excrétion rénale. </a:t>
            </a:r>
          </a:p>
          <a:p>
            <a:pPr algn="just"/>
            <a:r>
              <a:rPr lang="fr-FR" b="1" dirty="0" err="1" smtClean="0"/>
              <a:t>Bioactivation</a:t>
            </a:r>
            <a:r>
              <a:rPr lang="fr-FR" b="1" dirty="0" smtClean="0"/>
              <a:t> </a:t>
            </a:r>
            <a:r>
              <a:rPr lang="fr-FR" b="1" dirty="0"/>
              <a:t>(substances plus toxiques) : </a:t>
            </a:r>
            <a:r>
              <a:rPr lang="fr-FR" dirty="0"/>
              <a:t>certains composés chimiquement stables peuvent être convertis en métabolites réactifs.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5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Facteurs influençant la biotransformation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A. Facteurs </a:t>
            </a:r>
            <a:r>
              <a:rPr lang="fr-FR" b="1" dirty="0"/>
              <a:t>génétiques </a:t>
            </a:r>
            <a:r>
              <a:rPr lang="fr-FR" dirty="0"/>
              <a:t>(polymorphisme </a:t>
            </a:r>
            <a:r>
              <a:rPr lang="fr-FR" dirty="0" smtClean="0"/>
              <a:t>génétiques…) </a:t>
            </a:r>
            <a:endParaRPr lang="fr-FR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B</a:t>
            </a:r>
            <a:r>
              <a:rPr lang="fr-FR" dirty="0" smtClean="0"/>
              <a:t>. </a:t>
            </a:r>
            <a:r>
              <a:rPr lang="fr-FR" b="1" dirty="0" smtClean="0"/>
              <a:t>Facteurs </a:t>
            </a:r>
            <a:r>
              <a:rPr lang="fr-FR" b="1" dirty="0"/>
              <a:t>physiopathologiques </a:t>
            </a:r>
            <a:r>
              <a:rPr lang="fr-FR" dirty="0"/>
              <a:t>: </a:t>
            </a:r>
            <a:r>
              <a:rPr lang="fr-FR" dirty="0" smtClean="0"/>
              <a:t>(âge</a:t>
            </a:r>
            <a:r>
              <a:rPr lang="fr-FR" dirty="0"/>
              <a:t>, sexe, grossesse, nutrition , maladies</a:t>
            </a:r>
            <a:r>
              <a:rPr lang="fr-FR" dirty="0" smtClean="0"/>
              <a:t>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9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b="1" dirty="0"/>
              <a:t>L’âge: </a:t>
            </a:r>
            <a:endParaRPr lang="fr-FR" dirty="0"/>
          </a:p>
          <a:p>
            <a:pPr algn="just"/>
            <a:r>
              <a:rPr lang="fr-FR" b="1" dirty="0" smtClean="0"/>
              <a:t>Fœtus </a:t>
            </a:r>
            <a:r>
              <a:rPr lang="fr-FR" dirty="0"/>
              <a:t>: La </a:t>
            </a:r>
            <a:r>
              <a:rPr lang="fr-FR" dirty="0" err="1"/>
              <a:t>glucuronoconjugaison</a:t>
            </a:r>
            <a:r>
              <a:rPr lang="fr-FR" dirty="0"/>
              <a:t>, la sulfatation, la conjugaison au glutathion et l’époxyde hydrolase sont </a:t>
            </a:r>
            <a:r>
              <a:rPr lang="fr-FR" dirty="0" smtClean="0"/>
              <a:t>actives</a:t>
            </a:r>
            <a:r>
              <a:rPr lang="fr-FR" dirty="0"/>
              <a:t>, mais à des </a:t>
            </a:r>
            <a:r>
              <a:rPr lang="fr-FR"/>
              <a:t>niveaux </a:t>
            </a:r>
            <a:r>
              <a:rPr lang="fr-FR" smtClean="0"/>
              <a:t>faibles. </a:t>
            </a:r>
            <a:endParaRPr lang="fr-FR" dirty="0"/>
          </a:p>
          <a:p>
            <a:pPr algn="just"/>
            <a:r>
              <a:rPr lang="fr-FR" b="1" dirty="0" smtClean="0"/>
              <a:t>Les </a:t>
            </a:r>
            <a:r>
              <a:rPr lang="fr-FR" b="1" dirty="0"/>
              <a:t>nouveau-nés </a:t>
            </a:r>
            <a:r>
              <a:rPr lang="fr-FR" dirty="0"/>
              <a:t>: sont capables de catalyser des réactions de biotransformation de phase I, bien que les vitesses de ces réactions soient généralement plus lentes que celles des adultes. </a:t>
            </a:r>
          </a:p>
          <a:p>
            <a:pPr algn="just"/>
            <a:r>
              <a:rPr lang="fr-FR" b="1" dirty="0" smtClean="0"/>
              <a:t>En </a:t>
            </a:r>
            <a:r>
              <a:rPr lang="fr-FR" b="1" dirty="0"/>
              <a:t>général</a:t>
            </a:r>
            <a:r>
              <a:rPr lang="fr-FR" dirty="0"/>
              <a:t>, les diminutions de la masse hépatique, de l’activité des enzymes hépatiques et du flux sanguin hépatique liées à l’âge s’accompagnent d’une diminution de l’ensemble des capacités du foie chez les personnes âgées.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7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Sexe : </a:t>
            </a:r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demie vie biologique des benzodiazépines est plus longue chez la femme que l’homme.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4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Réactions de biotransformation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60" y="1940727"/>
            <a:ext cx="2640290" cy="7200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63" y="1939130"/>
            <a:ext cx="2472897" cy="706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60" y="4103720"/>
            <a:ext cx="2520280" cy="17264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b="8080"/>
          <a:stretch/>
        </p:blipFill>
        <p:spPr>
          <a:xfrm>
            <a:off x="5769163" y="4133989"/>
            <a:ext cx="2472897" cy="1664232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3851920" y="2924944"/>
            <a:ext cx="1512168" cy="792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2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b="1" dirty="0"/>
              <a:t>Grossesse : </a:t>
            </a:r>
            <a:endParaRPr lang="fr-FR" dirty="0"/>
          </a:p>
          <a:p>
            <a:pPr algn="just"/>
            <a:r>
              <a:rPr lang="fr-FR" dirty="0" smtClean="0"/>
              <a:t>Entraîne </a:t>
            </a:r>
            <a:r>
              <a:rPr lang="fr-FR" dirty="0"/>
              <a:t>une réduction de l’activité des enzymes (ainsi lors de prise des contraceptifs oraux), les réactions d’oxydations sont nettement réduites. </a:t>
            </a:r>
          </a:p>
          <a:p>
            <a:pPr algn="just"/>
            <a:r>
              <a:rPr lang="fr-FR" dirty="0" smtClean="0"/>
              <a:t>A </a:t>
            </a:r>
            <a:r>
              <a:rPr lang="fr-FR" dirty="0"/>
              <a:t>la fin de grossesse la réaction de </a:t>
            </a:r>
            <a:r>
              <a:rPr lang="fr-FR" dirty="0" err="1"/>
              <a:t>glucuronoconjugaison</a:t>
            </a:r>
            <a:r>
              <a:rPr lang="fr-FR" dirty="0"/>
              <a:t> est très réduite du à la présence de grande quantité de progestérone et de </a:t>
            </a:r>
            <a:r>
              <a:rPr lang="fr-FR" dirty="0" err="1"/>
              <a:t>prégnenolone</a:t>
            </a:r>
            <a:r>
              <a:rPr lang="fr-FR" dirty="0"/>
              <a:t> qui sont des inhibiteurs de </a:t>
            </a:r>
            <a:r>
              <a:rPr lang="fr-FR" dirty="0" err="1"/>
              <a:t>glucoronyl</a:t>
            </a:r>
            <a:r>
              <a:rPr lang="fr-FR" dirty="0"/>
              <a:t> transférase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4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Espèce </a:t>
            </a:r>
            <a:r>
              <a:rPr lang="fr-FR" dirty="0"/>
              <a:t>: </a:t>
            </a:r>
            <a:endParaRPr lang="fr-FR" dirty="0" smtClean="0"/>
          </a:p>
          <a:p>
            <a:pPr algn="just"/>
            <a:r>
              <a:rPr lang="fr-FR" dirty="0" smtClean="0"/>
              <a:t>l’Imipramine </a:t>
            </a:r>
            <a:r>
              <a:rPr lang="fr-FR" dirty="0"/>
              <a:t>est active chez l’homme et le rat mais elle est peu active chez le lapin et la souris.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b="1" dirty="0"/>
              <a:t>Les maladies : </a:t>
            </a:r>
            <a:endParaRPr lang="fr-FR" dirty="0"/>
          </a:p>
          <a:p>
            <a:pPr algn="just"/>
            <a:r>
              <a:rPr lang="fr-FR" dirty="0" smtClean="0"/>
              <a:t>Insuffisances </a:t>
            </a:r>
            <a:r>
              <a:rPr lang="fr-FR" dirty="0"/>
              <a:t>hépatiques et rénales sont à l’origine de modification de la biotransformation des xénobiotiques( ½ vie plasmatique=clairance rénale et hépatique). </a:t>
            </a:r>
          </a:p>
        </p:txBody>
      </p:sp>
    </p:spTree>
    <p:extLst>
      <p:ext uri="{BB962C8B-B14F-4D97-AF65-F5344CB8AC3E}">
        <p14:creationId xmlns:p14="http://schemas.microsoft.com/office/powerpoint/2010/main" val="2256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97"/>
          <a:stretch/>
        </p:blipFill>
        <p:spPr>
          <a:xfrm>
            <a:off x="0" y="908720"/>
            <a:ext cx="8940337" cy="48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Localisation des réactions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99"/>
          <a:stretch/>
        </p:blipFill>
        <p:spPr>
          <a:xfrm>
            <a:off x="938212" y="1988840"/>
            <a:ext cx="7267575" cy="3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218" y="692696"/>
            <a:ext cx="8007214" cy="54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Réactions de phase 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613"/>
          <a:stretch/>
        </p:blipFill>
        <p:spPr>
          <a:xfrm>
            <a:off x="455938" y="1556792"/>
            <a:ext cx="7975827" cy="45359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42" y="2590626"/>
            <a:ext cx="2686050" cy="2781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3981276"/>
            <a:ext cx="19526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3000" y="188640"/>
            <a:ext cx="6858000" cy="638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56792"/>
            <a:ext cx="6858000" cy="470113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39834" y="11874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 tooltip="Nicotinamide adénine dinucléotide phosphate"/>
              </a:rPr>
              <a:t>NADPH</a:t>
            </a:r>
            <a:r>
              <a:rPr lang="fr-FR" dirty="0"/>
              <a:t> + </a:t>
            </a:r>
            <a:r>
              <a:rPr lang="fr-FR" dirty="0">
                <a:hlinkClick r:id="rId6" tooltip="Proton"/>
              </a:rPr>
              <a:t>H</a:t>
            </a:r>
            <a:r>
              <a:rPr lang="fr-FR" baseline="30000" dirty="0">
                <a:hlinkClick r:id="rId6" tooltip="Proton"/>
              </a:rPr>
              <a:t>+</a:t>
            </a:r>
            <a:r>
              <a:rPr lang="fr-FR" dirty="0"/>
              <a:t> + </a:t>
            </a:r>
            <a:r>
              <a:rPr lang="fr-FR" i="1" dirty="0"/>
              <a:t>n</a:t>
            </a:r>
            <a:r>
              <a:rPr lang="fr-FR" dirty="0"/>
              <a:t> </a:t>
            </a:r>
            <a:r>
              <a:rPr lang="fr-FR" dirty="0">
                <a:hlinkClick r:id="rId7" tooltip="Enzyme"/>
              </a:rPr>
              <a:t>hémoprotéine</a:t>
            </a:r>
            <a:r>
              <a:rPr lang="fr-FR" dirty="0"/>
              <a:t> oxydée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>
                <a:hlinkClick r:id="rId5" tooltip="Nicotinamide adénine dinucléotide phosphate"/>
              </a:rPr>
              <a:t>NADP</a:t>
            </a:r>
            <a:r>
              <a:rPr lang="fr-FR" baseline="30000" dirty="0">
                <a:hlinkClick r:id="rId5" tooltip="Nicotinamide adénine dinucléotide phosphate"/>
              </a:rPr>
              <a:t>+</a:t>
            </a:r>
            <a:r>
              <a:rPr lang="fr-FR" dirty="0"/>
              <a:t> + </a:t>
            </a:r>
            <a:r>
              <a:rPr lang="fr-FR" i="1" dirty="0"/>
              <a:t>n</a:t>
            </a:r>
            <a:r>
              <a:rPr lang="fr-FR" dirty="0"/>
              <a:t> </a:t>
            </a:r>
            <a:r>
              <a:rPr lang="fr-FR" dirty="0">
                <a:hlinkClick r:id="rId7" tooltip="Hémoprotéine"/>
              </a:rPr>
              <a:t>hémoprotéine</a:t>
            </a:r>
            <a:r>
              <a:rPr lang="fr-FR" dirty="0"/>
              <a:t> réduite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390735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 tooltip="Nicotinamide adénine dinucléotide phosphate"/>
              </a:rPr>
              <a:t>NADPH</a:t>
            </a:r>
            <a:r>
              <a:rPr lang="fr-FR" dirty="0"/>
              <a:t> → </a:t>
            </a:r>
            <a:r>
              <a:rPr lang="fr-FR" dirty="0">
                <a:hlinkClick r:id="rId8" tooltip="Flavine adénine dinucléotide"/>
              </a:rPr>
              <a:t>FAD</a:t>
            </a:r>
            <a:r>
              <a:rPr lang="fr-FR" dirty="0"/>
              <a:t> → </a:t>
            </a:r>
            <a:r>
              <a:rPr lang="fr-FR" dirty="0">
                <a:hlinkClick r:id="rId9" tooltip="Flavine mononucléotide"/>
              </a:rPr>
              <a:t>FMN</a:t>
            </a:r>
            <a:r>
              <a:rPr lang="fr-FR" dirty="0"/>
              <a:t> → </a:t>
            </a:r>
            <a:r>
              <a:rPr lang="fr-FR" dirty="0">
                <a:hlinkClick r:id="rId10" tooltip="Cytochrome P450"/>
              </a:rPr>
              <a:t>P450</a:t>
            </a:r>
            <a:r>
              <a:rPr lang="fr-FR" dirty="0"/>
              <a:t> → </a:t>
            </a:r>
            <a:r>
              <a:rPr lang="fr-FR" dirty="0">
                <a:hlinkClick r:id="rId11" tooltip="Dioxygène"/>
              </a:rPr>
              <a:t>O</a:t>
            </a:r>
            <a:r>
              <a:rPr lang="fr-FR" baseline="-25000" dirty="0">
                <a:hlinkClick r:id="rId11" tooltip="Dioxygène"/>
              </a:rPr>
              <a:t>2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6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556792"/>
            <a:ext cx="69246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656</Words>
  <Application>Microsoft Office PowerPoint</Application>
  <PresentationFormat>Affichage à l'écran (4:3)</PresentationFormat>
  <Paragraphs>77</Paragraphs>
  <Slides>32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Book Antiqua</vt:lpstr>
      <vt:lpstr>Calibri</vt:lpstr>
      <vt:lpstr>Wingdings</vt:lpstr>
      <vt:lpstr>Thème Office</vt:lpstr>
      <vt:lpstr>Destinée des xénobiotiques dans l’organisme : Mécanismes Toxico-Dynamiques</vt:lpstr>
      <vt:lpstr>Contenu de la matière</vt:lpstr>
      <vt:lpstr>Réactions de biotransformation </vt:lpstr>
      <vt:lpstr>Présentation PowerPoint</vt:lpstr>
      <vt:lpstr>Localisation des réactions</vt:lpstr>
      <vt:lpstr>Présentation PowerPoint</vt:lpstr>
      <vt:lpstr>Réactions de phase I</vt:lpstr>
      <vt:lpstr>Présentation PowerPoint</vt:lpstr>
      <vt:lpstr>Présentation PowerPoint</vt:lpstr>
      <vt:lpstr>Présentation PowerPoint</vt:lpstr>
      <vt:lpstr>Cycle catalytique de cyt P450</vt:lpstr>
      <vt:lpstr>Exemples de réactions catalysées par le Cyt P450</vt:lpstr>
      <vt:lpstr>Présentation PowerPoint</vt:lpstr>
      <vt:lpstr>Présentation PowerPoint</vt:lpstr>
      <vt:lpstr>Présentation PowerPoint</vt:lpstr>
      <vt:lpstr>Présentation PowerPoint</vt:lpstr>
      <vt:lpstr>Exemple de réaction de réduction catalysé par le système P450</vt:lpstr>
      <vt:lpstr>Réaction de phase I (suite)</vt:lpstr>
      <vt:lpstr>Présentation PowerPoint</vt:lpstr>
      <vt:lpstr>Présentation PowerPoint</vt:lpstr>
      <vt:lpstr>Présentation PowerPoint</vt:lpstr>
      <vt:lpstr>Réaction phase II</vt:lpstr>
      <vt:lpstr>Présentation PowerPoint</vt:lpstr>
      <vt:lpstr>Activation métabolique</vt:lpstr>
      <vt:lpstr>Présentation PowerPoint</vt:lpstr>
      <vt:lpstr>Conséquences de la biotransformation </vt:lpstr>
      <vt:lpstr> Facteurs influençant la biotransformation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Microorganismes responsables des toxi-infections alimentaires</dc:title>
  <dc:creator>SAMSUNG</dc:creator>
  <cp:lastModifiedBy>HP</cp:lastModifiedBy>
  <cp:revision>1074</cp:revision>
  <dcterms:created xsi:type="dcterms:W3CDTF">2019-02-17T14:28:27Z</dcterms:created>
  <dcterms:modified xsi:type="dcterms:W3CDTF">2022-06-02T23:50:13Z</dcterms:modified>
</cp:coreProperties>
</file>