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304" r:id="rId9"/>
    <p:sldId id="259" r:id="rId10"/>
    <p:sldId id="260" r:id="rId11"/>
    <p:sldId id="261" r:id="rId12"/>
    <p:sldId id="262" r:id="rId13"/>
    <p:sldId id="263" r:id="rId14"/>
    <p:sldId id="268" r:id="rId15"/>
    <p:sldId id="269" r:id="rId16"/>
    <p:sldId id="30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4" r:id="rId38"/>
    <p:sldId id="290" r:id="rId39"/>
    <p:sldId id="291" r:id="rId40"/>
    <p:sldId id="293" r:id="rId41"/>
    <p:sldId id="295" r:id="rId42"/>
    <p:sldId id="296" r:id="rId43"/>
    <p:sldId id="303" r:id="rId44"/>
    <p:sldId id="297" r:id="rId45"/>
    <p:sldId id="302" r:id="rId46"/>
    <p:sldId id="300" r:id="rId47"/>
    <p:sldId id="298" r:id="rId48"/>
    <p:sldId id="307" r:id="rId49"/>
    <p:sldId id="305" r:id="rId50"/>
    <p:sldId id="306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510" autoAdjust="0"/>
  </p:normalViewPr>
  <p:slideViewPr>
    <p:cSldViewPr>
      <p:cViewPr varScale="1">
        <p:scale>
          <a:sx n="66" d="100"/>
          <a:sy n="66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647E-4001-43B3-A519-4FA042B682F5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9153-7730-4E8F-B177-1C6DBAC62F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4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1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58E9D-2BA5-4D87-8C84-EAC65E3BD9D3}" type="slidenum">
              <a:rPr lang="fr-FR" altLang="fr-FR" sz="1200" smtClean="0">
                <a:latin typeface="Times New Roman" panose="02020603050405020304" pitchFamily="18" charset="0"/>
              </a:rPr>
              <a:pPr/>
              <a:t>46</a:t>
            </a:fld>
            <a:endParaRPr lang="fr-FR" altLang="fr-FR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8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DD3FC0-B855-4B2C-A5DE-22016A453D47}" type="slidenum">
              <a:rPr lang="fr-FR" altLang="fr-FR" smtClean="0"/>
              <a:pPr>
                <a:spcBef>
                  <a:spcPct val="0"/>
                </a:spcBef>
              </a:pPr>
              <a:t>49</a:t>
            </a:fld>
            <a:endParaRPr lang="fr-FR" alt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7974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2CF537-E36E-4A71-8AD9-DAF075EA0A62}" type="slidenum">
              <a:rPr lang="fr-FR" altLang="fr-FR" smtClean="0"/>
              <a:pPr>
                <a:spcBef>
                  <a:spcPct val="0"/>
                </a:spcBef>
              </a:pPr>
              <a:t>50</a:t>
            </a:fld>
            <a:endParaRPr lang="fr-FR" alt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7398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40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CB9232-C653-4778-A24F-99B2F55ACF3E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6191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C70393-2FDB-497D-8B6C-021A06945600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41888" cy="37052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noFill/>
        </p:spPr>
        <p:txBody>
          <a:bodyPr/>
          <a:lstStyle/>
          <a:p>
            <a:pPr eaLnBrk="1" hangingPunct="1"/>
            <a:r>
              <a:rPr lang="fr-FR" altLang="fr-FR" dirty="0" err="1" smtClean="0"/>
              <a:t>Digoxine</a:t>
            </a:r>
            <a:r>
              <a:rPr lang="fr-FR" altLang="fr-FR" dirty="0" smtClean="0"/>
              <a:t> ; cardiotonique</a:t>
            </a:r>
          </a:p>
        </p:txBody>
      </p:sp>
    </p:spTree>
    <p:extLst>
      <p:ext uri="{BB962C8B-B14F-4D97-AF65-F5344CB8AC3E}">
        <p14:creationId xmlns:p14="http://schemas.microsoft.com/office/powerpoint/2010/main" val="409769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Phénytoine</a:t>
            </a:r>
            <a:r>
              <a:rPr lang="fr-FR" baseline="0" dirty="0" smtClean="0"/>
              <a:t> : antiépileptique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1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14A8F6-8194-4C62-91D6-6E63DDCF240E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3222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Vitesse =</a:t>
            </a:r>
            <a:r>
              <a:rPr lang="fr-FR" baseline="0" dirty="0" smtClean="0"/>
              <a:t> distance/  temps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89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5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Eh: coefficient </a:t>
            </a:r>
            <a:r>
              <a:rPr lang="fr-FR" smtClean="0"/>
              <a:t>d’extraction hépatique</a:t>
            </a:r>
          </a:p>
          <a:p>
            <a:r>
              <a:rPr lang="fr-FR" dirty="0" err="1" smtClean="0"/>
              <a:t>Qh</a:t>
            </a:r>
            <a:r>
              <a:rPr lang="fr-FR" dirty="0" smtClean="0"/>
              <a:t>:</a:t>
            </a:r>
            <a:r>
              <a:rPr lang="fr-FR" baseline="0" dirty="0" smtClean="0"/>
              <a:t> débit sanguin hépatique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66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Book Antiqua" pitchFamily="18" charset="0"/>
              </a:rPr>
              <a:t>Toxicocinétique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3568" y="5200802"/>
            <a:ext cx="6400800" cy="1252534"/>
          </a:xfrm>
        </p:spPr>
        <p:txBody>
          <a:bodyPr/>
          <a:lstStyle/>
          <a:p>
            <a:r>
              <a:rPr lang="fr-FR" dirty="0" smtClean="0">
                <a:latin typeface="Book Antiqua" pitchFamily="18" charset="0"/>
              </a:rPr>
              <a:t>Dr LEBSIR Dalila </a:t>
            </a:r>
          </a:p>
          <a:p>
            <a:r>
              <a:rPr lang="fr-FR" dirty="0" smtClean="0">
                <a:latin typeface="Book Antiqua" pitchFamily="18" charset="0"/>
              </a:rPr>
              <a:t>2019/2020</a:t>
            </a:r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4282" y="285728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Licence: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Pharmacologie expérimentale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1428736"/>
            <a:ext cx="8534752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UEM1: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Pharmacocinétique et Toxicologie Analytique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r>
              <a:rPr lang="fr-FR" dirty="0" smtClean="0"/>
              <a:t>Diffusion passive :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10" y="980728"/>
            <a:ext cx="3409950" cy="1971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310" y="409228"/>
            <a:ext cx="4686300" cy="2543175"/>
          </a:xfrm>
          <a:prstGeom prst="rect">
            <a:avLst/>
          </a:prstGeo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068960"/>
            <a:ext cx="7267575" cy="35623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10/51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830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r-FR" dirty="0" smtClean="0"/>
              <a:t>Transport actif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002340"/>
            <a:ext cx="2686050" cy="2152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36712"/>
            <a:ext cx="3990623" cy="21879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42" y="3034482"/>
            <a:ext cx="2215483" cy="9357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557" y="3766366"/>
            <a:ext cx="6717401" cy="29855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11/51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500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3791771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840541">
            <a:off x="5287287" y="1965767"/>
            <a:ext cx="2525509" cy="1460555"/>
          </a:xfrm>
          <a:prstGeom prst="wedgeRectCallout">
            <a:avLst>
              <a:gd name="adj1" fmla="val -99969"/>
              <a:gd name="adj2" fmla="val 76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•Surface 1 m</a:t>
            </a:r>
            <a:r>
              <a:rPr lang="fr-FR" baseline="30000" dirty="0"/>
              <a:t>2</a:t>
            </a:r>
          </a:p>
          <a:p>
            <a:r>
              <a:rPr lang="fr-FR" dirty="0"/>
              <a:t>•pH acide</a:t>
            </a:r>
          </a:p>
          <a:p>
            <a:r>
              <a:rPr lang="fr-FR" dirty="0"/>
              <a:t>•Débit sanguin faible</a:t>
            </a:r>
          </a:p>
          <a:p>
            <a:r>
              <a:rPr lang="fr-FR" dirty="0"/>
              <a:t>•Temps de contact faible</a:t>
            </a:r>
          </a:p>
        </p:txBody>
      </p:sp>
      <p:sp>
        <p:nvSpPr>
          <p:cNvPr id="6" name="Rectangle 5"/>
          <p:cNvSpPr/>
          <p:nvPr/>
        </p:nvSpPr>
        <p:spPr>
          <a:xfrm rot="840541">
            <a:off x="5146911" y="3498062"/>
            <a:ext cx="2280893" cy="1460555"/>
          </a:xfrm>
          <a:prstGeom prst="wedgeRectCallout">
            <a:avLst>
              <a:gd name="adj1" fmla="val -99545"/>
              <a:gd name="adj2" fmla="val 54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•Surface 200-300 m2</a:t>
            </a:r>
          </a:p>
          <a:p>
            <a:r>
              <a:rPr lang="fr-FR" dirty="0"/>
              <a:t>•pH alcalin (6-8)</a:t>
            </a:r>
          </a:p>
          <a:p>
            <a:r>
              <a:rPr lang="fr-FR" dirty="0"/>
              <a:t>•Débit sanguin élevé :</a:t>
            </a:r>
          </a:p>
          <a:p>
            <a:r>
              <a:rPr lang="fr-FR" dirty="0"/>
              <a:t>1l/min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12/51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384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Paramètres </a:t>
            </a:r>
            <a:r>
              <a:rPr lang="fr-FR" dirty="0" smtClean="0"/>
              <a:t>TK / Biodisponibilité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La fraction </a:t>
            </a:r>
            <a:r>
              <a:rPr lang="fr-FR" dirty="0"/>
              <a:t>(F) de la dose administrée qui </a:t>
            </a:r>
            <a:r>
              <a:rPr lang="fr-FR" dirty="0" smtClean="0"/>
              <a:t>atteint la circulation générale</a:t>
            </a:r>
          </a:p>
          <a:p>
            <a:pPr lvl="1">
              <a:lnSpc>
                <a:spcPct val="120000"/>
              </a:lnSpc>
            </a:pPr>
            <a:r>
              <a:rPr lang="en-US" altLang="fr-FR" sz="3000" b="1" dirty="0" err="1">
                <a:solidFill>
                  <a:srgbClr val="A50021"/>
                </a:solidFill>
              </a:rPr>
              <a:t>Quantité</a:t>
            </a:r>
            <a:r>
              <a:rPr lang="en-US" altLang="fr-FR" sz="3000" b="1" dirty="0">
                <a:solidFill>
                  <a:srgbClr val="A50021"/>
                </a:solidFill>
              </a:rPr>
              <a:t> </a:t>
            </a:r>
            <a:r>
              <a:rPr lang="en-US" altLang="fr-FR" sz="3000" b="1" dirty="0" err="1" smtClean="0">
                <a:solidFill>
                  <a:srgbClr val="A50021"/>
                </a:solidFill>
              </a:rPr>
              <a:t>disponible</a:t>
            </a:r>
            <a:r>
              <a:rPr lang="en-US" altLang="fr-FR" sz="3000" b="1" dirty="0" smtClean="0">
                <a:solidFill>
                  <a:srgbClr val="A50021"/>
                </a:solidFill>
              </a:rPr>
              <a:t> </a:t>
            </a:r>
            <a:r>
              <a:rPr lang="en-US" altLang="fr-FR" dirty="0" smtClean="0"/>
              <a:t>(</a:t>
            </a:r>
            <a:r>
              <a:rPr lang="en-US" altLang="fr-FR" b="1" dirty="0" smtClean="0"/>
              <a:t>%</a:t>
            </a:r>
            <a:r>
              <a:rPr lang="en-US" altLang="fr-FR" sz="3000" b="1" dirty="0" smtClean="0"/>
              <a:t> </a:t>
            </a:r>
            <a:r>
              <a:rPr lang="en-US" altLang="fr-FR" dirty="0" smtClean="0"/>
              <a:t>de </a:t>
            </a:r>
            <a:r>
              <a:rPr lang="en-US" altLang="fr-FR" dirty="0"/>
              <a:t>la dose </a:t>
            </a:r>
            <a:r>
              <a:rPr lang="en-US" altLang="fr-FR" dirty="0" err="1" smtClean="0"/>
              <a:t>administrée</a:t>
            </a:r>
            <a:r>
              <a:rPr lang="en-US" altLang="fr-FR" dirty="0" smtClean="0"/>
              <a:t>)</a:t>
            </a:r>
            <a:endParaRPr lang="en-US" altLang="fr-FR" dirty="0"/>
          </a:p>
          <a:p>
            <a:pPr lvl="1">
              <a:lnSpc>
                <a:spcPct val="120000"/>
              </a:lnSpc>
            </a:pPr>
            <a:r>
              <a:rPr lang="en-US" altLang="fr-FR" b="1" dirty="0">
                <a:solidFill>
                  <a:srgbClr val="A50021"/>
                </a:solidFill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</a:rPr>
              <a:t>Vitesse</a:t>
            </a:r>
            <a:r>
              <a:rPr lang="en-US" altLang="fr-FR" sz="3000" b="1" dirty="0">
                <a:solidFill>
                  <a:srgbClr val="A50021"/>
                </a:solidFill>
              </a:rPr>
              <a:t> du </a:t>
            </a:r>
            <a:r>
              <a:rPr lang="en-US" altLang="fr-FR" sz="3000" b="1" dirty="0" err="1">
                <a:solidFill>
                  <a:srgbClr val="A50021"/>
                </a:solidFill>
              </a:rPr>
              <a:t>processus</a:t>
            </a:r>
            <a:endParaRPr lang="en-US" altLang="fr-FR" sz="3000" b="1" dirty="0">
              <a:solidFill>
                <a:srgbClr val="A50021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13/51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26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r-FR" dirty="0" smtClean="0"/>
              <a:t>La biodisponibilité par voie IV est égale à 100%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78002"/>
            <a:ext cx="7128792" cy="5223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14/51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23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La biodisponibilité relative</a:t>
            </a:r>
          </a:p>
          <a:p>
            <a:pPr marL="0" indent="0" algn="just">
              <a:buNone/>
            </a:pPr>
            <a:r>
              <a:rPr lang="fr-FR" dirty="0"/>
              <a:t>• Permet de comparer entre elles deux formes </a:t>
            </a:r>
            <a:r>
              <a:rPr lang="fr-FR" dirty="0" smtClean="0"/>
              <a:t>du xénobiotique (médicament) administrées </a:t>
            </a:r>
            <a:r>
              <a:rPr lang="fr-FR" dirty="0"/>
              <a:t>par la même </a:t>
            </a:r>
            <a:r>
              <a:rPr lang="fr-FR" dirty="0" smtClean="0"/>
              <a:t>voie (ex </a:t>
            </a:r>
            <a:r>
              <a:rPr lang="fr-FR" dirty="0"/>
              <a:t>gélules vs comprimés</a:t>
            </a:r>
            <a:r>
              <a:rPr lang="fr-FR" dirty="0" smtClean="0"/>
              <a:t>)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• </a:t>
            </a:r>
            <a:r>
              <a:rPr lang="fr-FR" dirty="0"/>
              <a:t>Permet de déterminer le rapport des doses </a:t>
            </a:r>
            <a:r>
              <a:rPr lang="fr-FR" dirty="0" smtClean="0"/>
              <a:t>pour un </a:t>
            </a:r>
            <a:r>
              <a:rPr lang="fr-FR" dirty="0"/>
              <a:t>même </a:t>
            </a:r>
            <a:r>
              <a:rPr lang="fr-FR" dirty="0" smtClean="0"/>
              <a:t>médicament notion </a:t>
            </a:r>
            <a:r>
              <a:rPr lang="fr-FR" dirty="0"/>
              <a:t>de </a:t>
            </a:r>
            <a:r>
              <a:rPr lang="fr-FR" b="1" dirty="0" err="1"/>
              <a:t>bioequivalence</a:t>
            </a:r>
            <a:r>
              <a:rPr lang="fr-FR" b="1" dirty="0"/>
              <a:t> </a:t>
            </a:r>
            <a:r>
              <a:rPr lang="fr-FR" dirty="0"/>
              <a:t>(critère </a:t>
            </a:r>
            <a:r>
              <a:rPr lang="fr-FR" dirty="0" smtClean="0"/>
              <a:t>essentiel pour </a:t>
            </a:r>
            <a:r>
              <a:rPr lang="fr-FR" dirty="0"/>
              <a:t>la reconnaissance de </a:t>
            </a:r>
            <a:r>
              <a:rPr lang="fr-FR" dirty="0" smtClean="0"/>
              <a:t>médicaments </a:t>
            </a:r>
            <a:r>
              <a:rPr lang="fr-FR" b="1" dirty="0" smtClean="0"/>
              <a:t>génériques</a:t>
            </a:r>
            <a:r>
              <a:rPr lang="fr-FR" b="1" dirty="0"/>
              <a:t>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36912"/>
            <a:ext cx="3228975" cy="1104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15/51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452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24744"/>
            <a:ext cx="7153040" cy="42484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16/51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669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Paramètres TK / V</a:t>
            </a:r>
            <a:r>
              <a:rPr lang="fr-FR" dirty="0" smtClean="0"/>
              <a:t>itesse d’absorption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Est </a:t>
            </a:r>
            <a:r>
              <a:rPr lang="fr-FR" dirty="0" smtClean="0"/>
              <a:t>appréciée </a:t>
            </a:r>
            <a:r>
              <a:rPr lang="fr-FR" dirty="0"/>
              <a:t>par le </a:t>
            </a:r>
            <a:r>
              <a:rPr lang="fr-FR" b="1" dirty="0"/>
              <a:t>temps </a:t>
            </a:r>
            <a:r>
              <a:rPr lang="fr-FR" dirty="0"/>
              <a:t>(</a:t>
            </a:r>
            <a:r>
              <a:rPr lang="fr-FR" dirty="0" err="1"/>
              <a:t>T</a:t>
            </a:r>
            <a:r>
              <a:rPr lang="fr-FR" baseline="-25000" dirty="0" err="1"/>
              <a:t>max</a:t>
            </a:r>
            <a:r>
              <a:rPr lang="fr-FR" dirty="0"/>
              <a:t>) nécessaire pour </a:t>
            </a:r>
            <a:r>
              <a:rPr lang="fr-FR" dirty="0" smtClean="0"/>
              <a:t>atteindre </a:t>
            </a:r>
            <a:r>
              <a:rPr lang="fr-FR" b="1" dirty="0" smtClean="0"/>
              <a:t>la </a:t>
            </a:r>
            <a:r>
              <a:rPr lang="fr-FR" b="1" dirty="0"/>
              <a:t>concentration maximale </a:t>
            </a:r>
            <a:r>
              <a:rPr lang="fr-FR" dirty="0"/>
              <a:t>(</a:t>
            </a:r>
            <a:r>
              <a:rPr lang="fr-FR" dirty="0" err="1"/>
              <a:t>C</a:t>
            </a:r>
            <a:r>
              <a:rPr lang="fr-FR" baseline="-25000" dirty="0" err="1"/>
              <a:t>max</a:t>
            </a:r>
            <a:r>
              <a:rPr lang="fr-FR" dirty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2" y="3501009"/>
            <a:ext cx="8241193" cy="2650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17/51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793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71600" y="836712"/>
            <a:ext cx="297290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Biodisponibilité </a:t>
            </a:r>
            <a:endParaRPr lang="fr-FR" sz="2400" dirty="0"/>
          </a:p>
        </p:txBody>
      </p:sp>
      <p:sp>
        <p:nvSpPr>
          <p:cNvPr id="5" name="Ellipse 4"/>
          <p:cNvSpPr/>
          <p:nvPr/>
        </p:nvSpPr>
        <p:spPr>
          <a:xfrm>
            <a:off x="5148064" y="836712"/>
            <a:ext cx="2972902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Vitesse d’absorption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260061" y="29533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Effet bénéfique / Effet indésirable 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1259632" y="4533950"/>
            <a:ext cx="2592288" cy="9832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Délais d’apparition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5508104" y="4533950"/>
            <a:ext cx="2592288" cy="9832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Intensité de l’effet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18/51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086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influençant l’absorption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F</a:t>
            </a:r>
            <a:r>
              <a:rPr lang="fr-FR" dirty="0" smtClean="0"/>
              <a:t>acteurs </a:t>
            </a:r>
            <a:r>
              <a:rPr lang="fr-FR" dirty="0"/>
              <a:t>liés au </a:t>
            </a:r>
            <a:r>
              <a:rPr lang="fr-FR" dirty="0" smtClean="0"/>
              <a:t>xénobiotique (taille </a:t>
            </a:r>
            <a:r>
              <a:rPr lang="fr-FR" dirty="0"/>
              <a:t>, </a:t>
            </a:r>
            <a:r>
              <a:rPr lang="fr-FR" dirty="0" err="1"/>
              <a:t>pKa</a:t>
            </a:r>
            <a:r>
              <a:rPr lang="fr-FR" dirty="0"/>
              <a:t>, </a:t>
            </a:r>
            <a:r>
              <a:rPr lang="fr-FR" dirty="0" err="1" smtClean="0"/>
              <a:t>liposolubilité</a:t>
            </a:r>
            <a:r>
              <a:rPr lang="fr-FR" dirty="0" smtClean="0"/>
              <a:t>, forme…)</a:t>
            </a:r>
          </a:p>
          <a:p>
            <a:pPr algn="just"/>
            <a:r>
              <a:rPr lang="fr-FR" dirty="0" smtClean="0"/>
              <a:t>Facteurs liés au patient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4984"/>
            <a:ext cx="8389720" cy="33123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19/51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678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importance toxicologique des xénobiotiques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Origine de l’exposition aux xénobiotiques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Destinée des xénobiotiques dans l’organisme: mécanismes </a:t>
            </a:r>
            <a:r>
              <a:rPr lang="fr-FR" dirty="0" err="1" smtClean="0">
                <a:solidFill>
                  <a:schemeClr val="tx1"/>
                </a:solidFill>
              </a:rPr>
              <a:t>toxicodynamiques</a:t>
            </a:r>
            <a:endParaRPr lang="fr-FR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fr-F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Toxicocinétique</a:t>
            </a:r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514350" indent="-514350">
              <a:buAutoNum type="arabicPeriod"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Mode d’évaluation : Examen de TP, note de TP, EMD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/>
            <a:r>
              <a:rPr lang="fr-FR" dirty="0" smtClean="0"/>
              <a:t>Effet du 1</a:t>
            </a:r>
            <a:r>
              <a:rPr lang="fr-FR" baseline="30000" dirty="0" smtClean="0"/>
              <a:t>er</a:t>
            </a:r>
            <a:r>
              <a:rPr lang="fr-FR" dirty="0" smtClean="0"/>
              <a:t> passage hépatique (voie extravasculaire)</a:t>
            </a:r>
          </a:p>
          <a:p>
            <a:pPr algn="just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573016"/>
            <a:ext cx="2171700" cy="14382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71800" y="245814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Xénobiotique / pro-xénobiotique</a:t>
            </a:r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355976" y="2919809"/>
            <a:ext cx="0" cy="581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427984" y="5011291"/>
            <a:ext cx="0" cy="505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267744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Métabolites non-toxique / toxique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2</a:t>
            </a:r>
            <a:r>
              <a:rPr lang="fr-FR" sz="1600" dirty="0" smtClean="0"/>
              <a:t>0/51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85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Aspects </a:t>
            </a:r>
            <a:r>
              <a:rPr lang="fr-FR" dirty="0" err="1" smtClean="0"/>
              <a:t>toxicocinétiques</a:t>
            </a:r>
            <a:r>
              <a:rPr lang="fr-FR" dirty="0" smtClean="0"/>
              <a:t> / </a:t>
            </a:r>
            <a:r>
              <a:rPr lang="fr-FR" dirty="0" smtClean="0">
                <a:solidFill>
                  <a:srgbClr val="FF0000"/>
                </a:solidFill>
              </a:rPr>
              <a:t>D</a:t>
            </a:r>
            <a:r>
              <a:rPr lang="fr-FR" dirty="0" smtClean="0"/>
              <a:t>istribution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2132856"/>
            <a:ext cx="2305050" cy="3114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7" y="2780928"/>
            <a:ext cx="4686300" cy="15335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1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20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influençant la distribution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05272" y="2708920"/>
            <a:ext cx="6563072" cy="3373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417638"/>
            <a:ext cx="5410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ArialMT"/>
              </a:rPr>
              <a:t>Poids </a:t>
            </a:r>
            <a:r>
              <a:rPr lang="fr-FR" sz="2000" dirty="0">
                <a:solidFill>
                  <a:srgbClr val="000000"/>
                </a:solidFill>
                <a:latin typeface="ArialMT"/>
              </a:rPr>
              <a:t>moléculaire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MT"/>
              </a:rPr>
              <a:t>P</a:t>
            </a:r>
            <a:r>
              <a:rPr lang="fr-FR" sz="2000" dirty="0" smtClean="0">
                <a:solidFill>
                  <a:srgbClr val="000000"/>
                </a:solidFill>
                <a:latin typeface="ArialMT"/>
              </a:rPr>
              <a:t>ropriétés </a:t>
            </a:r>
            <a:r>
              <a:rPr lang="fr-FR" sz="2000" dirty="0">
                <a:solidFill>
                  <a:srgbClr val="000000"/>
                </a:solidFill>
                <a:latin typeface="ArialMT"/>
              </a:rPr>
              <a:t>physico-chimiques : </a:t>
            </a:r>
            <a:r>
              <a:rPr lang="fr-FR" sz="2000" dirty="0" err="1" smtClean="0">
                <a:solidFill>
                  <a:srgbClr val="000000"/>
                </a:solidFill>
                <a:latin typeface="ArialMT"/>
              </a:rPr>
              <a:t>lipophilie</a:t>
            </a:r>
            <a:r>
              <a:rPr lang="fr-FR" sz="2000" dirty="0" smtClean="0">
                <a:solidFill>
                  <a:srgbClr val="000000"/>
                </a:solidFill>
                <a:latin typeface="ArialMT"/>
              </a:rPr>
              <a:t>…</a:t>
            </a:r>
            <a:endParaRPr lang="fr-FR" sz="2000" dirty="0">
              <a:solidFill>
                <a:srgbClr val="000000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ArialMT"/>
              </a:rPr>
              <a:t>Présence </a:t>
            </a:r>
            <a:r>
              <a:rPr lang="fr-FR" sz="2000" dirty="0">
                <a:solidFill>
                  <a:srgbClr val="000000"/>
                </a:solidFill>
                <a:latin typeface="ArialMT"/>
              </a:rPr>
              <a:t>de transporteurs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2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770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leur liaison aux protéines </a:t>
            </a:r>
            <a:r>
              <a:rPr lang="fr-FR" dirty="0" smtClean="0"/>
              <a:t>plasmatiques</a:t>
            </a:r>
          </a:p>
          <a:p>
            <a:pPr marL="0" indent="0" algn="just">
              <a:buNone/>
            </a:pPr>
            <a:r>
              <a:rPr lang="fr-FR" sz="2400" b="1" dirty="0" smtClean="0"/>
              <a:t>[toxique libre</a:t>
            </a:r>
            <a:r>
              <a:rPr lang="fr-FR" sz="2400" b="1" dirty="0"/>
              <a:t>] + [protéine libre] </a:t>
            </a:r>
            <a:r>
              <a:rPr lang="fr-FR" sz="2400" b="1" dirty="0" smtClean="0"/>
              <a:t>    [toxique-protéine</a:t>
            </a:r>
            <a:r>
              <a:rPr lang="fr-FR" sz="2400" b="1" dirty="0"/>
              <a:t>]</a:t>
            </a:r>
          </a:p>
          <a:p>
            <a:pPr marL="0" indent="0" algn="just">
              <a:buNone/>
            </a:pPr>
            <a:r>
              <a:rPr lang="fr-FR" dirty="0"/>
              <a:t>- qui est saturable (il peut y avoir compétition </a:t>
            </a:r>
            <a:r>
              <a:rPr lang="fr-FR" dirty="0" smtClean="0"/>
              <a:t>entre plusieurs </a:t>
            </a:r>
            <a:r>
              <a:rPr lang="fr-FR" dirty="0"/>
              <a:t>substances)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499992" y="2348880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3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530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fraction libre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156122"/>
              </p:ext>
            </p:extLst>
          </p:nvPr>
        </p:nvGraphicFramePr>
        <p:xfrm>
          <a:off x="457200" y="2059672"/>
          <a:ext cx="83632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682"/>
                <a:gridCol w="498659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Fraction libre (Fu)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Fraction liée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-non saturable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-active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biotransformable</a:t>
                      </a:r>
                      <a:endParaRPr lang="fr-F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-diffusible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-éliminable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-saturable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-inactive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-non diffusible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 réserve, libérée au fur et à mesure</a:t>
                      </a:r>
                    </a:p>
                    <a:p>
                      <a:r>
                        <a:rPr lang="fr-F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-non éliminable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4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99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Paramètres affectants la liaison aux protéines plasmatiques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affinité</a:t>
            </a:r>
            <a:endParaRPr lang="fr-FR" dirty="0"/>
          </a:p>
          <a:p>
            <a:pPr algn="just"/>
            <a:r>
              <a:rPr lang="fr-FR" dirty="0"/>
              <a:t>liaison, variable selon les </a:t>
            </a:r>
            <a:r>
              <a:rPr lang="fr-FR" dirty="0" smtClean="0"/>
              <a:t>médicaments si </a:t>
            </a:r>
            <a:r>
              <a:rPr lang="fr-FR" dirty="0"/>
              <a:t>liaison &gt; 90-95% </a:t>
            </a:r>
            <a:r>
              <a:rPr lang="fr-FR" dirty="0" smtClean="0"/>
              <a:t>(forte)</a:t>
            </a:r>
            <a:endParaRPr lang="fr-FR" dirty="0"/>
          </a:p>
          <a:p>
            <a:pPr algn="just"/>
            <a:r>
              <a:rPr lang="fr-FR" dirty="0" smtClean="0"/>
              <a:t>[</a:t>
            </a:r>
            <a:r>
              <a:rPr lang="fr-FR" dirty="0"/>
              <a:t>C] protéines plasmatiques</a:t>
            </a:r>
          </a:p>
          <a:p>
            <a:pPr algn="just"/>
            <a:r>
              <a:rPr lang="fr-FR" dirty="0" smtClean="0"/>
              <a:t>compétition </a:t>
            </a:r>
            <a:r>
              <a:rPr lang="fr-FR" dirty="0"/>
              <a:t>entre </a:t>
            </a:r>
            <a:r>
              <a:rPr lang="fr-FR" dirty="0" smtClean="0"/>
              <a:t>xénobiotique et </a:t>
            </a:r>
            <a:r>
              <a:rPr lang="fr-FR" dirty="0"/>
              <a:t>produit endogène (bilirubine)</a:t>
            </a:r>
          </a:p>
          <a:p>
            <a:pPr algn="just"/>
            <a:r>
              <a:rPr lang="fr-FR" dirty="0" smtClean="0"/>
              <a:t>compétition </a:t>
            </a:r>
            <a:r>
              <a:rPr lang="fr-FR" dirty="0"/>
              <a:t>entre deux </a:t>
            </a:r>
            <a:r>
              <a:rPr lang="fr-FR" dirty="0" smtClean="0"/>
              <a:t>xénobiotiques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5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48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8596289" cy="47482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6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178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/>
              <a:t>Paramètres TK / </a:t>
            </a:r>
            <a:r>
              <a:rPr lang="fr-FR" dirty="0" err="1" smtClean="0"/>
              <a:t>Vd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just"/>
            <a:r>
              <a:rPr lang="fr-FR" dirty="0"/>
              <a:t>volume apparent dans lequel semble </a:t>
            </a:r>
            <a:r>
              <a:rPr lang="fr-FR" dirty="0" smtClean="0"/>
              <a:t>se répartir </a:t>
            </a:r>
            <a:r>
              <a:rPr lang="fr-FR" dirty="0"/>
              <a:t>la totalité de la dose de </a:t>
            </a:r>
            <a:r>
              <a:rPr lang="fr-FR" dirty="0" smtClean="0"/>
              <a:t>xénobiotique</a:t>
            </a:r>
            <a:r>
              <a:rPr lang="fr-FR" dirty="0"/>
              <a:t> </a:t>
            </a:r>
            <a:r>
              <a:rPr lang="fr-FR" dirty="0" smtClean="0"/>
              <a:t>pour </a:t>
            </a:r>
            <a:r>
              <a:rPr lang="fr-FR" dirty="0"/>
              <a:t>que sa concentration plasmatique </a:t>
            </a:r>
            <a:r>
              <a:rPr lang="fr-FR" dirty="0" smtClean="0"/>
              <a:t>soit égale </a:t>
            </a:r>
            <a:r>
              <a:rPr lang="fr-FR" dirty="0"/>
              <a:t>à celle des </a:t>
            </a:r>
            <a:r>
              <a:rPr lang="fr-FR" dirty="0" smtClean="0"/>
              <a:t>tissus.</a:t>
            </a:r>
            <a:endParaRPr lang="fr-FR" dirty="0"/>
          </a:p>
          <a:p>
            <a:pPr algn="just"/>
            <a:r>
              <a:rPr lang="fr-FR" dirty="0"/>
              <a:t>T</a:t>
            </a:r>
            <a:r>
              <a:rPr lang="fr-FR" dirty="0" smtClean="0"/>
              <a:t>raduit l’importance </a:t>
            </a:r>
            <a:r>
              <a:rPr lang="fr-FR" dirty="0"/>
              <a:t>de la distribution dans </a:t>
            </a:r>
            <a:r>
              <a:rPr lang="fr-FR" dirty="0" smtClean="0"/>
              <a:t>les tissus.</a:t>
            </a:r>
            <a:endParaRPr lang="fr-FR" dirty="0"/>
          </a:p>
        </p:txBody>
      </p:sp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4751189" cy="20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3968" y="4236506"/>
            <a:ext cx="3144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1" dirty="0">
                <a:solidFill>
                  <a:srgbClr val="515456"/>
                </a:solidFill>
                <a:latin typeface="Roboto Condensed"/>
              </a:rPr>
              <a:t>Tableau. </a:t>
            </a:r>
            <a:r>
              <a:rPr lang="fr-FR" altLang="fr-FR" sz="2000" dirty="0">
                <a:solidFill>
                  <a:srgbClr val="515456"/>
                </a:solidFill>
                <a:latin typeface="Roboto Condensed"/>
              </a:rPr>
              <a:t>Exemples de </a:t>
            </a:r>
            <a:r>
              <a:rPr lang="fr-FR" altLang="fr-FR" sz="2000" dirty="0" err="1">
                <a:solidFill>
                  <a:srgbClr val="515456"/>
                </a:solidFill>
                <a:latin typeface="Roboto Condensed"/>
              </a:rPr>
              <a:t>Vd</a:t>
            </a:r>
            <a:endParaRPr lang="fr-FR" altLang="fr-FR" sz="2000" dirty="0">
              <a:solidFill>
                <a:srgbClr val="515456"/>
              </a:solidFill>
              <a:latin typeface="Roboto Condense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60432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7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616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588" y="1600200"/>
            <a:ext cx="6964823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8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75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Volume des fluides corporels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720056"/>
            <a:ext cx="6591300" cy="4286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2</a:t>
            </a:r>
            <a:r>
              <a:rPr lang="fr-FR" sz="1600" dirty="0"/>
              <a:t>9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44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1082" y="500479"/>
            <a:ext cx="27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Xénobiotique</a:t>
            </a:r>
            <a:endParaRPr lang="fr-FR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195736" y="1146810"/>
            <a:ext cx="987670" cy="630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7544" y="150394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Voies d’administration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084168" y="17008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Effet toxicologique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971600" y="2924944"/>
            <a:ext cx="23762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Devenir dans l’organisme</a:t>
            </a:r>
            <a:endParaRPr lang="fr-FR" sz="2800" dirty="0"/>
          </a:p>
        </p:txBody>
      </p:sp>
      <p:cxnSp>
        <p:nvCxnSpPr>
          <p:cNvPr id="15" name="Connecteur en angle 14"/>
          <p:cNvCxnSpPr/>
          <p:nvPr/>
        </p:nvCxnSpPr>
        <p:spPr>
          <a:xfrm rot="16200000" flipH="1">
            <a:off x="47746" y="2937195"/>
            <a:ext cx="1317147" cy="386545"/>
          </a:xfrm>
          <a:prstGeom prst="bentConnector3">
            <a:avLst>
              <a:gd name="adj1" fmla="val 9848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635896" y="353701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92080" y="2924944"/>
            <a:ext cx="2592288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Effet sur le site d’action </a:t>
            </a:r>
            <a:endParaRPr lang="fr-FR" sz="2800" dirty="0"/>
          </a:p>
        </p:txBody>
      </p:sp>
      <p:cxnSp>
        <p:nvCxnSpPr>
          <p:cNvPr id="23" name="Connecteur en angle 22"/>
          <p:cNvCxnSpPr/>
          <p:nvPr/>
        </p:nvCxnSpPr>
        <p:spPr>
          <a:xfrm rot="5400000" flipH="1" flipV="1">
            <a:off x="7390039" y="2862664"/>
            <a:ext cx="1420706" cy="432047"/>
          </a:xfrm>
          <a:prstGeom prst="bentConnector4">
            <a:avLst>
              <a:gd name="adj1" fmla="val 640"/>
              <a:gd name="adj2" fmla="val 16634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743246" y="436974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TK</a:t>
            </a:r>
            <a:endParaRPr lang="fr-FR" sz="2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228184" y="43651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TD</a:t>
            </a:r>
            <a:endParaRPr lang="fr-FR" sz="2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064024" y="4928968"/>
            <a:ext cx="257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Dose – Concentration </a:t>
            </a:r>
            <a:endParaRPr lang="fr-FR" sz="20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724690" y="4931876"/>
            <a:ext cx="237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Dose – Effet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65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</a:t>
            </a:r>
            <a:r>
              <a:rPr lang="fr-FR" dirty="0" err="1" smtClean="0"/>
              <a:t>Vd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72816"/>
            <a:ext cx="6019800" cy="4333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1841309"/>
            <a:ext cx="195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Xénobiotique </a:t>
            </a:r>
          </a:p>
          <a:p>
            <a:r>
              <a:rPr lang="fr-FR" sz="2400" dirty="0" smtClean="0"/>
              <a:t>100 mg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7" y="3571796"/>
            <a:ext cx="221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 = ?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30/51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19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672" y="1772816"/>
            <a:ext cx="5962650" cy="4276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1841309"/>
            <a:ext cx="195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Xénobiotique </a:t>
            </a:r>
          </a:p>
          <a:p>
            <a:r>
              <a:rPr lang="fr-FR" sz="2400" dirty="0" smtClean="0"/>
              <a:t>100 mg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7" y="3571796"/>
            <a:ext cx="221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 = ?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31/51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7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Aspects </a:t>
            </a:r>
            <a:r>
              <a:rPr lang="fr-FR" dirty="0" err="1"/>
              <a:t>toxicocinétiques</a:t>
            </a:r>
            <a:r>
              <a:rPr lang="fr-FR" dirty="0"/>
              <a:t>/ </a:t>
            </a:r>
            <a:r>
              <a:rPr lang="fr-FR" dirty="0" smtClean="0">
                <a:solidFill>
                  <a:srgbClr val="FF0000"/>
                </a:solidFill>
              </a:rPr>
              <a:t>M</a:t>
            </a:r>
            <a:r>
              <a:rPr lang="fr-FR" dirty="0" smtClean="0"/>
              <a:t>étabolisme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conversion chimique </a:t>
            </a:r>
            <a:r>
              <a:rPr lang="fr-FR" u="sng" dirty="0"/>
              <a:t>irréversible</a:t>
            </a:r>
            <a:r>
              <a:rPr lang="fr-FR" dirty="0"/>
              <a:t> d’une espèce </a:t>
            </a:r>
            <a:r>
              <a:rPr lang="fr-FR" dirty="0" smtClean="0"/>
              <a:t>chimique en </a:t>
            </a:r>
            <a:r>
              <a:rPr lang="fr-FR" dirty="0"/>
              <a:t>une autre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/>
              <a:t>détoxification de </a:t>
            </a:r>
            <a:r>
              <a:rPr lang="fr-FR" dirty="0" smtClean="0"/>
              <a:t>l’organisme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/>
              <a:t>r</a:t>
            </a:r>
            <a:r>
              <a:rPr lang="fr-FR" dirty="0" smtClean="0"/>
              <a:t>éduit </a:t>
            </a:r>
            <a:r>
              <a:rPr lang="fr-FR" dirty="0"/>
              <a:t>ou élimine l’activité du </a:t>
            </a:r>
            <a:r>
              <a:rPr lang="fr-FR" dirty="0" smtClean="0"/>
              <a:t>xénobiotique (sauf pro-xénobiotique)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32/51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30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80728"/>
            <a:ext cx="6810375" cy="1390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45024"/>
            <a:ext cx="6667500" cy="1809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33/51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884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908720"/>
            <a:ext cx="6086071" cy="46428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34/51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80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24744"/>
            <a:ext cx="6694466" cy="45259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35/51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208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Aspects </a:t>
            </a:r>
            <a:r>
              <a:rPr lang="fr-FR" dirty="0" err="1"/>
              <a:t>toxicocinétiques</a:t>
            </a:r>
            <a:r>
              <a:rPr lang="fr-FR" dirty="0"/>
              <a:t>/ 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/>
              <a:t>limination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68341"/>
              </p:ext>
            </p:extLst>
          </p:nvPr>
        </p:nvGraphicFramePr>
        <p:xfrm>
          <a:off x="858416" y="2636912"/>
          <a:ext cx="742716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84"/>
                <a:gridCol w="3713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Voies principales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Voies accessoires 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Rein</a:t>
                      </a:r>
                    </a:p>
                    <a:p>
                      <a:r>
                        <a:rPr lang="fr-FR" sz="2800" dirty="0" smtClean="0"/>
                        <a:t>Foie </a:t>
                      </a:r>
                    </a:p>
                    <a:p>
                      <a:r>
                        <a:rPr lang="fr-FR" sz="2800" dirty="0" smtClean="0"/>
                        <a:t>Fèces</a:t>
                      </a:r>
                    </a:p>
                    <a:p>
                      <a:r>
                        <a:rPr lang="fr-FR" sz="2800" dirty="0" smtClean="0"/>
                        <a:t>Poumons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Sueur</a:t>
                      </a:r>
                    </a:p>
                    <a:p>
                      <a:r>
                        <a:rPr lang="fr-F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Phanères</a:t>
                      </a:r>
                    </a:p>
                    <a:p>
                      <a:r>
                        <a:rPr lang="fr-F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Salive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36/51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12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332656"/>
            <a:ext cx="7056784" cy="4149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508518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MT"/>
              </a:rPr>
              <a:t>Sont excrétés par </a:t>
            </a:r>
            <a:r>
              <a:rPr lang="fr-FR" sz="2000" u="sng" dirty="0">
                <a:latin typeface="ArialMT"/>
              </a:rPr>
              <a:t>voie fécale </a:t>
            </a:r>
            <a:r>
              <a:rPr lang="fr-FR" sz="2000" dirty="0">
                <a:latin typeface="ArialMT"/>
              </a:rPr>
              <a:t>:</a:t>
            </a:r>
          </a:p>
          <a:p>
            <a:r>
              <a:rPr lang="fr-FR" sz="2000" dirty="0">
                <a:latin typeface="ArialMT"/>
              </a:rPr>
              <a:t>- les xénobiotiques qui, après ingestion, </a:t>
            </a:r>
            <a:r>
              <a:rPr lang="fr-FR" sz="2000" dirty="0" smtClean="0">
                <a:latin typeface="ArialMT"/>
              </a:rPr>
              <a:t>ne sont </a:t>
            </a:r>
            <a:r>
              <a:rPr lang="fr-FR" sz="2000" dirty="0">
                <a:latin typeface="ArialMT"/>
              </a:rPr>
              <a:t>pas totalement absorbés</a:t>
            </a:r>
          </a:p>
          <a:p>
            <a:r>
              <a:rPr lang="fr-FR" sz="2000" dirty="0">
                <a:latin typeface="ArialMT"/>
              </a:rPr>
              <a:t>- les xénobiotiques qui sont excrétés </a:t>
            </a:r>
            <a:r>
              <a:rPr lang="fr-FR" sz="2000" dirty="0" smtClean="0">
                <a:latin typeface="ArialMT"/>
              </a:rPr>
              <a:t>par voie </a:t>
            </a:r>
            <a:r>
              <a:rPr lang="fr-FR" sz="2000" dirty="0">
                <a:latin typeface="ArialMT"/>
              </a:rPr>
              <a:t>biliaire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37/51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997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Elimination par voie urinaire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Trois mécanismes principaux </a:t>
            </a:r>
            <a:r>
              <a:rPr lang="fr-FR" dirty="0" smtClean="0"/>
              <a:t>déterminent l’excrétion </a:t>
            </a:r>
            <a:r>
              <a:rPr lang="fr-FR" dirty="0"/>
              <a:t>urinaire des principes actifs :</a:t>
            </a:r>
          </a:p>
          <a:p>
            <a:pPr algn="just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filtration </a:t>
            </a:r>
            <a:r>
              <a:rPr lang="fr-FR" dirty="0" smtClean="0"/>
              <a:t>glomérulaire</a:t>
            </a:r>
          </a:p>
          <a:p>
            <a:pPr algn="just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sécrétion </a:t>
            </a:r>
            <a:r>
              <a:rPr lang="fr-FR" dirty="0" smtClean="0"/>
              <a:t>tubulaire</a:t>
            </a:r>
          </a:p>
          <a:p>
            <a:pPr algn="just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réabsorption tubulaire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38/51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211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816" y="1187624"/>
            <a:ext cx="6120680" cy="5492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980728"/>
            <a:ext cx="2699792" cy="1872208"/>
          </a:xfrm>
          <a:prstGeom prst="wedgeRectCallout">
            <a:avLst>
              <a:gd name="adj1" fmla="val 57971"/>
              <a:gd name="adj2" fmla="val -16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•Ultrafiltrat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: urine primitive</a:t>
            </a:r>
            <a:r>
              <a:rPr lang="fr-F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r>
              <a:rPr lang="pt-B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140 ml/mn -&gt; 200 l /24 h).</a:t>
            </a:r>
          </a:p>
          <a:p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•phénomène passif,</a:t>
            </a:r>
          </a:p>
          <a:p>
            <a:r>
              <a:rPr lang="fr-F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•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fraction libre du </a:t>
            </a:r>
            <a:r>
              <a:rPr lang="fr-F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xénobiotique +++</a:t>
            </a:r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3573016"/>
            <a:ext cx="10081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7504" y="3321631"/>
            <a:ext cx="2699792" cy="1224136"/>
          </a:xfrm>
          <a:prstGeom prst="wedgeRectCallout">
            <a:avLst>
              <a:gd name="adj1" fmla="val 57971"/>
              <a:gd name="adj2" fmla="val -16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•phénomène actif</a:t>
            </a:r>
          </a:p>
          <a:p>
            <a:r>
              <a:rPr lang="fr-FR" dirty="0"/>
              <a:t>•transporteur</a:t>
            </a:r>
          </a:p>
          <a:p>
            <a:r>
              <a:rPr lang="fr-FR" dirty="0"/>
              <a:t>•saturable</a:t>
            </a:r>
          </a:p>
          <a:p>
            <a:r>
              <a:rPr lang="fr-FR" dirty="0"/>
              <a:t>•compétition</a:t>
            </a:r>
            <a:endParaRPr lang="fr-FR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4293096"/>
            <a:ext cx="13681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608" y="4915578"/>
            <a:ext cx="2699792" cy="1224136"/>
          </a:xfrm>
          <a:prstGeom prst="wedgeRectCallout">
            <a:avLst>
              <a:gd name="adj1" fmla="val 57971"/>
              <a:gd name="adj2" fmla="val -52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•Active : Na+, K+, glucose</a:t>
            </a:r>
          </a:p>
          <a:p>
            <a:r>
              <a:rPr lang="fr-FR" dirty="0"/>
              <a:t>•Passive : donc dépend du</a:t>
            </a:r>
          </a:p>
          <a:p>
            <a:r>
              <a:rPr lang="fr-FR" dirty="0"/>
              <a:t>pH</a:t>
            </a:r>
            <a:endParaRPr lang="fr-FR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39/51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915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084234" y="5796845"/>
            <a:ext cx="3383844" cy="512234"/>
            <a:chOff x="3923" y="2659"/>
            <a:chExt cx="1588" cy="363"/>
          </a:xfrm>
        </p:grpSpPr>
        <p:sp>
          <p:nvSpPr>
            <p:cNvPr id="13344" name="AutoShape 3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13345" name="Text Box 4"/>
            <p:cNvSpPr txBox="1">
              <a:spLocks noChangeArrowheads="1"/>
            </p:cNvSpPr>
            <p:nvPr/>
          </p:nvSpPr>
          <p:spPr bwMode="auto">
            <a:xfrm>
              <a:off x="4028" y="2685"/>
              <a:ext cx="103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778" b="1">
                  <a:solidFill>
                    <a:srgbClr val="333399"/>
                  </a:solidFill>
                  <a:latin typeface="Tahoma" panose="020B0604030504040204" pitchFamily="34" charset="0"/>
                </a:rPr>
                <a:t>TOXICODYNAMIE</a:t>
              </a:r>
            </a:p>
          </p:txBody>
        </p:sp>
      </p:grp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900446" y="1971323"/>
            <a:ext cx="104868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9900"/>
                </a:solidFill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9900"/>
                </a:solidFill>
              </a:rPr>
              <a:t>toxique</a:t>
            </a: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4635500" y="1573390"/>
            <a:ext cx="0" cy="46721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667456" y="5796845"/>
            <a:ext cx="3523544" cy="512234"/>
            <a:chOff x="3923" y="2659"/>
            <a:chExt cx="1588" cy="363"/>
          </a:xfrm>
        </p:grpSpPr>
        <p:sp>
          <p:nvSpPr>
            <p:cNvPr id="13342" name="AutoShape 9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13343" name="Text Box 10"/>
            <p:cNvSpPr txBox="1">
              <a:spLocks noChangeArrowheads="1"/>
            </p:cNvSpPr>
            <p:nvPr/>
          </p:nvSpPr>
          <p:spPr bwMode="auto">
            <a:xfrm>
              <a:off x="4028" y="2685"/>
              <a:ext cx="108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778" b="1">
                  <a:solidFill>
                    <a:srgbClr val="333399"/>
                  </a:solidFill>
                  <a:latin typeface="Tahoma" panose="020B0604030504040204" pitchFamily="34" charset="0"/>
                </a:rPr>
                <a:t>TOXICOCINETIQUE</a:t>
              </a:r>
            </a:p>
          </p:txBody>
        </p:sp>
      </p:grp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6134869" y="454377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/>
          </a:p>
        </p:txBody>
      </p:sp>
      <p:grpSp>
        <p:nvGrpSpPr>
          <p:cNvPr id="13319" name="Group 12"/>
          <p:cNvGrpSpPr>
            <a:grpSpLocks/>
          </p:cNvGrpSpPr>
          <p:nvPr/>
        </p:nvGrpSpPr>
        <p:grpSpPr bwMode="auto">
          <a:xfrm>
            <a:off x="399345" y="2671234"/>
            <a:ext cx="4244622" cy="2561166"/>
            <a:chOff x="283" y="1623"/>
            <a:chExt cx="3008" cy="1815"/>
          </a:xfrm>
        </p:grpSpPr>
        <p:grpSp>
          <p:nvGrpSpPr>
            <p:cNvPr id="13330" name="Group 1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13340" name="AutoShape 1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133"/>
              </a:p>
            </p:txBody>
          </p:sp>
          <p:sp>
            <p:nvSpPr>
              <p:cNvPr id="13341" name="Text Box 1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49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22" b="1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13331" name="Line 16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grpSp>
          <p:nvGrpSpPr>
            <p:cNvPr id="13332" name="Group 17"/>
            <p:cNvGrpSpPr>
              <a:grpSpLocks/>
            </p:cNvGrpSpPr>
            <p:nvPr/>
          </p:nvGrpSpPr>
          <p:grpSpPr bwMode="auto">
            <a:xfrm>
              <a:off x="283" y="2905"/>
              <a:ext cx="1236" cy="363"/>
              <a:chOff x="233" y="2659"/>
              <a:chExt cx="1604" cy="363"/>
            </a:xfrm>
          </p:grpSpPr>
          <p:sp>
            <p:nvSpPr>
              <p:cNvPr id="13338" name="AutoShape 18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133"/>
              </a:p>
            </p:txBody>
          </p:sp>
          <p:sp>
            <p:nvSpPr>
              <p:cNvPr id="13339" name="Text Box 19"/>
              <p:cNvSpPr txBox="1">
                <a:spLocks noChangeArrowheads="1"/>
              </p:cNvSpPr>
              <p:nvPr/>
            </p:nvSpPr>
            <p:spPr bwMode="auto">
              <a:xfrm>
                <a:off x="233" y="2716"/>
                <a:ext cx="136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22" b="1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grpSp>
          <p:nvGrpSpPr>
            <p:cNvPr id="13334" name="Group 21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13336" name="AutoShape 2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133"/>
              </a:p>
            </p:txBody>
          </p:sp>
          <p:sp>
            <p:nvSpPr>
              <p:cNvPr id="13337" name="Text Box 23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22" b="1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1192" y="2349"/>
              <a:ext cx="1241" cy="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</p:txBody>
        </p:sp>
      </p:grp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1786610" y="1971323"/>
            <a:ext cx="163378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9900"/>
                </a:solidFill>
              </a:rPr>
              <a:t>Exposition 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9900"/>
                </a:solidFill>
              </a:rPr>
              <a:t>l’agent toxique</a:t>
            </a:r>
            <a:endParaRPr lang="fr-FR" altLang="fr-FR" sz="1600" b="1">
              <a:solidFill>
                <a:srgbClr val="009900"/>
              </a:solidFill>
              <a:latin typeface="Tahoma" panose="020B0604030504040204" pitchFamily="34" charset="0"/>
            </a:endParaRP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3996267" y="2222500"/>
            <a:ext cx="13447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grpSp>
        <p:nvGrpSpPr>
          <p:cNvPr id="141340" name="Group 28"/>
          <p:cNvGrpSpPr>
            <a:grpSpLocks/>
          </p:cNvGrpSpPr>
          <p:nvPr/>
        </p:nvGrpSpPr>
        <p:grpSpPr bwMode="auto">
          <a:xfrm>
            <a:off x="4251678" y="3951112"/>
            <a:ext cx="750711" cy="256822"/>
            <a:chOff x="3013" y="2530"/>
            <a:chExt cx="532" cy="182"/>
          </a:xfrm>
        </p:grpSpPr>
        <p:sp>
          <p:nvSpPr>
            <p:cNvPr id="13328" name="Line 29"/>
            <p:cNvSpPr>
              <a:spLocks noChangeShapeType="1"/>
            </p:cNvSpPr>
            <p:nvPr/>
          </p:nvSpPr>
          <p:spPr bwMode="auto">
            <a:xfrm>
              <a:off x="3013" y="2530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3329" name="Line 30"/>
            <p:cNvSpPr>
              <a:spLocks noChangeShapeType="1"/>
            </p:cNvSpPr>
            <p:nvPr/>
          </p:nvSpPr>
          <p:spPr bwMode="auto">
            <a:xfrm flipH="1">
              <a:off x="3013" y="2712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</p:grpSp>
      <p:grpSp>
        <p:nvGrpSpPr>
          <p:cNvPr id="141343" name="Group 31"/>
          <p:cNvGrpSpPr>
            <a:grpSpLocks/>
          </p:cNvGrpSpPr>
          <p:nvPr/>
        </p:nvGrpSpPr>
        <p:grpSpPr bwMode="auto">
          <a:xfrm>
            <a:off x="5455356" y="2669823"/>
            <a:ext cx="1943100" cy="1610078"/>
            <a:chOff x="3866" y="1622"/>
            <a:chExt cx="1377" cy="1141"/>
          </a:xfrm>
        </p:grpSpPr>
        <p:sp>
          <p:nvSpPr>
            <p:cNvPr id="13326" name="Text Box 32"/>
            <p:cNvSpPr txBox="1">
              <a:spLocks noChangeArrowheads="1"/>
            </p:cNvSpPr>
            <p:nvPr/>
          </p:nvSpPr>
          <p:spPr bwMode="auto">
            <a:xfrm>
              <a:off x="3866" y="2349"/>
              <a:ext cx="1377" cy="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rgbClr val="333399"/>
                  </a:solidFill>
                  <a:latin typeface="Tahoma" panose="020B0604030504040204" pitchFamily="34" charset="0"/>
                </a:rPr>
                <a:t>Biophase</a:t>
              </a:r>
            </a:p>
          </p:txBody>
        </p:sp>
        <p:sp>
          <p:nvSpPr>
            <p:cNvPr id="13327" name="Line 33"/>
            <p:cNvSpPr>
              <a:spLocks noChangeShapeType="1"/>
            </p:cNvSpPr>
            <p:nvPr/>
          </p:nvSpPr>
          <p:spPr bwMode="auto">
            <a:xfrm rot="5400000">
              <a:off x="4214" y="1963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</p:grpSp>
      <p:sp>
        <p:nvSpPr>
          <p:cNvPr id="141349" name="Text Box 37"/>
          <p:cNvSpPr txBox="1">
            <a:spLocks noChangeArrowheads="1"/>
          </p:cNvSpPr>
          <p:nvPr/>
        </p:nvSpPr>
        <p:spPr bwMode="auto">
          <a:xfrm>
            <a:off x="5922434" y="2949222"/>
            <a:ext cx="1002197" cy="185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467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141350" name="AutoShape 38"/>
          <p:cNvSpPr>
            <a:spLocks noChangeArrowheads="1"/>
          </p:cNvSpPr>
          <p:nvPr/>
        </p:nvSpPr>
        <p:spPr bwMode="auto">
          <a:xfrm rot="-1737670">
            <a:off x="3325989" y="2919590"/>
            <a:ext cx="2341033" cy="458611"/>
          </a:xfrm>
          <a:prstGeom prst="rightArrow">
            <a:avLst>
              <a:gd name="adj1" fmla="val 50000"/>
              <a:gd name="adj2" fmla="val 12761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133"/>
          </a:p>
        </p:txBody>
      </p:sp>
      <p:sp>
        <p:nvSpPr>
          <p:cNvPr id="34" name="ZoneTexte 33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4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045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9" grpId="0"/>
      <p:bldP spid="1413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Paramètres TK / </a:t>
            </a:r>
            <a:r>
              <a:rPr lang="fr-FR" dirty="0" smtClean="0"/>
              <a:t>Clairance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volume de plasma totalement épuré </a:t>
            </a:r>
            <a:r>
              <a:rPr lang="fr-FR" dirty="0" smtClean="0"/>
              <a:t>d’une substance </a:t>
            </a:r>
            <a:r>
              <a:rPr lang="fr-FR" dirty="0"/>
              <a:t>par unité de temps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479279"/>
            <a:ext cx="6753225" cy="885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229200"/>
            <a:ext cx="6123710" cy="8969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41/51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436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02903"/>
            <a:ext cx="7805199" cy="54903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42/51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957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2776"/>
            <a:ext cx="6591300" cy="35433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43/51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786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556792"/>
            <a:ext cx="6315648" cy="30963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44/51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26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Paramètres TK / </a:t>
            </a:r>
            <a:r>
              <a:rPr lang="fr-FR" dirty="0" smtClean="0"/>
              <a:t>demi-vie T</a:t>
            </a:r>
            <a:r>
              <a:rPr lang="fr-FR" baseline="-25000" dirty="0" smtClean="0"/>
              <a:t>1/2</a:t>
            </a:r>
            <a:endParaRPr lang="fr-FR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Temps nécessaire pour diviser par deux </a:t>
            </a:r>
            <a:r>
              <a:rPr lang="fr-FR" dirty="0" smtClean="0"/>
              <a:t>la concentration </a:t>
            </a:r>
            <a:r>
              <a:rPr lang="fr-FR" dirty="0"/>
              <a:t>plasmatique d’un </a:t>
            </a:r>
            <a:r>
              <a:rPr lang="fr-FR" dirty="0" smtClean="0"/>
              <a:t>xénobiotique</a:t>
            </a:r>
            <a:r>
              <a:rPr lang="fr-FR" dirty="0"/>
              <a:t> </a:t>
            </a:r>
            <a:r>
              <a:rPr lang="fr-FR" dirty="0" smtClean="0"/>
              <a:t>lorsque </a:t>
            </a:r>
            <a:r>
              <a:rPr lang="fr-FR" dirty="0"/>
              <a:t>l’équilibre de distribution est </a:t>
            </a:r>
            <a:r>
              <a:rPr lang="fr-FR" dirty="0" smtClean="0"/>
              <a:t>atteint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Un médicament atteint l’</a:t>
            </a:r>
            <a:r>
              <a:rPr lang="fr-FR" dirty="0"/>
              <a:t>é</a:t>
            </a:r>
            <a:r>
              <a:rPr lang="fr-FR" dirty="0" smtClean="0"/>
              <a:t>quilibre après 5 T</a:t>
            </a:r>
            <a:r>
              <a:rPr lang="fr-FR" baseline="-25000" dirty="0" smtClean="0"/>
              <a:t>1/2</a:t>
            </a:r>
            <a:r>
              <a:rPr lang="fr-FR" dirty="0" smtClean="0"/>
              <a:t> et totalement éliminé après 7 T</a:t>
            </a:r>
            <a:r>
              <a:rPr lang="fr-FR" baseline="-25000" dirty="0" smtClean="0"/>
              <a:t>1/2</a:t>
            </a:r>
            <a:endParaRPr lang="fr-FR" baseline="-25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068960"/>
            <a:ext cx="3371850" cy="17049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45/51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764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69" y="1700808"/>
            <a:ext cx="4238625" cy="2733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46/51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082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8" y="869245"/>
            <a:ext cx="5569656" cy="2943578"/>
          </a:xfrm>
        </p:spPr>
      </p:pic>
      <p:pic>
        <p:nvPicPr>
          <p:cNvPr id="98307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618"/>
          <a:stretch>
            <a:fillRect/>
          </a:stretch>
        </p:blipFill>
        <p:spPr bwMode="auto">
          <a:xfrm>
            <a:off x="220134" y="3777545"/>
            <a:ext cx="5503333" cy="26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5652120" y="2309989"/>
            <a:ext cx="3393723" cy="28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78" b="1" dirty="0">
                <a:solidFill>
                  <a:srgbClr val="515456"/>
                </a:solidFill>
                <a:latin typeface="Roboto Condensed"/>
              </a:rPr>
              <a:t>Figure </a:t>
            </a:r>
            <a:r>
              <a:rPr lang="fr-FR" altLang="fr-FR" sz="1778" dirty="0">
                <a:solidFill>
                  <a:srgbClr val="515456"/>
                </a:solidFill>
                <a:latin typeface="Roboto Condensed"/>
              </a:rPr>
              <a:t>: Impact de la fonction rénale sur la demi-vie d’un médicament : évolution des concentrations suite à l’administration orale d’une même dose à un groupe de sujets normaux (A) et à un groupe de sujets insuffisants rénaux (B) avec une demi-vie 3 fois plus longue.</a:t>
            </a:r>
            <a:endParaRPr lang="fr-FR" altLang="fr-FR" sz="1778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47/51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5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</a:t>
            </a:r>
            <a:r>
              <a:rPr lang="fr-FR" b="1" dirty="0" smtClean="0"/>
              <a:t>ources </a:t>
            </a:r>
            <a:r>
              <a:rPr lang="fr-FR" b="1" dirty="0"/>
              <a:t>de variabilité de la</a:t>
            </a:r>
            <a:br>
              <a:rPr lang="fr-FR" b="1" dirty="0"/>
            </a:br>
            <a:r>
              <a:rPr lang="fr-FR" b="1" dirty="0"/>
              <a:t>réponse à un </a:t>
            </a:r>
            <a:r>
              <a:rPr lang="fr-FR" b="1" dirty="0" smtClean="0"/>
              <a:t>traitement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193" y="2348880"/>
            <a:ext cx="7689613" cy="2736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60232" y="4005064"/>
            <a:ext cx="175657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660232" y="4149080"/>
            <a:ext cx="146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48/51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29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influençant la TK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90"/>
          <a:stretch/>
        </p:blipFill>
        <p:spPr>
          <a:xfrm>
            <a:off x="899592" y="2132856"/>
            <a:ext cx="6858000" cy="26993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49/51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7090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8" indent="-25400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89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6013" indent="-20320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133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2418" indent="-20320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778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23" indent="-20320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522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163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3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444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3C726D-DC85-4BE6-A12A-087C5F376045}" type="slidenum">
              <a:rPr lang="fr-FR" altLang="fr-FR" sz="1067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fr-FR" altLang="fr-FR" sz="1067">
              <a:latin typeface="Arial Black" panose="020B0A04020102020204" pitchFamily="34" charset="0"/>
            </a:endParaRP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1000" y="1261533"/>
            <a:ext cx="8153400" cy="487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133"/>
          </a:p>
        </p:txBody>
      </p:sp>
      <p:grpSp>
        <p:nvGrpSpPr>
          <p:cNvPr id="75781" name="Group 4"/>
          <p:cNvGrpSpPr>
            <a:grpSpLocks/>
          </p:cNvGrpSpPr>
          <p:nvPr/>
        </p:nvGrpSpPr>
        <p:grpSpPr bwMode="auto">
          <a:xfrm>
            <a:off x="1218142" y="1518355"/>
            <a:ext cx="6359349" cy="3980745"/>
            <a:chOff x="767" y="806"/>
            <a:chExt cx="4006" cy="2821"/>
          </a:xfrm>
        </p:grpSpPr>
        <p:sp>
          <p:nvSpPr>
            <p:cNvPr id="75838" name="Rectangle 5"/>
            <p:cNvSpPr>
              <a:spLocks noChangeArrowheads="1"/>
            </p:cNvSpPr>
            <p:nvPr/>
          </p:nvSpPr>
          <p:spPr bwMode="auto">
            <a:xfrm>
              <a:off x="1440" y="3031"/>
              <a:ext cx="69" cy="38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39" name="Rectangle 6"/>
            <p:cNvSpPr>
              <a:spLocks noChangeArrowheads="1"/>
            </p:cNvSpPr>
            <p:nvPr/>
          </p:nvSpPr>
          <p:spPr bwMode="auto">
            <a:xfrm>
              <a:off x="1437" y="3028"/>
              <a:ext cx="69" cy="385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40" name="Freeform 7"/>
            <p:cNvSpPr>
              <a:spLocks/>
            </p:cNvSpPr>
            <p:nvPr/>
          </p:nvSpPr>
          <p:spPr bwMode="auto">
            <a:xfrm>
              <a:off x="1437" y="3028"/>
              <a:ext cx="69" cy="385"/>
            </a:xfrm>
            <a:custGeom>
              <a:avLst/>
              <a:gdLst>
                <a:gd name="T0" fmla="*/ 0 w 69"/>
                <a:gd name="T1" fmla="*/ 0 h 385"/>
                <a:gd name="T2" fmla="*/ 69 w 69"/>
                <a:gd name="T3" fmla="*/ 0 h 385"/>
                <a:gd name="T4" fmla="*/ 69 w 69"/>
                <a:gd name="T5" fmla="*/ 385 h 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385">
                  <a:moveTo>
                    <a:pt x="0" y="0"/>
                  </a:moveTo>
                  <a:lnTo>
                    <a:pt x="69" y="0"/>
                  </a:lnTo>
                  <a:lnTo>
                    <a:pt x="69" y="38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41" name="Line 8"/>
            <p:cNvSpPr>
              <a:spLocks noChangeShapeType="1"/>
            </p:cNvSpPr>
            <p:nvPr/>
          </p:nvSpPr>
          <p:spPr bwMode="auto">
            <a:xfrm flipV="1">
              <a:off x="1437" y="3028"/>
              <a:ext cx="1" cy="3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42" name="Rectangle 9"/>
            <p:cNvSpPr>
              <a:spLocks noChangeArrowheads="1"/>
            </p:cNvSpPr>
            <p:nvPr/>
          </p:nvSpPr>
          <p:spPr bwMode="auto">
            <a:xfrm>
              <a:off x="1507" y="2454"/>
              <a:ext cx="69" cy="96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43" name="Rectangle 10"/>
            <p:cNvSpPr>
              <a:spLocks noChangeArrowheads="1"/>
            </p:cNvSpPr>
            <p:nvPr/>
          </p:nvSpPr>
          <p:spPr bwMode="auto">
            <a:xfrm>
              <a:off x="1504" y="2450"/>
              <a:ext cx="69" cy="963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44" name="Freeform 11"/>
            <p:cNvSpPr>
              <a:spLocks/>
            </p:cNvSpPr>
            <p:nvPr/>
          </p:nvSpPr>
          <p:spPr bwMode="auto">
            <a:xfrm>
              <a:off x="1504" y="2450"/>
              <a:ext cx="69" cy="963"/>
            </a:xfrm>
            <a:custGeom>
              <a:avLst/>
              <a:gdLst>
                <a:gd name="T0" fmla="*/ 0 w 69"/>
                <a:gd name="T1" fmla="*/ 0 h 963"/>
                <a:gd name="T2" fmla="*/ 69 w 69"/>
                <a:gd name="T3" fmla="*/ 0 h 963"/>
                <a:gd name="T4" fmla="*/ 69 w 69"/>
                <a:gd name="T5" fmla="*/ 963 h 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3">
                  <a:moveTo>
                    <a:pt x="0" y="0"/>
                  </a:moveTo>
                  <a:lnTo>
                    <a:pt x="69" y="0"/>
                  </a:lnTo>
                  <a:lnTo>
                    <a:pt x="69" y="96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45" name="Line 12"/>
            <p:cNvSpPr>
              <a:spLocks noChangeShapeType="1"/>
            </p:cNvSpPr>
            <p:nvPr/>
          </p:nvSpPr>
          <p:spPr bwMode="auto">
            <a:xfrm flipV="1">
              <a:off x="1504" y="2450"/>
              <a:ext cx="1" cy="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46" name="Rectangle 13"/>
            <p:cNvSpPr>
              <a:spLocks noChangeArrowheads="1"/>
            </p:cNvSpPr>
            <p:nvPr/>
          </p:nvSpPr>
          <p:spPr bwMode="auto">
            <a:xfrm>
              <a:off x="1576" y="1683"/>
              <a:ext cx="70" cy="17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47" name="Rectangle 14"/>
            <p:cNvSpPr>
              <a:spLocks noChangeArrowheads="1"/>
            </p:cNvSpPr>
            <p:nvPr/>
          </p:nvSpPr>
          <p:spPr bwMode="auto">
            <a:xfrm>
              <a:off x="1573" y="1680"/>
              <a:ext cx="70" cy="1733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48" name="Freeform 15"/>
            <p:cNvSpPr>
              <a:spLocks/>
            </p:cNvSpPr>
            <p:nvPr/>
          </p:nvSpPr>
          <p:spPr bwMode="auto">
            <a:xfrm>
              <a:off x="1573" y="1680"/>
              <a:ext cx="70" cy="1733"/>
            </a:xfrm>
            <a:custGeom>
              <a:avLst/>
              <a:gdLst>
                <a:gd name="T0" fmla="*/ 0 w 70"/>
                <a:gd name="T1" fmla="*/ 0 h 1733"/>
                <a:gd name="T2" fmla="*/ 70 w 70"/>
                <a:gd name="T3" fmla="*/ 0 h 1733"/>
                <a:gd name="T4" fmla="*/ 70 w 70"/>
                <a:gd name="T5" fmla="*/ 1733 h 17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733">
                  <a:moveTo>
                    <a:pt x="0" y="0"/>
                  </a:moveTo>
                  <a:lnTo>
                    <a:pt x="70" y="0"/>
                  </a:lnTo>
                  <a:lnTo>
                    <a:pt x="70" y="17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49" name="Line 16"/>
            <p:cNvSpPr>
              <a:spLocks noChangeShapeType="1"/>
            </p:cNvSpPr>
            <p:nvPr/>
          </p:nvSpPr>
          <p:spPr bwMode="auto">
            <a:xfrm flipV="1">
              <a:off x="1573" y="1680"/>
              <a:ext cx="1" cy="17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50" name="Rectangle 17"/>
            <p:cNvSpPr>
              <a:spLocks noChangeArrowheads="1"/>
            </p:cNvSpPr>
            <p:nvPr/>
          </p:nvSpPr>
          <p:spPr bwMode="auto">
            <a:xfrm>
              <a:off x="1644" y="1491"/>
              <a:ext cx="71" cy="192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51" name="Rectangle 18"/>
            <p:cNvSpPr>
              <a:spLocks noChangeArrowheads="1"/>
            </p:cNvSpPr>
            <p:nvPr/>
          </p:nvSpPr>
          <p:spPr bwMode="auto">
            <a:xfrm>
              <a:off x="1641" y="1488"/>
              <a:ext cx="71" cy="1925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52" name="Freeform 19"/>
            <p:cNvSpPr>
              <a:spLocks/>
            </p:cNvSpPr>
            <p:nvPr/>
          </p:nvSpPr>
          <p:spPr bwMode="auto">
            <a:xfrm>
              <a:off x="1641" y="1488"/>
              <a:ext cx="71" cy="1925"/>
            </a:xfrm>
            <a:custGeom>
              <a:avLst/>
              <a:gdLst>
                <a:gd name="T0" fmla="*/ 0 w 71"/>
                <a:gd name="T1" fmla="*/ 0 h 1925"/>
                <a:gd name="T2" fmla="*/ 71 w 71"/>
                <a:gd name="T3" fmla="*/ 0 h 1925"/>
                <a:gd name="T4" fmla="*/ 71 w 71"/>
                <a:gd name="T5" fmla="*/ 1925 h 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925">
                  <a:moveTo>
                    <a:pt x="0" y="0"/>
                  </a:moveTo>
                  <a:lnTo>
                    <a:pt x="71" y="0"/>
                  </a:lnTo>
                  <a:lnTo>
                    <a:pt x="71" y="19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53" name="Line 20"/>
            <p:cNvSpPr>
              <a:spLocks noChangeShapeType="1"/>
            </p:cNvSpPr>
            <p:nvPr/>
          </p:nvSpPr>
          <p:spPr bwMode="auto">
            <a:xfrm flipV="1">
              <a:off x="1641" y="1488"/>
              <a:ext cx="1" cy="1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54" name="Rectangle 21"/>
            <p:cNvSpPr>
              <a:spLocks noChangeArrowheads="1"/>
            </p:cNvSpPr>
            <p:nvPr/>
          </p:nvSpPr>
          <p:spPr bwMode="auto">
            <a:xfrm>
              <a:off x="1713" y="1008"/>
              <a:ext cx="69" cy="24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55" name="Rectangle 22"/>
            <p:cNvSpPr>
              <a:spLocks noChangeArrowheads="1"/>
            </p:cNvSpPr>
            <p:nvPr/>
          </p:nvSpPr>
          <p:spPr bwMode="auto">
            <a:xfrm>
              <a:off x="1710" y="1005"/>
              <a:ext cx="69" cy="2408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56" name="Freeform 23"/>
            <p:cNvSpPr>
              <a:spLocks/>
            </p:cNvSpPr>
            <p:nvPr/>
          </p:nvSpPr>
          <p:spPr bwMode="auto">
            <a:xfrm>
              <a:off x="1710" y="1005"/>
              <a:ext cx="69" cy="2408"/>
            </a:xfrm>
            <a:custGeom>
              <a:avLst/>
              <a:gdLst>
                <a:gd name="T0" fmla="*/ 0 w 69"/>
                <a:gd name="T1" fmla="*/ 0 h 2408"/>
                <a:gd name="T2" fmla="*/ 69 w 69"/>
                <a:gd name="T3" fmla="*/ 0 h 2408"/>
                <a:gd name="T4" fmla="*/ 69 w 69"/>
                <a:gd name="T5" fmla="*/ 2408 h 2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408">
                  <a:moveTo>
                    <a:pt x="0" y="0"/>
                  </a:moveTo>
                  <a:lnTo>
                    <a:pt x="69" y="0"/>
                  </a:lnTo>
                  <a:lnTo>
                    <a:pt x="69" y="240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57" name="Line 24"/>
            <p:cNvSpPr>
              <a:spLocks noChangeShapeType="1"/>
            </p:cNvSpPr>
            <p:nvPr/>
          </p:nvSpPr>
          <p:spPr bwMode="auto">
            <a:xfrm flipV="1">
              <a:off x="1710" y="1005"/>
              <a:ext cx="1" cy="24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58" name="Rectangle 25"/>
            <p:cNvSpPr>
              <a:spLocks noChangeArrowheads="1"/>
            </p:cNvSpPr>
            <p:nvPr/>
          </p:nvSpPr>
          <p:spPr bwMode="auto">
            <a:xfrm>
              <a:off x="1782" y="1393"/>
              <a:ext cx="69" cy="20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59" name="Rectangle 26"/>
            <p:cNvSpPr>
              <a:spLocks noChangeArrowheads="1"/>
            </p:cNvSpPr>
            <p:nvPr/>
          </p:nvSpPr>
          <p:spPr bwMode="auto">
            <a:xfrm>
              <a:off x="1779" y="1390"/>
              <a:ext cx="69" cy="2023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60" name="Freeform 27"/>
            <p:cNvSpPr>
              <a:spLocks/>
            </p:cNvSpPr>
            <p:nvPr/>
          </p:nvSpPr>
          <p:spPr bwMode="auto">
            <a:xfrm>
              <a:off x="1779" y="1390"/>
              <a:ext cx="69" cy="2023"/>
            </a:xfrm>
            <a:custGeom>
              <a:avLst/>
              <a:gdLst>
                <a:gd name="T0" fmla="*/ 0 w 69"/>
                <a:gd name="T1" fmla="*/ 0 h 2023"/>
                <a:gd name="T2" fmla="*/ 69 w 69"/>
                <a:gd name="T3" fmla="*/ 0 h 2023"/>
                <a:gd name="T4" fmla="*/ 69 w 69"/>
                <a:gd name="T5" fmla="*/ 2023 h 20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023">
                  <a:moveTo>
                    <a:pt x="0" y="0"/>
                  </a:moveTo>
                  <a:lnTo>
                    <a:pt x="69" y="0"/>
                  </a:lnTo>
                  <a:lnTo>
                    <a:pt x="69" y="202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61" name="Line 28"/>
            <p:cNvSpPr>
              <a:spLocks noChangeShapeType="1"/>
            </p:cNvSpPr>
            <p:nvPr/>
          </p:nvSpPr>
          <p:spPr bwMode="auto">
            <a:xfrm flipV="1">
              <a:off x="1779" y="1390"/>
              <a:ext cx="1" cy="20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62" name="Rectangle 29"/>
            <p:cNvSpPr>
              <a:spLocks noChangeArrowheads="1"/>
            </p:cNvSpPr>
            <p:nvPr/>
          </p:nvSpPr>
          <p:spPr bwMode="auto">
            <a:xfrm>
              <a:off x="1850" y="2260"/>
              <a:ext cx="69" cy="11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63" name="Rectangle 30"/>
            <p:cNvSpPr>
              <a:spLocks noChangeArrowheads="1"/>
            </p:cNvSpPr>
            <p:nvPr/>
          </p:nvSpPr>
          <p:spPr bwMode="auto">
            <a:xfrm>
              <a:off x="1847" y="2257"/>
              <a:ext cx="69" cy="115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64" name="Freeform 31"/>
            <p:cNvSpPr>
              <a:spLocks/>
            </p:cNvSpPr>
            <p:nvPr/>
          </p:nvSpPr>
          <p:spPr bwMode="auto">
            <a:xfrm>
              <a:off x="1847" y="2257"/>
              <a:ext cx="69" cy="1156"/>
            </a:xfrm>
            <a:custGeom>
              <a:avLst/>
              <a:gdLst>
                <a:gd name="T0" fmla="*/ 0 w 69"/>
                <a:gd name="T1" fmla="*/ 0 h 1156"/>
                <a:gd name="T2" fmla="*/ 69 w 69"/>
                <a:gd name="T3" fmla="*/ 0 h 1156"/>
                <a:gd name="T4" fmla="*/ 69 w 69"/>
                <a:gd name="T5" fmla="*/ 1156 h 1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156">
                  <a:moveTo>
                    <a:pt x="0" y="0"/>
                  </a:moveTo>
                  <a:lnTo>
                    <a:pt x="69" y="0"/>
                  </a:lnTo>
                  <a:lnTo>
                    <a:pt x="69" y="115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65" name="Line 32"/>
            <p:cNvSpPr>
              <a:spLocks noChangeShapeType="1"/>
            </p:cNvSpPr>
            <p:nvPr/>
          </p:nvSpPr>
          <p:spPr bwMode="auto">
            <a:xfrm flipV="1">
              <a:off x="1847" y="2257"/>
              <a:ext cx="1" cy="11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66" name="Rectangle 33"/>
            <p:cNvSpPr>
              <a:spLocks noChangeArrowheads="1"/>
            </p:cNvSpPr>
            <p:nvPr/>
          </p:nvSpPr>
          <p:spPr bwMode="auto">
            <a:xfrm>
              <a:off x="1919" y="2839"/>
              <a:ext cx="69" cy="5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67" name="Rectangle 34"/>
            <p:cNvSpPr>
              <a:spLocks noChangeArrowheads="1"/>
            </p:cNvSpPr>
            <p:nvPr/>
          </p:nvSpPr>
          <p:spPr bwMode="auto">
            <a:xfrm>
              <a:off x="1916" y="2836"/>
              <a:ext cx="69" cy="577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68" name="Freeform 35"/>
            <p:cNvSpPr>
              <a:spLocks/>
            </p:cNvSpPr>
            <p:nvPr/>
          </p:nvSpPr>
          <p:spPr bwMode="auto">
            <a:xfrm>
              <a:off x="1916" y="2836"/>
              <a:ext cx="69" cy="577"/>
            </a:xfrm>
            <a:custGeom>
              <a:avLst/>
              <a:gdLst>
                <a:gd name="T0" fmla="*/ 0 w 69"/>
                <a:gd name="T1" fmla="*/ 0 h 577"/>
                <a:gd name="T2" fmla="*/ 69 w 69"/>
                <a:gd name="T3" fmla="*/ 0 h 577"/>
                <a:gd name="T4" fmla="*/ 69 w 69"/>
                <a:gd name="T5" fmla="*/ 577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577">
                  <a:moveTo>
                    <a:pt x="0" y="0"/>
                  </a:moveTo>
                  <a:lnTo>
                    <a:pt x="69" y="0"/>
                  </a:lnTo>
                  <a:lnTo>
                    <a:pt x="69" y="57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69" name="Line 36"/>
            <p:cNvSpPr>
              <a:spLocks noChangeShapeType="1"/>
            </p:cNvSpPr>
            <p:nvPr/>
          </p:nvSpPr>
          <p:spPr bwMode="auto">
            <a:xfrm flipV="1">
              <a:off x="1916" y="2836"/>
              <a:ext cx="1" cy="5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70" name="Rectangle 37"/>
            <p:cNvSpPr>
              <a:spLocks noChangeArrowheads="1"/>
            </p:cNvSpPr>
            <p:nvPr/>
          </p:nvSpPr>
          <p:spPr bwMode="auto">
            <a:xfrm>
              <a:off x="1988" y="2935"/>
              <a:ext cx="69" cy="48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71" name="Rectangle 38"/>
            <p:cNvSpPr>
              <a:spLocks noChangeArrowheads="1"/>
            </p:cNvSpPr>
            <p:nvPr/>
          </p:nvSpPr>
          <p:spPr bwMode="auto">
            <a:xfrm>
              <a:off x="1985" y="2932"/>
              <a:ext cx="69" cy="481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72" name="Freeform 39"/>
            <p:cNvSpPr>
              <a:spLocks/>
            </p:cNvSpPr>
            <p:nvPr/>
          </p:nvSpPr>
          <p:spPr bwMode="auto">
            <a:xfrm>
              <a:off x="1985" y="2932"/>
              <a:ext cx="69" cy="481"/>
            </a:xfrm>
            <a:custGeom>
              <a:avLst/>
              <a:gdLst>
                <a:gd name="T0" fmla="*/ 0 w 69"/>
                <a:gd name="T1" fmla="*/ 0 h 481"/>
                <a:gd name="T2" fmla="*/ 69 w 69"/>
                <a:gd name="T3" fmla="*/ 0 h 481"/>
                <a:gd name="T4" fmla="*/ 69 w 69"/>
                <a:gd name="T5" fmla="*/ 481 h 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81">
                  <a:moveTo>
                    <a:pt x="0" y="0"/>
                  </a:moveTo>
                  <a:lnTo>
                    <a:pt x="69" y="0"/>
                  </a:lnTo>
                  <a:lnTo>
                    <a:pt x="69" y="4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73" name="Line 40"/>
            <p:cNvSpPr>
              <a:spLocks noChangeShapeType="1"/>
            </p:cNvSpPr>
            <p:nvPr/>
          </p:nvSpPr>
          <p:spPr bwMode="auto">
            <a:xfrm flipV="1">
              <a:off x="1985" y="2932"/>
              <a:ext cx="1" cy="4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74" name="Rectangle 41"/>
            <p:cNvSpPr>
              <a:spLocks noChangeArrowheads="1"/>
            </p:cNvSpPr>
            <p:nvPr/>
          </p:nvSpPr>
          <p:spPr bwMode="auto">
            <a:xfrm>
              <a:off x="2056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75" name="Rectangle 42"/>
            <p:cNvSpPr>
              <a:spLocks noChangeArrowheads="1"/>
            </p:cNvSpPr>
            <p:nvPr/>
          </p:nvSpPr>
          <p:spPr bwMode="auto">
            <a:xfrm>
              <a:off x="2053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76" name="Freeform 43"/>
            <p:cNvSpPr>
              <a:spLocks/>
            </p:cNvSpPr>
            <p:nvPr/>
          </p:nvSpPr>
          <p:spPr bwMode="auto">
            <a:xfrm>
              <a:off x="2053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77" name="Line 44"/>
            <p:cNvSpPr>
              <a:spLocks noChangeShapeType="1"/>
            </p:cNvSpPr>
            <p:nvPr/>
          </p:nvSpPr>
          <p:spPr bwMode="auto">
            <a:xfrm flipV="1">
              <a:off x="2053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78" name="Rectangle 45"/>
            <p:cNvSpPr>
              <a:spLocks noChangeArrowheads="1"/>
            </p:cNvSpPr>
            <p:nvPr/>
          </p:nvSpPr>
          <p:spPr bwMode="auto">
            <a:xfrm>
              <a:off x="2125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79" name="Rectangle 46"/>
            <p:cNvSpPr>
              <a:spLocks noChangeArrowheads="1"/>
            </p:cNvSpPr>
            <p:nvPr/>
          </p:nvSpPr>
          <p:spPr bwMode="auto">
            <a:xfrm>
              <a:off x="2122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80" name="Freeform 47"/>
            <p:cNvSpPr>
              <a:spLocks/>
            </p:cNvSpPr>
            <p:nvPr/>
          </p:nvSpPr>
          <p:spPr bwMode="auto">
            <a:xfrm>
              <a:off x="2122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81" name="Line 48"/>
            <p:cNvSpPr>
              <a:spLocks noChangeShapeType="1"/>
            </p:cNvSpPr>
            <p:nvPr/>
          </p:nvSpPr>
          <p:spPr bwMode="auto">
            <a:xfrm flipV="1">
              <a:off x="2122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82" name="Rectangle 49"/>
            <p:cNvSpPr>
              <a:spLocks noChangeArrowheads="1"/>
            </p:cNvSpPr>
            <p:nvPr/>
          </p:nvSpPr>
          <p:spPr bwMode="auto">
            <a:xfrm>
              <a:off x="2192" y="2935"/>
              <a:ext cx="71" cy="48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83" name="Rectangle 50"/>
            <p:cNvSpPr>
              <a:spLocks noChangeArrowheads="1"/>
            </p:cNvSpPr>
            <p:nvPr/>
          </p:nvSpPr>
          <p:spPr bwMode="auto">
            <a:xfrm>
              <a:off x="2190" y="2932"/>
              <a:ext cx="70" cy="481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84" name="Freeform 51"/>
            <p:cNvSpPr>
              <a:spLocks/>
            </p:cNvSpPr>
            <p:nvPr/>
          </p:nvSpPr>
          <p:spPr bwMode="auto">
            <a:xfrm>
              <a:off x="2190" y="2932"/>
              <a:ext cx="70" cy="481"/>
            </a:xfrm>
            <a:custGeom>
              <a:avLst/>
              <a:gdLst>
                <a:gd name="T0" fmla="*/ 0 w 70"/>
                <a:gd name="T1" fmla="*/ 0 h 481"/>
                <a:gd name="T2" fmla="*/ 70 w 70"/>
                <a:gd name="T3" fmla="*/ 0 h 481"/>
                <a:gd name="T4" fmla="*/ 70 w 70"/>
                <a:gd name="T5" fmla="*/ 481 h 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81">
                  <a:moveTo>
                    <a:pt x="0" y="0"/>
                  </a:moveTo>
                  <a:lnTo>
                    <a:pt x="70" y="0"/>
                  </a:lnTo>
                  <a:lnTo>
                    <a:pt x="70" y="4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85" name="Line 52"/>
            <p:cNvSpPr>
              <a:spLocks noChangeShapeType="1"/>
            </p:cNvSpPr>
            <p:nvPr/>
          </p:nvSpPr>
          <p:spPr bwMode="auto">
            <a:xfrm flipV="1">
              <a:off x="2190" y="2932"/>
              <a:ext cx="1" cy="4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86" name="Rectangle 53"/>
            <p:cNvSpPr>
              <a:spLocks noChangeArrowheads="1"/>
            </p:cNvSpPr>
            <p:nvPr/>
          </p:nvSpPr>
          <p:spPr bwMode="auto">
            <a:xfrm>
              <a:off x="2262" y="2645"/>
              <a:ext cx="69" cy="77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87" name="Rectangle 54"/>
            <p:cNvSpPr>
              <a:spLocks noChangeArrowheads="1"/>
            </p:cNvSpPr>
            <p:nvPr/>
          </p:nvSpPr>
          <p:spPr bwMode="auto">
            <a:xfrm>
              <a:off x="2259" y="2642"/>
              <a:ext cx="69" cy="771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88" name="Freeform 55"/>
            <p:cNvSpPr>
              <a:spLocks/>
            </p:cNvSpPr>
            <p:nvPr/>
          </p:nvSpPr>
          <p:spPr bwMode="auto">
            <a:xfrm>
              <a:off x="2259" y="2642"/>
              <a:ext cx="69" cy="771"/>
            </a:xfrm>
            <a:custGeom>
              <a:avLst/>
              <a:gdLst>
                <a:gd name="T0" fmla="*/ 0 w 69"/>
                <a:gd name="T1" fmla="*/ 0 h 771"/>
                <a:gd name="T2" fmla="*/ 69 w 69"/>
                <a:gd name="T3" fmla="*/ 0 h 771"/>
                <a:gd name="T4" fmla="*/ 69 w 69"/>
                <a:gd name="T5" fmla="*/ 771 h 7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71">
                  <a:moveTo>
                    <a:pt x="0" y="0"/>
                  </a:moveTo>
                  <a:lnTo>
                    <a:pt x="69" y="0"/>
                  </a:lnTo>
                  <a:lnTo>
                    <a:pt x="69" y="7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89" name="Line 56"/>
            <p:cNvSpPr>
              <a:spLocks noChangeShapeType="1"/>
            </p:cNvSpPr>
            <p:nvPr/>
          </p:nvSpPr>
          <p:spPr bwMode="auto">
            <a:xfrm flipV="1">
              <a:off x="2259" y="2642"/>
              <a:ext cx="1" cy="7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90" name="Rectangle 57"/>
            <p:cNvSpPr>
              <a:spLocks noChangeArrowheads="1"/>
            </p:cNvSpPr>
            <p:nvPr/>
          </p:nvSpPr>
          <p:spPr bwMode="auto">
            <a:xfrm>
              <a:off x="2331" y="2645"/>
              <a:ext cx="69" cy="77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91" name="Rectangle 58"/>
            <p:cNvSpPr>
              <a:spLocks noChangeArrowheads="1"/>
            </p:cNvSpPr>
            <p:nvPr/>
          </p:nvSpPr>
          <p:spPr bwMode="auto">
            <a:xfrm>
              <a:off x="2328" y="2642"/>
              <a:ext cx="69" cy="771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92" name="Freeform 59"/>
            <p:cNvSpPr>
              <a:spLocks/>
            </p:cNvSpPr>
            <p:nvPr/>
          </p:nvSpPr>
          <p:spPr bwMode="auto">
            <a:xfrm>
              <a:off x="2328" y="2642"/>
              <a:ext cx="69" cy="771"/>
            </a:xfrm>
            <a:custGeom>
              <a:avLst/>
              <a:gdLst>
                <a:gd name="T0" fmla="*/ 0 w 69"/>
                <a:gd name="T1" fmla="*/ 0 h 771"/>
                <a:gd name="T2" fmla="*/ 69 w 69"/>
                <a:gd name="T3" fmla="*/ 0 h 771"/>
                <a:gd name="T4" fmla="*/ 69 w 69"/>
                <a:gd name="T5" fmla="*/ 771 h 7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71">
                  <a:moveTo>
                    <a:pt x="0" y="0"/>
                  </a:moveTo>
                  <a:lnTo>
                    <a:pt x="69" y="0"/>
                  </a:lnTo>
                  <a:lnTo>
                    <a:pt x="69" y="7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93" name="Line 60"/>
            <p:cNvSpPr>
              <a:spLocks noChangeShapeType="1"/>
            </p:cNvSpPr>
            <p:nvPr/>
          </p:nvSpPr>
          <p:spPr bwMode="auto">
            <a:xfrm flipV="1">
              <a:off x="2328" y="2642"/>
              <a:ext cx="1" cy="7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94" name="Rectangle 61"/>
            <p:cNvSpPr>
              <a:spLocks noChangeArrowheads="1"/>
            </p:cNvSpPr>
            <p:nvPr/>
          </p:nvSpPr>
          <p:spPr bwMode="auto">
            <a:xfrm>
              <a:off x="2398" y="2454"/>
              <a:ext cx="69" cy="96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95" name="Rectangle 62"/>
            <p:cNvSpPr>
              <a:spLocks noChangeArrowheads="1"/>
            </p:cNvSpPr>
            <p:nvPr/>
          </p:nvSpPr>
          <p:spPr bwMode="auto">
            <a:xfrm>
              <a:off x="2395" y="2450"/>
              <a:ext cx="69" cy="963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96" name="Freeform 63"/>
            <p:cNvSpPr>
              <a:spLocks/>
            </p:cNvSpPr>
            <p:nvPr/>
          </p:nvSpPr>
          <p:spPr bwMode="auto">
            <a:xfrm>
              <a:off x="2395" y="2450"/>
              <a:ext cx="69" cy="963"/>
            </a:xfrm>
            <a:custGeom>
              <a:avLst/>
              <a:gdLst>
                <a:gd name="T0" fmla="*/ 0 w 69"/>
                <a:gd name="T1" fmla="*/ 0 h 963"/>
                <a:gd name="T2" fmla="*/ 69 w 69"/>
                <a:gd name="T3" fmla="*/ 0 h 963"/>
                <a:gd name="T4" fmla="*/ 69 w 69"/>
                <a:gd name="T5" fmla="*/ 963 h 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3">
                  <a:moveTo>
                    <a:pt x="0" y="0"/>
                  </a:moveTo>
                  <a:lnTo>
                    <a:pt x="69" y="0"/>
                  </a:lnTo>
                  <a:lnTo>
                    <a:pt x="69" y="96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97" name="Line 64"/>
            <p:cNvSpPr>
              <a:spLocks noChangeShapeType="1"/>
            </p:cNvSpPr>
            <p:nvPr/>
          </p:nvSpPr>
          <p:spPr bwMode="auto">
            <a:xfrm flipV="1">
              <a:off x="2395" y="2450"/>
              <a:ext cx="1" cy="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898" name="Rectangle 65"/>
            <p:cNvSpPr>
              <a:spLocks noChangeArrowheads="1"/>
            </p:cNvSpPr>
            <p:nvPr/>
          </p:nvSpPr>
          <p:spPr bwMode="auto">
            <a:xfrm>
              <a:off x="2467" y="2164"/>
              <a:ext cx="69" cy="12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899" name="Rectangle 66"/>
            <p:cNvSpPr>
              <a:spLocks noChangeArrowheads="1"/>
            </p:cNvSpPr>
            <p:nvPr/>
          </p:nvSpPr>
          <p:spPr bwMode="auto">
            <a:xfrm>
              <a:off x="2464" y="2161"/>
              <a:ext cx="70" cy="1252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00" name="Freeform 67"/>
            <p:cNvSpPr>
              <a:spLocks/>
            </p:cNvSpPr>
            <p:nvPr/>
          </p:nvSpPr>
          <p:spPr bwMode="auto">
            <a:xfrm>
              <a:off x="2464" y="2161"/>
              <a:ext cx="70" cy="1252"/>
            </a:xfrm>
            <a:custGeom>
              <a:avLst/>
              <a:gdLst>
                <a:gd name="T0" fmla="*/ 0 w 70"/>
                <a:gd name="T1" fmla="*/ 0 h 1252"/>
                <a:gd name="T2" fmla="*/ 70 w 70"/>
                <a:gd name="T3" fmla="*/ 0 h 1252"/>
                <a:gd name="T4" fmla="*/ 70 w 70"/>
                <a:gd name="T5" fmla="*/ 1252 h 12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252">
                  <a:moveTo>
                    <a:pt x="0" y="0"/>
                  </a:moveTo>
                  <a:lnTo>
                    <a:pt x="70" y="0"/>
                  </a:lnTo>
                  <a:lnTo>
                    <a:pt x="70" y="125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01" name="Line 68"/>
            <p:cNvSpPr>
              <a:spLocks noChangeShapeType="1"/>
            </p:cNvSpPr>
            <p:nvPr/>
          </p:nvSpPr>
          <p:spPr bwMode="auto">
            <a:xfrm flipV="1">
              <a:off x="2464" y="2161"/>
              <a:ext cx="1" cy="12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02" name="Rectangle 69"/>
            <p:cNvSpPr>
              <a:spLocks noChangeArrowheads="1"/>
            </p:cNvSpPr>
            <p:nvPr/>
          </p:nvSpPr>
          <p:spPr bwMode="auto">
            <a:xfrm>
              <a:off x="2536" y="2164"/>
              <a:ext cx="70" cy="12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03" name="Rectangle 70"/>
            <p:cNvSpPr>
              <a:spLocks noChangeArrowheads="1"/>
            </p:cNvSpPr>
            <p:nvPr/>
          </p:nvSpPr>
          <p:spPr bwMode="auto">
            <a:xfrm>
              <a:off x="2534" y="2161"/>
              <a:ext cx="69" cy="1252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04" name="Freeform 71"/>
            <p:cNvSpPr>
              <a:spLocks/>
            </p:cNvSpPr>
            <p:nvPr/>
          </p:nvSpPr>
          <p:spPr bwMode="auto">
            <a:xfrm>
              <a:off x="2534" y="2161"/>
              <a:ext cx="69" cy="1252"/>
            </a:xfrm>
            <a:custGeom>
              <a:avLst/>
              <a:gdLst>
                <a:gd name="T0" fmla="*/ 0 w 69"/>
                <a:gd name="T1" fmla="*/ 0 h 1252"/>
                <a:gd name="T2" fmla="*/ 69 w 69"/>
                <a:gd name="T3" fmla="*/ 0 h 1252"/>
                <a:gd name="T4" fmla="*/ 69 w 69"/>
                <a:gd name="T5" fmla="*/ 1252 h 12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252">
                  <a:moveTo>
                    <a:pt x="0" y="0"/>
                  </a:moveTo>
                  <a:lnTo>
                    <a:pt x="69" y="0"/>
                  </a:lnTo>
                  <a:lnTo>
                    <a:pt x="69" y="125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05" name="Line 72"/>
            <p:cNvSpPr>
              <a:spLocks noChangeShapeType="1"/>
            </p:cNvSpPr>
            <p:nvPr/>
          </p:nvSpPr>
          <p:spPr bwMode="auto">
            <a:xfrm flipV="1">
              <a:off x="2534" y="2161"/>
              <a:ext cx="1" cy="12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06" name="Rectangle 73"/>
            <p:cNvSpPr>
              <a:spLocks noChangeArrowheads="1"/>
            </p:cNvSpPr>
            <p:nvPr/>
          </p:nvSpPr>
          <p:spPr bwMode="auto">
            <a:xfrm>
              <a:off x="2604" y="2068"/>
              <a:ext cx="69" cy="13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07" name="Rectangle 74"/>
            <p:cNvSpPr>
              <a:spLocks noChangeArrowheads="1"/>
            </p:cNvSpPr>
            <p:nvPr/>
          </p:nvSpPr>
          <p:spPr bwMode="auto">
            <a:xfrm>
              <a:off x="2601" y="2065"/>
              <a:ext cx="69" cy="1348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08" name="Freeform 75"/>
            <p:cNvSpPr>
              <a:spLocks/>
            </p:cNvSpPr>
            <p:nvPr/>
          </p:nvSpPr>
          <p:spPr bwMode="auto">
            <a:xfrm>
              <a:off x="2601" y="2065"/>
              <a:ext cx="69" cy="1348"/>
            </a:xfrm>
            <a:custGeom>
              <a:avLst/>
              <a:gdLst>
                <a:gd name="T0" fmla="*/ 0 w 69"/>
                <a:gd name="T1" fmla="*/ 0 h 1348"/>
                <a:gd name="T2" fmla="*/ 69 w 69"/>
                <a:gd name="T3" fmla="*/ 0 h 1348"/>
                <a:gd name="T4" fmla="*/ 69 w 69"/>
                <a:gd name="T5" fmla="*/ 1348 h 13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348">
                  <a:moveTo>
                    <a:pt x="0" y="0"/>
                  </a:moveTo>
                  <a:lnTo>
                    <a:pt x="69" y="0"/>
                  </a:lnTo>
                  <a:lnTo>
                    <a:pt x="69" y="13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09" name="Line 76"/>
            <p:cNvSpPr>
              <a:spLocks noChangeShapeType="1"/>
            </p:cNvSpPr>
            <p:nvPr/>
          </p:nvSpPr>
          <p:spPr bwMode="auto">
            <a:xfrm flipV="1">
              <a:off x="2601" y="2065"/>
              <a:ext cx="1" cy="134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10" name="Rectangle 77"/>
            <p:cNvSpPr>
              <a:spLocks noChangeArrowheads="1"/>
            </p:cNvSpPr>
            <p:nvPr/>
          </p:nvSpPr>
          <p:spPr bwMode="auto">
            <a:xfrm>
              <a:off x="2673" y="1972"/>
              <a:ext cx="69" cy="14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11" name="Rectangle 78"/>
            <p:cNvSpPr>
              <a:spLocks noChangeArrowheads="1"/>
            </p:cNvSpPr>
            <p:nvPr/>
          </p:nvSpPr>
          <p:spPr bwMode="auto">
            <a:xfrm>
              <a:off x="2670" y="1969"/>
              <a:ext cx="69" cy="1444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12" name="Freeform 79"/>
            <p:cNvSpPr>
              <a:spLocks/>
            </p:cNvSpPr>
            <p:nvPr/>
          </p:nvSpPr>
          <p:spPr bwMode="auto">
            <a:xfrm>
              <a:off x="2670" y="1969"/>
              <a:ext cx="69" cy="1444"/>
            </a:xfrm>
            <a:custGeom>
              <a:avLst/>
              <a:gdLst>
                <a:gd name="T0" fmla="*/ 0 w 69"/>
                <a:gd name="T1" fmla="*/ 0 h 1444"/>
                <a:gd name="T2" fmla="*/ 69 w 69"/>
                <a:gd name="T3" fmla="*/ 0 h 1444"/>
                <a:gd name="T4" fmla="*/ 69 w 69"/>
                <a:gd name="T5" fmla="*/ 1444 h 1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444">
                  <a:moveTo>
                    <a:pt x="0" y="0"/>
                  </a:moveTo>
                  <a:lnTo>
                    <a:pt x="69" y="0"/>
                  </a:lnTo>
                  <a:lnTo>
                    <a:pt x="69" y="14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13" name="Line 80"/>
            <p:cNvSpPr>
              <a:spLocks noChangeShapeType="1"/>
            </p:cNvSpPr>
            <p:nvPr/>
          </p:nvSpPr>
          <p:spPr bwMode="auto">
            <a:xfrm flipV="1">
              <a:off x="2670" y="1969"/>
              <a:ext cx="1" cy="14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14" name="Rectangle 81"/>
            <p:cNvSpPr>
              <a:spLocks noChangeArrowheads="1"/>
            </p:cNvSpPr>
            <p:nvPr/>
          </p:nvSpPr>
          <p:spPr bwMode="auto">
            <a:xfrm>
              <a:off x="2741" y="2454"/>
              <a:ext cx="70" cy="96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15" name="Rectangle 82"/>
            <p:cNvSpPr>
              <a:spLocks noChangeArrowheads="1"/>
            </p:cNvSpPr>
            <p:nvPr/>
          </p:nvSpPr>
          <p:spPr bwMode="auto">
            <a:xfrm>
              <a:off x="2738" y="2450"/>
              <a:ext cx="70" cy="963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16" name="Freeform 83"/>
            <p:cNvSpPr>
              <a:spLocks/>
            </p:cNvSpPr>
            <p:nvPr/>
          </p:nvSpPr>
          <p:spPr bwMode="auto">
            <a:xfrm>
              <a:off x="2738" y="2450"/>
              <a:ext cx="70" cy="963"/>
            </a:xfrm>
            <a:custGeom>
              <a:avLst/>
              <a:gdLst>
                <a:gd name="T0" fmla="*/ 0 w 70"/>
                <a:gd name="T1" fmla="*/ 0 h 963"/>
                <a:gd name="T2" fmla="*/ 70 w 70"/>
                <a:gd name="T3" fmla="*/ 0 h 963"/>
                <a:gd name="T4" fmla="*/ 70 w 70"/>
                <a:gd name="T5" fmla="*/ 963 h 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963">
                  <a:moveTo>
                    <a:pt x="0" y="0"/>
                  </a:moveTo>
                  <a:lnTo>
                    <a:pt x="70" y="0"/>
                  </a:lnTo>
                  <a:lnTo>
                    <a:pt x="70" y="96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17" name="Line 84"/>
            <p:cNvSpPr>
              <a:spLocks noChangeShapeType="1"/>
            </p:cNvSpPr>
            <p:nvPr/>
          </p:nvSpPr>
          <p:spPr bwMode="auto">
            <a:xfrm flipV="1">
              <a:off x="2738" y="2450"/>
              <a:ext cx="1" cy="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18" name="Rectangle 85"/>
            <p:cNvSpPr>
              <a:spLocks noChangeArrowheads="1"/>
            </p:cNvSpPr>
            <p:nvPr/>
          </p:nvSpPr>
          <p:spPr bwMode="auto">
            <a:xfrm>
              <a:off x="2810" y="2550"/>
              <a:ext cx="69" cy="8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19" name="Rectangle 86"/>
            <p:cNvSpPr>
              <a:spLocks noChangeArrowheads="1"/>
            </p:cNvSpPr>
            <p:nvPr/>
          </p:nvSpPr>
          <p:spPr bwMode="auto">
            <a:xfrm>
              <a:off x="2807" y="2546"/>
              <a:ext cx="69" cy="867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20" name="Freeform 87"/>
            <p:cNvSpPr>
              <a:spLocks/>
            </p:cNvSpPr>
            <p:nvPr/>
          </p:nvSpPr>
          <p:spPr bwMode="auto">
            <a:xfrm>
              <a:off x="2807" y="2546"/>
              <a:ext cx="69" cy="867"/>
            </a:xfrm>
            <a:custGeom>
              <a:avLst/>
              <a:gdLst>
                <a:gd name="T0" fmla="*/ 0 w 69"/>
                <a:gd name="T1" fmla="*/ 0 h 867"/>
                <a:gd name="T2" fmla="*/ 69 w 69"/>
                <a:gd name="T3" fmla="*/ 0 h 867"/>
                <a:gd name="T4" fmla="*/ 69 w 69"/>
                <a:gd name="T5" fmla="*/ 867 h 8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867">
                  <a:moveTo>
                    <a:pt x="0" y="0"/>
                  </a:moveTo>
                  <a:lnTo>
                    <a:pt x="69" y="0"/>
                  </a:lnTo>
                  <a:lnTo>
                    <a:pt x="69" y="8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21" name="Line 88"/>
            <p:cNvSpPr>
              <a:spLocks noChangeShapeType="1"/>
            </p:cNvSpPr>
            <p:nvPr/>
          </p:nvSpPr>
          <p:spPr bwMode="auto">
            <a:xfrm flipV="1">
              <a:off x="2807" y="2546"/>
              <a:ext cx="1" cy="8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22" name="Rectangle 89"/>
            <p:cNvSpPr>
              <a:spLocks noChangeArrowheads="1"/>
            </p:cNvSpPr>
            <p:nvPr/>
          </p:nvSpPr>
          <p:spPr bwMode="auto">
            <a:xfrm>
              <a:off x="2879" y="2645"/>
              <a:ext cx="69" cy="77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23" name="Rectangle 90"/>
            <p:cNvSpPr>
              <a:spLocks noChangeArrowheads="1"/>
            </p:cNvSpPr>
            <p:nvPr/>
          </p:nvSpPr>
          <p:spPr bwMode="auto">
            <a:xfrm>
              <a:off x="2876" y="2642"/>
              <a:ext cx="69" cy="771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24" name="Freeform 91"/>
            <p:cNvSpPr>
              <a:spLocks/>
            </p:cNvSpPr>
            <p:nvPr/>
          </p:nvSpPr>
          <p:spPr bwMode="auto">
            <a:xfrm>
              <a:off x="2876" y="2642"/>
              <a:ext cx="69" cy="771"/>
            </a:xfrm>
            <a:custGeom>
              <a:avLst/>
              <a:gdLst>
                <a:gd name="T0" fmla="*/ 0 w 69"/>
                <a:gd name="T1" fmla="*/ 0 h 771"/>
                <a:gd name="T2" fmla="*/ 69 w 69"/>
                <a:gd name="T3" fmla="*/ 0 h 771"/>
                <a:gd name="T4" fmla="*/ 69 w 69"/>
                <a:gd name="T5" fmla="*/ 771 h 7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71">
                  <a:moveTo>
                    <a:pt x="0" y="0"/>
                  </a:moveTo>
                  <a:lnTo>
                    <a:pt x="69" y="0"/>
                  </a:lnTo>
                  <a:lnTo>
                    <a:pt x="69" y="7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25" name="Line 92"/>
            <p:cNvSpPr>
              <a:spLocks noChangeShapeType="1"/>
            </p:cNvSpPr>
            <p:nvPr/>
          </p:nvSpPr>
          <p:spPr bwMode="auto">
            <a:xfrm flipV="1">
              <a:off x="2876" y="2642"/>
              <a:ext cx="1" cy="7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26" name="Rectangle 93"/>
            <p:cNvSpPr>
              <a:spLocks noChangeArrowheads="1"/>
            </p:cNvSpPr>
            <p:nvPr/>
          </p:nvSpPr>
          <p:spPr bwMode="auto">
            <a:xfrm>
              <a:off x="2947" y="2741"/>
              <a:ext cx="69" cy="6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27" name="Rectangle 94"/>
            <p:cNvSpPr>
              <a:spLocks noChangeArrowheads="1"/>
            </p:cNvSpPr>
            <p:nvPr/>
          </p:nvSpPr>
          <p:spPr bwMode="auto">
            <a:xfrm>
              <a:off x="2944" y="2738"/>
              <a:ext cx="69" cy="675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28" name="Freeform 95"/>
            <p:cNvSpPr>
              <a:spLocks/>
            </p:cNvSpPr>
            <p:nvPr/>
          </p:nvSpPr>
          <p:spPr bwMode="auto">
            <a:xfrm>
              <a:off x="2944" y="2738"/>
              <a:ext cx="69" cy="675"/>
            </a:xfrm>
            <a:custGeom>
              <a:avLst/>
              <a:gdLst>
                <a:gd name="T0" fmla="*/ 0 w 69"/>
                <a:gd name="T1" fmla="*/ 0 h 675"/>
                <a:gd name="T2" fmla="*/ 69 w 69"/>
                <a:gd name="T3" fmla="*/ 0 h 675"/>
                <a:gd name="T4" fmla="*/ 69 w 69"/>
                <a:gd name="T5" fmla="*/ 675 h 6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675">
                  <a:moveTo>
                    <a:pt x="0" y="0"/>
                  </a:moveTo>
                  <a:lnTo>
                    <a:pt x="69" y="0"/>
                  </a:lnTo>
                  <a:lnTo>
                    <a:pt x="69" y="67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29" name="Line 96"/>
            <p:cNvSpPr>
              <a:spLocks noChangeShapeType="1"/>
            </p:cNvSpPr>
            <p:nvPr/>
          </p:nvSpPr>
          <p:spPr bwMode="auto">
            <a:xfrm flipV="1">
              <a:off x="2944" y="2738"/>
              <a:ext cx="1" cy="6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30" name="Rectangle 97"/>
            <p:cNvSpPr>
              <a:spLocks noChangeArrowheads="1"/>
            </p:cNvSpPr>
            <p:nvPr/>
          </p:nvSpPr>
          <p:spPr bwMode="auto">
            <a:xfrm>
              <a:off x="3016" y="2839"/>
              <a:ext cx="69" cy="5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31" name="Rectangle 98"/>
            <p:cNvSpPr>
              <a:spLocks noChangeArrowheads="1"/>
            </p:cNvSpPr>
            <p:nvPr/>
          </p:nvSpPr>
          <p:spPr bwMode="auto">
            <a:xfrm>
              <a:off x="3013" y="2836"/>
              <a:ext cx="69" cy="577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32" name="Freeform 99"/>
            <p:cNvSpPr>
              <a:spLocks/>
            </p:cNvSpPr>
            <p:nvPr/>
          </p:nvSpPr>
          <p:spPr bwMode="auto">
            <a:xfrm>
              <a:off x="3013" y="2836"/>
              <a:ext cx="69" cy="577"/>
            </a:xfrm>
            <a:custGeom>
              <a:avLst/>
              <a:gdLst>
                <a:gd name="T0" fmla="*/ 0 w 69"/>
                <a:gd name="T1" fmla="*/ 0 h 577"/>
                <a:gd name="T2" fmla="*/ 69 w 69"/>
                <a:gd name="T3" fmla="*/ 0 h 577"/>
                <a:gd name="T4" fmla="*/ 69 w 69"/>
                <a:gd name="T5" fmla="*/ 577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577">
                  <a:moveTo>
                    <a:pt x="0" y="0"/>
                  </a:moveTo>
                  <a:lnTo>
                    <a:pt x="69" y="0"/>
                  </a:lnTo>
                  <a:lnTo>
                    <a:pt x="69" y="57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33" name="Line 100"/>
            <p:cNvSpPr>
              <a:spLocks noChangeShapeType="1"/>
            </p:cNvSpPr>
            <p:nvPr/>
          </p:nvSpPr>
          <p:spPr bwMode="auto">
            <a:xfrm flipV="1">
              <a:off x="3013" y="2836"/>
              <a:ext cx="1" cy="5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34" name="Rectangle 101"/>
            <p:cNvSpPr>
              <a:spLocks noChangeArrowheads="1"/>
            </p:cNvSpPr>
            <p:nvPr/>
          </p:nvSpPr>
          <p:spPr bwMode="auto">
            <a:xfrm>
              <a:off x="3085" y="2935"/>
              <a:ext cx="69" cy="48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35" name="Rectangle 102"/>
            <p:cNvSpPr>
              <a:spLocks noChangeArrowheads="1"/>
            </p:cNvSpPr>
            <p:nvPr/>
          </p:nvSpPr>
          <p:spPr bwMode="auto">
            <a:xfrm>
              <a:off x="3082" y="2932"/>
              <a:ext cx="69" cy="481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36" name="Freeform 103"/>
            <p:cNvSpPr>
              <a:spLocks/>
            </p:cNvSpPr>
            <p:nvPr/>
          </p:nvSpPr>
          <p:spPr bwMode="auto">
            <a:xfrm>
              <a:off x="3082" y="2932"/>
              <a:ext cx="69" cy="481"/>
            </a:xfrm>
            <a:custGeom>
              <a:avLst/>
              <a:gdLst>
                <a:gd name="T0" fmla="*/ 0 w 69"/>
                <a:gd name="T1" fmla="*/ 0 h 481"/>
                <a:gd name="T2" fmla="*/ 69 w 69"/>
                <a:gd name="T3" fmla="*/ 0 h 481"/>
                <a:gd name="T4" fmla="*/ 69 w 69"/>
                <a:gd name="T5" fmla="*/ 481 h 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81">
                  <a:moveTo>
                    <a:pt x="0" y="0"/>
                  </a:moveTo>
                  <a:lnTo>
                    <a:pt x="69" y="0"/>
                  </a:lnTo>
                  <a:lnTo>
                    <a:pt x="69" y="48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37" name="Line 104"/>
            <p:cNvSpPr>
              <a:spLocks noChangeShapeType="1"/>
            </p:cNvSpPr>
            <p:nvPr/>
          </p:nvSpPr>
          <p:spPr bwMode="auto">
            <a:xfrm flipV="1">
              <a:off x="3082" y="2932"/>
              <a:ext cx="1" cy="4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38" name="Rectangle 105"/>
            <p:cNvSpPr>
              <a:spLocks noChangeArrowheads="1"/>
            </p:cNvSpPr>
            <p:nvPr/>
          </p:nvSpPr>
          <p:spPr bwMode="auto">
            <a:xfrm>
              <a:off x="3153" y="3031"/>
              <a:ext cx="69" cy="38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39" name="Rectangle 106"/>
            <p:cNvSpPr>
              <a:spLocks noChangeArrowheads="1"/>
            </p:cNvSpPr>
            <p:nvPr/>
          </p:nvSpPr>
          <p:spPr bwMode="auto">
            <a:xfrm>
              <a:off x="3150" y="3028"/>
              <a:ext cx="69" cy="385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40" name="Freeform 107"/>
            <p:cNvSpPr>
              <a:spLocks/>
            </p:cNvSpPr>
            <p:nvPr/>
          </p:nvSpPr>
          <p:spPr bwMode="auto">
            <a:xfrm>
              <a:off x="3150" y="3028"/>
              <a:ext cx="69" cy="385"/>
            </a:xfrm>
            <a:custGeom>
              <a:avLst/>
              <a:gdLst>
                <a:gd name="T0" fmla="*/ 0 w 69"/>
                <a:gd name="T1" fmla="*/ 0 h 385"/>
                <a:gd name="T2" fmla="*/ 69 w 69"/>
                <a:gd name="T3" fmla="*/ 0 h 385"/>
                <a:gd name="T4" fmla="*/ 69 w 69"/>
                <a:gd name="T5" fmla="*/ 385 h 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385">
                  <a:moveTo>
                    <a:pt x="0" y="0"/>
                  </a:moveTo>
                  <a:lnTo>
                    <a:pt x="69" y="0"/>
                  </a:lnTo>
                  <a:lnTo>
                    <a:pt x="69" y="38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41" name="Line 108"/>
            <p:cNvSpPr>
              <a:spLocks noChangeShapeType="1"/>
            </p:cNvSpPr>
            <p:nvPr/>
          </p:nvSpPr>
          <p:spPr bwMode="auto">
            <a:xfrm flipV="1">
              <a:off x="3150" y="3028"/>
              <a:ext cx="1" cy="3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42" name="Rectangle 109"/>
            <p:cNvSpPr>
              <a:spLocks noChangeArrowheads="1"/>
            </p:cNvSpPr>
            <p:nvPr/>
          </p:nvSpPr>
          <p:spPr bwMode="auto">
            <a:xfrm>
              <a:off x="3222" y="3127"/>
              <a:ext cx="69" cy="2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43" name="Rectangle 110"/>
            <p:cNvSpPr>
              <a:spLocks noChangeArrowheads="1"/>
            </p:cNvSpPr>
            <p:nvPr/>
          </p:nvSpPr>
          <p:spPr bwMode="auto">
            <a:xfrm>
              <a:off x="3219" y="3123"/>
              <a:ext cx="69" cy="290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44" name="Freeform 111"/>
            <p:cNvSpPr>
              <a:spLocks/>
            </p:cNvSpPr>
            <p:nvPr/>
          </p:nvSpPr>
          <p:spPr bwMode="auto">
            <a:xfrm>
              <a:off x="3219" y="3123"/>
              <a:ext cx="69" cy="290"/>
            </a:xfrm>
            <a:custGeom>
              <a:avLst/>
              <a:gdLst>
                <a:gd name="T0" fmla="*/ 0 w 69"/>
                <a:gd name="T1" fmla="*/ 0 h 290"/>
                <a:gd name="T2" fmla="*/ 69 w 69"/>
                <a:gd name="T3" fmla="*/ 0 h 290"/>
                <a:gd name="T4" fmla="*/ 69 w 69"/>
                <a:gd name="T5" fmla="*/ 29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0">
                  <a:moveTo>
                    <a:pt x="0" y="0"/>
                  </a:moveTo>
                  <a:lnTo>
                    <a:pt x="69" y="0"/>
                  </a:lnTo>
                  <a:lnTo>
                    <a:pt x="69" y="2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45" name="Line 112"/>
            <p:cNvSpPr>
              <a:spLocks noChangeShapeType="1"/>
            </p:cNvSpPr>
            <p:nvPr/>
          </p:nvSpPr>
          <p:spPr bwMode="auto">
            <a:xfrm flipV="1">
              <a:off x="3219" y="3123"/>
              <a:ext cx="1" cy="2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46" name="Rectangle 113"/>
            <p:cNvSpPr>
              <a:spLocks noChangeArrowheads="1"/>
            </p:cNvSpPr>
            <p:nvPr/>
          </p:nvSpPr>
          <p:spPr bwMode="auto">
            <a:xfrm>
              <a:off x="3289" y="3127"/>
              <a:ext cx="71" cy="2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47" name="Rectangle 114"/>
            <p:cNvSpPr>
              <a:spLocks noChangeArrowheads="1"/>
            </p:cNvSpPr>
            <p:nvPr/>
          </p:nvSpPr>
          <p:spPr bwMode="auto">
            <a:xfrm>
              <a:off x="3286" y="3123"/>
              <a:ext cx="71" cy="290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48" name="Freeform 115"/>
            <p:cNvSpPr>
              <a:spLocks/>
            </p:cNvSpPr>
            <p:nvPr/>
          </p:nvSpPr>
          <p:spPr bwMode="auto">
            <a:xfrm>
              <a:off x="3286" y="3123"/>
              <a:ext cx="71" cy="290"/>
            </a:xfrm>
            <a:custGeom>
              <a:avLst/>
              <a:gdLst>
                <a:gd name="T0" fmla="*/ 0 w 71"/>
                <a:gd name="T1" fmla="*/ 0 h 290"/>
                <a:gd name="T2" fmla="*/ 71 w 71"/>
                <a:gd name="T3" fmla="*/ 0 h 290"/>
                <a:gd name="T4" fmla="*/ 71 w 71"/>
                <a:gd name="T5" fmla="*/ 29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290">
                  <a:moveTo>
                    <a:pt x="0" y="0"/>
                  </a:moveTo>
                  <a:lnTo>
                    <a:pt x="71" y="0"/>
                  </a:lnTo>
                  <a:lnTo>
                    <a:pt x="71" y="2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49" name="Line 116"/>
            <p:cNvSpPr>
              <a:spLocks noChangeShapeType="1"/>
            </p:cNvSpPr>
            <p:nvPr/>
          </p:nvSpPr>
          <p:spPr bwMode="auto">
            <a:xfrm flipV="1">
              <a:off x="3286" y="3123"/>
              <a:ext cx="1" cy="2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50" name="Rectangle 117"/>
            <p:cNvSpPr>
              <a:spLocks noChangeArrowheads="1"/>
            </p:cNvSpPr>
            <p:nvPr/>
          </p:nvSpPr>
          <p:spPr bwMode="auto">
            <a:xfrm>
              <a:off x="3358" y="3224"/>
              <a:ext cx="69" cy="1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51" name="Rectangle 118"/>
            <p:cNvSpPr>
              <a:spLocks noChangeArrowheads="1"/>
            </p:cNvSpPr>
            <p:nvPr/>
          </p:nvSpPr>
          <p:spPr bwMode="auto">
            <a:xfrm>
              <a:off x="3355" y="3221"/>
              <a:ext cx="70" cy="192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52" name="Freeform 119"/>
            <p:cNvSpPr>
              <a:spLocks/>
            </p:cNvSpPr>
            <p:nvPr/>
          </p:nvSpPr>
          <p:spPr bwMode="auto">
            <a:xfrm>
              <a:off x="3355" y="3221"/>
              <a:ext cx="70" cy="192"/>
            </a:xfrm>
            <a:custGeom>
              <a:avLst/>
              <a:gdLst>
                <a:gd name="T0" fmla="*/ 0 w 70"/>
                <a:gd name="T1" fmla="*/ 0 h 192"/>
                <a:gd name="T2" fmla="*/ 70 w 70"/>
                <a:gd name="T3" fmla="*/ 0 h 192"/>
                <a:gd name="T4" fmla="*/ 70 w 70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92">
                  <a:moveTo>
                    <a:pt x="0" y="0"/>
                  </a:moveTo>
                  <a:lnTo>
                    <a:pt x="70" y="0"/>
                  </a:lnTo>
                  <a:lnTo>
                    <a:pt x="70" y="19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53" name="Line 120"/>
            <p:cNvSpPr>
              <a:spLocks noChangeShapeType="1"/>
            </p:cNvSpPr>
            <p:nvPr/>
          </p:nvSpPr>
          <p:spPr bwMode="auto">
            <a:xfrm flipV="1">
              <a:off x="3355" y="3221"/>
              <a:ext cx="1" cy="1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54" name="Rectangle 121"/>
            <p:cNvSpPr>
              <a:spLocks noChangeArrowheads="1"/>
            </p:cNvSpPr>
            <p:nvPr/>
          </p:nvSpPr>
          <p:spPr bwMode="auto">
            <a:xfrm>
              <a:off x="3427" y="3320"/>
              <a:ext cx="70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55" name="Rectangle 122"/>
            <p:cNvSpPr>
              <a:spLocks noChangeArrowheads="1"/>
            </p:cNvSpPr>
            <p:nvPr/>
          </p:nvSpPr>
          <p:spPr bwMode="auto">
            <a:xfrm>
              <a:off x="3425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56" name="Freeform 123"/>
            <p:cNvSpPr>
              <a:spLocks/>
            </p:cNvSpPr>
            <p:nvPr/>
          </p:nvSpPr>
          <p:spPr bwMode="auto">
            <a:xfrm>
              <a:off x="3425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57" name="Line 124"/>
            <p:cNvSpPr>
              <a:spLocks noChangeShapeType="1"/>
            </p:cNvSpPr>
            <p:nvPr/>
          </p:nvSpPr>
          <p:spPr bwMode="auto">
            <a:xfrm flipV="1">
              <a:off x="3425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58" name="Rectangle 125"/>
            <p:cNvSpPr>
              <a:spLocks noChangeArrowheads="1"/>
            </p:cNvSpPr>
            <p:nvPr/>
          </p:nvSpPr>
          <p:spPr bwMode="auto">
            <a:xfrm>
              <a:off x="3495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59" name="Rectangle 126"/>
            <p:cNvSpPr>
              <a:spLocks noChangeArrowheads="1"/>
            </p:cNvSpPr>
            <p:nvPr/>
          </p:nvSpPr>
          <p:spPr bwMode="auto">
            <a:xfrm>
              <a:off x="3492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60" name="Freeform 127"/>
            <p:cNvSpPr>
              <a:spLocks/>
            </p:cNvSpPr>
            <p:nvPr/>
          </p:nvSpPr>
          <p:spPr bwMode="auto">
            <a:xfrm>
              <a:off x="3492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61" name="Line 128"/>
            <p:cNvSpPr>
              <a:spLocks noChangeShapeType="1"/>
            </p:cNvSpPr>
            <p:nvPr/>
          </p:nvSpPr>
          <p:spPr bwMode="auto">
            <a:xfrm flipV="1">
              <a:off x="3492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62" name="Rectangle 129"/>
            <p:cNvSpPr>
              <a:spLocks noChangeArrowheads="1"/>
            </p:cNvSpPr>
            <p:nvPr/>
          </p:nvSpPr>
          <p:spPr bwMode="auto">
            <a:xfrm>
              <a:off x="3564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63" name="Rectangle 130"/>
            <p:cNvSpPr>
              <a:spLocks noChangeArrowheads="1"/>
            </p:cNvSpPr>
            <p:nvPr/>
          </p:nvSpPr>
          <p:spPr bwMode="auto">
            <a:xfrm>
              <a:off x="3561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64" name="Freeform 131"/>
            <p:cNvSpPr>
              <a:spLocks/>
            </p:cNvSpPr>
            <p:nvPr/>
          </p:nvSpPr>
          <p:spPr bwMode="auto">
            <a:xfrm>
              <a:off x="3561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65" name="Line 132"/>
            <p:cNvSpPr>
              <a:spLocks noChangeShapeType="1"/>
            </p:cNvSpPr>
            <p:nvPr/>
          </p:nvSpPr>
          <p:spPr bwMode="auto">
            <a:xfrm flipV="1">
              <a:off x="3561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66" name="Rectangle 133"/>
            <p:cNvSpPr>
              <a:spLocks noChangeArrowheads="1"/>
            </p:cNvSpPr>
            <p:nvPr/>
          </p:nvSpPr>
          <p:spPr bwMode="auto">
            <a:xfrm>
              <a:off x="3701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67" name="Rectangle 134"/>
            <p:cNvSpPr>
              <a:spLocks noChangeArrowheads="1"/>
            </p:cNvSpPr>
            <p:nvPr/>
          </p:nvSpPr>
          <p:spPr bwMode="auto">
            <a:xfrm>
              <a:off x="3698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68" name="Freeform 135"/>
            <p:cNvSpPr>
              <a:spLocks/>
            </p:cNvSpPr>
            <p:nvPr/>
          </p:nvSpPr>
          <p:spPr bwMode="auto">
            <a:xfrm>
              <a:off x="3698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69" name="Line 136"/>
            <p:cNvSpPr>
              <a:spLocks noChangeShapeType="1"/>
            </p:cNvSpPr>
            <p:nvPr/>
          </p:nvSpPr>
          <p:spPr bwMode="auto">
            <a:xfrm flipV="1">
              <a:off x="3698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70" name="Rectangle 137"/>
            <p:cNvSpPr>
              <a:spLocks noChangeArrowheads="1"/>
            </p:cNvSpPr>
            <p:nvPr/>
          </p:nvSpPr>
          <p:spPr bwMode="auto">
            <a:xfrm>
              <a:off x="3838" y="3320"/>
              <a:ext cx="70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71" name="Rectangle 138"/>
            <p:cNvSpPr>
              <a:spLocks noChangeArrowheads="1"/>
            </p:cNvSpPr>
            <p:nvPr/>
          </p:nvSpPr>
          <p:spPr bwMode="auto">
            <a:xfrm>
              <a:off x="3835" y="3317"/>
              <a:ext cx="70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72" name="Freeform 139"/>
            <p:cNvSpPr>
              <a:spLocks/>
            </p:cNvSpPr>
            <p:nvPr/>
          </p:nvSpPr>
          <p:spPr bwMode="auto">
            <a:xfrm>
              <a:off x="3835" y="3317"/>
              <a:ext cx="70" cy="96"/>
            </a:xfrm>
            <a:custGeom>
              <a:avLst/>
              <a:gdLst>
                <a:gd name="T0" fmla="*/ 0 w 70"/>
                <a:gd name="T1" fmla="*/ 0 h 96"/>
                <a:gd name="T2" fmla="*/ 70 w 70"/>
                <a:gd name="T3" fmla="*/ 0 h 96"/>
                <a:gd name="T4" fmla="*/ 70 w 70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96">
                  <a:moveTo>
                    <a:pt x="0" y="0"/>
                  </a:moveTo>
                  <a:lnTo>
                    <a:pt x="70" y="0"/>
                  </a:lnTo>
                  <a:lnTo>
                    <a:pt x="70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73" name="Line 140"/>
            <p:cNvSpPr>
              <a:spLocks noChangeShapeType="1"/>
            </p:cNvSpPr>
            <p:nvPr/>
          </p:nvSpPr>
          <p:spPr bwMode="auto">
            <a:xfrm flipV="1">
              <a:off x="3835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74" name="Rectangle 141"/>
            <p:cNvSpPr>
              <a:spLocks noChangeArrowheads="1"/>
            </p:cNvSpPr>
            <p:nvPr/>
          </p:nvSpPr>
          <p:spPr bwMode="auto">
            <a:xfrm>
              <a:off x="3976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75" name="Rectangle 142"/>
            <p:cNvSpPr>
              <a:spLocks noChangeArrowheads="1"/>
            </p:cNvSpPr>
            <p:nvPr/>
          </p:nvSpPr>
          <p:spPr bwMode="auto">
            <a:xfrm>
              <a:off x="3973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76" name="Freeform 143"/>
            <p:cNvSpPr>
              <a:spLocks/>
            </p:cNvSpPr>
            <p:nvPr/>
          </p:nvSpPr>
          <p:spPr bwMode="auto">
            <a:xfrm>
              <a:off x="3973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77" name="Line 144"/>
            <p:cNvSpPr>
              <a:spLocks noChangeShapeType="1"/>
            </p:cNvSpPr>
            <p:nvPr/>
          </p:nvSpPr>
          <p:spPr bwMode="auto">
            <a:xfrm flipV="1">
              <a:off x="3973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78" name="Rectangle 145"/>
            <p:cNvSpPr>
              <a:spLocks noChangeArrowheads="1"/>
            </p:cNvSpPr>
            <p:nvPr/>
          </p:nvSpPr>
          <p:spPr bwMode="auto">
            <a:xfrm>
              <a:off x="4113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79" name="Rectangle 146"/>
            <p:cNvSpPr>
              <a:spLocks noChangeArrowheads="1"/>
            </p:cNvSpPr>
            <p:nvPr/>
          </p:nvSpPr>
          <p:spPr bwMode="auto">
            <a:xfrm>
              <a:off x="4110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80" name="Freeform 147"/>
            <p:cNvSpPr>
              <a:spLocks/>
            </p:cNvSpPr>
            <p:nvPr/>
          </p:nvSpPr>
          <p:spPr bwMode="auto">
            <a:xfrm>
              <a:off x="4110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81" name="Line 148"/>
            <p:cNvSpPr>
              <a:spLocks noChangeShapeType="1"/>
            </p:cNvSpPr>
            <p:nvPr/>
          </p:nvSpPr>
          <p:spPr bwMode="auto">
            <a:xfrm flipV="1">
              <a:off x="4110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82" name="Rectangle 149"/>
            <p:cNvSpPr>
              <a:spLocks noChangeArrowheads="1"/>
            </p:cNvSpPr>
            <p:nvPr/>
          </p:nvSpPr>
          <p:spPr bwMode="auto">
            <a:xfrm>
              <a:off x="4386" y="3320"/>
              <a:ext cx="71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83" name="Rectangle 150"/>
            <p:cNvSpPr>
              <a:spLocks noChangeArrowheads="1"/>
            </p:cNvSpPr>
            <p:nvPr/>
          </p:nvSpPr>
          <p:spPr bwMode="auto">
            <a:xfrm>
              <a:off x="4383" y="3317"/>
              <a:ext cx="71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84" name="Freeform 151"/>
            <p:cNvSpPr>
              <a:spLocks/>
            </p:cNvSpPr>
            <p:nvPr/>
          </p:nvSpPr>
          <p:spPr bwMode="auto">
            <a:xfrm>
              <a:off x="4383" y="3317"/>
              <a:ext cx="71" cy="96"/>
            </a:xfrm>
            <a:custGeom>
              <a:avLst/>
              <a:gdLst>
                <a:gd name="T0" fmla="*/ 0 w 71"/>
                <a:gd name="T1" fmla="*/ 0 h 96"/>
                <a:gd name="T2" fmla="*/ 71 w 71"/>
                <a:gd name="T3" fmla="*/ 0 h 96"/>
                <a:gd name="T4" fmla="*/ 71 w 71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96">
                  <a:moveTo>
                    <a:pt x="0" y="0"/>
                  </a:moveTo>
                  <a:lnTo>
                    <a:pt x="71" y="0"/>
                  </a:lnTo>
                  <a:lnTo>
                    <a:pt x="71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85" name="Line 152"/>
            <p:cNvSpPr>
              <a:spLocks noChangeShapeType="1"/>
            </p:cNvSpPr>
            <p:nvPr/>
          </p:nvSpPr>
          <p:spPr bwMode="auto">
            <a:xfrm flipV="1">
              <a:off x="4383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86" name="Rectangle 153"/>
            <p:cNvSpPr>
              <a:spLocks noChangeArrowheads="1"/>
            </p:cNvSpPr>
            <p:nvPr/>
          </p:nvSpPr>
          <p:spPr bwMode="auto">
            <a:xfrm>
              <a:off x="4661" y="3320"/>
              <a:ext cx="69" cy="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87" name="Rectangle 154"/>
            <p:cNvSpPr>
              <a:spLocks noChangeArrowheads="1"/>
            </p:cNvSpPr>
            <p:nvPr/>
          </p:nvSpPr>
          <p:spPr bwMode="auto">
            <a:xfrm>
              <a:off x="4658" y="3317"/>
              <a:ext cx="69" cy="96"/>
            </a:xfrm>
            <a:prstGeom prst="rect">
              <a:avLst/>
            </a:prstGeom>
            <a:noFill/>
            <a:ln w="11113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sp>
          <p:nvSpPr>
            <p:cNvPr id="75988" name="Freeform 155"/>
            <p:cNvSpPr>
              <a:spLocks/>
            </p:cNvSpPr>
            <p:nvPr/>
          </p:nvSpPr>
          <p:spPr bwMode="auto">
            <a:xfrm>
              <a:off x="4658" y="3317"/>
              <a:ext cx="69" cy="96"/>
            </a:xfrm>
            <a:custGeom>
              <a:avLst/>
              <a:gdLst>
                <a:gd name="T0" fmla="*/ 0 w 69"/>
                <a:gd name="T1" fmla="*/ 0 h 96"/>
                <a:gd name="T2" fmla="*/ 69 w 69"/>
                <a:gd name="T3" fmla="*/ 0 h 96"/>
                <a:gd name="T4" fmla="*/ 69 w 69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96">
                  <a:moveTo>
                    <a:pt x="0" y="0"/>
                  </a:moveTo>
                  <a:lnTo>
                    <a:pt x="69" y="0"/>
                  </a:lnTo>
                  <a:lnTo>
                    <a:pt x="69" y="9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89" name="Line 156"/>
            <p:cNvSpPr>
              <a:spLocks noChangeShapeType="1"/>
            </p:cNvSpPr>
            <p:nvPr/>
          </p:nvSpPr>
          <p:spPr bwMode="auto">
            <a:xfrm flipV="1">
              <a:off x="4658" y="3317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90" name="Freeform 157"/>
            <p:cNvSpPr>
              <a:spLocks/>
            </p:cNvSpPr>
            <p:nvPr/>
          </p:nvSpPr>
          <p:spPr bwMode="auto">
            <a:xfrm>
              <a:off x="1391" y="892"/>
              <a:ext cx="3292" cy="2509"/>
            </a:xfrm>
            <a:custGeom>
              <a:avLst/>
              <a:gdLst>
                <a:gd name="T0" fmla="*/ 0 w 3292"/>
                <a:gd name="T1" fmla="*/ 2372 h 2509"/>
                <a:gd name="T2" fmla="*/ 56 w 3292"/>
                <a:gd name="T3" fmla="*/ 2167 h 2509"/>
                <a:gd name="T4" fmla="*/ 112 w 3292"/>
                <a:gd name="T5" fmla="*/ 1785 h 2509"/>
                <a:gd name="T6" fmla="*/ 168 w 3292"/>
                <a:gd name="T7" fmla="*/ 1226 h 2509"/>
                <a:gd name="T8" fmla="*/ 224 w 3292"/>
                <a:gd name="T9" fmla="*/ 597 h 2509"/>
                <a:gd name="T10" fmla="*/ 279 w 3292"/>
                <a:gd name="T11" fmla="*/ 119 h 2509"/>
                <a:gd name="T12" fmla="*/ 335 w 3292"/>
                <a:gd name="T13" fmla="*/ 0 h 2509"/>
                <a:gd name="T14" fmla="*/ 391 w 3292"/>
                <a:gd name="T15" fmla="*/ 298 h 2509"/>
                <a:gd name="T16" fmla="*/ 447 w 3292"/>
                <a:gd name="T17" fmla="*/ 872 h 2509"/>
                <a:gd name="T18" fmla="*/ 503 w 3292"/>
                <a:gd name="T19" fmla="*/ 1491 h 2509"/>
                <a:gd name="T20" fmla="*/ 559 w 3292"/>
                <a:gd name="T21" fmla="*/ 1978 h 2509"/>
                <a:gd name="T22" fmla="*/ 615 w 3292"/>
                <a:gd name="T23" fmla="*/ 2276 h 2509"/>
                <a:gd name="T24" fmla="*/ 671 w 3292"/>
                <a:gd name="T25" fmla="*/ 2423 h 2509"/>
                <a:gd name="T26" fmla="*/ 726 w 3292"/>
                <a:gd name="T27" fmla="*/ 2483 h 2509"/>
                <a:gd name="T28" fmla="*/ 782 w 3292"/>
                <a:gd name="T29" fmla="*/ 2503 h 2509"/>
                <a:gd name="T30" fmla="*/ 837 w 3292"/>
                <a:gd name="T31" fmla="*/ 2508 h 2509"/>
                <a:gd name="T32" fmla="*/ 893 w 3292"/>
                <a:gd name="T33" fmla="*/ 2509 h 2509"/>
                <a:gd name="T34" fmla="*/ 948 w 3292"/>
                <a:gd name="T35" fmla="*/ 2509 h 2509"/>
                <a:gd name="T36" fmla="*/ 1004 w 3292"/>
                <a:gd name="T37" fmla="*/ 2509 h 2509"/>
                <a:gd name="T38" fmla="*/ 1060 w 3292"/>
                <a:gd name="T39" fmla="*/ 2509 h 2509"/>
                <a:gd name="T40" fmla="*/ 1116 w 3292"/>
                <a:gd name="T41" fmla="*/ 2509 h 2509"/>
                <a:gd name="T42" fmla="*/ 1172 w 3292"/>
                <a:gd name="T43" fmla="*/ 2509 h 2509"/>
                <a:gd name="T44" fmla="*/ 1228 w 3292"/>
                <a:gd name="T45" fmla="*/ 2509 h 2509"/>
                <a:gd name="T46" fmla="*/ 1284 w 3292"/>
                <a:gd name="T47" fmla="*/ 2509 h 2509"/>
                <a:gd name="T48" fmla="*/ 1340 w 3292"/>
                <a:gd name="T49" fmla="*/ 2509 h 2509"/>
                <a:gd name="T50" fmla="*/ 1395 w 3292"/>
                <a:gd name="T51" fmla="*/ 2509 h 2509"/>
                <a:gd name="T52" fmla="*/ 1451 w 3292"/>
                <a:gd name="T53" fmla="*/ 2509 h 2509"/>
                <a:gd name="T54" fmla="*/ 1507 w 3292"/>
                <a:gd name="T55" fmla="*/ 2509 h 2509"/>
                <a:gd name="T56" fmla="*/ 1563 w 3292"/>
                <a:gd name="T57" fmla="*/ 2509 h 2509"/>
                <a:gd name="T58" fmla="*/ 1619 w 3292"/>
                <a:gd name="T59" fmla="*/ 2509 h 2509"/>
                <a:gd name="T60" fmla="*/ 1673 w 3292"/>
                <a:gd name="T61" fmla="*/ 2509 h 2509"/>
                <a:gd name="T62" fmla="*/ 1729 w 3292"/>
                <a:gd name="T63" fmla="*/ 2509 h 2509"/>
                <a:gd name="T64" fmla="*/ 1785 w 3292"/>
                <a:gd name="T65" fmla="*/ 2509 h 2509"/>
                <a:gd name="T66" fmla="*/ 1841 w 3292"/>
                <a:gd name="T67" fmla="*/ 2509 h 2509"/>
                <a:gd name="T68" fmla="*/ 1897 w 3292"/>
                <a:gd name="T69" fmla="*/ 2509 h 2509"/>
                <a:gd name="T70" fmla="*/ 1953 w 3292"/>
                <a:gd name="T71" fmla="*/ 2509 h 2509"/>
                <a:gd name="T72" fmla="*/ 2009 w 3292"/>
                <a:gd name="T73" fmla="*/ 2509 h 2509"/>
                <a:gd name="T74" fmla="*/ 2064 w 3292"/>
                <a:gd name="T75" fmla="*/ 2509 h 2509"/>
                <a:gd name="T76" fmla="*/ 2120 w 3292"/>
                <a:gd name="T77" fmla="*/ 2509 h 2509"/>
                <a:gd name="T78" fmla="*/ 2176 w 3292"/>
                <a:gd name="T79" fmla="*/ 2509 h 2509"/>
                <a:gd name="T80" fmla="*/ 2232 w 3292"/>
                <a:gd name="T81" fmla="*/ 2509 h 2509"/>
                <a:gd name="T82" fmla="*/ 2288 w 3292"/>
                <a:gd name="T83" fmla="*/ 2509 h 2509"/>
                <a:gd name="T84" fmla="*/ 2344 w 3292"/>
                <a:gd name="T85" fmla="*/ 2509 h 2509"/>
                <a:gd name="T86" fmla="*/ 2400 w 3292"/>
                <a:gd name="T87" fmla="*/ 2509 h 2509"/>
                <a:gd name="T88" fmla="*/ 2456 w 3292"/>
                <a:gd name="T89" fmla="*/ 2509 h 2509"/>
                <a:gd name="T90" fmla="*/ 2510 w 3292"/>
                <a:gd name="T91" fmla="*/ 2509 h 2509"/>
                <a:gd name="T92" fmla="*/ 2566 w 3292"/>
                <a:gd name="T93" fmla="*/ 2509 h 2509"/>
                <a:gd name="T94" fmla="*/ 2622 w 3292"/>
                <a:gd name="T95" fmla="*/ 2509 h 2509"/>
                <a:gd name="T96" fmla="*/ 2678 w 3292"/>
                <a:gd name="T97" fmla="*/ 2509 h 2509"/>
                <a:gd name="T98" fmla="*/ 2733 w 3292"/>
                <a:gd name="T99" fmla="*/ 2509 h 2509"/>
                <a:gd name="T100" fmla="*/ 2789 w 3292"/>
                <a:gd name="T101" fmla="*/ 2509 h 2509"/>
                <a:gd name="T102" fmla="*/ 2845 w 3292"/>
                <a:gd name="T103" fmla="*/ 2509 h 2509"/>
                <a:gd name="T104" fmla="*/ 2901 w 3292"/>
                <a:gd name="T105" fmla="*/ 2509 h 2509"/>
                <a:gd name="T106" fmla="*/ 2957 w 3292"/>
                <a:gd name="T107" fmla="*/ 2509 h 2509"/>
                <a:gd name="T108" fmla="*/ 3013 w 3292"/>
                <a:gd name="T109" fmla="*/ 2509 h 2509"/>
                <a:gd name="T110" fmla="*/ 3069 w 3292"/>
                <a:gd name="T111" fmla="*/ 2509 h 2509"/>
                <a:gd name="T112" fmla="*/ 3124 w 3292"/>
                <a:gd name="T113" fmla="*/ 2509 h 2509"/>
                <a:gd name="T114" fmla="*/ 3180 w 3292"/>
                <a:gd name="T115" fmla="*/ 2509 h 2509"/>
                <a:gd name="T116" fmla="*/ 3236 w 3292"/>
                <a:gd name="T117" fmla="*/ 2509 h 2509"/>
                <a:gd name="T118" fmla="*/ 3292 w 3292"/>
                <a:gd name="T119" fmla="*/ 2509 h 25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92" h="2509">
                  <a:moveTo>
                    <a:pt x="0" y="2372"/>
                  </a:moveTo>
                  <a:lnTo>
                    <a:pt x="56" y="2167"/>
                  </a:lnTo>
                  <a:lnTo>
                    <a:pt x="112" y="1785"/>
                  </a:lnTo>
                  <a:lnTo>
                    <a:pt x="168" y="1226"/>
                  </a:lnTo>
                  <a:lnTo>
                    <a:pt x="224" y="597"/>
                  </a:lnTo>
                  <a:lnTo>
                    <a:pt x="279" y="119"/>
                  </a:lnTo>
                  <a:lnTo>
                    <a:pt x="335" y="0"/>
                  </a:lnTo>
                  <a:lnTo>
                    <a:pt x="391" y="298"/>
                  </a:lnTo>
                  <a:lnTo>
                    <a:pt x="447" y="872"/>
                  </a:lnTo>
                  <a:lnTo>
                    <a:pt x="503" y="1491"/>
                  </a:lnTo>
                  <a:lnTo>
                    <a:pt x="559" y="1978"/>
                  </a:lnTo>
                  <a:lnTo>
                    <a:pt x="615" y="2276"/>
                  </a:lnTo>
                  <a:lnTo>
                    <a:pt x="671" y="2423"/>
                  </a:lnTo>
                  <a:lnTo>
                    <a:pt x="726" y="2483"/>
                  </a:lnTo>
                  <a:lnTo>
                    <a:pt x="782" y="2503"/>
                  </a:lnTo>
                  <a:lnTo>
                    <a:pt x="837" y="2508"/>
                  </a:lnTo>
                  <a:lnTo>
                    <a:pt x="893" y="2509"/>
                  </a:lnTo>
                  <a:lnTo>
                    <a:pt x="948" y="2509"/>
                  </a:lnTo>
                  <a:lnTo>
                    <a:pt x="1004" y="2509"/>
                  </a:lnTo>
                  <a:lnTo>
                    <a:pt x="1060" y="2509"/>
                  </a:lnTo>
                  <a:lnTo>
                    <a:pt x="1116" y="2509"/>
                  </a:lnTo>
                  <a:lnTo>
                    <a:pt x="1172" y="2509"/>
                  </a:lnTo>
                  <a:lnTo>
                    <a:pt x="1228" y="2509"/>
                  </a:lnTo>
                  <a:lnTo>
                    <a:pt x="1284" y="2509"/>
                  </a:lnTo>
                  <a:lnTo>
                    <a:pt x="1340" y="2509"/>
                  </a:lnTo>
                  <a:lnTo>
                    <a:pt x="1395" y="2509"/>
                  </a:lnTo>
                  <a:lnTo>
                    <a:pt x="1451" y="2509"/>
                  </a:lnTo>
                  <a:lnTo>
                    <a:pt x="1507" y="2509"/>
                  </a:lnTo>
                  <a:lnTo>
                    <a:pt x="1563" y="2509"/>
                  </a:lnTo>
                  <a:lnTo>
                    <a:pt x="1619" y="2509"/>
                  </a:lnTo>
                  <a:lnTo>
                    <a:pt x="1673" y="2509"/>
                  </a:lnTo>
                  <a:lnTo>
                    <a:pt x="1729" y="2509"/>
                  </a:lnTo>
                  <a:lnTo>
                    <a:pt x="1785" y="2509"/>
                  </a:lnTo>
                  <a:lnTo>
                    <a:pt x="1841" y="2509"/>
                  </a:lnTo>
                  <a:lnTo>
                    <a:pt x="1897" y="2509"/>
                  </a:lnTo>
                  <a:lnTo>
                    <a:pt x="1953" y="2509"/>
                  </a:lnTo>
                  <a:lnTo>
                    <a:pt x="2009" y="2509"/>
                  </a:lnTo>
                  <a:lnTo>
                    <a:pt x="2064" y="2509"/>
                  </a:lnTo>
                  <a:lnTo>
                    <a:pt x="2120" y="2509"/>
                  </a:lnTo>
                  <a:lnTo>
                    <a:pt x="2176" y="2509"/>
                  </a:lnTo>
                  <a:lnTo>
                    <a:pt x="2232" y="2509"/>
                  </a:lnTo>
                  <a:lnTo>
                    <a:pt x="2288" y="2509"/>
                  </a:lnTo>
                  <a:lnTo>
                    <a:pt x="2344" y="2509"/>
                  </a:lnTo>
                  <a:lnTo>
                    <a:pt x="2400" y="2509"/>
                  </a:lnTo>
                  <a:lnTo>
                    <a:pt x="2456" y="2509"/>
                  </a:lnTo>
                  <a:lnTo>
                    <a:pt x="2510" y="2509"/>
                  </a:lnTo>
                  <a:lnTo>
                    <a:pt x="2566" y="2509"/>
                  </a:lnTo>
                  <a:lnTo>
                    <a:pt x="2622" y="2509"/>
                  </a:lnTo>
                  <a:lnTo>
                    <a:pt x="2678" y="2509"/>
                  </a:lnTo>
                  <a:lnTo>
                    <a:pt x="2733" y="2509"/>
                  </a:lnTo>
                  <a:lnTo>
                    <a:pt x="2789" y="2509"/>
                  </a:lnTo>
                  <a:lnTo>
                    <a:pt x="2845" y="2509"/>
                  </a:lnTo>
                  <a:lnTo>
                    <a:pt x="2901" y="2509"/>
                  </a:lnTo>
                  <a:lnTo>
                    <a:pt x="2957" y="2509"/>
                  </a:lnTo>
                  <a:lnTo>
                    <a:pt x="3013" y="2509"/>
                  </a:lnTo>
                  <a:lnTo>
                    <a:pt x="3069" y="2509"/>
                  </a:lnTo>
                  <a:lnTo>
                    <a:pt x="3124" y="2509"/>
                  </a:lnTo>
                  <a:lnTo>
                    <a:pt x="3180" y="2509"/>
                  </a:lnTo>
                  <a:lnTo>
                    <a:pt x="3236" y="2509"/>
                  </a:lnTo>
                  <a:lnTo>
                    <a:pt x="3292" y="2509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91" name="Freeform 158"/>
            <p:cNvSpPr>
              <a:spLocks/>
            </p:cNvSpPr>
            <p:nvPr/>
          </p:nvSpPr>
          <p:spPr bwMode="auto">
            <a:xfrm>
              <a:off x="1396" y="2040"/>
              <a:ext cx="3292" cy="1366"/>
            </a:xfrm>
            <a:custGeom>
              <a:avLst/>
              <a:gdLst>
                <a:gd name="T0" fmla="*/ 0 w 3292"/>
                <a:gd name="T1" fmla="*/ 1366 h 1366"/>
                <a:gd name="T2" fmla="*/ 55 w 3292"/>
                <a:gd name="T3" fmla="*/ 1366 h 1366"/>
                <a:gd name="T4" fmla="*/ 111 w 3292"/>
                <a:gd name="T5" fmla="*/ 1365 h 1366"/>
                <a:gd name="T6" fmla="*/ 167 w 3292"/>
                <a:gd name="T7" fmla="*/ 1363 h 1366"/>
                <a:gd name="T8" fmla="*/ 223 w 3292"/>
                <a:gd name="T9" fmla="*/ 1361 h 1366"/>
                <a:gd name="T10" fmla="*/ 279 w 3292"/>
                <a:gd name="T11" fmla="*/ 1356 h 1366"/>
                <a:gd name="T12" fmla="*/ 335 w 3292"/>
                <a:gd name="T13" fmla="*/ 1350 h 1366"/>
                <a:gd name="T14" fmla="*/ 391 w 3292"/>
                <a:gd name="T15" fmla="*/ 1340 h 1366"/>
                <a:gd name="T16" fmla="*/ 447 w 3292"/>
                <a:gd name="T17" fmla="*/ 1322 h 1366"/>
                <a:gd name="T18" fmla="*/ 502 w 3292"/>
                <a:gd name="T19" fmla="*/ 1295 h 1366"/>
                <a:gd name="T20" fmla="*/ 558 w 3292"/>
                <a:gd name="T21" fmla="*/ 1259 h 1366"/>
                <a:gd name="T22" fmla="*/ 614 w 3292"/>
                <a:gd name="T23" fmla="*/ 1206 h 1366"/>
                <a:gd name="T24" fmla="*/ 670 w 3292"/>
                <a:gd name="T25" fmla="*/ 1138 h 1366"/>
                <a:gd name="T26" fmla="*/ 726 w 3292"/>
                <a:gd name="T27" fmla="*/ 1049 h 1366"/>
                <a:gd name="T28" fmla="*/ 782 w 3292"/>
                <a:gd name="T29" fmla="*/ 940 h 1366"/>
                <a:gd name="T30" fmla="*/ 836 w 3292"/>
                <a:gd name="T31" fmla="*/ 812 h 1366"/>
                <a:gd name="T32" fmla="*/ 892 w 3292"/>
                <a:gd name="T33" fmla="*/ 670 h 1366"/>
                <a:gd name="T34" fmla="*/ 948 w 3292"/>
                <a:gd name="T35" fmla="*/ 521 h 1366"/>
                <a:gd name="T36" fmla="*/ 1004 w 3292"/>
                <a:gd name="T37" fmla="*/ 372 h 1366"/>
                <a:gd name="T38" fmla="*/ 1060 w 3292"/>
                <a:gd name="T39" fmla="*/ 235 h 1366"/>
                <a:gd name="T40" fmla="*/ 1115 w 3292"/>
                <a:gd name="T41" fmla="*/ 121 h 1366"/>
                <a:gd name="T42" fmla="*/ 1171 w 3292"/>
                <a:gd name="T43" fmla="*/ 40 h 1366"/>
                <a:gd name="T44" fmla="*/ 1227 w 3292"/>
                <a:gd name="T45" fmla="*/ 0 h 1366"/>
                <a:gd name="T46" fmla="*/ 1283 w 3292"/>
                <a:gd name="T47" fmla="*/ 5 h 1366"/>
                <a:gd name="T48" fmla="*/ 1339 w 3292"/>
                <a:gd name="T49" fmla="*/ 53 h 1366"/>
                <a:gd name="T50" fmla="*/ 1395 w 3292"/>
                <a:gd name="T51" fmla="*/ 141 h 1366"/>
                <a:gd name="T52" fmla="*/ 1451 w 3292"/>
                <a:gd name="T53" fmla="*/ 260 h 1366"/>
                <a:gd name="T54" fmla="*/ 1507 w 3292"/>
                <a:gd name="T55" fmla="*/ 400 h 1366"/>
                <a:gd name="T56" fmla="*/ 1562 w 3292"/>
                <a:gd name="T57" fmla="*/ 551 h 1366"/>
                <a:gd name="T58" fmla="*/ 1618 w 3292"/>
                <a:gd name="T59" fmla="*/ 700 h 1366"/>
                <a:gd name="T60" fmla="*/ 1673 w 3292"/>
                <a:gd name="T61" fmla="*/ 839 h 1366"/>
                <a:gd name="T62" fmla="*/ 1729 w 3292"/>
                <a:gd name="T63" fmla="*/ 963 h 1366"/>
                <a:gd name="T64" fmla="*/ 1784 w 3292"/>
                <a:gd name="T65" fmla="*/ 1067 h 1366"/>
                <a:gd name="T66" fmla="*/ 1840 w 3292"/>
                <a:gd name="T67" fmla="*/ 1153 h 1366"/>
                <a:gd name="T68" fmla="*/ 1896 w 3292"/>
                <a:gd name="T69" fmla="*/ 1217 h 1366"/>
                <a:gd name="T70" fmla="*/ 1952 w 3292"/>
                <a:gd name="T71" fmla="*/ 1267 h 1366"/>
                <a:gd name="T72" fmla="*/ 2008 w 3292"/>
                <a:gd name="T73" fmla="*/ 1302 h 1366"/>
                <a:gd name="T74" fmla="*/ 2064 w 3292"/>
                <a:gd name="T75" fmla="*/ 1327 h 1366"/>
                <a:gd name="T76" fmla="*/ 2120 w 3292"/>
                <a:gd name="T77" fmla="*/ 1341 h 1366"/>
                <a:gd name="T78" fmla="*/ 2176 w 3292"/>
                <a:gd name="T79" fmla="*/ 1351 h 1366"/>
                <a:gd name="T80" fmla="*/ 2231 w 3292"/>
                <a:gd name="T81" fmla="*/ 1358 h 1366"/>
                <a:gd name="T82" fmla="*/ 2287 w 3292"/>
                <a:gd name="T83" fmla="*/ 1361 h 1366"/>
                <a:gd name="T84" fmla="*/ 2343 w 3292"/>
                <a:gd name="T85" fmla="*/ 1365 h 1366"/>
                <a:gd name="T86" fmla="*/ 2399 w 3292"/>
                <a:gd name="T87" fmla="*/ 1365 h 1366"/>
                <a:gd name="T88" fmla="*/ 2455 w 3292"/>
                <a:gd name="T89" fmla="*/ 1366 h 1366"/>
                <a:gd name="T90" fmla="*/ 2509 w 3292"/>
                <a:gd name="T91" fmla="*/ 1366 h 1366"/>
                <a:gd name="T92" fmla="*/ 2565 w 3292"/>
                <a:gd name="T93" fmla="*/ 1366 h 1366"/>
                <a:gd name="T94" fmla="*/ 2621 w 3292"/>
                <a:gd name="T95" fmla="*/ 1366 h 1366"/>
                <a:gd name="T96" fmla="*/ 2677 w 3292"/>
                <a:gd name="T97" fmla="*/ 1366 h 1366"/>
                <a:gd name="T98" fmla="*/ 2733 w 3292"/>
                <a:gd name="T99" fmla="*/ 1366 h 1366"/>
                <a:gd name="T100" fmla="*/ 2789 w 3292"/>
                <a:gd name="T101" fmla="*/ 1366 h 1366"/>
                <a:gd name="T102" fmla="*/ 2845 w 3292"/>
                <a:gd name="T103" fmla="*/ 1366 h 1366"/>
                <a:gd name="T104" fmla="*/ 2900 w 3292"/>
                <a:gd name="T105" fmla="*/ 1366 h 1366"/>
                <a:gd name="T106" fmla="*/ 2956 w 3292"/>
                <a:gd name="T107" fmla="*/ 1366 h 1366"/>
                <a:gd name="T108" fmla="*/ 3012 w 3292"/>
                <a:gd name="T109" fmla="*/ 1366 h 1366"/>
                <a:gd name="T110" fmla="*/ 3068 w 3292"/>
                <a:gd name="T111" fmla="*/ 1366 h 1366"/>
                <a:gd name="T112" fmla="*/ 3124 w 3292"/>
                <a:gd name="T113" fmla="*/ 1366 h 1366"/>
                <a:gd name="T114" fmla="*/ 3180 w 3292"/>
                <a:gd name="T115" fmla="*/ 1366 h 1366"/>
                <a:gd name="T116" fmla="*/ 3236 w 3292"/>
                <a:gd name="T117" fmla="*/ 1366 h 1366"/>
                <a:gd name="T118" fmla="*/ 3292 w 3292"/>
                <a:gd name="T119" fmla="*/ 1366 h 13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92" h="1366">
                  <a:moveTo>
                    <a:pt x="0" y="1366"/>
                  </a:moveTo>
                  <a:lnTo>
                    <a:pt x="55" y="1366"/>
                  </a:lnTo>
                  <a:lnTo>
                    <a:pt x="111" y="1365"/>
                  </a:lnTo>
                  <a:lnTo>
                    <a:pt x="167" y="1363"/>
                  </a:lnTo>
                  <a:lnTo>
                    <a:pt x="223" y="1361"/>
                  </a:lnTo>
                  <a:lnTo>
                    <a:pt x="279" y="1356"/>
                  </a:lnTo>
                  <a:lnTo>
                    <a:pt x="335" y="1350"/>
                  </a:lnTo>
                  <a:lnTo>
                    <a:pt x="391" y="1340"/>
                  </a:lnTo>
                  <a:lnTo>
                    <a:pt x="447" y="1322"/>
                  </a:lnTo>
                  <a:lnTo>
                    <a:pt x="502" y="1295"/>
                  </a:lnTo>
                  <a:lnTo>
                    <a:pt x="558" y="1259"/>
                  </a:lnTo>
                  <a:lnTo>
                    <a:pt x="614" y="1206"/>
                  </a:lnTo>
                  <a:lnTo>
                    <a:pt x="670" y="1138"/>
                  </a:lnTo>
                  <a:lnTo>
                    <a:pt x="726" y="1049"/>
                  </a:lnTo>
                  <a:lnTo>
                    <a:pt x="782" y="940"/>
                  </a:lnTo>
                  <a:lnTo>
                    <a:pt x="836" y="812"/>
                  </a:lnTo>
                  <a:lnTo>
                    <a:pt x="892" y="670"/>
                  </a:lnTo>
                  <a:lnTo>
                    <a:pt x="948" y="521"/>
                  </a:lnTo>
                  <a:lnTo>
                    <a:pt x="1004" y="372"/>
                  </a:lnTo>
                  <a:lnTo>
                    <a:pt x="1060" y="235"/>
                  </a:lnTo>
                  <a:lnTo>
                    <a:pt x="1115" y="121"/>
                  </a:lnTo>
                  <a:lnTo>
                    <a:pt x="1171" y="40"/>
                  </a:lnTo>
                  <a:lnTo>
                    <a:pt x="1227" y="0"/>
                  </a:lnTo>
                  <a:lnTo>
                    <a:pt x="1283" y="5"/>
                  </a:lnTo>
                  <a:lnTo>
                    <a:pt x="1339" y="53"/>
                  </a:lnTo>
                  <a:lnTo>
                    <a:pt x="1395" y="141"/>
                  </a:lnTo>
                  <a:lnTo>
                    <a:pt x="1451" y="260"/>
                  </a:lnTo>
                  <a:lnTo>
                    <a:pt x="1507" y="400"/>
                  </a:lnTo>
                  <a:lnTo>
                    <a:pt x="1562" y="551"/>
                  </a:lnTo>
                  <a:lnTo>
                    <a:pt x="1618" y="700"/>
                  </a:lnTo>
                  <a:lnTo>
                    <a:pt x="1673" y="839"/>
                  </a:lnTo>
                  <a:lnTo>
                    <a:pt x="1729" y="963"/>
                  </a:lnTo>
                  <a:lnTo>
                    <a:pt x="1784" y="1067"/>
                  </a:lnTo>
                  <a:lnTo>
                    <a:pt x="1840" y="1153"/>
                  </a:lnTo>
                  <a:lnTo>
                    <a:pt x="1896" y="1217"/>
                  </a:lnTo>
                  <a:lnTo>
                    <a:pt x="1952" y="1267"/>
                  </a:lnTo>
                  <a:lnTo>
                    <a:pt x="2008" y="1302"/>
                  </a:lnTo>
                  <a:lnTo>
                    <a:pt x="2064" y="1327"/>
                  </a:lnTo>
                  <a:lnTo>
                    <a:pt x="2120" y="1341"/>
                  </a:lnTo>
                  <a:lnTo>
                    <a:pt x="2176" y="1351"/>
                  </a:lnTo>
                  <a:lnTo>
                    <a:pt x="2231" y="1358"/>
                  </a:lnTo>
                  <a:lnTo>
                    <a:pt x="2287" y="1361"/>
                  </a:lnTo>
                  <a:lnTo>
                    <a:pt x="2343" y="1365"/>
                  </a:lnTo>
                  <a:lnTo>
                    <a:pt x="2399" y="1365"/>
                  </a:lnTo>
                  <a:lnTo>
                    <a:pt x="2455" y="1366"/>
                  </a:lnTo>
                  <a:lnTo>
                    <a:pt x="2509" y="1366"/>
                  </a:lnTo>
                  <a:lnTo>
                    <a:pt x="2565" y="1366"/>
                  </a:lnTo>
                  <a:lnTo>
                    <a:pt x="2621" y="1366"/>
                  </a:lnTo>
                  <a:lnTo>
                    <a:pt x="2677" y="1366"/>
                  </a:lnTo>
                  <a:lnTo>
                    <a:pt x="2733" y="1366"/>
                  </a:lnTo>
                  <a:lnTo>
                    <a:pt x="2789" y="1366"/>
                  </a:lnTo>
                  <a:lnTo>
                    <a:pt x="2845" y="1366"/>
                  </a:lnTo>
                  <a:lnTo>
                    <a:pt x="2900" y="1366"/>
                  </a:lnTo>
                  <a:lnTo>
                    <a:pt x="2956" y="1366"/>
                  </a:lnTo>
                  <a:lnTo>
                    <a:pt x="3012" y="1366"/>
                  </a:lnTo>
                  <a:lnTo>
                    <a:pt x="3068" y="1366"/>
                  </a:lnTo>
                  <a:lnTo>
                    <a:pt x="3124" y="1366"/>
                  </a:lnTo>
                  <a:lnTo>
                    <a:pt x="3180" y="1366"/>
                  </a:lnTo>
                  <a:lnTo>
                    <a:pt x="3236" y="1366"/>
                  </a:lnTo>
                  <a:lnTo>
                    <a:pt x="3292" y="1366"/>
                  </a:lnTo>
                </a:path>
              </a:pathLst>
            </a:custGeom>
            <a:noFill/>
            <a:ln w="301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5992" name="Rectangle 159"/>
            <p:cNvSpPr>
              <a:spLocks noChangeArrowheads="1"/>
            </p:cNvSpPr>
            <p:nvPr/>
          </p:nvSpPr>
          <p:spPr bwMode="auto">
            <a:xfrm>
              <a:off x="1366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0</a:t>
              </a:r>
              <a:endParaRPr lang="en-US" altLang="fr-FR" sz="1778" b="1" u="sng" baseline="-25000"/>
            </a:p>
          </p:txBody>
        </p:sp>
        <p:sp>
          <p:nvSpPr>
            <p:cNvPr id="75993" name="Rectangle 160"/>
            <p:cNvSpPr>
              <a:spLocks noChangeArrowheads="1"/>
            </p:cNvSpPr>
            <p:nvPr/>
          </p:nvSpPr>
          <p:spPr bwMode="auto">
            <a:xfrm>
              <a:off x="1915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2</a:t>
              </a:r>
              <a:endParaRPr lang="en-US" altLang="fr-FR" sz="1778" b="1" u="sng" baseline="-25000"/>
            </a:p>
          </p:txBody>
        </p:sp>
        <p:sp>
          <p:nvSpPr>
            <p:cNvPr id="75994" name="Rectangle 161"/>
            <p:cNvSpPr>
              <a:spLocks noChangeArrowheads="1"/>
            </p:cNvSpPr>
            <p:nvPr/>
          </p:nvSpPr>
          <p:spPr bwMode="auto">
            <a:xfrm>
              <a:off x="2463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4</a:t>
              </a:r>
              <a:endParaRPr lang="en-US" altLang="fr-FR" sz="1778" b="1" u="sng" baseline="-25000"/>
            </a:p>
          </p:txBody>
        </p:sp>
        <p:sp>
          <p:nvSpPr>
            <p:cNvPr id="75995" name="Rectangle 162"/>
            <p:cNvSpPr>
              <a:spLocks noChangeArrowheads="1"/>
            </p:cNvSpPr>
            <p:nvPr/>
          </p:nvSpPr>
          <p:spPr bwMode="auto">
            <a:xfrm>
              <a:off x="3013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6</a:t>
              </a:r>
              <a:endParaRPr lang="en-US" altLang="fr-FR" sz="1778" b="1" u="sng" baseline="-25000"/>
            </a:p>
          </p:txBody>
        </p:sp>
        <p:sp>
          <p:nvSpPr>
            <p:cNvPr id="75996" name="Rectangle 163"/>
            <p:cNvSpPr>
              <a:spLocks noChangeArrowheads="1"/>
            </p:cNvSpPr>
            <p:nvPr/>
          </p:nvSpPr>
          <p:spPr bwMode="auto">
            <a:xfrm>
              <a:off x="3562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8</a:t>
              </a:r>
              <a:endParaRPr lang="en-US" altLang="fr-FR" sz="1778" b="1" u="sng" baseline="-25000"/>
            </a:p>
          </p:txBody>
        </p:sp>
        <p:sp>
          <p:nvSpPr>
            <p:cNvPr id="75997" name="Rectangle 164"/>
            <p:cNvSpPr>
              <a:spLocks noChangeArrowheads="1"/>
            </p:cNvSpPr>
            <p:nvPr/>
          </p:nvSpPr>
          <p:spPr bwMode="auto">
            <a:xfrm>
              <a:off x="4073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1</a:t>
              </a:r>
              <a:endParaRPr lang="en-US" altLang="fr-FR" sz="1778" b="1" u="sng" baseline="-25000"/>
            </a:p>
          </p:txBody>
        </p:sp>
        <p:sp>
          <p:nvSpPr>
            <p:cNvPr id="75998" name="Rectangle 165"/>
            <p:cNvSpPr>
              <a:spLocks noChangeArrowheads="1"/>
            </p:cNvSpPr>
            <p:nvPr/>
          </p:nvSpPr>
          <p:spPr bwMode="auto">
            <a:xfrm>
              <a:off x="4148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0</a:t>
              </a:r>
              <a:endParaRPr lang="en-US" altLang="fr-FR" sz="1778" b="1" u="sng" baseline="-25000"/>
            </a:p>
          </p:txBody>
        </p:sp>
        <p:sp>
          <p:nvSpPr>
            <p:cNvPr id="75999" name="Rectangle 166"/>
            <p:cNvSpPr>
              <a:spLocks noChangeArrowheads="1"/>
            </p:cNvSpPr>
            <p:nvPr/>
          </p:nvSpPr>
          <p:spPr bwMode="auto">
            <a:xfrm>
              <a:off x="4622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1</a:t>
              </a:r>
              <a:endParaRPr lang="en-US" altLang="fr-FR" sz="1778" b="1" u="sng" baseline="-25000"/>
            </a:p>
          </p:txBody>
        </p:sp>
        <p:sp>
          <p:nvSpPr>
            <p:cNvPr id="76000" name="Rectangle 167"/>
            <p:cNvSpPr>
              <a:spLocks noChangeArrowheads="1"/>
            </p:cNvSpPr>
            <p:nvPr/>
          </p:nvSpPr>
          <p:spPr bwMode="auto">
            <a:xfrm>
              <a:off x="4697" y="344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2</a:t>
              </a:r>
              <a:endParaRPr lang="en-US" altLang="fr-FR" sz="1778" b="1" u="sng" baseline="-25000"/>
            </a:p>
          </p:txBody>
        </p:sp>
        <p:sp>
          <p:nvSpPr>
            <p:cNvPr id="76001" name="Rectangle 168"/>
            <p:cNvSpPr>
              <a:spLocks noChangeArrowheads="1"/>
            </p:cNvSpPr>
            <p:nvPr/>
          </p:nvSpPr>
          <p:spPr bwMode="auto">
            <a:xfrm>
              <a:off x="1203" y="3304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0</a:t>
              </a:r>
              <a:endParaRPr lang="en-US" altLang="fr-FR" sz="1778" b="1" u="sng" baseline="-25000"/>
            </a:p>
          </p:txBody>
        </p:sp>
        <p:sp>
          <p:nvSpPr>
            <p:cNvPr id="76002" name="Rectangle 169"/>
            <p:cNvSpPr>
              <a:spLocks noChangeArrowheads="1"/>
            </p:cNvSpPr>
            <p:nvPr/>
          </p:nvSpPr>
          <p:spPr bwMode="auto">
            <a:xfrm>
              <a:off x="1203" y="2823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5</a:t>
              </a:r>
              <a:endParaRPr lang="en-US" altLang="fr-FR" sz="1778" b="1" u="sng" baseline="-25000"/>
            </a:p>
          </p:txBody>
        </p:sp>
        <p:sp>
          <p:nvSpPr>
            <p:cNvPr id="76003" name="Rectangle 170"/>
            <p:cNvSpPr>
              <a:spLocks noChangeArrowheads="1"/>
            </p:cNvSpPr>
            <p:nvPr/>
          </p:nvSpPr>
          <p:spPr bwMode="auto">
            <a:xfrm>
              <a:off x="1128" y="2341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1</a:t>
              </a:r>
              <a:endParaRPr lang="en-US" altLang="fr-FR" sz="1778" b="1" u="sng" baseline="-25000"/>
            </a:p>
          </p:txBody>
        </p:sp>
        <p:sp>
          <p:nvSpPr>
            <p:cNvPr id="76004" name="Rectangle 171"/>
            <p:cNvSpPr>
              <a:spLocks noChangeArrowheads="1"/>
            </p:cNvSpPr>
            <p:nvPr/>
          </p:nvSpPr>
          <p:spPr bwMode="auto">
            <a:xfrm>
              <a:off x="1203" y="2341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0</a:t>
              </a:r>
              <a:endParaRPr lang="en-US" altLang="fr-FR" sz="1778" b="1" u="sng" baseline="-25000"/>
            </a:p>
          </p:txBody>
        </p:sp>
        <p:sp>
          <p:nvSpPr>
            <p:cNvPr id="76005" name="Rectangle 172"/>
            <p:cNvSpPr>
              <a:spLocks noChangeArrowheads="1"/>
            </p:cNvSpPr>
            <p:nvPr/>
          </p:nvSpPr>
          <p:spPr bwMode="auto">
            <a:xfrm>
              <a:off x="1128" y="1860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1</a:t>
              </a:r>
              <a:endParaRPr lang="en-US" altLang="fr-FR" sz="1778" b="1" u="sng" baseline="-25000"/>
            </a:p>
          </p:txBody>
        </p:sp>
        <p:sp>
          <p:nvSpPr>
            <p:cNvPr id="76006" name="Rectangle 173"/>
            <p:cNvSpPr>
              <a:spLocks noChangeArrowheads="1"/>
            </p:cNvSpPr>
            <p:nvPr/>
          </p:nvSpPr>
          <p:spPr bwMode="auto">
            <a:xfrm>
              <a:off x="1203" y="1860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5</a:t>
              </a:r>
              <a:endParaRPr lang="en-US" altLang="fr-FR" sz="1778" b="1" u="sng" baseline="-25000"/>
            </a:p>
          </p:txBody>
        </p:sp>
        <p:sp>
          <p:nvSpPr>
            <p:cNvPr id="76007" name="Rectangle 174"/>
            <p:cNvSpPr>
              <a:spLocks noChangeArrowheads="1"/>
            </p:cNvSpPr>
            <p:nvPr/>
          </p:nvSpPr>
          <p:spPr bwMode="auto">
            <a:xfrm>
              <a:off x="1128" y="1379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2</a:t>
              </a:r>
              <a:endParaRPr lang="en-US" altLang="fr-FR" sz="1778" b="1" u="sng" baseline="-25000"/>
            </a:p>
          </p:txBody>
        </p:sp>
        <p:sp>
          <p:nvSpPr>
            <p:cNvPr id="76008" name="Rectangle 175"/>
            <p:cNvSpPr>
              <a:spLocks noChangeArrowheads="1"/>
            </p:cNvSpPr>
            <p:nvPr/>
          </p:nvSpPr>
          <p:spPr bwMode="auto">
            <a:xfrm>
              <a:off x="1203" y="1379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0</a:t>
              </a:r>
              <a:endParaRPr lang="en-US" altLang="fr-FR" sz="1778" b="1" u="sng" baseline="-25000"/>
            </a:p>
          </p:txBody>
        </p:sp>
        <p:sp>
          <p:nvSpPr>
            <p:cNvPr id="76009" name="Rectangle 176"/>
            <p:cNvSpPr>
              <a:spLocks noChangeArrowheads="1"/>
            </p:cNvSpPr>
            <p:nvPr/>
          </p:nvSpPr>
          <p:spPr bwMode="auto">
            <a:xfrm>
              <a:off x="1128" y="896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2</a:t>
              </a:r>
              <a:endParaRPr lang="en-US" altLang="fr-FR" sz="1778" b="1" u="sng" baseline="-25000"/>
            </a:p>
          </p:txBody>
        </p:sp>
        <p:sp>
          <p:nvSpPr>
            <p:cNvPr id="76010" name="Rectangle 177"/>
            <p:cNvSpPr>
              <a:spLocks noChangeArrowheads="1"/>
            </p:cNvSpPr>
            <p:nvPr/>
          </p:nvSpPr>
          <p:spPr bwMode="auto">
            <a:xfrm>
              <a:off x="1203" y="896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689">
                  <a:solidFill>
                    <a:srgbClr val="000000"/>
                  </a:solidFill>
                </a:rPr>
                <a:t>5</a:t>
              </a:r>
              <a:endParaRPr lang="en-US" altLang="fr-FR" sz="1778" b="1" u="sng" baseline="-25000"/>
            </a:p>
          </p:txBody>
        </p:sp>
        <p:sp>
          <p:nvSpPr>
            <p:cNvPr id="76011" name="Line 178"/>
            <p:cNvSpPr>
              <a:spLocks noChangeShapeType="1"/>
            </p:cNvSpPr>
            <p:nvPr/>
          </p:nvSpPr>
          <p:spPr bwMode="auto">
            <a:xfrm>
              <a:off x="1396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2" name="Line 179"/>
            <p:cNvSpPr>
              <a:spLocks noChangeShapeType="1"/>
            </p:cNvSpPr>
            <p:nvPr/>
          </p:nvSpPr>
          <p:spPr bwMode="auto">
            <a:xfrm flipV="1">
              <a:off x="1670" y="3378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3" name="Line 180"/>
            <p:cNvSpPr>
              <a:spLocks noChangeShapeType="1"/>
            </p:cNvSpPr>
            <p:nvPr/>
          </p:nvSpPr>
          <p:spPr bwMode="auto">
            <a:xfrm>
              <a:off x="1944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4" name="Line 181"/>
            <p:cNvSpPr>
              <a:spLocks noChangeShapeType="1"/>
            </p:cNvSpPr>
            <p:nvPr/>
          </p:nvSpPr>
          <p:spPr bwMode="auto">
            <a:xfrm flipV="1">
              <a:off x="2219" y="3378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5" name="Line 182"/>
            <p:cNvSpPr>
              <a:spLocks noChangeShapeType="1"/>
            </p:cNvSpPr>
            <p:nvPr/>
          </p:nvSpPr>
          <p:spPr bwMode="auto">
            <a:xfrm>
              <a:off x="2492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6" name="Line 183"/>
            <p:cNvSpPr>
              <a:spLocks noChangeShapeType="1"/>
            </p:cNvSpPr>
            <p:nvPr/>
          </p:nvSpPr>
          <p:spPr bwMode="auto">
            <a:xfrm flipV="1">
              <a:off x="2767" y="3378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7" name="Line 184"/>
            <p:cNvSpPr>
              <a:spLocks noChangeShapeType="1"/>
            </p:cNvSpPr>
            <p:nvPr/>
          </p:nvSpPr>
          <p:spPr bwMode="auto">
            <a:xfrm>
              <a:off x="3042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8" name="Line 185"/>
            <p:cNvSpPr>
              <a:spLocks noChangeShapeType="1"/>
            </p:cNvSpPr>
            <p:nvPr/>
          </p:nvSpPr>
          <p:spPr bwMode="auto">
            <a:xfrm flipV="1">
              <a:off x="3316" y="3378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19" name="Line 186"/>
            <p:cNvSpPr>
              <a:spLocks noChangeShapeType="1"/>
            </p:cNvSpPr>
            <p:nvPr/>
          </p:nvSpPr>
          <p:spPr bwMode="auto">
            <a:xfrm>
              <a:off x="3591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0" name="Line 187"/>
            <p:cNvSpPr>
              <a:spLocks noChangeShapeType="1"/>
            </p:cNvSpPr>
            <p:nvPr/>
          </p:nvSpPr>
          <p:spPr bwMode="auto">
            <a:xfrm flipV="1">
              <a:off x="3864" y="3378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1" name="Line 188"/>
            <p:cNvSpPr>
              <a:spLocks noChangeShapeType="1"/>
            </p:cNvSpPr>
            <p:nvPr/>
          </p:nvSpPr>
          <p:spPr bwMode="auto">
            <a:xfrm>
              <a:off x="4139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2" name="Line 189"/>
            <p:cNvSpPr>
              <a:spLocks noChangeShapeType="1"/>
            </p:cNvSpPr>
            <p:nvPr/>
          </p:nvSpPr>
          <p:spPr bwMode="auto">
            <a:xfrm flipV="1">
              <a:off x="4413" y="3378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3" name="Line 190"/>
            <p:cNvSpPr>
              <a:spLocks noChangeShapeType="1"/>
            </p:cNvSpPr>
            <p:nvPr/>
          </p:nvSpPr>
          <p:spPr bwMode="auto">
            <a:xfrm>
              <a:off x="4688" y="3406"/>
              <a:ext cx="1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4" name="Line 191"/>
            <p:cNvSpPr>
              <a:spLocks noChangeShapeType="1"/>
            </p:cNvSpPr>
            <p:nvPr/>
          </p:nvSpPr>
          <p:spPr bwMode="auto">
            <a:xfrm>
              <a:off x="1353" y="3406"/>
              <a:ext cx="3377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5" name="Line 192"/>
            <p:cNvSpPr>
              <a:spLocks noChangeShapeType="1"/>
            </p:cNvSpPr>
            <p:nvPr/>
          </p:nvSpPr>
          <p:spPr bwMode="auto">
            <a:xfrm>
              <a:off x="1303" y="3406"/>
              <a:ext cx="50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6" name="Line 193"/>
            <p:cNvSpPr>
              <a:spLocks noChangeShapeType="1"/>
            </p:cNvSpPr>
            <p:nvPr/>
          </p:nvSpPr>
          <p:spPr bwMode="auto">
            <a:xfrm>
              <a:off x="1328" y="3165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7" name="Line 194"/>
            <p:cNvSpPr>
              <a:spLocks noChangeShapeType="1"/>
            </p:cNvSpPr>
            <p:nvPr/>
          </p:nvSpPr>
          <p:spPr bwMode="auto">
            <a:xfrm>
              <a:off x="1303" y="2925"/>
              <a:ext cx="50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8" name="Line 195"/>
            <p:cNvSpPr>
              <a:spLocks noChangeShapeType="1"/>
            </p:cNvSpPr>
            <p:nvPr/>
          </p:nvSpPr>
          <p:spPr bwMode="auto">
            <a:xfrm>
              <a:off x="1328" y="2684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29" name="Line 196"/>
            <p:cNvSpPr>
              <a:spLocks noChangeShapeType="1"/>
            </p:cNvSpPr>
            <p:nvPr/>
          </p:nvSpPr>
          <p:spPr bwMode="auto">
            <a:xfrm>
              <a:off x="1303" y="2444"/>
              <a:ext cx="50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0" name="Line 197"/>
            <p:cNvSpPr>
              <a:spLocks noChangeShapeType="1"/>
            </p:cNvSpPr>
            <p:nvPr/>
          </p:nvSpPr>
          <p:spPr bwMode="auto">
            <a:xfrm>
              <a:off x="1328" y="2202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1" name="Line 198"/>
            <p:cNvSpPr>
              <a:spLocks noChangeShapeType="1"/>
            </p:cNvSpPr>
            <p:nvPr/>
          </p:nvSpPr>
          <p:spPr bwMode="auto">
            <a:xfrm>
              <a:off x="1303" y="1962"/>
              <a:ext cx="50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2" name="Line 199"/>
            <p:cNvSpPr>
              <a:spLocks noChangeShapeType="1"/>
            </p:cNvSpPr>
            <p:nvPr/>
          </p:nvSpPr>
          <p:spPr bwMode="auto">
            <a:xfrm>
              <a:off x="1328" y="1721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3" name="Line 200"/>
            <p:cNvSpPr>
              <a:spLocks noChangeShapeType="1"/>
            </p:cNvSpPr>
            <p:nvPr/>
          </p:nvSpPr>
          <p:spPr bwMode="auto">
            <a:xfrm>
              <a:off x="1303" y="1481"/>
              <a:ext cx="50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4" name="Line 201"/>
            <p:cNvSpPr>
              <a:spLocks noChangeShapeType="1"/>
            </p:cNvSpPr>
            <p:nvPr/>
          </p:nvSpPr>
          <p:spPr bwMode="auto">
            <a:xfrm>
              <a:off x="1328" y="1240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5" name="Line 202"/>
            <p:cNvSpPr>
              <a:spLocks noChangeShapeType="1"/>
            </p:cNvSpPr>
            <p:nvPr/>
          </p:nvSpPr>
          <p:spPr bwMode="auto">
            <a:xfrm>
              <a:off x="1303" y="998"/>
              <a:ext cx="50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6" name="Line 203"/>
            <p:cNvSpPr>
              <a:spLocks noChangeShapeType="1"/>
            </p:cNvSpPr>
            <p:nvPr/>
          </p:nvSpPr>
          <p:spPr bwMode="auto">
            <a:xfrm flipV="1">
              <a:off x="1353" y="806"/>
              <a:ext cx="1" cy="260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6037" name="Rectangle 204"/>
            <p:cNvSpPr>
              <a:spLocks noChangeArrowheads="1"/>
            </p:cNvSpPr>
            <p:nvPr/>
          </p:nvSpPr>
          <p:spPr bwMode="auto">
            <a:xfrm rot="16200000">
              <a:off x="35" y="1945"/>
              <a:ext cx="163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fr-FR" sz="1778" b="1">
                  <a:solidFill>
                    <a:srgbClr val="000000"/>
                  </a:solidFill>
                </a:rPr>
                <a:t>Response Frequency</a:t>
              </a:r>
              <a:endParaRPr lang="en-US" altLang="fr-FR" sz="1778" b="1" u="sng" baseline="-25000"/>
            </a:p>
          </p:txBody>
        </p:sp>
      </p:grpSp>
      <p:sp>
        <p:nvSpPr>
          <p:cNvPr id="75782" name="Rectangle 205"/>
          <p:cNvSpPr>
            <a:spLocks noChangeArrowheads="1"/>
          </p:cNvSpPr>
          <p:nvPr/>
        </p:nvSpPr>
        <p:spPr bwMode="auto">
          <a:xfrm rot="-5400000">
            <a:off x="937788" y="3111780"/>
            <a:ext cx="1401025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1422">
                <a:solidFill>
                  <a:srgbClr val="000000"/>
                </a:solidFill>
              </a:rPr>
              <a:t>(# of individuals)</a:t>
            </a:r>
            <a:r>
              <a:rPr lang="en-US" altLang="fr-FR" sz="2133">
                <a:solidFill>
                  <a:srgbClr val="000000"/>
                </a:solidFill>
              </a:rPr>
              <a:t> </a:t>
            </a:r>
            <a:endParaRPr lang="en-US" altLang="fr-FR" sz="1778" b="1" u="sng" baseline="-25000"/>
          </a:p>
        </p:txBody>
      </p:sp>
      <p:sp>
        <p:nvSpPr>
          <p:cNvPr id="75783" name="Rectangle 206"/>
          <p:cNvSpPr>
            <a:spLocks noChangeArrowheads="1"/>
          </p:cNvSpPr>
          <p:nvPr/>
        </p:nvSpPr>
        <p:spPr bwMode="auto">
          <a:xfrm>
            <a:off x="3680178" y="5548489"/>
            <a:ext cx="7534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2133" b="1">
                <a:solidFill>
                  <a:srgbClr val="000000"/>
                </a:solidFill>
              </a:rPr>
              <a:t> </a:t>
            </a:r>
            <a:endParaRPr lang="en-US" altLang="fr-FR" sz="1778" b="1" u="sng" baseline="-25000"/>
          </a:p>
        </p:txBody>
      </p:sp>
      <p:sp>
        <p:nvSpPr>
          <p:cNvPr id="75784" name="Rectangle 207"/>
          <p:cNvSpPr>
            <a:spLocks noChangeArrowheads="1"/>
          </p:cNvSpPr>
          <p:nvPr/>
        </p:nvSpPr>
        <p:spPr bwMode="auto">
          <a:xfrm>
            <a:off x="5588000" y="5548489"/>
            <a:ext cx="7534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2133" b="1">
                <a:solidFill>
                  <a:srgbClr val="000000"/>
                </a:solidFill>
              </a:rPr>
              <a:t> </a:t>
            </a:r>
            <a:endParaRPr lang="en-US" altLang="fr-FR" sz="1778" b="1" u="sng" baseline="-25000"/>
          </a:p>
        </p:txBody>
      </p:sp>
      <p:sp>
        <p:nvSpPr>
          <p:cNvPr id="75785" name="Line 208"/>
          <p:cNvSpPr>
            <a:spLocks noChangeShapeType="1"/>
          </p:cNvSpPr>
          <p:nvPr/>
        </p:nvSpPr>
        <p:spPr bwMode="auto">
          <a:xfrm>
            <a:off x="2216856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86" name="Line 209"/>
          <p:cNvSpPr>
            <a:spLocks noChangeShapeType="1"/>
          </p:cNvSpPr>
          <p:nvPr/>
        </p:nvSpPr>
        <p:spPr bwMode="auto">
          <a:xfrm>
            <a:off x="2651479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87" name="Line 210"/>
          <p:cNvSpPr>
            <a:spLocks noChangeShapeType="1"/>
          </p:cNvSpPr>
          <p:nvPr/>
        </p:nvSpPr>
        <p:spPr bwMode="auto">
          <a:xfrm>
            <a:off x="3086101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88" name="Line 211"/>
          <p:cNvSpPr>
            <a:spLocks noChangeShapeType="1"/>
          </p:cNvSpPr>
          <p:nvPr/>
        </p:nvSpPr>
        <p:spPr bwMode="auto">
          <a:xfrm>
            <a:off x="3522134" y="1518355"/>
            <a:ext cx="2822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89" name="Line 212"/>
          <p:cNvSpPr>
            <a:spLocks noChangeShapeType="1"/>
          </p:cNvSpPr>
          <p:nvPr/>
        </p:nvSpPr>
        <p:spPr bwMode="auto">
          <a:xfrm>
            <a:off x="3956755" y="1518355"/>
            <a:ext cx="1412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0" name="Line 213"/>
          <p:cNvSpPr>
            <a:spLocks noChangeShapeType="1"/>
          </p:cNvSpPr>
          <p:nvPr/>
        </p:nvSpPr>
        <p:spPr bwMode="auto">
          <a:xfrm>
            <a:off x="4392790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1" name="Line 214"/>
          <p:cNvSpPr>
            <a:spLocks noChangeShapeType="1"/>
          </p:cNvSpPr>
          <p:nvPr/>
        </p:nvSpPr>
        <p:spPr bwMode="auto">
          <a:xfrm>
            <a:off x="4827412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2" name="Line 215"/>
          <p:cNvSpPr>
            <a:spLocks noChangeShapeType="1"/>
          </p:cNvSpPr>
          <p:nvPr/>
        </p:nvSpPr>
        <p:spPr bwMode="auto">
          <a:xfrm>
            <a:off x="5264856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3" name="Line 216"/>
          <p:cNvSpPr>
            <a:spLocks noChangeShapeType="1"/>
          </p:cNvSpPr>
          <p:nvPr/>
        </p:nvSpPr>
        <p:spPr bwMode="auto">
          <a:xfrm>
            <a:off x="5700889" y="1518355"/>
            <a:ext cx="1412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4" name="Line 217"/>
          <p:cNvSpPr>
            <a:spLocks noChangeShapeType="1"/>
          </p:cNvSpPr>
          <p:nvPr/>
        </p:nvSpPr>
        <p:spPr bwMode="auto">
          <a:xfrm>
            <a:off x="6134101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5" name="Line 218"/>
          <p:cNvSpPr>
            <a:spLocks noChangeShapeType="1"/>
          </p:cNvSpPr>
          <p:nvPr/>
        </p:nvSpPr>
        <p:spPr bwMode="auto">
          <a:xfrm>
            <a:off x="6570134" y="1518355"/>
            <a:ext cx="2822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6" name="Line 219"/>
          <p:cNvSpPr>
            <a:spLocks noChangeShapeType="1"/>
          </p:cNvSpPr>
          <p:nvPr/>
        </p:nvSpPr>
        <p:spPr bwMode="auto">
          <a:xfrm>
            <a:off x="7006167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7" name="Line 220"/>
          <p:cNvSpPr>
            <a:spLocks noChangeShapeType="1"/>
          </p:cNvSpPr>
          <p:nvPr/>
        </p:nvSpPr>
        <p:spPr bwMode="auto">
          <a:xfrm>
            <a:off x="7442200" y="1518355"/>
            <a:ext cx="1412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8" name="Line 221"/>
          <p:cNvSpPr>
            <a:spLocks noChangeShapeType="1"/>
          </p:cNvSpPr>
          <p:nvPr/>
        </p:nvSpPr>
        <p:spPr bwMode="auto">
          <a:xfrm>
            <a:off x="2147711" y="1518355"/>
            <a:ext cx="5360812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799" name="Line 222"/>
          <p:cNvSpPr>
            <a:spLocks noChangeShapeType="1"/>
          </p:cNvSpPr>
          <p:nvPr/>
        </p:nvSpPr>
        <p:spPr bwMode="auto">
          <a:xfrm>
            <a:off x="7508523" y="5187244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0" name="Line 223"/>
          <p:cNvSpPr>
            <a:spLocks noChangeShapeType="1"/>
          </p:cNvSpPr>
          <p:nvPr/>
        </p:nvSpPr>
        <p:spPr bwMode="auto">
          <a:xfrm>
            <a:off x="7508523" y="5040489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1" name="Line 224"/>
          <p:cNvSpPr>
            <a:spLocks noChangeShapeType="1"/>
          </p:cNvSpPr>
          <p:nvPr/>
        </p:nvSpPr>
        <p:spPr bwMode="auto">
          <a:xfrm>
            <a:off x="7508523" y="4893733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2" name="Line 225"/>
          <p:cNvSpPr>
            <a:spLocks noChangeShapeType="1"/>
          </p:cNvSpPr>
          <p:nvPr/>
        </p:nvSpPr>
        <p:spPr bwMode="auto">
          <a:xfrm>
            <a:off x="7508523" y="4746978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3" name="Line 226"/>
          <p:cNvSpPr>
            <a:spLocks noChangeShapeType="1"/>
          </p:cNvSpPr>
          <p:nvPr/>
        </p:nvSpPr>
        <p:spPr bwMode="auto">
          <a:xfrm>
            <a:off x="7508523" y="4598812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4" name="Line 227"/>
          <p:cNvSpPr>
            <a:spLocks noChangeShapeType="1"/>
          </p:cNvSpPr>
          <p:nvPr/>
        </p:nvSpPr>
        <p:spPr bwMode="auto">
          <a:xfrm>
            <a:off x="7508523" y="4454879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5" name="Line 228"/>
          <p:cNvSpPr>
            <a:spLocks noChangeShapeType="1"/>
          </p:cNvSpPr>
          <p:nvPr/>
        </p:nvSpPr>
        <p:spPr bwMode="auto">
          <a:xfrm>
            <a:off x="7508523" y="4308123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6" name="Line 229"/>
          <p:cNvSpPr>
            <a:spLocks noChangeShapeType="1"/>
          </p:cNvSpPr>
          <p:nvPr/>
        </p:nvSpPr>
        <p:spPr bwMode="auto">
          <a:xfrm>
            <a:off x="7508523" y="4161367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7" name="Line 230"/>
          <p:cNvSpPr>
            <a:spLocks noChangeShapeType="1"/>
          </p:cNvSpPr>
          <p:nvPr/>
        </p:nvSpPr>
        <p:spPr bwMode="auto">
          <a:xfrm>
            <a:off x="7508523" y="4013200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8" name="Line 231"/>
          <p:cNvSpPr>
            <a:spLocks noChangeShapeType="1"/>
          </p:cNvSpPr>
          <p:nvPr/>
        </p:nvSpPr>
        <p:spPr bwMode="auto">
          <a:xfrm>
            <a:off x="7508523" y="3866444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09" name="Line 232"/>
          <p:cNvSpPr>
            <a:spLocks noChangeShapeType="1"/>
          </p:cNvSpPr>
          <p:nvPr/>
        </p:nvSpPr>
        <p:spPr bwMode="auto">
          <a:xfrm>
            <a:off x="7508523" y="3719689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0" name="Line 233"/>
          <p:cNvSpPr>
            <a:spLocks noChangeShapeType="1"/>
          </p:cNvSpPr>
          <p:nvPr/>
        </p:nvSpPr>
        <p:spPr bwMode="auto">
          <a:xfrm>
            <a:off x="7508523" y="3572933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1" name="Line 234"/>
          <p:cNvSpPr>
            <a:spLocks noChangeShapeType="1"/>
          </p:cNvSpPr>
          <p:nvPr/>
        </p:nvSpPr>
        <p:spPr bwMode="auto">
          <a:xfrm>
            <a:off x="7508523" y="3426178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2" name="Line 235"/>
          <p:cNvSpPr>
            <a:spLocks noChangeShapeType="1"/>
          </p:cNvSpPr>
          <p:nvPr/>
        </p:nvSpPr>
        <p:spPr bwMode="auto">
          <a:xfrm>
            <a:off x="7508523" y="3280834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3" name="Line 236"/>
          <p:cNvSpPr>
            <a:spLocks noChangeShapeType="1"/>
          </p:cNvSpPr>
          <p:nvPr/>
        </p:nvSpPr>
        <p:spPr bwMode="auto">
          <a:xfrm>
            <a:off x="7508523" y="3134079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4" name="Line 237"/>
          <p:cNvSpPr>
            <a:spLocks noChangeShapeType="1"/>
          </p:cNvSpPr>
          <p:nvPr/>
        </p:nvSpPr>
        <p:spPr bwMode="auto">
          <a:xfrm>
            <a:off x="7508523" y="2987323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5" name="Line 238"/>
          <p:cNvSpPr>
            <a:spLocks noChangeShapeType="1"/>
          </p:cNvSpPr>
          <p:nvPr/>
        </p:nvSpPr>
        <p:spPr bwMode="auto">
          <a:xfrm>
            <a:off x="7508523" y="28391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6" name="Line 239"/>
          <p:cNvSpPr>
            <a:spLocks noChangeShapeType="1"/>
          </p:cNvSpPr>
          <p:nvPr/>
        </p:nvSpPr>
        <p:spPr bwMode="auto">
          <a:xfrm>
            <a:off x="7508523" y="2692400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7" name="Line 240"/>
          <p:cNvSpPr>
            <a:spLocks noChangeShapeType="1"/>
          </p:cNvSpPr>
          <p:nvPr/>
        </p:nvSpPr>
        <p:spPr bwMode="auto">
          <a:xfrm>
            <a:off x="7508523" y="2545644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8" name="Line 241"/>
          <p:cNvSpPr>
            <a:spLocks noChangeShapeType="1"/>
          </p:cNvSpPr>
          <p:nvPr/>
        </p:nvSpPr>
        <p:spPr bwMode="auto">
          <a:xfrm>
            <a:off x="7508523" y="2398889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19" name="Line 242"/>
          <p:cNvSpPr>
            <a:spLocks noChangeShapeType="1"/>
          </p:cNvSpPr>
          <p:nvPr/>
        </p:nvSpPr>
        <p:spPr bwMode="auto">
          <a:xfrm>
            <a:off x="7508523" y="2252133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0" name="Line 243"/>
          <p:cNvSpPr>
            <a:spLocks noChangeShapeType="1"/>
          </p:cNvSpPr>
          <p:nvPr/>
        </p:nvSpPr>
        <p:spPr bwMode="auto">
          <a:xfrm>
            <a:off x="7508523" y="2106790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1" name="Line 244"/>
          <p:cNvSpPr>
            <a:spLocks noChangeShapeType="1"/>
          </p:cNvSpPr>
          <p:nvPr/>
        </p:nvSpPr>
        <p:spPr bwMode="auto">
          <a:xfrm>
            <a:off x="7508523" y="1960034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2" name="Line 245"/>
          <p:cNvSpPr>
            <a:spLocks noChangeShapeType="1"/>
          </p:cNvSpPr>
          <p:nvPr/>
        </p:nvSpPr>
        <p:spPr bwMode="auto">
          <a:xfrm>
            <a:off x="7508523" y="1813279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3" name="Line 246"/>
          <p:cNvSpPr>
            <a:spLocks noChangeShapeType="1"/>
          </p:cNvSpPr>
          <p:nvPr/>
        </p:nvSpPr>
        <p:spPr bwMode="auto">
          <a:xfrm>
            <a:off x="7508523" y="1666523"/>
            <a:ext cx="1411" cy="1411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4" name="Line 247"/>
          <p:cNvSpPr>
            <a:spLocks noChangeShapeType="1"/>
          </p:cNvSpPr>
          <p:nvPr/>
        </p:nvSpPr>
        <p:spPr bwMode="auto">
          <a:xfrm>
            <a:off x="7508523" y="1518355"/>
            <a:ext cx="1411" cy="141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5" name="Line 248"/>
          <p:cNvSpPr>
            <a:spLocks noChangeShapeType="1"/>
          </p:cNvSpPr>
          <p:nvPr/>
        </p:nvSpPr>
        <p:spPr bwMode="auto">
          <a:xfrm flipV="1">
            <a:off x="7508523" y="1518356"/>
            <a:ext cx="1411" cy="3668889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26" name="Rectangle 249"/>
          <p:cNvSpPr>
            <a:spLocks noChangeArrowheads="1"/>
          </p:cNvSpPr>
          <p:nvPr/>
        </p:nvSpPr>
        <p:spPr bwMode="auto">
          <a:xfrm>
            <a:off x="4826000" y="1226256"/>
            <a:ext cx="35266" cy="1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978">
                <a:solidFill>
                  <a:srgbClr val="000000"/>
                </a:solidFill>
              </a:rPr>
              <a:t> </a:t>
            </a:r>
            <a:endParaRPr lang="en-US" altLang="fr-FR" sz="1778" b="1" u="sng" baseline="-25000"/>
          </a:p>
        </p:txBody>
      </p:sp>
      <p:sp>
        <p:nvSpPr>
          <p:cNvPr id="75827" name="Rectangle 250"/>
          <p:cNvSpPr>
            <a:spLocks noChangeArrowheads="1"/>
          </p:cNvSpPr>
          <p:nvPr/>
        </p:nvSpPr>
        <p:spPr bwMode="auto">
          <a:xfrm rot="-5400000">
            <a:off x="7816856" y="3245100"/>
            <a:ext cx="35266" cy="1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978">
                <a:solidFill>
                  <a:srgbClr val="000000"/>
                </a:solidFill>
              </a:rPr>
              <a:t> </a:t>
            </a:r>
            <a:endParaRPr lang="en-US" altLang="fr-FR" sz="1778" b="1" u="sng" baseline="-25000"/>
          </a:p>
        </p:txBody>
      </p:sp>
      <p:sp>
        <p:nvSpPr>
          <p:cNvPr id="75828" name="Rectangle 251"/>
          <p:cNvSpPr>
            <a:spLocks noChangeArrowheads="1"/>
          </p:cNvSpPr>
          <p:nvPr/>
        </p:nvSpPr>
        <p:spPr bwMode="auto">
          <a:xfrm>
            <a:off x="3200401" y="5867400"/>
            <a:ext cx="2779785" cy="2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4" tIns="40923" rIns="81844" bIns="40923">
            <a:spAutoFit/>
          </a:bodyPr>
          <a:lstStyle>
            <a:lvl1pPr marL="322263" indent="-322263" defTabSz="8588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1244" b="1"/>
              <a:t>Plasma levels 6 hrs after oral dose</a:t>
            </a:r>
          </a:p>
        </p:txBody>
      </p:sp>
      <p:sp>
        <p:nvSpPr>
          <p:cNvPr id="75829" name="Line 252"/>
          <p:cNvSpPr>
            <a:spLocks noChangeShapeType="1"/>
          </p:cNvSpPr>
          <p:nvPr/>
        </p:nvSpPr>
        <p:spPr bwMode="auto">
          <a:xfrm flipH="1">
            <a:off x="2985911" y="2079978"/>
            <a:ext cx="340078" cy="27093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30" name="Line 253"/>
          <p:cNvSpPr>
            <a:spLocks noChangeShapeType="1"/>
          </p:cNvSpPr>
          <p:nvPr/>
        </p:nvSpPr>
        <p:spPr bwMode="auto">
          <a:xfrm flipV="1">
            <a:off x="3468511" y="1605844"/>
            <a:ext cx="0" cy="3657600"/>
          </a:xfrm>
          <a:prstGeom prst="line">
            <a:avLst/>
          </a:prstGeom>
          <a:noFill/>
          <a:ln w="28575">
            <a:solidFill>
              <a:srgbClr val="CF0E3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31" name="Rectangle 254"/>
          <p:cNvSpPr>
            <a:spLocks noChangeArrowheads="1"/>
          </p:cNvSpPr>
          <p:nvPr/>
        </p:nvSpPr>
        <p:spPr bwMode="auto">
          <a:xfrm>
            <a:off x="3265312" y="1741311"/>
            <a:ext cx="1888515" cy="328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4" tIns="40923" rIns="81844" bIns="40923">
            <a:spAutoFit/>
          </a:bodyPr>
          <a:lstStyle>
            <a:lvl1pPr marL="322263" indent="-322263" defTabSz="8588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1600" b="1">
                <a:solidFill>
                  <a:srgbClr val="3366FF"/>
                </a:solidFill>
              </a:rPr>
              <a:t>Fast Metabolizers</a:t>
            </a:r>
            <a:endParaRPr lang="en-US" altLang="fr-FR" sz="1778" b="1">
              <a:solidFill>
                <a:srgbClr val="3366FF"/>
              </a:solidFill>
            </a:endParaRPr>
          </a:p>
        </p:txBody>
      </p:sp>
      <p:sp>
        <p:nvSpPr>
          <p:cNvPr id="75832" name="AutoShape 255"/>
          <p:cNvSpPr>
            <a:spLocks/>
          </p:cNvSpPr>
          <p:nvPr/>
        </p:nvSpPr>
        <p:spPr bwMode="auto">
          <a:xfrm rot="-5400000">
            <a:off x="5516739" y="1140884"/>
            <a:ext cx="424745" cy="3657600"/>
          </a:xfrm>
          <a:prstGeom prst="rightBrace">
            <a:avLst>
              <a:gd name="adj1" fmla="val 71761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133"/>
          </a:p>
        </p:txBody>
      </p:sp>
      <p:sp>
        <p:nvSpPr>
          <p:cNvPr id="75833" name="Text Box 256"/>
          <p:cNvSpPr txBox="1">
            <a:spLocks noChangeArrowheads="1"/>
          </p:cNvSpPr>
          <p:nvPr/>
        </p:nvSpPr>
        <p:spPr bwMode="auto">
          <a:xfrm>
            <a:off x="4613447" y="2483556"/>
            <a:ext cx="21932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/>
              <a:t>Harmful Side Effects</a:t>
            </a:r>
            <a:endParaRPr lang="en-US" altLang="fr-FR" sz="1778" b="1"/>
          </a:p>
        </p:txBody>
      </p:sp>
      <p:sp>
        <p:nvSpPr>
          <p:cNvPr id="75834" name="Rectangle 257"/>
          <p:cNvSpPr>
            <a:spLocks noChangeArrowheads="1"/>
          </p:cNvSpPr>
          <p:nvPr/>
        </p:nvSpPr>
        <p:spPr bwMode="auto">
          <a:xfrm>
            <a:off x="3900311" y="3163711"/>
            <a:ext cx="3657600" cy="2015067"/>
          </a:xfrm>
          <a:prstGeom prst="rect">
            <a:avLst/>
          </a:prstGeom>
          <a:solidFill>
            <a:srgbClr val="FFFF83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133"/>
          </a:p>
        </p:txBody>
      </p:sp>
      <p:sp>
        <p:nvSpPr>
          <p:cNvPr id="75835" name="Rectangle 258"/>
          <p:cNvSpPr>
            <a:spLocks noChangeArrowheads="1"/>
          </p:cNvSpPr>
          <p:nvPr/>
        </p:nvSpPr>
        <p:spPr bwMode="auto">
          <a:xfrm>
            <a:off x="4823178" y="3366911"/>
            <a:ext cx="2513189" cy="82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44" tIns="40923" rIns="81844" bIns="40923">
            <a:spAutoFit/>
          </a:bodyPr>
          <a:lstStyle>
            <a:lvl1pPr marL="322263" indent="-322263" defTabSz="8588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1422" b="1"/>
              <a:t>Slow Metabolizers</a:t>
            </a:r>
          </a:p>
          <a:p>
            <a:pPr>
              <a:buClrTx/>
              <a:buSzTx/>
              <a:buFontTx/>
              <a:buNone/>
            </a:pPr>
            <a:endParaRPr lang="en-US" altLang="fr-FR" sz="1422" b="1"/>
          </a:p>
          <a:p>
            <a:pPr>
              <a:buClrTx/>
              <a:buSzTx/>
              <a:buFontTx/>
              <a:buNone/>
            </a:pPr>
            <a:r>
              <a:rPr lang="en-US" altLang="fr-FR" sz="1422" b="1"/>
              <a:t>(elevated plasma levels)</a:t>
            </a:r>
            <a:endParaRPr lang="en-US" altLang="fr-FR" sz="1778" b="1"/>
          </a:p>
        </p:txBody>
      </p:sp>
      <p:sp>
        <p:nvSpPr>
          <p:cNvPr id="75836" name="Line 259"/>
          <p:cNvSpPr>
            <a:spLocks noChangeShapeType="1"/>
          </p:cNvSpPr>
          <p:nvPr/>
        </p:nvSpPr>
        <p:spPr bwMode="auto">
          <a:xfrm flipH="1">
            <a:off x="5094111" y="4111978"/>
            <a:ext cx="475545" cy="338667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75837" name="Rectangle 260"/>
          <p:cNvSpPr>
            <a:spLocks noChangeArrowheads="1"/>
          </p:cNvSpPr>
          <p:nvPr/>
        </p:nvSpPr>
        <p:spPr bwMode="auto">
          <a:xfrm>
            <a:off x="3124200" y="5562600"/>
            <a:ext cx="3429000" cy="32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44" tIns="40923" rIns="81844" bIns="4092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fr-FR" sz="1600" b="1"/>
              <a:t>Drug Concentration (</a:t>
            </a:r>
            <a:r>
              <a:rPr lang="en-US" altLang="fr-FR" sz="1600" b="1">
                <a:sym typeface="Symbol" panose="05050102010706020507" pitchFamily="18" charset="2"/>
              </a:rPr>
              <a:t></a:t>
            </a:r>
            <a:r>
              <a:rPr lang="en-US" altLang="fr-FR" sz="1600" b="1"/>
              <a:t>g/mL)</a:t>
            </a:r>
            <a:endParaRPr lang="en-US" altLang="fr-FR" sz="1600" b="1" u="sng"/>
          </a:p>
        </p:txBody>
      </p:sp>
      <p:sp>
        <p:nvSpPr>
          <p:cNvPr id="263" name="ZoneTexte 262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50/51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5912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0" y="2751667"/>
            <a:ext cx="4876800" cy="6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3911">
              <a:latin typeface="Times New Roman" panose="02020603050405020304" pitchFamily="18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19200" y="2480734"/>
            <a:ext cx="6934200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844">
              <a:latin typeface="Times New Roman" panose="02020603050405020304" pitchFamily="18" charset="0"/>
            </a:endParaRP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2222" b="3499"/>
          <a:stretch>
            <a:fillRect/>
          </a:stretch>
        </p:blipFill>
        <p:spPr>
          <a:xfrm>
            <a:off x="1755422" y="2583745"/>
            <a:ext cx="5892800" cy="346992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051278" y="812725"/>
            <a:ext cx="7104944" cy="5744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33" tIns="67733" rIns="67733" bIns="67733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844" b="1"/>
              <a:t>variabilité toxicodynamique</a:t>
            </a:r>
          </a:p>
        </p:txBody>
      </p:sp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242712" y="1573389"/>
            <a:ext cx="8617656" cy="9073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89" dirty="0">
                <a:solidFill>
                  <a:srgbClr val="FF0000"/>
                </a:solidFill>
              </a:rPr>
              <a:t>Concentrations plasmatiques en </a:t>
            </a:r>
            <a:r>
              <a:rPr lang="fr-FR" altLang="fr-FR" sz="2489" dirty="0" err="1">
                <a:solidFill>
                  <a:srgbClr val="FF0000"/>
                </a:solidFill>
              </a:rPr>
              <a:t>digoxine</a:t>
            </a:r>
            <a:r>
              <a:rPr lang="fr-FR" altLang="fr-FR" sz="2489" dirty="0">
                <a:solidFill>
                  <a:srgbClr val="FF0000"/>
                </a:solidFill>
              </a:rPr>
              <a:t> avec et sans effets toxiques chez l’Homme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5/51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5611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584200"/>
            <a:ext cx="4191000" cy="2438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fr-FR" sz="2133" b="1"/>
              <a:t>The emerging field of “Pharmacogenomics” or “Toxicogenomics” offers </a:t>
            </a:r>
            <a:br>
              <a:rPr lang="en-US" altLang="fr-FR" sz="2133" b="1"/>
            </a:br>
            <a:r>
              <a:rPr lang="en-US" altLang="fr-FR" sz="2133" b="1"/>
              <a:t>the potential to identify and protect subsets of people predisposed to toxicity from chemicals or drugs</a:t>
            </a:r>
            <a:endParaRPr lang="en-US" altLang="fr-FR" sz="1778" b="1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304800" y="1058333"/>
            <a:ext cx="4478867" cy="2336800"/>
            <a:chOff x="19" y="282"/>
            <a:chExt cx="3173" cy="1656"/>
          </a:xfrm>
        </p:grpSpPr>
        <p:sp>
          <p:nvSpPr>
            <p:cNvPr id="77882" name="Rectangle 4"/>
            <p:cNvSpPr>
              <a:spLocks noChangeArrowheads="1"/>
            </p:cNvSpPr>
            <p:nvPr/>
          </p:nvSpPr>
          <p:spPr bwMode="auto">
            <a:xfrm>
              <a:off x="19" y="282"/>
              <a:ext cx="3173" cy="16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pic>
          <p:nvPicPr>
            <p:cNvPr id="77883" name="Picture 5" descr="12_toiletsq_me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834"/>
              <a:ext cx="10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4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38"/>
            <a:stretch>
              <a:fillRect/>
            </a:stretch>
          </p:blipFill>
          <p:spPr bwMode="auto">
            <a:xfrm>
              <a:off x="2472" y="1455"/>
              <a:ext cx="138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5" name="Picture 7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75"/>
            <a:stretch>
              <a:fillRect/>
            </a:stretch>
          </p:blipFill>
          <p:spPr bwMode="auto">
            <a:xfrm>
              <a:off x="1790" y="329"/>
              <a:ext cx="14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6" name="Picture 8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88"/>
            <a:stretch>
              <a:fillRect/>
            </a:stretch>
          </p:blipFill>
          <p:spPr bwMode="auto">
            <a:xfrm>
              <a:off x="2753" y="872"/>
              <a:ext cx="111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7" name="Picture 9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5"/>
            <a:stretch>
              <a:fillRect/>
            </a:stretch>
          </p:blipFill>
          <p:spPr bwMode="auto">
            <a:xfrm>
              <a:off x="987" y="1222"/>
              <a:ext cx="12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8" name="Picture 10" descr="13_toiletsq_women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188" y="368"/>
              <a:ext cx="137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9" name="Picture 11" descr="13_toiletsq_women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787" y="795"/>
              <a:ext cx="137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0" name="Picture 12" descr="13_toiletsq_women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268" y="1028"/>
              <a:ext cx="137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1" name="Picture 13" descr="13_toiletsq_women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867" y="445"/>
              <a:ext cx="13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2" name="Picture 14" descr="13_toiletsq_women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64" y="717"/>
              <a:ext cx="13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3" name="Picture 15" descr="13_toiletsq_women"/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465" y="1261"/>
              <a:ext cx="138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4" name="Picture 16" descr="13_toiletsq_women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305" y="484"/>
              <a:ext cx="13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5" name="Picture 17" descr="12_toiletsq_men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911"/>
              <a:ext cx="108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6" name="Picture 18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" y="523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7" name="Picture 19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1338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8" name="Picture 20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105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99" name="Picture 21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377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0" name="Picture 22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872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1" name="Picture 23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45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2" name="Picture 24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989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3" name="Picture 25" descr="12_toiletsq_men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1028"/>
              <a:ext cx="108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4" name="Picture 26" descr="13_toiletsq_women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673" y="562"/>
              <a:ext cx="13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5" name="Picture 27" descr="13_toiletsq_women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272" y="989"/>
              <a:ext cx="13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6" name="Picture 28" descr="13_toiletsq_women"/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753" y="1222"/>
              <a:ext cx="138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7" name="Picture 29" descr="13_toiletsq_women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352" y="640"/>
              <a:ext cx="137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8" name="Picture 30" descr="13_toiletsq_women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951" y="1455"/>
              <a:ext cx="137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09" name="Picture 31" descr="13_toiletsq_women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790" y="678"/>
              <a:ext cx="137" cy="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0" name="Picture 32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" y="1105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1" name="Picture 33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717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2" name="Picture 34" descr="12_toiletsq_men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1532"/>
              <a:ext cx="108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3" name="Picture 35" descr="12_toiletsq_me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1300"/>
              <a:ext cx="10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4" name="Picture 36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1571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5" name="Picture 37" descr="12_toiletsq_me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1067"/>
              <a:ext cx="10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6" name="Picture 38" descr="12_toiletsq_me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640"/>
              <a:ext cx="10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7" name="Picture 39" descr="12_toiletsq_men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" y="1183"/>
              <a:ext cx="109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8" name="Picture 40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75"/>
            <a:stretch>
              <a:fillRect/>
            </a:stretch>
          </p:blipFill>
          <p:spPr bwMode="auto">
            <a:xfrm>
              <a:off x="1389" y="1455"/>
              <a:ext cx="14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19" name="Picture 41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38"/>
            <a:stretch>
              <a:fillRect/>
            </a:stretch>
          </p:blipFill>
          <p:spPr bwMode="auto">
            <a:xfrm>
              <a:off x="1228" y="717"/>
              <a:ext cx="13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20" name="Picture 42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88"/>
            <a:stretch>
              <a:fillRect/>
            </a:stretch>
          </p:blipFill>
          <p:spPr bwMode="auto">
            <a:xfrm>
              <a:off x="2954" y="1494"/>
              <a:ext cx="111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921" name="Picture 43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5"/>
            <a:stretch>
              <a:fillRect/>
            </a:stretch>
          </p:blipFill>
          <p:spPr bwMode="auto">
            <a:xfrm>
              <a:off x="265" y="1416"/>
              <a:ext cx="12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8" name="Text Box 44"/>
          <p:cNvSpPr txBox="1">
            <a:spLocks noChangeArrowheads="1"/>
          </p:cNvSpPr>
          <p:nvPr/>
        </p:nvSpPr>
        <p:spPr bwMode="auto">
          <a:xfrm>
            <a:off x="1011721" y="529168"/>
            <a:ext cx="3001527" cy="475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89" b="1"/>
              <a:t>Typical Population</a:t>
            </a:r>
            <a:endParaRPr lang="en-US" altLang="fr-FR" sz="2489" b="1" baseline="-25000"/>
          </a:p>
        </p:txBody>
      </p:sp>
      <p:pic>
        <p:nvPicPr>
          <p:cNvPr id="77829" name="Picture 45" descr="sp31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75267"/>
            <a:ext cx="304800" cy="524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46"/>
          <p:cNvSpPr>
            <a:spLocks noChangeArrowheads="1"/>
          </p:cNvSpPr>
          <p:nvPr/>
        </p:nvSpPr>
        <p:spPr bwMode="auto">
          <a:xfrm>
            <a:off x="304800" y="3903133"/>
            <a:ext cx="4553656" cy="2235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/>
          </a:p>
        </p:txBody>
      </p:sp>
      <p:grpSp>
        <p:nvGrpSpPr>
          <p:cNvPr id="77831" name="Group 47"/>
          <p:cNvGrpSpPr>
            <a:grpSpLocks/>
          </p:cNvGrpSpPr>
          <p:nvPr/>
        </p:nvGrpSpPr>
        <p:grpSpPr bwMode="auto">
          <a:xfrm>
            <a:off x="443089" y="4006145"/>
            <a:ext cx="4303889" cy="2112433"/>
            <a:chOff x="105" y="2666"/>
            <a:chExt cx="3050" cy="1497"/>
          </a:xfrm>
        </p:grpSpPr>
        <p:pic>
          <p:nvPicPr>
            <p:cNvPr id="77852" name="Picture 48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3139"/>
              <a:ext cx="111" cy="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3" name="Picture 49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207" y="2666"/>
              <a:ext cx="14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4" name="Picture 50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799" y="3100"/>
              <a:ext cx="14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5" name="Picture 51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289" y="3336"/>
              <a:ext cx="139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6" name="Picture 52" descr="13_toiletsq_women"/>
            <p:cNvPicPr preferRelativeResize="0"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881" y="2744"/>
              <a:ext cx="139" cy="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7" name="Picture 53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472" y="3572"/>
              <a:ext cx="14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8" name="Picture 54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309" y="2784"/>
              <a:ext cx="140" cy="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9" name="Picture 55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3217"/>
              <a:ext cx="110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0" name="Picture 56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" y="2824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1" name="Picture 57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3650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2" name="Picture 58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3414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3" name="Picture 59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3690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4" name="Picture 60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3178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5" name="Picture 61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2744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6" name="Picture 62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3296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7" name="Picture 63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" y="3336"/>
              <a:ext cx="110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8" name="Picture 64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717" y="2863"/>
              <a:ext cx="140" cy="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69" name="Picture 65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246" y="3346"/>
              <a:ext cx="139" cy="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0" name="Picture 66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799" y="3533"/>
              <a:ext cx="14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1" name="Picture 67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2391" y="2942"/>
              <a:ext cx="139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2" name="Picture 68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983" y="3769"/>
              <a:ext cx="14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3" name="Picture 69" descr="13_toiletsq_women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7156" flipV="1">
              <a:off x="1819" y="2981"/>
              <a:ext cx="140" cy="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4" name="Picture 70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" y="3414"/>
              <a:ext cx="110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5" name="Picture 71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020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6" name="Picture 72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" y="3847"/>
              <a:ext cx="110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7" name="Picture 73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3612"/>
              <a:ext cx="111" cy="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8" name="Picture 74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" y="3887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79" name="Picture 75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" y="3376"/>
              <a:ext cx="111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0" name="Picture 76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" y="2942"/>
              <a:ext cx="110" cy="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81" name="Picture 77" descr="12_toiletsq_men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3493"/>
              <a:ext cx="111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32" name="Text Box 78"/>
          <p:cNvSpPr txBox="1">
            <a:spLocks noChangeArrowheads="1"/>
          </p:cNvSpPr>
          <p:nvPr/>
        </p:nvSpPr>
        <p:spPr bwMode="auto">
          <a:xfrm>
            <a:off x="235657" y="3577167"/>
            <a:ext cx="41440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/>
              <a:t>Identify People with “normal” responses</a:t>
            </a:r>
            <a:endParaRPr lang="en-US" altLang="fr-FR" sz="1600" b="1" baseline="-25000"/>
          </a:p>
        </p:txBody>
      </p:sp>
      <p:sp>
        <p:nvSpPr>
          <p:cNvPr id="77833" name="AutoShape 79"/>
          <p:cNvSpPr>
            <a:spLocks noChangeArrowheads="1"/>
          </p:cNvSpPr>
          <p:nvPr/>
        </p:nvSpPr>
        <p:spPr bwMode="auto">
          <a:xfrm rot="5400000">
            <a:off x="2278945" y="3038122"/>
            <a:ext cx="639234" cy="47272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grpSp>
        <p:nvGrpSpPr>
          <p:cNvPr id="77834" name="Group 80"/>
          <p:cNvGrpSpPr>
            <a:grpSpLocks/>
          </p:cNvGrpSpPr>
          <p:nvPr/>
        </p:nvGrpSpPr>
        <p:grpSpPr bwMode="auto">
          <a:xfrm>
            <a:off x="6661856" y="5054600"/>
            <a:ext cx="1016000" cy="1016000"/>
            <a:chOff x="4968" y="3504"/>
            <a:chExt cx="720" cy="720"/>
          </a:xfrm>
        </p:grpSpPr>
        <p:sp>
          <p:nvSpPr>
            <p:cNvPr id="77847" name="AutoShape 81"/>
            <p:cNvSpPr>
              <a:spLocks noChangeArrowheads="1"/>
            </p:cNvSpPr>
            <p:nvPr/>
          </p:nvSpPr>
          <p:spPr bwMode="auto">
            <a:xfrm>
              <a:off x="4968" y="3504"/>
              <a:ext cx="720" cy="72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pic>
          <p:nvPicPr>
            <p:cNvPr id="77848" name="Picture 82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38"/>
            <a:stretch>
              <a:fillRect/>
            </a:stretch>
          </p:blipFill>
          <p:spPr bwMode="auto">
            <a:xfrm>
              <a:off x="5016" y="3696"/>
              <a:ext cx="145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9" name="Picture 83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5"/>
            <a:stretch>
              <a:fillRect/>
            </a:stretch>
          </p:blipFill>
          <p:spPr bwMode="auto">
            <a:xfrm>
              <a:off x="5256" y="3888"/>
              <a:ext cx="125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0" name="Picture 84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5"/>
            <a:stretch>
              <a:fillRect/>
            </a:stretch>
          </p:blipFill>
          <p:spPr bwMode="auto">
            <a:xfrm>
              <a:off x="5256" y="3552"/>
              <a:ext cx="126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51" name="Picture 85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38"/>
            <a:stretch>
              <a:fillRect/>
            </a:stretch>
          </p:blipFill>
          <p:spPr bwMode="auto">
            <a:xfrm>
              <a:off x="5448" y="3648"/>
              <a:ext cx="144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35" name="AutoShape 86"/>
          <p:cNvSpPr>
            <a:spLocks noChangeArrowheads="1"/>
          </p:cNvSpPr>
          <p:nvPr/>
        </p:nvSpPr>
        <p:spPr bwMode="auto">
          <a:xfrm rot="2303325">
            <a:off x="4470400" y="3126888"/>
            <a:ext cx="3302000" cy="1487579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22" b="1"/>
              <a:t>Identify people with different chemical/drug sensitivity</a:t>
            </a:r>
          </a:p>
        </p:txBody>
      </p:sp>
      <p:grpSp>
        <p:nvGrpSpPr>
          <p:cNvPr id="77836" name="Group 87"/>
          <p:cNvGrpSpPr>
            <a:grpSpLocks/>
          </p:cNvGrpSpPr>
          <p:nvPr/>
        </p:nvGrpSpPr>
        <p:grpSpPr bwMode="auto">
          <a:xfrm>
            <a:off x="7924800" y="4106333"/>
            <a:ext cx="1016000" cy="1016000"/>
            <a:chOff x="5256" y="2976"/>
            <a:chExt cx="720" cy="720"/>
          </a:xfrm>
        </p:grpSpPr>
        <p:sp>
          <p:nvSpPr>
            <p:cNvPr id="77842" name="AutoShape 88"/>
            <p:cNvSpPr>
              <a:spLocks noChangeArrowheads="1"/>
            </p:cNvSpPr>
            <p:nvPr/>
          </p:nvSpPr>
          <p:spPr bwMode="auto">
            <a:xfrm>
              <a:off x="5256" y="2976"/>
              <a:ext cx="720" cy="72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pic>
          <p:nvPicPr>
            <p:cNvPr id="77843" name="Picture 89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88"/>
            <a:stretch>
              <a:fillRect/>
            </a:stretch>
          </p:blipFill>
          <p:spPr bwMode="auto">
            <a:xfrm>
              <a:off x="5368" y="3110"/>
              <a:ext cx="11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4" name="Picture 90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75"/>
            <a:stretch>
              <a:fillRect/>
            </a:stretch>
          </p:blipFill>
          <p:spPr bwMode="auto">
            <a:xfrm>
              <a:off x="5592" y="3072"/>
              <a:ext cx="150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5" name="Picture 91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88"/>
            <a:stretch>
              <a:fillRect/>
            </a:stretch>
          </p:blipFill>
          <p:spPr bwMode="auto">
            <a:xfrm>
              <a:off x="5736" y="3360"/>
              <a:ext cx="11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6" name="Picture 92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75"/>
            <a:stretch>
              <a:fillRect/>
            </a:stretch>
          </p:blipFill>
          <p:spPr bwMode="auto">
            <a:xfrm>
              <a:off x="5496" y="3360"/>
              <a:ext cx="150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37" name="Text Box 93"/>
          <p:cNvSpPr txBox="1">
            <a:spLocks noChangeArrowheads="1"/>
          </p:cNvSpPr>
          <p:nvPr/>
        </p:nvSpPr>
        <p:spPr bwMode="auto">
          <a:xfrm>
            <a:off x="5257800" y="5393267"/>
            <a:ext cx="12925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>
                <a:solidFill>
                  <a:srgbClr val="FF0000"/>
                </a:solidFill>
              </a:rPr>
              <a:t>More Sensitive</a:t>
            </a:r>
          </a:p>
        </p:txBody>
      </p:sp>
      <p:sp>
        <p:nvSpPr>
          <p:cNvPr id="77838" name="Text Box 94"/>
          <p:cNvSpPr txBox="1">
            <a:spLocks noChangeArrowheads="1"/>
          </p:cNvSpPr>
          <p:nvPr/>
        </p:nvSpPr>
        <p:spPr bwMode="auto">
          <a:xfrm>
            <a:off x="7772400" y="3429000"/>
            <a:ext cx="12192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/>
              <a:t>Less Sensitive</a:t>
            </a:r>
          </a:p>
        </p:txBody>
      </p:sp>
      <p:grpSp>
        <p:nvGrpSpPr>
          <p:cNvPr id="77839" name="Group 95"/>
          <p:cNvGrpSpPr>
            <a:grpSpLocks/>
          </p:cNvGrpSpPr>
          <p:nvPr/>
        </p:nvGrpSpPr>
        <p:grpSpPr bwMode="auto">
          <a:xfrm>
            <a:off x="7924800" y="5190067"/>
            <a:ext cx="955323" cy="822678"/>
            <a:chOff x="5861" y="3840"/>
            <a:chExt cx="451" cy="445"/>
          </a:xfrm>
        </p:grpSpPr>
        <p:sp>
          <p:nvSpPr>
            <p:cNvPr id="77840" name="AutoShape 96"/>
            <p:cNvSpPr>
              <a:spLocks noChangeArrowheads="1"/>
            </p:cNvSpPr>
            <p:nvPr/>
          </p:nvSpPr>
          <p:spPr bwMode="auto">
            <a:xfrm>
              <a:off x="5861" y="3840"/>
              <a:ext cx="451" cy="44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133"/>
            </a:p>
          </p:txBody>
        </p:sp>
        <p:pic>
          <p:nvPicPr>
            <p:cNvPr id="77841" name="Picture 97" descr="sp31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" y="3905"/>
              <a:ext cx="216" cy="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ZoneTexte 97"/>
          <p:cNvSpPr txBox="1"/>
          <p:nvPr/>
        </p:nvSpPr>
        <p:spPr>
          <a:xfrm>
            <a:off x="8388424" y="63813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5</a:t>
            </a:r>
            <a:r>
              <a:rPr lang="fr-FR" sz="1600" smtClean="0"/>
              <a:t>1/51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715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5" y="2431345"/>
            <a:ext cx="43053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283634" y="1603023"/>
            <a:ext cx="8576733" cy="49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89">
                <a:solidFill>
                  <a:srgbClr val="FF0000"/>
                </a:solidFill>
              </a:rPr>
              <a:t>Concentrations plasmatiques en phénytoïne chez l’Homme</a:t>
            </a:r>
          </a:p>
        </p:txBody>
      </p:sp>
      <p:sp>
        <p:nvSpPr>
          <p:cNvPr id="21508" name="Rectangle 22"/>
          <p:cNvSpPr>
            <a:spLocks noChangeArrowheads="1"/>
          </p:cNvSpPr>
          <p:nvPr/>
        </p:nvSpPr>
        <p:spPr bwMode="auto">
          <a:xfrm>
            <a:off x="1051278" y="812725"/>
            <a:ext cx="7104944" cy="5744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33" tIns="67733" rIns="67733" bIns="67733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844" b="1"/>
              <a:t>variabilité toxicocinétique</a:t>
            </a:r>
          </a:p>
        </p:txBody>
      </p:sp>
      <p:sp>
        <p:nvSpPr>
          <p:cNvPr id="21509" name="Text Box 21"/>
          <p:cNvSpPr txBox="1">
            <a:spLocks noChangeArrowheads="1"/>
          </p:cNvSpPr>
          <p:nvPr/>
        </p:nvSpPr>
        <p:spPr bwMode="auto">
          <a:xfrm>
            <a:off x="4967611" y="2916768"/>
            <a:ext cx="3785012" cy="584775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333399"/>
                </a:solidFill>
              </a:rPr>
              <a:t>Concentrations moyennes après une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333399"/>
                </a:solidFill>
              </a:rPr>
              <a:t>dose identique de 300 mg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6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383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74323" y="2044701"/>
            <a:ext cx="1693333" cy="47413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0434" tIns="39511" rIns="80434" bIns="39511" rtlCol="0"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mtClean="0"/>
              <a:t>Etapes</a:t>
            </a:r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auto">
          <a:xfrm>
            <a:off x="406400" y="2771422"/>
            <a:ext cx="2002173" cy="50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33" b="1"/>
              <a:t>1 - Absorption</a:t>
            </a:r>
          </a:p>
        </p:txBody>
      </p:sp>
      <p:sp>
        <p:nvSpPr>
          <p:cNvPr id="30724" name="Rectangle 1028"/>
          <p:cNvSpPr>
            <a:spLocks noChangeArrowheads="1"/>
          </p:cNvSpPr>
          <p:nvPr/>
        </p:nvSpPr>
        <p:spPr bwMode="auto">
          <a:xfrm>
            <a:off x="3811412" y="2751667"/>
            <a:ext cx="3454400" cy="5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434" tIns="39511" rIns="80434" bIns="3951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133" b="1" dirty="0"/>
              <a:t>1 - Biodisponibilité</a:t>
            </a:r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auto">
          <a:xfrm>
            <a:off x="3996267" y="2006600"/>
            <a:ext cx="2355155" cy="5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44">
                <a:latin typeface="Times New Roman" panose="02020603050405020304" pitchFamily="18" charset="0"/>
              </a:rPr>
              <a:t>Paramètres TK</a:t>
            </a:r>
          </a:p>
        </p:txBody>
      </p:sp>
      <p:sp>
        <p:nvSpPr>
          <p:cNvPr id="30726" name="Rectangle 1030"/>
          <p:cNvSpPr>
            <a:spLocks noGrp="1" noChangeArrowheads="1"/>
          </p:cNvSpPr>
          <p:nvPr>
            <p:ph type="title"/>
          </p:nvPr>
        </p:nvSpPr>
        <p:spPr>
          <a:xfrm>
            <a:off x="0" y="249709"/>
            <a:ext cx="8504767" cy="993422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80434" tIns="39511" rIns="80434" bIns="39511" rtlCol="0" anchor="ctr">
            <a:normAutofit/>
          </a:bodyPr>
          <a:lstStyle/>
          <a:p>
            <a:pPr eaLnBrk="1" hangingPunct="1"/>
            <a:r>
              <a:rPr lang="fr-FR" altLang="fr-FR" dirty="0"/>
              <a:t>Paramètres </a:t>
            </a:r>
            <a:r>
              <a:rPr lang="fr-FR" altLang="fr-FR" dirty="0" err="1"/>
              <a:t>toxicocinétiques</a:t>
            </a:r>
            <a:endParaRPr lang="fr-FR" altLang="fr-FR" dirty="0"/>
          </a:p>
        </p:txBody>
      </p:sp>
      <p:sp>
        <p:nvSpPr>
          <p:cNvPr id="30727" name="Rectangle 1031"/>
          <p:cNvSpPr>
            <a:spLocks noChangeArrowheads="1"/>
          </p:cNvSpPr>
          <p:nvPr/>
        </p:nvSpPr>
        <p:spPr bwMode="auto">
          <a:xfrm>
            <a:off x="406400" y="3564467"/>
            <a:ext cx="2192867" cy="50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434" tIns="39511" rIns="80434" bIns="3951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33" b="1"/>
              <a:t>2 - Distribution</a:t>
            </a:r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auto">
          <a:xfrm>
            <a:off x="406400" y="4648200"/>
            <a:ext cx="2212680" cy="50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33" b="1"/>
              <a:t>3 - Métabolisme</a:t>
            </a:r>
          </a:p>
        </p:txBody>
      </p:sp>
      <p:sp>
        <p:nvSpPr>
          <p:cNvPr id="30729" name="Rectangle 1033"/>
          <p:cNvSpPr>
            <a:spLocks noChangeArrowheads="1"/>
          </p:cNvSpPr>
          <p:nvPr/>
        </p:nvSpPr>
        <p:spPr bwMode="auto">
          <a:xfrm>
            <a:off x="406400" y="5393267"/>
            <a:ext cx="3349209" cy="50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33" b="1"/>
              <a:t>4 - Excrétion/Elimination</a:t>
            </a:r>
          </a:p>
        </p:txBody>
      </p:sp>
      <p:sp>
        <p:nvSpPr>
          <p:cNvPr id="30730" name="Rectangle 1034"/>
          <p:cNvSpPr>
            <a:spLocks noChangeArrowheads="1"/>
          </p:cNvSpPr>
          <p:nvPr/>
        </p:nvSpPr>
        <p:spPr bwMode="auto">
          <a:xfrm>
            <a:off x="3811412" y="3564467"/>
            <a:ext cx="5689600" cy="9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434" tIns="39511" rIns="80434" bIns="3951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133" b="1"/>
              <a:t>2 - Volume de distribution,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133" b="1"/>
              <a:t>% de liaison aux protéines plasmatiques</a:t>
            </a:r>
          </a:p>
        </p:txBody>
      </p:sp>
      <p:sp>
        <p:nvSpPr>
          <p:cNvPr id="30731" name="Rectangle 1035"/>
          <p:cNvSpPr>
            <a:spLocks noChangeArrowheads="1"/>
          </p:cNvSpPr>
          <p:nvPr/>
        </p:nvSpPr>
        <p:spPr bwMode="auto">
          <a:xfrm>
            <a:off x="3811411" y="4648200"/>
            <a:ext cx="2167467" cy="5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434" tIns="39511" rIns="80434" bIns="3951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133" b="1" dirty="0"/>
              <a:t>3,4 - Clairance</a:t>
            </a:r>
          </a:p>
        </p:txBody>
      </p:sp>
      <p:sp>
        <p:nvSpPr>
          <p:cNvPr id="30732" name="Rectangle 1036"/>
          <p:cNvSpPr>
            <a:spLocks noChangeArrowheads="1"/>
          </p:cNvSpPr>
          <p:nvPr/>
        </p:nvSpPr>
        <p:spPr bwMode="auto">
          <a:xfrm>
            <a:off x="3811411" y="5446889"/>
            <a:ext cx="3328811" cy="5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434" tIns="39511" rIns="80434" bIns="3951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133" b="1"/>
              <a:t>4 – Temps de demi-vie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7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7187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404664"/>
            <a:ext cx="7323156" cy="4525963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76036" y="5218659"/>
            <a:ext cx="9258300" cy="12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L’évolution des concentrations au cours du temps répond à l’équation : </a:t>
            </a:r>
            <a:r>
              <a:rPr lang="fr-FR" altLang="fr-FR" b="1" dirty="0" smtClean="0"/>
              <a:t>C = -</a:t>
            </a:r>
            <a:r>
              <a:rPr lang="fr-FR" altLang="fr-FR" b="1" dirty="0" err="1" smtClean="0"/>
              <a:t>A.e</a:t>
            </a:r>
            <a:r>
              <a:rPr lang="fr-FR" altLang="fr-FR" b="1" baseline="30000" dirty="0" err="1" smtClean="0"/>
              <a:t>-kat</a:t>
            </a:r>
            <a:r>
              <a:rPr lang="fr-FR" altLang="fr-FR" b="1" dirty="0" smtClean="0"/>
              <a:t> + </a:t>
            </a:r>
            <a:r>
              <a:rPr lang="fr-FR" altLang="fr-FR" b="1" dirty="0" err="1" smtClean="0"/>
              <a:t>B.e</a:t>
            </a:r>
            <a:r>
              <a:rPr lang="fr-FR" altLang="fr-FR" b="1" baseline="30000" dirty="0" smtClean="0"/>
              <a:t>-ket</a:t>
            </a:r>
            <a:endParaRPr lang="fr-FR" altLang="fr-FR" baseline="30000" dirty="0" smtClean="0"/>
          </a:p>
          <a:p>
            <a:endParaRPr lang="fr-FR" alt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8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827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Aspects </a:t>
            </a:r>
            <a:r>
              <a:rPr lang="fr-FR" dirty="0" err="1" smtClean="0"/>
              <a:t>toxicocinetiques</a:t>
            </a:r>
            <a:r>
              <a:rPr lang="fr-FR" dirty="0" smtClean="0"/>
              <a:t> / </a:t>
            </a: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bsorption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2060848"/>
            <a:ext cx="7143750" cy="3390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60432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9</a:t>
            </a:r>
            <a:r>
              <a:rPr lang="fr-FR" sz="1600" dirty="0" smtClean="0"/>
              <a:t>/51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744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989</Words>
  <Application>Microsoft Office PowerPoint</Application>
  <PresentationFormat>Affichage à l'écran (4:3)</PresentationFormat>
  <Paragraphs>278</Paragraphs>
  <Slides>50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2" baseType="lpstr">
      <vt:lpstr>Arial</vt:lpstr>
      <vt:lpstr>Arial Black</vt:lpstr>
      <vt:lpstr>ArialMT</vt:lpstr>
      <vt:lpstr>Book Antiqua</vt:lpstr>
      <vt:lpstr>Calibri</vt:lpstr>
      <vt:lpstr>Roboto Condensed</vt:lpstr>
      <vt:lpstr>Symbol</vt:lpstr>
      <vt:lpstr>Tahoma</vt:lpstr>
      <vt:lpstr>Times New Roman</vt:lpstr>
      <vt:lpstr>Trebuchet MS</vt:lpstr>
      <vt:lpstr>Wingdings</vt:lpstr>
      <vt:lpstr>Thème Office</vt:lpstr>
      <vt:lpstr>Toxicocinétique</vt:lpstr>
      <vt:lpstr>Contenu du module</vt:lpstr>
      <vt:lpstr>Présentation PowerPoint</vt:lpstr>
      <vt:lpstr>Présentation PowerPoint</vt:lpstr>
      <vt:lpstr>Présentation PowerPoint</vt:lpstr>
      <vt:lpstr>Présentation PowerPoint</vt:lpstr>
      <vt:lpstr>Paramètres toxicocinétiques</vt:lpstr>
      <vt:lpstr>Présentation PowerPoint</vt:lpstr>
      <vt:lpstr>Aspects toxicocinetiques / Absorption</vt:lpstr>
      <vt:lpstr>Présentation PowerPoint</vt:lpstr>
      <vt:lpstr>Présentation PowerPoint</vt:lpstr>
      <vt:lpstr>Présentation PowerPoint</vt:lpstr>
      <vt:lpstr>Paramètres TK / Biodisponibilité</vt:lpstr>
      <vt:lpstr>Présentation PowerPoint</vt:lpstr>
      <vt:lpstr>Présentation PowerPoint</vt:lpstr>
      <vt:lpstr>Présentation PowerPoint</vt:lpstr>
      <vt:lpstr>Paramètres TK / Vitesse d’absorption</vt:lpstr>
      <vt:lpstr>Présentation PowerPoint</vt:lpstr>
      <vt:lpstr>Facteurs influençant l’absorption</vt:lpstr>
      <vt:lpstr>Présentation PowerPoint</vt:lpstr>
      <vt:lpstr>Aspects toxicocinétiques / Distribution</vt:lpstr>
      <vt:lpstr>Facteurs influençant la distribution</vt:lpstr>
      <vt:lpstr>Présentation PowerPoint</vt:lpstr>
      <vt:lpstr>Notion de fraction libre</vt:lpstr>
      <vt:lpstr>Paramètres affectants la liaison aux protéines plasmatiques</vt:lpstr>
      <vt:lpstr>Présentation PowerPoint</vt:lpstr>
      <vt:lpstr>Paramètres TK / Vd</vt:lpstr>
      <vt:lpstr>Présentation PowerPoint</vt:lpstr>
      <vt:lpstr>Volume des fluides corporels</vt:lpstr>
      <vt:lpstr>Notion de Vd</vt:lpstr>
      <vt:lpstr>Présentation PowerPoint</vt:lpstr>
      <vt:lpstr>Aspects toxicocinétiques/ Métabolisme</vt:lpstr>
      <vt:lpstr>Présentation PowerPoint</vt:lpstr>
      <vt:lpstr>Présentation PowerPoint</vt:lpstr>
      <vt:lpstr>Présentation PowerPoint</vt:lpstr>
      <vt:lpstr>Aspects toxicocinétiques/ Elimination </vt:lpstr>
      <vt:lpstr>Présentation PowerPoint</vt:lpstr>
      <vt:lpstr>Elimination par voie urinaire </vt:lpstr>
      <vt:lpstr>Présentation PowerPoint</vt:lpstr>
      <vt:lpstr>Paramètres TK / Clairance</vt:lpstr>
      <vt:lpstr>Présentation PowerPoint</vt:lpstr>
      <vt:lpstr>Présentation PowerPoint</vt:lpstr>
      <vt:lpstr>Présentation PowerPoint</vt:lpstr>
      <vt:lpstr>Paramètres TK / demi-vie T1/2</vt:lpstr>
      <vt:lpstr>Présentation PowerPoint</vt:lpstr>
      <vt:lpstr>Présentation PowerPoint</vt:lpstr>
      <vt:lpstr>Sources de variabilité de la réponse à un traitement</vt:lpstr>
      <vt:lpstr>Facteurs influençant la TK</vt:lpstr>
      <vt:lpstr>Présentation PowerPoint</vt:lpstr>
      <vt:lpstr>The emerging field of “Pharmacogenomics” or “Toxicogenomics” offers  the potential to identify and protect subsets of people predisposed to toxicity from chemicals or drugs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Microorganismes responsables des toxi-infections alimentaires</dc:title>
  <dc:creator>SAMSUNG</dc:creator>
  <cp:lastModifiedBy>HP</cp:lastModifiedBy>
  <cp:revision>1088</cp:revision>
  <dcterms:created xsi:type="dcterms:W3CDTF">2019-02-17T14:28:27Z</dcterms:created>
  <dcterms:modified xsi:type="dcterms:W3CDTF">2022-06-02T23:52:23Z</dcterms:modified>
</cp:coreProperties>
</file>