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3" r:id="rId4"/>
    <p:sldId id="276" r:id="rId5"/>
    <p:sldId id="258" r:id="rId6"/>
    <p:sldId id="272" r:id="rId7"/>
    <p:sldId id="259" r:id="rId8"/>
    <p:sldId id="260" r:id="rId9"/>
    <p:sldId id="277" r:id="rId10"/>
    <p:sldId id="278" r:id="rId11"/>
    <p:sldId id="279" r:id="rId12"/>
    <p:sldId id="280" r:id="rId13"/>
    <p:sldId id="261" r:id="rId14"/>
    <p:sldId id="274" r:id="rId15"/>
    <p:sldId id="275" r:id="rId16"/>
    <p:sldId id="262" r:id="rId17"/>
    <p:sldId id="263" r:id="rId18"/>
    <p:sldId id="281" r:id="rId19"/>
    <p:sldId id="282" r:id="rId20"/>
    <p:sldId id="264" r:id="rId21"/>
    <p:sldId id="265" r:id="rId22"/>
    <p:sldId id="266" r:id="rId23"/>
    <p:sldId id="267" r:id="rId24"/>
    <p:sldId id="268" r:id="rId25"/>
    <p:sldId id="270" r:id="rId26"/>
    <p:sldId id="271" r:id="rId27"/>
    <p:sldId id="269"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21"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56FB-0EC9-4E82-8AC2-777BED876C00}" type="datetimeFigureOut">
              <a:rPr lang="fr-FR" smtClean="0"/>
              <a:t>03/06/2022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71A94-FD85-4E95-BDAF-6E158C2A59BE}" type="slidenum">
              <a:rPr lang="fr-FR" smtClean="0"/>
              <a:t>‹N°›</a:t>
            </a:fld>
            <a:endParaRPr lang="fr-FR"/>
          </a:p>
        </p:txBody>
      </p:sp>
    </p:spTree>
    <p:extLst>
      <p:ext uri="{BB962C8B-B14F-4D97-AF65-F5344CB8AC3E}">
        <p14:creationId xmlns:p14="http://schemas.microsoft.com/office/powerpoint/2010/main" val="219021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ki/Sirop" TargetMode="External"/><Relationship Id="rId3" Type="http://schemas.openxmlformats.org/officeDocument/2006/relationships/hyperlink" Target="https://fr.wikipedia.org/wiki/Forme_gal%C3%A9nique" TargetMode="External"/><Relationship Id="rId7" Type="http://schemas.openxmlformats.org/officeDocument/2006/relationships/hyperlink" Target="https://fr.wikipedia.org/wiki/G%C3%A9lul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wikipedia.org/wiki/Comprim%C3%A9_effervescent" TargetMode="External"/><Relationship Id="rId5" Type="http://schemas.openxmlformats.org/officeDocument/2006/relationships/hyperlink" Target="https://fr.wikipedia.org/wiki/Comprim%C3%A9" TargetMode="External"/><Relationship Id="rId10" Type="http://schemas.openxmlformats.org/officeDocument/2006/relationships/hyperlink" Target="https://fr.wikipedia.org/wiki/Suppositoire" TargetMode="External"/><Relationship Id="rId4" Type="http://schemas.openxmlformats.org/officeDocument/2006/relationships/hyperlink" Target="https://fr.wikipedia.org/wiki/Parac%C3%A9tamol" TargetMode="External"/><Relationship Id="rId9" Type="http://schemas.openxmlformats.org/officeDocument/2006/relationships/hyperlink" Target="https://fr.wikipedia.org/wiki/Suspension_(chimi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paracétamol seul est vendu sous de nombreuses formes galéniques</a:t>
            </a:r>
          </a:p>
          <a:p>
            <a:r>
              <a:rPr lang="fr-FR" sz="1200" kern="1200" dirty="0" smtClean="0">
                <a:solidFill>
                  <a:schemeClr val="tx1"/>
                </a:solidFill>
                <a:latin typeface="+mn-lt"/>
                <a:ea typeface="+mn-ea"/>
                <a:cs typeface="+mn-cs"/>
              </a:rPr>
              <a:t>est vendu sous de nombreuses </a:t>
            </a:r>
            <a:r>
              <a:rPr lang="fr-FR" sz="1200" u="none" strike="noStrike" kern="1200" dirty="0" smtClean="0">
                <a:solidFill>
                  <a:schemeClr val="tx1"/>
                </a:solidFill>
                <a:latin typeface="+mn-lt"/>
                <a:ea typeface="+mn-ea"/>
                <a:cs typeface="+mn-cs"/>
                <a:hlinkClick r:id="rId3" tooltip="Forme galénique"/>
              </a:rPr>
              <a:t>formes galéniques</a:t>
            </a:r>
            <a:r>
              <a:rPr lang="fr-FR" sz="1200" u="none" strike="noStrike" kern="1200" baseline="30000" dirty="0" smtClean="0">
                <a:solidFill>
                  <a:schemeClr val="tx1"/>
                </a:solidFill>
                <a:latin typeface="+mn-lt"/>
                <a:ea typeface="+mn-ea"/>
                <a:cs typeface="+mn-cs"/>
                <a:hlinkClick r:id="rId4"/>
              </a:rPr>
              <a:t>55</a:t>
            </a:r>
            <a:r>
              <a:rPr lang="fr-FR" sz="1200" kern="1200" dirty="0" smtClean="0">
                <a:solidFill>
                  <a:schemeClr val="tx1"/>
                </a:solidFill>
                <a:latin typeface="+mn-lt"/>
                <a:ea typeface="+mn-ea"/>
                <a:cs typeface="+mn-cs"/>
              </a:rPr>
              <a:t> comme des </a:t>
            </a:r>
            <a:r>
              <a:rPr lang="fr-FR" sz="1200" u="none" strike="noStrike" kern="1200" dirty="0" smtClean="0">
                <a:solidFill>
                  <a:schemeClr val="tx1"/>
                </a:solidFill>
                <a:latin typeface="+mn-lt"/>
                <a:ea typeface="+mn-ea"/>
                <a:cs typeface="+mn-cs"/>
                <a:hlinkClick r:id="rId5" tooltip="Comprimé"/>
              </a:rPr>
              <a:t>comprimés</a:t>
            </a:r>
            <a:r>
              <a:rPr lang="fr-FR" sz="1200" kern="1200" dirty="0" smtClean="0">
                <a:solidFill>
                  <a:schemeClr val="tx1"/>
                </a:solidFill>
                <a:latin typeface="+mn-lt"/>
                <a:ea typeface="+mn-ea"/>
                <a:cs typeface="+mn-cs"/>
              </a:rPr>
              <a:t>, en poudre, des </a:t>
            </a:r>
            <a:r>
              <a:rPr lang="fr-FR" sz="1200" u="none" strike="noStrike" kern="1200" dirty="0" smtClean="0">
                <a:solidFill>
                  <a:schemeClr val="tx1"/>
                </a:solidFill>
                <a:latin typeface="+mn-lt"/>
                <a:ea typeface="+mn-ea"/>
                <a:cs typeface="+mn-cs"/>
                <a:hlinkClick r:id="rId6" tooltip="Comprimé effervescent"/>
              </a:rPr>
              <a:t>comprimés effervescents</a:t>
            </a:r>
            <a:r>
              <a:rPr lang="fr-FR" sz="1200" kern="1200" dirty="0" smtClean="0">
                <a:solidFill>
                  <a:schemeClr val="tx1"/>
                </a:solidFill>
                <a:latin typeface="+mn-lt"/>
                <a:ea typeface="+mn-ea"/>
                <a:cs typeface="+mn-cs"/>
              </a:rPr>
              <a:t>, des comprimés </a:t>
            </a:r>
            <a:r>
              <a:rPr lang="fr-FR" sz="1200" kern="1200" dirty="0" err="1" smtClean="0">
                <a:solidFill>
                  <a:schemeClr val="tx1"/>
                </a:solidFill>
                <a:latin typeface="+mn-lt"/>
                <a:ea typeface="+mn-ea"/>
                <a:cs typeface="+mn-cs"/>
              </a:rPr>
              <a:t>orodispersibles</a:t>
            </a:r>
            <a:r>
              <a:rPr lang="fr-FR" sz="1200" kern="1200" dirty="0" smtClean="0">
                <a:solidFill>
                  <a:schemeClr val="tx1"/>
                </a:solidFill>
                <a:latin typeface="+mn-lt"/>
                <a:ea typeface="+mn-ea"/>
                <a:cs typeface="+mn-cs"/>
              </a:rPr>
              <a:t>, des </a:t>
            </a:r>
            <a:r>
              <a:rPr lang="fr-FR" sz="1200" u="none" strike="noStrike" kern="1200" dirty="0" smtClean="0">
                <a:solidFill>
                  <a:schemeClr val="tx1"/>
                </a:solidFill>
                <a:latin typeface="+mn-lt"/>
                <a:ea typeface="+mn-ea"/>
                <a:cs typeface="+mn-cs"/>
                <a:hlinkClick r:id="rId7" tooltip="Gélule"/>
              </a:rPr>
              <a:t>gélules</a:t>
            </a:r>
            <a:r>
              <a:rPr lang="fr-FR" sz="1200" kern="1200" dirty="0" smtClean="0">
                <a:solidFill>
                  <a:schemeClr val="tx1"/>
                </a:solidFill>
                <a:latin typeface="+mn-lt"/>
                <a:ea typeface="+mn-ea"/>
                <a:cs typeface="+mn-cs"/>
              </a:rPr>
              <a:t>, du </a:t>
            </a:r>
            <a:r>
              <a:rPr lang="fr-FR" sz="1200" u="none" strike="noStrike" kern="1200" dirty="0" smtClean="0">
                <a:solidFill>
                  <a:schemeClr val="tx1"/>
                </a:solidFill>
                <a:latin typeface="+mn-lt"/>
                <a:ea typeface="+mn-ea"/>
                <a:cs typeface="+mn-cs"/>
                <a:hlinkClick r:id="rId8" tooltip="Sirop"/>
              </a:rPr>
              <a:t>sirop</a:t>
            </a:r>
            <a:r>
              <a:rPr lang="fr-FR" sz="1200" kern="1200" dirty="0" smtClean="0">
                <a:solidFill>
                  <a:schemeClr val="tx1"/>
                </a:solidFill>
                <a:latin typeface="+mn-lt"/>
                <a:ea typeface="+mn-ea"/>
                <a:cs typeface="+mn-cs"/>
              </a:rPr>
              <a:t>, des </a:t>
            </a:r>
            <a:r>
              <a:rPr lang="fr-FR" sz="1200" u="none" strike="noStrike" kern="1200" dirty="0" smtClean="0">
                <a:solidFill>
                  <a:schemeClr val="tx1"/>
                </a:solidFill>
                <a:latin typeface="+mn-lt"/>
                <a:ea typeface="+mn-ea"/>
                <a:cs typeface="+mn-cs"/>
                <a:hlinkClick r:id="rId9" tooltip="Suspension (chimie)"/>
              </a:rPr>
              <a:t>suspensions buvables</a:t>
            </a:r>
            <a:r>
              <a:rPr lang="fr-FR" sz="1200" kern="1200" dirty="0" smtClean="0">
                <a:solidFill>
                  <a:schemeClr val="tx1"/>
                </a:solidFill>
                <a:latin typeface="+mn-lt"/>
                <a:ea typeface="+mn-ea"/>
                <a:cs typeface="+mn-cs"/>
              </a:rPr>
              <a:t>, des </a:t>
            </a:r>
            <a:r>
              <a:rPr lang="fr-FR" sz="1200" u="none" strike="noStrike" kern="1200" dirty="0" smtClean="0">
                <a:solidFill>
                  <a:schemeClr val="tx1"/>
                </a:solidFill>
                <a:latin typeface="+mn-lt"/>
                <a:ea typeface="+mn-ea"/>
                <a:cs typeface="+mn-cs"/>
                <a:hlinkClick r:id="rId10" tooltip="Suppositoire"/>
              </a:rPr>
              <a:t>suppositoires</a:t>
            </a:r>
            <a:r>
              <a:rPr lang="fr-FR" sz="1200" kern="1200" dirty="0" smtClean="0">
                <a:solidFill>
                  <a:schemeClr val="tx1"/>
                </a:solidFill>
                <a:latin typeface="+mn-lt"/>
                <a:ea typeface="+mn-ea"/>
                <a:cs typeface="+mn-cs"/>
              </a:rPr>
              <a:t> pour adultes ou enfants, ou des lyophilisats. Il est aussi disponible sous forme </a:t>
            </a:r>
            <a:r>
              <a:rPr lang="fr-FR" sz="1200" b="1" u="none" strike="noStrike" kern="1200" dirty="0" smtClean="0">
                <a:solidFill>
                  <a:schemeClr val="tx1"/>
                </a:solidFill>
                <a:latin typeface="+mn-lt"/>
                <a:ea typeface="+mn-ea"/>
                <a:cs typeface="+mn-cs"/>
              </a:rPr>
              <a:t>intraveineuse</a:t>
            </a:r>
            <a:endParaRPr lang="fr-FR" b="1" dirty="0"/>
          </a:p>
        </p:txBody>
      </p:sp>
      <p:sp>
        <p:nvSpPr>
          <p:cNvPr id="4" name="Espace réservé du numéro de diapositive 3"/>
          <p:cNvSpPr>
            <a:spLocks noGrp="1"/>
          </p:cNvSpPr>
          <p:nvPr>
            <p:ph type="sldNum" sz="quarter" idx="10"/>
          </p:nvPr>
        </p:nvSpPr>
        <p:spPr/>
        <p:txBody>
          <a:bodyPr/>
          <a:lstStyle/>
          <a:p>
            <a:fld id="{B77DF9B1-4F56-4117-AA2A-70F956A98961}" type="slidenum">
              <a:rPr lang="fr-FR" smtClean="0"/>
              <a:pPr/>
              <a:t>3</a:t>
            </a:fld>
            <a:endParaRPr lang="fr-FR"/>
          </a:p>
        </p:txBody>
      </p:sp>
    </p:spTree>
    <p:extLst>
      <p:ext uri="{BB962C8B-B14F-4D97-AF65-F5344CB8AC3E}">
        <p14:creationId xmlns:p14="http://schemas.microsoft.com/office/powerpoint/2010/main" val="1270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L’alcool augmente la toxicité</a:t>
            </a:r>
            <a:r>
              <a:rPr lang="fr-FR" baseline="0" dirty="0" smtClean="0"/>
              <a:t> du paracétamol via plusieurs mécanismes : </a:t>
            </a:r>
          </a:p>
          <a:p>
            <a:pPr marL="171450" indent="-171450">
              <a:buFontTx/>
              <a:buChar char="-"/>
            </a:pPr>
            <a:r>
              <a:rPr lang="fr-FR" baseline="0" dirty="0" smtClean="0"/>
              <a:t>Tout d’abord le fait de consommer de l’alcool de manière chronique induit la synthèse du cytochrome CYP2E1 qui intervient dans la transformation du paracétamol en son métabolite toxique : le NAPQI. De ce fait la transformation du paracétamol en NAPQI est à la fois plus rapide et en plus grande quantité.</a:t>
            </a:r>
          </a:p>
          <a:p>
            <a:pPr marL="171450" indent="-171450">
              <a:buFontTx/>
              <a:buChar char="-"/>
            </a:pPr>
            <a:r>
              <a:rPr lang="fr-FR" baseline="0" dirty="0" smtClean="0"/>
              <a:t>Ensuite la consommation d’alcool entraine un abaissement des stocks de glutathion, qui participe à la détoxification du NAPQI au niveau hépatique.</a:t>
            </a:r>
          </a:p>
          <a:p>
            <a:pPr marL="171450" indent="-171450">
              <a:buFontTx/>
              <a:buChar char="-"/>
            </a:pPr>
            <a:r>
              <a:rPr lang="fr-FR" baseline="0" dirty="0" smtClean="0"/>
              <a:t>Enfin le foie est plus sensible aux différentes agressions par des toxiques du fait de lésions hépatiques chroniques liées à l’alcool.</a:t>
            </a:r>
          </a:p>
          <a:p>
            <a:pPr marL="171450" indent="-171450">
              <a:buFontTx/>
              <a:buChar char="-"/>
            </a:pPr>
            <a:endParaRPr lang="fr-FR" baseline="0" dirty="0" smtClean="0"/>
          </a:p>
          <a:p>
            <a:pPr marL="0" indent="0">
              <a:buFontTx/>
              <a:buNone/>
            </a:pPr>
            <a:r>
              <a:rPr lang="fr-FR" baseline="0" dirty="0" smtClean="0"/>
              <a:t>Malgré la présence de ces mécanismes il n’a pas été prouvé que la prise de paracétamol aux doses thérapeutique (4g/24H) chez des patients alcooliques chroniques ayant récemment arrêté l’alcool ou poursuivant une consommation modérée entraine des anomalies hépatiques sur le court terme (comme le montre </a:t>
            </a:r>
            <a:r>
              <a:rPr lang="fr-FR" baseline="0" dirty="0" err="1" smtClean="0"/>
              <a:t>Rumack</a:t>
            </a:r>
            <a:r>
              <a:rPr lang="fr-FR" baseline="0" dirty="0" smtClean="0"/>
              <a:t> et al. dans une méta-analyse de 4 études randomisées paracétamol vs placebo publiée en 2012). Une des études de la méta-analyse montre qu’après 11jours de traitements il y a une faible hausse des ASAT restant non statistiquement significative par rapport au groupe placebo.</a:t>
            </a:r>
          </a:p>
          <a:p>
            <a:pPr marL="0" indent="0">
              <a:buFontTx/>
              <a:buNone/>
            </a:pPr>
            <a:endParaRPr lang="fr-FR" baseline="0" dirty="0" smtClean="0"/>
          </a:p>
          <a:p>
            <a:pPr marL="0" indent="0">
              <a:buFontTx/>
              <a:buNone/>
            </a:pPr>
            <a:r>
              <a:rPr lang="fr-FR" baseline="0" dirty="0" smtClean="0"/>
              <a:t>Dans les situations de surdosage, la consommation chronique d’alcool est un facteur de risque de décès (OR 3,5 ; IC95% 1,78-6,97). Par contre dans ce sous groupe de patients une ingestion aigue d’alcool concomitante de l’intoxication médicamenteuse devient un facteur protecteur (</a:t>
            </a:r>
            <a:r>
              <a:rPr lang="fr-FR" dirty="0" smtClean="0"/>
              <a:t>OR, 0.12; 95% CI, 0.03-0.53)</a:t>
            </a:r>
            <a:r>
              <a:rPr lang="fr-FR" baseline="0" dirty="0" smtClean="0"/>
              <a:t>. Ceci s’explique par le fait que dans ce cas il s’installe un phénomène de compétition au niveau des sites actifs de l’enzyme cytochrome P450 et le paracétamol est donc moins transformé en NAPQI, il n’y a donc pas de toxicité hépatique.</a:t>
            </a:r>
          </a:p>
          <a:p>
            <a:pPr marL="0" indent="0">
              <a:buFontTx/>
              <a:buNone/>
            </a:pPr>
            <a:endParaRPr lang="fr-FR" baseline="0" dirty="0" smtClean="0"/>
          </a:p>
          <a:p>
            <a:pPr marL="0" indent="0">
              <a:buFontTx/>
              <a:buNone/>
            </a:pPr>
            <a:r>
              <a:rPr lang="fr-FR" baseline="0" dirty="0" smtClean="0"/>
              <a:t>L’alcool n’est pas le seul élément environnemental influençant la toxicité du paracétamol : …</a:t>
            </a:r>
          </a:p>
        </p:txBody>
      </p:sp>
      <p:sp>
        <p:nvSpPr>
          <p:cNvPr id="4" name="Espace réservé du numéro de diapositive 3"/>
          <p:cNvSpPr>
            <a:spLocks noGrp="1"/>
          </p:cNvSpPr>
          <p:nvPr>
            <p:ph type="sldNum" sz="quarter" idx="10"/>
          </p:nvPr>
        </p:nvSpPr>
        <p:spPr/>
        <p:txBody>
          <a:bodyPr/>
          <a:lstStyle/>
          <a:p>
            <a:fld id="{78965D1B-3416-4D0F-AB6C-6D04A7E87945}" type="slidenum">
              <a:rPr lang="fr-FR" smtClean="0"/>
              <a:pPr/>
              <a:t>10</a:t>
            </a:fld>
            <a:endParaRPr lang="fr-FR"/>
          </a:p>
        </p:txBody>
      </p:sp>
    </p:spTree>
    <p:extLst>
      <p:ext uri="{BB962C8B-B14F-4D97-AF65-F5344CB8AC3E}">
        <p14:creationId xmlns:p14="http://schemas.microsoft.com/office/powerpoint/2010/main" val="344661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la dénutrition joue aussi un rôle en</a:t>
            </a:r>
            <a:r>
              <a:rPr lang="fr-FR" baseline="0" dirty="0" smtClean="0"/>
              <a:t> augmentant la toxicité hépatique au paracétamol.</a:t>
            </a:r>
          </a:p>
          <a:p>
            <a:r>
              <a:rPr lang="fr-FR" baseline="0" dirty="0" smtClean="0"/>
              <a:t>Lorsque les apports alimentaires sont diminués, ce qui est fréquemment le cas lors d’infections fébriles (présence de vomissements ou de diarrhée) ou de douleurs chroniques, le taux d’acides aminés nécessaire à la synthèse du glutathion est diminué. Ceci entraine une accumulation de NAPQI et donc une majoration des lésions </a:t>
            </a:r>
            <a:r>
              <a:rPr lang="fr-FR" baseline="0" dirty="0" err="1" smtClean="0"/>
              <a:t>hépatocytaires</a:t>
            </a:r>
            <a:r>
              <a:rPr lang="fr-FR" baseline="0" dirty="0" smtClean="0"/>
              <a:t>.</a:t>
            </a:r>
          </a:p>
          <a:p>
            <a:r>
              <a:rPr lang="fr-FR" baseline="0" dirty="0" smtClean="0"/>
              <a:t>En cas de dénutrition on note aussi un transfert du métabolisme du paracétamol vers le CYP450 au détriment de la voie de la </a:t>
            </a:r>
            <a:r>
              <a:rPr lang="fr-FR" baseline="0" dirty="0" err="1" smtClean="0"/>
              <a:t>glucuronoconjaison</a:t>
            </a:r>
            <a:r>
              <a:rPr lang="fr-FR" baseline="0" dirty="0" smtClean="0"/>
              <a:t> qui n’a plus les substrats nécessaires pour fonctionner : la production de NAPQI est augmentée.</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8965D1B-3416-4D0F-AB6C-6D04A7E87945}" type="slidenum">
              <a:rPr lang="fr-FR" smtClean="0"/>
              <a:pPr/>
              <a:t>11</a:t>
            </a:fld>
            <a:endParaRPr lang="fr-FR"/>
          </a:p>
        </p:txBody>
      </p:sp>
    </p:spTree>
    <p:extLst>
      <p:ext uri="{BB962C8B-B14F-4D97-AF65-F5344CB8AC3E}">
        <p14:creationId xmlns:p14="http://schemas.microsoft.com/office/powerpoint/2010/main" val="129075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plus de la consommation chronique d’alcool et de la dénutrition, de nombreux articles mentionnent le fait que certains traitements modifient le métabolisme du paracétamol et peuvent augmenter sa toxicité selon 3 mécanismes : </a:t>
            </a:r>
          </a:p>
          <a:p>
            <a:pPr marL="228600" indent="-228600">
              <a:buAutoNum type="arabicParenR"/>
            </a:pPr>
            <a:r>
              <a:rPr lang="fr-FR" baseline="0" dirty="0" smtClean="0"/>
              <a:t>Inhibition enzymatique (baisse de la </a:t>
            </a:r>
            <a:r>
              <a:rPr lang="fr-FR" baseline="0" dirty="0" err="1" smtClean="0"/>
              <a:t>glucuronoconjugaison</a:t>
            </a:r>
            <a:r>
              <a:rPr lang="fr-FR" baseline="0" dirty="0" smtClean="0"/>
              <a:t> ou de la sufatation) -&gt; Phénobarbital/</a:t>
            </a:r>
            <a:r>
              <a:rPr lang="fr-FR" baseline="0" dirty="0" err="1" smtClean="0"/>
              <a:t>phénytoine</a:t>
            </a:r>
            <a:r>
              <a:rPr lang="fr-FR" baseline="0" dirty="0" smtClean="0"/>
              <a:t>, inhibiteurs de tyrosine kinase, antagonistes des </a:t>
            </a:r>
            <a:r>
              <a:rPr lang="fr-FR" baseline="0" dirty="0" err="1" smtClean="0"/>
              <a:t>recepteurs</a:t>
            </a:r>
            <a:r>
              <a:rPr lang="fr-FR" baseline="0" dirty="0" smtClean="0"/>
              <a:t> H2</a:t>
            </a:r>
          </a:p>
          <a:p>
            <a:pPr marL="228600" indent="-228600">
              <a:buAutoNum type="arabicParenR"/>
            </a:pPr>
            <a:r>
              <a:rPr lang="fr-FR" baseline="0" dirty="0" smtClean="0"/>
              <a:t>Induction enzymatique (augmentation du taux de paracétamol transformé en NAPQI) -&gt; Rifampicine, </a:t>
            </a:r>
            <a:r>
              <a:rPr lang="fr-FR" baseline="0" dirty="0" err="1" smtClean="0"/>
              <a:t>Carbamazepine</a:t>
            </a:r>
            <a:r>
              <a:rPr lang="fr-FR" baseline="0" dirty="0" smtClean="0"/>
              <a:t>, </a:t>
            </a:r>
            <a:r>
              <a:rPr lang="fr-FR" baseline="0" dirty="0" err="1" smtClean="0"/>
              <a:t>Oméprazole</a:t>
            </a:r>
            <a:endParaRPr lang="fr-FR" baseline="0" dirty="0" smtClean="0"/>
          </a:p>
          <a:p>
            <a:pPr marL="228600" indent="-228600">
              <a:buAutoNum type="arabicParenR"/>
            </a:pPr>
            <a:r>
              <a:rPr lang="fr-FR" baseline="0" dirty="0" smtClean="0"/>
              <a:t>Consommation des stocks de glutathion (plus de GSH pour </a:t>
            </a:r>
            <a:r>
              <a:rPr lang="fr-FR" baseline="0" dirty="0" err="1" smtClean="0"/>
              <a:t>détoxifier</a:t>
            </a:r>
            <a:r>
              <a:rPr lang="fr-FR" baseline="0" dirty="0" smtClean="0"/>
              <a:t> le foie du NAPQI) -&gt; nombreux antibiotiques</a:t>
            </a:r>
          </a:p>
          <a:p>
            <a:pPr marL="0" indent="0">
              <a:buNone/>
            </a:pPr>
            <a:r>
              <a:rPr lang="fr-FR" baseline="0" dirty="0" smtClean="0"/>
              <a:t>Mais ce sont souvent des cases reports et des études contradictoires de faible niveau de preuve et il faudrait des études randomisées avec de nombreux patients pour pouvoir répondre à ces questions.</a:t>
            </a:r>
          </a:p>
          <a:p>
            <a:endParaRPr lang="fr-FR" dirty="0"/>
          </a:p>
        </p:txBody>
      </p:sp>
      <p:sp>
        <p:nvSpPr>
          <p:cNvPr id="4" name="Espace réservé du numéro de diapositive 3"/>
          <p:cNvSpPr>
            <a:spLocks noGrp="1"/>
          </p:cNvSpPr>
          <p:nvPr>
            <p:ph type="sldNum" sz="quarter" idx="10"/>
          </p:nvPr>
        </p:nvSpPr>
        <p:spPr/>
        <p:txBody>
          <a:bodyPr/>
          <a:lstStyle/>
          <a:p>
            <a:fld id="{78965D1B-3416-4D0F-AB6C-6D04A7E87945}" type="slidenum">
              <a:rPr lang="fr-FR" smtClean="0"/>
              <a:pPr/>
              <a:t>12</a:t>
            </a:fld>
            <a:endParaRPr lang="fr-FR"/>
          </a:p>
        </p:txBody>
      </p:sp>
    </p:spTree>
    <p:extLst>
      <p:ext uri="{BB962C8B-B14F-4D97-AF65-F5344CB8AC3E}">
        <p14:creationId xmlns:p14="http://schemas.microsoft.com/office/powerpoint/2010/main" val="258439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B77DF9B1-4F56-4117-AA2A-70F956A98961}" type="slidenum">
              <a:rPr lang="fr-FR" smtClean="0"/>
              <a:pPr/>
              <a:t>15</a:t>
            </a:fld>
            <a:endParaRPr lang="fr-FR"/>
          </a:p>
        </p:txBody>
      </p:sp>
    </p:spTree>
    <p:extLst>
      <p:ext uri="{BB962C8B-B14F-4D97-AF65-F5344CB8AC3E}">
        <p14:creationId xmlns:p14="http://schemas.microsoft.com/office/powerpoint/2010/main" val="84091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EMIT</a:t>
            </a:r>
            <a:r>
              <a:rPr lang="fr-FR" dirty="0" smtClean="0"/>
              <a:t> : </a:t>
            </a:r>
            <a:r>
              <a:rPr lang="fr-FR" sz="1200" b="0" i="0" kern="1200" dirty="0" smtClean="0">
                <a:solidFill>
                  <a:schemeClr val="tx1"/>
                </a:solidFill>
                <a:effectLst/>
                <a:latin typeface="+mn-lt"/>
                <a:ea typeface="+mn-ea"/>
                <a:cs typeface="+mn-cs"/>
              </a:rPr>
              <a:t>Enzyme-</a:t>
            </a:r>
            <a:r>
              <a:rPr lang="fr-FR" sz="1200" b="0" i="0" kern="1200" dirty="0" err="1" smtClean="0">
                <a:solidFill>
                  <a:schemeClr val="tx1"/>
                </a:solidFill>
                <a:effectLst/>
                <a:latin typeface="+mn-lt"/>
                <a:ea typeface="+mn-ea"/>
                <a:cs typeface="+mn-cs"/>
              </a:rPr>
              <a:t>Multiplied</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Immunoassay</a:t>
            </a:r>
            <a:r>
              <a:rPr lang="fr-FR" sz="1200" b="0" i="0" kern="1200" dirty="0" smtClean="0">
                <a:solidFill>
                  <a:schemeClr val="tx1"/>
                </a:solidFill>
                <a:effectLst/>
                <a:latin typeface="+mn-lt"/>
                <a:ea typeface="+mn-ea"/>
                <a:cs typeface="+mn-cs"/>
              </a:rPr>
              <a:t> Technique : </a:t>
            </a:r>
            <a:r>
              <a:rPr lang="en-US" sz="1200" b="0" i="0" kern="1200" dirty="0" smtClean="0">
                <a:solidFill>
                  <a:schemeClr val="tx1"/>
                </a:solidFill>
                <a:effectLst/>
                <a:latin typeface="+mn-lt"/>
                <a:ea typeface="+mn-ea"/>
                <a:cs typeface="+mn-cs"/>
              </a:rPr>
              <a:t>is a common method for qualitative and quantitative determination of therapeutic and recreational drugs and certain proteins in serum and urine. It is an immunoassay in which a drug or metabolite in the sample competes with an drug/metabolite labelled with an enzyme, to bind to an antibody.</a:t>
            </a:r>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FPIA</a:t>
            </a:r>
            <a:r>
              <a:rPr lang="fr-FR" sz="1200" b="0" i="0" kern="1200" dirty="0" smtClean="0">
                <a:solidFill>
                  <a:schemeClr val="tx1"/>
                </a:solidFill>
                <a:effectLst/>
                <a:latin typeface="+mn-lt"/>
                <a:ea typeface="+mn-ea"/>
                <a:cs typeface="+mn-cs"/>
              </a:rPr>
              <a:t>:</a:t>
            </a:r>
            <a:r>
              <a:rPr lang="fr-F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Fluorescence polarization immunoassay ( FPIA) is a class of in vitro biochemical test used for rapid detection of antibody or antigen in sample.</a:t>
            </a:r>
            <a:endParaRPr lang="fr-FR" dirty="0"/>
          </a:p>
        </p:txBody>
      </p:sp>
      <p:sp>
        <p:nvSpPr>
          <p:cNvPr id="4" name="Espace réservé du numéro de diapositive 3"/>
          <p:cNvSpPr>
            <a:spLocks noGrp="1"/>
          </p:cNvSpPr>
          <p:nvPr>
            <p:ph type="sldNum" sz="quarter" idx="10"/>
          </p:nvPr>
        </p:nvSpPr>
        <p:spPr/>
        <p:txBody>
          <a:bodyPr/>
          <a:lstStyle/>
          <a:p>
            <a:fld id="{1CC71A94-FD85-4E95-BDAF-6E158C2A59BE}" type="slidenum">
              <a:rPr lang="fr-FR" smtClean="0"/>
              <a:t>25</a:t>
            </a:fld>
            <a:endParaRPr lang="fr-FR"/>
          </a:p>
        </p:txBody>
      </p:sp>
    </p:spTree>
    <p:extLst>
      <p:ext uri="{BB962C8B-B14F-4D97-AF65-F5344CB8AC3E}">
        <p14:creationId xmlns:p14="http://schemas.microsoft.com/office/powerpoint/2010/main" val="248370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small CV value indicates that the variability of the difference between two consecutive measurements is also small, therefore indicating better repeatability.</a:t>
            </a:r>
            <a:endParaRPr lang="fr-FR" dirty="0"/>
          </a:p>
        </p:txBody>
      </p:sp>
      <p:sp>
        <p:nvSpPr>
          <p:cNvPr id="4" name="Espace réservé du numéro de diapositive 3"/>
          <p:cNvSpPr>
            <a:spLocks noGrp="1"/>
          </p:cNvSpPr>
          <p:nvPr>
            <p:ph type="sldNum" sz="quarter" idx="10"/>
          </p:nvPr>
        </p:nvSpPr>
        <p:spPr/>
        <p:txBody>
          <a:bodyPr/>
          <a:lstStyle/>
          <a:p>
            <a:fld id="{1CC71A94-FD85-4E95-BDAF-6E158C2A59BE}" type="slidenum">
              <a:rPr lang="fr-FR" smtClean="0"/>
              <a:t>26</a:t>
            </a:fld>
            <a:endParaRPr lang="fr-FR"/>
          </a:p>
        </p:txBody>
      </p:sp>
    </p:spTree>
    <p:extLst>
      <p:ext uri="{BB962C8B-B14F-4D97-AF65-F5344CB8AC3E}">
        <p14:creationId xmlns:p14="http://schemas.microsoft.com/office/powerpoint/2010/main" val="3861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TDX </a:t>
            </a:r>
            <a:r>
              <a:rPr lang="fr-FR" dirty="0" err="1" smtClean="0"/>
              <a:t>abbott</a:t>
            </a:r>
            <a:r>
              <a:rPr lang="fr-FR" dirty="0" smtClean="0"/>
              <a:t> </a:t>
            </a:r>
            <a:r>
              <a:rPr lang="fr-FR" dirty="0" err="1" smtClean="0"/>
              <a:t>immunoassay</a:t>
            </a:r>
            <a:r>
              <a:rPr lang="fr-FR" dirty="0" smtClean="0"/>
              <a:t> </a:t>
            </a:r>
            <a:r>
              <a:rPr lang="fr-FR" dirty="0" err="1" smtClean="0"/>
              <a:t>analyzer</a:t>
            </a:r>
            <a:endParaRPr lang="fr-FR" dirty="0" smtClean="0"/>
          </a:p>
          <a:p>
            <a:r>
              <a:rPr lang="fr-FR" dirty="0" smtClean="0"/>
              <a:t>ACA </a:t>
            </a:r>
            <a:r>
              <a:rPr lang="fr-FR" dirty="0" err="1" smtClean="0"/>
              <a:t>biochemestry</a:t>
            </a:r>
            <a:r>
              <a:rPr lang="fr-FR" baseline="0" dirty="0" smtClean="0"/>
              <a:t> </a:t>
            </a:r>
            <a:r>
              <a:rPr lang="fr-FR" baseline="0" dirty="0" err="1" smtClean="0"/>
              <a:t>analyzer</a:t>
            </a:r>
            <a:endParaRPr lang="fr-FR" dirty="0"/>
          </a:p>
        </p:txBody>
      </p:sp>
      <p:sp>
        <p:nvSpPr>
          <p:cNvPr id="4" name="Espace réservé du numéro de diapositive 3"/>
          <p:cNvSpPr>
            <a:spLocks noGrp="1"/>
          </p:cNvSpPr>
          <p:nvPr>
            <p:ph type="sldNum" sz="quarter" idx="10"/>
          </p:nvPr>
        </p:nvSpPr>
        <p:spPr/>
        <p:txBody>
          <a:bodyPr/>
          <a:lstStyle/>
          <a:p>
            <a:fld id="{1CC71A94-FD85-4E95-BDAF-6E158C2A59BE}" type="slidenum">
              <a:rPr lang="fr-FR" smtClean="0"/>
              <a:t>27</a:t>
            </a:fld>
            <a:endParaRPr lang="fr-FR"/>
          </a:p>
        </p:txBody>
      </p:sp>
    </p:spTree>
    <p:extLst>
      <p:ext uri="{BB962C8B-B14F-4D97-AF65-F5344CB8AC3E}">
        <p14:creationId xmlns:p14="http://schemas.microsoft.com/office/powerpoint/2010/main" val="367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149852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236484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263565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256675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270978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407902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5172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326544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278979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69832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1526B8-33D1-4048-A5FD-7007F0959680}" type="datetimeFigureOut">
              <a:rPr lang="fr-FR" smtClean="0"/>
              <a:t>03/06/2022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EC1D674-1CD9-457D-81DA-92DAFBAC9C43}" type="slidenum">
              <a:rPr lang="fr-FR" smtClean="0"/>
              <a:t>‹N°›</a:t>
            </a:fld>
            <a:endParaRPr lang="fr-FR" dirty="0"/>
          </a:p>
        </p:txBody>
      </p:sp>
    </p:spTree>
    <p:extLst>
      <p:ext uri="{BB962C8B-B14F-4D97-AF65-F5344CB8AC3E}">
        <p14:creationId xmlns:p14="http://schemas.microsoft.com/office/powerpoint/2010/main" val="175825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526B8-33D1-4048-A5FD-7007F0959680}" type="datetimeFigureOut">
              <a:rPr lang="fr-FR" smtClean="0"/>
              <a:t>03/06/2022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1D674-1CD9-457D-81DA-92DAFBAC9C43}" type="slidenum">
              <a:rPr lang="fr-FR" smtClean="0"/>
              <a:t>‹N°›</a:t>
            </a:fld>
            <a:endParaRPr lang="fr-FR" dirty="0"/>
          </a:p>
        </p:txBody>
      </p:sp>
    </p:spTree>
    <p:extLst>
      <p:ext uri="{BB962C8B-B14F-4D97-AF65-F5344CB8AC3E}">
        <p14:creationId xmlns:p14="http://schemas.microsoft.com/office/powerpoint/2010/main" val="154868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Intoxication au paracétamol</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4789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
            <a:ext cx="9144000" cy="785793"/>
          </a:xfrm>
        </p:spPr>
        <p:txBody>
          <a:bodyPr>
            <a:normAutofit/>
          </a:bodyPr>
          <a:lstStyle/>
          <a:p>
            <a:pPr algn="l">
              <a:buFont typeface="Wingdings" pitchFamily="2" charset="2"/>
              <a:buChar char="q"/>
            </a:pPr>
            <a:r>
              <a:rPr lang="fr-FR" sz="2800" dirty="0">
                <a:solidFill>
                  <a:srgbClr val="C00000"/>
                </a:solidFill>
              </a:rPr>
              <a:t>Alcool et paracétamol</a:t>
            </a:r>
          </a:p>
        </p:txBody>
      </p:sp>
      <p:sp>
        <p:nvSpPr>
          <p:cNvPr id="4" name="Rectangle 3"/>
          <p:cNvSpPr/>
          <p:nvPr/>
        </p:nvSpPr>
        <p:spPr>
          <a:xfrm>
            <a:off x="1524000" y="1928803"/>
            <a:ext cx="3312368" cy="3648405"/>
          </a:xfrm>
          <a:prstGeom prst="rect">
            <a:avLst/>
          </a:prstGeom>
          <a:solidFill>
            <a:schemeClr val="accent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u="sng" dirty="0">
                <a:solidFill>
                  <a:srgbClr val="FF0000"/>
                </a:solidFill>
              </a:rPr>
              <a:t>Induction enzymatique </a:t>
            </a:r>
            <a:r>
              <a:rPr lang="fr-FR" dirty="0">
                <a:solidFill>
                  <a:schemeClr val="tx1"/>
                </a:solidFill>
              </a:rPr>
              <a:t>du CYP2E1-&gt; transformation accélérée du paracétamol en son métabolite toxique : le NAPQI</a:t>
            </a:r>
          </a:p>
          <a:p>
            <a:pPr marL="285750" indent="-285750">
              <a:buFont typeface="Arial" panose="020B0604020202020204" pitchFamily="34" charset="0"/>
              <a:buChar char="•"/>
            </a:pPr>
            <a:r>
              <a:rPr lang="fr-FR" dirty="0">
                <a:solidFill>
                  <a:schemeClr val="tx1"/>
                </a:solidFill>
              </a:rPr>
              <a:t>Abaissement des stocks de glutathion</a:t>
            </a:r>
          </a:p>
          <a:p>
            <a:pPr marL="285750" indent="-285750">
              <a:buFont typeface="Arial" panose="020B0604020202020204" pitchFamily="34" charset="0"/>
              <a:buChar char="•"/>
            </a:pPr>
            <a:r>
              <a:rPr lang="fr-FR" dirty="0">
                <a:solidFill>
                  <a:schemeClr val="tx1"/>
                </a:solidFill>
              </a:rPr>
              <a:t>Lésions hépatiques chroniques liées à l’alcool</a:t>
            </a:r>
          </a:p>
        </p:txBody>
      </p:sp>
      <p:sp>
        <p:nvSpPr>
          <p:cNvPr id="7" name="Rectangle 6"/>
          <p:cNvSpPr/>
          <p:nvPr/>
        </p:nvSpPr>
        <p:spPr>
          <a:xfrm>
            <a:off x="7881950" y="1928803"/>
            <a:ext cx="2664296" cy="3648405"/>
          </a:xfrm>
          <a:prstGeom prst="rect">
            <a:avLst/>
          </a:prstGeom>
          <a:solidFill>
            <a:schemeClr val="accent5">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fr-FR" dirty="0">
                <a:solidFill>
                  <a:schemeClr val="tx1"/>
                </a:solidFill>
              </a:rPr>
              <a:t>Consommation chronique d’alcool </a:t>
            </a:r>
          </a:p>
          <a:p>
            <a:r>
              <a:rPr lang="fr-FR" dirty="0">
                <a:solidFill>
                  <a:schemeClr val="tx1"/>
                </a:solidFill>
              </a:rPr>
              <a:t>= Facteur de risque de décès-&gt;ingestion aigue d’alcool concomitante de l’intoxication médicamenteuse devient un </a:t>
            </a:r>
            <a:r>
              <a:rPr lang="fr-FR" b="1" dirty="0">
                <a:solidFill>
                  <a:schemeClr val="tx1"/>
                </a:solidFill>
              </a:rPr>
              <a:t>facteur protecteur </a:t>
            </a:r>
          </a:p>
          <a:p>
            <a:pPr algn="ctr"/>
            <a:endParaRPr lang="fr-FR" dirty="0">
              <a:solidFill>
                <a:schemeClr val="tx1"/>
              </a:solidFill>
            </a:endParaRPr>
          </a:p>
        </p:txBody>
      </p:sp>
      <p:sp>
        <p:nvSpPr>
          <p:cNvPr id="10" name="Rectangle 9"/>
          <p:cNvSpPr/>
          <p:nvPr/>
        </p:nvSpPr>
        <p:spPr>
          <a:xfrm>
            <a:off x="5024430" y="1928803"/>
            <a:ext cx="2664296" cy="3648405"/>
          </a:xfrm>
          <a:prstGeom prst="rect">
            <a:avLst/>
          </a:prstGeom>
          <a:solidFill>
            <a:schemeClr val="accent4">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endParaRPr lang="fr-FR" dirty="0">
              <a:solidFill>
                <a:schemeClr val="tx1"/>
              </a:solidFill>
            </a:endParaRPr>
          </a:p>
          <a:p>
            <a:pPr marL="285750" indent="-285750">
              <a:buFont typeface="Arial" panose="020B0604020202020204" pitchFamily="34" charset="0"/>
              <a:buChar char="•"/>
            </a:pPr>
            <a:r>
              <a:rPr lang="fr-FR" dirty="0">
                <a:solidFill>
                  <a:schemeClr val="tx1"/>
                </a:solidFill>
              </a:rPr>
              <a:t>Pas de différence sur le taux de transaminase à court terme (J4)</a:t>
            </a:r>
          </a:p>
          <a:p>
            <a:endParaRPr lang="fr-FR" dirty="0">
              <a:solidFill>
                <a:schemeClr val="tx1"/>
              </a:solidFill>
            </a:endParaRPr>
          </a:p>
          <a:p>
            <a:pPr marL="285750" indent="-285750">
              <a:buFont typeface="Arial" panose="020B0604020202020204" pitchFamily="34" charset="0"/>
              <a:buChar char="•"/>
            </a:pPr>
            <a:r>
              <a:rPr lang="fr-FR" dirty="0">
                <a:solidFill>
                  <a:schemeClr val="tx1"/>
                </a:solidFill>
              </a:rPr>
              <a:t>Pas d’étude sur l’effet d’une prise de 4g au long cours</a:t>
            </a:r>
          </a:p>
        </p:txBody>
      </p:sp>
      <p:sp>
        <p:nvSpPr>
          <p:cNvPr id="11" name="Rectangle 10"/>
          <p:cNvSpPr/>
          <p:nvPr/>
        </p:nvSpPr>
        <p:spPr>
          <a:xfrm>
            <a:off x="1524000" y="1071547"/>
            <a:ext cx="3312368" cy="768085"/>
          </a:xfrm>
          <a:prstGeom prst="rect">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Mécanismes</a:t>
            </a:r>
          </a:p>
        </p:txBody>
      </p:sp>
      <p:sp>
        <p:nvSpPr>
          <p:cNvPr id="12" name="Rectangle 11"/>
          <p:cNvSpPr/>
          <p:nvPr/>
        </p:nvSpPr>
        <p:spPr>
          <a:xfrm>
            <a:off x="7881950" y="1071547"/>
            <a:ext cx="2664296" cy="768085"/>
          </a:xfrm>
          <a:prstGeom prst="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Surdosage</a:t>
            </a:r>
            <a:endParaRPr lang="fr-FR" b="1" dirty="0"/>
          </a:p>
        </p:txBody>
      </p:sp>
      <p:sp>
        <p:nvSpPr>
          <p:cNvPr id="13" name="Rectangle 12"/>
          <p:cNvSpPr/>
          <p:nvPr/>
        </p:nvSpPr>
        <p:spPr>
          <a:xfrm>
            <a:off x="5024430" y="1071547"/>
            <a:ext cx="2664296" cy="768085"/>
          </a:xfrm>
          <a:prstGeom prst="rect">
            <a:avLst/>
          </a:prstGeom>
          <a:solidFill>
            <a:schemeClr val="accent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Doses thérapeutiques</a:t>
            </a:r>
          </a:p>
        </p:txBody>
      </p:sp>
    </p:spTree>
    <p:extLst>
      <p:ext uri="{BB962C8B-B14F-4D97-AF65-F5344CB8AC3E}">
        <p14:creationId xmlns:p14="http://schemas.microsoft.com/office/powerpoint/2010/main" val="2104048621"/>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edge">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
            <a:ext cx="9144000" cy="714356"/>
          </a:xfrm>
        </p:spPr>
        <p:txBody>
          <a:bodyPr>
            <a:normAutofit/>
          </a:bodyPr>
          <a:lstStyle/>
          <a:p>
            <a:pPr algn="l">
              <a:buFont typeface="Wingdings" pitchFamily="2" charset="2"/>
              <a:buChar char="q"/>
            </a:pPr>
            <a:r>
              <a:rPr lang="fr-FR" sz="2800" dirty="0">
                <a:solidFill>
                  <a:srgbClr val="C00000"/>
                </a:solidFill>
              </a:rPr>
              <a:t>Dénutrition et paracétamol</a:t>
            </a:r>
          </a:p>
        </p:txBody>
      </p:sp>
      <p:sp>
        <p:nvSpPr>
          <p:cNvPr id="4" name="Rectangle 3"/>
          <p:cNvSpPr/>
          <p:nvPr/>
        </p:nvSpPr>
        <p:spPr>
          <a:xfrm>
            <a:off x="1524000" y="1857364"/>
            <a:ext cx="3312368" cy="5000636"/>
          </a:xfrm>
          <a:prstGeom prst="rect">
            <a:avLst/>
          </a:prstGeom>
          <a:solidFill>
            <a:schemeClr val="bg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2000" dirty="0">
                <a:solidFill>
                  <a:schemeClr val="tx1"/>
                </a:solidFill>
              </a:rPr>
              <a:t>Faible apport protéique -&gt; carence d’apport en acides aminés nécessaires à la synthèse du glutathion (cystéine, </a:t>
            </a:r>
            <a:r>
              <a:rPr lang="fr-FR" sz="2000" dirty="0" err="1">
                <a:solidFill>
                  <a:schemeClr val="tx1"/>
                </a:solidFill>
              </a:rPr>
              <a:t>methionine</a:t>
            </a:r>
            <a:r>
              <a:rPr lang="fr-FR" sz="2000" dirty="0">
                <a:solidFill>
                  <a:schemeClr val="tx1"/>
                </a:solidFill>
              </a:rPr>
              <a:t>, acide aspartique) -&gt; pas de détoxification hépatique du NAPQI </a:t>
            </a:r>
          </a:p>
          <a:p>
            <a:pPr marL="285750" indent="-285750">
              <a:buFont typeface="Arial" panose="020B0604020202020204" pitchFamily="34" charset="0"/>
              <a:buChar char="•"/>
            </a:pPr>
            <a:r>
              <a:rPr lang="fr-FR" sz="2000" dirty="0" err="1">
                <a:solidFill>
                  <a:schemeClr val="tx1"/>
                </a:solidFill>
              </a:rPr>
              <a:t>Néoglucogénése</a:t>
            </a:r>
            <a:r>
              <a:rPr lang="fr-FR" sz="2000" dirty="0">
                <a:solidFill>
                  <a:schemeClr val="tx1"/>
                </a:solidFill>
              </a:rPr>
              <a:t> -&gt; moins de précurseurs du glucose disponible pour la </a:t>
            </a:r>
            <a:r>
              <a:rPr lang="fr-FR" sz="2000" dirty="0" err="1">
                <a:solidFill>
                  <a:schemeClr val="tx1"/>
                </a:solidFill>
              </a:rPr>
              <a:t>glucuronoconjugaison</a:t>
            </a:r>
            <a:r>
              <a:rPr lang="fr-FR" sz="2000" dirty="0">
                <a:solidFill>
                  <a:schemeClr val="tx1"/>
                </a:solidFill>
              </a:rPr>
              <a:t> -&gt; majoration de la voie oxydative responsable de la formation du NAPQI</a:t>
            </a:r>
          </a:p>
          <a:p>
            <a:pPr marL="285750" indent="-285750">
              <a:buFont typeface="Arial" panose="020B0604020202020204" pitchFamily="34" charset="0"/>
              <a:buChar char="•"/>
            </a:pPr>
            <a:endParaRPr lang="fr-FR" sz="1400" dirty="0">
              <a:solidFill>
                <a:schemeClr val="tx1"/>
              </a:solidFill>
            </a:endParaRPr>
          </a:p>
        </p:txBody>
      </p:sp>
      <p:sp>
        <p:nvSpPr>
          <p:cNvPr id="5" name="Rectangle 4"/>
          <p:cNvSpPr/>
          <p:nvPr/>
        </p:nvSpPr>
        <p:spPr>
          <a:xfrm>
            <a:off x="7739074" y="1857364"/>
            <a:ext cx="2664296" cy="500063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2000" dirty="0">
                <a:solidFill>
                  <a:schemeClr val="tx1"/>
                </a:solidFill>
              </a:rPr>
              <a:t>overdose modérée</a:t>
            </a:r>
          </a:p>
          <a:p>
            <a:r>
              <a:rPr lang="fr-FR" sz="2000" dirty="0">
                <a:solidFill>
                  <a:schemeClr val="tx1"/>
                </a:solidFill>
              </a:rPr>
              <a:t>(4 to 10 g/24 h) :le développement des signes d’hépatites aigues chez ces patients </a:t>
            </a:r>
          </a:p>
        </p:txBody>
      </p:sp>
      <p:sp>
        <p:nvSpPr>
          <p:cNvPr id="6" name="Rectangle 5"/>
          <p:cNvSpPr/>
          <p:nvPr/>
        </p:nvSpPr>
        <p:spPr>
          <a:xfrm>
            <a:off x="4952992" y="1857364"/>
            <a:ext cx="2664296" cy="5000636"/>
          </a:xfrm>
          <a:prstGeom prst="rect">
            <a:avLst/>
          </a:prstGeom>
          <a:solidFill>
            <a:schemeClr val="accent3">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2000" dirty="0">
                <a:solidFill>
                  <a:schemeClr val="tx1"/>
                </a:solidFill>
              </a:rPr>
              <a:t>Plusieurs case reports montrent qu’après ingestion de paracétamol en doses thérapeutiques, des patients présentant des vomissements ou de la diarrhée montraient des signes d’hépatite aigue (pas d’essai clinique ou d’étude cas-témoins disponible)</a:t>
            </a:r>
          </a:p>
        </p:txBody>
      </p:sp>
      <p:sp>
        <p:nvSpPr>
          <p:cNvPr id="7" name="Rectangle 6"/>
          <p:cNvSpPr/>
          <p:nvPr/>
        </p:nvSpPr>
        <p:spPr>
          <a:xfrm>
            <a:off x="1524000" y="928671"/>
            <a:ext cx="3312368" cy="768085"/>
          </a:xfrm>
          <a:prstGeom prst="rect">
            <a:avLst/>
          </a:prstGeom>
          <a:solidFill>
            <a:schemeClr val="bg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Mécanismes</a:t>
            </a:r>
          </a:p>
        </p:txBody>
      </p:sp>
      <p:sp>
        <p:nvSpPr>
          <p:cNvPr id="8" name="Rectangle 7"/>
          <p:cNvSpPr/>
          <p:nvPr/>
        </p:nvSpPr>
        <p:spPr>
          <a:xfrm>
            <a:off x="7739074" y="928671"/>
            <a:ext cx="2664296" cy="768085"/>
          </a:xfrm>
          <a:prstGeom prst="rect">
            <a:avLst/>
          </a:prstGeom>
          <a:solidFill>
            <a:schemeClr val="tx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Surdosage</a:t>
            </a:r>
            <a:endParaRPr lang="fr-FR" b="1" dirty="0"/>
          </a:p>
        </p:txBody>
      </p:sp>
      <p:sp>
        <p:nvSpPr>
          <p:cNvPr id="9" name="Rectangle 8"/>
          <p:cNvSpPr/>
          <p:nvPr/>
        </p:nvSpPr>
        <p:spPr>
          <a:xfrm>
            <a:off x="4952992" y="928671"/>
            <a:ext cx="2664296" cy="768085"/>
          </a:xfrm>
          <a:prstGeom prst="rect">
            <a:avLst/>
          </a:prstGeom>
          <a:solidFill>
            <a:schemeClr val="accent3">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Doses thérapeutiques</a:t>
            </a:r>
          </a:p>
        </p:txBody>
      </p:sp>
    </p:spTree>
    <p:extLst>
      <p:ext uri="{BB962C8B-B14F-4D97-AF65-F5344CB8AC3E}">
        <p14:creationId xmlns:p14="http://schemas.microsoft.com/office/powerpoint/2010/main" val="1736232604"/>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7515250" cy="785794"/>
          </a:xfrm>
        </p:spPr>
        <p:txBody>
          <a:bodyPr>
            <a:normAutofit/>
          </a:bodyPr>
          <a:lstStyle/>
          <a:p>
            <a:pPr algn="l">
              <a:buFont typeface="Wingdings" pitchFamily="2" charset="2"/>
              <a:buChar char="q"/>
            </a:pPr>
            <a:r>
              <a:rPr lang="fr-FR" sz="2800" dirty="0">
                <a:solidFill>
                  <a:srgbClr val="C00000"/>
                </a:solidFill>
              </a:rPr>
              <a:t>Co-médication et paracétamol</a:t>
            </a:r>
          </a:p>
        </p:txBody>
      </p:sp>
      <p:sp>
        <p:nvSpPr>
          <p:cNvPr id="7" name="Rectangle 6"/>
          <p:cNvSpPr/>
          <p:nvPr/>
        </p:nvSpPr>
        <p:spPr>
          <a:xfrm>
            <a:off x="1631504" y="2180861"/>
            <a:ext cx="3564904" cy="86409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a:t>Inhibition enzymatique</a:t>
            </a:r>
          </a:p>
          <a:p>
            <a:pPr algn="ctr"/>
            <a:r>
              <a:rPr lang="fr-FR" sz="2000" b="1" dirty="0"/>
              <a:t>(</a:t>
            </a:r>
            <a:r>
              <a:rPr lang="fr-FR" sz="2000" b="1" dirty="0" err="1"/>
              <a:t>glucuronoconjugaison</a:t>
            </a:r>
            <a:r>
              <a:rPr lang="fr-FR" sz="2000" b="1" dirty="0"/>
              <a:t> ou sulfatation)</a:t>
            </a:r>
          </a:p>
        </p:txBody>
      </p:sp>
      <p:sp>
        <p:nvSpPr>
          <p:cNvPr id="8" name="Rectangle 7"/>
          <p:cNvSpPr/>
          <p:nvPr/>
        </p:nvSpPr>
        <p:spPr>
          <a:xfrm>
            <a:off x="1631504" y="3525011"/>
            <a:ext cx="3600908" cy="86409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t>Induction enzymatique du CYP450</a:t>
            </a:r>
          </a:p>
        </p:txBody>
      </p:sp>
      <p:sp>
        <p:nvSpPr>
          <p:cNvPr id="9" name="Rectangle 8"/>
          <p:cNvSpPr/>
          <p:nvPr/>
        </p:nvSpPr>
        <p:spPr>
          <a:xfrm>
            <a:off x="1631504" y="4869161"/>
            <a:ext cx="3564904" cy="1248139"/>
          </a:xfrm>
          <a:prstGeom prst="rect">
            <a:avLst/>
          </a:prstGeom>
          <a:solidFill>
            <a:schemeClr val="tx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dirty="0">
                <a:solidFill>
                  <a:schemeClr val="bg1"/>
                </a:solidFill>
              </a:rPr>
              <a:t>Consommation des stocks de glutathion</a:t>
            </a:r>
          </a:p>
        </p:txBody>
      </p:sp>
      <p:sp>
        <p:nvSpPr>
          <p:cNvPr id="10" name="ZoneTexte 9"/>
          <p:cNvSpPr txBox="1"/>
          <p:nvPr/>
        </p:nvSpPr>
        <p:spPr>
          <a:xfrm>
            <a:off x="5663952" y="2071679"/>
            <a:ext cx="5004048" cy="1015663"/>
          </a:xfrm>
          <a:prstGeom prst="rect">
            <a:avLst/>
          </a:prstGeom>
          <a:noFill/>
        </p:spPr>
        <p:txBody>
          <a:bodyPr wrap="square" rtlCol="0">
            <a:spAutoFit/>
          </a:bodyPr>
          <a:lstStyle/>
          <a:p>
            <a:r>
              <a:rPr lang="fr-FR" sz="2000" dirty="0">
                <a:solidFill>
                  <a:schemeClr val="accent2">
                    <a:lumMod val="75000"/>
                  </a:schemeClr>
                </a:solidFill>
              </a:rPr>
              <a:t>Phénobarbital/ </a:t>
            </a:r>
            <a:r>
              <a:rPr lang="fr-FR" sz="2000" dirty="0" err="1">
                <a:solidFill>
                  <a:schemeClr val="accent2">
                    <a:lumMod val="75000"/>
                  </a:schemeClr>
                </a:solidFill>
              </a:rPr>
              <a:t>Phénytoine</a:t>
            </a:r>
            <a:r>
              <a:rPr lang="fr-FR" sz="2000" dirty="0">
                <a:solidFill>
                  <a:schemeClr val="accent2">
                    <a:lumMod val="75000"/>
                  </a:schemeClr>
                </a:solidFill>
              </a:rPr>
              <a:t> : surtout ensemble </a:t>
            </a:r>
          </a:p>
          <a:p>
            <a:r>
              <a:rPr lang="fr-FR" sz="2000" dirty="0">
                <a:solidFill>
                  <a:schemeClr val="accent2">
                    <a:lumMod val="75000"/>
                  </a:schemeClr>
                </a:solidFill>
              </a:rPr>
              <a:t>Antagonistes des </a:t>
            </a:r>
            <a:r>
              <a:rPr lang="fr-FR" sz="2000" dirty="0" err="1">
                <a:solidFill>
                  <a:schemeClr val="accent2">
                    <a:lumMod val="75000"/>
                  </a:schemeClr>
                </a:solidFill>
              </a:rPr>
              <a:t>recepteurs</a:t>
            </a:r>
            <a:r>
              <a:rPr lang="fr-FR" sz="2000" dirty="0">
                <a:solidFill>
                  <a:schemeClr val="accent2">
                    <a:lumMod val="75000"/>
                  </a:schemeClr>
                </a:solidFill>
              </a:rPr>
              <a:t> de H2 : </a:t>
            </a:r>
            <a:r>
              <a:rPr lang="fr-FR" sz="2000" dirty="0" err="1">
                <a:solidFill>
                  <a:schemeClr val="accent2">
                    <a:lumMod val="75000"/>
                  </a:schemeClr>
                </a:solidFill>
              </a:rPr>
              <a:t>ranitidine</a:t>
            </a:r>
            <a:r>
              <a:rPr lang="fr-FR" sz="2000" dirty="0">
                <a:solidFill>
                  <a:schemeClr val="accent2">
                    <a:lumMod val="75000"/>
                  </a:schemeClr>
                </a:solidFill>
              </a:rPr>
              <a:t> </a:t>
            </a:r>
          </a:p>
          <a:p>
            <a:r>
              <a:rPr lang="fr-FR" sz="2000" dirty="0">
                <a:solidFill>
                  <a:schemeClr val="accent2">
                    <a:lumMod val="75000"/>
                  </a:schemeClr>
                </a:solidFill>
              </a:rPr>
              <a:t>Inhibiteurs de tyrosine kinase </a:t>
            </a:r>
          </a:p>
        </p:txBody>
      </p:sp>
      <p:sp>
        <p:nvSpPr>
          <p:cNvPr id="11" name="ZoneTexte 10"/>
          <p:cNvSpPr txBox="1"/>
          <p:nvPr/>
        </p:nvSpPr>
        <p:spPr>
          <a:xfrm>
            <a:off x="5667372" y="3500439"/>
            <a:ext cx="2324932" cy="1015663"/>
          </a:xfrm>
          <a:prstGeom prst="rect">
            <a:avLst/>
          </a:prstGeom>
          <a:noFill/>
        </p:spPr>
        <p:txBody>
          <a:bodyPr wrap="square" rtlCol="0">
            <a:spAutoFit/>
          </a:bodyPr>
          <a:lstStyle/>
          <a:p>
            <a:r>
              <a:rPr lang="fr-FR" sz="2000" dirty="0">
                <a:solidFill>
                  <a:srgbClr val="00B0F0"/>
                </a:solidFill>
              </a:rPr>
              <a:t>Rifampicine </a:t>
            </a:r>
          </a:p>
          <a:p>
            <a:r>
              <a:rPr lang="fr-FR" sz="2000" dirty="0" err="1">
                <a:solidFill>
                  <a:srgbClr val="00B0F0"/>
                </a:solidFill>
              </a:rPr>
              <a:t>Carbamazepine</a:t>
            </a:r>
            <a:r>
              <a:rPr lang="fr-FR" sz="2000" dirty="0">
                <a:solidFill>
                  <a:srgbClr val="00B0F0"/>
                </a:solidFill>
              </a:rPr>
              <a:t> </a:t>
            </a:r>
          </a:p>
          <a:p>
            <a:r>
              <a:rPr lang="fr-FR" sz="2000" dirty="0" err="1">
                <a:solidFill>
                  <a:srgbClr val="00B0F0"/>
                </a:solidFill>
              </a:rPr>
              <a:t>Oméprazole</a:t>
            </a:r>
            <a:r>
              <a:rPr lang="fr-FR" sz="2000" dirty="0">
                <a:solidFill>
                  <a:srgbClr val="00B0F0"/>
                </a:solidFill>
              </a:rPr>
              <a:t> </a:t>
            </a:r>
          </a:p>
        </p:txBody>
      </p:sp>
      <p:sp>
        <p:nvSpPr>
          <p:cNvPr id="12" name="Accolade fermante 11"/>
          <p:cNvSpPr/>
          <p:nvPr/>
        </p:nvSpPr>
        <p:spPr>
          <a:xfrm rot="10800000">
            <a:off x="5232412" y="2084851"/>
            <a:ext cx="396044"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rot="10800000">
            <a:off x="5232412" y="3429000"/>
            <a:ext cx="396044"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5628456" y="5078214"/>
            <a:ext cx="3888432" cy="707886"/>
          </a:xfrm>
          <a:prstGeom prst="rect">
            <a:avLst/>
          </a:prstGeom>
          <a:noFill/>
        </p:spPr>
        <p:txBody>
          <a:bodyPr wrap="square" rtlCol="0">
            <a:spAutoFit/>
          </a:bodyPr>
          <a:lstStyle/>
          <a:p>
            <a:r>
              <a:rPr lang="fr-FR" sz="2000" dirty="0">
                <a:solidFill>
                  <a:srgbClr val="0070C0"/>
                </a:solidFill>
              </a:rPr>
              <a:t>Amoxicilline-</a:t>
            </a:r>
            <a:r>
              <a:rPr lang="fr-FR" sz="2000" dirty="0" err="1">
                <a:solidFill>
                  <a:srgbClr val="0070C0"/>
                </a:solidFill>
              </a:rPr>
              <a:t>Ac</a:t>
            </a:r>
            <a:r>
              <a:rPr lang="fr-FR" sz="2000" dirty="0">
                <a:solidFill>
                  <a:srgbClr val="0070C0"/>
                </a:solidFill>
              </a:rPr>
              <a:t>. </a:t>
            </a:r>
            <a:r>
              <a:rPr lang="fr-FR" sz="2000" dirty="0" err="1">
                <a:solidFill>
                  <a:srgbClr val="0070C0"/>
                </a:solidFill>
              </a:rPr>
              <a:t>clavulanique</a:t>
            </a:r>
            <a:endParaRPr lang="fr-FR" sz="2000" dirty="0">
              <a:solidFill>
                <a:srgbClr val="0070C0"/>
              </a:solidFill>
            </a:endParaRPr>
          </a:p>
          <a:p>
            <a:r>
              <a:rPr lang="fr-FR" sz="2000" dirty="0" err="1">
                <a:solidFill>
                  <a:srgbClr val="0070C0"/>
                </a:solidFill>
              </a:rPr>
              <a:t>Sufamethoxazole</a:t>
            </a:r>
            <a:r>
              <a:rPr lang="fr-FR" sz="2000" dirty="0">
                <a:solidFill>
                  <a:srgbClr val="0070C0"/>
                </a:solidFill>
              </a:rPr>
              <a:t> </a:t>
            </a:r>
          </a:p>
        </p:txBody>
      </p:sp>
      <p:sp>
        <p:nvSpPr>
          <p:cNvPr id="16" name="Accolade fermante 15"/>
          <p:cNvSpPr/>
          <p:nvPr/>
        </p:nvSpPr>
        <p:spPr>
          <a:xfrm rot="10800000">
            <a:off x="5232412" y="4965171"/>
            <a:ext cx="396044"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Espace réservé du contenu 2"/>
          <p:cNvSpPr>
            <a:spLocks noGrp="1"/>
          </p:cNvSpPr>
          <p:nvPr>
            <p:ph idx="1"/>
          </p:nvPr>
        </p:nvSpPr>
        <p:spPr>
          <a:xfrm>
            <a:off x="1223889" y="857233"/>
            <a:ext cx="9444111" cy="928695"/>
          </a:xfrm>
        </p:spPr>
        <p:txBody>
          <a:bodyPr anchor="t">
            <a:normAutofit/>
          </a:bodyPr>
          <a:lstStyle/>
          <a:p>
            <a:r>
              <a:rPr lang="fr-FR" sz="2000" dirty="0"/>
              <a:t>de nombreux articles mentionnent le fait que certains traitements modifient le métabolisme du paracétamol et peuvent augmenter sa toxicité selon 3 mécanismes :</a:t>
            </a:r>
          </a:p>
        </p:txBody>
      </p:sp>
    </p:spTree>
    <p:extLst>
      <p:ext uri="{BB962C8B-B14F-4D97-AF65-F5344CB8AC3E}">
        <p14:creationId xmlns:p14="http://schemas.microsoft.com/office/powerpoint/2010/main" val="374390575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
                                        </p:tgtEl>
                                      </p:cBhvr>
                                    </p:animEffect>
                                  </p:childTnLst>
                                </p:cTn>
                              </p:par>
                            </p:childTnLst>
                          </p:cTn>
                        </p:par>
                        <p:par>
                          <p:cTn id="41" fill="hold">
                            <p:stCondLst>
                              <p:cond delay="3500"/>
                            </p:stCondLst>
                            <p:childTnLst>
                              <p:par>
                                <p:cTn id="42" presetID="14" presetClass="emph" presetSubtype="0" fill="hold" grpId="0" nodeType="afterEffect">
                                  <p:stCondLst>
                                    <p:cond delay="0"/>
                                  </p:stCondLst>
                                  <p:childTnLst>
                                    <p:animClr clrSpc="rgb" dir="cw">
                                      <p:cBhvr override="childStyle">
                                        <p:cTn id="43" dur="1900" fill="hold">
                                          <p:stCondLst>
                                            <p:cond delay="100"/>
                                          </p:stCondLst>
                                        </p:cTn>
                                        <p:tgtEl>
                                          <p:spTgt spid="12"/>
                                        </p:tgtEl>
                                        <p:attrNameLst>
                                          <p:attrName>style.color</p:attrName>
                                        </p:attrNameLst>
                                      </p:cBhvr>
                                      <p:to>
                                        <a:schemeClr val="accent2"/>
                                      </p:to>
                                    </p:animClr>
                                    <p:animClr clrSpc="rgb" dir="cw">
                                      <p:cBhvr>
                                        <p:cTn id="44" dur="1900" fill="hold">
                                          <p:stCondLst>
                                            <p:cond delay="100"/>
                                          </p:stCondLst>
                                        </p:cTn>
                                        <p:tgtEl>
                                          <p:spTgt spid="12"/>
                                        </p:tgtEl>
                                        <p:attrNameLst>
                                          <p:attrName>fillColor</p:attrName>
                                        </p:attrNameLst>
                                      </p:cBhvr>
                                      <p:to>
                                        <a:schemeClr val="accent2"/>
                                      </p:to>
                                    </p:animClr>
                                    <p:set>
                                      <p:cBhvr>
                                        <p:cTn id="45" dur="1900" fill="hold">
                                          <p:stCondLst>
                                            <p:cond delay="100"/>
                                          </p:stCondLst>
                                        </p:cTn>
                                        <p:tgtEl>
                                          <p:spTgt spid="12"/>
                                        </p:tgtEl>
                                        <p:attrNameLst>
                                          <p:attrName>fill.type</p:attrName>
                                        </p:attrNameLst>
                                      </p:cBhvr>
                                      <p:to>
                                        <p:strVal val="solid"/>
                                      </p:to>
                                    </p:set>
                                    <p:set>
                                      <p:cBhvr>
                                        <p:cTn id="46" dur="1900" fill="hold">
                                          <p:stCondLst>
                                            <p:cond delay="100"/>
                                          </p:stCondLst>
                                        </p:cTn>
                                        <p:tgtEl>
                                          <p:spTgt spid="12"/>
                                        </p:tgtEl>
                                        <p:attrNameLst>
                                          <p:attrName>fill.on</p:attrName>
                                        </p:attrNameLst>
                                      </p:cBhvr>
                                      <p:to>
                                        <p:strVal val="true"/>
                                      </p:to>
                                    </p:set>
                                    <p:animScale>
                                      <p:cBhvr>
                                        <p:cTn id="47" dur="200" fill="hold">
                                          <p:stCondLst>
                                            <p:cond delay="0"/>
                                          </p:stCondLst>
                                        </p:cTn>
                                        <p:tgtEl>
                                          <p:spTgt spid="12"/>
                                        </p:tgtEl>
                                      </p:cBhvr>
                                      <p:from x="100000" y="100000"/>
                                      <p:to x="100000" y="5000"/>
                                    </p:animScale>
                                    <p:animScale>
                                      <p:cBhvr>
                                        <p:cTn id="48" dur="200" fill="hold">
                                          <p:stCondLst>
                                            <p:cond delay="200"/>
                                          </p:stCondLst>
                                        </p:cTn>
                                        <p:tgtEl>
                                          <p:spTgt spid="12"/>
                                        </p:tgtEl>
                                      </p:cBhvr>
                                      <p:from x="100000" y="5000"/>
                                      <p:to x="120000" y="150000"/>
                                    </p:animScale>
                                    <p:animScale>
                                      <p:cBhvr>
                                        <p:cTn id="49" dur="600" fill="hold">
                                          <p:stCondLst>
                                            <p:cond delay="1400"/>
                                          </p:stCondLst>
                                        </p:cTn>
                                        <p:tgtEl>
                                          <p:spTgt spid="12"/>
                                        </p:tgtEl>
                                      </p:cBhvr>
                                      <p:to x="120000" y="150000"/>
                                    </p:animScale>
                                  </p:childTnLst>
                                </p:cTn>
                              </p:par>
                            </p:childTnLst>
                          </p:cTn>
                        </p:par>
                        <p:par>
                          <p:cTn id="50" fill="hold">
                            <p:stCondLst>
                              <p:cond delay="5500"/>
                            </p:stCondLst>
                            <p:childTnLst>
                              <p:par>
                                <p:cTn id="51" presetID="48" presetClass="entr" presetSubtype="0" accel="50000" fill="hold" nodeType="after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p:cTn id="53" dur="1000" fill="hold"/>
                                        <p:tgtEl>
                                          <p:spTgt spid="1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56" dur="1000"/>
                                        <p:tgtEl>
                                          <p:spTgt spid="10">
                                            <p:txEl>
                                              <p:pRg st="0" end="0"/>
                                            </p:txEl>
                                          </p:spTgt>
                                        </p:tgtEl>
                                      </p:cBhvr>
                                    </p:animEffect>
                                  </p:childTnLst>
                                </p:cTn>
                              </p:par>
                              <p:par>
                                <p:cTn id="57" presetID="48" presetClass="entr" presetSubtype="0" accel="50000" fill="hold" nodeType="with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p:cTn id="59" dur="1000" fill="hold"/>
                                        <p:tgtEl>
                                          <p:spTgt spid="10">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10">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10">
                                            <p:txEl>
                                              <p:pRg st="1" end="1"/>
                                            </p:txEl>
                                          </p:spTgt>
                                        </p:tgtEl>
                                        <p:attrNameLst>
                                          <p:attrName>ppt_y</p:attrName>
                                        </p:attrNameLst>
                                      </p:cBhvr>
                                      <p:tavLst>
                                        <p:tav tm="0">
                                          <p:val>
                                            <p:strVal val="#ppt_y"/>
                                          </p:val>
                                        </p:tav>
                                        <p:tav tm="100000">
                                          <p:val>
                                            <p:strVal val="#ppt_y"/>
                                          </p:val>
                                        </p:tav>
                                      </p:tavLst>
                                    </p:anim>
                                    <p:animEffect transition="in" filter="fade">
                                      <p:cBhvr>
                                        <p:cTn id="62" dur="1000"/>
                                        <p:tgtEl>
                                          <p:spTgt spid="10">
                                            <p:txEl>
                                              <p:pRg st="1" end="1"/>
                                            </p:txEl>
                                          </p:spTgt>
                                        </p:tgtEl>
                                      </p:cBhvr>
                                    </p:animEffect>
                                  </p:childTnLst>
                                </p:cTn>
                              </p:par>
                              <p:par>
                                <p:cTn id="63" presetID="48" presetClass="entr" presetSubtype="0" accel="50000" fill="hold"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p:cTn id="65" dur="1000" fill="hold"/>
                                        <p:tgtEl>
                                          <p:spTgt spid="10">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0">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0">
                                            <p:txEl>
                                              <p:pRg st="2" end="2"/>
                                            </p:txEl>
                                          </p:spTgt>
                                        </p:tgtEl>
                                        <p:attrNameLst>
                                          <p:attrName>ppt_y</p:attrName>
                                        </p:attrNameLst>
                                      </p:cBhvr>
                                      <p:tavLst>
                                        <p:tav tm="0">
                                          <p:val>
                                            <p:strVal val="#ppt_y"/>
                                          </p:val>
                                        </p:tav>
                                        <p:tav tm="100000">
                                          <p:val>
                                            <p:strVal val="#ppt_y"/>
                                          </p:val>
                                        </p:tav>
                                      </p:tavLst>
                                    </p:anim>
                                    <p:animEffect transition="in" filter="fade">
                                      <p:cBhvr>
                                        <p:cTn id="68" dur="1000"/>
                                        <p:tgtEl>
                                          <p:spTgt spid="10">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mph" presetSubtype="0" fill="hold" grpId="0" nodeType="clickEffect">
                                  <p:stCondLst>
                                    <p:cond delay="0"/>
                                  </p:stCondLst>
                                  <p:childTnLst>
                                    <p:animClr clrSpc="rgb" dir="cw">
                                      <p:cBhvr override="childStyle">
                                        <p:cTn id="72" dur="1900" fill="hold">
                                          <p:stCondLst>
                                            <p:cond delay="100"/>
                                          </p:stCondLst>
                                        </p:cTn>
                                        <p:tgtEl>
                                          <p:spTgt spid="14"/>
                                        </p:tgtEl>
                                        <p:attrNameLst>
                                          <p:attrName>style.color</p:attrName>
                                        </p:attrNameLst>
                                      </p:cBhvr>
                                      <p:to>
                                        <a:srgbClr val="6699FF"/>
                                      </p:to>
                                    </p:animClr>
                                    <p:animClr clrSpc="rgb" dir="cw">
                                      <p:cBhvr>
                                        <p:cTn id="73" dur="1900" fill="hold">
                                          <p:stCondLst>
                                            <p:cond delay="100"/>
                                          </p:stCondLst>
                                        </p:cTn>
                                        <p:tgtEl>
                                          <p:spTgt spid="14"/>
                                        </p:tgtEl>
                                        <p:attrNameLst>
                                          <p:attrName>fillColor</p:attrName>
                                        </p:attrNameLst>
                                      </p:cBhvr>
                                      <p:to>
                                        <a:srgbClr val="6699FF"/>
                                      </p:to>
                                    </p:animClr>
                                    <p:set>
                                      <p:cBhvr>
                                        <p:cTn id="74" dur="1900" fill="hold">
                                          <p:stCondLst>
                                            <p:cond delay="100"/>
                                          </p:stCondLst>
                                        </p:cTn>
                                        <p:tgtEl>
                                          <p:spTgt spid="14"/>
                                        </p:tgtEl>
                                        <p:attrNameLst>
                                          <p:attrName>fill.type</p:attrName>
                                        </p:attrNameLst>
                                      </p:cBhvr>
                                      <p:to>
                                        <p:strVal val="solid"/>
                                      </p:to>
                                    </p:set>
                                    <p:set>
                                      <p:cBhvr>
                                        <p:cTn id="75" dur="1900" fill="hold">
                                          <p:stCondLst>
                                            <p:cond delay="100"/>
                                          </p:stCondLst>
                                        </p:cTn>
                                        <p:tgtEl>
                                          <p:spTgt spid="14"/>
                                        </p:tgtEl>
                                        <p:attrNameLst>
                                          <p:attrName>fill.on</p:attrName>
                                        </p:attrNameLst>
                                      </p:cBhvr>
                                      <p:to>
                                        <p:strVal val="true"/>
                                      </p:to>
                                    </p:set>
                                    <p:animScale>
                                      <p:cBhvr>
                                        <p:cTn id="76" dur="200" fill="hold">
                                          <p:stCondLst>
                                            <p:cond delay="0"/>
                                          </p:stCondLst>
                                        </p:cTn>
                                        <p:tgtEl>
                                          <p:spTgt spid="14"/>
                                        </p:tgtEl>
                                      </p:cBhvr>
                                      <p:from x="100000" y="100000"/>
                                      <p:to x="100000" y="5000"/>
                                    </p:animScale>
                                    <p:animScale>
                                      <p:cBhvr>
                                        <p:cTn id="77" dur="200" fill="hold">
                                          <p:stCondLst>
                                            <p:cond delay="200"/>
                                          </p:stCondLst>
                                        </p:cTn>
                                        <p:tgtEl>
                                          <p:spTgt spid="14"/>
                                        </p:tgtEl>
                                      </p:cBhvr>
                                      <p:from x="100000" y="5000"/>
                                      <p:to x="120000" y="150000"/>
                                    </p:animScale>
                                    <p:animScale>
                                      <p:cBhvr>
                                        <p:cTn id="78" dur="600" fill="hold">
                                          <p:stCondLst>
                                            <p:cond delay="1400"/>
                                          </p:stCondLst>
                                        </p:cTn>
                                        <p:tgtEl>
                                          <p:spTgt spid="14"/>
                                        </p:tgtEl>
                                      </p:cBhvr>
                                      <p:to x="120000" y="150000"/>
                                    </p:animScale>
                                  </p:childTnLst>
                                </p:cTn>
                              </p:par>
                            </p:childTnLst>
                          </p:cTn>
                        </p:par>
                        <p:par>
                          <p:cTn id="79" fill="hold">
                            <p:stCondLst>
                              <p:cond delay="2000"/>
                            </p:stCondLst>
                            <p:childTnLst>
                              <p:par>
                                <p:cTn id="80" presetID="48" presetClass="entr" presetSubtype="0" accel="50000" fill="hold" nodeType="afterEffect">
                                  <p:stCondLst>
                                    <p:cond delay="0"/>
                                  </p:stCondLst>
                                  <p:childTnLst>
                                    <p:set>
                                      <p:cBhvr>
                                        <p:cTn id="81" dur="1" fill="hold">
                                          <p:stCondLst>
                                            <p:cond delay="0"/>
                                          </p:stCondLst>
                                        </p:cTn>
                                        <p:tgtEl>
                                          <p:spTgt spid="11">
                                            <p:txEl>
                                              <p:pRg st="0" end="0"/>
                                            </p:txEl>
                                          </p:spTgt>
                                        </p:tgtEl>
                                        <p:attrNameLst>
                                          <p:attrName>style.visibility</p:attrName>
                                        </p:attrNameLst>
                                      </p:cBhvr>
                                      <p:to>
                                        <p:strVal val="visible"/>
                                      </p:to>
                                    </p:set>
                                    <p:anim calcmode="lin" valueType="num">
                                      <p:cBhvr>
                                        <p:cTn id="82"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85" dur="1000"/>
                                        <p:tgtEl>
                                          <p:spTgt spid="11">
                                            <p:txEl>
                                              <p:pRg st="0" end="0"/>
                                            </p:txEl>
                                          </p:spTgt>
                                        </p:tgtEl>
                                      </p:cBhvr>
                                    </p:animEffect>
                                  </p:childTnLst>
                                </p:cTn>
                              </p:par>
                              <p:par>
                                <p:cTn id="86" presetID="48" presetClass="entr" presetSubtype="0" accel="50000" fill="hold" nodeType="with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 calcmode="lin" valueType="num">
                                      <p:cBhvr>
                                        <p:cTn id="88" dur="1000" fill="hold"/>
                                        <p:tgtEl>
                                          <p:spTgt spid="1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9" dur="1000" fill="hold"/>
                                        <p:tgtEl>
                                          <p:spTgt spid="1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0" dur="1000" fill="hold"/>
                                        <p:tgtEl>
                                          <p:spTgt spid="11">
                                            <p:txEl>
                                              <p:pRg st="1" end="1"/>
                                            </p:txEl>
                                          </p:spTgt>
                                        </p:tgtEl>
                                        <p:attrNameLst>
                                          <p:attrName>ppt_y</p:attrName>
                                        </p:attrNameLst>
                                      </p:cBhvr>
                                      <p:tavLst>
                                        <p:tav tm="0">
                                          <p:val>
                                            <p:strVal val="#ppt_y"/>
                                          </p:val>
                                        </p:tav>
                                        <p:tav tm="100000">
                                          <p:val>
                                            <p:strVal val="#ppt_y"/>
                                          </p:val>
                                        </p:tav>
                                      </p:tavLst>
                                    </p:anim>
                                    <p:animEffect transition="in" filter="fade">
                                      <p:cBhvr>
                                        <p:cTn id="91" dur="1000"/>
                                        <p:tgtEl>
                                          <p:spTgt spid="11">
                                            <p:txEl>
                                              <p:pRg st="1" end="1"/>
                                            </p:txEl>
                                          </p:spTgt>
                                        </p:tgtEl>
                                      </p:cBhvr>
                                    </p:animEffect>
                                  </p:childTnLst>
                                </p:cTn>
                              </p:par>
                              <p:par>
                                <p:cTn id="92" presetID="48" presetClass="entr" presetSubtype="0" accel="50000" fill="hold" nodeType="withEffect">
                                  <p:stCondLst>
                                    <p:cond delay="0"/>
                                  </p:stCondLst>
                                  <p:childTnLst>
                                    <p:set>
                                      <p:cBhvr>
                                        <p:cTn id="93" dur="1" fill="hold">
                                          <p:stCondLst>
                                            <p:cond delay="0"/>
                                          </p:stCondLst>
                                        </p:cTn>
                                        <p:tgtEl>
                                          <p:spTgt spid="11">
                                            <p:txEl>
                                              <p:pRg st="2" end="2"/>
                                            </p:txEl>
                                          </p:spTgt>
                                        </p:tgtEl>
                                        <p:attrNameLst>
                                          <p:attrName>style.visibility</p:attrName>
                                        </p:attrNameLst>
                                      </p:cBhvr>
                                      <p:to>
                                        <p:strVal val="visible"/>
                                      </p:to>
                                    </p:set>
                                    <p:anim calcmode="lin" valueType="num">
                                      <p:cBhvr>
                                        <p:cTn id="94" dur="1000" fill="hold"/>
                                        <p:tgtEl>
                                          <p:spTgt spid="1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1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11">
                                            <p:txEl>
                                              <p:pRg st="2" end="2"/>
                                            </p:txEl>
                                          </p:spTgt>
                                        </p:tgtEl>
                                        <p:attrNameLst>
                                          <p:attrName>ppt_y</p:attrName>
                                        </p:attrNameLst>
                                      </p:cBhvr>
                                      <p:tavLst>
                                        <p:tav tm="0">
                                          <p:val>
                                            <p:strVal val="#ppt_y"/>
                                          </p:val>
                                        </p:tav>
                                        <p:tav tm="100000">
                                          <p:val>
                                            <p:strVal val="#ppt_y"/>
                                          </p:val>
                                        </p:tav>
                                      </p:tavLst>
                                    </p:anim>
                                    <p:animEffect transition="in" filter="fade">
                                      <p:cBhvr>
                                        <p:cTn id="97" dur="1000"/>
                                        <p:tgtEl>
                                          <p:spTgt spid="11">
                                            <p:txEl>
                                              <p:pRg st="2" end="2"/>
                                            </p:txEl>
                                          </p:spTgt>
                                        </p:tgtEl>
                                      </p:cBhvr>
                                    </p:animEffect>
                                  </p:childTnLst>
                                </p:cTn>
                              </p:par>
                            </p:childTnLst>
                          </p:cTn>
                        </p:par>
                        <p:par>
                          <p:cTn id="98" fill="hold">
                            <p:stCondLst>
                              <p:cond delay="3000"/>
                            </p:stCondLst>
                            <p:childTnLst>
                              <p:par>
                                <p:cTn id="99" presetID="14" presetClass="emph" presetSubtype="0" fill="hold" grpId="0" nodeType="afterEffect">
                                  <p:stCondLst>
                                    <p:cond delay="0"/>
                                  </p:stCondLst>
                                  <p:childTnLst>
                                    <p:animClr clrSpc="rgb" dir="cw">
                                      <p:cBhvr override="childStyle">
                                        <p:cTn id="100" dur="1900" fill="hold">
                                          <p:stCondLst>
                                            <p:cond delay="100"/>
                                          </p:stCondLst>
                                        </p:cTn>
                                        <p:tgtEl>
                                          <p:spTgt spid="16"/>
                                        </p:tgtEl>
                                        <p:attrNameLst>
                                          <p:attrName>style.color</p:attrName>
                                        </p:attrNameLst>
                                      </p:cBhvr>
                                      <p:to>
                                        <a:schemeClr val="accent1"/>
                                      </p:to>
                                    </p:animClr>
                                    <p:animClr clrSpc="rgb" dir="cw">
                                      <p:cBhvr>
                                        <p:cTn id="101" dur="1900" fill="hold">
                                          <p:stCondLst>
                                            <p:cond delay="100"/>
                                          </p:stCondLst>
                                        </p:cTn>
                                        <p:tgtEl>
                                          <p:spTgt spid="16"/>
                                        </p:tgtEl>
                                        <p:attrNameLst>
                                          <p:attrName>fillColor</p:attrName>
                                        </p:attrNameLst>
                                      </p:cBhvr>
                                      <p:to>
                                        <a:schemeClr val="accent1"/>
                                      </p:to>
                                    </p:animClr>
                                    <p:set>
                                      <p:cBhvr>
                                        <p:cTn id="102" dur="1900" fill="hold">
                                          <p:stCondLst>
                                            <p:cond delay="100"/>
                                          </p:stCondLst>
                                        </p:cTn>
                                        <p:tgtEl>
                                          <p:spTgt spid="16"/>
                                        </p:tgtEl>
                                        <p:attrNameLst>
                                          <p:attrName>fill.type</p:attrName>
                                        </p:attrNameLst>
                                      </p:cBhvr>
                                      <p:to>
                                        <p:strVal val="solid"/>
                                      </p:to>
                                    </p:set>
                                    <p:set>
                                      <p:cBhvr>
                                        <p:cTn id="103" dur="1900" fill="hold">
                                          <p:stCondLst>
                                            <p:cond delay="100"/>
                                          </p:stCondLst>
                                        </p:cTn>
                                        <p:tgtEl>
                                          <p:spTgt spid="16"/>
                                        </p:tgtEl>
                                        <p:attrNameLst>
                                          <p:attrName>fill.on</p:attrName>
                                        </p:attrNameLst>
                                      </p:cBhvr>
                                      <p:to>
                                        <p:strVal val="true"/>
                                      </p:to>
                                    </p:set>
                                    <p:animScale>
                                      <p:cBhvr>
                                        <p:cTn id="104" dur="200" fill="hold">
                                          <p:stCondLst>
                                            <p:cond delay="0"/>
                                          </p:stCondLst>
                                        </p:cTn>
                                        <p:tgtEl>
                                          <p:spTgt spid="16"/>
                                        </p:tgtEl>
                                      </p:cBhvr>
                                      <p:from x="100000" y="100000"/>
                                      <p:to x="100000" y="5000"/>
                                    </p:animScale>
                                    <p:animScale>
                                      <p:cBhvr>
                                        <p:cTn id="105" dur="200" fill="hold">
                                          <p:stCondLst>
                                            <p:cond delay="200"/>
                                          </p:stCondLst>
                                        </p:cTn>
                                        <p:tgtEl>
                                          <p:spTgt spid="16"/>
                                        </p:tgtEl>
                                      </p:cBhvr>
                                      <p:from x="100000" y="5000"/>
                                      <p:to x="120000" y="150000"/>
                                    </p:animScale>
                                    <p:animScale>
                                      <p:cBhvr>
                                        <p:cTn id="106" dur="600" fill="hold">
                                          <p:stCondLst>
                                            <p:cond delay="1400"/>
                                          </p:stCondLst>
                                        </p:cTn>
                                        <p:tgtEl>
                                          <p:spTgt spid="16"/>
                                        </p:tgtEl>
                                      </p:cBhvr>
                                      <p:to x="120000" y="150000"/>
                                    </p:animScale>
                                  </p:childTnLst>
                                </p:cTn>
                              </p:par>
                              <p:par>
                                <p:cTn id="107" presetID="48" presetClass="entr" presetSubtype="0" accel="50000" fill="hold" nodeType="withEffect">
                                  <p:stCondLst>
                                    <p:cond delay="0"/>
                                  </p:stCondLst>
                                  <p:childTnLst>
                                    <p:set>
                                      <p:cBhvr>
                                        <p:cTn id="108" dur="1" fill="hold">
                                          <p:stCondLst>
                                            <p:cond delay="0"/>
                                          </p:stCondLst>
                                        </p:cTn>
                                        <p:tgtEl>
                                          <p:spTgt spid="15">
                                            <p:txEl>
                                              <p:pRg st="0" end="0"/>
                                            </p:txEl>
                                          </p:spTgt>
                                        </p:tgtEl>
                                        <p:attrNameLst>
                                          <p:attrName>style.visibility</p:attrName>
                                        </p:attrNameLst>
                                      </p:cBhvr>
                                      <p:to>
                                        <p:strVal val="visible"/>
                                      </p:to>
                                    </p:set>
                                    <p:anim calcmode="lin" valueType="num">
                                      <p:cBhvr>
                                        <p:cTn id="109" dur="1000" fill="hold"/>
                                        <p:tgtEl>
                                          <p:spTgt spid="1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0" dur="1000" fill="hold"/>
                                        <p:tgtEl>
                                          <p:spTgt spid="1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11" dur="1000" fill="hold"/>
                                        <p:tgtEl>
                                          <p:spTgt spid="15">
                                            <p:txEl>
                                              <p:pRg st="0" end="0"/>
                                            </p:txEl>
                                          </p:spTgt>
                                        </p:tgtEl>
                                        <p:attrNameLst>
                                          <p:attrName>ppt_y</p:attrName>
                                        </p:attrNameLst>
                                      </p:cBhvr>
                                      <p:tavLst>
                                        <p:tav tm="0">
                                          <p:val>
                                            <p:strVal val="#ppt_y"/>
                                          </p:val>
                                        </p:tav>
                                        <p:tav tm="100000">
                                          <p:val>
                                            <p:strVal val="#ppt_y"/>
                                          </p:val>
                                        </p:tav>
                                      </p:tavLst>
                                    </p:anim>
                                    <p:animEffect transition="in" filter="fade">
                                      <p:cBhvr>
                                        <p:cTn id="112" dur="1000"/>
                                        <p:tgtEl>
                                          <p:spTgt spid="15">
                                            <p:txEl>
                                              <p:pRg st="0" end="0"/>
                                            </p:txEl>
                                          </p:spTgt>
                                        </p:tgtEl>
                                      </p:cBhvr>
                                    </p:animEffect>
                                  </p:childTnLst>
                                </p:cTn>
                              </p:par>
                              <p:par>
                                <p:cTn id="113" presetID="48" presetClass="entr" presetSubtype="0" accel="50000" fill="hold" nodeType="withEffect">
                                  <p:stCondLst>
                                    <p:cond delay="0"/>
                                  </p:stCondLst>
                                  <p:childTnLst>
                                    <p:set>
                                      <p:cBhvr>
                                        <p:cTn id="114" dur="1" fill="hold">
                                          <p:stCondLst>
                                            <p:cond delay="0"/>
                                          </p:stCondLst>
                                        </p:cTn>
                                        <p:tgtEl>
                                          <p:spTgt spid="15">
                                            <p:txEl>
                                              <p:pRg st="1" end="1"/>
                                            </p:txEl>
                                          </p:spTgt>
                                        </p:tgtEl>
                                        <p:attrNameLst>
                                          <p:attrName>style.visibility</p:attrName>
                                        </p:attrNameLst>
                                      </p:cBhvr>
                                      <p:to>
                                        <p:strVal val="visible"/>
                                      </p:to>
                                    </p:set>
                                    <p:anim calcmode="lin" valueType="num">
                                      <p:cBhvr>
                                        <p:cTn id="115" dur="1000" fill="hold"/>
                                        <p:tgtEl>
                                          <p:spTgt spid="1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1000" fill="hold"/>
                                        <p:tgtEl>
                                          <p:spTgt spid="1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17" dur="1000" fill="hold"/>
                                        <p:tgtEl>
                                          <p:spTgt spid="15">
                                            <p:txEl>
                                              <p:pRg st="1" end="1"/>
                                            </p:txEl>
                                          </p:spTgt>
                                        </p:tgtEl>
                                        <p:attrNameLst>
                                          <p:attrName>ppt_y</p:attrName>
                                        </p:attrNameLst>
                                      </p:cBhvr>
                                      <p:tavLst>
                                        <p:tav tm="0">
                                          <p:val>
                                            <p:strVal val="#ppt_y"/>
                                          </p:val>
                                        </p:tav>
                                        <p:tav tm="100000">
                                          <p:val>
                                            <p:strVal val="#ppt_y"/>
                                          </p:val>
                                        </p:tav>
                                      </p:tavLst>
                                    </p:anim>
                                    <p:animEffect transition="in" filter="fade">
                                      <p:cBhvr>
                                        <p:cTn id="118"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08093" y="130587"/>
            <a:ext cx="11065578" cy="3281351"/>
          </a:xfrm>
          <a:prstGeom prst="rect">
            <a:avLst/>
          </a:prstGeom>
        </p:spPr>
      </p:pic>
      <p:pic>
        <p:nvPicPr>
          <p:cNvPr id="5" name="Image 4"/>
          <p:cNvPicPr>
            <a:picLocks noChangeAspect="1"/>
          </p:cNvPicPr>
          <p:nvPr/>
        </p:nvPicPr>
        <p:blipFill>
          <a:blip r:embed="rId3"/>
          <a:stretch>
            <a:fillRect/>
          </a:stretch>
        </p:blipFill>
        <p:spPr>
          <a:xfrm>
            <a:off x="508093" y="3885489"/>
            <a:ext cx="10737663" cy="1679238"/>
          </a:xfrm>
          <a:prstGeom prst="rect">
            <a:avLst/>
          </a:prstGeom>
        </p:spPr>
      </p:pic>
    </p:spTree>
    <p:extLst>
      <p:ext uri="{BB962C8B-B14F-4D97-AF65-F5344CB8AC3E}">
        <p14:creationId xmlns:p14="http://schemas.microsoft.com/office/powerpoint/2010/main" val="298928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308949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3"/>
          <a:srcRect/>
          <a:stretch>
            <a:fillRect/>
          </a:stretch>
        </p:blipFill>
        <p:spPr bwMode="auto">
          <a:xfrm>
            <a:off x="1524000" y="1"/>
            <a:ext cx="9144000" cy="6857999"/>
          </a:xfrm>
          <a:prstGeom prst="rect">
            <a:avLst/>
          </a:prstGeom>
          <a:noFill/>
          <a:ln w="9525">
            <a:noFill/>
            <a:miter lim="800000"/>
            <a:headEnd/>
            <a:tailEnd/>
          </a:ln>
        </p:spPr>
      </p:pic>
    </p:spTree>
    <p:extLst>
      <p:ext uri="{BB962C8B-B14F-4D97-AF65-F5344CB8AC3E}">
        <p14:creationId xmlns:p14="http://schemas.microsoft.com/office/powerpoint/2010/main" val="2057480298"/>
      </p:ext>
    </p:extLst>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838200" y="2153017"/>
            <a:ext cx="10477040" cy="3033132"/>
          </a:xfrm>
          <a:prstGeom prst="rect">
            <a:avLst/>
          </a:prstGeom>
        </p:spPr>
      </p:pic>
      <p:sp>
        <p:nvSpPr>
          <p:cNvPr id="5" name="Rectangle 4"/>
          <p:cNvSpPr/>
          <p:nvPr/>
        </p:nvSpPr>
        <p:spPr>
          <a:xfrm>
            <a:off x="3449781" y="2153017"/>
            <a:ext cx="429491" cy="34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249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560630" y="269780"/>
            <a:ext cx="8934497" cy="6052713"/>
          </a:xfrm>
          <a:prstGeom prst="rect">
            <a:avLst/>
          </a:prstGeom>
        </p:spPr>
      </p:pic>
      <p:sp>
        <p:nvSpPr>
          <p:cNvPr id="5" name="Rectangle 4"/>
          <p:cNvSpPr/>
          <p:nvPr/>
        </p:nvSpPr>
        <p:spPr>
          <a:xfrm>
            <a:off x="7983940" y="1842448"/>
            <a:ext cx="2511187" cy="1050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11498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rgences-serveur.fr/IMG/png/intox_para.png?155096517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1704" y="260648"/>
            <a:ext cx="5544616" cy="5080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831582" y="5489356"/>
            <a:ext cx="7440883"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eaLnBrk="0" fontAlgn="base" hangingPunct="0">
              <a:spcBef>
                <a:spcPct val="0"/>
              </a:spcBef>
              <a:spcAft>
                <a:spcPct val="0"/>
              </a:spcAft>
            </a:pPr>
            <a:r>
              <a:rPr lang="fr-FR" altLang="fr-FR" b="1" dirty="0">
                <a:solidFill>
                  <a:srgbClr val="212529"/>
                </a:solidFill>
                <a:latin typeface="-apple-system"/>
              </a:rPr>
              <a:t>Nomogramme de </a:t>
            </a:r>
            <a:r>
              <a:rPr lang="fr-FR" altLang="fr-FR" b="1" dirty="0" err="1">
                <a:solidFill>
                  <a:srgbClr val="212529"/>
                </a:solidFill>
                <a:latin typeface="-apple-system"/>
              </a:rPr>
              <a:t>Rumach</a:t>
            </a:r>
            <a:r>
              <a:rPr lang="fr-FR" altLang="fr-FR" b="1" dirty="0">
                <a:solidFill>
                  <a:srgbClr val="212529"/>
                </a:solidFill>
                <a:latin typeface="-apple-system"/>
              </a:rPr>
              <a:t>-Matthew.</a:t>
            </a:r>
          </a:p>
          <a:p>
            <a:pPr lvl="1" indent="-457200" eaLnBrk="0" fontAlgn="base" hangingPunct="0">
              <a:spcBef>
                <a:spcPct val="0"/>
              </a:spcBef>
              <a:spcAft>
                <a:spcPct val="0"/>
              </a:spcAft>
            </a:pPr>
            <a:r>
              <a:rPr lang="fr-FR" altLang="fr-FR" dirty="0">
                <a:solidFill>
                  <a:srgbClr val="212529"/>
                </a:solidFill>
                <a:latin typeface="-apple-system"/>
              </a:rPr>
              <a:t>Facteur de conversion paracétamol </a:t>
            </a:r>
            <a:r>
              <a:rPr lang="fr-FR" altLang="fr-FR" dirty="0" err="1">
                <a:solidFill>
                  <a:srgbClr val="212529"/>
                </a:solidFill>
                <a:latin typeface="-apple-system"/>
              </a:rPr>
              <a:t>mcmol</a:t>
            </a:r>
            <a:r>
              <a:rPr lang="fr-FR" altLang="fr-FR" dirty="0">
                <a:solidFill>
                  <a:srgbClr val="212529"/>
                </a:solidFill>
                <a:latin typeface="-apple-system"/>
              </a:rPr>
              <a:t>/L x 0,151 = </a:t>
            </a:r>
            <a:r>
              <a:rPr lang="fr-FR" altLang="fr-FR" dirty="0" err="1">
                <a:solidFill>
                  <a:srgbClr val="212529"/>
                </a:solidFill>
                <a:latin typeface="-apple-system"/>
              </a:rPr>
              <a:t>mcg</a:t>
            </a:r>
            <a:r>
              <a:rPr lang="fr-FR" altLang="fr-FR" dirty="0">
                <a:solidFill>
                  <a:srgbClr val="212529"/>
                </a:solidFill>
                <a:latin typeface="-apple-system"/>
              </a:rPr>
              <a:t>/ml ou mg/l.</a:t>
            </a:r>
            <a:br>
              <a:rPr lang="fr-FR" altLang="fr-FR" dirty="0">
                <a:solidFill>
                  <a:srgbClr val="212529"/>
                </a:solidFill>
                <a:latin typeface="-apple-system"/>
              </a:rPr>
            </a:br>
            <a:r>
              <a:rPr lang="fr-FR" altLang="fr-FR" dirty="0">
                <a:solidFill>
                  <a:srgbClr val="212529"/>
                </a:solidFill>
                <a:latin typeface="-apple-system"/>
              </a:rPr>
              <a:t>D’après Larocque &amp; al. Réanimation. 2010 </a:t>
            </a:r>
            <a:r>
              <a:rPr lang="fr-FR" altLang="fr-FR" dirty="0" err="1">
                <a:solidFill>
                  <a:srgbClr val="212529"/>
                </a:solidFill>
                <a:latin typeface="-apple-system"/>
              </a:rPr>
              <a:t>Oct</a:t>
            </a:r>
            <a:r>
              <a:rPr lang="fr-FR" altLang="fr-FR" dirty="0">
                <a:solidFill>
                  <a:srgbClr val="212529"/>
                </a:solidFill>
                <a:latin typeface="-apple-system"/>
              </a:rPr>
              <a:t> ;19(6) :545-51</a:t>
            </a:r>
          </a:p>
          <a:p>
            <a:pPr eaLnBrk="0" fontAlgn="base" hangingPunct="0">
              <a:spcBef>
                <a:spcPct val="0"/>
              </a:spcBef>
              <a:spcAft>
                <a:spcPct val="0"/>
              </a:spcAft>
            </a:pPr>
            <a:endParaRPr lang="fr-FR" altLang="fr-FR" dirty="0">
              <a:latin typeface="Arial" panose="020B0604020202020204" pitchFamily="34" charset="0"/>
            </a:endParaRPr>
          </a:p>
        </p:txBody>
      </p:sp>
    </p:spTree>
    <p:extLst>
      <p:ext uri="{BB962C8B-B14F-4D97-AF65-F5344CB8AC3E}">
        <p14:creationId xmlns:p14="http://schemas.microsoft.com/office/powerpoint/2010/main" val="361115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pic>
        <p:nvPicPr>
          <p:cNvPr id="4" name="Espace réservé du contenu 3"/>
          <p:cNvPicPr>
            <a:picLocks noGrp="1" noChangeAspect="1"/>
          </p:cNvPicPr>
          <p:nvPr>
            <p:ph idx="1"/>
          </p:nvPr>
        </p:nvPicPr>
        <p:blipFill rotWithShape="1">
          <a:blip r:embed="rId2"/>
          <a:srcRect t="32789"/>
          <a:stretch/>
        </p:blipFill>
        <p:spPr>
          <a:xfrm>
            <a:off x="838200" y="1864246"/>
            <a:ext cx="8040222" cy="2023266"/>
          </a:xfrm>
          <a:prstGeom prst="rect">
            <a:avLst/>
          </a:prstGeom>
        </p:spPr>
      </p:pic>
    </p:spTree>
    <p:extLst>
      <p:ext uri="{BB962C8B-B14F-4D97-AF65-F5344CB8AC3E}">
        <p14:creationId xmlns:p14="http://schemas.microsoft.com/office/powerpoint/2010/main" val="188864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41089" y="571866"/>
            <a:ext cx="10922967" cy="4778055"/>
          </a:xfrm>
          <a:prstGeom prst="rect">
            <a:avLst/>
          </a:prstGeom>
        </p:spPr>
      </p:pic>
    </p:spTree>
    <p:extLst>
      <p:ext uri="{BB962C8B-B14F-4D97-AF65-F5344CB8AC3E}">
        <p14:creationId xmlns:p14="http://schemas.microsoft.com/office/powerpoint/2010/main" val="3636799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b="22753"/>
          <a:stretch/>
        </p:blipFill>
        <p:spPr>
          <a:xfrm>
            <a:off x="517618" y="820300"/>
            <a:ext cx="10359647" cy="3931810"/>
          </a:xfrm>
          <a:prstGeom prst="rect">
            <a:avLst/>
          </a:prstGeom>
        </p:spPr>
      </p:pic>
      <p:cxnSp>
        <p:nvCxnSpPr>
          <p:cNvPr id="6" name="Connecteur droit 5"/>
          <p:cNvCxnSpPr/>
          <p:nvPr/>
        </p:nvCxnSpPr>
        <p:spPr>
          <a:xfrm flipV="1">
            <a:off x="8382000" y="3352800"/>
            <a:ext cx="2230582" cy="1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a:off x="706582" y="3629892"/>
            <a:ext cx="10016836" cy="6927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necteur droit 9"/>
          <p:cNvCxnSpPr/>
          <p:nvPr/>
        </p:nvCxnSpPr>
        <p:spPr>
          <a:xfrm>
            <a:off x="706582" y="3920837"/>
            <a:ext cx="2244436" cy="2770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479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22382" y="557011"/>
            <a:ext cx="10548767" cy="1981473"/>
          </a:xfrm>
          <a:prstGeom prst="rect">
            <a:avLst/>
          </a:prstGeom>
        </p:spPr>
      </p:pic>
      <p:pic>
        <p:nvPicPr>
          <p:cNvPr id="5" name="Image 4"/>
          <p:cNvPicPr>
            <a:picLocks noChangeAspect="1"/>
          </p:cNvPicPr>
          <p:nvPr/>
        </p:nvPicPr>
        <p:blipFill>
          <a:blip r:embed="rId3"/>
          <a:stretch>
            <a:fillRect/>
          </a:stretch>
        </p:blipFill>
        <p:spPr>
          <a:xfrm>
            <a:off x="565299" y="3027670"/>
            <a:ext cx="10462931" cy="1039364"/>
          </a:xfrm>
          <a:prstGeom prst="rect">
            <a:avLst/>
          </a:prstGeom>
        </p:spPr>
      </p:pic>
    </p:spTree>
    <p:extLst>
      <p:ext uri="{BB962C8B-B14F-4D97-AF65-F5344CB8AC3E}">
        <p14:creationId xmlns:p14="http://schemas.microsoft.com/office/powerpoint/2010/main" val="141698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60779" y="635912"/>
            <a:ext cx="10731257" cy="2953449"/>
          </a:xfrm>
          <a:prstGeom prst="rect">
            <a:avLst/>
          </a:prstGeom>
        </p:spPr>
      </p:pic>
    </p:spTree>
    <p:extLst>
      <p:ext uri="{BB962C8B-B14F-4D97-AF65-F5344CB8AC3E}">
        <p14:creationId xmlns:p14="http://schemas.microsoft.com/office/powerpoint/2010/main" val="3424831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59169" y="1311477"/>
            <a:ext cx="10282919" cy="1772917"/>
          </a:xfrm>
          <a:prstGeom prst="rect">
            <a:avLst/>
          </a:prstGeom>
        </p:spPr>
      </p:pic>
    </p:spTree>
    <p:extLst>
      <p:ext uri="{BB962C8B-B14F-4D97-AF65-F5344CB8AC3E}">
        <p14:creationId xmlns:p14="http://schemas.microsoft.com/office/powerpoint/2010/main" val="1032001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31028" y="930902"/>
            <a:ext cx="10607910" cy="1989719"/>
          </a:xfrm>
          <a:prstGeom prst="rect">
            <a:avLst/>
          </a:prstGeom>
        </p:spPr>
      </p:pic>
    </p:spTree>
    <p:extLst>
      <p:ext uri="{BB962C8B-B14F-4D97-AF65-F5344CB8AC3E}">
        <p14:creationId xmlns:p14="http://schemas.microsoft.com/office/powerpoint/2010/main" val="28298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165818" y="365125"/>
            <a:ext cx="11837797" cy="5981084"/>
          </a:xfrm>
          <a:prstGeom prst="rect">
            <a:avLst/>
          </a:prstGeom>
        </p:spPr>
      </p:pic>
    </p:spTree>
    <p:extLst>
      <p:ext uri="{BB962C8B-B14F-4D97-AF65-F5344CB8AC3E}">
        <p14:creationId xmlns:p14="http://schemas.microsoft.com/office/powerpoint/2010/main" val="1741359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343635" y="269780"/>
            <a:ext cx="11134132" cy="6131369"/>
          </a:xfrm>
          <a:prstGeom prst="rect">
            <a:avLst/>
          </a:prstGeom>
        </p:spPr>
      </p:pic>
    </p:spTree>
    <p:extLst>
      <p:ext uri="{BB962C8B-B14F-4D97-AF65-F5344CB8AC3E}">
        <p14:creationId xmlns:p14="http://schemas.microsoft.com/office/powerpoint/2010/main" val="4035444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780125" y="1028711"/>
            <a:ext cx="9805902" cy="3556937"/>
          </a:xfrm>
          <a:prstGeom prst="rect">
            <a:avLst/>
          </a:prstGeom>
        </p:spPr>
      </p:pic>
    </p:spTree>
    <p:extLst>
      <p:ext uri="{BB962C8B-B14F-4D97-AF65-F5344CB8AC3E}">
        <p14:creationId xmlns:p14="http://schemas.microsoft.com/office/powerpoint/2010/main" val="30407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ins 1"/>
          <p:cNvSpPr/>
          <p:nvPr/>
        </p:nvSpPr>
        <p:spPr>
          <a:xfrm>
            <a:off x="-190544" y="1214422"/>
            <a:ext cx="12430212" cy="857256"/>
          </a:xfrm>
          <a:prstGeom prst="mathMinus">
            <a:avLst/>
          </a:prstGeom>
          <a:solidFill>
            <a:schemeClr val="bg1">
              <a:lumMod val="65000"/>
            </a:schemeClr>
          </a:solidFill>
          <a:ln>
            <a:noFill/>
          </a:ln>
          <a:effectLst>
            <a:outerShdw blurRad="50800" dist="38100" dir="18900000" sx="20000" sy="2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Bouée 2"/>
          <p:cNvSpPr/>
          <p:nvPr/>
        </p:nvSpPr>
        <p:spPr>
          <a:xfrm>
            <a:off x="1952596" y="1071546"/>
            <a:ext cx="1000132" cy="1000132"/>
          </a:xfrm>
          <a:prstGeom prst="don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Moins 5"/>
          <p:cNvSpPr/>
          <p:nvPr/>
        </p:nvSpPr>
        <p:spPr>
          <a:xfrm>
            <a:off x="1524000" y="1214422"/>
            <a:ext cx="1000100" cy="857256"/>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ée 7"/>
          <p:cNvSpPr/>
          <p:nvPr/>
        </p:nvSpPr>
        <p:spPr>
          <a:xfrm>
            <a:off x="3381356" y="1071546"/>
            <a:ext cx="1000132" cy="1000132"/>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Bouée 8"/>
          <p:cNvSpPr/>
          <p:nvPr/>
        </p:nvSpPr>
        <p:spPr>
          <a:xfrm>
            <a:off x="5881686" y="1142984"/>
            <a:ext cx="1000132" cy="1000132"/>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Bouée 9"/>
          <p:cNvSpPr/>
          <p:nvPr/>
        </p:nvSpPr>
        <p:spPr>
          <a:xfrm>
            <a:off x="8524892" y="1071546"/>
            <a:ext cx="1000132" cy="1000132"/>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Moins 11"/>
          <p:cNvSpPr/>
          <p:nvPr/>
        </p:nvSpPr>
        <p:spPr>
          <a:xfrm>
            <a:off x="3738546" y="1214422"/>
            <a:ext cx="1000100" cy="857256"/>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Moins 12"/>
          <p:cNvSpPr/>
          <p:nvPr/>
        </p:nvSpPr>
        <p:spPr>
          <a:xfrm>
            <a:off x="8739206" y="1214422"/>
            <a:ext cx="1000100" cy="857256"/>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oins 13"/>
          <p:cNvSpPr/>
          <p:nvPr/>
        </p:nvSpPr>
        <p:spPr>
          <a:xfrm>
            <a:off x="5595934" y="1214422"/>
            <a:ext cx="1000100" cy="857256"/>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rot="1752969">
            <a:off x="1728735" y="3731600"/>
            <a:ext cx="1496375" cy="210717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rot="2284046">
            <a:off x="3303136" y="4176703"/>
            <a:ext cx="1496375" cy="2116271"/>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rot="3564283">
            <a:off x="5398183" y="4697045"/>
            <a:ext cx="1603802" cy="1949264"/>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rot="19907861">
            <a:off x="8229079" y="4484593"/>
            <a:ext cx="1496375" cy="2147283"/>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rot="1713841">
            <a:off x="1871544" y="3855495"/>
            <a:ext cx="1344733" cy="1796050"/>
          </a:xfrm>
          <a:prstGeom prst="roundRect">
            <a:avLst/>
          </a:prstGeom>
          <a:solidFill>
            <a:srgbClr val="5CA34B"/>
          </a:solidFill>
          <a:ln>
            <a:solidFill>
              <a:srgbClr val="5CA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à coins arrondis 21"/>
          <p:cNvSpPr/>
          <p:nvPr/>
        </p:nvSpPr>
        <p:spPr>
          <a:xfrm rot="2143353">
            <a:off x="3279109" y="4438426"/>
            <a:ext cx="1344733" cy="17960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rot="19916154">
            <a:off x="5410664" y="4873869"/>
            <a:ext cx="1644537" cy="144556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Comprimés effervescents </a:t>
            </a:r>
          </a:p>
        </p:txBody>
      </p:sp>
      <p:sp>
        <p:nvSpPr>
          <p:cNvPr id="24" name="Rectangle à coins arrondis 23"/>
          <p:cNvSpPr/>
          <p:nvPr/>
        </p:nvSpPr>
        <p:spPr>
          <a:xfrm rot="19927099">
            <a:off x="8295296" y="4567877"/>
            <a:ext cx="1344733" cy="179605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309786" y="3643314"/>
            <a:ext cx="214314" cy="21431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8953520" y="4500570"/>
            <a:ext cx="214314" cy="21431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881422" y="4214818"/>
            <a:ext cx="142876" cy="21431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33" name="Moins 32"/>
          <p:cNvSpPr/>
          <p:nvPr/>
        </p:nvSpPr>
        <p:spPr>
          <a:xfrm rot="5400000">
            <a:off x="1416811" y="2607463"/>
            <a:ext cx="2071702" cy="571504"/>
          </a:xfrm>
          <a:prstGeom prst="mathMinus">
            <a:avLst/>
          </a:prstGeom>
          <a:ln w="63500">
            <a:solidFill>
              <a:srgbClr val="5CA3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34" name="Moins 33"/>
          <p:cNvSpPr/>
          <p:nvPr/>
        </p:nvSpPr>
        <p:spPr>
          <a:xfrm rot="5400000">
            <a:off x="1988315" y="3178967"/>
            <a:ext cx="3786214" cy="571504"/>
          </a:xfrm>
          <a:prstGeom prst="mathMinus">
            <a:avLst/>
          </a:prstGeom>
          <a:ln w="635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36" name="Moins 35"/>
          <p:cNvSpPr/>
          <p:nvPr/>
        </p:nvSpPr>
        <p:spPr>
          <a:xfrm rot="5400000">
            <a:off x="4488645" y="3250405"/>
            <a:ext cx="3786214" cy="571504"/>
          </a:xfrm>
          <a:prstGeom prst="mathMinus">
            <a:avLst/>
          </a:prstGeom>
          <a:ln w="635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37" name="Moins 36"/>
          <p:cNvSpPr/>
          <p:nvPr/>
        </p:nvSpPr>
        <p:spPr>
          <a:xfrm rot="5400000">
            <a:off x="7274727" y="2964653"/>
            <a:ext cx="3643338" cy="571504"/>
          </a:xfrm>
          <a:prstGeom prst="mathMinus">
            <a:avLst/>
          </a:prstGeom>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524000" y="1"/>
            <a:ext cx="8572528" cy="769441"/>
          </a:xfrm>
          <a:prstGeom prst="rect">
            <a:avLst/>
          </a:prstGeom>
        </p:spPr>
        <p:txBody>
          <a:bodyPr wrap="square">
            <a:spAutoFit/>
          </a:bodyPr>
          <a:lstStyle/>
          <a:p>
            <a:pPr algn="ctr"/>
            <a:r>
              <a:rPr lang="fr-FR" sz="4400" b="1" dirty="0">
                <a:solidFill>
                  <a:srgbClr val="002060"/>
                </a:solidFill>
              </a:rPr>
              <a:t>Formes galéniques</a:t>
            </a:r>
            <a:endParaRPr lang="ar-DZ" sz="4400" b="1" dirty="0">
              <a:solidFill>
                <a:srgbClr val="002060"/>
              </a:solidFill>
            </a:endParaRPr>
          </a:p>
        </p:txBody>
      </p:sp>
      <p:sp>
        <p:nvSpPr>
          <p:cNvPr id="41" name="ZoneTexte 40"/>
          <p:cNvSpPr txBox="1"/>
          <p:nvPr/>
        </p:nvSpPr>
        <p:spPr>
          <a:xfrm rot="1820077">
            <a:off x="1856656" y="4360472"/>
            <a:ext cx="1339832" cy="830997"/>
          </a:xfrm>
          <a:prstGeom prst="rect">
            <a:avLst/>
          </a:prstGeom>
          <a:noFill/>
        </p:spPr>
        <p:txBody>
          <a:bodyPr wrap="square" rtlCol="0">
            <a:spAutoFit/>
          </a:bodyPr>
          <a:lstStyle/>
          <a:p>
            <a:r>
              <a:rPr lang="fr-FR" sz="2400" b="1" dirty="0" err="1">
                <a:solidFill>
                  <a:schemeClr val="bg1"/>
                </a:solidFill>
                <a:cs typeface="Times New Roman" pitchFamily="18" charset="0"/>
              </a:rPr>
              <a:t>siroup</a:t>
            </a:r>
            <a:endParaRPr lang="ar-DZ" sz="2400" b="1" dirty="0">
              <a:solidFill>
                <a:schemeClr val="bg1"/>
              </a:solidFill>
            </a:endParaRPr>
          </a:p>
          <a:p>
            <a:endParaRPr lang="fr-FR" sz="2400" b="1" dirty="0">
              <a:solidFill>
                <a:schemeClr val="bg1"/>
              </a:solidFill>
            </a:endParaRPr>
          </a:p>
        </p:txBody>
      </p:sp>
      <p:sp>
        <p:nvSpPr>
          <p:cNvPr id="42" name="ZoneTexte 41"/>
          <p:cNvSpPr txBox="1"/>
          <p:nvPr/>
        </p:nvSpPr>
        <p:spPr>
          <a:xfrm rot="18612894">
            <a:off x="3120016" y="5027274"/>
            <a:ext cx="1923617" cy="769441"/>
          </a:xfrm>
          <a:prstGeom prst="rect">
            <a:avLst/>
          </a:prstGeom>
          <a:noFill/>
        </p:spPr>
        <p:txBody>
          <a:bodyPr wrap="square" rtlCol="0">
            <a:spAutoFit/>
          </a:bodyPr>
          <a:lstStyle/>
          <a:p>
            <a:r>
              <a:rPr lang="fr-FR" sz="2800" b="1" dirty="0">
                <a:solidFill>
                  <a:schemeClr val="bg1"/>
                </a:solidFill>
                <a:cs typeface="Times New Roman" pitchFamily="18" charset="0"/>
              </a:rPr>
              <a:t>comprimés</a:t>
            </a:r>
            <a:endParaRPr lang="ar-DZ" sz="2800" b="1" dirty="0">
              <a:solidFill>
                <a:schemeClr val="bg1"/>
              </a:solidFill>
            </a:endParaRPr>
          </a:p>
          <a:p>
            <a:endParaRPr lang="fr-FR" sz="1600" dirty="0"/>
          </a:p>
        </p:txBody>
      </p:sp>
      <p:sp>
        <p:nvSpPr>
          <p:cNvPr id="44" name="ZoneTexte 43"/>
          <p:cNvSpPr txBox="1"/>
          <p:nvPr/>
        </p:nvSpPr>
        <p:spPr>
          <a:xfrm rot="19722119">
            <a:off x="8126827" y="4981422"/>
            <a:ext cx="1447757" cy="523220"/>
          </a:xfrm>
          <a:prstGeom prst="rect">
            <a:avLst/>
          </a:prstGeom>
          <a:noFill/>
        </p:spPr>
        <p:txBody>
          <a:bodyPr wrap="square" rtlCol="0">
            <a:spAutoFit/>
          </a:bodyPr>
          <a:lstStyle/>
          <a:p>
            <a:r>
              <a:rPr lang="fr-FR" sz="2800" b="1" dirty="0"/>
              <a:t>poudre</a:t>
            </a:r>
            <a:endParaRPr lang="fr-FR" sz="2800" b="1" dirty="0">
              <a:solidFill>
                <a:schemeClr val="bg1"/>
              </a:solidFill>
            </a:endParaRPr>
          </a:p>
        </p:txBody>
      </p:sp>
      <p:pic>
        <p:nvPicPr>
          <p:cNvPr id="47" name="Image 46" descr="doliprane-liquiz.jpg"/>
          <p:cNvPicPr>
            <a:picLocks noChangeAspect="1"/>
          </p:cNvPicPr>
          <p:nvPr/>
        </p:nvPicPr>
        <p:blipFill>
          <a:blip r:embed="rId3"/>
          <a:srcRect l="33333" t="13319" r="28205" b="11196"/>
          <a:stretch>
            <a:fillRect/>
          </a:stretch>
        </p:blipFill>
        <p:spPr>
          <a:xfrm rot="1829701">
            <a:off x="1685822" y="3952227"/>
            <a:ext cx="1447612" cy="1877138"/>
          </a:xfrm>
          <a:prstGeom prst="rect">
            <a:avLst/>
          </a:prstGeom>
        </p:spPr>
      </p:pic>
      <p:pic>
        <p:nvPicPr>
          <p:cNvPr id="48" name="Image 47" descr="doliprane.jpg"/>
          <p:cNvPicPr>
            <a:picLocks noChangeAspect="1"/>
          </p:cNvPicPr>
          <p:nvPr/>
        </p:nvPicPr>
        <p:blipFill>
          <a:blip r:embed="rId4" cstate="print"/>
          <a:stretch>
            <a:fillRect/>
          </a:stretch>
        </p:blipFill>
        <p:spPr>
          <a:xfrm rot="18316409">
            <a:off x="3156009" y="4504225"/>
            <a:ext cx="1798415" cy="1428736"/>
          </a:xfrm>
          <a:prstGeom prst="rect">
            <a:avLst/>
          </a:prstGeom>
        </p:spPr>
      </p:pic>
      <p:pic>
        <p:nvPicPr>
          <p:cNvPr id="49" name="Image 48" descr="images (3).jpg"/>
          <p:cNvPicPr>
            <a:picLocks noChangeAspect="1"/>
          </p:cNvPicPr>
          <p:nvPr/>
        </p:nvPicPr>
        <p:blipFill>
          <a:blip r:embed="rId5"/>
          <a:stretch>
            <a:fillRect/>
          </a:stretch>
        </p:blipFill>
        <p:spPr>
          <a:xfrm rot="19738490">
            <a:off x="5426250" y="5033547"/>
            <a:ext cx="1729729" cy="1484904"/>
          </a:xfrm>
          <a:prstGeom prst="rect">
            <a:avLst/>
          </a:prstGeom>
        </p:spPr>
      </p:pic>
      <p:pic>
        <p:nvPicPr>
          <p:cNvPr id="50" name="Image 49" descr="404-883-thickbox-2.jpg"/>
          <p:cNvPicPr>
            <a:picLocks noChangeAspect="1"/>
          </p:cNvPicPr>
          <p:nvPr/>
        </p:nvPicPr>
        <p:blipFill>
          <a:blip r:embed="rId6" cstate="print"/>
          <a:srcRect t="10027" b="14808"/>
          <a:stretch>
            <a:fillRect/>
          </a:stretch>
        </p:blipFill>
        <p:spPr>
          <a:xfrm rot="19743447">
            <a:off x="8287801" y="4591957"/>
            <a:ext cx="1555372" cy="2009140"/>
          </a:xfrm>
          <a:prstGeom prst="rect">
            <a:avLst/>
          </a:prstGeom>
        </p:spPr>
      </p:pic>
      <p:sp>
        <p:nvSpPr>
          <p:cNvPr id="28" name="Ellipse 27"/>
          <p:cNvSpPr/>
          <p:nvPr/>
        </p:nvSpPr>
        <p:spPr>
          <a:xfrm>
            <a:off x="6310314" y="4857760"/>
            <a:ext cx="214314" cy="21431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0394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0.70"/>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1000" fill="hold"/>
                                        <p:tgtEl>
                                          <p:spTgt spid="33"/>
                                        </p:tgtEl>
                                        <p:attrNameLst>
                                          <p:attrName>ppt_w</p:attrName>
                                        </p:attrNameLst>
                                      </p:cBhvr>
                                      <p:tavLst>
                                        <p:tav tm="0">
                                          <p:val>
                                            <p:strVal val="#ppt_w*0.70"/>
                                          </p:val>
                                        </p:tav>
                                        <p:tav tm="100000">
                                          <p:val>
                                            <p:strVal val="#ppt_w"/>
                                          </p:val>
                                        </p:tav>
                                      </p:tavLst>
                                    </p:anim>
                                    <p:anim calcmode="lin" valueType="num">
                                      <p:cBhvr>
                                        <p:cTn id="33" dur="1000" fill="hold"/>
                                        <p:tgtEl>
                                          <p:spTgt spid="33"/>
                                        </p:tgtEl>
                                        <p:attrNameLst>
                                          <p:attrName>ppt_h</p:attrName>
                                        </p:attrNameLst>
                                      </p:cBhvr>
                                      <p:tavLst>
                                        <p:tav tm="0">
                                          <p:val>
                                            <p:strVal val="#ppt_h"/>
                                          </p:val>
                                        </p:tav>
                                        <p:tav tm="100000">
                                          <p:val>
                                            <p:strVal val="#ppt_h"/>
                                          </p:val>
                                        </p:tav>
                                      </p:tavLst>
                                    </p:anim>
                                    <p:animEffect transition="in" filter="fade">
                                      <p:cBhvr>
                                        <p:cTn id="34" dur="1000"/>
                                        <p:tgtEl>
                                          <p:spTgt spid="33"/>
                                        </p:tgtEl>
                                      </p:cBhvr>
                                    </p:animEffect>
                                  </p:childTnLst>
                                </p:cTn>
                              </p:par>
                              <p:par>
                                <p:cTn id="35" presetID="53" presetClass="entr" presetSubtype="0" fill="hold" nodeType="with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anim calcmode="lin" valueType="num">
                                      <p:cBhvr>
                                        <p:cTn id="37"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4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strVal val="#ppt_w*0.70"/>
                                          </p:val>
                                        </p:tav>
                                        <p:tav tm="100000">
                                          <p:val>
                                            <p:strVal val="#ppt_w"/>
                                          </p:val>
                                        </p:tav>
                                      </p:tavLst>
                                    </p:anim>
                                    <p:anim calcmode="lin" valueType="num">
                                      <p:cBhvr>
                                        <p:cTn id="52" dur="1000" fill="hold"/>
                                        <p:tgtEl>
                                          <p:spTgt spid="8"/>
                                        </p:tgtEl>
                                        <p:attrNameLst>
                                          <p:attrName>ppt_h</p:attrName>
                                        </p:attrNameLst>
                                      </p:cBhvr>
                                      <p:tavLst>
                                        <p:tav tm="0">
                                          <p:val>
                                            <p:strVal val="#ppt_h"/>
                                          </p:val>
                                        </p:tav>
                                        <p:tav tm="100000">
                                          <p:val>
                                            <p:strVal val="#ppt_h"/>
                                          </p:val>
                                        </p:tav>
                                      </p:tavLst>
                                    </p:anim>
                                    <p:animEffect transition="in" filter="fade">
                                      <p:cBhvr>
                                        <p:cTn id="53" dur="1000"/>
                                        <p:tgtEl>
                                          <p:spTgt spid="8"/>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strVal val="#ppt_w*0.70"/>
                                          </p:val>
                                        </p:tav>
                                        <p:tav tm="100000">
                                          <p:val>
                                            <p:strVal val="#ppt_w"/>
                                          </p:val>
                                        </p:tav>
                                      </p:tavLst>
                                    </p:anim>
                                    <p:anim calcmode="lin" valueType="num">
                                      <p:cBhvr>
                                        <p:cTn id="62" dur="1000" fill="hold"/>
                                        <p:tgtEl>
                                          <p:spTgt spid="17"/>
                                        </p:tgtEl>
                                        <p:attrNameLst>
                                          <p:attrName>ppt_h</p:attrName>
                                        </p:attrNameLst>
                                      </p:cBhvr>
                                      <p:tavLst>
                                        <p:tav tm="0">
                                          <p:val>
                                            <p:strVal val="#ppt_h"/>
                                          </p:val>
                                        </p:tav>
                                        <p:tav tm="100000">
                                          <p:val>
                                            <p:strVal val="#ppt_h"/>
                                          </p:val>
                                        </p:tav>
                                      </p:tavLst>
                                    </p:anim>
                                    <p:animEffect transition="in" filter="fade">
                                      <p:cBhvr>
                                        <p:cTn id="63" dur="1000"/>
                                        <p:tgtEl>
                                          <p:spTgt spid="17"/>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strVal val="#ppt_w*0.70"/>
                                          </p:val>
                                        </p:tav>
                                        <p:tav tm="100000">
                                          <p:val>
                                            <p:strVal val="#ppt_w"/>
                                          </p:val>
                                        </p:tav>
                                      </p:tavLst>
                                    </p:anim>
                                    <p:anim calcmode="lin" valueType="num">
                                      <p:cBhvr>
                                        <p:cTn id="67" dur="1000" fill="hold"/>
                                        <p:tgtEl>
                                          <p:spTgt spid="22"/>
                                        </p:tgtEl>
                                        <p:attrNameLst>
                                          <p:attrName>ppt_h</p:attrName>
                                        </p:attrNameLst>
                                      </p:cBhvr>
                                      <p:tavLst>
                                        <p:tav tm="0">
                                          <p:val>
                                            <p:strVal val="#ppt_h"/>
                                          </p:val>
                                        </p:tav>
                                        <p:tav tm="100000">
                                          <p:val>
                                            <p:strVal val="#ppt_h"/>
                                          </p:val>
                                        </p:tav>
                                      </p:tavLst>
                                    </p:anim>
                                    <p:animEffect transition="in" filter="fade">
                                      <p:cBhvr>
                                        <p:cTn id="68" dur="1000"/>
                                        <p:tgtEl>
                                          <p:spTgt spid="22"/>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0" fill="hold"/>
                                        <p:tgtEl>
                                          <p:spTgt spid="30"/>
                                        </p:tgtEl>
                                        <p:attrNameLst>
                                          <p:attrName>ppt_w</p:attrName>
                                        </p:attrNameLst>
                                      </p:cBhvr>
                                      <p:tavLst>
                                        <p:tav tm="0">
                                          <p:val>
                                            <p:strVal val="#ppt_w*0.70"/>
                                          </p:val>
                                        </p:tav>
                                        <p:tav tm="100000">
                                          <p:val>
                                            <p:strVal val="#ppt_w"/>
                                          </p:val>
                                        </p:tav>
                                      </p:tavLst>
                                    </p:anim>
                                    <p:anim calcmode="lin" valueType="num">
                                      <p:cBhvr>
                                        <p:cTn id="72" dur="1000" fill="hold"/>
                                        <p:tgtEl>
                                          <p:spTgt spid="30"/>
                                        </p:tgtEl>
                                        <p:attrNameLst>
                                          <p:attrName>ppt_h</p:attrName>
                                        </p:attrNameLst>
                                      </p:cBhvr>
                                      <p:tavLst>
                                        <p:tav tm="0">
                                          <p:val>
                                            <p:strVal val="#ppt_h"/>
                                          </p:val>
                                        </p:tav>
                                        <p:tav tm="100000">
                                          <p:val>
                                            <p:strVal val="#ppt_h"/>
                                          </p:val>
                                        </p:tav>
                                      </p:tavLst>
                                    </p:anim>
                                    <p:animEffect transition="in" filter="fade">
                                      <p:cBhvr>
                                        <p:cTn id="73" dur="1000"/>
                                        <p:tgtEl>
                                          <p:spTgt spid="30"/>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0.70"/>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ppt_w</p:attrName>
                                        </p:attrNameLst>
                                      </p:cBhvr>
                                      <p:tavLst>
                                        <p:tav tm="0">
                                          <p:val>
                                            <p:strVal val="#ppt_w*0.70"/>
                                          </p:val>
                                        </p:tav>
                                        <p:tav tm="100000">
                                          <p:val>
                                            <p:strVal val="#ppt_w"/>
                                          </p:val>
                                        </p:tav>
                                      </p:tavLst>
                                    </p:anim>
                                    <p:anim calcmode="lin" valueType="num">
                                      <p:cBhvr>
                                        <p:cTn id="82" dur="1000" fill="hold"/>
                                        <p:tgtEl>
                                          <p:spTgt spid="42"/>
                                        </p:tgtEl>
                                        <p:attrNameLst>
                                          <p:attrName>ppt_h</p:attrName>
                                        </p:attrNameLst>
                                      </p:cBhvr>
                                      <p:tavLst>
                                        <p:tav tm="0">
                                          <p:val>
                                            <p:strVal val="#ppt_h"/>
                                          </p:val>
                                        </p:tav>
                                        <p:tav tm="100000">
                                          <p:val>
                                            <p:strVal val="#ppt_h"/>
                                          </p:val>
                                        </p:tav>
                                      </p:tavLst>
                                    </p:anim>
                                    <p:animEffect transition="in" filter="fade">
                                      <p:cBhvr>
                                        <p:cTn id="83" dur="1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Effect transition="in" filter="fade">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1000" fill="hold"/>
                                        <p:tgtEl>
                                          <p:spTgt spid="9"/>
                                        </p:tgtEl>
                                        <p:attrNameLst>
                                          <p:attrName>ppt_w</p:attrName>
                                        </p:attrNameLst>
                                      </p:cBhvr>
                                      <p:tavLst>
                                        <p:tav tm="0">
                                          <p:val>
                                            <p:strVal val="#ppt_w*0.70"/>
                                          </p:val>
                                        </p:tav>
                                        <p:tav tm="100000">
                                          <p:val>
                                            <p:strVal val="#ppt_w"/>
                                          </p:val>
                                        </p:tav>
                                      </p:tavLst>
                                    </p:anim>
                                    <p:anim calcmode="lin" valueType="num">
                                      <p:cBhvr>
                                        <p:cTn id="96" dur="1000" fill="hold"/>
                                        <p:tgtEl>
                                          <p:spTgt spid="9"/>
                                        </p:tgtEl>
                                        <p:attrNameLst>
                                          <p:attrName>ppt_h</p:attrName>
                                        </p:attrNameLst>
                                      </p:cBhvr>
                                      <p:tavLst>
                                        <p:tav tm="0">
                                          <p:val>
                                            <p:strVal val="#ppt_h"/>
                                          </p:val>
                                        </p:tav>
                                        <p:tav tm="100000">
                                          <p:val>
                                            <p:strVal val="#ppt_h"/>
                                          </p:val>
                                        </p:tav>
                                      </p:tavLst>
                                    </p:anim>
                                    <p:animEffect transition="in" filter="fade">
                                      <p:cBhvr>
                                        <p:cTn id="97" dur="1000"/>
                                        <p:tgtEl>
                                          <p:spTgt spid="9"/>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1000" fill="hold"/>
                                        <p:tgtEl>
                                          <p:spTgt spid="14"/>
                                        </p:tgtEl>
                                        <p:attrNameLst>
                                          <p:attrName>ppt_w</p:attrName>
                                        </p:attrNameLst>
                                      </p:cBhvr>
                                      <p:tavLst>
                                        <p:tav tm="0">
                                          <p:val>
                                            <p:strVal val="#ppt_w*0.70"/>
                                          </p:val>
                                        </p:tav>
                                        <p:tav tm="100000">
                                          <p:val>
                                            <p:strVal val="#ppt_w"/>
                                          </p:val>
                                        </p:tav>
                                      </p:tavLst>
                                    </p:anim>
                                    <p:anim calcmode="lin" valueType="num">
                                      <p:cBhvr>
                                        <p:cTn id="101" dur="1000" fill="hold"/>
                                        <p:tgtEl>
                                          <p:spTgt spid="14"/>
                                        </p:tgtEl>
                                        <p:attrNameLst>
                                          <p:attrName>ppt_h</p:attrName>
                                        </p:attrNameLst>
                                      </p:cBhvr>
                                      <p:tavLst>
                                        <p:tav tm="0">
                                          <p:val>
                                            <p:strVal val="#ppt_h"/>
                                          </p:val>
                                        </p:tav>
                                        <p:tav tm="100000">
                                          <p:val>
                                            <p:strVal val="#ppt_h"/>
                                          </p:val>
                                        </p:tav>
                                      </p:tavLst>
                                    </p:anim>
                                    <p:animEffect transition="in" filter="fade">
                                      <p:cBhvr>
                                        <p:cTn id="102" dur="1000"/>
                                        <p:tgtEl>
                                          <p:spTgt spid="14"/>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ppt_w</p:attrName>
                                        </p:attrNameLst>
                                      </p:cBhvr>
                                      <p:tavLst>
                                        <p:tav tm="0">
                                          <p:val>
                                            <p:strVal val="#ppt_w*0.70"/>
                                          </p:val>
                                        </p:tav>
                                        <p:tav tm="100000">
                                          <p:val>
                                            <p:strVal val="#ppt_w"/>
                                          </p:val>
                                        </p:tav>
                                      </p:tavLst>
                                    </p:anim>
                                    <p:anim calcmode="lin" valueType="num">
                                      <p:cBhvr>
                                        <p:cTn id="106" dur="1000" fill="hold"/>
                                        <p:tgtEl>
                                          <p:spTgt spid="18"/>
                                        </p:tgtEl>
                                        <p:attrNameLst>
                                          <p:attrName>ppt_h</p:attrName>
                                        </p:attrNameLst>
                                      </p:cBhvr>
                                      <p:tavLst>
                                        <p:tav tm="0">
                                          <p:val>
                                            <p:strVal val="#ppt_h"/>
                                          </p:val>
                                        </p:tav>
                                        <p:tav tm="100000">
                                          <p:val>
                                            <p:strVal val="#ppt_h"/>
                                          </p:val>
                                        </p:tav>
                                      </p:tavLst>
                                    </p:anim>
                                    <p:animEffect transition="in" filter="fade">
                                      <p:cBhvr>
                                        <p:cTn id="107" dur="1000"/>
                                        <p:tgtEl>
                                          <p:spTgt spid="18"/>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1000" fill="hold"/>
                                        <p:tgtEl>
                                          <p:spTgt spid="23"/>
                                        </p:tgtEl>
                                        <p:attrNameLst>
                                          <p:attrName>ppt_w</p:attrName>
                                        </p:attrNameLst>
                                      </p:cBhvr>
                                      <p:tavLst>
                                        <p:tav tm="0">
                                          <p:val>
                                            <p:strVal val="#ppt_w*0.70"/>
                                          </p:val>
                                        </p:tav>
                                        <p:tav tm="100000">
                                          <p:val>
                                            <p:strVal val="#ppt_w"/>
                                          </p:val>
                                        </p:tav>
                                      </p:tavLst>
                                    </p:anim>
                                    <p:anim calcmode="lin" valueType="num">
                                      <p:cBhvr>
                                        <p:cTn id="111" dur="1000" fill="hold"/>
                                        <p:tgtEl>
                                          <p:spTgt spid="23"/>
                                        </p:tgtEl>
                                        <p:attrNameLst>
                                          <p:attrName>ppt_h</p:attrName>
                                        </p:attrNameLst>
                                      </p:cBhvr>
                                      <p:tavLst>
                                        <p:tav tm="0">
                                          <p:val>
                                            <p:strVal val="#ppt_h"/>
                                          </p:val>
                                        </p:tav>
                                        <p:tav tm="100000">
                                          <p:val>
                                            <p:strVal val="#ppt_h"/>
                                          </p:val>
                                        </p:tav>
                                      </p:tavLst>
                                    </p:anim>
                                    <p:animEffect transition="in" filter="fade">
                                      <p:cBhvr>
                                        <p:cTn id="112" dur="1000"/>
                                        <p:tgtEl>
                                          <p:spTgt spid="23"/>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1000" fill="hold"/>
                                        <p:tgtEl>
                                          <p:spTgt spid="28"/>
                                        </p:tgtEl>
                                        <p:attrNameLst>
                                          <p:attrName>ppt_w</p:attrName>
                                        </p:attrNameLst>
                                      </p:cBhvr>
                                      <p:tavLst>
                                        <p:tav tm="0">
                                          <p:val>
                                            <p:strVal val="#ppt_w*0.70"/>
                                          </p:val>
                                        </p:tav>
                                        <p:tav tm="100000">
                                          <p:val>
                                            <p:strVal val="#ppt_w"/>
                                          </p:val>
                                        </p:tav>
                                      </p:tavLst>
                                    </p:anim>
                                    <p:anim calcmode="lin" valueType="num">
                                      <p:cBhvr>
                                        <p:cTn id="116" dur="1000" fill="hold"/>
                                        <p:tgtEl>
                                          <p:spTgt spid="28"/>
                                        </p:tgtEl>
                                        <p:attrNameLst>
                                          <p:attrName>ppt_h</p:attrName>
                                        </p:attrNameLst>
                                      </p:cBhvr>
                                      <p:tavLst>
                                        <p:tav tm="0">
                                          <p:val>
                                            <p:strVal val="#ppt_h"/>
                                          </p:val>
                                        </p:tav>
                                        <p:tav tm="100000">
                                          <p:val>
                                            <p:strVal val="#ppt_h"/>
                                          </p:val>
                                        </p:tav>
                                      </p:tavLst>
                                    </p:anim>
                                    <p:animEffect transition="in" filter="fade">
                                      <p:cBhvr>
                                        <p:cTn id="117" dur="1000"/>
                                        <p:tgtEl>
                                          <p:spTgt spid="28"/>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strVal val="#ppt_w*0.70"/>
                                          </p:val>
                                        </p:tav>
                                        <p:tav tm="100000">
                                          <p:val>
                                            <p:strVal val="#ppt_w"/>
                                          </p:val>
                                        </p:tav>
                                      </p:tavLst>
                                    </p:anim>
                                    <p:anim calcmode="lin" valueType="num">
                                      <p:cBhvr>
                                        <p:cTn id="121" dur="1000" fill="hold"/>
                                        <p:tgtEl>
                                          <p:spTgt spid="36"/>
                                        </p:tgtEl>
                                        <p:attrNameLst>
                                          <p:attrName>ppt_h</p:attrName>
                                        </p:attrNameLst>
                                      </p:cBhvr>
                                      <p:tavLst>
                                        <p:tav tm="0">
                                          <p:val>
                                            <p:strVal val="#ppt_h"/>
                                          </p:val>
                                        </p:tav>
                                        <p:tav tm="100000">
                                          <p:val>
                                            <p:strVal val="#ppt_h"/>
                                          </p:val>
                                        </p:tav>
                                      </p:tavLst>
                                    </p:anim>
                                    <p:animEffect transition="in" filter="fade">
                                      <p:cBhvr>
                                        <p:cTn id="122" dur="10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0" fill="hold" nodeType="click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p:cTn id="127" dur="500" fill="hold"/>
                                        <p:tgtEl>
                                          <p:spTgt spid="49"/>
                                        </p:tgtEl>
                                        <p:attrNameLst>
                                          <p:attrName>ppt_w</p:attrName>
                                        </p:attrNameLst>
                                      </p:cBhvr>
                                      <p:tavLst>
                                        <p:tav tm="0">
                                          <p:val>
                                            <p:fltVal val="0"/>
                                          </p:val>
                                        </p:tav>
                                        <p:tav tm="100000">
                                          <p:val>
                                            <p:strVal val="#ppt_w"/>
                                          </p:val>
                                        </p:tav>
                                      </p:tavLst>
                                    </p:anim>
                                    <p:anim calcmode="lin" valueType="num">
                                      <p:cBhvr>
                                        <p:cTn id="128" dur="500" fill="hold"/>
                                        <p:tgtEl>
                                          <p:spTgt spid="49"/>
                                        </p:tgtEl>
                                        <p:attrNameLst>
                                          <p:attrName>ppt_h</p:attrName>
                                        </p:attrNameLst>
                                      </p:cBhvr>
                                      <p:tavLst>
                                        <p:tav tm="0">
                                          <p:val>
                                            <p:fltVal val="0"/>
                                          </p:val>
                                        </p:tav>
                                        <p:tav tm="100000">
                                          <p:val>
                                            <p:strVal val="#ppt_h"/>
                                          </p:val>
                                        </p:tav>
                                      </p:tavLst>
                                    </p:anim>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grpId="0" nodeType="clickEffect">
                                  <p:stCondLst>
                                    <p:cond delay="0"/>
                                  </p:stCondLst>
                                  <p:childTnLst>
                                    <p:set>
                                      <p:cBhvr>
                                        <p:cTn id="133" dur="1" fill="hold">
                                          <p:stCondLst>
                                            <p:cond delay="0"/>
                                          </p:stCondLst>
                                        </p:cTn>
                                        <p:tgtEl>
                                          <p:spTgt spid="10"/>
                                        </p:tgtEl>
                                        <p:attrNameLst>
                                          <p:attrName>style.visibility</p:attrName>
                                        </p:attrNameLst>
                                      </p:cBhvr>
                                      <p:to>
                                        <p:strVal val="visible"/>
                                      </p:to>
                                    </p:set>
                                    <p:anim calcmode="lin" valueType="num">
                                      <p:cBhvr>
                                        <p:cTn id="134" dur="1000" fill="hold"/>
                                        <p:tgtEl>
                                          <p:spTgt spid="10"/>
                                        </p:tgtEl>
                                        <p:attrNameLst>
                                          <p:attrName>ppt_w</p:attrName>
                                        </p:attrNameLst>
                                      </p:cBhvr>
                                      <p:tavLst>
                                        <p:tav tm="0">
                                          <p:val>
                                            <p:strVal val="#ppt_w*0.70"/>
                                          </p:val>
                                        </p:tav>
                                        <p:tav tm="100000">
                                          <p:val>
                                            <p:strVal val="#ppt_w"/>
                                          </p:val>
                                        </p:tav>
                                      </p:tavLst>
                                    </p:anim>
                                    <p:anim calcmode="lin" valueType="num">
                                      <p:cBhvr>
                                        <p:cTn id="135" dur="1000" fill="hold"/>
                                        <p:tgtEl>
                                          <p:spTgt spid="10"/>
                                        </p:tgtEl>
                                        <p:attrNameLst>
                                          <p:attrName>ppt_h</p:attrName>
                                        </p:attrNameLst>
                                      </p:cBhvr>
                                      <p:tavLst>
                                        <p:tav tm="0">
                                          <p:val>
                                            <p:strVal val="#ppt_h"/>
                                          </p:val>
                                        </p:tav>
                                        <p:tav tm="100000">
                                          <p:val>
                                            <p:strVal val="#ppt_h"/>
                                          </p:val>
                                        </p:tav>
                                      </p:tavLst>
                                    </p:anim>
                                    <p:animEffect transition="in" filter="fade">
                                      <p:cBhvr>
                                        <p:cTn id="136" dur="1000"/>
                                        <p:tgtEl>
                                          <p:spTgt spid="10"/>
                                        </p:tgtEl>
                                      </p:cBhvr>
                                    </p:animEffect>
                                  </p:childTnLst>
                                </p:cTn>
                              </p:par>
                              <p:par>
                                <p:cTn id="137" presetID="55" presetClass="entr" presetSubtype="0" fill="hold" grpId="0" nodeType="with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p:cTn id="139" dur="1000" fill="hold"/>
                                        <p:tgtEl>
                                          <p:spTgt spid="13"/>
                                        </p:tgtEl>
                                        <p:attrNameLst>
                                          <p:attrName>ppt_w</p:attrName>
                                        </p:attrNameLst>
                                      </p:cBhvr>
                                      <p:tavLst>
                                        <p:tav tm="0">
                                          <p:val>
                                            <p:strVal val="#ppt_w*0.70"/>
                                          </p:val>
                                        </p:tav>
                                        <p:tav tm="100000">
                                          <p:val>
                                            <p:strVal val="#ppt_w"/>
                                          </p:val>
                                        </p:tav>
                                      </p:tavLst>
                                    </p:anim>
                                    <p:anim calcmode="lin" valueType="num">
                                      <p:cBhvr>
                                        <p:cTn id="140" dur="1000" fill="hold"/>
                                        <p:tgtEl>
                                          <p:spTgt spid="13"/>
                                        </p:tgtEl>
                                        <p:attrNameLst>
                                          <p:attrName>ppt_h</p:attrName>
                                        </p:attrNameLst>
                                      </p:cBhvr>
                                      <p:tavLst>
                                        <p:tav tm="0">
                                          <p:val>
                                            <p:strVal val="#ppt_h"/>
                                          </p:val>
                                        </p:tav>
                                        <p:tav tm="100000">
                                          <p:val>
                                            <p:strVal val="#ppt_h"/>
                                          </p:val>
                                        </p:tav>
                                      </p:tavLst>
                                    </p:anim>
                                    <p:animEffect transition="in" filter="fade">
                                      <p:cBhvr>
                                        <p:cTn id="141" dur="1000"/>
                                        <p:tgtEl>
                                          <p:spTgt spid="13"/>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1000" fill="hold"/>
                                        <p:tgtEl>
                                          <p:spTgt spid="19"/>
                                        </p:tgtEl>
                                        <p:attrNameLst>
                                          <p:attrName>ppt_w</p:attrName>
                                        </p:attrNameLst>
                                      </p:cBhvr>
                                      <p:tavLst>
                                        <p:tav tm="0">
                                          <p:val>
                                            <p:strVal val="#ppt_w*0.70"/>
                                          </p:val>
                                        </p:tav>
                                        <p:tav tm="100000">
                                          <p:val>
                                            <p:strVal val="#ppt_w"/>
                                          </p:val>
                                        </p:tav>
                                      </p:tavLst>
                                    </p:anim>
                                    <p:anim calcmode="lin" valueType="num">
                                      <p:cBhvr>
                                        <p:cTn id="145" dur="1000" fill="hold"/>
                                        <p:tgtEl>
                                          <p:spTgt spid="19"/>
                                        </p:tgtEl>
                                        <p:attrNameLst>
                                          <p:attrName>ppt_h</p:attrName>
                                        </p:attrNameLst>
                                      </p:cBhvr>
                                      <p:tavLst>
                                        <p:tav tm="0">
                                          <p:val>
                                            <p:strVal val="#ppt_h"/>
                                          </p:val>
                                        </p:tav>
                                        <p:tav tm="100000">
                                          <p:val>
                                            <p:strVal val="#ppt_h"/>
                                          </p:val>
                                        </p:tav>
                                      </p:tavLst>
                                    </p:anim>
                                    <p:animEffect transition="in" filter="fade">
                                      <p:cBhvr>
                                        <p:cTn id="146" dur="1000"/>
                                        <p:tgtEl>
                                          <p:spTgt spid="19"/>
                                        </p:tgtEl>
                                      </p:cBhvr>
                                    </p:animEffect>
                                  </p:childTnLst>
                                </p:cTn>
                              </p:par>
                              <p:par>
                                <p:cTn id="147" presetID="55" presetClass="entr" presetSubtype="0" fill="hold" grpId="0" nodeType="with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p:cTn id="149" dur="1000" fill="hold"/>
                                        <p:tgtEl>
                                          <p:spTgt spid="24"/>
                                        </p:tgtEl>
                                        <p:attrNameLst>
                                          <p:attrName>ppt_w</p:attrName>
                                        </p:attrNameLst>
                                      </p:cBhvr>
                                      <p:tavLst>
                                        <p:tav tm="0">
                                          <p:val>
                                            <p:strVal val="#ppt_w*0.70"/>
                                          </p:val>
                                        </p:tav>
                                        <p:tav tm="100000">
                                          <p:val>
                                            <p:strVal val="#ppt_w"/>
                                          </p:val>
                                        </p:tav>
                                      </p:tavLst>
                                    </p:anim>
                                    <p:anim calcmode="lin" valueType="num">
                                      <p:cBhvr>
                                        <p:cTn id="150" dur="1000" fill="hold"/>
                                        <p:tgtEl>
                                          <p:spTgt spid="24"/>
                                        </p:tgtEl>
                                        <p:attrNameLst>
                                          <p:attrName>ppt_h</p:attrName>
                                        </p:attrNameLst>
                                      </p:cBhvr>
                                      <p:tavLst>
                                        <p:tav tm="0">
                                          <p:val>
                                            <p:strVal val="#ppt_h"/>
                                          </p:val>
                                        </p:tav>
                                        <p:tav tm="100000">
                                          <p:val>
                                            <p:strVal val="#ppt_h"/>
                                          </p:val>
                                        </p:tav>
                                      </p:tavLst>
                                    </p:anim>
                                    <p:animEffect transition="in" filter="fade">
                                      <p:cBhvr>
                                        <p:cTn id="151" dur="1000"/>
                                        <p:tgtEl>
                                          <p:spTgt spid="24"/>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27"/>
                                        </p:tgtEl>
                                        <p:attrNameLst>
                                          <p:attrName>style.visibility</p:attrName>
                                        </p:attrNameLst>
                                      </p:cBhvr>
                                      <p:to>
                                        <p:strVal val="visible"/>
                                      </p:to>
                                    </p:set>
                                    <p:anim calcmode="lin" valueType="num">
                                      <p:cBhvr>
                                        <p:cTn id="154" dur="1000" fill="hold"/>
                                        <p:tgtEl>
                                          <p:spTgt spid="27"/>
                                        </p:tgtEl>
                                        <p:attrNameLst>
                                          <p:attrName>ppt_w</p:attrName>
                                        </p:attrNameLst>
                                      </p:cBhvr>
                                      <p:tavLst>
                                        <p:tav tm="0">
                                          <p:val>
                                            <p:strVal val="#ppt_w*0.70"/>
                                          </p:val>
                                        </p:tav>
                                        <p:tav tm="100000">
                                          <p:val>
                                            <p:strVal val="#ppt_w"/>
                                          </p:val>
                                        </p:tav>
                                      </p:tavLst>
                                    </p:anim>
                                    <p:anim calcmode="lin" valueType="num">
                                      <p:cBhvr>
                                        <p:cTn id="155" dur="1000" fill="hold"/>
                                        <p:tgtEl>
                                          <p:spTgt spid="27"/>
                                        </p:tgtEl>
                                        <p:attrNameLst>
                                          <p:attrName>ppt_h</p:attrName>
                                        </p:attrNameLst>
                                      </p:cBhvr>
                                      <p:tavLst>
                                        <p:tav tm="0">
                                          <p:val>
                                            <p:strVal val="#ppt_h"/>
                                          </p:val>
                                        </p:tav>
                                        <p:tav tm="100000">
                                          <p:val>
                                            <p:strVal val="#ppt_h"/>
                                          </p:val>
                                        </p:tav>
                                      </p:tavLst>
                                    </p:anim>
                                    <p:animEffect transition="in" filter="fade">
                                      <p:cBhvr>
                                        <p:cTn id="156" dur="1000"/>
                                        <p:tgtEl>
                                          <p:spTgt spid="27"/>
                                        </p:tgtEl>
                                      </p:cBhvr>
                                    </p:animEffect>
                                  </p:childTnLst>
                                </p:cTn>
                              </p:par>
                              <p:par>
                                <p:cTn id="157" presetID="55" presetClass="entr" presetSubtype="0" fill="hold" grpId="0"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p:cTn id="159" dur="1000" fill="hold"/>
                                        <p:tgtEl>
                                          <p:spTgt spid="37"/>
                                        </p:tgtEl>
                                        <p:attrNameLst>
                                          <p:attrName>ppt_w</p:attrName>
                                        </p:attrNameLst>
                                      </p:cBhvr>
                                      <p:tavLst>
                                        <p:tav tm="0">
                                          <p:val>
                                            <p:strVal val="#ppt_w*0.70"/>
                                          </p:val>
                                        </p:tav>
                                        <p:tav tm="100000">
                                          <p:val>
                                            <p:strVal val="#ppt_w"/>
                                          </p:val>
                                        </p:tav>
                                      </p:tavLst>
                                    </p:anim>
                                    <p:anim calcmode="lin" valueType="num">
                                      <p:cBhvr>
                                        <p:cTn id="160" dur="1000" fill="hold"/>
                                        <p:tgtEl>
                                          <p:spTgt spid="37"/>
                                        </p:tgtEl>
                                        <p:attrNameLst>
                                          <p:attrName>ppt_h</p:attrName>
                                        </p:attrNameLst>
                                      </p:cBhvr>
                                      <p:tavLst>
                                        <p:tav tm="0">
                                          <p:val>
                                            <p:strVal val="#ppt_h"/>
                                          </p:val>
                                        </p:tav>
                                        <p:tav tm="100000">
                                          <p:val>
                                            <p:strVal val="#ppt_h"/>
                                          </p:val>
                                        </p:tav>
                                      </p:tavLst>
                                    </p:anim>
                                    <p:animEffect transition="in" filter="fade">
                                      <p:cBhvr>
                                        <p:cTn id="161" dur="1000"/>
                                        <p:tgtEl>
                                          <p:spTgt spid="37"/>
                                        </p:tgtEl>
                                      </p:cBhvr>
                                    </p:animEffect>
                                  </p:childTnLst>
                                </p:cTn>
                              </p:par>
                              <p:par>
                                <p:cTn id="162" presetID="55" presetClass="entr" presetSubtype="0" fill="hold" grpId="0" nodeType="withEffect">
                                  <p:stCondLst>
                                    <p:cond delay="0"/>
                                  </p:stCondLst>
                                  <p:childTnLst>
                                    <p:set>
                                      <p:cBhvr>
                                        <p:cTn id="163" dur="1" fill="hold">
                                          <p:stCondLst>
                                            <p:cond delay="0"/>
                                          </p:stCondLst>
                                        </p:cTn>
                                        <p:tgtEl>
                                          <p:spTgt spid="44"/>
                                        </p:tgtEl>
                                        <p:attrNameLst>
                                          <p:attrName>style.visibility</p:attrName>
                                        </p:attrNameLst>
                                      </p:cBhvr>
                                      <p:to>
                                        <p:strVal val="visible"/>
                                      </p:to>
                                    </p:set>
                                    <p:anim calcmode="lin" valueType="num">
                                      <p:cBhvr>
                                        <p:cTn id="164" dur="1000" fill="hold"/>
                                        <p:tgtEl>
                                          <p:spTgt spid="44"/>
                                        </p:tgtEl>
                                        <p:attrNameLst>
                                          <p:attrName>ppt_w</p:attrName>
                                        </p:attrNameLst>
                                      </p:cBhvr>
                                      <p:tavLst>
                                        <p:tav tm="0">
                                          <p:val>
                                            <p:strVal val="#ppt_w*0.70"/>
                                          </p:val>
                                        </p:tav>
                                        <p:tav tm="100000">
                                          <p:val>
                                            <p:strVal val="#ppt_w"/>
                                          </p:val>
                                        </p:tav>
                                      </p:tavLst>
                                    </p:anim>
                                    <p:anim calcmode="lin" valueType="num">
                                      <p:cBhvr>
                                        <p:cTn id="165" dur="1000" fill="hold"/>
                                        <p:tgtEl>
                                          <p:spTgt spid="44"/>
                                        </p:tgtEl>
                                        <p:attrNameLst>
                                          <p:attrName>ppt_h</p:attrName>
                                        </p:attrNameLst>
                                      </p:cBhvr>
                                      <p:tavLst>
                                        <p:tav tm="0">
                                          <p:val>
                                            <p:strVal val="#ppt_h"/>
                                          </p:val>
                                        </p:tav>
                                        <p:tav tm="100000">
                                          <p:val>
                                            <p:strVal val="#ppt_h"/>
                                          </p:val>
                                        </p:tav>
                                      </p:tavLst>
                                    </p:anim>
                                    <p:animEffect transition="in" filter="fade">
                                      <p:cBhvr>
                                        <p:cTn id="166" dur="1000"/>
                                        <p:tgtEl>
                                          <p:spTgt spid="44"/>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0" fill="hold" nodeType="click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p:cTn id="171" dur="500" fill="hold"/>
                                        <p:tgtEl>
                                          <p:spTgt spid="50"/>
                                        </p:tgtEl>
                                        <p:attrNameLst>
                                          <p:attrName>ppt_w</p:attrName>
                                        </p:attrNameLst>
                                      </p:cBhvr>
                                      <p:tavLst>
                                        <p:tav tm="0">
                                          <p:val>
                                            <p:fltVal val="0"/>
                                          </p:val>
                                        </p:tav>
                                        <p:tav tm="100000">
                                          <p:val>
                                            <p:strVal val="#ppt_w"/>
                                          </p:val>
                                        </p:tav>
                                      </p:tavLst>
                                    </p:anim>
                                    <p:anim calcmode="lin" valueType="num">
                                      <p:cBhvr>
                                        <p:cTn id="172" dur="500" fill="hold"/>
                                        <p:tgtEl>
                                          <p:spTgt spid="50"/>
                                        </p:tgtEl>
                                        <p:attrNameLst>
                                          <p:attrName>ppt_h</p:attrName>
                                        </p:attrNameLst>
                                      </p:cBhvr>
                                      <p:tavLst>
                                        <p:tav tm="0">
                                          <p:val>
                                            <p:fltVal val="0"/>
                                          </p:val>
                                        </p:tav>
                                        <p:tav tm="100000">
                                          <p:val>
                                            <p:strVal val="#ppt_h"/>
                                          </p:val>
                                        </p:tav>
                                      </p:tavLst>
                                    </p:anim>
                                    <p:animEffect transition="in" filter="fade">
                                      <p:cBhvr>
                                        <p:cTn id="1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2" grpId="0" animBg="1"/>
      <p:bldP spid="13" grpId="0" animBg="1"/>
      <p:bldP spid="14" grpId="0" animBg="1"/>
      <p:bldP spid="16" grpId="0" animBg="1"/>
      <p:bldP spid="17" grpId="0" animBg="1"/>
      <p:bldP spid="18" grpId="0" animBg="1"/>
      <p:bldP spid="19" grpId="0" animBg="1"/>
      <p:bldP spid="21" grpId="0" animBg="1"/>
      <p:bldP spid="22" grpId="0" animBg="1"/>
      <p:bldP spid="23" grpId="0" animBg="1"/>
      <p:bldP spid="24" grpId="0" animBg="1"/>
      <p:bldP spid="26" grpId="0" animBg="1"/>
      <p:bldP spid="27" grpId="0" animBg="1"/>
      <p:bldP spid="30" grpId="0" animBg="1"/>
      <p:bldP spid="33" grpId="0" animBg="1"/>
      <p:bldP spid="34" grpId="0" animBg="1"/>
      <p:bldP spid="36" grpId="0" animBg="1"/>
      <p:bldP spid="37" grpId="0" animBg="1"/>
      <p:bldP spid="42" grpId="0"/>
      <p:bldP spid="44"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
            <a:ext cx="9144000" cy="1000108"/>
          </a:xfrm>
        </p:spPr>
        <p:txBody>
          <a:bodyPr/>
          <a:lstStyle/>
          <a:p>
            <a:r>
              <a:rPr lang="fr-FR" b="1" dirty="0" smtClean="0">
                <a:solidFill>
                  <a:srgbClr val="002060"/>
                </a:solidFill>
              </a:rPr>
              <a:t>Association</a:t>
            </a:r>
            <a:endParaRPr lang="fr-FR" b="1" dirty="0">
              <a:solidFill>
                <a:srgbClr val="002060"/>
              </a:solidFill>
            </a:endParaRPr>
          </a:p>
        </p:txBody>
      </p:sp>
      <p:sp>
        <p:nvSpPr>
          <p:cNvPr id="4" name="Espace réservé du contenu 2"/>
          <p:cNvSpPr txBox="1">
            <a:spLocks/>
          </p:cNvSpPr>
          <p:nvPr/>
        </p:nvSpPr>
        <p:spPr>
          <a:xfrm>
            <a:off x="1524000" y="785794"/>
            <a:ext cx="5286380" cy="1500198"/>
          </a:xfrm>
          <a:prstGeom prst="rect">
            <a:avLst/>
          </a:prstGeom>
        </p:spPr>
        <p:txBody>
          <a:bodyPr rtlCol="0"/>
          <a:lstStyle/>
          <a:p>
            <a:pPr marL="342900" indent="-342900" defTabSz="457200">
              <a:spcBef>
                <a:spcPct val="20000"/>
              </a:spcBef>
              <a:buFont typeface="Arial"/>
              <a:buChar char="•"/>
              <a:defRPr/>
            </a:pPr>
            <a:r>
              <a:rPr lang="fr-FR" sz="2400" b="1" i="1" dirty="0">
                <a:solidFill>
                  <a:srgbClr val="C00000"/>
                </a:solidFill>
              </a:rPr>
              <a:t>Le paracétamol </a:t>
            </a:r>
            <a:r>
              <a:rPr lang="fr-FR" sz="2400" dirty="0"/>
              <a:t>peut être associé à d'autres antalgiques au sein d'un même médicament dans le but de:</a:t>
            </a:r>
          </a:p>
        </p:txBody>
      </p:sp>
      <p:sp>
        <p:nvSpPr>
          <p:cNvPr id="5" name="Hexagone 4"/>
          <p:cNvSpPr/>
          <p:nvPr/>
        </p:nvSpPr>
        <p:spPr>
          <a:xfrm>
            <a:off x="3167042" y="2285992"/>
            <a:ext cx="4000528" cy="1857388"/>
          </a:xfrm>
          <a:prstGeom prst="hexagon">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d'améliorer l'efficacité</a:t>
            </a:r>
          </a:p>
        </p:txBody>
      </p:sp>
      <p:sp>
        <p:nvSpPr>
          <p:cNvPr id="6" name="Hexagone 5"/>
          <p:cNvSpPr/>
          <p:nvPr/>
        </p:nvSpPr>
        <p:spPr>
          <a:xfrm>
            <a:off x="6667504" y="1357298"/>
            <a:ext cx="4000496" cy="1857388"/>
          </a:xfrm>
          <a:prstGeom prst="hexagon">
            <a:avLst/>
          </a:prstGeom>
          <a:solidFill>
            <a:srgbClr val="92D050"/>
          </a:solidFill>
          <a:ln>
            <a:noFill/>
          </a:ln>
          <a:effectLst>
            <a:innerShdw blurRad="63500" dist="50800" dir="16200000">
              <a:prstClr val="black">
                <a:alpha val="50000"/>
              </a:prstClr>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minimiser le risque d'usage détourné</a:t>
            </a:r>
          </a:p>
        </p:txBody>
      </p:sp>
      <p:sp>
        <p:nvSpPr>
          <p:cNvPr id="7" name="Hexagone 6"/>
          <p:cNvSpPr/>
          <p:nvPr/>
        </p:nvSpPr>
        <p:spPr>
          <a:xfrm>
            <a:off x="6667472" y="3214686"/>
            <a:ext cx="4000528" cy="1857388"/>
          </a:xfrm>
          <a:prstGeom prst="hexagon">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d'allonger la durée d'action</a:t>
            </a:r>
            <a:endParaRPr lang="fr-FR" sz="2800" b="1" dirty="0">
              <a:solidFill>
                <a:schemeClr val="bg1"/>
              </a:solidFill>
            </a:endParaRPr>
          </a:p>
        </p:txBody>
      </p:sp>
      <p:sp>
        <p:nvSpPr>
          <p:cNvPr id="8" name="Hexagone 7"/>
          <p:cNvSpPr/>
          <p:nvPr/>
        </p:nvSpPr>
        <p:spPr>
          <a:xfrm>
            <a:off x="6667472" y="5072074"/>
            <a:ext cx="4000528" cy="1785926"/>
          </a:xfrm>
          <a:prstGeom prst="hexagon">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d'élargir le spectre d'efficacité</a:t>
            </a:r>
          </a:p>
        </p:txBody>
      </p:sp>
      <p:sp>
        <p:nvSpPr>
          <p:cNvPr id="9" name="Hexagone 8"/>
          <p:cNvSpPr/>
          <p:nvPr/>
        </p:nvSpPr>
        <p:spPr>
          <a:xfrm>
            <a:off x="3167042" y="4143380"/>
            <a:ext cx="4000528" cy="1928826"/>
          </a:xfrm>
          <a:prstGeom prst="hexagon">
            <a:avLst/>
          </a:prstGeom>
          <a:solidFill>
            <a:schemeClr val="accent2"/>
          </a:solidFill>
          <a:ln>
            <a:solidFill>
              <a:schemeClr val="bg2">
                <a:lumMod val="9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de diminuer l'accoutumance</a:t>
            </a:r>
          </a:p>
        </p:txBody>
      </p:sp>
    </p:spTree>
    <p:extLst>
      <p:ext uri="{BB962C8B-B14F-4D97-AF65-F5344CB8AC3E}">
        <p14:creationId xmlns:p14="http://schemas.microsoft.com/office/powerpoint/2010/main" val="352952494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ppt_x"/>
                                          </p:val>
                                        </p:tav>
                                        <p:tav tm="100000">
                                          <p:val>
                                            <p:strVal val="#ppt_x"/>
                                          </p:val>
                                        </p:tav>
                                      </p:tavLst>
                                    </p:anim>
                                    <p:anim calcmode="lin" valueType="num">
                                      <p:cBhvr additive="base">
                                        <p:cTn id="3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70646" y="830961"/>
            <a:ext cx="11052948" cy="1789409"/>
          </a:xfrm>
          <a:prstGeom prst="rect">
            <a:avLst/>
          </a:prstGeom>
        </p:spPr>
      </p:pic>
      <p:cxnSp>
        <p:nvCxnSpPr>
          <p:cNvPr id="6" name="Connecteur droit 5"/>
          <p:cNvCxnSpPr/>
          <p:nvPr/>
        </p:nvCxnSpPr>
        <p:spPr>
          <a:xfrm>
            <a:off x="4281055" y="1690255"/>
            <a:ext cx="561109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a:off x="2355273" y="2078182"/>
            <a:ext cx="4904509" cy="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0830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 d'action paracétam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9625" y="171159"/>
            <a:ext cx="7010207" cy="418969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824201" y="1278989"/>
            <a:ext cx="1944216" cy="369332"/>
          </a:xfrm>
          <a:prstGeom prst="rect">
            <a:avLst/>
          </a:prstGeom>
          <a:noFill/>
        </p:spPr>
        <p:txBody>
          <a:bodyPr wrap="square" rtlCol="0">
            <a:spAutoFit/>
          </a:bodyPr>
          <a:lstStyle/>
          <a:p>
            <a:r>
              <a:rPr lang="fr-FR" dirty="0"/>
              <a:t>cyclooxygénase</a:t>
            </a:r>
          </a:p>
        </p:txBody>
      </p:sp>
      <p:sp>
        <p:nvSpPr>
          <p:cNvPr id="6" name="Titre 1"/>
          <p:cNvSpPr>
            <a:spLocks noGrp="1"/>
          </p:cNvSpPr>
          <p:nvPr>
            <p:ph type="title"/>
          </p:nvPr>
        </p:nvSpPr>
        <p:spPr>
          <a:xfrm>
            <a:off x="1949625" y="4802015"/>
            <a:ext cx="7956376" cy="1359024"/>
          </a:xfrm>
        </p:spPr>
        <p:txBody>
          <a:bodyPr>
            <a:noAutofit/>
          </a:bodyPr>
          <a:lstStyle/>
          <a:p>
            <a:pPr algn="ctr"/>
            <a:r>
              <a:rPr lang="fr-FR" sz="2800" b="1" dirty="0"/>
              <a:t/>
            </a:r>
            <a:br>
              <a:rPr lang="fr-FR" sz="2800" b="1" dirty="0"/>
            </a:br>
            <a:r>
              <a:rPr lang="fr-FR" sz="2800" b="1" dirty="0"/>
              <a:t>Mécanisme d'action de paracétamol</a:t>
            </a:r>
            <a:r>
              <a:rPr lang="fr-FR" sz="2800" b="1" dirty="0">
                <a:solidFill>
                  <a:schemeClr val="tx1"/>
                </a:solidFill>
              </a:rPr>
              <a:t/>
            </a:r>
            <a:br>
              <a:rPr lang="fr-FR" sz="2800" b="1" dirty="0">
                <a:solidFill>
                  <a:schemeClr val="tx1"/>
                </a:solidFill>
              </a:rPr>
            </a:br>
            <a:endParaRPr lang="fr-FR" sz="2800" dirty="0">
              <a:solidFill>
                <a:schemeClr val="tx1"/>
              </a:solidFill>
            </a:endParaRPr>
          </a:p>
        </p:txBody>
      </p:sp>
    </p:spTree>
    <p:extLst>
      <p:ext uri="{BB962C8B-B14F-4D97-AF65-F5344CB8AC3E}">
        <p14:creationId xmlns:p14="http://schemas.microsoft.com/office/powerpoint/2010/main" val="1925434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01425" y="501637"/>
            <a:ext cx="11094810" cy="5517025"/>
          </a:xfrm>
          <a:prstGeom prst="rect">
            <a:avLst/>
          </a:prstGeom>
        </p:spPr>
      </p:pic>
    </p:spTree>
    <p:extLst>
      <p:ext uri="{BB962C8B-B14F-4D97-AF65-F5344CB8AC3E}">
        <p14:creationId xmlns:p14="http://schemas.microsoft.com/office/powerpoint/2010/main" val="277599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506816" y="680195"/>
            <a:ext cx="11399448" cy="4192055"/>
          </a:xfrm>
          <a:prstGeom prst="rect">
            <a:avLst/>
          </a:prstGeom>
        </p:spPr>
      </p:pic>
      <p:cxnSp>
        <p:nvCxnSpPr>
          <p:cNvPr id="6" name="Connecteur droit 5"/>
          <p:cNvCxnSpPr/>
          <p:nvPr/>
        </p:nvCxnSpPr>
        <p:spPr>
          <a:xfrm>
            <a:off x="775855" y="2507673"/>
            <a:ext cx="10861963" cy="13854"/>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a:off x="11402291" y="2175164"/>
            <a:ext cx="2909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necteur droit 9"/>
          <p:cNvCxnSpPr/>
          <p:nvPr/>
        </p:nvCxnSpPr>
        <p:spPr>
          <a:xfrm>
            <a:off x="775855" y="2840182"/>
            <a:ext cx="3990109"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5311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
            <a:ext cx="9144000" cy="714356"/>
          </a:xfrm>
        </p:spPr>
        <p:txBody>
          <a:bodyPr/>
          <a:lstStyle/>
          <a:p>
            <a:pPr algn="l"/>
            <a:r>
              <a:rPr lang="fr-FR" sz="4000" b="1" cap="all" dirty="0">
                <a:solidFill>
                  <a:schemeClr val="accent5">
                    <a:lumMod val="50000"/>
                  </a:schemeClr>
                </a:solidFill>
              </a:rPr>
              <a:t>FACTEURS DE RISQUE</a:t>
            </a:r>
            <a:endParaRPr lang="fr-FR" sz="4000" b="1" dirty="0">
              <a:solidFill>
                <a:schemeClr val="accent5">
                  <a:lumMod val="50000"/>
                </a:schemeClr>
              </a:solidFill>
            </a:endParaRPr>
          </a:p>
        </p:txBody>
      </p:sp>
      <p:sp>
        <p:nvSpPr>
          <p:cNvPr id="3" name="Espace réservé du contenu 2"/>
          <p:cNvSpPr>
            <a:spLocks noGrp="1"/>
          </p:cNvSpPr>
          <p:nvPr>
            <p:ph idx="1"/>
          </p:nvPr>
        </p:nvSpPr>
        <p:spPr>
          <a:xfrm>
            <a:off x="1524000" y="1071546"/>
            <a:ext cx="9144000" cy="5786455"/>
          </a:xfrm>
        </p:spPr>
        <p:txBody>
          <a:bodyPr anchor="t"/>
          <a:lstStyle/>
          <a:p>
            <a:r>
              <a:rPr lang="fr-FR" sz="2400" dirty="0"/>
              <a:t>Mais la dose ingérée n’est pas la seule à incriminer dans la toxicité hépatique du traitement. </a:t>
            </a:r>
          </a:p>
          <a:p>
            <a:r>
              <a:rPr lang="fr-FR" sz="2400" dirty="0"/>
              <a:t>La toxicité aigue au paracétamol dépend aussi de facteurs liés à l’hôte:  </a:t>
            </a:r>
          </a:p>
          <a:p>
            <a:pPr marL="1163638" indent="-531813">
              <a:buFont typeface="Wingdings" pitchFamily="2" charset="2"/>
              <a:buChar char="Ø"/>
            </a:pPr>
            <a:r>
              <a:rPr lang="fr-FR" sz="2400" b="1" dirty="0">
                <a:solidFill>
                  <a:schemeClr val="accent5">
                    <a:lumMod val="50000"/>
                  </a:schemeClr>
                </a:solidFill>
              </a:rPr>
              <a:t>consommation chronique d’alcool,</a:t>
            </a:r>
          </a:p>
          <a:p>
            <a:pPr marL="1163638" indent="-531813">
              <a:buFont typeface="Wingdings" pitchFamily="2" charset="2"/>
              <a:buChar char="Ø"/>
            </a:pPr>
            <a:r>
              <a:rPr lang="fr-FR" sz="2400" b="1" dirty="0">
                <a:solidFill>
                  <a:schemeClr val="accent5">
                    <a:lumMod val="50000"/>
                  </a:schemeClr>
                </a:solidFill>
              </a:rPr>
              <a:t>dénutrition, </a:t>
            </a:r>
          </a:p>
          <a:p>
            <a:pPr marL="1163638" indent="-531813">
              <a:buFont typeface="Wingdings" pitchFamily="2" charset="2"/>
              <a:buChar char="Ø"/>
            </a:pPr>
            <a:r>
              <a:rPr lang="fr-FR" sz="2400" b="1" dirty="0">
                <a:solidFill>
                  <a:schemeClr val="accent5">
                    <a:lumMod val="50000"/>
                  </a:schemeClr>
                </a:solidFill>
              </a:rPr>
              <a:t>Co-médication ,</a:t>
            </a:r>
          </a:p>
          <a:p>
            <a:pPr marL="1163638" indent="-531813">
              <a:buFont typeface="Wingdings" pitchFamily="2" charset="2"/>
              <a:buChar char="Ø"/>
            </a:pPr>
            <a:r>
              <a:rPr lang="fr-FR" sz="2400" b="1" dirty="0">
                <a:solidFill>
                  <a:schemeClr val="accent5">
                    <a:lumMod val="50000"/>
                  </a:schemeClr>
                </a:solidFill>
              </a:rPr>
              <a:t>susceptibilité individuelle </a:t>
            </a:r>
            <a:r>
              <a:rPr lang="fr-FR" sz="2400" dirty="0"/>
              <a:t>liée à des polymorphismes génétiques des enzymes intervenant dans le métabolisme du paracétamol (donc dans la vitesse d’élimination de son métabolite toxique : le NAPQI).</a:t>
            </a:r>
          </a:p>
          <a:p>
            <a:endParaRPr lang="fr-FR" dirty="0"/>
          </a:p>
        </p:txBody>
      </p:sp>
    </p:spTree>
    <p:extLst>
      <p:ext uri="{BB962C8B-B14F-4D97-AF65-F5344CB8AC3E}">
        <p14:creationId xmlns:p14="http://schemas.microsoft.com/office/powerpoint/2010/main" val="81716019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par>
                          <p:cTn id="25" fill="hold">
                            <p:stCondLst>
                              <p:cond delay="1000"/>
                            </p:stCondLst>
                            <p:childTnLst>
                              <p:par>
                                <p:cTn id="26" presetID="53"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par>
                          <p:cTn id="31" fill="hold">
                            <p:stCondLst>
                              <p:cond delay="1500"/>
                            </p:stCondLst>
                            <p:childTnLst>
                              <p:par>
                                <p:cTn id="32" presetID="53"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par>
                          <p:cTn id="37" fill="hold">
                            <p:stCondLst>
                              <p:cond delay="2000"/>
                            </p:stCondLst>
                            <p:childTnLst>
                              <p:par>
                                <p:cTn id="38" presetID="53"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par>
                          <p:cTn id="43" fill="hold">
                            <p:stCondLst>
                              <p:cond delay="2500"/>
                            </p:stCondLst>
                            <p:childTnLst>
                              <p:par>
                                <p:cTn id="44" presetID="53"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967</Words>
  <Application>Microsoft Office PowerPoint</Application>
  <PresentationFormat>Grand écran</PresentationFormat>
  <Paragraphs>95</Paragraphs>
  <Slides>27</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-apple-system</vt:lpstr>
      <vt:lpstr>Arial</vt:lpstr>
      <vt:lpstr>Calibri</vt:lpstr>
      <vt:lpstr>Calibri Light</vt:lpstr>
      <vt:lpstr>Times New Roman</vt:lpstr>
      <vt:lpstr>Wingdings</vt:lpstr>
      <vt:lpstr>Thème Office</vt:lpstr>
      <vt:lpstr>Intoxication au paracétamol</vt:lpstr>
      <vt:lpstr>Présentation PowerPoint</vt:lpstr>
      <vt:lpstr>Présentation PowerPoint</vt:lpstr>
      <vt:lpstr>Association</vt:lpstr>
      <vt:lpstr>Présentation PowerPoint</vt:lpstr>
      <vt:lpstr> Mécanisme d'action de paracétamol </vt:lpstr>
      <vt:lpstr>Présentation PowerPoint</vt:lpstr>
      <vt:lpstr>Présentation PowerPoint</vt:lpstr>
      <vt:lpstr>FACTEURS DE RISQUE</vt:lpstr>
      <vt:lpstr>Alcool et paracétamol</vt:lpstr>
      <vt:lpstr>Dénutrition et paracétamol</vt:lpstr>
      <vt:lpstr>Co-médication et paracétamol</vt:lpstr>
      <vt:lpstr>Présentation PowerPoint</vt:lpstr>
      <vt:lpstr>Présentation PowerPoint</vt:lpstr>
      <vt:lpstr>Présentation PowerPoint</vt:lpstr>
      <vt:lpstr>Présentation PowerPoint</vt:lpstr>
      <vt:lpstr>Présentation PowerPoint</vt:lpstr>
      <vt:lpstr>Présentation PowerPoint</vt:lpstr>
      <vt:lpstr>traitement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Intoxication au paracétamol</dc:title>
  <dc:creator>HP</dc:creator>
  <cp:lastModifiedBy>HP</cp:lastModifiedBy>
  <cp:revision>39</cp:revision>
  <dcterms:created xsi:type="dcterms:W3CDTF">2022-04-16T23:46:06Z</dcterms:created>
  <dcterms:modified xsi:type="dcterms:W3CDTF">2022-06-02T23:54:40Z</dcterms:modified>
</cp:coreProperties>
</file>