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7" r:id="rId2"/>
    <p:sldId id="310" r:id="rId3"/>
    <p:sldId id="286" r:id="rId4"/>
    <p:sldId id="287" r:id="rId5"/>
    <p:sldId id="288" r:id="rId6"/>
    <p:sldId id="289" r:id="rId7"/>
    <p:sldId id="290" r:id="rId8"/>
    <p:sldId id="291" r:id="rId9"/>
    <p:sldId id="292" r:id="rId10"/>
    <p:sldId id="293" r:id="rId11"/>
    <p:sldId id="294" r:id="rId12"/>
    <p:sldId id="295" r:id="rId13"/>
    <p:sldId id="296" r:id="rId14"/>
    <p:sldId id="297" r:id="rId15"/>
    <p:sldId id="354"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26" r:id="rId29"/>
    <p:sldId id="327" r:id="rId30"/>
    <p:sldId id="328"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3" r:id="rId44"/>
    <p:sldId id="344" r:id="rId45"/>
    <p:sldId id="345" r:id="rId46"/>
    <p:sldId id="346" r:id="rId47"/>
    <p:sldId id="325"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47" r:id="rId62"/>
    <p:sldId id="348" r:id="rId63"/>
    <p:sldId id="349" r:id="rId64"/>
    <p:sldId id="350" r:id="rId65"/>
    <p:sldId id="351" r:id="rId66"/>
    <p:sldId id="352" r:id="rId67"/>
    <p:sldId id="353"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32" autoAdjust="0"/>
    <p:restoredTop sz="94434" autoAdjust="0"/>
  </p:normalViewPr>
  <p:slideViewPr>
    <p:cSldViewPr>
      <p:cViewPr varScale="1">
        <p:scale>
          <a:sx n="74" d="100"/>
          <a:sy n="74" d="100"/>
        </p:scale>
        <p:origin x="12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84A23-04D2-4B28-AEC7-DB64B1C6E9EB}" type="datetimeFigureOut">
              <a:rPr lang="fr-FR" smtClean="0"/>
              <a:pPr/>
              <a:t>03/06/2022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C1438-90FB-4C44-8E3B-E343339E8F50}" type="slidenum">
              <a:rPr lang="fr-FR" smtClean="0"/>
              <a:pPr/>
              <a:t>‹N°›</a:t>
            </a:fld>
            <a:endParaRPr lang="fr-FR"/>
          </a:p>
        </p:txBody>
      </p:sp>
    </p:spTree>
    <p:extLst>
      <p:ext uri="{BB962C8B-B14F-4D97-AF65-F5344CB8AC3E}">
        <p14:creationId xmlns:p14="http://schemas.microsoft.com/office/powerpoint/2010/main" val="174419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77DF9B1-4F56-4117-AA2A-70F956A98961}" type="slidenum">
              <a:rPr lang="fr-FR" smtClean="0"/>
              <a:pPr/>
              <a:t>2</a:t>
            </a:fld>
            <a:endParaRPr lang="fr-FR"/>
          </a:p>
        </p:txBody>
      </p:sp>
    </p:spTree>
    <p:extLst>
      <p:ext uri="{BB962C8B-B14F-4D97-AF65-F5344CB8AC3E}">
        <p14:creationId xmlns:p14="http://schemas.microsoft.com/office/powerpoint/2010/main" val="1539236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H2co3</a:t>
            </a:r>
            <a:r>
              <a:rPr lang="fr-FR" baseline="0" dirty="0" smtClean="0"/>
              <a:t> : acide carbonique</a:t>
            </a:r>
          </a:p>
          <a:p>
            <a:r>
              <a:rPr lang="fr-FR" baseline="0" dirty="0" smtClean="0"/>
              <a:t>Hco3 : ion bicarbonate</a:t>
            </a:r>
            <a:endParaRPr lang="fr-FR" dirty="0"/>
          </a:p>
        </p:txBody>
      </p:sp>
      <p:sp>
        <p:nvSpPr>
          <p:cNvPr id="4" name="Espace réservé du numéro de diapositive 3"/>
          <p:cNvSpPr>
            <a:spLocks noGrp="1"/>
          </p:cNvSpPr>
          <p:nvPr>
            <p:ph type="sldNum" sz="quarter" idx="10"/>
          </p:nvPr>
        </p:nvSpPr>
        <p:spPr/>
        <p:txBody>
          <a:bodyPr/>
          <a:lstStyle/>
          <a:p>
            <a:fld id="{9A3C1438-90FB-4C44-8E3B-E343339E8F50}" type="slidenum">
              <a:rPr lang="fr-FR" smtClean="0"/>
              <a:pPr/>
              <a:t>14</a:t>
            </a:fld>
            <a:endParaRPr lang="fr-FR"/>
          </a:p>
        </p:txBody>
      </p:sp>
    </p:spTree>
    <p:extLst>
      <p:ext uri="{BB962C8B-B14F-4D97-AF65-F5344CB8AC3E}">
        <p14:creationId xmlns:p14="http://schemas.microsoft.com/office/powerpoint/2010/main" val="3592163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77DF9B1-4F56-4117-AA2A-70F956A98961}" type="slidenum">
              <a:rPr lang="fr-FR" smtClean="0"/>
              <a:pPr/>
              <a:t>47</a:t>
            </a:fld>
            <a:endParaRPr lang="fr-FR"/>
          </a:p>
        </p:txBody>
      </p:sp>
    </p:spTree>
    <p:extLst>
      <p:ext uri="{BB962C8B-B14F-4D97-AF65-F5344CB8AC3E}">
        <p14:creationId xmlns:p14="http://schemas.microsoft.com/office/powerpoint/2010/main" val="155146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des médicaments psychotropes utilisés pour leur effet tranquillisant majeur</a:t>
            </a:r>
            <a:endParaRPr lang="fr-FR" dirty="0"/>
          </a:p>
        </p:txBody>
      </p:sp>
      <p:sp>
        <p:nvSpPr>
          <p:cNvPr id="4" name="Espace réservé du numéro de diapositive 3"/>
          <p:cNvSpPr>
            <a:spLocks noGrp="1"/>
          </p:cNvSpPr>
          <p:nvPr>
            <p:ph type="sldNum" sz="quarter" idx="10"/>
          </p:nvPr>
        </p:nvSpPr>
        <p:spPr/>
        <p:txBody>
          <a:bodyPr/>
          <a:lstStyle/>
          <a:p>
            <a:fld id="{9A3C1438-90FB-4C44-8E3B-E343339E8F50}" type="slidenum">
              <a:rPr lang="fr-FR" smtClean="0"/>
              <a:pPr/>
              <a:t>50</a:t>
            </a:fld>
            <a:endParaRPr lang="fr-FR"/>
          </a:p>
        </p:txBody>
      </p:sp>
    </p:spTree>
    <p:extLst>
      <p:ext uri="{BB962C8B-B14F-4D97-AF65-F5344CB8AC3E}">
        <p14:creationId xmlns:p14="http://schemas.microsoft.com/office/powerpoint/2010/main" val="372705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Les </a:t>
            </a:r>
            <a:r>
              <a:rPr lang="fr-FR" sz="1200" b="1" i="0" kern="1200" dirty="0" smtClean="0">
                <a:solidFill>
                  <a:schemeClr val="tx1"/>
                </a:solidFill>
                <a:effectLst/>
                <a:latin typeface="+mn-lt"/>
                <a:ea typeface="+mn-ea"/>
                <a:cs typeface="+mn-cs"/>
              </a:rPr>
              <a:t>benzodiazépines</a:t>
            </a:r>
            <a:r>
              <a:rPr lang="fr-FR" sz="1200" b="0" i="0" kern="1200" dirty="0" smtClean="0">
                <a:solidFill>
                  <a:schemeClr val="tx1"/>
                </a:solidFill>
                <a:effectLst/>
                <a:latin typeface="+mn-lt"/>
                <a:ea typeface="+mn-ea"/>
                <a:cs typeface="+mn-cs"/>
              </a:rPr>
              <a:t>, comme le Valium® par exemple, ont longtemps été les somnifères les plus utilisés. Ces médicaments psychotropes sont en fait des anxiolytiques qui ont aussi un effet sur les troubles du sommeil.</a:t>
            </a:r>
            <a:endParaRPr lang="fr-FR" dirty="0"/>
          </a:p>
        </p:txBody>
      </p:sp>
      <p:sp>
        <p:nvSpPr>
          <p:cNvPr id="4" name="Espace réservé du numéro de diapositive 3"/>
          <p:cNvSpPr>
            <a:spLocks noGrp="1"/>
          </p:cNvSpPr>
          <p:nvPr>
            <p:ph type="sldNum" sz="quarter" idx="10"/>
          </p:nvPr>
        </p:nvSpPr>
        <p:spPr/>
        <p:txBody>
          <a:bodyPr/>
          <a:lstStyle/>
          <a:p>
            <a:fld id="{9A3C1438-90FB-4C44-8E3B-E343339E8F50}" type="slidenum">
              <a:rPr lang="fr-FR" smtClean="0"/>
              <a:pPr/>
              <a:t>54</a:t>
            </a:fld>
            <a:endParaRPr lang="fr-FR"/>
          </a:p>
        </p:txBody>
      </p:sp>
    </p:spTree>
    <p:extLst>
      <p:ext uri="{BB962C8B-B14F-4D97-AF65-F5344CB8AC3E}">
        <p14:creationId xmlns:p14="http://schemas.microsoft.com/office/powerpoint/2010/main" val="132632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8C6C361A-FE13-4F1D-9DF0-E86950E502EF}" type="datetimeFigureOut">
              <a:rPr lang="fr-FR" smtClean="0"/>
              <a:pPr/>
              <a:t>03/06/2022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05E4E99-4763-47DE-AA91-794E64409A6E}"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C6C361A-FE13-4F1D-9DF0-E86950E502EF}" type="datetimeFigureOut">
              <a:rPr lang="fr-FR" smtClean="0"/>
              <a:pPr/>
              <a:t>03/06/2022</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05E4E99-4763-47DE-AA91-794E64409A6E}"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63" y="2714625"/>
            <a:ext cx="7772400" cy="1830388"/>
          </a:xfrm>
        </p:spPr>
        <p:txBody>
          <a:bodyPr>
            <a:normAutofit fontScale="90000"/>
          </a:bodyPr>
          <a:lstStyle/>
          <a:p>
            <a:pPr algn="ctr" eaLnBrk="1" fontAlgn="auto" hangingPunct="1">
              <a:lnSpc>
                <a:spcPct val="90000"/>
              </a:lnSpc>
              <a:spcAft>
                <a:spcPts val="0"/>
              </a:spcAft>
              <a:defRPr/>
            </a:pPr>
            <a:r>
              <a:rPr lang="fr-FR" sz="4400" b="1" dirty="0" smtClean="0">
                <a:latin typeface="Lucida Calligraphy" pitchFamily="66" charset="0"/>
              </a:rPr>
              <a:t>Intoxications médicamenteuses</a:t>
            </a:r>
            <a:br>
              <a:rPr lang="fr-FR" sz="4400" b="1" dirty="0" smtClean="0">
                <a:latin typeface="Lucida Calligraphy" pitchFamily="66" charset="0"/>
              </a:rPr>
            </a:br>
            <a:endParaRPr lang="fr-FR" sz="4400" b="1" dirty="0" smtClean="0"/>
          </a:p>
        </p:txBody>
      </p:sp>
      <p:sp>
        <p:nvSpPr>
          <p:cNvPr id="8196" name="ZoneTexte 3"/>
          <p:cNvSpPr txBox="1">
            <a:spLocks noChangeArrowheads="1"/>
          </p:cNvSpPr>
          <p:nvPr/>
        </p:nvSpPr>
        <p:spPr bwMode="auto">
          <a:xfrm>
            <a:off x="1500188" y="214313"/>
            <a:ext cx="6000750" cy="369887"/>
          </a:xfrm>
          <a:prstGeom prst="rect">
            <a:avLst/>
          </a:prstGeom>
          <a:noFill/>
          <a:ln w="9525">
            <a:noFill/>
            <a:miter lim="800000"/>
            <a:headEnd/>
            <a:tailEnd/>
          </a:ln>
        </p:spPr>
        <p:txBody>
          <a:bodyPr>
            <a:spAutoFit/>
          </a:bodyPr>
          <a:lstStyle/>
          <a:p>
            <a:endParaRPr lang="fr-FR"/>
          </a:p>
        </p:txBody>
      </p:sp>
      <p:sp>
        <p:nvSpPr>
          <p:cNvPr id="4" name="Sous-titre 3"/>
          <p:cNvSpPr>
            <a:spLocks noGrp="1"/>
          </p:cNvSpPr>
          <p:nvPr>
            <p:ph type="subTitle" idx="1"/>
          </p:nvPr>
        </p:nvSpPr>
        <p:spPr/>
        <p:txBody>
          <a:bodyPr/>
          <a:lstStyle/>
          <a:p>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buNone/>
            </a:pPr>
            <a:r>
              <a:rPr lang="fr-FR" b="1" dirty="0"/>
              <a:t>4. Excrétion urinaire </a:t>
            </a:r>
          </a:p>
          <a:p>
            <a:r>
              <a:rPr lang="fr-FR" dirty="0"/>
              <a:t>Par filtration glomérulaire et sécrétion tubulaire. (dérivés conjugués + 10% de forme inchangée) Il existe une réabsorption par les néphrons qui va prolonger la durée de l’intoxication. Dans cette intoxication où le pH est acide, l’aspirine est réabsorbée. </a:t>
            </a:r>
          </a:p>
          <a:p>
            <a:r>
              <a:rPr lang="fr-FR" dirty="0" smtClean="0"/>
              <a:t>alcalinisation </a:t>
            </a:r>
            <a:r>
              <a:rPr lang="fr-FR" dirty="0"/>
              <a:t>des urines, ionisation de la molécule qui peut être ainsi éliminée. </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r>
            <a:br>
              <a:rPr lang="fr-FR" dirty="0"/>
            </a:br>
            <a:r>
              <a:rPr lang="fr-FR" b="1" dirty="0"/>
              <a:t>Toxicité aiguë </a:t>
            </a:r>
            <a:br>
              <a:rPr lang="fr-FR" b="1" dirty="0"/>
            </a:br>
            <a:endParaRPr lang="fr-FR" dirty="0"/>
          </a:p>
        </p:txBody>
      </p:sp>
      <p:sp>
        <p:nvSpPr>
          <p:cNvPr id="3" name="Espace réservé du contenu 2"/>
          <p:cNvSpPr>
            <a:spLocks noGrp="1"/>
          </p:cNvSpPr>
          <p:nvPr>
            <p:ph idx="1"/>
          </p:nvPr>
        </p:nvSpPr>
        <p:spPr>
          <a:xfrm>
            <a:off x="457200" y="1285860"/>
            <a:ext cx="8229600" cy="4840303"/>
          </a:xfrm>
        </p:spPr>
        <p:txBody>
          <a:bodyPr>
            <a:normAutofit fontScale="92500" lnSpcReduction="20000"/>
          </a:bodyPr>
          <a:lstStyle/>
          <a:p>
            <a:pPr>
              <a:buNone/>
            </a:pPr>
            <a:r>
              <a:rPr lang="fr-FR" b="1" dirty="0"/>
              <a:t>A) Causes </a:t>
            </a:r>
          </a:p>
          <a:p>
            <a:pPr>
              <a:buNone/>
            </a:pPr>
            <a:r>
              <a:rPr lang="fr-FR" b="1" dirty="0"/>
              <a:t>1. La polypnée </a:t>
            </a:r>
          </a:p>
          <a:p>
            <a:r>
              <a:rPr lang="fr-FR" dirty="0" smtClean="0"/>
              <a:t>En </a:t>
            </a:r>
            <a:r>
              <a:rPr lang="fr-FR" dirty="0"/>
              <a:t>général, tout toxique agissant sur le système nerveux a d’abord une action stimulante puis dépressive</a:t>
            </a:r>
            <a:r>
              <a:rPr lang="fr-FR" dirty="0" smtClean="0"/>
              <a:t>.</a:t>
            </a:r>
          </a:p>
          <a:p>
            <a:r>
              <a:rPr lang="fr-FR" dirty="0" smtClean="0"/>
              <a:t> </a:t>
            </a:r>
            <a:r>
              <a:rPr lang="fr-FR" dirty="0"/>
              <a:t>Provient de l’action directe stimulante de l’aspirine en début d’intoxication sur le centre bulbaire de la respiration. Elle est également liée à un autre mécanisme : il peut y avoir une action stimulante du CO2 produit en excès par les cellules sous l’action des salicylés.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None/>
            </a:pPr>
            <a:r>
              <a:rPr lang="fr-FR" b="1" dirty="0"/>
              <a:t>2. L’hyperthermie </a:t>
            </a:r>
          </a:p>
          <a:p>
            <a:r>
              <a:rPr lang="fr-FR" dirty="0"/>
              <a:t>Liée au fait que l’aspirine découple la </a:t>
            </a:r>
            <a:r>
              <a:rPr lang="fr-FR" b="1" dirty="0"/>
              <a:t>phosphorylation oxydative</a:t>
            </a:r>
            <a:r>
              <a:rPr lang="fr-FR" dirty="0"/>
              <a:t>. L’excès d’énergie ne peut pas être stockée en ATP et est donc dispersée sous forme de chaleur. Il y a 2 types de conséquences : </a:t>
            </a:r>
          </a:p>
          <a:p>
            <a:pPr>
              <a:buNone/>
            </a:pPr>
            <a:r>
              <a:rPr lang="fr-FR" dirty="0"/>
              <a:t>- le métabolisme cellulaire s’emballe pour produire de l’ATP et du CO2, et le CO2 favorise la polypnée. </a:t>
            </a:r>
          </a:p>
          <a:p>
            <a:pPr>
              <a:buNone/>
            </a:pPr>
            <a:r>
              <a:rPr lang="fr-FR" dirty="0"/>
              <a:t>- Si l’hyperthermie est trop importante, elle conduit à la mort de l’intoxiqué. </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57232"/>
            <a:ext cx="8229600" cy="5268931"/>
          </a:xfrm>
        </p:spPr>
        <p:txBody>
          <a:bodyPr>
            <a:normAutofit fontScale="77500" lnSpcReduction="20000"/>
          </a:bodyPr>
          <a:lstStyle/>
          <a:p>
            <a:pPr>
              <a:buNone/>
            </a:pPr>
            <a:r>
              <a:rPr lang="fr-FR" b="1" dirty="0"/>
              <a:t>3. L’</a:t>
            </a:r>
            <a:r>
              <a:rPr lang="fr-FR" b="1" dirty="0" err="1"/>
              <a:t>acido-cétose</a:t>
            </a:r>
            <a:r>
              <a:rPr lang="fr-FR" b="1" dirty="0"/>
              <a:t> : </a:t>
            </a:r>
          </a:p>
          <a:p>
            <a:r>
              <a:rPr lang="fr-FR" dirty="0"/>
              <a:t>Les salicylés ont une action inhibitrice sur les déshydrogénases du cycle de Krebs, on a donc une accumulation de leurs substrats (acide α-</a:t>
            </a:r>
            <a:r>
              <a:rPr lang="fr-FR" dirty="0" err="1"/>
              <a:t>cétoglutarique</a:t>
            </a:r>
            <a:r>
              <a:rPr lang="fr-FR" dirty="0"/>
              <a:t> et acide oxaloacétique). Le cycle de Krebs étant bloqué, il repart en arrière (car les réactions sont réversibles), on obtient une surproduction d’</a:t>
            </a:r>
            <a:r>
              <a:rPr lang="fr-FR" dirty="0" err="1"/>
              <a:t>acétyl</a:t>
            </a:r>
            <a:r>
              <a:rPr lang="fr-FR" dirty="0"/>
              <a:t> </a:t>
            </a:r>
            <a:r>
              <a:rPr lang="fr-FR" dirty="0" err="1"/>
              <a:t>CoA</a:t>
            </a:r>
            <a:r>
              <a:rPr lang="fr-FR" dirty="0"/>
              <a:t> qui s’accumule et qui redonne de l’acide pyruvique, qui s’accumule également et se retransforme en acide lactique, </a:t>
            </a:r>
            <a:r>
              <a:rPr lang="fr-FR" dirty="0" err="1"/>
              <a:t>etc</a:t>
            </a:r>
            <a:r>
              <a:rPr lang="fr-FR" dirty="0"/>
              <a:t>… </a:t>
            </a:r>
            <a:endParaRPr lang="fr-FR" dirty="0" smtClean="0"/>
          </a:p>
          <a:p>
            <a:r>
              <a:rPr lang="fr-FR" dirty="0" smtClean="0"/>
              <a:t>Tout </a:t>
            </a:r>
            <a:r>
              <a:rPr lang="fr-FR" dirty="0"/>
              <a:t>le glucose est transformé en acide lactique sans production d’ATP car le cycle de Krebs est bloqué. Comme la glycolyse ne produit pas d’ATP, on essaie d’en fabriquer à partir de la lipolyse, mais on tombe sur le même problème : elle conduit jusqu’à l’</a:t>
            </a:r>
            <a:r>
              <a:rPr lang="fr-FR" dirty="0" err="1"/>
              <a:t>acétyl</a:t>
            </a:r>
            <a:r>
              <a:rPr lang="fr-FR" dirty="0"/>
              <a:t> </a:t>
            </a:r>
            <a:r>
              <a:rPr lang="fr-FR" dirty="0" err="1"/>
              <a:t>CoA</a:t>
            </a:r>
            <a:r>
              <a:rPr lang="fr-FR" dirty="0"/>
              <a:t> qui ne peut pas rentrer dans le Krebs. On obtient donc des corps cétoniques participant à l’acidose globale.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lstStyle/>
          <a:p>
            <a:pPr>
              <a:buNone/>
            </a:pPr>
            <a:r>
              <a:rPr lang="fr-FR" b="1" dirty="0"/>
              <a:t>B) Conséquences </a:t>
            </a:r>
          </a:p>
          <a:p>
            <a:pPr marL="514350" indent="-514350">
              <a:buAutoNum type="arabicPeriod"/>
            </a:pPr>
            <a:r>
              <a:rPr lang="fr-FR" b="1" dirty="0" smtClean="0"/>
              <a:t>Déséquilibre acido-basique</a:t>
            </a:r>
          </a:p>
          <a:p>
            <a:pPr marL="514350" indent="-514350">
              <a:buNone/>
            </a:pPr>
            <a:r>
              <a:rPr lang="fr-FR" dirty="0"/>
              <a:t>Rappels: </a:t>
            </a:r>
            <a:endParaRPr lang="fr-FR" dirty="0" smtClean="0"/>
          </a:p>
          <a:p>
            <a:pPr marL="514350" indent="-514350">
              <a:buNone/>
            </a:pPr>
            <a:r>
              <a:rPr lang="fr-FR" dirty="0" smtClean="0"/>
              <a:t>H2O </a:t>
            </a:r>
            <a:r>
              <a:rPr lang="fr-FR" dirty="0"/>
              <a:t>+ CO2 → H2CO3 → H+ + HCO3- </a:t>
            </a:r>
            <a:endParaRPr lang="fr-FR" dirty="0" smtClean="0"/>
          </a:p>
          <a:p>
            <a:pPr marL="514350" indent="-514350">
              <a:buNone/>
            </a:pPr>
            <a:r>
              <a:rPr lang="fr-FR" sz="1600" dirty="0" smtClean="0"/>
              <a:t>                                                Acide carbonique                           Bicarbonate</a:t>
            </a:r>
          </a:p>
          <a:p>
            <a:pPr marL="514350" indent="-514350">
              <a:buNone/>
            </a:pPr>
            <a:r>
              <a:rPr lang="fr-FR" dirty="0" smtClean="0"/>
              <a:t>Equation </a:t>
            </a:r>
            <a:r>
              <a:rPr lang="fr-FR" dirty="0"/>
              <a:t>d’Henderson </a:t>
            </a:r>
            <a:r>
              <a:rPr lang="fr-FR" dirty="0" err="1"/>
              <a:t>Hasselbach</a:t>
            </a:r>
            <a:r>
              <a:rPr lang="fr-FR" dirty="0"/>
              <a:t>: </a:t>
            </a:r>
            <a:endParaRPr lang="fr-FR" dirty="0" smtClean="0"/>
          </a:p>
          <a:p>
            <a:pPr marL="514350" indent="-514350">
              <a:buNone/>
            </a:pPr>
            <a:r>
              <a:rPr lang="fr-FR" dirty="0" smtClean="0"/>
              <a:t>pH=</a:t>
            </a:r>
            <a:r>
              <a:rPr lang="fr-FR" dirty="0" err="1" smtClean="0"/>
              <a:t>pK</a:t>
            </a:r>
            <a:r>
              <a:rPr lang="fr-FR" dirty="0" smtClean="0"/>
              <a:t>+log </a:t>
            </a:r>
            <a:r>
              <a:rPr lang="fr-FR" dirty="0"/>
              <a:t>(HCO3-/ </a:t>
            </a:r>
            <a:r>
              <a:rPr lang="fr-FR" dirty="0" err="1"/>
              <a:t>a.pCO2</a:t>
            </a:r>
            <a:r>
              <a:rPr lang="fr-FR" dirty="0"/>
              <a:t>) </a:t>
            </a:r>
            <a:r>
              <a:rPr lang="fr-FR" b="1" dirty="0" smtClean="0"/>
              <a:t> </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979712" y="1772816"/>
            <a:ext cx="5722338" cy="3240360"/>
          </a:xfrm>
          <a:prstGeom prst="rect">
            <a:avLst/>
          </a:prstGeom>
        </p:spPr>
      </p:pic>
    </p:spTree>
    <p:extLst>
      <p:ext uri="{BB962C8B-B14F-4D97-AF65-F5344CB8AC3E}">
        <p14:creationId xmlns:p14="http://schemas.microsoft.com/office/powerpoint/2010/main" val="1466676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fontScale="70000" lnSpcReduction="20000"/>
          </a:bodyPr>
          <a:lstStyle/>
          <a:p>
            <a:endParaRPr lang="fr-FR" dirty="0"/>
          </a:p>
          <a:p>
            <a:r>
              <a:rPr lang="fr-FR" dirty="0">
                <a:solidFill>
                  <a:srgbClr val="FF0000"/>
                </a:solidFill>
              </a:rPr>
              <a:t>1ère étape</a:t>
            </a:r>
            <a:r>
              <a:rPr lang="fr-FR" dirty="0"/>
              <a:t>: La polypnée entraîne le rejet de beaucoup de CO2, on a brutalement une diminution de la pCO2, donc d’après l’équation le pH augmente ce qui provoque une </a:t>
            </a:r>
            <a:r>
              <a:rPr lang="fr-FR" b="1" dirty="0"/>
              <a:t>alcalose respiratoire. </a:t>
            </a:r>
            <a:r>
              <a:rPr lang="fr-FR" dirty="0"/>
              <a:t>Comme on a toujours des compensations, ici, elle va être en partie compensée par une élimination accrue de HCO3- dans le rein et une rétention de H+ (il arrive que cette phase soit quasi inapparente chez l’enfant.) </a:t>
            </a:r>
          </a:p>
          <a:p>
            <a:endParaRPr lang="fr-FR" dirty="0"/>
          </a:p>
          <a:p>
            <a:r>
              <a:rPr lang="fr-FR" dirty="0" smtClean="0">
                <a:solidFill>
                  <a:srgbClr val="FF0000"/>
                </a:solidFill>
              </a:rPr>
              <a:t>2ème </a:t>
            </a:r>
            <a:r>
              <a:rPr lang="fr-FR" dirty="0">
                <a:solidFill>
                  <a:srgbClr val="FF0000"/>
                </a:solidFill>
              </a:rPr>
              <a:t>étape </a:t>
            </a:r>
            <a:r>
              <a:rPr lang="fr-FR" dirty="0"/>
              <a:t>: </a:t>
            </a:r>
            <a:r>
              <a:rPr lang="fr-FR" b="1" dirty="0" err="1"/>
              <a:t>acido-cétose</a:t>
            </a:r>
            <a:r>
              <a:rPr lang="fr-FR" b="1" dirty="0"/>
              <a:t> métabolique </a:t>
            </a:r>
            <a:r>
              <a:rPr lang="fr-FR" b="1" dirty="0" smtClean="0"/>
              <a:t>: </a:t>
            </a:r>
            <a:r>
              <a:rPr lang="fr-FR" dirty="0"/>
              <a:t>due au découplage de la phosphorylation oxydative, à l’augmentation de la glycolyse, de la lipolyse, à l’inhibition du Krebs, à la polypnée,…) </a:t>
            </a:r>
          </a:p>
          <a:p>
            <a:endParaRPr lang="fr-FR" dirty="0"/>
          </a:p>
          <a:p>
            <a:r>
              <a:rPr lang="fr-FR" dirty="0" smtClean="0">
                <a:solidFill>
                  <a:srgbClr val="FF0000"/>
                </a:solidFill>
              </a:rPr>
              <a:t>3ème </a:t>
            </a:r>
            <a:r>
              <a:rPr lang="fr-FR" dirty="0">
                <a:solidFill>
                  <a:srgbClr val="FF0000"/>
                </a:solidFill>
              </a:rPr>
              <a:t>étape </a:t>
            </a:r>
            <a:r>
              <a:rPr lang="fr-FR" dirty="0"/>
              <a:t>: </a:t>
            </a:r>
            <a:r>
              <a:rPr lang="fr-FR" b="1" dirty="0"/>
              <a:t>acidose respiratoire. </a:t>
            </a:r>
            <a:r>
              <a:rPr lang="fr-FR" dirty="0"/>
              <a:t>Les effets respiratoires tardifs de l’aspirine : la dépression respiratoire en fin d’intoxication entraîne une acidose respiratoire qui aggrave l’acidose métabolique. </a:t>
            </a:r>
          </a:p>
          <a:p>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fontScale="92500" lnSpcReduction="10000"/>
          </a:bodyPr>
          <a:lstStyle/>
          <a:p>
            <a:pPr>
              <a:buNone/>
            </a:pPr>
            <a:r>
              <a:rPr lang="fr-FR" b="1" dirty="0"/>
              <a:t>2. Déséquilibre hydro-électrolytique </a:t>
            </a:r>
          </a:p>
          <a:p>
            <a:pPr>
              <a:buFontTx/>
              <a:buChar char="-"/>
            </a:pPr>
            <a:r>
              <a:rPr lang="fr-FR" dirty="0" smtClean="0"/>
              <a:t>pertes </a:t>
            </a:r>
            <a:r>
              <a:rPr lang="fr-FR" dirty="0"/>
              <a:t>hydriques dues à 3 des dérèglements déjà vus : </a:t>
            </a:r>
            <a:r>
              <a:rPr lang="fr-FR" b="1" dirty="0"/>
              <a:t>l’hyperventilation</a:t>
            </a:r>
            <a:r>
              <a:rPr lang="fr-FR" dirty="0"/>
              <a:t> (polypnée), </a:t>
            </a:r>
            <a:r>
              <a:rPr lang="fr-FR" b="1" dirty="0"/>
              <a:t>les vomissements et l’hyperthermie</a:t>
            </a:r>
            <a:r>
              <a:rPr lang="fr-FR" dirty="0"/>
              <a:t> entraînent une déshydratation globale → </a:t>
            </a:r>
            <a:r>
              <a:rPr lang="fr-FR" u="sng" dirty="0" err="1"/>
              <a:t>hypovolémie</a:t>
            </a:r>
            <a:r>
              <a:rPr lang="fr-FR" dirty="0"/>
              <a:t> →</a:t>
            </a:r>
            <a:r>
              <a:rPr lang="fr-FR" u="sng" dirty="0"/>
              <a:t>oligurie</a:t>
            </a:r>
            <a:r>
              <a:rPr lang="fr-FR" dirty="0"/>
              <a:t> voire </a:t>
            </a:r>
            <a:r>
              <a:rPr lang="fr-FR" u="sng" dirty="0"/>
              <a:t>anurie</a:t>
            </a:r>
            <a:r>
              <a:rPr lang="fr-FR" dirty="0"/>
              <a:t>. </a:t>
            </a:r>
            <a:endParaRPr lang="fr-FR" dirty="0" smtClean="0"/>
          </a:p>
          <a:p>
            <a:pPr>
              <a:buNone/>
            </a:pPr>
            <a:r>
              <a:rPr lang="fr-FR" dirty="0" smtClean="0"/>
              <a:t>- </a:t>
            </a:r>
            <a:r>
              <a:rPr lang="fr-FR" dirty="0"/>
              <a:t>pertes ioniques : existent mais sont inconstantes d’un intoxiqué à l’autre. On a souvent une </a:t>
            </a:r>
            <a:r>
              <a:rPr lang="fr-FR" dirty="0" err="1" smtClean="0"/>
              <a:t>hypernatrémie</a:t>
            </a:r>
            <a:r>
              <a:rPr lang="fr-FR" dirty="0" smtClean="0"/>
              <a:t> (Na+), </a:t>
            </a:r>
            <a:r>
              <a:rPr lang="fr-FR" dirty="0"/>
              <a:t>une </a:t>
            </a:r>
            <a:r>
              <a:rPr lang="fr-FR" dirty="0" smtClean="0"/>
              <a:t>hypokaliémie (K+) </a:t>
            </a:r>
            <a:r>
              <a:rPr lang="fr-FR" dirty="0"/>
              <a:t>liée à la fuite de K+ car l’organisme retient les H+ ainsi qu’une diminution de HCO3- en réponse à l’alcalose respiratoire.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a:t>3. Hypoglycémie </a:t>
            </a:r>
          </a:p>
          <a:p>
            <a:r>
              <a:rPr lang="fr-FR" dirty="0"/>
              <a:t>Due à la réaction de l’organisme qui met en route la glycolyse. Elle est très sévère chez l’enfant car ses stocks de glycogène sont limités.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85000" lnSpcReduction="20000"/>
          </a:bodyPr>
          <a:lstStyle/>
          <a:p>
            <a:pPr>
              <a:buNone/>
            </a:pPr>
            <a:r>
              <a:rPr lang="fr-FR" b="1" dirty="0"/>
              <a:t>5. </a:t>
            </a:r>
            <a:r>
              <a:rPr lang="fr-FR" b="1" dirty="0" smtClean="0"/>
              <a:t>Thérapeutique </a:t>
            </a:r>
            <a:r>
              <a:rPr lang="fr-FR" b="1" dirty="0"/>
              <a:t>: </a:t>
            </a:r>
            <a:endParaRPr lang="fr-FR" b="1" dirty="0" smtClean="0"/>
          </a:p>
          <a:p>
            <a:endParaRPr lang="fr-FR" dirty="0"/>
          </a:p>
          <a:p>
            <a:pPr>
              <a:buNone/>
            </a:pPr>
            <a:r>
              <a:rPr lang="fr-FR" u="sng" dirty="0"/>
              <a:t>1. Elimination digestive : </a:t>
            </a:r>
          </a:p>
          <a:p>
            <a:pPr algn="ctr">
              <a:buNone/>
            </a:pPr>
            <a:r>
              <a:rPr lang="fr-FR" b="1" dirty="0" smtClean="0"/>
              <a:t>‘’Plus </a:t>
            </a:r>
            <a:r>
              <a:rPr lang="fr-FR" b="1" dirty="0"/>
              <a:t>l’intervention est précoce, meilleurs sont les </a:t>
            </a:r>
            <a:r>
              <a:rPr lang="fr-FR" b="1" dirty="0" smtClean="0"/>
              <a:t>résultats’’. </a:t>
            </a:r>
          </a:p>
          <a:p>
            <a:r>
              <a:rPr lang="fr-FR" dirty="0" smtClean="0"/>
              <a:t>Vomissements </a:t>
            </a:r>
            <a:r>
              <a:rPr lang="fr-FR" dirty="0"/>
              <a:t>provoqués ou lavage gastrique. Comme l’aspirine ralentit la vidange gastrique, on peut effectuer un lavage d’estomac jusqu’à 10h après l’ingestion du toxique. Un lavage utilise entre 20 et 30L de sérum physiologique. </a:t>
            </a:r>
            <a:endParaRPr lang="fr-FR" dirty="0" smtClean="0"/>
          </a:p>
          <a:p>
            <a:r>
              <a:rPr lang="fr-FR" dirty="0" smtClean="0"/>
              <a:t>Après </a:t>
            </a:r>
            <a:r>
              <a:rPr lang="fr-FR" dirty="0"/>
              <a:t>le lavage ou les vomissements provoqués : - charbon actif : 1g de charbon adsorbe 500mg d’aspirine, il faut donc de 50 à 60g de charbon en suspension buvable </a:t>
            </a:r>
            <a:r>
              <a:rPr lang="fr-FR" dirty="0" err="1"/>
              <a:t>Carbomix</a:t>
            </a:r>
            <a:r>
              <a:rPr lang="fr-FR" dirty="0"/>
              <a:t>®. (1g/kg/h puis on passe à 0,5g/kg/h) - purgatifs salins pour les formes retard.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2357430"/>
            <a:ext cx="6858048" cy="175432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smtClean="0">
                <a:solidFill>
                  <a:srgbClr val="00B0F0"/>
                </a:solidFill>
              </a:rPr>
              <a:t>Intoxication aux </a:t>
            </a:r>
            <a:r>
              <a:rPr lang="fr-FR" sz="5400" b="1" dirty="0" smtClean="0">
                <a:solidFill>
                  <a:srgbClr val="00B0F0"/>
                </a:solidFill>
              </a:rPr>
              <a:t>salicylés</a:t>
            </a:r>
            <a:endParaRPr lang="fr-FR" sz="5000" b="1" cap="all" dirty="0">
              <a:ln w="0"/>
              <a:solidFill>
                <a:srgbClr val="00B0F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fontScale="77500" lnSpcReduction="20000"/>
          </a:bodyPr>
          <a:lstStyle/>
          <a:p>
            <a:endParaRPr lang="fr-FR" dirty="0"/>
          </a:p>
          <a:p>
            <a:pPr>
              <a:buNone/>
            </a:pPr>
            <a:r>
              <a:rPr lang="fr-FR" u="sng" dirty="0"/>
              <a:t>2. Réanimation : </a:t>
            </a:r>
          </a:p>
          <a:p>
            <a:pPr>
              <a:buFontTx/>
              <a:buChar char="-"/>
            </a:pPr>
            <a:r>
              <a:rPr lang="fr-FR" b="1" dirty="0" smtClean="0"/>
              <a:t>correction </a:t>
            </a:r>
            <a:r>
              <a:rPr lang="fr-FR" b="1" dirty="0"/>
              <a:t>acido-basique à l’hôpital </a:t>
            </a:r>
            <a:r>
              <a:rPr lang="fr-FR" dirty="0"/>
              <a:t>: pendant l’alcalose on ne fait rien car l’acidose se prépare. Pendant l’acidose on administre du bicarbonate de Na ou de solution tampon de </a:t>
            </a:r>
            <a:r>
              <a:rPr lang="fr-FR" dirty="0" err="1"/>
              <a:t>Tham</a:t>
            </a:r>
            <a:r>
              <a:rPr lang="fr-FR" dirty="0"/>
              <a:t> (tris-</a:t>
            </a:r>
            <a:r>
              <a:rPr lang="fr-FR" dirty="0" err="1"/>
              <a:t>hydroxymethyl</a:t>
            </a:r>
            <a:r>
              <a:rPr lang="fr-FR" dirty="0"/>
              <a:t> </a:t>
            </a:r>
            <a:r>
              <a:rPr lang="fr-FR" dirty="0" err="1"/>
              <a:t>aminomethane</a:t>
            </a:r>
            <a:r>
              <a:rPr lang="fr-FR" dirty="0"/>
              <a:t>) en perfusion, ce qui lutte contre l’acidose et qui alcalinise le néphron, le sang et les urines, permet l’ionisation de l’acide salicylique et évite sa réabsorption : on accélère l’élimination</a:t>
            </a:r>
            <a:r>
              <a:rPr lang="fr-FR" dirty="0" smtClean="0"/>
              <a:t>.</a:t>
            </a:r>
          </a:p>
          <a:p>
            <a:pPr>
              <a:buFontTx/>
              <a:buChar char="-"/>
            </a:pPr>
            <a:r>
              <a:rPr lang="fr-FR" b="1" dirty="0" smtClean="0"/>
              <a:t>correction </a:t>
            </a:r>
            <a:r>
              <a:rPr lang="fr-FR" b="1" dirty="0"/>
              <a:t>hydro-électrolytique </a:t>
            </a:r>
            <a:r>
              <a:rPr lang="fr-FR" dirty="0"/>
              <a:t>: mesure de l’ionogramme plasmatique et de l’hématocrite puis correction en fonction des résultats, réhydratation importante pour un rétablissement rapide de la fonction rénale. </a:t>
            </a:r>
            <a:endParaRPr lang="fr-FR" dirty="0" smtClean="0"/>
          </a:p>
          <a:p>
            <a:pPr>
              <a:buFontTx/>
              <a:buChar char="-"/>
            </a:pPr>
            <a:r>
              <a:rPr lang="fr-FR" b="1" dirty="0" smtClean="0"/>
              <a:t>correction </a:t>
            </a:r>
            <a:r>
              <a:rPr lang="fr-FR" b="1" dirty="0"/>
              <a:t>du glucose </a:t>
            </a:r>
            <a:r>
              <a:rPr lang="fr-FR" dirty="0"/>
              <a:t>: apport de sucre.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endParaRPr lang="fr-FR" dirty="0"/>
          </a:p>
          <a:p>
            <a:pPr>
              <a:buNone/>
            </a:pPr>
            <a:r>
              <a:rPr lang="fr-FR" u="sng" dirty="0"/>
              <a:t>3. Traitement symptomatique : </a:t>
            </a:r>
          </a:p>
          <a:p>
            <a:pPr>
              <a:buFontTx/>
              <a:buChar char="-"/>
            </a:pPr>
            <a:r>
              <a:rPr lang="fr-FR" dirty="0" smtClean="0"/>
              <a:t>si </a:t>
            </a:r>
            <a:r>
              <a:rPr lang="fr-FR" dirty="0"/>
              <a:t>convulsions : administration de </a:t>
            </a:r>
            <a:r>
              <a:rPr lang="fr-FR" dirty="0" err="1"/>
              <a:t>diazepam</a:t>
            </a:r>
            <a:r>
              <a:rPr lang="fr-FR" dirty="0"/>
              <a:t> Valium® ou </a:t>
            </a:r>
            <a:r>
              <a:rPr lang="fr-FR" dirty="0" err="1"/>
              <a:t>Rivotril</a:t>
            </a:r>
            <a:r>
              <a:rPr lang="fr-FR" dirty="0"/>
              <a:t>®. </a:t>
            </a:r>
            <a:endParaRPr lang="fr-FR" dirty="0" smtClean="0"/>
          </a:p>
          <a:p>
            <a:pPr>
              <a:buFontTx/>
              <a:buChar char="-"/>
            </a:pPr>
            <a:r>
              <a:rPr lang="fr-FR" dirty="0" smtClean="0"/>
              <a:t>lutte </a:t>
            </a:r>
            <a:r>
              <a:rPr lang="fr-FR" dirty="0"/>
              <a:t>contre l’hyperthermie : bains de températures décroissantes de 1°C. </a:t>
            </a:r>
            <a:endParaRPr lang="fr-FR" dirty="0" smtClean="0"/>
          </a:p>
          <a:p>
            <a:pPr>
              <a:buFontTx/>
              <a:buChar char="-"/>
            </a:pPr>
            <a:r>
              <a:rPr lang="fr-FR" dirty="0" smtClean="0"/>
              <a:t>Injection </a:t>
            </a:r>
            <a:r>
              <a:rPr lang="fr-FR" dirty="0"/>
              <a:t>de vitamine K pour les troubles de la coagulation </a:t>
            </a:r>
            <a:endParaRPr lang="fr-FR" dirty="0" smtClean="0"/>
          </a:p>
          <a:p>
            <a:pPr>
              <a:buFontTx/>
              <a:buChar char="-"/>
            </a:pPr>
            <a:r>
              <a:rPr lang="fr-FR" dirty="0" smtClean="0"/>
              <a:t>ventilation </a:t>
            </a:r>
            <a:r>
              <a:rPr lang="fr-FR" dirty="0"/>
              <a:t>artificielle si on en est au stade d’hypoventilation </a:t>
            </a:r>
            <a:endParaRPr lang="fr-FR" dirty="0" smtClean="0"/>
          </a:p>
          <a:p>
            <a:pPr>
              <a:buFontTx/>
              <a:buChar char="-"/>
            </a:pPr>
            <a:r>
              <a:rPr lang="fr-FR" dirty="0" smtClean="0"/>
              <a:t>si </a:t>
            </a:r>
            <a:r>
              <a:rPr lang="fr-FR" dirty="0"/>
              <a:t>lésions gastriques : pansements gastriques.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a:p>
            <a:pPr>
              <a:buNone/>
            </a:pPr>
            <a:r>
              <a:rPr lang="fr-FR" u="sng" dirty="0"/>
              <a:t>4. Traitement épurateur : </a:t>
            </a:r>
          </a:p>
          <a:p>
            <a:r>
              <a:rPr lang="fr-FR" dirty="0"/>
              <a:t>Dans les cas très graves : </a:t>
            </a:r>
            <a:r>
              <a:rPr lang="fr-FR" b="1" dirty="0"/>
              <a:t>hémodialyse </a:t>
            </a:r>
            <a:r>
              <a:rPr lang="fr-FR" dirty="0" err="1"/>
              <a:t>Hémoperfusion</a:t>
            </a:r>
            <a:r>
              <a:rPr lang="fr-FR" dirty="0"/>
              <a:t> dans les cas extrêmement graves, voir désespérés. Si le traitement est trop tardif, les troubles neurologiques, métaboliques et respiratoires entraînent la mort de l’intoxiqué.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b="1" dirty="0" smtClean="0"/>
              <a:t>Diagnostic positif :</a:t>
            </a:r>
            <a:endParaRPr lang="fr-FR" b="1" dirty="0"/>
          </a:p>
        </p:txBody>
      </p:sp>
      <p:sp>
        <p:nvSpPr>
          <p:cNvPr id="3" name="Espace réservé du contenu 2"/>
          <p:cNvSpPr>
            <a:spLocks noGrp="1"/>
          </p:cNvSpPr>
          <p:nvPr>
            <p:ph idx="1"/>
          </p:nvPr>
        </p:nvSpPr>
        <p:spPr>
          <a:xfrm>
            <a:off x="642910" y="1000108"/>
            <a:ext cx="8229600" cy="5429288"/>
          </a:xfrm>
        </p:spPr>
        <p:txBody>
          <a:bodyPr>
            <a:noAutofit/>
          </a:bodyPr>
          <a:lstStyle/>
          <a:p>
            <a:r>
              <a:rPr lang="fr-FR" sz="1800" dirty="0" smtClean="0"/>
              <a:t>Outre </a:t>
            </a:r>
            <a:r>
              <a:rPr lang="fr-FR" sz="1800" dirty="0"/>
              <a:t>l'anamnèse, le diagnostic repose sur </a:t>
            </a:r>
            <a:r>
              <a:rPr lang="fr-FR" sz="1800" b="1" dirty="0"/>
              <a:t>la recherche des salicylés dans le liquide </a:t>
            </a:r>
            <a:r>
              <a:rPr lang="fr-FR" sz="1800" b="1" dirty="0" smtClean="0"/>
              <a:t>gastrique, le </a:t>
            </a:r>
            <a:r>
              <a:rPr lang="fr-FR" sz="1800" b="1" dirty="0"/>
              <a:t>sang ou dans les urines (par colorimétrie et réactifs de </a:t>
            </a:r>
            <a:r>
              <a:rPr lang="fr-FR" sz="1800" b="1" dirty="0" err="1"/>
              <a:t>trinder</a:t>
            </a:r>
            <a:r>
              <a:rPr lang="fr-FR" sz="1800" b="1" dirty="0"/>
              <a:t>). </a:t>
            </a:r>
            <a:endParaRPr lang="fr-FR" sz="1800" b="1" dirty="0" smtClean="0"/>
          </a:p>
          <a:p>
            <a:r>
              <a:rPr lang="fr-FR" sz="1800" b="1" dirty="0" smtClean="0"/>
              <a:t>En </a:t>
            </a:r>
            <a:r>
              <a:rPr lang="fr-FR" sz="1800" b="1" dirty="0"/>
              <a:t>cas de résultat positif, </a:t>
            </a:r>
            <a:r>
              <a:rPr lang="fr-FR" sz="1800" b="1" dirty="0" smtClean="0"/>
              <a:t>on </a:t>
            </a:r>
            <a:r>
              <a:rPr lang="fr-FR" sz="1800" dirty="0" smtClean="0"/>
              <a:t>effectuera </a:t>
            </a:r>
            <a:r>
              <a:rPr lang="fr-FR" sz="1800" b="1" dirty="0"/>
              <a:t>un dosage plasmatique (prélèvement de cinq ml de sang veineux) par </a:t>
            </a:r>
            <a:r>
              <a:rPr lang="fr-FR" sz="1800" b="1" dirty="0" smtClean="0"/>
              <a:t>techniques </a:t>
            </a:r>
            <a:r>
              <a:rPr lang="fr-FR" sz="1800" dirty="0" smtClean="0"/>
              <a:t>colorimétriques </a:t>
            </a:r>
            <a:r>
              <a:rPr lang="fr-FR" sz="1800" dirty="0"/>
              <a:t>ou enzymatiques.</a:t>
            </a:r>
          </a:p>
          <a:p>
            <a:r>
              <a:rPr lang="fr-FR" sz="1800" dirty="0"/>
              <a:t>Selon </a:t>
            </a:r>
            <a:r>
              <a:rPr lang="fr-FR" sz="1800" b="1" dirty="0"/>
              <a:t>le monogramme de </a:t>
            </a:r>
            <a:r>
              <a:rPr lang="fr-FR" sz="1800" b="1" dirty="0" err="1"/>
              <a:t>Done</a:t>
            </a:r>
            <a:r>
              <a:rPr lang="fr-FR" sz="1800" b="1" dirty="0"/>
              <a:t>, Il existe une bonne corrélation entre les taux plasmatiques et </a:t>
            </a:r>
            <a:r>
              <a:rPr lang="fr-FR" sz="1800" b="1" dirty="0" smtClean="0"/>
              <a:t>la </a:t>
            </a:r>
            <a:r>
              <a:rPr lang="fr-FR" sz="1800" dirty="0" smtClean="0"/>
              <a:t>gravité </a:t>
            </a:r>
            <a:r>
              <a:rPr lang="fr-FR" sz="1800" dirty="0"/>
              <a:t>de l'intoxication </a:t>
            </a:r>
            <a:r>
              <a:rPr lang="fr-FR" sz="1800" dirty="0" smtClean="0"/>
              <a:t>:</a:t>
            </a:r>
            <a:endParaRPr lang="fr-FR" sz="1800" dirty="0"/>
          </a:p>
          <a:p>
            <a:r>
              <a:rPr lang="fr-FR" sz="1800" dirty="0"/>
              <a:t>Ce monogramme met en évidence la gravité de l’intoxication selon les </a:t>
            </a:r>
            <a:r>
              <a:rPr lang="fr-FR" sz="1800" dirty="0" err="1" smtClean="0"/>
              <a:t>salicylémies</a:t>
            </a:r>
            <a:r>
              <a:rPr lang="fr-FR" sz="1800" dirty="0" smtClean="0"/>
              <a:t>:</a:t>
            </a:r>
            <a:endParaRPr lang="fr-FR" sz="1800" dirty="0"/>
          </a:p>
          <a:p>
            <a:pPr>
              <a:buNone/>
            </a:pPr>
            <a:r>
              <a:rPr lang="fr-FR" sz="1800" dirty="0"/>
              <a:t>• Une </a:t>
            </a:r>
            <a:r>
              <a:rPr lang="fr-FR" sz="1800" dirty="0" err="1"/>
              <a:t>salicylémie</a:t>
            </a:r>
            <a:r>
              <a:rPr lang="fr-FR" sz="1800" dirty="0"/>
              <a:t> </a:t>
            </a:r>
            <a:r>
              <a:rPr lang="fr-FR" sz="1800" b="1" dirty="0"/>
              <a:t>Inférieure à 300 mg par litre correspond aux taux thérapeutiques</a:t>
            </a:r>
          </a:p>
          <a:p>
            <a:pPr>
              <a:buNone/>
            </a:pPr>
            <a:r>
              <a:rPr lang="fr-FR" sz="1800" dirty="0"/>
              <a:t>• Une </a:t>
            </a:r>
            <a:r>
              <a:rPr lang="fr-FR" sz="1800" dirty="0" err="1"/>
              <a:t>salicylémie</a:t>
            </a:r>
            <a:r>
              <a:rPr lang="fr-FR" sz="1800" dirty="0"/>
              <a:t> entre </a:t>
            </a:r>
            <a:r>
              <a:rPr lang="fr-FR" sz="1800" b="1" dirty="0"/>
              <a:t>300 et 600 mg par litre traduit une intoxication modérée</a:t>
            </a:r>
          </a:p>
          <a:p>
            <a:pPr>
              <a:buNone/>
            </a:pPr>
            <a:r>
              <a:rPr lang="fr-FR" sz="1800" dirty="0" smtClean="0"/>
              <a:t>• </a:t>
            </a:r>
            <a:r>
              <a:rPr lang="fr-FR" sz="1800" dirty="0"/>
              <a:t>A des taux de </a:t>
            </a:r>
            <a:r>
              <a:rPr lang="fr-FR" sz="1800" b="1" dirty="0"/>
              <a:t>600 à 900 mg par litre l’intoxication est grave</a:t>
            </a:r>
          </a:p>
          <a:p>
            <a:pPr>
              <a:buNone/>
            </a:pPr>
            <a:r>
              <a:rPr lang="fr-FR" sz="1800" dirty="0"/>
              <a:t>• Lorsque la </a:t>
            </a:r>
            <a:r>
              <a:rPr lang="fr-FR" sz="1800" dirty="0" err="1"/>
              <a:t>salicylémie</a:t>
            </a:r>
            <a:r>
              <a:rPr lang="fr-FR" sz="1800" dirty="0"/>
              <a:t> est </a:t>
            </a:r>
            <a:r>
              <a:rPr lang="fr-FR" sz="1800" b="1" dirty="0"/>
              <a:t>de plus de 1300 mg par litre, l’intoxication </a:t>
            </a:r>
            <a:r>
              <a:rPr lang="fr-FR" sz="1800" b="1" dirty="0" smtClean="0"/>
              <a:t>est </a:t>
            </a:r>
            <a:r>
              <a:rPr lang="fr-FR" sz="1800" dirty="0" smtClean="0"/>
              <a:t>potentiellement mortelle.</a:t>
            </a:r>
            <a:endParaRPr lang="fr-FR"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1143000"/>
          </a:xfrm>
        </p:spPr>
        <p:txBody>
          <a:bodyPr/>
          <a:lstStyle/>
          <a:p>
            <a:r>
              <a:rPr lang="fr-FR" b="1" dirty="0"/>
              <a:t>Toxicologie analytique </a:t>
            </a:r>
            <a:endParaRPr lang="fr-FR" dirty="0"/>
          </a:p>
        </p:txBody>
      </p:sp>
      <p:sp>
        <p:nvSpPr>
          <p:cNvPr id="3" name="Espace réservé du contenu 2"/>
          <p:cNvSpPr>
            <a:spLocks noGrp="1"/>
          </p:cNvSpPr>
          <p:nvPr>
            <p:ph idx="1"/>
          </p:nvPr>
        </p:nvSpPr>
        <p:spPr>
          <a:xfrm>
            <a:off x="457200" y="1142984"/>
            <a:ext cx="8229600" cy="4983179"/>
          </a:xfrm>
        </p:spPr>
        <p:txBody>
          <a:bodyPr>
            <a:normAutofit/>
          </a:bodyPr>
          <a:lstStyle/>
          <a:p>
            <a:r>
              <a:rPr lang="fr-FR" dirty="0"/>
              <a:t>Pour le dosage on se réfère au nomogramme de </a:t>
            </a:r>
            <a:r>
              <a:rPr lang="fr-FR" dirty="0" err="1"/>
              <a:t>Done</a:t>
            </a:r>
            <a:r>
              <a:rPr lang="fr-FR" dirty="0"/>
              <a:t> </a:t>
            </a:r>
            <a:r>
              <a:rPr lang="fr-FR" dirty="0" smtClean="0"/>
              <a:t>: </a:t>
            </a:r>
            <a:r>
              <a:rPr lang="fr-FR" dirty="0"/>
              <a:t>en fonction de la </a:t>
            </a:r>
            <a:r>
              <a:rPr lang="fr-FR" dirty="0" err="1"/>
              <a:t>salicylémie</a:t>
            </a:r>
            <a:r>
              <a:rPr lang="fr-FR" dirty="0"/>
              <a:t> et de l’heure de l’intoxication on peut connaître la gravité de l’intoxication. </a:t>
            </a:r>
            <a:endParaRPr lang="fr-FR" dirty="0" smtClean="0"/>
          </a:p>
          <a:p>
            <a:r>
              <a:rPr lang="fr-FR" dirty="0" smtClean="0"/>
              <a:t>A </a:t>
            </a:r>
            <a:r>
              <a:rPr lang="fr-FR" dirty="0"/>
              <a:t>partir de la 6ème heure il y a un équilibre entre dose ingérée et la dose dans le </a:t>
            </a:r>
            <a:r>
              <a:rPr lang="fr-FR" dirty="0" smtClean="0"/>
              <a:t>sang.</a:t>
            </a:r>
          </a:p>
          <a:p>
            <a:r>
              <a:rPr lang="fr-FR" dirty="0" smtClean="0"/>
              <a:t>Toxique </a:t>
            </a:r>
            <a:r>
              <a:rPr lang="fr-FR" dirty="0"/>
              <a:t>dosé dans le sang : acide acétylsalicylique, et l’acide salicylique. </a:t>
            </a:r>
            <a:endParaRPr lang="fr-FR" dirty="0" smtClean="0"/>
          </a:p>
          <a:p>
            <a:r>
              <a:rPr lang="fr-FR" dirty="0" smtClean="0"/>
              <a:t>Toxique </a:t>
            </a:r>
            <a:r>
              <a:rPr lang="fr-FR" dirty="0"/>
              <a:t>dosé dans les urines : acide salicylique.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dirty="0"/>
              <a:t>Réaction d’identification : grâce au réactif de </a:t>
            </a:r>
            <a:r>
              <a:rPr lang="fr-FR" dirty="0" err="1"/>
              <a:t>Trinder</a:t>
            </a:r>
            <a:r>
              <a:rPr lang="fr-FR" dirty="0"/>
              <a:t> (solution de chlorure ferrique en milieu acide)  </a:t>
            </a:r>
            <a:endParaRPr lang="fr-FR" dirty="0" smtClean="0"/>
          </a:p>
          <a:p>
            <a:r>
              <a:rPr lang="fr-FR" dirty="0" smtClean="0"/>
              <a:t>coloration </a:t>
            </a:r>
            <a:r>
              <a:rPr lang="fr-FR" dirty="0"/>
              <a:t>violette en présence de </a:t>
            </a:r>
            <a:r>
              <a:rPr lang="fr-FR" dirty="0" smtClean="0"/>
              <a:t>salicylés.</a:t>
            </a:r>
          </a:p>
          <a:p>
            <a:r>
              <a:rPr lang="fr-FR" dirty="0" smtClean="0"/>
              <a:t>Défaut </a:t>
            </a:r>
            <a:r>
              <a:rPr lang="fr-FR" dirty="0"/>
              <a:t>de la réaction : les interférences (ex avec les phénothiazines), de plus même à dose thérapeutique la réaction sera </a:t>
            </a:r>
            <a:r>
              <a:rPr lang="fr-FR" dirty="0" smtClean="0"/>
              <a:t>positive.</a:t>
            </a:r>
          </a:p>
          <a:p>
            <a:r>
              <a:rPr lang="fr-FR" dirty="0" smtClean="0"/>
              <a:t>Avantage </a:t>
            </a:r>
            <a:r>
              <a:rPr lang="fr-FR" dirty="0"/>
              <a:t>: pour une réaction négative on est sur qu’il n’y a pas d’intox aux salicylés.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Dosage : </a:t>
            </a:r>
            <a:r>
              <a:rPr lang="fr-FR" b="1" dirty="0"/>
              <a:t>- hydrolyse des dérives conjugués </a:t>
            </a:r>
            <a:r>
              <a:rPr lang="fr-FR" dirty="0" smtClean="0"/>
              <a:t> </a:t>
            </a:r>
            <a:endParaRPr lang="fr-FR" dirty="0"/>
          </a:p>
          <a:p>
            <a:r>
              <a:rPr lang="fr-FR" dirty="0" smtClean="0"/>
              <a:t>soit </a:t>
            </a:r>
            <a:r>
              <a:rPr lang="fr-FR" dirty="0"/>
              <a:t>par méthode </a:t>
            </a:r>
            <a:r>
              <a:rPr lang="fr-FR" dirty="0" err="1"/>
              <a:t>spectrophotométrique</a:t>
            </a:r>
            <a:r>
              <a:rPr lang="fr-FR" dirty="0"/>
              <a:t> (gamme étalon) </a:t>
            </a:r>
          </a:p>
          <a:p>
            <a:r>
              <a:rPr lang="fr-FR" dirty="0" smtClean="0"/>
              <a:t>soit </a:t>
            </a:r>
            <a:r>
              <a:rPr lang="fr-FR" dirty="0"/>
              <a:t>par méthode enzymatique </a:t>
            </a:r>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0912" y="255258"/>
            <a:ext cx="8229600" cy="725470"/>
          </a:xfrm>
        </p:spPr>
        <p:txBody>
          <a:bodyPr>
            <a:normAutofit fontScale="90000"/>
          </a:bodyPr>
          <a:lstStyle/>
          <a:p>
            <a:r>
              <a:rPr lang="fr-FR" b="1" dirty="0" smtClean="0"/>
              <a:t>Effets secondaires. </a:t>
            </a:r>
            <a:br>
              <a:rPr lang="fr-FR" b="1" dirty="0" smtClean="0"/>
            </a:br>
            <a:endParaRPr lang="fr-FR" dirty="0"/>
          </a:p>
        </p:txBody>
      </p:sp>
      <p:sp>
        <p:nvSpPr>
          <p:cNvPr id="3" name="Espace réservé du contenu 2"/>
          <p:cNvSpPr>
            <a:spLocks noGrp="1"/>
          </p:cNvSpPr>
          <p:nvPr>
            <p:ph idx="1"/>
          </p:nvPr>
        </p:nvSpPr>
        <p:spPr>
          <a:xfrm>
            <a:off x="971600" y="726896"/>
            <a:ext cx="8229600" cy="4286280"/>
          </a:xfrm>
        </p:spPr>
        <p:txBody>
          <a:bodyPr>
            <a:noAutofit/>
          </a:bodyPr>
          <a:lstStyle/>
          <a:p>
            <a:pPr>
              <a:buNone/>
            </a:pPr>
            <a:r>
              <a:rPr lang="fr-FR" sz="1600" u="sng" dirty="0" smtClean="0"/>
              <a:t> </a:t>
            </a:r>
            <a:r>
              <a:rPr lang="fr-FR" sz="1600" b="1" u="sng" dirty="0"/>
              <a:t>AIGUS </a:t>
            </a:r>
          </a:p>
          <a:p>
            <a:pPr>
              <a:buNone/>
            </a:pPr>
            <a:r>
              <a:rPr lang="fr-FR" sz="1600" dirty="0" smtClean="0"/>
              <a:t>encéphalopathie </a:t>
            </a:r>
            <a:r>
              <a:rPr lang="fr-FR" sz="1600" dirty="0"/>
              <a:t>aigue + disfonctionnement hépatique aigue (exceptionnellement) Surtout </a:t>
            </a:r>
            <a:r>
              <a:rPr lang="fr-FR" sz="1600" dirty="0" smtClean="0"/>
              <a:t>observé quand </a:t>
            </a:r>
            <a:r>
              <a:rPr lang="fr-FR" sz="1600" dirty="0"/>
              <a:t>on utilise l’aspirine contre la grippe et la varicelle</a:t>
            </a:r>
            <a:r>
              <a:rPr lang="fr-FR" sz="1600" dirty="0" smtClean="0"/>
              <a:t>.</a:t>
            </a:r>
          </a:p>
          <a:p>
            <a:pPr>
              <a:buNone/>
            </a:pPr>
            <a:r>
              <a:rPr lang="fr-FR" sz="1600" dirty="0" smtClean="0"/>
              <a:t> </a:t>
            </a:r>
            <a:r>
              <a:rPr lang="fr-FR" sz="1600" dirty="0"/>
              <a:t>Intolérance à l’aspirine : Observé chez les asthmatiques, se traduit par différents signes : rhinite, </a:t>
            </a:r>
            <a:r>
              <a:rPr lang="fr-FR" sz="1600" dirty="0" smtClean="0"/>
              <a:t>crise d’asthme</a:t>
            </a:r>
            <a:r>
              <a:rPr lang="fr-FR" sz="1600" dirty="0"/>
              <a:t>, urticaire, hypotension, grand choc </a:t>
            </a:r>
            <a:r>
              <a:rPr lang="fr-FR" sz="1600" dirty="0" smtClean="0"/>
              <a:t>anaphylactique</a:t>
            </a:r>
            <a:r>
              <a:rPr lang="fr-FR" sz="1600" dirty="0"/>
              <a:t>. </a:t>
            </a:r>
          </a:p>
          <a:p>
            <a:pPr>
              <a:buNone/>
            </a:pPr>
            <a:endParaRPr lang="fr-FR" sz="1600" b="1" u="sng" dirty="0" smtClean="0"/>
          </a:p>
          <a:p>
            <a:pPr>
              <a:buNone/>
            </a:pPr>
            <a:r>
              <a:rPr lang="fr-FR" sz="1600" b="1" u="sng" dirty="0" smtClean="0"/>
              <a:t>CHRONIQUES </a:t>
            </a:r>
            <a:endParaRPr lang="fr-FR" sz="1600" b="1" u="sng" dirty="0"/>
          </a:p>
          <a:p>
            <a:r>
              <a:rPr lang="fr-FR" sz="1600" dirty="0" smtClean="0"/>
              <a:t>Troubles </a:t>
            </a:r>
            <a:r>
              <a:rPr lang="fr-FR" sz="1600" dirty="0"/>
              <a:t>digestifs classiques Exceptionnellement troubles gastro-intestinaux avec hémorragies. Troubles de l’hémostase </a:t>
            </a:r>
            <a:endParaRPr lang="fr-FR" sz="1600" dirty="0" smtClean="0"/>
          </a:p>
          <a:p>
            <a:pPr>
              <a:buNone/>
            </a:pPr>
            <a:r>
              <a:rPr lang="fr-FR" sz="1600" b="1" dirty="0" smtClean="0"/>
              <a:t>TERATOGENICITE </a:t>
            </a:r>
            <a:endParaRPr lang="fr-FR" sz="1600" dirty="0"/>
          </a:p>
          <a:p>
            <a:r>
              <a:rPr lang="fr-FR" sz="1600" dirty="0"/>
              <a:t>Importante chez le rat </a:t>
            </a:r>
            <a:r>
              <a:rPr lang="fr-FR" sz="1600" dirty="0" smtClean="0"/>
              <a:t>C</a:t>
            </a:r>
          </a:p>
          <a:p>
            <a:r>
              <a:rPr lang="fr-FR" sz="1600" dirty="0"/>
              <a:t>C</a:t>
            </a:r>
            <a:r>
              <a:rPr lang="fr-FR" sz="1600" dirty="0" smtClean="0"/>
              <a:t>hez </a:t>
            </a:r>
            <a:r>
              <a:rPr lang="fr-FR" sz="1600" dirty="0"/>
              <a:t>la femme 2-3 jours (au début de la grossesse) où l’aspirine aurait un effet tératogène. </a:t>
            </a:r>
          </a:p>
          <a:p>
            <a:pPr>
              <a:buNone/>
            </a:pPr>
            <a:endParaRPr lang="fr-FR" sz="1600" b="1" dirty="0"/>
          </a:p>
          <a:p>
            <a:pPr>
              <a:buNone/>
            </a:pPr>
            <a:r>
              <a:rPr lang="fr-FR" sz="1600" b="1" dirty="0" smtClean="0"/>
              <a:t>DEPENDANCE </a:t>
            </a:r>
            <a:r>
              <a:rPr lang="fr-FR" sz="1600" b="1" dirty="0"/>
              <a:t>MEDICAMENTEUSE </a:t>
            </a:r>
          </a:p>
          <a:p>
            <a:pPr>
              <a:buNone/>
            </a:pPr>
            <a:r>
              <a:rPr lang="fr-FR" sz="1600" dirty="0" smtClean="0"/>
              <a:t>Certaines </a:t>
            </a:r>
            <a:r>
              <a:rPr lang="fr-FR" sz="1600" dirty="0"/>
              <a:t>personnes se droguent à forte dose </a:t>
            </a:r>
            <a:r>
              <a:rPr lang="fr-FR" sz="1600" dirty="0" smtClean="0"/>
              <a:t>              hallucination </a:t>
            </a:r>
            <a:endParaRPr lang="fr-FR" sz="1600" dirty="0"/>
          </a:p>
        </p:txBody>
      </p:sp>
      <p:cxnSp>
        <p:nvCxnSpPr>
          <p:cNvPr id="5" name="Connecteur droit avec flèche 4"/>
          <p:cNvCxnSpPr/>
          <p:nvPr/>
        </p:nvCxnSpPr>
        <p:spPr>
          <a:xfrm>
            <a:off x="5151484" y="5155604"/>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Intoxication médicamenteuse</a:t>
            </a:r>
            <a:br>
              <a:rPr lang="fr-FR" dirty="0" smtClean="0"/>
            </a:br>
            <a:endParaRPr lang="fr-FR" dirty="0"/>
          </a:p>
        </p:txBody>
      </p:sp>
      <p:sp>
        <p:nvSpPr>
          <p:cNvPr id="3" name="Sous-titre 2"/>
          <p:cNvSpPr>
            <a:spLocks noGrp="1"/>
          </p:cNvSpPr>
          <p:nvPr>
            <p:ph type="subTitle" idx="1"/>
          </p:nvPr>
        </p:nvSpPr>
        <p:spPr/>
        <p:txBody>
          <a:bodyPr>
            <a:normAutofit/>
          </a:bodyPr>
          <a:lstStyle/>
          <a:p>
            <a:r>
              <a:rPr lang="fr-FR" sz="2400" dirty="0"/>
              <a:t>Les benzodiazépines</a:t>
            </a:r>
          </a:p>
        </p:txBody>
      </p:sp>
    </p:spTree>
    <p:extLst>
      <p:ext uri="{BB962C8B-B14F-4D97-AF65-F5344CB8AC3E}">
        <p14:creationId xmlns:p14="http://schemas.microsoft.com/office/powerpoint/2010/main" val="4225159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MÉCANISMES D’ACTION</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3776819" y="2756191"/>
            <a:ext cx="5254793" cy="3263504"/>
          </a:xfrm>
          <a:prstGeom prst="rect">
            <a:avLst/>
          </a:prstGeom>
        </p:spPr>
      </p:pic>
      <p:sp>
        <p:nvSpPr>
          <p:cNvPr id="5" name="ZoneTexte 4"/>
          <p:cNvSpPr txBox="1"/>
          <p:nvPr/>
        </p:nvSpPr>
        <p:spPr>
          <a:xfrm>
            <a:off x="245658" y="2541235"/>
            <a:ext cx="3439238" cy="3624069"/>
          </a:xfrm>
          <a:prstGeom prst="rect">
            <a:avLst/>
          </a:prstGeom>
          <a:noFill/>
        </p:spPr>
        <p:txBody>
          <a:bodyPr wrap="square" rtlCol="0">
            <a:spAutoFit/>
          </a:bodyPr>
          <a:lstStyle/>
          <a:p>
            <a:r>
              <a:rPr lang="fr-FR" sz="1350" dirty="0"/>
              <a:t>Elles agissent sur des sites de liaison spécifiques aux benzodiazépines (BZD) qui se situent au niveau du complexe macromoléculaire du récepteur GABAA.</a:t>
            </a:r>
          </a:p>
          <a:p>
            <a:endParaRPr lang="fr-FR" sz="1350" dirty="0"/>
          </a:p>
          <a:p>
            <a:endParaRPr lang="fr-FR" sz="1350" dirty="0"/>
          </a:p>
          <a:p>
            <a:r>
              <a:rPr lang="fr-FR" sz="1350" dirty="0"/>
              <a:t>Ce récepteur GABAA comprend un canal transmembranaire perméable aux ions chlores dont l’ouverture est contrôlée par le GABA et modulée par différentes substances dont les barbituriques et les benzodiazépines. En se fixant sur leur site, les benzodiazépines facilitent l’action du GABA responsable de l’inhibition pré et post-synaptique par une augmentation de la perméabilité de la membrane aux ions chlores (hyperpolarisation).</a:t>
            </a:r>
          </a:p>
        </p:txBody>
      </p:sp>
      <p:sp>
        <p:nvSpPr>
          <p:cNvPr id="3" name="ZoneTexte 2"/>
          <p:cNvSpPr txBox="1"/>
          <p:nvPr/>
        </p:nvSpPr>
        <p:spPr>
          <a:xfrm>
            <a:off x="1043608" y="980728"/>
            <a:ext cx="7776864" cy="923330"/>
          </a:xfrm>
          <a:prstGeom prst="rect">
            <a:avLst/>
          </a:prstGeom>
          <a:noFill/>
        </p:spPr>
        <p:txBody>
          <a:bodyPr wrap="square" rtlCol="0">
            <a:spAutoFit/>
          </a:bodyPr>
          <a:lstStyle/>
          <a:p>
            <a:r>
              <a:rPr lang="fr-FR" dirty="0"/>
              <a:t>Les </a:t>
            </a:r>
            <a:r>
              <a:rPr lang="fr-FR" b="1" dirty="0"/>
              <a:t>benzodiazépines</a:t>
            </a:r>
            <a:r>
              <a:rPr lang="fr-FR" dirty="0"/>
              <a:t> appartiennent au groupe des sédatifs et des anxiolytiques car elles ont la capacité de diminuer l'activité du cerveau et donc l'anxiété et le stress.</a:t>
            </a:r>
          </a:p>
        </p:txBody>
      </p:sp>
    </p:spTree>
    <p:extLst>
      <p:ext uri="{BB962C8B-B14F-4D97-AF65-F5344CB8AC3E}">
        <p14:creationId xmlns:p14="http://schemas.microsoft.com/office/powerpoint/2010/main" val="1049919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Dans le cadre des intoxications </a:t>
            </a:r>
            <a:r>
              <a:rPr lang="fr-FR" dirty="0" smtClean="0"/>
              <a:t>aigues médicamenteuses</a:t>
            </a:r>
            <a:r>
              <a:rPr lang="fr-FR" dirty="0"/>
              <a:t>, </a:t>
            </a:r>
            <a:r>
              <a:rPr lang="fr-FR" b="1" dirty="0"/>
              <a:t>les salicylés </a:t>
            </a:r>
            <a:r>
              <a:rPr lang="fr-FR" dirty="0"/>
              <a:t>viennent en </a:t>
            </a:r>
            <a:r>
              <a:rPr lang="fr-FR" dirty="0" smtClean="0"/>
              <a:t>seconde position </a:t>
            </a:r>
            <a:r>
              <a:rPr lang="fr-FR" dirty="0"/>
              <a:t>après les psychotropes avec un pourcentage de 7.12 %. </a:t>
            </a:r>
            <a:endParaRPr lang="fr-FR" dirty="0" smtClean="0"/>
          </a:p>
          <a:p>
            <a:r>
              <a:rPr lang="fr-FR" dirty="0" smtClean="0"/>
              <a:t>L'intoxication </a:t>
            </a:r>
            <a:r>
              <a:rPr lang="fr-FR" dirty="0"/>
              <a:t>aux salicylés </a:t>
            </a:r>
            <a:r>
              <a:rPr lang="fr-FR" dirty="0" smtClean="0"/>
              <a:t>est potentiellement </a:t>
            </a:r>
            <a:r>
              <a:rPr lang="fr-FR" dirty="0"/>
              <a:t>grave chez l’enfant et le vieillard. Elle se caractérise par une </a:t>
            </a:r>
            <a:r>
              <a:rPr lang="fr-FR" dirty="0" smtClean="0"/>
              <a:t>symptomatologie polymorphe.</a:t>
            </a:r>
          </a:p>
          <a:p>
            <a:r>
              <a:rPr lang="fr-FR" dirty="0" smtClean="0"/>
              <a:t>Sa </a:t>
            </a:r>
            <a:r>
              <a:rPr lang="fr-FR" dirty="0"/>
              <a:t>prise en charge nécessite une bonne connaissance de la physiopathologie pour une </a:t>
            </a:r>
            <a:r>
              <a:rPr lang="fr-FR" dirty="0" smtClean="0"/>
              <a:t>meilleure conduite </a:t>
            </a:r>
            <a:r>
              <a:rPr lang="fr-FR" dirty="0"/>
              <a:t>thérapeutique.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6120680"/>
          </a:xfrm>
        </p:spPr>
        <p:txBody>
          <a:bodyPr>
            <a:normAutofit fontScale="55000" lnSpcReduction="20000"/>
          </a:bodyPr>
          <a:lstStyle/>
          <a:p>
            <a:r>
              <a:rPr lang="fr-FR" dirty="0" smtClean="0"/>
              <a:t>Ce complexe récepteur GABAA-Canal chlore est formé de cinq sous-unités (deux chaînes alpha, deux chaînes beta et une chaîne gamma) mais il existe plusieurs sous-types possibles pour chaque chaîne et donc de multiples combinaisons potentielles. La sous-unité </a:t>
            </a:r>
            <a:r>
              <a:rPr lang="el-GR" dirty="0" smtClean="0">
                <a:latin typeface="Times New Roman" panose="02020603050405020304" pitchFamily="18" charset="0"/>
                <a:cs typeface="Times New Roman" panose="02020603050405020304" pitchFamily="18" charset="0"/>
              </a:rPr>
              <a:t>α</a:t>
            </a:r>
            <a:r>
              <a:rPr lang="fr-FR" dirty="0" smtClean="0"/>
              <a:t> serait porteuse du site de liaison des benzodiazépines.</a:t>
            </a:r>
          </a:p>
          <a:p>
            <a:endParaRPr lang="fr-FR" dirty="0" smtClean="0"/>
          </a:p>
          <a:p>
            <a:endParaRPr lang="fr-FR" dirty="0" smtClean="0"/>
          </a:p>
          <a:p>
            <a:r>
              <a:rPr lang="fr-FR" dirty="0" smtClean="0"/>
              <a:t>L’étude de la répartition topographique et fonctionnelle des récepteurs couplés aux BZD dans le système nerveux central montre l’existence de deux sous-types de récepteurs centraux appelés BZ1 et BZ2 (ou w1 et w2). Les récepteurs BZ1 (ou w1) sont localisés dans le cortex, le cervelet et l’hippocampe, et sont associés au complexe GABAA-Canal chlore. Les récepteurs BZ2 (ou w2) se concentrent dans l’hippocampe, le striatum ainsi que dans la </a:t>
            </a:r>
            <a:r>
              <a:rPr lang="fr-FR" dirty="0" err="1" smtClean="0"/>
              <a:t>moëlle</a:t>
            </a:r>
            <a:r>
              <a:rPr lang="fr-FR" dirty="0" smtClean="0"/>
              <a:t> épinière. Ces sites de liaison des BZD sont associés à un </a:t>
            </a:r>
            <a:r>
              <a:rPr lang="fr-FR" dirty="0" err="1" smtClean="0"/>
              <a:t>hétérodimère</a:t>
            </a:r>
            <a:r>
              <a:rPr lang="fr-FR" dirty="0" smtClean="0"/>
              <a:t> de récepteurs couplés aux protéines G : le récepteur GABAB, qui en plus des BZD reconnaît le </a:t>
            </a:r>
            <a:r>
              <a:rPr lang="fr-FR" dirty="0" err="1" smtClean="0"/>
              <a:t>baclofène</a:t>
            </a:r>
            <a:r>
              <a:rPr lang="fr-FR" dirty="0" smtClean="0"/>
              <a:t> (un myorelaxant).</a:t>
            </a:r>
          </a:p>
          <a:p>
            <a:pPr marL="82296" indent="0">
              <a:buNone/>
            </a:pPr>
            <a:endParaRPr lang="fr-FR" dirty="0" smtClean="0"/>
          </a:p>
          <a:p>
            <a:r>
              <a:rPr lang="fr-FR" dirty="0" smtClean="0"/>
              <a:t>On décrit aussi des sites de fixation dits « périphériques » des BZD. On leur décrit des fonctions associées au métabolisme mitochondrial.</a:t>
            </a:r>
          </a:p>
          <a:p>
            <a:pPr marL="82296" indent="0">
              <a:buNone/>
            </a:pPr>
            <a:endParaRPr lang="fr-FR" dirty="0" smtClean="0"/>
          </a:p>
          <a:p>
            <a:r>
              <a:rPr lang="fr-FR" dirty="0" smtClean="0"/>
              <a:t>On retiendra que les actions anxiolytiques, sédatives et </a:t>
            </a:r>
            <a:r>
              <a:rPr lang="fr-FR" dirty="0" err="1" smtClean="0"/>
              <a:t>anticonvulsivantes</a:t>
            </a:r>
            <a:r>
              <a:rPr lang="fr-FR" dirty="0" smtClean="0"/>
              <a:t> dépendent des sites BZ1 alors que l’action myorelaxante s’exerce préférentiellement par les sites BZ2.</a:t>
            </a:r>
          </a:p>
          <a:p>
            <a:endParaRPr lang="fr-FR" dirty="0"/>
          </a:p>
        </p:txBody>
      </p:sp>
    </p:spTree>
    <p:extLst>
      <p:ext uri="{BB962C8B-B14F-4D97-AF65-F5344CB8AC3E}">
        <p14:creationId xmlns:p14="http://schemas.microsoft.com/office/powerpoint/2010/main" val="3811205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PHARMACODYNAMIE DES EFFETS UTILES EN CLINIQUE</a:t>
            </a: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Les benzodiazépines possèdent des propriétés pharmacologiques communes: anxiolytique, sédative, amnésiante, myorelaxante, </a:t>
            </a:r>
            <a:r>
              <a:rPr lang="fr-FR" dirty="0" err="1" smtClean="0"/>
              <a:t>anticonvulsivante</a:t>
            </a:r>
            <a:r>
              <a:rPr lang="fr-FR" dirty="0" smtClean="0"/>
              <a:t>, et </a:t>
            </a:r>
            <a:r>
              <a:rPr lang="fr-FR" dirty="0" err="1" smtClean="0"/>
              <a:t>orexigène</a:t>
            </a:r>
            <a:r>
              <a:rPr lang="fr-FR" dirty="0" smtClean="0"/>
              <a:t>. Le profil pharmacodynamique de ces produits est loin d’être sélectif et explique que ces substances entraînent également des effets latéraux dont l’intensité sera variable selon les sujets (cf. effets indésirables)</a:t>
            </a:r>
          </a:p>
          <a:p>
            <a:endParaRPr lang="fr-FR" dirty="0" smtClean="0"/>
          </a:p>
          <a:p>
            <a:pPr marL="82296" indent="0">
              <a:buNone/>
            </a:pPr>
            <a:r>
              <a:rPr lang="fr-FR" dirty="0" smtClean="0"/>
              <a:t>- Leur activité anxiolytique se traduit par l’amélioration des manifestations psychiques (sensations de crainte irraisonnée…) et somatiques (hyperactivité neurovégétative). Cette action est rapide et est vécue comme très confortable et reproductible par le sujet anxieux.</a:t>
            </a:r>
          </a:p>
          <a:p>
            <a:endParaRPr lang="fr-FR" dirty="0" smtClean="0"/>
          </a:p>
          <a:p>
            <a:pPr marL="82296" indent="0">
              <a:buNone/>
            </a:pPr>
            <a:r>
              <a:rPr lang="fr-FR" dirty="0" smtClean="0"/>
              <a:t>- L’effet sédatif est à l’origine de la somnolence et sous-tend leur action hypnotique. Contrairement à l’effet anxiolytique, la sédation est soumise à une tolérance rapide puisqu’elle s’atténue en quelques jours. L’effet sédatif est d’autant plus puissant que la demi-vie d’élimination du produit est courte. Pour une action purement sédatif on choisira donc préférentiellement des BZD de T1/2 élevée.</a:t>
            </a:r>
            <a:endParaRPr lang="fr-FR" dirty="0"/>
          </a:p>
        </p:txBody>
      </p:sp>
    </p:spTree>
    <p:extLst>
      <p:ext uri="{BB962C8B-B14F-4D97-AF65-F5344CB8AC3E}">
        <p14:creationId xmlns:p14="http://schemas.microsoft.com/office/powerpoint/2010/main" val="1858464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62500" lnSpcReduction="20000"/>
          </a:bodyPr>
          <a:lstStyle/>
          <a:p>
            <a:r>
              <a:rPr lang="fr-FR" dirty="0" smtClean="0"/>
              <a:t>-  L’action amnésiante : cette propriété a été mise en évidence par les anesthésistes qui constatèrent que les patients ayant reçu des benzodiazépines ne gardaient aucun souvenir de leur jour d’opération. Elle continue à avoir un intérêt clinique dans ces situations inconfortables et désagréables (prémédication en anesthésie - examens endoscopiques…). </a:t>
            </a:r>
          </a:p>
          <a:p>
            <a:endParaRPr lang="fr-FR" dirty="0" smtClean="0"/>
          </a:p>
          <a:p>
            <a:r>
              <a:rPr lang="fr-FR" dirty="0" smtClean="0"/>
              <a:t>Les benzodiazépines perturbent la mémoire épisodique notamment celle portant sur l’étape d’acquisition de l’information. </a:t>
            </a:r>
          </a:p>
          <a:p>
            <a:pPr marL="82296" indent="0">
              <a:buNone/>
            </a:pPr>
            <a:endParaRPr lang="fr-FR" dirty="0" smtClean="0"/>
          </a:p>
          <a:p>
            <a:r>
              <a:rPr lang="fr-FR" dirty="0" smtClean="0"/>
              <a:t>- L’action </a:t>
            </a:r>
            <a:r>
              <a:rPr lang="fr-FR" dirty="0" err="1" smtClean="0"/>
              <a:t>anticonvulsivante</a:t>
            </a:r>
            <a:r>
              <a:rPr lang="fr-FR" dirty="0" smtClean="0"/>
              <a:t> empêche l’apparition ou augmente les seuils d’apparition des convulsions cloniques et toniques induites par des convulsivants chimiques (par exemple: </a:t>
            </a:r>
            <a:r>
              <a:rPr lang="fr-FR" dirty="0" err="1" smtClean="0"/>
              <a:t>picrotoxine</a:t>
            </a:r>
            <a:r>
              <a:rPr lang="fr-FR" dirty="0" smtClean="0"/>
              <a:t>, </a:t>
            </a:r>
            <a:r>
              <a:rPr lang="fr-FR" dirty="0" err="1" smtClean="0"/>
              <a:t>fluoroquinolones</a:t>
            </a:r>
            <a:r>
              <a:rPr lang="fr-FR" dirty="0" smtClean="0"/>
              <a:t>). Elle peut entraîner la survenue paradoxale de crises convulsives en cas de sevrage trop rapide après imprégnation chronique à forte dose.</a:t>
            </a:r>
            <a:endParaRPr lang="fr-FR" dirty="0"/>
          </a:p>
        </p:txBody>
      </p:sp>
    </p:spTree>
    <p:extLst>
      <p:ext uri="{BB962C8B-B14F-4D97-AF65-F5344CB8AC3E}">
        <p14:creationId xmlns:p14="http://schemas.microsoft.com/office/powerpoint/2010/main" val="2610302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908720"/>
            <a:ext cx="7498080" cy="4680520"/>
          </a:xfrm>
        </p:spPr>
        <p:txBody>
          <a:bodyPr>
            <a:normAutofit fontScale="70000" lnSpcReduction="20000"/>
          </a:bodyPr>
          <a:lstStyle/>
          <a:p>
            <a:r>
              <a:rPr lang="fr-FR" dirty="0" smtClean="0"/>
              <a:t>- L’action myorelaxante, les benzodiazépines diminuent le tonus des fibres striées, par action centrale (inhibition des réflexes </a:t>
            </a:r>
            <a:r>
              <a:rPr lang="fr-FR" dirty="0" err="1" smtClean="0"/>
              <a:t>polysynaptiques</a:t>
            </a:r>
            <a:r>
              <a:rPr lang="fr-FR" dirty="0" smtClean="0"/>
              <a:t> facilitateurs sur les motoneurones contrôlant le tonus musculaire) sans perturber la transmission au niveau neuromusculaire. A forte dose, les BZD entraînent une incoordination motrice (maladresse, voire syndrome cérébelleux ou </a:t>
            </a:r>
            <a:r>
              <a:rPr lang="fr-FR" dirty="0" err="1" smtClean="0"/>
              <a:t>ébriosité</a:t>
            </a:r>
            <a:r>
              <a:rPr lang="fr-FR" dirty="0" smtClean="0"/>
              <a:t>) qui contre-indiquent la conduite automobile ou de machines.</a:t>
            </a:r>
          </a:p>
          <a:p>
            <a:endParaRPr lang="fr-FR" dirty="0" smtClean="0"/>
          </a:p>
          <a:p>
            <a:r>
              <a:rPr lang="fr-FR" dirty="0" smtClean="0"/>
              <a:t>Les benzodiazépines sont anti-spastiques. Elles diminuent le tonus pathologiquement élevé de la musculature squelettique (comme par exemple dans la spasticité provoquée par la décérébration, les lésions médullaires, traumatiques, vasculaires). </a:t>
            </a:r>
          </a:p>
          <a:p>
            <a:pPr marL="82296" indent="0">
              <a:buNone/>
            </a:pPr>
            <a:endParaRPr lang="fr-FR" dirty="0" smtClean="0"/>
          </a:p>
        </p:txBody>
      </p:sp>
    </p:spTree>
    <p:extLst>
      <p:ext uri="{BB962C8B-B14F-4D97-AF65-F5344CB8AC3E}">
        <p14:creationId xmlns:p14="http://schemas.microsoft.com/office/powerpoint/2010/main" val="39556756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818072" cy="1143000"/>
          </a:xfrm>
        </p:spPr>
        <p:txBody>
          <a:bodyPr>
            <a:noAutofit/>
          </a:bodyPr>
          <a:lstStyle/>
          <a:p>
            <a:r>
              <a:rPr lang="fr-FR" sz="2800" dirty="0" smtClean="0"/>
              <a:t>CARACTÉRISTIQUES PHARMACOCINÉTIQUES UTILES EN CLINIQUE</a:t>
            </a:r>
            <a:br>
              <a:rPr lang="fr-FR" sz="2800" dirty="0" smtClean="0"/>
            </a:br>
            <a:endParaRPr lang="fr-FR" sz="2800" dirty="0"/>
          </a:p>
        </p:txBody>
      </p:sp>
      <p:sp>
        <p:nvSpPr>
          <p:cNvPr id="3" name="Espace réservé du contenu 2"/>
          <p:cNvSpPr>
            <a:spLocks noGrp="1"/>
          </p:cNvSpPr>
          <p:nvPr>
            <p:ph idx="1"/>
          </p:nvPr>
        </p:nvSpPr>
        <p:spPr/>
        <p:txBody>
          <a:bodyPr>
            <a:normAutofit fontScale="70000" lnSpcReduction="20000"/>
          </a:bodyPr>
          <a:lstStyle/>
          <a:p>
            <a:r>
              <a:rPr lang="fr-FR" dirty="0" smtClean="0"/>
              <a:t>Les benzodiazépines utilisées comme anxiolytiques se caractérisent par une vitesse de résorption rapide et une demi-vie intermédiaire ou longue, permettant de couvrir le nycthémère. La liaison protéique des benzodiazépines est forte (75-95%) et se fait principalement sur l’albumine. Elle n’entraîne toutefois pas de risque d’</a:t>
            </a:r>
            <a:r>
              <a:rPr lang="fr-FR" dirty="0" err="1" smtClean="0"/>
              <a:t>intéraction</a:t>
            </a:r>
            <a:r>
              <a:rPr lang="fr-FR" dirty="0" smtClean="0"/>
              <a:t> majeure sur les sites de fixation du fait du volume de distribution élevée. </a:t>
            </a:r>
          </a:p>
          <a:p>
            <a:endParaRPr lang="fr-FR" dirty="0" smtClean="0"/>
          </a:p>
          <a:p>
            <a:r>
              <a:rPr lang="fr-FR" dirty="0" smtClean="0"/>
              <a:t>Elles sont métabolisées au niveau hépatique entraînant des métabolites actifs pour certaines molécules. Elles sont essentiellement excrétées par voie rénale.</a:t>
            </a:r>
          </a:p>
          <a:p>
            <a:endParaRPr lang="fr-FR" dirty="0" smtClean="0"/>
          </a:p>
          <a:p>
            <a:r>
              <a:rPr lang="fr-FR" dirty="0" smtClean="0"/>
              <a:t>Les benzodiazépines franchissent la barrière </a:t>
            </a:r>
            <a:r>
              <a:rPr lang="fr-FR" dirty="0" err="1" smtClean="0"/>
              <a:t>hématoplacentaire</a:t>
            </a:r>
            <a:r>
              <a:rPr lang="fr-FR" dirty="0" smtClean="0"/>
              <a:t> et passent également dans le lait. Ces propriétés pharmacocinétiques risquent d’être modifiées chez le sujet âgé et chez l’insuffisant rénal ou hépatique.</a:t>
            </a:r>
            <a:endParaRPr lang="fr-FR" dirty="0"/>
          </a:p>
        </p:txBody>
      </p:sp>
    </p:spTree>
    <p:extLst>
      <p:ext uri="{BB962C8B-B14F-4D97-AF65-F5344CB8AC3E}">
        <p14:creationId xmlns:p14="http://schemas.microsoft.com/office/powerpoint/2010/main" val="5760222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323528" y="2348880"/>
            <a:ext cx="8745084" cy="2869877"/>
          </a:xfrm>
          <a:prstGeom prst="rect">
            <a:avLst/>
          </a:prstGeom>
        </p:spPr>
      </p:pic>
    </p:spTree>
    <p:extLst>
      <p:ext uri="{BB962C8B-B14F-4D97-AF65-F5344CB8AC3E}">
        <p14:creationId xmlns:p14="http://schemas.microsoft.com/office/powerpoint/2010/main" val="1472974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SOURCE DE LA VARIABILITÉ DE LA RÉPONSE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Interactions médicamenteuses des benzodiazépines</a:t>
            </a:r>
          </a:p>
          <a:p>
            <a:endParaRPr lang="fr-FR" dirty="0" smtClean="0"/>
          </a:p>
          <a:p>
            <a:r>
              <a:rPr lang="fr-FR" dirty="0" smtClean="0"/>
              <a:t>Elles ont été mises en évidence avec les molécules suivantes : </a:t>
            </a:r>
          </a:p>
          <a:p>
            <a:endParaRPr lang="fr-FR" dirty="0" smtClean="0"/>
          </a:p>
          <a:p>
            <a:r>
              <a:rPr lang="fr-FR" dirty="0" smtClean="0"/>
              <a:t>- la </a:t>
            </a:r>
            <a:r>
              <a:rPr lang="fr-FR" dirty="0" err="1" smtClean="0"/>
              <a:t>clozapine</a:t>
            </a:r>
            <a:r>
              <a:rPr lang="fr-FR" dirty="0" smtClean="0"/>
              <a:t>: risque accru de collapsus avec arrêt respiratoire et/ou cardiaque</a:t>
            </a:r>
          </a:p>
          <a:p>
            <a:endParaRPr lang="fr-FR" dirty="0" smtClean="0"/>
          </a:p>
          <a:p>
            <a:r>
              <a:rPr lang="fr-FR" dirty="0" smtClean="0"/>
              <a:t>- la cimétidine (800 mg/j): risque accru de somnolence (diazépam)</a:t>
            </a:r>
          </a:p>
          <a:p>
            <a:endParaRPr lang="fr-FR" dirty="0" smtClean="0"/>
          </a:p>
          <a:p>
            <a:r>
              <a:rPr lang="fr-FR" dirty="0" smtClean="0"/>
              <a:t>- la </a:t>
            </a:r>
            <a:r>
              <a:rPr lang="fr-FR" dirty="0" err="1" smtClean="0"/>
              <a:t>phénytoïne</a:t>
            </a:r>
            <a:r>
              <a:rPr lang="fr-FR" dirty="0" smtClean="0"/>
              <a:t>: variations imprévisibles, les concentrations de </a:t>
            </a:r>
            <a:r>
              <a:rPr lang="fr-FR" dirty="0" err="1" smtClean="0"/>
              <a:t>phénytoïne</a:t>
            </a:r>
            <a:r>
              <a:rPr lang="fr-FR" dirty="0" smtClean="0"/>
              <a:t> peuvent augmenter avec signes toxiques, mais peuvent aussi diminuer ou rester stables (diazépam)</a:t>
            </a:r>
            <a:endParaRPr lang="fr-FR" dirty="0"/>
          </a:p>
        </p:txBody>
      </p:sp>
    </p:spTree>
    <p:extLst>
      <p:ext uri="{BB962C8B-B14F-4D97-AF65-F5344CB8AC3E}">
        <p14:creationId xmlns:p14="http://schemas.microsoft.com/office/powerpoint/2010/main" val="151153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47500" lnSpcReduction="20000"/>
          </a:bodyPr>
          <a:lstStyle/>
          <a:p>
            <a:r>
              <a:rPr lang="fr-FR" dirty="0" smtClean="0"/>
              <a:t>Réponses des populations physiologiques particulières</a:t>
            </a:r>
          </a:p>
          <a:p>
            <a:endParaRPr lang="fr-FR" dirty="0" smtClean="0"/>
          </a:p>
          <a:p>
            <a:r>
              <a:rPr lang="fr-FR" dirty="0" smtClean="0"/>
              <a:t>- Chez le sujet de plus de 65 ans, l’utilisation de ces médicaments nécessite des précautions compte tenu des modifications pharmacocinétiques et pharmacodynamiques (sensibilité des récepteurs). Ainsi il est recommandé de diminuer la posologie des benzodiazépines, car la demi-vie des benzodiazépines s'allonge de manière progressive et homogène, exposant les patients à des risques d’accumulation et de surdosage si la fréquence des prises et la dose ne sont pas réduites par rapport à celle administrée à l‘adulte plus jeune. Ainsi chez le sujet âgé, la dose de médicament sera toujours, au moins au début, divisés par un facteur 2 ou 3.</a:t>
            </a:r>
          </a:p>
          <a:p>
            <a:endParaRPr lang="fr-FR" dirty="0" smtClean="0"/>
          </a:p>
          <a:p>
            <a:r>
              <a:rPr lang="fr-FR" dirty="0" smtClean="0"/>
              <a:t>- Chez la femme enceinte, les effets tératogènes n’ont jamais été clairement démontrés. Des malformations, essentiellement des fentes palatines, ont été signalées expliquant que l’usage de benzodiazépines soit évité au cours du premier trimestre. La même prudence est de mise en fin de grossesse du fait d’un risque de syndrome d’imprégnation à la naissance (troubles respiratoires, apnée, hypothermie et difficulté à la succion caractérisant le syndrome de l’enfant mou, le « </a:t>
            </a:r>
            <a:r>
              <a:rPr lang="fr-FR" dirty="0" err="1" smtClean="0"/>
              <a:t>floppy</a:t>
            </a:r>
            <a:r>
              <a:rPr lang="fr-FR" dirty="0" smtClean="0"/>
              <a:t> infant </a:t>
            </a:r>
            <a:r>
              <a:rPr lang="fr-FR" dirty="0" err="1" smtClean="0"/>
              <a:t>syndrom</a:t>
            </a:r>
            <a:r>
              <a:rPr lang="fr-FR" dirty="0" smtClean="0"/>
              <a:t> » des anglo-saxons) voir d’un syndrome de sevrage (agitation, convulsions) retardé pendant la deuxième semaine.</a:t>
            </a:r>
          </a:p>
          <a:p>
            <a:endParaRPr lang="fr-FR" dirty="0" smtClean="0"/>
          </a:p>
          <a:p>
            <a:r>
              <a:rPr lang="fr-FR" dirty="0" smtClean="0"/>
              <a:t> Du fait de son passage dans le lait et des effets sédatifs, il convient d'arrêter l'allaitement si leur prescription est indispensable.</a:t>
            </a:r>
            <a:endParaRPr lang="fr-FR" dirty="0"/>
          </a:p>
        </p:txBody>
      </p:sp>
    </p:spTree>
    <p:extLst>
      <p:ext uri="{BB962C8B-B14F-4D97-AF65-F5344CB8AC3E}">
        <p14:creationId xmlns:p14="http://schemas.microsoft.com/office/powerpoint/2010/main" val="324196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413792"/>
            <a:ext cx="7498080" cy="1143000"/>
          </a:xfrm>
        </p:spPr>
        <p:txBody>
          <a:bodyPr>
            <a:noAutofit/>
          </a:bodyPr>
          <a:lstStyle/>
          <a:p>
            <a:r>
              <a:rPr lang="fr-FR" sz="3600" dirty="0" smtClean="0"/>
              <a:t>SITUATIONS À RISQUE OU DÉCONSEILLÉES</a:t>
            </a:r>
            <a:br>
              <a:rPr lang="fr-FR" sz="3600" dirty="0" smtClean="0"/>
            </a:br>
            <a:endParaRPr lang="fr-FR" sz="3600" dirty="0"/>
          </a:p>
        </p:txBody>
      </p:sp>
      <p:sp>
        <p:nvSpPr>
          <p:cNvPr id="3" name="Espace réservé du contenu 2"/>
          <p:cNvSpPr>
            <a:spLocks noGrp="1"/>
          </p:cNvSpPr>
          <p:nvPr>
            <p:ph idx="1"/>
          </p:nvPr>
        </p:nvSpPr>
        <p:spPr/>
        <p:txBody>
          <a:bodyPr/>
          <a:lstStyle/>
          <a:p>
            <a:r>
              <a:rPr lang="fr-FR" dirty="0" smtClean="0"/>
              <a:t>Les benzodiazépines sont contre-indiquées chez les sujets présentant une insuffisance respiratoire sévère, une myasthénie</a:t>
            </a:r>
          </a:p>
          <a:p>
            <a:endParaRPr lang="fr-FR" dirty="0" smtClean="0"/>
          </a:p>
          <a:p>
            <a:endParaRPr lang="fr-FR" dirty="0"/>
          </a:p>
        </p:txBody>
      </p:sp>
    </p:spTree>
    <p:extLst>
      <p:ext uri="{BB962C8B-B14F-4D97-AF65-F5344CB8AC3E}">
        <p14:creationId xmlns:p14="http://schemas.microsoft.com/office/powerpoint/2010/main" val="1635808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PRÉCAUTIONS D’EMPLOI</a:t>
            </a:r>
            <a:br>
              <a:rPr lang="fr-FR" dirty="0" smtClean="0"/>
            </a:b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La durée globale du traitement ne doit pas excéder en général 8 à 12 semaines, y compris la période de réduction de la posologie, nécessaire pour éviter les phénomènes de rebond afin d’éviter la survenue d'une dépendance physique ou psychique avec les benzodiazépines. En raison d’un risque d’abus, la prescription du </a:t>
            </a:r>
            <a:r>
              <a:rPr lang="fr-FR" dirty="0" err="1" smtClean="0"/>
              <a:t>clorazépate</a:t>
            </a:r>
            <a:r>
              <a:rPr lang="fr-FR" dirty="0" smtClean="0"/>
              <a:t> </a:t>
            </a:r>
            <a:r>
              <a:rPr lang="fr-FR" dirty="0" err="1" smtClean="0"/>
              <a:t>dipotassique</a:t>
            </a:r>
            <a:r>
              <a:rPr lang="fr-FR" dirty="0" smtClean="0"/>
              <a:t> (dosage 50 mg) est soumis aux modalités de prescription des stupéfiants (JO du 8 janvier 2004). Aussi est-il préconisé d’instaurer un contrat thérapeutique avec le patient notamment les plus à risque (antécédents d’alcoolisme ou autres dépendances). Les conducteurs de véhicules et utilisateurs de machines doivent être informés et sensibilisés au risque possible de somnolence.</a:t>
            </a:r>
          </a:p>
          <a:p>
            <a:endParaRPr lang="fr-FR" dirty="0" smtClean="0"/>
          </a:p>
          <a:p>
            <a:r>
              <a:rPr lang="fr-FR" dirty="0" smtClean="0"/>
              <a:t>L’absorption de boissons alcoolisées est formellement déconseillée au cours du traitement.</a:t>
            </a:r>
            <a:endParaRPr lang="fr-FR" dirty="0"/>
          </a:p>
        </p:txBody>
      </p:sp>
    </p:spTree>
    <p:extLst>
      <p:ext uri="{BB962C8B-B14F-4D97-AF65-F5344CB8AC3E}">
        <p14:creationId xmlns:p14="http://schemas.microsoft.com/office/powerpoint/2010/main" val="242606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1220688"/>
            <a:ext cx="7498080" cy="4800600"/>
          </a:xfrm>
        </p:spPr>
        <p:txBody>
          <a:bodyPr>
            <a:normAutofit fontScale="77500" lnSpcReduction="20000"/>
          </a:bodyPr>
          <a:lstStyle/>
          <a:p>
            <a:endParaRPr lang="fr-FR" dirty="0"/>
          </a:p>
          <a:p>
            <a:r>
              <a:rPr lang="fr-FR" dirty="0"/>
              <a:t> Acide salicylique </a:t>
            </a:r>
            <a:r>
              <a:rPr lang="fr-FR" dirty="0" smtClean="0"/>
              <a:t>: </a:t>
            </a:r>
            <a:r>
              <a:rPr lang="fr-FR" dirty="0"/>
              <a:t> est un actif puissant. Parmi ses nombreuses propriétés, il est communément utilisé sur la peau pour son action anti-imperfections </a:t>
            </a:r>
            <a:r>
              <a:rPr lang="fr-FR" dirty="0" smtClean="0"/>
              <a:t>globale. Il opère </a:t>
            </a:r>
            <a:r>
              <a:rPr lang="fr-FR" dirty="0"/>
              <a:t>une action </a:t>
            </a:r>
            <a:r>
              <a:rPr lang="fr-FR" dirty="0" err="1"/>
              <a:t>kératolytique</a:t>
            </a:r>
            <a:r>
              <a:rPr lang="fr-FR" dirty="0"/>
              <a:t> à la surface de la peau.</a:t>
            </a:r>
          </a:p>
          <a:p>
            <a:r>
              <a:rPr lang="fr-FR" dirty="0" smtClean="0"/>
              <a:t>C’est </a:t>
            </a:r>
            <a:r>
              <a:rPr lang="fr-FR" dirty="0"/>
              <a:t>un composé organique aromatique, </a:t>
            </a:r>
            <a:r>
              <a:rPr lang="fr-FR" dirty="0" smtClean="0"/>
              <a:t>constitué </a:t>
            </a:r>
            <a:r>
              <a:rPr lang="fr-FR" dirty="0"/>
              <a:t>d'un noyau benzénique substitué par un groupe carboxyle et un groupe hydroxyle en position ortho</a:t>
            </a:r>
            <a:br>
              <a:rPr lang="fr-FR" dirty="0"/>
            </a:br>
            <a:endParaRPr lang="fr-FR" dirty="0" smtClean="0"/>
          </a:p>
          <a:p>
            <a:pPr marL="82296" indent="0">
              <a:buNone/>
            </a:pPr>
            <a:endParaRPr lang="fr-FR" dirty="0" smtClean="0"/>
          </a:p>
          <a:p>
            <a:r>
              <a:rPr lang="fr-FR" b="1" dirty="0" smtClean="0"/>
              <a:t>Aspirine</a:t>
            </a:r>
            <a:r>
              <a:rPr lang="fr-FR" dirty="0" smtClean="0"/>
              <a:t> </a:t>
            </a:r>
            <a:r>
              <a:rPr lang="fr-FR" dirty="0"/>
              <a:t>: antalgique, antipyrétique, anti-inflammatoire et </a:t>
            </a:r>
            <a:r>
              <a:rPr lang="fr-FR" dirty="0" err="1"/>
              <a:t>anti-agrégant</a:t>
            </a:r>
            <a:r>
              <a:rPr lang="fr-FR" dirty="0"/>
              <a:t> plaquettaire </a:t>
            </a:r>
          </a:p>
        </p:txBody>
      </p:sp>
      <p:sp>
        <p:nvSpPr>
          <p:cNvPr id="4" name="AutoShape 2" descr="Acide salicylique — Wikipé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2"/>
          <a:stretch>
            <a:fillRect/>
          </a:stretch>
        </p:blipFill>
        <p:spPr>
          <a:xfrm>
            <a:off x="7596336" y="160338"/>
            <a:ext cx="1433210" cy="142684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EFFETS INDÉSIRABLES</a:t>
            </a:r>
            <a:br>
              <a:rPr lang="fr-FR" dirty="0" smtClean="0"/>
            </a:br>
            <a:endParaRPr lang="fr-FR" dirty="0"/>
          </a:p>
        </p:txBody>
      </p:sp>
      <p:sp>
        <p:nvSpPr>
          <p:cNvPr id="3" name="Espace réservé du contenu 2"/>
          <p:cNvSpPr>
            <a:spLocks noGrp="1"/>
          </p:cNvSpPr>
          <p:nvPr>
            <p:ph idx="1"/>
          </p:nvPr>
        </p:nvSpPr>
        <p:spPr/>
        <p:txBody>
          <a:bodyPr>
            <a:normAutofit fontScale="55000" lnSpcReduction="20000"/>
          </a:bodyPr>
          <a:lstStyle/>
          <a:p>
            <a:r>
              <a:rPr lang="fr-FR" dirty="0" smtClean="0"/>
              <a:t>Outre la sédation qui peut revêtir une symptomatologie variée, les effets indésirables des benzodiazépines sont dominés par des troubles mnésiques et le risque de dépendance en cas de non respect de la durée de prescription de ces molécules.</a:t>
            </a:r>
          </a:p>
          <a:p>
            <a:endParaRPr lang="fr-FR" dirty="0" smtClean="0"/>
          </a:p>
          <a:p>
            <a:r>
              <a:rPr lang="fr-FR" dirty="0" smtClean="0"/>
              <a:t>- Troubles mnésiques </a:t>
            </a:r>
          </a:p>
          <a:p>
            <a:endParaRPr lang="fr-FR" dirty="0" smtClean="0"/>
          </a:p>
          <a:p>
            <a:r>
              <a:rPr lang="fr-FR" dirty="0" smtClean="0"/>
              <a:t>Comme nous l’avons vu, les benzodiazépines ont un effet amnésiant en aigu, effet utilisé en thérapeutique dans la prémédication. </a:t>
            </a:r>
          </a:p>
          <a:p>
            <a:r>
              <a:rPr lang="fr-FR" dirty="0" smtClean="0"/>
              <a:t>Cet effet peut cependant devenir gênant en dehors de ces circonstances. </a:t>
            </a:r>
          </a:p>
          <a:p>
            <a:r>
              <a:rPr lang="fr-FR" dirty="0" smtClean="0"/>
              <a:t>Il s’agit essentiellement d’une amnésie antérograde qui survient surtout à des doses élevées, dans les heures qui suivent la prise du médicament. </a:t>
            </a:r>
          </a:p>
          <a:p>
            <a:endParaRPr lang="fr-FR" dirty="0" smtClean="0"/>
          </a:p>
          <a:p>
            <a:r>
              <a:rPr lang="fr-FR" dirty="0" smtClean="0"/>
              <a:t>Les personnes âgées sont particulièrement sensibles à cet effet. Des cas de complications médico-légales (problèmes de soumission médicamenteuse) de ces amnésies ont été signalés.</a:t>
            </a:r>
            <a:endParaRPr lang="fr-FR" dirty="0"/>
          </a:p>
        </p:txBody>
      </p:sp>
    </p:spTree>
    <p:extLst>
      <p:ext uri="{BB962C8B-B14F-4D97-AF65-F5344CB8AC3E}">
        <p14:creationId xmlns:p14="http://schemas.microsoft.com/office/powerpoint/2010/main" val="2051332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smtClean="0"/>
              <a:t>-Tolérance et Dépendance aux benzodiazépines</a:t>
            </a:r>
          </a:p>
          <a:p>
            <a:endParaRPr lang="fr-FR" dirty="0" smtClean="0"/>
          </a:p>
          <a:p>
            <a:r>
              <a:rPr lang="fr-FR" dirty="0" smtClean="0"/>
              <a:t>La prise prolongée de benzodiazépines expose les patients à un risque de dépendance même lors de l’utilisation de doses thérapeutiques. </a:t>
            </a:r>
          </a:p>
          <a:p>
            <a:endParaRPr lang="fr-FR" dirty="0" smtClean="0"/>
          </a:p>
          <a:p>
            <a:r>
              <a:rPr lang="fr-FR" dirty="0" smtClean="0"/>
              <a:t>Ce risque a été évalué à 10% si la durée du traitement est inférieure à 1 an et à 25-50% si sa durée dépasse 1 an. </a:t>
            </a:r>
          </a:p>
          <a:p>
            <a:endParaRPr lang="fr-FR" dirty="0" smtClean="0"/>
          </a:p>
          <a:p>
            <a:r>
              <a:rPr lang="fr-FR" dirty="0" smtClean="0"/>
              <a:t>La dépendance aux benzodiazépines se manifeste par une dépendance psychique (développement d’une anxiété anticipatoire à la perspective de l’interruption du traitement) et d’une dépendance physique. </a:t>
            </a:r>
          </a:p>
          <a:p>
            <a:endParaRPr lang="fr-FR" dirty="0" smtClean="0"/>
          </a:p>
          <a:p>
            <a:r>
              <a:rPr lang="fr-FR" dirty="0" smtClean="0"/>
              <a:t>Celle-ci se traduit par un syndrome de sevrage à l’arrêt du traitement. Celui-ci se distingue d’une simple réapparition de l’anxiété du fait de l’apparition de nouveaux symptômes (tableau ci-dessous).</a:t>
            </a:r>
            <a:endParaRPr lang="fr-FR" dirty="0"/>
          </a:p>
        </p:txBody>
      </p:sp>
    </p:spTree>
    <p:extLst>
      <p:ext uri="{BB962C8B-B14F-4D97-AF65-F5344CB8AC3E}">
        <p14:creationId xmlns:p14="http://schemas.microsoft.com/office/powerpoint/2010/main" val="1623463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62555" y="2204864"/>
            <a:ext cx="7844185" cy="2664296"/>
          </a:xfrm>
          <a:prstGeom prst="rect">
            <a:avLst/>
          </a:prstGeom>
        </p:spPr>
      </p:pic>
    </p:spTree>
    <p:extLst>
      <p:ext uri="{BB962C8B-B14F-4D97-AF65-F5344CB8AC3E}">
        <p14:creationId xmlns:p14="http://schemas.microsoft.com/office/powerpoint/2010/main" val="4109594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Tests thérapeutiques et diagnostiques</a:t>
            </a:r>
            <a:endParaRPr lang="fr-FR" dirty="0"/>
          </a:p>
        </p:txBody>
      </p:sp>
      <p:sp>
        <p:nvSpPr>
          <p:cNvPr id="3" name="Espace réservé du contenu 2"/>
          <p:cNvSpPr>
            <a:spLocks noGrp="1"/>
          </p:cNvSpPr>
          <p:nvPr>
            <p:ph idx="1"/>
          </p:nvPr>
        </p:nvSpPr>
        <p:spPr/>
        <p:txBody>
          <a:bodyPr>
            <a:normAutofit fontScale="62500" lnSpcReduction="20000"/>
          </a:bodyPr>
          <a:lstStyle/>
          <a:p>
            <a:r>
              <a:rPr lang="fr-FR" dirty="0" smtClean="0"/>
              <a:t>Test au </a:t>
            </a:r>
            <a:r>
              <a:rPr lang="fr-FR" dirty="0" err="1" smtClean="0"/>
              <a:t>flumazénil</a:t>
            </a:r>
            <a:r>
              <a:rPr lang="fr-FR" dirty="0" smtClean="0"/>
              <a:t> (</a:t>
            </a:r>
            <a:r>
              <a:rPr lang="fr-FR" dirty="0" err="1" smtClean="0"/>
              <a:t>Anexate</a:t>
            </a:r>
            <a:r>
              <a:rPr lang="fr-FR" dirty="0" smtClean="0"/>
              <a:t>)</a:t>
            </a:r>
          </a:p>
          <a:p>
            <a:r>
              <a:rPr lang="fr-FR" dirty="0" smtClean="0"/>
              <a:t>Le </a:t>
            </a:r>
            <a:r>
              <a:rPr lang="fr-FR" dirty="0" err="1" smtClean="0"/>
              <a:t>flumazénil</a:t>
            </a:r>
            <a:r>
              <a:rPr lang="fr-FR" dirty="0" smtClean="0"/>
              <a:t> est un antagoniste des récepteurs </a:t>
            </a:r>
            <a:r>
              <a:rPr lang="fr-FR" dirty="0" err="1" smtClean="0"/>
              <a:t>GABAergiques</a:t>
            </a:r>
            <a:r>
              <a:rPr lang="fr-FR" dirty="0" smtClean="0"/>
              <a:t> des benzodiazépines. Le test au </a:t>
            </a:r>
            <a:r>
              <a:rPr lang="fr-FR" dirty="0" err="1" smtClean="0"/>
              <a:t>flumazénil</a:t>
            </a:r>
            <a:r>
              <a:rPr lang="fr-FR" dirty="0" smtClean="0"/>
              <a:t> est indiqué en situation d’urgence ou en transport médicalisé chez l’adulte et chez l’enfant de plus de 6 ans chez les patients suspectés d’intoxication par les benzodiazépines ou apparentés (</a:t>
            </a:r>
            <a:r>
              <a:rPr lang="fr-FR" dirty="0" err="1" smtClean="0"/>
              <a:t>cyclopyrrolone</a:t>
            </a:r>
            <a:r>
              <a:rPr lang="fr-FR" dirty="0" smtClean="0"/>
              <a:t> (</a:t>
            </a:r>
            <a:r>
              <a:rPr lang="fr-FR" dirty="0" err="1" smtClean="0"/>
              <a:t>Imovane</a:t>
            </a:r>
            <a:r>
              <a:rPr lang="fr-FR" dirty="0" smtClean="0"/>
              <a:t>), </a:t>
            </a:r>
            <a:r>
              <a:rPr lang="fr-FR" dirty="0" err="1" smtClean="0"/>
              <a:t>imidazinopyridine</a:t>
            </a:r>
            <a:r>
              <a:rPr lang="fr-FR" dirty="0" smtClean="0"/>
              <a:t> (</a:t>
            </a:r>
            <a:r>
              <a:rPr lang="fr-FR" dirty="0" err="1" smtClean="0"/>
              <a:t>Stilnox</a:t>
            </a:r>
            <a:r>
              <a:rPr lang="fr-FR" dirty="0" smtClean="0"/>
              <a:t>)) et présentant un coma calme, hypotonique, sans signe de localisation, non compliqué et après avoir vérifié la normalité de l’ECG. </a:t>
            </a:r>
          </a:p>
          <a:p>
            <a:r>
              <a:rPr lang="fr-FR" dirty="0" smtClean="0"/>
              <a:t>Le test au </a:t>
            </a:r>
            <a:r>
              <a:rPr lang="fr-FR" dirty="0" err="1" smtClean="0"/>
              <a:t>flumazénil</a:t>
            </a:r>
            <a:r>
              <a:rPr lang="fr-FR" dirty="0" smtClean="0"/>
              <a:t> est contre-indiqué chez les épileptiques, dans les intoxications </a:t>
            </a:r>
            <a:r>
              <a:rPr lang="fr-FR" dirty="0" err="1" smtClean="0"/>
              <a:t>polymédicamenteuses</a:t>
            </a:r>
            <a:r>
              <a:rPr lang="fr-FR" dirty="0" smtClean="0"/>
              <a:t> avec association d’antidépresseurs tri ou </a:t>
            </a:r>
            <a:r>
              <a:rPr lang="fr-FR" dirty="0" err="1" smtClean="0"/>
              <a:t>tétracycliques</a:t>
            </a:r>
            <a:r>
              <a:rPr lang="fr-FR" dirty="0" smtClean="0"/>
              <a:t> (risque de convulsions) ou lorsqu’il existe des signes cardio-vasculaires et/ou ECG en faveur d’une intoxication par les antidépresseurs polycycliques (risque de troubles du rythme cardiaque) ou en cas d’hypothermie ou en cas d’hypoxie. </a:t>
            </a:r>
            <a:endParaRPr lang="fr-FR" dirty="0"/>
          </a:p>
        </p:txBody>
      </p:sp>
    </p:spTree>
    <p:extLst>
      <p:ext uri="{BB962C8B-B14F-4D97-AF65-F5344CB8AC3E}">
        <p14:creationId xmlns:p14="http://schemas.microsoft.com/office/powerpoint/2010/main" val="2217837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55000" lnSpcReduction="20000"/>
          </a:bodyPr>
          <a:lstStyle/>
          <a:p>
            <a:r>
              <a:rPr lang="fr-FR" dirty="0" smtClean="0"/>
              <a:t>Le </a:t>
            </a:r>
            <a:r>
              <a:rPr lang="fr-FR" dirty="0" err="1" smtClean="0"/>
              <a:t>flumazénil</a:t>
            </a:r>
            <a:r>
              <a:rPr lang="fr-FR" dirty="0" smtClean="0"/>
              <a:t> est présenté en ampoules pour injection intraveineuse à une dilution de 0,1 mg/ml (ampoules de 0,5 mg dans 5 ml ou de 1 mg dans 10 ml). Le </a:t>
            </a:r>
            <a:r>
              <a:rPr lang="fr-FR" dirty="0" err="1" smtClean="0"/>
              <a:t>flumazénil</a:t>
            </a:r>
            <a:r>
              <a:rPr lang="fr-FR" dirty="0" smtClean="0"/>
              <a:t> est utilisé en titration en commençant par une dose initiale IV de 0,2 mg en 15 secondes. </a:t>
            </a:r>
          </a:p>
          <a:p>
            <a:r>
              <a:rPr lang="fr-FR" dirty="0" smtClean="0"/>
              <a:t>Si le degré de conscience souhaité n’est pas obtenu en 60 secondes, on injecte toutes les 60 secondes, 0,1 mg jusqu’à une dose totale maximale de 1 mg en surveillant le score de Glasgow ou de Ramsay jusqu’à l’obtention du réveil avec un patient calme et coopérant. Relayer par une perfusion continue à la seringue </a:t>
            </a:r>
            <a:r>
              <a:rPr lang="fr-FR" dirty="0" err="1" smtClean="0"/>
              <a:t>autopulsée</a:t>
            </a:r>
            <a:r>
              <a:rPr lang="fr-FR" dirty="0" smtClean="0"/>
              <a:t> en programmant un débit horaire égal à la dose qui a permis le réveil.</a:t>
            </a:r>
          </a:p>
          <a:p>
            <a:r>
              <a:rPr lang="fr-FR" dirty="0" smtClean="0"/>
              <a:t>Surveiller de façon continue le patient en mesurant le score de Glasgow ou de Ramsay et adapter la posologie horaire en fonction de l’évolution. Si la posologie est insuffisante le patient se rendort : recommencer la titration jusqu’à ce que le patient redevienne calme et coopérant.</a:t>
            </a:r>
          </a:p>
          <a:p>
            <a:r>
              <a:rPr lang="fr-FR" dirty="0" smtClean="0"/>
              <a:t>Augmenter la posologie horaire de la dose de la 2° titration. Lorsque le patient est bien réveillé, diminuer progressivement les doses jusqu’à l’arrêt. Pour l’enfant de plus de 6 ans la dose initiale est de 0,01 mg/kg en 15 sec. </a:t>
            </a:r>
            <a:endParaRPr lang="fr-FR" dirty="0"/>
          </a:p>
        </p:txBody>
      </p:sp>
    </p:spTree>
    <p:extLst>
      <p:ext uri="{BB962C8B-B14F-4D97-AF65-F5344CB8AC3E}">
        <p14:creationId xmlns:p14="http://schemas.microsoft.com/office/powerpoint/2010/main" val="1603340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r>
              <a:rPr lang="fr-FR" dirty="0" smtClean="0"/>
              <a:t>Résultats : 1 mg IV de </a:t>
            </a:r>
            <a:r>
              <a:rPr lang="fr-FR" dirty="0" err="1" smtClean="0"/>
              <a:t>flumazénil</a:t>
            </a:r>
            <a:r>
              <a:rPr lang="fr-FR" dirty="0" smtClean="0"/>
              <a:t> </a:t>
            </a:r>
            <a:r>
              <a:rPr lang="fr-FR" dirty="0" err="1" smtClean="0"/>
              <a:t>antagonise</a:t>
            </a:r>
            <a:r>
              <a:rPr lang="fr-FR" dirty="0" smtClean="0"/>
              <a:t> les effets des benzodiazépines et réveille complètement un patient intoxiqué par des benzodiazépines. Le coma est allégé en cas d’intoxication </a:t>
            </a:r>
            <a:r>
              <a:rPr lang="fr-FR" dirty="0" err="1" smtClean="0"/>
              <a:t>polymédicamenteuse</a:t>
            </a:r>
            <a:r>
              <a:rPr lang="fr-FR" dirty="0" smtClean="0"/>
              <a:t> par des psychotropes incluant les benzodiazépines. </a:t>
            </a:r>
          </a:p>
          <a:p>
            <a:r>
              <a:rPr lang="fr-FR" dirty="0" smtClean="0"/>
              <a:t>En cas de surdosage en </a:t>
            </a:r>
            <a:r>
              <a:rPr lang="fr-FR" dirty="0" err="1" smtClean="0"/>
              <a:t>flumazénil</a:t>
            </a:r>
            <a:r>
              <a:rPr lang="fr-FR" dirty="0" smtClean="0"/>
              <a:t> le patient devient agité (syndrome de sevrage aigu des benzodiazépines) ou convulse. Arrêter le </a:t>
            </a:r>
            <a:r>
              <a:rPr lang="fr-FR" dirty="0" err="1" smtClean="0"/>
              <a:t>flumazénil</a:t>
            </a:r>
            <a:r>
              <a:rPr lang="fr-FR" dirty="0" smtClean="0"/>
              <a:t>. </a:t>
            </a:r>
            <a:r>
              <a:rPr lang="fr-FR" dirty="0"/>
              <a:t> </a:t>
            </a:r>
            <a:r>
              <a:rPr lang="fr-FR" dirty="0" smtClean="0"/>
              <a:t>Associer si nécessaire une benzodiazépine. La personne âgée peut présenter une hypotonie persistante génératrice de complications respiratoires secondaires. </a:t>
            </a:r>
            <a:endParaRPr lang="fr-FR" dirty="0"/>
          </a:p>
        </p:txBody>
      </p:sp>
    </p:spTree>
    <p:extLst>
      <p:ext uri="{BB962C8B-B14F-4D97-AF65-F5344CB8AC3E}">
        <p14:creationId xmlns:p14="http://schemas.microsoft.com/office/powerpoint/2010/main" val="891164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671108" y="2226469"/>
            <a:ext cx="5801784" cy="3263504"/>
          </a:xfrm>
          <a:prstGeom prst="rect">
            <a:avLst/>
          </a:prstGeom>
        </p:spPr>
      </p:pic>
    </p:spTree>
    <p:extLst>
      <p:ext uri="{BB962C8B-B14F-4D97-AF65-F5344CB8AC3E}">
        <p14:creationId xmlns:p14="http://schemas.microsoft.com/office/powerpoint/2010/main" val="2993524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2357430"/>
            <a:ext cx="6858048" cy="1754326"/>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dirty="0" smtClean="0">
                <a:solidFill>
                  <a:srgbClr val="00B0F0"/>
                </a:solidFill>
              </a:rPr>
              <a:t>Intoxication au psychotropes</a:t>
            </a:r>
            <a:endParaRPr lang="fr-FR" sz="5000" b="1" cap="all" dirty="0">
              <a:ln w="0"/>
              <a:solidFill>
                <a:srgbClr val="00B0F0"/>
              </a:soli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2. Comment agissent les médicaments psychotropes ? </a:t>
            </a:r>
            <a:r>
              <a:rPr lang="fr-FR" dirty="0"/>
              <a:t/>
            </a:r>
            <a:br>
              <a:rPr lang="fr-FR" dirty="0"/>
            </a:br>
            <a:endParaRPr lang="fr-FR" dirty="0"/>
          </a:p>
        </p:txBody>
      </p:sp>
      <p:sp>
        <p:nvSpPr>
          <p:cNvPr id="3" name="Espace réservé du contenu 2"/>
          <p:cNvSpPr>
            <a:spLocks noGrp="1"/>
          </p:cNvSpPr>
          <p:nvPr>
            <p:ph idx="1"/>
          </p:nvPr>
        </p:nvSpPr>
        <p:spPr/>
        <p:txBody>
          <a:bodyPr>
            <a:normAutofit fontScale="92500"/>
          </a:bodyPr>
          <a:lstStyle/>
          <a:p>
            <a:r>
              <a:rPr lang="fr-FR" dirty="0"/>
              <a:t>Les médicaments psychotropes, suivant leurs propriétés spécifiques, se fixent au niveau des </a:t>
            </a:r>
            <a:r>
              <a:rPr lang="fr-FR" dirty="0" smtClean="0"/>
              <a:t>récepteurs neuronaux </a:t>
            </a:r>
            <a:r>
              <a:rPr lang="fr-FR" dirty="0"/>
              <a:t>et entraînent des modifications </a:t>
            </a:r>
            <a:r>
              <a:rPr lang="fr-FR" dirty="0" smtClean="0"/>
              <a:t>biochimiques </a:t>
            </a:r>
            <a:r>
              <a:rPr lang="fr-FR" dirty="0"/>
              <a:t>dans le but d’améliorer la neurotransmission. </a:t>
            </a:r>
          </a:p>
          <a:p>
            <a:r>
              <a:rPr lang="fr-FR" dirty="0" smtClean="0"/>
              <a:t>Tous </a:t>
            </a:r>
            <a:r>
              <a:rPr lang="fr-FR" dirty="0"/>
              <a:t>les médicaments, en particulier les neuroleptiques, n’agissent pas sur les mêmes </a:t>
            </a:r>
            <a:r>
              <a:rPr lang="fr-FR" dirty="0" smtClean="0"/>
              <a:t>récepteurs, </a:t>
            </a:r>
            <a:r>
              <a:rPr lang="fr-FR" dirty="0"/>
              <a:t>ce qui explique la variabilité des réponses à ces </a:t>
            </a:r>
            <a:r>
              <a:rPr lang="fr-FR" dirty="0" smtClean="0"/>
              <a:t>médicaments</a:t>
            </a:r>
            <a:r>
              <a:rPr lang="fr-FR" dirty="0"/>
              <a: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74638"/>
            <a:ext cx="8505092" cy="1143000"/>
          </a:xfrm>
        </p:spPr>
        <p:txBody>
          <a:bodyPr>
            <a:normAutofit fontScale="90000"/>
          </a:bodyPr>
          <a:lstStyle/>
          <a:p>
            <a:r>
              <a:rPr lang="fr-FR" b="1" u="sng" dirty="0"/>
              <a:t>3. Les différentes familles de médicaments à effet psychotrope </a:t>
            </a:r>
            <a:r>
              <a:rPr lang="fr-FR" dirty="0"/>
              <a:t/>
            </a:r>
            <a:br>
              <a:rPr lang="fr-FR" dirty="0"/>
            </a:br>
            <a:endParaRPr lang="fr-FR" dirty="0"/>
          </a:p>
        </p:txBody>
      </p:sp>
      <p:sp>
        <p:nvSpPr>
          <p:cNvPr id="3" name="Espace réservé du contenu 2"/>
          <p:cNvSpPr>
            <a:spLocks noGrp="1"/>
          </p:cNvSpPr>
          <p:nvPr>
            <p:ph idx="1"/>
          </p:nvPr>
        </p:nvSpPr>
        <p:spPr>
          <a:xfrm>
            <a:off x="971600" y="1397009"/>
            <a:ext cx="8229600" cy="4840303"/>
          </a:xfrm>
        </p:spPr>
        <p:txBody>
          <a:bodyPr>
            <a:normAutofit fontScale="77500" lnSpcReduction="20000"/>
          </a:bodyPr>
          <a:lstStyle/>
          <a:p>
            <a:r>
              <a:rPr lang="fr-FR" dirty="0"/>
              <a:t>On distingue cinq grandes classes de médicaments : </a:t>
            </a:r>
          </a:p>
          <a:p>
            <a:pPr>
              <a:buFont typeface="Wingdings" panose="05000000000000000000" pitchFamily="2" charset="2"/>
              <a:buChar char="Ø"/>
            </a:pPr>
            <a:r>
              <a:rPr lang="fr-FR" dirty="0" smtClean="0"/>
              <a:t>Les </a:t>
            </a:r>
            <a:r>
              <a:rPr lang="fr-FR" dirty="0"/>
              <a:t>neuroleptiques et/ou antipsychotiques, </a:t>
            </a:r>
          </a:p>
          <a:p>
            <a:pPr>
              <a:buFont typeface="Wingdings" panose="05000000000000000000" pitchFamily="2" charset="2"/>
              <a:buChar char="Ø"/>
            </a:pPr>
            <a:r>
              <a:rPr lang="fr-FR" dirty="0" smtClean="0"/>
              <a:t>Les </a:t>
            </a:r>
            <a:r>
              <a:rPr lang="fr-FR" dirty="0"/>
              <a:t>antidépresseurs, </a:t>
            </a:r>
          </a:p>
          <a:p>
            <a:pPr>
              <a:buFont typeface="Wingdings" panose="05000000000000000000" pitchFamily="2" charset="2"/>
              <a:buChar char="Ø"/>
            </a:pPr>
            <a:r>
              <a:rPr lang="fr-FR" dirty="0" smtClean="0"/>
              <a:t>Les </a:t>
            </a:r>
            <a:r>
              <a:rPr lang="fr-FR" dirty="0"/>
              <a:t>régulateurs de l’humeur ou </a:t>
            </a:r>
            <a:r>
              <a:rPr lang="fr-FR" dirty="0" err="1"/>
              <a:t>normothymiques</a:t>
            </a:r>
            <a:r>
              <a:rPr lang="fr-FR" dirty="0"/>
              <a:t>, </a:t>
            </a:r>
          </a:p>
          <a:p>
            <a:pPr>
              <a:buFont typeface="Wingdings" panose="05000000000000000000" pitchFamily="2" charset="2"/>
              <a:buChar char="Ø"/>
            </a:pPr>
            <a:r>
              <a:rPr lang="fr-FR" dirty="0" smtClean="0"/>
              <a:t>Les </a:t>
            </a:r>
            <a:r>
              <a:rPr lang="fr-FR" dirty="0"/>
              <a:t>tranquillisants ou anxiolytiques, </a:t>
            </a:r>
          </a:p>
          <a:p>
            <a:pPr>
              <a:buFont typeface="Wingdings" panose="05000000000000000000" pitchFamily="2" charset="2"/>
              <a:buChar char="Ø"/>
            </a:pPr>
            <a:r>
              <a:rPr lang="fr-FR" dirty="0" smtClean="0"/>
              <a:t>Les </a:t>
            </a:r>
            <a:r>
              <a:rPr lang="fr-FR" dirty="0"/>
              <a:t>somnifères ou hypnotiques. </a:t>
            </a:r>
          </a:p>
          <a:p>
            <a:r>
              <a:rPr lang="fr-FR" dirty="0"/>
              <a:t>On utilise également fréquemment d’autres médicaments, en particulier : </a:t>
            </a:r>
          </a:p>
          <a:p>
            <a:pPr>
              <a:buFont typeface="Wingdings" panose="05000000000000000000" pitchFamily="2" charset="2"/>
              <a:buChar char="Ø"/>
            </a:pPr>
            <a:r>
              <a:rPr lang="fr-FR" dirty="0" smtClean="0"/>
              <a:t>Les </a:t>
            </a:r>
            <a:r>
              <a:rPr lang="fr-FR" dirty="0"/>
              <a:t>antiépileptiques (utilisés pour traiter l’épilepsie, les troubles de l’humeur et parfois certaines douleurs), </a:t>
            </a:r>
          </a:p>
          <a:p>
            <a:pPr>
              <a:buFont typeface="Wingdings" panose="05000000000000000000" pitchFamily="2" charset="2"/>
              <a:buChar char="Ø"/>
            </a:pPr>
            <a:r>
              <a:rPr lang="fr-FR" dirty="0" smtClean="0"/>
              <a:t>Les </a:t>
            </a:r>
            <a:r>
              <a:rPr lang="fr-FR" dirty="0"/>
              <a:t>correcteurs, médicaments parfois associés aux neuroleptiques dans le but de corriger certains effets indésirables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4800600"/>
          </a:xfrm>
        </p:spPr>
        <p:txBody>
          <a:bodyPr>
            <a:normAutofit fontScale="70000" lnSpcReduction="20000"/>
          </a:bodyPr>
          <a:lstStyle/>
          <a:p>
            <a:endParaRPr lang="fr-FR" dirty="0"/>
          </a:p>
          <a:p>
            <a:pPr>
              <a:buNone/>
            </a:pPr>
            <a:endParaRPr lang="fr-FR" dirty="0"/>
          </a:p>
          <a:p>
            <a:r>
              <a:rPr lang="fr-FR" sz="3800" i="1" dirty="0"/>
              <a:t>Doses thérapeutiques : différentes en fonction du but </a:t>
            </a:r>
          </a:p>
          <a:p>
            <a:r>
              <a:rPr lang="fr-FR" sz="3800" b="1" dirty="0"/>
              <a:t>Antalgique ou antipyrétique </a:t>
            </a:r>
            <a:r>
              <a:rPr lang="fr-FR" sz="3800" dirty="0"/>
              <a:t>: 300mg à 1g/prise avec max 3g/jour </a:t>
            </a:r>
            <a:endParaRPr lang="fr-FR" sz="3800" dirty="0" smtClean="0"/>
          </a:p>
          <a:p>
            <a:r>
              <a:rPr lang="fr-FR" sz="3800" b="1" dirty="0" smtClean="0"/>
              <a:t>Anti-inflammatoire</a:t>
            </a:r>
            <a:r>
              <a:rPr lang="fr-FR" sz="3800" dirty="0" smtClean="0"/>
              <a:t> </a:t>
            </a:r>
            <a:r>
              <a:rPr lang="fr-FR" sz="3800" dirty="0"/>
              <a:t>: de 3 à 6g/jour </a:t>
            </a:r>
            <a:endParaRPr lang="fr-FR" sz="3800" dirty="0" smtClean="0"/>
          </a:p>
          <a:p>
            <a:r>
              <a:rPr lang="fr-FR" sz="3800" b="1" dirty="0" smtClean="0"/>
              <a:t>Antiagrégant</a:t>
            </a:r>
            <a:r>
              <a:rPr lang="fr-FR" sz="3800" dirty="0" smtClean="0"/>
              <a:t> </a:t>
            </a:r>
            <a:r>
              <a:rPr lang="fr-FR" sz="3800" dirty="0"/>
              <a:t>: 100 </a:t>
            </a:r>
            <a:r>
              <a:rPr lang="fr-FR" sz="3800" dirty="0" smtClean="0"/>
              <a:t>mg/jour, chez </a:t>
            </a:r>
            <a:r>
              <a:rPr lang="fr-FR" sz="3800" dirty="0"/>
              <a:t>enfant : entre 25 à 50mg/kg/jour </a:t>
            </a:r>
          </a:p>
          <a:p>
            <a:pPr>
              <a:buNone/>
            </a:pPr>
            <a:r>
              <a:rPr lang="fr-FR" sz="3800" i="1" dirty="0" smtClean="0"/>
              <a:t>Surdosages </a:t>
            </a:r>
            <a:r>
              <a:rPr lang="fr-FR" sz="3800" i="1" dirty="0"/>
              <a:t>: </a:t>
            </a:r>
            <a:r>
              <a:rPr lang="fr-FR" sz="3800" b="1" i="1" dirty="0"/>
              <a:t>adulte</a:t>
            </a:r>
            <a:r>
              <a:rPr lang="fr-FR" sz="3800" i="1" dirty="0"/>
              <a:t> &gt; 20g → intoxication sévère </a:t>
            </a:r>
          </a:p>
          <a:p>
            <a:endParaRPr lang="fr-FR" sz="3800" dirty="0"/>
          </a:p>
          <a:p>
            <a:pPr>
              <a:buNone/>
            </a:pPr>
            <a:r>
              <a:rPr lang="fr-FR" sz="3800" dirty="0" smtClean="0"/>
              <a:t>                        </a:t>
            </a:r>
            <a:r>
              <a:rPr lang="fr-FR" sz="3800" b="1" dirty="0" smtClean="0"/>
              <a:t>enfant</a:t>
            </a:r>
            <a:r>
              <a:rPr lang="fr-FR" sz="3800" dirty="0" smtClean="0"/>
              <a:t> </a:t>
            </a:r>
            <a:r>
              <a:rPr lang="fr-FR" sz="3800" dirty="0"/>
              <a:t>environ 50mg/kg/jour → intoxication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3.a les neuroleptiques</a:t>
            </a:r>
            <a:r>
              <a:rPr lang="fr-FR" dirty="0"/>
              <a:t/>
            </a:r>
            <a:br>
              <a:rPr lang="fr-FR" dirty="0"/>
            </a:br>
            <a:endParaRPr lang="fr-FR" dirty="0"/>
          </a:p>
        </p:txBody>
      </p:sp>
      <p:sp>
        <p:nvSpPr>
          <p:cNvPr id="3" name="Espace réservé du contenu 2"/>
          <p:cNvSpPr>
            <a:spLocks noGrp="1"/>
          </p:cNvSpPr>
          <p:nvPr>
            <p:ph idx="1"/>
          </p:nvPr>
        </p:nvSpPr>
        <p:spPr>
          <a:xfrm>
            <a:off x="899592" y="1183835"/>
            <a:ext cx="8229600" cy="5197493"/>
          </a:xfrm>
        </p:spPr>
        <p:txBody>
          <a:bodyPr>
            <a:normAutofit fontScale="85000" lnSpcReduction="20000"/>
          </a:bodyPr>
          <a:lstStyle/>
          <a:p>
            <a:r>
              <a:rPr lang="fr-FR" dirty="0"/>
              <a:t>En 1952 a été découverte en France la Chlorpromazine (</a:t>
            </a:r>
            <a:r>
              <a:rPr lang="fr-FR" dirty="0" err="1"/>
              <a:t>Largactil</a:t>
            </a:r>
            <a:r>
              <a:rPr lang="fr-FR" dirty="0"/>
              <a:t>®), première molécule à effet neuroleptique identifié. Les neuroleptiques sont des </a:t>
            </a:r>
            <a:r>
              <a:rPr lang="fr-FR" dirty="0" smtClean="0"/>
              <a:t>médicaments </a:t>
            </a:r>
            <a:r>
              <a:rPr lang="fr-FR" dirty="0"/>
              <a:t>qui participent à la prise en charge des patients atteints de psychose. </a:t>
            </a:r>
          </a:p>
          <a:p>
            <a:r>
              <a:rPr lang="fr-FR" dirty="0"/>
              <a:t>Les neuroleptiques sont classés selon </a:t>
            </a:r>
            <a:r>
              <a:rPr lang="fr-FR" dirty="0" smtClean="0"/>
              <a:t>différents critères: </a:t>
            </a:r>
            <a:r>
              <a:rPr lang="fr-FR" b="1" dirty="0">
                <a:solidFill>
                  <a:srgbClr val="FF0000"/>
                </a:solidFill>
              </a:rPr>
              <a:t>leur structure chimique</a:t>
            </a:r>
            <a:r>
              <a:rPr lang="fr-FR" dirty="0"/>
              <a:t>, leurs </a:t>
            </a:r>
            <a:r>
              <a:rPr lang="fr-FR" b="1" dirty="0">
                <a:solidFill>
                  <a:srgbClr val="FF0000"/>
                </a:solidFill>
              </a:rPr>
              <a:t>propriétés antipsychotiques</a:t>
            </a:r>
            <a:r>
              <a:rPr lang="fr-FR" dirty="0"/>
              <a:t> (action sur </a:t>
            </a:r>
            <a:r>
              <a:rPr lang="fr-FR" dirty="0" smtClean="0"/>
              <a:t>le délire et les hallucinations), </a:t>
            </a:r>
            <a:r>
              <a:rPr lang="fr-FR" dirty="0"/>
              <a:t>leur </a:t>
            </a:r>
            <a:r>
              <a:rPr lang="fr-FR" b="1" dirty="0">
                <a:solidFill>
                  <a:srgbClr val="FF0000"/>
                </a:solidFill>
              </a:rPr>
              <a:t>durée d’action</a:t>
            </a:r>
            <a:r>
              <a:rPr lang="fr-FR" dirty="0"/>
              <a:t>, leur </a:t>
            </a:r>
            <a:r>
              <a:rPr lang="fr-FR" b="1" dirty="0">
                <a:solidFill>
                  <a:srgbClr val="FF0000"/>
                </a:solidFill>
              </a:rPr>
              <a:t>présentation</a:t>
            </a:r>
            <a:r>
              <a:rPr lang="fr-FR" dirty="0"/>
              <a:t>. </a:t>
            </a:r>
          </a:p>
          <a:p>
            <a:r>
              <a:rPr lang="fr-FR" dirty="0"/>
              <a:t>Les effets </a:t>
            </a:r>
            <a:r>
              <a:rPr lang="fr-FR" dirty="0" smtClean="0"/>
              <a:t>thérapeutiques </a:t>
            </a:r>
            <a:r>
              <a:rPr lang="fr-FR" dirty="0"/>
              <a:t>et les effets indésirables peuvent varier, d’une molécule à l’autre, et ils sont également variables suivant les sensibilités de réponse des patients.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edg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Mécanisme d’action des neuroleptiques :</a:t>
            </a:r>
            <a:br>
              <a:rPr lang="fr-FR" b="1" dirty="0" smtClean="0"/>
            </a:br>
            <a:endParaRPr lang="fr-FR" dirty="0"/>
          </a:p>
        </p:txBody>
      </p:sp>
      <p:sp>
        <p:nvSpPr>
          <p:cNvPr id="3" name="Espace réservé du contenu 2"/>
          <p:cNvSpPr>
            <a:spLocks noGrp="1"/>
          </p:cNvSpPr>
          <p:nvPr>
            <p:ph idx="1"/>
          </p:nvPr>
        </p:nvSpPr>
        <p:spPr>
          <a:xfrm>
            <a:off x="971600" y="1600200"/>
            <a:ext cx="8401080" cy="4757758"/>
          </a:xfrm>
        </p:spPr>
        <p:txBody>
          <a:bodyPr>
            <a:normAutofit fontScale="92500" lnSpcReduction="10000"/>
          </a:bodyPr>
          <a:lstStyle/>
          <a:p>
            <a:r>
              <a:rPr lang="fr-FR" b="1" dirty="0" smtClean="0"/>
              <a:t>Antagonistes des récepteurs post synaptiques dopaminergiques: blocage partiel de la réception de la dopamine; ils </a:t>
            </a:r>
          </a:p>
          <a:p>
            <a:pPr marL="82296" indent="0">
              <a:buNone/>
            </a:pPr>
            <a:r>
              <a:rPr lang="fr-FR" b="1" dirty="0"/>
              <a:t> </a:t>
            </a:r>
            <a:r>
              <a:rPr lang="fr-FR" b="1" dirty="0" smtClean="0"/>
              <a:t> se placent sur une partie des récepteurs les </a:t>
            </a:r>
            <a:r>
              <a:rPr lang="fr-FR" b="1" dirty="0"/>
              <a:t> </a:t>
            </a:r>
            <a:r>
              <a:rPr lang="fr-FR" b="1" dirty="0" smtClean="0"/>
              <a:t>                   empêchant de recevoir la dopamine.</a:t>
            </a:r>
          </a:p>
          <a:p>
            <a:r>
              <a:rPr lang="fr-FR" dirty="0" smtClean="0"/>
              <a:t>Action sur d’autres neurotransmetteurs: tels: l’acétylcholine, la noradrénaline, la sérotonine, l’histamine…</a:t>
            </a:r>
          </a:p>
          <a:p>
            <a:r>
              <a:rPr lang="fr-FR" dirty="0" smtClean="0"/>
              <a:t>Induisant des manifestations secondaires neurologiques et neurovégétatives.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t>Rôle de la dopamine :</a:t>
            </a:r>
          </a:p>
          <a:p>
            <a:r>
              <a:rPr lang="fr-FR" dirty="0" smtClean="0"/>
              <a:t>Dans le système nerveux central, la dopamine joue un rôle complexe et intervient dans diverses fonctions importantes, telles que le comportement, la cognition, les fonctions motrices, la motivation, les récompenses, le sommeil ou la mémorisation.</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Toxicité des neuroleptiques :</a:t>
            </a:r>
            <a:br>
              <a:rPr lang="fr-FR" b="1" dirty="0" smtClean="0"/>
            </a:br>
            <a:endParaRPr lang="fr-FR" dirty="0"/>
          </a:p>
        </p:txBody>
      </p:sp>
      <p:sp>
        <p:nvSpPr>
          <p:cNvPr id="3" name="Espace réservé du contenu 2"/>
          <p:cNvSpPr>
            <a:spLocks noGrp="1"/>
          </p:cNvSpPr>
          <p:nvPr>
            <p:ph idx="1"/>
          </p:nvPr>
        </p:nvSpPr>
        <p:spPr>
          <a:xfrm>
            <a:off x="457200" y="1071546"/>
            <a:ext cx="8229600" cy="5054617"/>
          </a:xfrm>
        </p:spPr>
        <p:txBody>
          <a:bodyPr/>
          <a:lstStyle/>
          <a:p>
            <a:pPr>
              <a:buNone/>
            </a:pPr>
            <a:r>
              <a:rPr lang="fr-FR" dirty="0" smtClean="0"/>
              <a:t>Les effets toxiques des neuroleptiques résultent</a:t>
            </a:r>
          </a:p>
          <a:p>
            <a:pPr>
              <a:buNone/>
            </a:pPr>
            <a:r>
              <a:rPr lang="fr-FR" dirty="0" smtClean="0"/>
              <a:t>d’une exacerbation des effets pharmacologiques</a:t>
            </a:r>
          </a:p>
          <a:p>
            <a:pPr>
              <a:buNone/>
            </a:pPr>
            <a:r>
              <a:rPr lang="fr-FR" dirty="0" smtClean="0"/>
              <a:t>ou secondaires des neuroleptiques suite à une</a:t>
            </a:r>
          </a:p>
          <a:p>
            <a:pPr>
              <a:buNone/>
            </a:pPr>
            <a:r>
              <a:rPr lang="fr-FR" dirty="0" smtClean="0"/>
              <a:t>intoxication aigue ou chronique</a:t>
            </a:r>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77500" lnSpcReduction="20000"/>
          </a:bodyPr>
          <a:lstStyle/>
          <a:p>
            <a:pPr>
              <a:buNone/>
            </a:pPr>
            <a:r>
              <a:rPr lang="fr-FR" b="1" dirty="0" smtClean="0"/>
              <a:t>Etiologies des intoxications aux neuroleptiques :</a:t>
            </a:r>
          </a:p>
          <a:p>
            <a:r>
              <a:rPr lang="fr-FR" b="1" dirty="0" smtClean="0"/>
              <a:t>Intoxication aigue :</a:t>
            </a:r>
          </a:p>
          <a:p>
            <a:r>
              <a:rPr lang="fr-FR" dirty="0" smtClean="0">
                <a:solidFill>
                  <a:srgbClr val="FF0000"/>
                </a:solidFill>
              </a:rPr>
              <a:t>Auto lytique</a:t>
            </a:r>
            <a:r>
              <a:rPr lang="fr-FR" dirty="0" smtClean="0"/>
              <a:t> : utilisés dans les tentatives de suicide représentent 5% largement dépassés par les anxiolytiques et les antidépresseurs. Les malades atteins de psychoses étant des sujets à risque accru de conduite suicidaire, Elles concernent principalement les adultes jeunes, surtout les femmes.</a:t>
            </a:r>
          </a:p>
          <a:p>
            <a:r>
              <a:rPr lang="fr-FR" dirty="0" smtClean="0"/>
              <a:t>l’intoxication par l’halopéridol est utilisée comme </a:t>
            </a:r>
            <a:r>
              <a:rPr lang="fr-FR" dirty="0" smtClean="0">
                <a:solidFill>
                  <a:srgbClr val="FF0000"/>
                </a:solidFill>
              </a:rPr>
              <a:t>détour</a:t>
            </a:r>
            <a:r>
              <a:rPr lang="fr-FR" dirty="0" smtClean="0"/>
              <a:t> par les toxicomanes en quête de benzodiazépines</a:t>
            </a:r>
          </a:p>
          <a:p>
            <a:r>
              <a:rPr lang="fr-FR" dirty="0" smtClean="0">
                <a:solidFill>
                  <a:srgbClr val="FF0000"/>
                </a:solidFill>
              </a:rPr>
              <a:t>Accidentelles</a:t>
            </a:r>
            <a:r>
              <a:rPr lang="fr-FR" dirty="0" smtClean="0"/>
              <a:t> : notamment en pédiatrie, elles peuvent se rencontrer lors d’un surdosage, induit par l’entourage en phénothiazines antihistaminiques H1 lors de l’utilisation de celle-ci comme hypnotique ou sédatif en sirop (</a:t>
            </a:r>
            <a:r>
              <a:rPr lang="fr-FR" dirty="0" err="1" smtClean="0"/>
              <a:t>alimémazine</a:t>
            </a:r>
            <a:r>
              <a:rPr lang="fr-FR" dirty="0" smtClean="0"/>
              <a:t>, prométhazine).</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pPr>
              <a:buNone/>
            </a:pPr>
            <a:r>
              <a:rPr lang="fr-FR" b="1" dirty="0" smtClean="0"/>
              <a:t>Intoxication chronique :</a:t>
            </a:r>
          </a:p>
          <a:p>
            <a:r>
              <a:rPr lang="fr-FR" dirty="0" smtClean="0"/>
              <a:t>Ces intoxications sont fréquentes et correspondent à l’exagération des effets indésirables, surtout extrapyramidaux, particulièrement marquée avec les neuroleptiques classiques.</a:t>
            </a:r>
          </a:p>
          <a:p>
            <a:r>
              <a:rPr lang="fr-FR" dirty="0" smtClean="0"/>
              <a:t>On observe aussi des effets psychiatriques (somnolence, dépression) des effets neurovégétatifs (hypotension orthostatique). Ces signes qui peuvent survenir à n’importe quel moment d’un traitement au long cours, sont cependant plus fréquents au début de celui-ci.</a:t>
            </a:r>
          </a:p>
          <a:p>
            <a:r>
              <a:rPr lang="fr-FR" dirty="0" smtClean="0"/>
              <a:t>Leur prévention n’est pas toujours facile malgré les adaptations </a:t>
            </a:r>
            <a:r>
              <a:rPr lang="fr-FR" dirty="0" err="1" smtClean="0"/>
              <a:t>posologiques</a:t>
            </a:r>
            <a:r>
              <a:rPr lang="fr-FR" dirty="0" smtClean="0"/>
              <a:t> car il existe de grands facteurs de sensibilité interindividuelle (Age, insuffisance hépatique..) de plus il n’existe pas toujours une bonne corrélation entre l’efficacité thérapeutique et la survenue de ces effets indésirables</a:t>
            </a:r>
          </a:p>
          <a:p>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Traitement des intoxications aux neuroleptiques :</a:t>
            </a:r>
            <a:br>
              <a:rPr lang="fr-FR" b="1" dirty="0" smtClean="0"/>
            </a:br>
            <a:endParaRPr lang="fr-FR" dirty="0"/>
          </a:p>
        </p:txBody>
      </p:sp>
      <p:sp>
        <p:nvSpPr>
          <p:cNvPr id="3" name="Espace réservé du contenu 2"/>
          <p:cNvSpPr>
            <a:spLocks noGrp="1"/>
          </p:cNvSpPr>
          <p:nvPr>
            <p:ph idx="1"/>
          </p:nvPr>
        </p:nvSpPr>
        <p:spPr>
          <a:xfrm>
            <a:off x="457200" y="1285860"/>
            <a:ext cx="8229600" cy="4840303"/>
          </a:xfrm>
        </p:spPr>
        <p:txBody>
          <a:bodyPr>
            <a:normAutofit fontScale="77500" lnSpcReduction="20000"/>
          </a:bodyPr>
          <a:lstStyle/>
          <a:p>
            <a:r>
              <a:rPr lang="fr-FR" dirty="0" smtClean="0"/>
              <a:t>Le traitement doit être conduit en milieu hospitalier et toute association doit être signalée, il consiste en :</a:t>
            </a:r>
          </a:p>
          <a:p>
            <a:r>
              <a:rPr lang="fr-FR" dirty="0" smtClean="0"/>
              <a:t>L’administration précoce du charbon activé, le lavage ne doit être fait que dans les intoxications massives et précocement et en fonction du rapport bénéfique/risque</a:t>
            </a:r>
          </a:p>
          <a:p>
            <a:r>
              <a:rPr lang="fr-FR" dirty="0" smtClean="0"/>
              <a:t>Un état de coma impose une intubation trachéale et une ventilation assistée</a:t>
            </a:r>
          </a:p>
          <a:p>
            <a:r>
              <a:rPr lang="fr-FR" dirty="0" smtClean="0"/>
              <a:t>Surveillance des fonctions cardiaques, respiratoires et de la température</a:t>
            </a:r>
          </a:p>
          <a:p>
            <a:r>
              <a:rPr lang="fr-FR" dirty="0" smtClean="0"/>
              <a:t>Traitement symptomatiques des troubles éventuels : convulsions, syndrome extrapyramidale (benzodiazépines), hyperthermie (antipyrétiques)</a:t>
            </a:r>
          </a:p>
          <a:p>
            <a:r>
              <a:rPr lang="fr-FR" dirty="0" smtClean="0"/>
              <a:t>Il n’existe pas d’antidote et L’épuration rénale ou extra rénale n’ont aucun intérêt.</a:t>
            </a:r>
          </a:p>
          <a:p>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Analyse toxicologique :</a:t>
            </a:r>
            <a:br>
              <a:rPr lang="fr-FR" b="1" dirty="0" smtClean="0"/>
            </a:br>
            <a:endParaRPr lang="fr-FR" dirty="0"/>
          </a:p>
        </p:txBody>
      </p:sp>
      <p:sp>
        <p:nvSpPr>
          <p:cNvPr id="3" name="Espace réservé du contenu 2"/>
          <p:cNvSpPr>
            <a:spLocks noGrp="1"/>
          </p:cNvSpPr>
          <p:nvPr>
            <p:ph idx="1"/>
          </p:nvPr>
        </p:nvSpPr>
        <p:spPr>
          <a:xfrm>
            <a:off x="457200" y="1142984"/>
            <a:ext cx="8229600" cy="5238344"/>
          </a:xfrm>
        </p:spPr>
        <p:txBody>
          <a:bodyPr>
            <a:normAutofit fontScale="55000" lnSpcReduction="20000"/>
          </a:bodyPr>
          <a:lstStyle/>
          <a:p>
            <a:r>
              <a:rPr lang="fr-FR" dirty="0" smtClean="0"/>
              <a:t> La toxicologie analytique des neuroleptiques est complexe, il existe une grande diversité de structures chimiques des principes actifs, ce qui empêche la commercialisation de kits de dosage avec anticorps spécifiques. </a:t>
            </a:r>
          </a:p>
          <a:p>
            <a:r>
              <a:rPr lang="fr-FR" dirty="0" smtClean="0"/>
              <a:t>En raison des grands volumes de distribution, les concentrations sanguines même toxiques, sont assez faibles.</a:t>
            </a:r>
          </a:p>
          <a:p>
            <a:r>
              <a:rPr lang="fr-FR" dirty="0" smtClean="0"/>
              <a:t>il n’existe pas de réelle corrélation entre les taux toxiques et la symptomatologie. Certains métabolites sont très actifs, d’autres non. </a:t>
            </a:r>
          </a:p>
          <a:p>
            <a:r>
              <a:rPr lang="fr-FR" dirty="0" smtClean="0"/>
              <a:t>Enfin la connaissance de ces taux n’a pas beaucoup d’incidence sur la conduite thérapeutique.</a:t>
            </a:r>
          </a:p>
          <a:p>
            <a:r>
              <a:rPr lang="fr-FR" dirty="0" smtClean="0"/>
              <a:t>En pratique hospitalière courante c’est l’aspect qualitatif qui confirme la réalité d’une intoxication.</a:t>
            </a:r>
          </a:p>
          <a:p>
            <a:r>
              <a:rPr lang="fr-FR" dirty="0" smtClean="0"/>
              <a:t>Les neuroleptiques principes actifs aminés sont extrait en milieu alcalin, les méthodes les plus anciennes mais qui peuvent certifier la présence de neuroleptiques rapidement ont été décrite pour les phénothiazines</a:t>
            </a:r>
          </a:p>
          <a:p>
            <a:r>
              <a:rPr lang="fr-FR" dirty="0" smtClean="0"/>
              <a:t>Les phénothiazines sont caractérisées par un pouvoir donneur d’électrons leur permettant d’entrer en interaction avec des partenaires de forte affinité électronique pour former des radicaux colorés</a:t>
            </a:r>
          </a:p>
          <a:p>
            <a:r>
              <a:rPr lang="fr-FR" dirty="0" smtClean="0"/>
              <a:t>La majorité des réactifs utilisés sont constitués d’un milieu acide concentré et d’un accepteur d’électrons.</a:t>
            </a:r>
          </a:p>
          <a:p>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Méthodes colorimétriques :</a:t>
            </a:r>
            <a:br>
              <a:rPr lang="fr-FR" b="1" dirty="0" smtClean="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La majorité des méthodes de détection des dérivés </a:t>
            </a:r>
            <a:r>
              <a:rPr lang="fr-FR" dirty="0" err="1" smtClean="0"/>
              <a:t>phénothiaziniques</a:t>
            </a:r>
            <a:r>
              <a:rPr lang="fr-FR" dirty="0" smtClean="0"/>
              <a:t> en toxicologie d’urgence reposent sur la formation de radicaux cations colorés  par action d’oxydants en milieu fortement acide ;</a:t>
            </a:r>
          </a:p>
          <a:p>
            <a:r>
              <a:rPr lang="fr-FR" dirty="0" smtClean="0"/>
              <a:t>Elles se présentent en deux groupes :</a:t>
            </a:r>
          </a:p>
          <a:p>
            <a:r>
              <a:rPr lang="fr-FR" dirty="0" smtClean="0"/>
              <a:t>Réactions pratiquées directement sur urines ou liquide gastrique :</a:t>
            </a:r>
          </a:p>
          <a:p>
            <a:r>
              <a:rPr lang="fr-FR" dirty="0" smtClean="0"/>
              <a:t>Réactif :  F.P.N : FeCL3,HCLO4,HNO3</a:t>
            </a:r>
          </a:p>
          <a:p>
            <a:r>
              <a:rPr lang="fr-FR" dirty="0" smtClean="0"/>
              <a:t>Forrest :</a:t>
            </a:r>
          </a:p>
          <a:p>
            <a:r>
              <a:rPr lang="fr-FR" dirty="0" smtClean="0"/>
              <a:t>Apparition en moins de 10 secondes d’une réaction colorée traduit la présence  de phénothiazines</a:t>
            </a:r>
          </a:p>
          <a:p>
            <a:endParaRPr lang="fr-F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b="1" dirty="0" smtClean="0"/>
              <a:t>Méthodes chromatographiques : Chromatographie sur couche mince :</a:t>
            </a:r>
          </a:p>
          <a:p>
            <a:pPr marL="82296" indent="0">
              <a:buNone/>
            </a:pPr>
            <a:r>
              <a:rPr lang="fr-FR" dirty="0" smtClean="0"/>
              <a:t>-Sur une plaque  de silice, déposer l’extrait alcalin</a:t>
            </a:r>
          </a:p>
          <a:p>
            <a:pPr marL="82296" indent="0">
              <a:buNone/>
            </a:pPr>
            <a:r>
              <a:rPr lang="fr-FR" dirty="0" smtClean="0"/>
              <a:t>-mettre à migrer dans solvant de migration :</a:t>
            </a:r>
          </a:p>
          <a:p>
            <a:pPr marL="82296" indent="0">
              <a:buNone/>
            </a:pPr>
            <a:r>
              <a:rPr lang="fr-FR" dirty="0" smtClean="0"/>
              <a:t>-acétate d’ammonium/ méthanol /eau distillée</a:t>
            </a:r>
          </a:p>
          <a:p>
            <a:pPr marL="82296" indent="0">
              <a:buNone/>
            </a:pPr>
            <a:r>
              <a:rPr lang="fr-FR" dirty="0" smtClean="0"/>
              <a:t>-Révélation : par le réactif  F.P.N</a:t>
            </a:r>
          </a:p>
          <a:p>
            <a:pPr marL="82296" indent="0">
              <a:buNone/>
            </a:pPr>
            <a:r>
              <a:rPr lang="fr-FR" dirty="0" smtClean="0"/>
              <a:t>-spots colorés caractéristiques des phénothiazines</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endParaRPr lang="fr-FR" dirty="0"/>
          </a:p>
          <a:p>
            <a:r>
              <a:rPr lang="fr-FR" dirty="0"/>
              <a:t> Les intoxications sont liées soit à des </a:t>
            </a:r>
            <a:r>
              <a:rPr lang="fr-FR" b="1" dirty="0"/>
              <a:t>accidents</a:t>
            </a:r>
            <a:r>
              <a:rPr lang="fr-FR" dirty="0"/>
              <a:t> soit à des </a:t>
            </a:r>
            <a:r>
              <a:rPr lang="fr-FR" b="1" dirty="0"/>
              <a:t>erreurs d’automédication </a:t>
            </a:r>
            <a:r>
              <a:rPr lang="fr-FR" dirty="0"/>
              <a:t>avec une sommation de médicaments qui contiennent tous de l’acide salicylique. </a:t>
            </a:r>
            <a:endParaRPr lang="fr-FR" dirty="0" smtClean="0"/>
          </a:p>
          <a:p>
            <a:r>
              <a:rPr lang="fr-FR" dirty="0" smtClean="0"/>
              <a:t>Les </a:t>
            </a:r>
            <a:r>
              <a:rPr lang="fr-FR" dirty="0"/>
              <a:t>enfants sont particulièrement sensibles car ils sont mal armés pour lutter contre les déséquilibres acido-basiques.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55000" lnSpcReduction="20000"/>
          </a:bodyPr>
          <a:lstStyle/>
          <a:p>
            <a:r>
              <a:rPr lang="fr-FR" b="1" dirty="0" smtClean="0"/>
              <a:t>Dosage :</a:t>
            </a:r>
          </a:p>
          <a:p>
            <a:r>
              <a:rPr lang="fr-FR" dirty="0" smtClean="0"/>
              <a:t>Peu de travaux concernant la détermination quantitative au cours d’intoxication aigues par les dérivés </a:t>
            </a:r>
            <a:r>
              <a:rPr lang="fr-FR" dirty="0" err="1" smtClean="0"/>
              <a:t>phénothiaziniques</a:t>
            </a:r>
            <a:r>
              <a:rPr lang="fr-FR" dirty="0" smtClean="0"/>
              <a:t> , ont été jusqu’alors effectués .Cela tient essentiellement à l’absence de méthodes valables permettant notamment de déterminer les concentrations plasmatiques.</a:t>
            </a:r>
          </a:p>
          <a:p>
            <a:r>
              <a:rPr lang="fr-FR" dirty="0" smtClean="0"/>
              <a:t>Les corrélations entre concentrations sanguines et activité antipsychotique sont à l’heure actuelle mal établies.</a:t>
            </a:r>
          </a:p>
          <a:p>
            <a:r>
              <a:rPr lang="fr-FR" dirty="0" smtClean="0"/>
              <a:t>En conséquence, les neuroleptiques ne sont pas dosés dans le sang en pratique médicale courante, sauf cas particulier (problème d’observance, intoxication massive).</a:t>
            </a:r>
          </a:p>
          <a:p>
            <a:r>
              <a:rPr lang="fr-FR" dirty="0" smtClean="0"/>
              <a:t>Il n’existe aucune technique immunochimique permettant de rechercher et doser les neuroleptiques. Seules les techniques chromatographiques en phase gazeuse ou liquide haute performance sont utilisées à l’heure actuelle</a:t>
            </a:r>
          </a:p>
          <a:p>
            <a:r>
              <a:rPr lang="fr-FR" dirty="0" smtClean="0"/>
              <a:t>HPLC/UV-BD Une technique en chromatographie en phase liquide couplée à une détection par spectrophotométrie UV à barrettes de diodes utilisée pour doser </a:t>
            </a:r>
            <a:r>
              <a:rPr lang="fr-FR" dirty="0" smtClean="0">
                <a:solidFill>
                  <a:srgbClr val="FF0000"/>
                </a:solidFill>
              </a:rPr>
              <a:t>20 neuroleptiques.</a:t>
            </a:r>
          </a:p>
          <a:p>
            <a:r>
              <a:rPr lang="fr-FR" dirty="0" smtClean="0"/>
              <a:t>Chromatographie phase gazeuse : Cette technique peut identifier et quantifier </a:t>
            </a:r>
            <a:r>
              <a:rPr lang="fr-FR" dirty="0" smtClean="0">
                <a:solidFill>
                  <a:srgbClr val="FF0000"/>
                </a:solidFill>
              </a:rPr>
              <a:t>51 produits psychotropes </a:t>
            </a:r>
            <a:r>
              <a:rPr lang="fr-FR" dirty="0" smtClean="0"/>
              <a:t>entre autres des phénothiazines, </a:t>
            </a:r>
            <a:r>
              <a:rPr lang="fr-FR" dirty="0" err="1" smtClean="0"/>
              <a:t>thioxanthènes</a:t>
            </a:r>
            <a:r>
              <a:rPr lang="fr-FR" dirty="0" smtClean="0"/>
              <a:t>, butyrophénones et </a:t>
            </a:r>
            <a:r>
              <a:rPr lang="fr-FR" dirty="0" err="1" smtClean="0"/>
              <a:t>benzamides</a:t>
            </a:r>
            <a:r>
              <a:rPr lang="fr-FR" dirty="0" smtClean="0"/>
              <a:t> dans le sang ainsi que les urines basée sur un prétraitement (</a:t>
            </a:r>
            <a:r>
              <a:rPr lang="fr-FR" dirty="0" err="1" smtClean="0"/>
              <a:t>dérivatisaton</a:t>
            </a:r>
            <a:r>
              <a:rPr lang="fr-FR" dirty="0" smtClean="0"/>
              <a:t> :</a:t>
            </a:r>
            <a:r>
              <a:rPr lang="fr-FR" dirty="0" err="1" smtClean="0"/>
              <a:t>silylation</a:t>
            </a:r>
            <a:r>
              <a:rPr lang="fr-FR" dirty="0" smtClean="0"/>
              <a:t>)</a:t>
            </a:r>
          </a:p>
          <a:p>
            <a:r>
              <a:rPr lang="fr-FR" dirty="0" smtClean="0"/>
              <a:t>LC/SM- SM :Une technique de dosage de </a:t>
            </a:r>
            <a:r>
              <a:rPr lang="fr-FR" dirty="0" smtClean="0">
                <a:solidFill>
                  <a:srgbClr val="FF0000"/>
                </a:solidFill>
              </a:rPr>
              <a:t>34 neuroleptiques </a:t>
            </a:r>
            <a:r>
              <a:rPr lang="fr-FR" dirty="0" smtClean="0"/>
              <a:t>en chromatographie liquide couplée à une détection par spectrométrie de masse.</a:t>
            </a:r>
          </a:p>
          <a:p>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Dosage des phénothiazines par réaction colorée par </a:t>
            </a:r>
            <a:r>
              <a:rPr lang="fr-FR" sz="2800" dirty="0" smtClean="0"/>
              <a:t>le </a:t>
            </a:r>
            <a:r>
              <a:rPr lang="fr-FR" sz="2800" dirty="0"/>
              <a:t>Réactif universel de FORREST « FPN »</a:t>
            </a:r>
          </a:p>
        </p:txBody>
      </p:sp>
      <p:sp>
        <p:nvSpPr>
          <p:cNvPr id="3" name="Espace réservé du contenu 2"/>
          <p:cNvSpPr>
            <a:spLocks noGrp="1"/>
          </p:cNvSpPr>
          <p:nvPr>
            <p:ph idx="1"/>
          </p:nvPr>
        </p:nvSpPr>
        <p:spPr/>
        <p:txBody>
          <a:bodyPr>
            <a:normAutofit fontScale="92500" lnSpcReduction="20000"/>
          </a:bodyPr>
          <a:lstStyle/>
          <a:p>
            <a:r>
              <a:rPr lang="fr-FR" dirty="0"/>
              <a:t>PRINCIPE</a:t>
            </a:r>
          </a:p>
          <a:p>
            <a:r>
              <a:rPr lang="fr-FR" dirty="0"/>
              <a:t>Les dérivés des phénothiazines sont caractérisés grâce à un pouvoir donneur d’électron très prononcé leur permettant d’entrer en interaction avec des partenaires de fortes affinités électroniques pour former selon les conditions :</a:t>
            </a:r>
          </a:p>
          <a:p>
            <a:r>
              <a:rPr lang="fr-FR" dirty="0"/>
              <a:t>•	Des complexes par transfert de charges</a:t>
            </a:r>
          </a:p>
          <a:p>
            <a:r>
              <a:rPr lang="fr-FR" dirty="0"/>
              <a:t>•	Des radicaux cationiques</a:t>
            </a:r>
          </a:p>
          <a:p>
            <a:r>
              <a:rPr lang="fr-FR" dirty="0"/>
              <a:t>La majorité des méthodes de détection reposent sur la formation de radicaux cationiques colorés.</a:t>
            </a:r>
          </a:p>
          <a:p>
            <a:endParaRPr lang="fr-FR" dirty="0"/>
          </a:p>
        </p:txBody>
      </p:sp>
    </p:spTree>
    <p:extLst>
      <p:ext uri="{BB962C8B-B14F-4D97-AF65-F5344CB8AC3E}">
        <p14:creationId xmlns:p14="http://schemas.microsoft.com/office/powerpoint/2010/main" val="7355304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r>
              <a:rPr lang="fr-FR" dirty="0"/>
              <a:t>PROTOCOLE : </a:t>
            </a:r>
          </a:p>
          <a:p>
            <a:r>
              <a:rPr lang="fr-FR" dirty="0"/>
              <a:t>Matériel :</a:t>
            </a:r>
          </a:p>
          <a:p>
            <a:pPr marL="82296" indent="0">
              <a:buNone/>
            </a:pPr>
            <a:r>
              <a:rPr lang="fr-FR" dirty="0"/>
              <a:t>•	Urines </a:t>
            </a:r>
          </a:p>
          <a:p>
            <a:pPr marL="82296" indent="0">
              <a:buNone/>
            </a:pPr>
            <a:r>
              <a:rPr lang="fr-FR" dirty="0"/>
              <a:t>•	Butanol : toxique organique, mode d’extraction basé sur l’utilisation d’un solvant </a:t>
            </a:r>
          </a:p>
          <a:p>
            <a:pPr marL="82296" indent="0">
              <a:buNone/>
            </a:pPr>
            <a:r>
              <a:rPr lang="fr-FR" dirty="0"/>
              <a:t>•	Réactif de Forrest : </a:t>
            </a:r>
          </a:p>
          <a:p>
            <a:pPr marL="82296" indent="0">
              <a:buNone/>
            </a:pPr>
            <a:r>
              <a:rPr lang="fr-FR" dirty="0"/>
              <a:t> </a:t>
            </a:r>
          </a:p>
          <a:p>
            <a:pPr marL="82296" indent="0">
              <a:buNone/>
            </a:pPr>
            <a:r>
              <a:rPr lang="fr-FR" dirty="0"/>
              <a:t>	FeCl3 (Chlorure de fer) 1 %     5 Vol</a:t>
            </a:r>
          </a:p>
          <a:p>
            <a:pPr marL="82296" indent="0">
              <a:buNone/>
            </a:pPr>
            <a:r>
              <a:rPr lang="fr-FR" dirty="0"/>
              <a:t>	H2SO4 (acide sulfurique)/ HClO4 (</a:t>
            </a:r>
            <a:r>
              <a:rPr lang="fr-FR" dirty="0" err="1"/>
              <a:t>ac</a:t>
            </a:r>
            <a:r>
              <a:rPr lang="fr-FR" dirty="0"/>
              <a:t> perchlorique)    45 Vol  (propriété </a:t>
            </a:r>
            <a:r>
              <a:rPr lang="fr-FR" dirty="0" err="1"/>
              <a:t>deshydratante</a:t>
            </a:r>
            <a:r>
              <a:rPr lang="fr-FR" dirty="0"/>
              <a:t> et oxydante)</a:t>
            </a:r>
          </a:p>
          <a:p>
            <a:pPr marL="82296" indent="0">
              <a:buNone/>
            </a:pPr>
            <a:r>
              <a:rPr lang="fr-FR" dirty="0"/>
              <a:t>	HNO3 (acide nitrique)            50 Vol  ( propriété fixatrice)</a:t>
            </a:r>
          </a:p>
          <a:p>
            <a:endParaRPr lang="fr-FR" dirty="0"/>
          </a:p>
        </p:txBody>
      </p:sp>
    </p:spTree>
    <p:extLst>
      <p:ext uri="{BB962C8B-B14F-4D97-AF65-F5344CB8AC3E}">
        <p14:creationId xmlns:p14="http://schemas.microsoft.com/office/powerpoint/2010/main" val="14303451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A. Recherche directe (IRENE S FORREST et FRED M FORREST 1960)</a:t>
            </a:r>
          </a:p>
          <a:p>
            <a:r>
              <a:rPr lang="fr-FR" dirty="0"/>
              <a:t>La réaction est pratiquée directement sur les urines :</a:t>
            </a:r>
          </a:p>
          <a:p>
            <a:pPr marL="82296" indent="0">
              <a:buNone/>
            </a:pPr>
            <a:r>
              <a:rPr lang="fr-FR" dirty="0"/>
              <a:t>•	1 ml d’urine ou de liquide gastrique</a:t>
            </a:r>
          </a:p>
          <a:p>
            <a:pPr marL="82296" indent="0">
              <a:buNone/>
            </a:pPr>
            <a:r>
              <a:rPr lang="fr-FR" dirty="0"/>
              <a:t>•	1 ml de réactif de FORREST</a:t>
            </a:r>
          </a:p>
          <a:p>
            <a:r>
              <a:rPr lang="fr-FR" dirty="0"/>
              <a:t>L’apparition en au moins 10 secondes d’une réaction colorée traduit la présence de dérivés </a:t>
            </a:r>
            <a:r>
              <a:rPr lang="fr-FR" dirty="0" err="1"/>
              <a:t>phénothiaziniques</a:t>
            </a:r>
            <a:r>
              <a:rPr lang="fr-FR" dirty="0"/>
              <a:t>, l’intensité de la coloration est grossièrement proportionnelle à leur concentration : </a:t>
            </a:r>
          </a:p>
          <a:p>
            <a:endParaRPr lang="fr-FR" dirty="0"/>
          </a:p>
        </p:txBody>
      </p:sp>
    </p:spTree>
    <p:extLst>
      <p:ext uri="{BB962C8B-B14F-4D97-AF65-F5344CB8AC3E}">
        <p14:creationId xmlns:p14="http://schemas.microsoft.com/office/powerpoint/2010/main" val="16442753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5 à 20 mg / jour : orange rosé</a:t>
            </a:r>
          </a:p>
          <a:p>
            <a:r>
              <a:rPr lang="fr-FR" dirty="0"/>
              <a:t>25 à 70 mg/jour : plusieurs nuance de rose</a:t>
            </a:r>
          </a:p>
          <a:p>
            <a:r>
              <a:rPr lang="fr-FR" dirty="0"/>
              <a:t>70 à 120 mg/jour : nuance de plus en plus intense de violet</a:t>
            </a:r>
          </a:p>
          <a:p>
            <a:r>
              <a:rPr lang="fr-FR" dirty="0"/>
              <a:t>125 mg et plus : réactions pourpres foncées d'opacité croissante et d'aspect semblable à de l'encre</a:t>
            </a:r>
          </a:p>
          <a:p>
            <a:endParaRPr lang="fr-FR" dirty="0"/>
          </a:p>
        </p:txBody>
      </p:sp>
    </p:spTree>
    <p:extLst>
      <p:ext uri="{BB962C8B-B14F-4D97-AF65-F5344CB8AC3E}">
        <p14:creationId xmlns:p14="http://schemas.microsoft.com/office/powerpoint/2010/main" val="1091407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srcRect/>
          <a:stretch>
            <a:fillRect/>
          </a:stretch>
        </p:blipFill>
        <p:spPr bwMode="auto">
          <a:xfrm>
            <a:off x="1631950" y="2028825"/>
            <a:ext cx="7105650" cy="3638550"/>
          </a:xfrm>
          <a:prstGeom prst="rect">
            <a:avLst/>
          </a:prstGeom>
          <a:noFill/>
          <a:ln w="9525">
            <a:noFill/>
            <a:miter lim="800000"/>
            <a:headEnd/>
            <a:tailEnd/>
          </a:ln>
        </p:spPr>
      </p:pic>
    </p:spTree>
    <p:extLst>
      <p:ext uri="{BB962C8B-B14F-4D97-AF65-F5344CB8AC3E}">
        <p14:creationId xmlns:p14="http://schemas.microsoft.com/office/powerpoint/2010/main" val="1077754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B. Recherche après extraction (Méthode Stas) :</a:t>
            </a:r>
          </a:p>
          <a:p>
            <a:r>
              <a:rPr lang="fr-FR" dirty="0"/>
              <a:t>Urines (5 </a:t>
            </a:r>
            <a:r>
              <a:rPr lang="fr-FR" dirty="0" err="1"/>
              <a:t>mL</a:t>
            </a:r>
            <a:r>
              <a:rPr lang="fr-FR" dirty="0"/>
              <a:t>) + Butanol (2mL) : Extraction de la phase aqueuse</a:t>
            </a:r>
          </a:p>
          <a:p>
            <a:r>
              <a:rPr lang="fr-FR" dirty="0"/>
              <a:t>Ajouter le réactif de Forrest (3 gouttes) </a:t>
            </a:r>
          </a:p>
          <a:p>
            <a:r>
              <a:rPr lang="fr-FR" dirty="0"/>
              <a:t>Interprétation de la couleur :</a:t>
            </a:r>
          </a:p>
          <a:p>
            <a:endParaRPr lang="fr-FR" dirty="0"/>
          </a:p>
        </p:txBody>
      </p:sp>
    </p:spTree>
    <p:extLst>
      <p:ext uri="{BB962C8B-B14F-4D97-AF65-F5344CB8AC3E}">
        <p14:creationId xmlns:p14="http://schemas.microsoft.com/office/powerpoint/2010/main" val="38414939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a:srcRect/>
          <a:stretch>
            <a:fillRect/>
          </a:stretch>
        </p:blipFill>
        <p:spPr bwMode="auto">
          <a:xfrm>
            <a:off x="1435100" y="1651590"/>
            <a:ext cx="7499350" cy="4393020"/>
          </a:xfrm>
          <a:prstGeom prst="rect">
            <a:avLst/>
          </a:prstGeom>
          <a:noFill/>
          <a:ln w="9525">
            <a:noFill/>
            <a:miter lim="800000"/>
            <a:headEnd/>
            <a:tailEnd/>
          </a:ln>
        </p:spPr>
      </p:pic>
    </p:spTree>
    <p:extLst>
      <p:ext uri="{BB962C8B-B14F-4D97-AF65-F5344CB8AC3E}">
        <p14:creationId xmlns:p14="http://schemas.microsoft.com/office/powerpoint/2010/main" val="44480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t>Biocinétique</a:t>
            </a:r>
            <a:r>
              <a:rPr lang="fr-FR" b="1" dirty="0" smtClean="0"/>
              <a:t>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normAutofit fontScale="85000" lnSpcReduction="10000"/>
          </a:bodyPr>
          <a:lstStyle/>
          <a:p>
            <a:endParaRPr lang="fr-FR" dirty="0"/>
          </a:p>
          <a:p>
            <a:pPr>
              <a:buNone/>
            </a:pPr>
            <a:r>
              <a:rPr lang="fr-FR" dirty="0"/>
              <a:t> </a:t>
            </a:r>
            <a:r>
              <a:rPr lang="fr-FR" b="1" dirty="0"/>
              <a:t>1. Absorption </a:t>
            </a:r>
          </a:p>
          <a:p>
            <a:r>
              <a:rPr lang="fr-FR" dirty="0"/>
              <a:t>Quand elle est solubilisée dans l’eau, l’aspirine est rapidement absorbée dans l’estomac et le jéjunum car le pH est acide et elle l’est également, elle est non ionisée et donc résorbée. L’aspirine ralentit la vidange gastrique : on peut donc pratiquer un lavage d’estomac tardivement dans cette intoxication. </a:t>
            </a:r>
            <a:endParaRPr lang="fr-FR" dirty="0" smtClean="0"/>
          </a:p>
          <a:p>
            <a:r>
              <a:rPr lang="fr-FR" dirty="0" smtClean="0"/>
              <a:t>L’aspirine </a:t>
            </a:r>
            <a:r>
              <a:rPr lang="fr-FR" dirty="0"/>
              <a:t>entérique n’est pas faite pour être absorbée dans l’estomac mais dans l’intestin, d’où son absorption tardive. Au cours de l’absorption, elle est hydrolysée par les cellules du tube digestif puis par celle du sang en acide salicylique. </a:t>
            </a:r>
          </a:p>
        </p:txBody>
      </p:sp>
      <p:sp>
        <p:nvSpPr>
          <p:cNvPr id="4" name="Rectangle 3"/>
          <p:cNvSpPr/>
          <p:nvPr/>
        </p:nvSpPr>
        <p:spPr>
          <a:xfrm>
            <a:off x="2286000" y="2967335"/>
            <a:ext cx="4572000" cy="646331"/>
          </a:xfrm>
          <a:prstGeom prst="rect">
            <a:avLst/>
          </a:prstGeom>
        </p:spPr>
        <p:txBody>
          <a:bodyPr>
            <a:spAutoFit/>
          </a:bodyPr>
          <a:lstStyle/>
          <a:p>
            <a:endParaRPr lang="fr-FR" dirty="0"/>
          </a:p>
          <a:p>
            <a:r>
              <a:rPr lang="fr-FR"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a:p>
            <a:pPr>
              <a:buNone/>
            </a:pPr>
            <a:r>
              <a:rPr lang="fr-FR" b="1" dirty="0" smtClean="0"/>
              <a:t>2</a:t>
            </a:r>
            <a:r>
              <a:rPr lang="fr-FR" b="1" dirty="0"/>
              <a:t>. Distribution : </a:t>
            </a:r>
          </a:p>
          <a:p>
            <a:r>
              <a:rPr lang="fr-FR" dirty="0"/>
              <a:t>Estérases transforment l’acide acétylsalicylique en l’acide salicylique ; Fixé en partie à l’albumine, distribuée dans les tissus (SNC, foie et rein).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endParaRPr lang="fr-FR" dirty="0"/>
          </a:p>
          <a:p>
            <a:pPr>
              <a:buNone/>
            </a:pPr>
            <a:r>
              <a:rPr lang="fr-FR" b="1" dirty="0" smtClean="0"/>
              <a:t>3</a:t>
            </a:r>
            <a:r>
              <a:rPr lang="fr-FR" b="1" dirty="0"/>
              <a:t>. Métabolisme hépatique: </a:t>
            </a:r>
          </a:p>
          <a:p>
            <a:r>
              <a:rPr lang="fr-FR" dirty="0"/>
              <a:t>10% de l’acide salicylique éliminé en nature dans les urines. </a:t>
            </a:r>
            <a:endParaRPr lang="fr-FR" dirty="0" smtClean="0"/>
          </a:p>
          <a:p>
            <a:r>
              <a:rPr lang="fr-FR" dirty="0" smtClean="0"/>
              <a:t>L’essentiel </a:t>
            </a:r>
            <a:r>
              <a:rPr lang="fr-FR" dirty="0"/>
              <a:t>est conjugué soit par </a:t>
            </a:r>
            <a:r>
              <a:rPr lang="fr-FR" dirty="0" err="1"/>
              <a:t>glucuronoconjugaison</a:t>
            </a:r>
            <a:r>
              <a:rPr lang="fr-FR" dirty="0"/>
              <a:t> (OH phénolique), soit par conjugaison à la glycine (OH carboxylique</a:t>
            </a:r>
            <a:r>
              <a:rPr lang="fr-FR" dirty="0" smtClean="0"/>
              <a:t>). </a:t>
            </a:r>
          </a:p>
          <a:p>
            <a:r>
              <a:rPr lang="fr-FR" dirty="0" smtClean="0"/>
              <a:t>conjugaison </a:t>
            </a:r>
            <a:r>
              <a:rPr lang="fr-FR" dirty="0"/>
              <a:t>en para du phénol → acide </a:t>
            </a:r>
            <a:r>
              <a:rPr lang="fr-FR" dirty="0" err="1"/>
              <a:t>gentisique</a:t>
            </a:r>
            <a:r>
              <a:rPr lang="fr-FR" dirty="0"/>
              <a:t> : responsable de l’activité </a:t>
            </a:r>
            <a:r>
              <a:rPr lang="fr-FR" dirty="0" err="1"/>
              <a:t>anti-rhumatismale</a:t>
            </a:r>
            <a:r>
              <a:rPr lang="fr-FR" dirty="0"/>
              <a:t> (5%) Une faible partie subit une </a:t>
            </a:r>
            <a:r>
              <a:rPr lang="fr-FR" dirty="0" err="1"/>
              <a:t>méthylation</a:t>
            </a:r>
            <a:r>
              <a:rPr lang="fr-FR" dirty="0"/>
              <a:t> → acide 2 </a:t>
            </a:r>
            <a:r>
              <a:rPr lang="fr-FR" dirty="0" err="1"/>
              <a:t>hydroxy</a:t>
            </a:r>
            <a:r>
              <a:rPr lang="fr-FR" dirty="0"/>
              <a:t> méta </a:t>
            </a:r>
            <a:r>
              <a:rPr lang="fr-FR" dirty="0" err="1"/>
              <a:t>toluique</a:t>
            </a:r>
            <a:r>
              <a:rPr lang="fr-FR" dirty="0"/>
              <a:t> (2</a:t>
            </a:r>
            <a:r>
              <a:rPr lang="fr-FR" dirty="0" smtClean="0"/>
              <a:t>%).</a:t>
            </a:r>
          </a:p>
          <a:p>
            <a:r>
              <a:rPr lang="fr-FR" dirty="0" smtClean="0"/>
              <a:t>Au cours d’une intoxication, la fraction de 10% nature va augmenter et exercer ces effets toxiques. </a:t>
            </a:r>
          </a:p>
          <a:p>
            <a:pPr>
              <a:buNone/>
            </a:pP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4574</TotalTime>
  <Words>4670</Words>
  <Application>Microsoft Office PowerPoint</Application>
  <PresentationFormat>Affichage à l'écran (4:3)</PresentationFormat>
  <Paragraphs>328</Paragraphs>
  <Slides>67</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67</vt:i4>
      </vt:variant>
    </vt:vector>
  </HeadingPairs>
  <TitlesOfParts>
    <vt:vector size="75" baseType="lpstr">
      <vt:lpstr>Calibri</vt:lpstr>
      <vt:lpstr>Gill Sans MT</vt:lpstr>
      <vt:lpstr>Lucida Calligraphy</vt:lpstr>
      <vt:lpstr>Times New Roman</vt:lpstr>
      <vt:lpstr>Verdana</vt:lpstr>
      <vt:lpstr>Wingdings</vt:lpstr>
      <vt:lpstr>Wingdings 2</vt:lpstr>
      <vt:lpstr>Solstice</vt:lpstr>
      <vt:lpstr>Intoxications médicamenteuses </vt:lpstr>
      <vt:lpstr>Présentation PowerPoint</vt:lpstr>
      <vt:lpstr>Introduction</vt:lpstr>
      <vt:lpstr>Présentation PowerPoint</vt:lpstr>
      <vt:lpstr>Présentation PowerPoint</vt:lpstr>
      <vt:lpstr>Présentation PowerPoint</vt:lpstr>
      <vt:lpstr>Biocinétique  </vt:lpstr>
      <vt:lpstr>Présentation PowerPoint</vt:lpstr>
      <vt:lpstr>Présentation PowerPoint</vt:lpstr>
      <vt:lpstr>Présentation PowerPoint</vt:lpstr>
      <vt:lpstr> Toxicité aiguë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Diagnostic positif :</vt:lpstr>
      <vt:lpstr>Toxicologie analytique </vt:lpstr>
      <vt:lpstr>Présentation PowerPoint</vt:lpstr>
      <vt:lpstr>Présentation PowerPoint</vt:lpstr>
      <vt:lpstr>Effets secondaires.  </vt:lpstr>
      <vt:lpstr>Intoxication médicamenteuse </vt:lpstr>
      <vt:lpstr>MÉCANISMES D’ACTION </vt:lpstr>
      <vt:lpstr>Présentation PowerPoint</vt:lpstr>
      <vt:lpstr>PHARMACODYNAMIE DES EFFETS UTILES EN CLINIQUE</vt:lpstr>
      <vt:lpstr>Présentation PowerPoint</vt:lpstr>
      <vt:lpstr>Présentation PowerPoint</vt:lpstr>
      <vt:lpstr>CARACTÉRISTIQUES PHARMACOCINÉTIQUES UTILES EN CLINIQUE </vt:lpstr>
      <vt:lpstr>Présentation PowerPoint</vt:lpstr>
      <vt:lpstr>SOURCE DE LA VARIABILITÉ DE LA RÉPONSE</vt:lpstr>
      <vt:lpstr>Présentation PowerPoint</vt:lpstr>
      <vt:lpstr>SITUATIONS À RISQUE OU DÉCONSEILLÉES </vt:lpstr>
      <vt:lpstr>PRÉCAUTIONS D’EMPLOI </vt:lpstr>
      <vt:lpstr>EFFETS INDÉSIRABLES </vt:lpstr>
      <vt:lpstr>Présentation PowerPoint</vt:lpstr>
      <vt:lpstr>Présentation PowerPoint</vt:lpstr>
      <vt:lpstr>Tests thérapeutiques et diagnostiques</vt:lpstr>
      <vt:lpstr>Présentation PowerPoint</vt:lpstr>
      <vt:lpstr>Présentation PowerPoint</vt:lpstr>
      <vt:lpstr>Présentation PowerPoint</vt:lpstr>
      <vt:lpstr>Présentation PowerPoint</vt:lpstr>
      <vt:lpstr>2. Comment agissent les médicaments psychotropes ?  </vt:lpstr>
      <vt:lpstr>3. Les différentes familles de médicaments à effet psychotrope  </vt:lpstr>
      <vt:lpstr>3.a les neuroleptiques </vt:lpstr>
      <vt:lpstr>Mécanisme d’action des neuroleptiques : </vt:lpstr>
      <vt:lpstr>Présentation PowerPoint</vt:lpstr>
      <vt:lpstr>Toxicité des neuroleptiques : </vt:lpstr>
      <vt:lpstr>Présentation PowerPoint</vt:lpstr>
      <vt:lpstr>Présentation PowerPoint</vt:lpstr>
      <vt:lpstr>Traitement des intoxications aux neuroleptiques : </vt:lpstr>
      <vt:lpstr>Analyse toxicologique : </vt:lpstr>
      <vt:lpstr>Méthodes colorimétriques : </vt:lpstr>
      <vt:lpstr>Présentation PowerPoint</vt:lpstr>
      <vt:lpstr>Présentation PowerPoint</vt:lpstr>
      <vt:lpstr>Dosage des phénothiazines par réaction colorée par le Réactif universel de FORREST « FPN »</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Mécanisme d'action des toxiques</dc:title>
  <dc:creator>Acer</dc:creator>
  <cp:lastModifiedBy>HP</cp:lastModifiedBy>
  <cp:revision>96</cp:revision>
  <dcterms:created xsi:type="dcterms:W3CDTF">2020-05-31T23:25:21Z</dcterms:created>
  <dcterms:modified xsi:type="dcterms:W3CDTF">2022-06-03T00:10:26Z</dcterms:modified>
</cp:coreProperties>
</file>