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332" r:id="rId3"/>
    <p:sldId id="333" r:id="rId4"/>
    <p:sldId id="334" r:id="rId5"/>
    <p:sldId id="381" r:id="rId6"/>
    <p:sldId id="350" r:id="rId7"/>
    <p:sldId id="351" r:id="rId8"/>
    <p:sldId id="352" r:id="rId9"/>
    <p:sldId id="353" r:id="rId10"/>
    <p:sldId id="338" r:id="rId11"/>
    <p:sldId id="339" r:id="rId12"/>
    <p:sldId id="340" r:id="rId13"/>
    <p:sldId id="341" r:id="rId14"/>
    <p:sldId id="342" r:id="rId15"/>
    <p:sldId id="343" r:id="rId16"/>
    <p:sldId id="344" r:id="rId17"/>
    <p:sldId id="345" r:id="rId18"/>
    <p:sldId id="346" r:id="rId19"/>
    <p:sldId id="347"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73" r:id="rId35"/>
    <p:sldId id="374" r:id="rId36"/>
    <p:sldId id="376" r:id="rId37"/>
    <p:sldId id="377" r:id="rId38"/>
    <p:sldId id="375" r:id="rId39"/>
    <p:sldId id="369" r:id="rId40"/>
    <p:sldId id="370" r:id="rId41"/>
    <p:sldId id="371" r:id="rId42"/>
    <p:sldId id="372" r:id="rId43"/>
    <p:sldId id="378" r:id="rId44"/>
    <p:sldId id="379" r:id="rId45"/>
    <p:sldId id="380"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84A23-04D2-4B28-AEC7-DB64B1C6E9EB}" type="datetimeFigureOut">
              <a:rPr lang="fr-FR" smtClean="0"/>
              <a:pPr/>
              <a:t>03/06/2022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C1438-90FB-4C44-8E3B-E343339E8F50}" type="slidenum">
              <a:rPr lang="fr-FR" smtClean="0"/>
              <a:pPr/>
              <a:t>‹N°›</a:t>
            </a:fld>
            <a:endParaRPr lang="fr-FR"/>
          </a:p>
        </p:txBody>
      </p:sp>
    </p:spTree>
    <p:extLst>
      <p:ext uri="{BB962C8B-B14F-4D97-AF65-F5344CB8AC3E}">
        <p14:creationId xmlns:p14="http://schemas.microsoft.com/office/powerpoint/2010/main" val="305151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rs.fr/publications/bdd/biotox/dosage.html?refINRS=Dosage_5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sng" kern="1200" dirty="0" smtClean="0">
                <a:solidFill>
                  <a:schemeClr val="tx1"/>
                </a:solidFill>
                <a:effectLst/>
                <a:latin typeface="+mn-lt"/>
                <a:ea typeface="+mn-ea"/>
                <a:cs typeface="+mn-cs"/>
                <a:hlinkClick r:id="rId3"/>
              </a:rPr>
              <a:t>Acide delta </a:t>
            </a:r>
            <a:r>
              <a:rPr lang="fr-FR" sz="1200" b="0" i="0" u="sng" kern="1200" dirty="0" err="1" smtClean="0">
                <a:solidFill>
                  <a:schemeClr val="tx1"/>
                </a:solidFill>
                <a:effectLst/>
                <a:latin typeface="+mn-lt"/>
                <a:ea typeface="+mn-ea"/>
                <a:cs typeface="+mn-cs"/>
                <a:hlinkClick r:id="rId3"/>
              </a:rPr>
              <a:t>aminolévulinique</a:t>
            </a:r>
            <a:r>
              <a:rPr lang="fr-FR" sz="1200" b="0" i="0" u="sng" kern="1200" dirty="0" smtClean="0">
                <a:solidFill>
                  <a:schemeClr val="tx1"/>
                </a:solidFill>
                <a:effectLst/>
                <a:latin typeface="+mn-lt"/>
                <a:ea typeface="+mn-ea"/>
                <a:cs typeface="+mn-cs"/>
                <a:hlinkClick r:id="rId3"/>
              </a:rPr>
              <a:t> (ALA U) urinaire</a:t>
            </a:r>
          </a:p>
          <a:p>
            <a:endParaRPr lang="fr-FR" dirty="0"/>
          </a:p>
        </p:txBody>
      </p:sp>
      <p:sp>
        <p:nvSpPr>
          <p:cNvPr id="4" name="Espace réservé du numéro de diapositive 3"/>
          <p:cNvSpPr>
            <a:spLocks noGrp="1"/>
          </p:cNvSpPr>
          <p:nvPr>
            <p:ph type="sldNum" sz="quarter" idx="10"/>
          </p:nvPr>
        </p:nvSpPr>
        <p:spPr/>
        <p:txBody>
          <a:bodyPr/>
          <a:lstStyle/>
          <a:p>
            <a:fld id="{9A3C1438-90FB-4C44-8E3B-E343339E8F50}" type="slidenum">
              <a:rPr lang="fr-FR" smtClean="0"/>
              <a:pPr/>
              <a:t>8</a:t>
            </a:fld>
            <a:endParaRPr lang="fr-FR"/>
          </a:p>
        </p:txBody>
      </p:sp>
    </p:spTree>
    <p:extLst>
      <p:ext uri="{BB962C8B-B14F-4D97-AF65-F5344CB8AC3E}">
        <p14:creationId xmlns:p14="http://schemas.microsoft.com/office/powerpoint/2010/main" val="220796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C6C361A-FE13-4F1D-9DF0-E86950E502EF}" type="datetimeFigureOut">
              <a:rPr lang="fr-FR" smtClean="0"/>
              <a:pPr/>
              <a:t>03/06/2022</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05E4E99-4763-47DE-AA91-794E64409A6E}"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563" y="908720"/>
            <a:ext cx="7772400" cy="1830388"/>
          </a:xfrm>
        </p:spPr>
        <p:txBody>
          <a:bodyPr>
            <a:normAutofit/>
          </a:bodyPr>
          <a:lstStyle/>
          <a:p>
            <a:pPr algn="ctr" eaLnBrk="1" fontAlgn="auto" hangingPunct="1">
              <a:lnSpc>
                <a:spcPct val="90000"/>
              </a:lnSpc>
              <a:spcAft>
                <a:spcPts val="0"/>
              </a:spcAft>
              <a:defRPr/>
            </a:pPr>
            <a:r>
              <a:rPr lang="fr-FR" sz="4400" b="1" dirty="0" smtClean="0">
                <a:latin typeface="Lucida Calligraphy" pitchFamily="66" charset="0"/>
              </a:rPr>
              <a:t>Intoxication industrielle</a:t>
            </a:r>
            <a:br>
              <a:rPr lang="fr-FR" sz="4400" b="1" dirty="0" smtClean="0">
                <a:latin typeface="Lucida Calligraphy" pitchFamily="66" charset="0"/>
              </a:rPr>
            </a:br>
            <a:endParaRPr lang="fr-FR" sz="4400" b="1" dirty="0" smtClean="0"/>
          </a:p>
        </p:txBody>
      </p:sp>
      <p:sp>
        <p:nvSpPr>
          <p:cNvPr id="8196" name="ZoneTexte 3"/>
          <p:cNvSpPr txBox="1">
            <a:spLocks noChangeArrowheads="1"/>
          </p:cNvSpPr>
          <p:nvPr/>
        </p:nvSpPr>
        <p:spPr bwMode="auto">
          <a:xfrm>
            <a:off x="1500188" y="214313"/>
            <a:ext cx="6000750" cy="369887"/>
          </a:xfrm>
          <a:prstGeom prst="rect">
            <a:avLst/>
          </a:prstGeom>
          <a:noFill/>
          <a:ln w="9525">
            <a:noFill/>
            <a:miter lim="800000"/>
            <a:headEnd/>
            <a:tailEnd/>
          </a:ln>
        </p:spPr>
        <p:txBody>
          <a:bodyPr>
            <a:spAutoFit/>
          </a:bodyPr>
          <a:lstStyle/>
          <a:p>
            <a:endParaRPr lang="fr-FR"/>
          </a:p>
        </p:txBody>
      </p:sp>
      <p:sp>
        <p:nvSpPr>
          <p:cNvPr id="4" name="ZoneTexte 3"/>
          <p:cNvSpPr txBox="1"/>
          <p:nvPr/>
        </p:nvSpPr>
        <p:spPr>
          <a:xfrm>
            <a:off x="1500166" y="3114834"/>
            <a:ext cx="6858048" cy="175432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smtClean="0">
                <a:solidFill>
                  <a:srgbClr val="00B0F0"/>
                </a:solidFill>
              </a:rPr>
              <a:t>Intoxication aux </a:t>
            </a:r>
            <a:r>
              <a:rPr lang="fr-FR" sz="5400" b="1" dirty="0" smtClean="0">
                <a:solidFill>
                  <a:srgbClr val="00B0F0"/>
                </a:solidFill>
              </a:rPr>
              <a:t>métaux lourds</a:t>
            </a:r>
            <a:endParaRPr lang="fr-FR" sz="5000" b="1" cap="all" dirty="0">
              <a:ln w="0"/>
              <a:solidFill>
                <a:srgbClr val="00B0F0"/>
              </a:soli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t>Sources d’exposition au plomb</a:t>
            </a:r>
            <a:br>
              <a:rPr lang="fr-FR" b="1" dirty="0" smtClean="0"/>
            </a:br>
            <a:endParaRPr lang="fr-FR" dirty="0"/>
          </a:p>
        </p:txBody>
      </p:sp>
      <p:sp>
        <p:nvSpPr>
          <p:cNvPr id="3" name="Espace réservé du contenu 2"/>
          <p:cNvSpPr>
            <a:spLocks noGrp="1"/>
          </p:cNvSpPr>
          <p:nvPr>
            <p:ph idx="1"/>
          </p:nvPr>
        </p:nvSpPr>
        <p:spPr>
          <a:xfrm>
            <a:off x="285720" y="714356"/>
            <a:ext cx="8572560" cy="5715040"/>
          </a:xfrm>
        </p:spPr>
        <p:txBody>
          <a:bodyPr>
            <a:normAutofit/>
          </a:bodyPr>
          <a:lstStyle/>
          <a:p>
            <a:pPr>
              <a:buNone/>
            </a:pPr>
            <a:r>
              <a:rPr lang="fr-FR" b="1" dirty="0" smtClean="0"/>
              <a:t>L’eau potable:</a:t>
            </a:r>
          </a:p>
          <a:p>
            <a:pPr>
              <a:buNone/>
            </a:pPr>
            <a:r>
              <a:rPr lang="fr-FR" dirty="0" smtClean="0"/>
              <a:t>L’eau du robinet peut contenir du plomb. Cela</a:t>
            </a:r>
          </a:p>
          <a:p>
            <a:pPr>
              <a:buNone/>
            </a:pPr>
            <a:r>
              <a:rPr lang="fr-FR" dirty="0" smtClean="0"/>
              <a:t>peut être le cas des maisons où la tuyauterie</a:t>
            </a:r>
          </a:p>
          <a:p>
            <a:pPr>
              <a:buNone/>
            </a:pPr>
            <a:r>
              <a:rPr lang="fr-FR" dirty="0" smtClean="0"/>
              <a:t>comprend des soudures au plomb ou encore un</a:t>
            </a:r>
          </a:p>
          <a:p>
            <a:pPr>
              <a:buNone/>
            </a:pPr>
            <a:r>
              <a:rPr lang="fr-FR" dirty="0" smtClean="0"/>
              <a:t>ancien conduit de raccordement à l’aqueduc</a:t>
            </a:r>
          </a:p>
          <a:p>
            <a:pPr>
              <a:buNone/>
            </a:pPr>
            <a:r>
              <a:rPr lang="fr-FR" dirty="0" smtClean="0"/>
              <a:t>municipal fait en plomb.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4983179"/>
          </a:xfrm>
        </p:spPr>
        <p:txBody>
          <a:bodyPr>
            <a:normAutofit fontScale="77500" lnSpcReduction="20000"/>
          </a:bodyPr>
          <a:lstStyle/>
          <a:p>
            <a:pPr>
              <a:buNone/>
            </a:pPr>
            <a:r>
              <a:rPr lang="fr-FR" b="1" dirty="0" smtClean="0"/>
              <a:t>Les aliments: </a:t>
            </a:r>
          </a:p>
          <a:p>
            <a:pPr>
              <a:buNone/>
            </a:pPr>
            <a:r>
              <a:rPr lang="fr-FR" dirty="0"/>
              <a:t>O</a:t>
            </a:r>
            <a:r>
              <a:rPr lang="fr-FR" dirty="0" smtClean="0"/>
              <a:t>n trouve des traces de plomb dans presque tous les</a:t>
            </a:r>
          </a:p>
          <a:p>
            <a:pPr>
              <a:buNone/>
            </a:pPr>
            <a:r>
              <a:rPr lang="fr-FR" dirty="0" smtClean="0"/>
              <a:t>aliments. Le plomb dans l’air retourne dans le sol et est</a:t>
            </a:r>
          </a:p>
          <a:p>
            <a:pPr>
              <a:buNone/>
            </a:pPr>
            <a:r>
              <a:rPr lang="fr-FR" dirty="0" smtClean="0"/>
              <a:t>absorbé par les cultures. Dans certains pays, les soudures de</a:t>
            </a:r>
          </a:p>
          <a:p>
            <a:pPr>
              <a:buNone/>
            </a:pPr>
            <a:r>
              <a:rPr lang="fr-FR" dirty="0" smtClean="0"/>
              <a:t>plomb des boîtes de conserve en sont une autre source. </a:t>
            </a:r>
          </a:p>
          <a:p>
            <a:pPr>
              <a:buNone/>
            </a:pPr>
            <a:r>
              <a:rPr lang="fr-FR" dirty="0"/>
              <a:t>L</a:t>
            </a:r>
            <a:r>
              <a:rPr lang="fr-FR" dirty="0" smtClean="0"/>
              <a:t>es fabricants d’aliments en conserve n’utilisent plus le plomb</a:t>
            </a:r>
          </a:p>
          <a:p>
            <a:pPr>
              <a:buNone/>
            </a:pPr>
            <a:r>
              <a:rPr lang="fr-FR" dirty="0" smtClean="0"/>
              <a:t>depuis une vingtaine d’années mais emploient plutôt la</a:t>
            </a:r>
          </a:p>
          <a:p>
            <a:pPr>
              <a:buNone/>
            </a:pPr>
            <a:r>
              <a:rPr lang="fr-FR" dirty="0" smtClean="0"/>
              <a:t>soudure électrique. Aucun cas de contamination au plomb par</a:t>
            </a:r>
          </a:p>
          <a:p>
            <a:pPr>
              <a:buNone/>
            </a:pPr>
            <a:r>
              <a:rPr lang="fr-FR" dirty="0" smtClean="0"/>
              <a:t>le contenant des aliments n’a été signalé au Canada depuis</a:t>
            </a:r>
          </a:p>
          <a:p>
            <a:pPr>
              <a:buNone/>
            </a:pPr>
            <a:r>
              <a:rPr lang="fr-FR" dirty="0" smtClean="0"/>
              <a:t>plusieurs années. </a:t>
            </a:r>
          </a:p>
          <a:p>
            <a:pPr>
              <a:buNone/>
            </a:pPr>
            <a:r>
              <a:rPr lang="fr-FR" dirty="0" smtClean="0"/>
              <a:t>Les soudures au plomb se reconnaissent facilement : elles</a:t>
            </a:r>
          </a:p>
          <a:p>
            <a:pPr>
              <a:buNone/>
            </a:pPr>
            <a:r>
              <a:rPr lang="fr-FR" dirty="0" smtClean="0"/>
              <a:t>forment un large trait inégal sur le côté de la boîte;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a:buNone/>
            </a:pPr>
            <a:r>
              <a:rPr lang="fr-FR" b="1" dirty="0" smtClean="0"/>
              <a:t>L’air: </a:t>
            </a:r>
          </a:p>
          <a:p>
            <a:pPr>
              <a:buNone/>
            </a:pPr>
            <a:r>
              <a:rPr lang="fr-FR" dirty="0" smtClean="0"/>
              <a:t>La présence de plomb dans l’air a grandement diminué</a:t>
            </a:r>
          </a:p>
          <a:p>
            <a:pPr>
              <a:buNone/>
            </a:pPr>
            <a:r>
              <a:rPr lang="fr-FR" dirty="0" smtClean="0"/>
              <a:t>grâce à l’élimination des additifs au plomb dans l’essence</a:t>
            </a:r>
          </a:p>
          <a:p>
            <a:pPr>
              <a:buNone/>
            </a:pPr>
            <a:r>
              <a:rPr lang="fr-FR" dirty="0" smtClean="0"/>
              <a:t>automobile. </a:t>
            </a:r>
          </a:p>
          <a:p>
            <a:pPr>
              <a:buNone/>
            </a:pPr>
            <a:r>
              <a:rPr lang="fr-FR" b="1" dirty="0" smtClean="0"/>
              <a:t>Le sol:</a:t>
            </a:r>
          </a:p>
          <a:p>
            <a:pPr>
              <a:buNone/>
            </a:pPr>
            <a:r>
              <a:rPr lang="fr-FR" dirty="0" smtClean="0"/>
              <a:t>Surtout à proximité des routes, des ponts et des fonderies</a:t>
            </a:r>
          </a:p>
          <a:p>
            <a:pPr>
              <a:buNone/>
            </a:pPr>
            <a:r>
              <a:rPr lang="fr-FR" dirty="0" smtClean="0"/>
              <a:t>de plomb, le sol et la poussière contiennent parfois des</a:t>
            </a:r>
          </a:p>
          <a:p>
            <a:pPr>
              <a:buNone/>
            </a:pPr>
            <a:r>
              <a:rPr lang="fr-FR" dirty="0" smtClean="0"/>
              <a:t>quantités de plomb suffisantes pour être toxiques pour</a:t>
            </a:r>
          </a:p>
          <a:p>
            <a:pPr>
              <a:buNone/>
            </a:pPr>
            <a:r>
              <a:rPr lang="fr-FR" dirty="0" smtClean="0"/>
              <a:t>un jeune enfant. La contamination des sols provient</a:t>
            </a:r>
          </a:p>
          <a:p>
            <a:pPr>
              <a:buNone/>
            </a:pPr>
            <a:r>
              <a:rPr lang="fr-FR" dirty="0" smtClean="0"/>
              <a:t>également de l’utilisation répandue du plomb dans</a:t>
            </a:r>
          </a:p>
          <a:p>
            <a:pPr>
              <a:buNone/>
            </a:pPr>
            <a:r>
              <a:rPr lang="fr-FR" dirty="0" smtClean="0"/>
              <a:t>l’industrie, par le passé;</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buNone/>
            </a:pPr>
            <a:r>
              <a:rPr lang="fr-FR" b="1" dirty="0" smtClean="0"/>
              <a:t>La cigarette et la fumée secondaire:</a:t>
            </a:r>
          </a:p>
          <a:p>
            <a:pPr>
              <a:buNone/>
            </a:pPr>
            <a:r>
              <a:rPr lang="fr-FR" dirty="0" smtClean="0"/>
              <a:t>Le plomb contenu naturellement dans les feuilles</a:t>
            </a:r>
          </a:p>
          <a:p>
            <a:pPr>
              <a:buNone/>
            </a:pPr>
            <a:r>
              <a:rPr lang="fr-FR" dirty="0" smtClean="0"/>
              <a:t>de tabac est libéré dans l’air durant la combustion; </a:t>
            </a:r>
          </a:p>
          <a:p>
            <a:pPr>
              <a:buNone/>
            </a:pPr>
            <a:endParaRPr lang="fr-FR" b="1" dirty="0"/>
          </a:p>
          <a:p>
            <a:pPr>
              <a:buNone/>
            </a:pPr>
            <a:r>
              <a:rPr lang="fr-FR" b="1" dirty="0" smtClean="0"/>
              <a:t>La peinture:</a:t>
            </a:r>
          </a:p>
          <a:p>
            <a:pPr>
              <a:buNone/>
            </a:pPr>
            <a:r>
              <a:rPr lang="fr-FR" dirty="0" smtClean="0"/>
              <a:t>Jusque dans les années 1960, le plomb était utilisé</a:t>
            </a:r>
          </a:p>
          <a:p>
            <a:pPr>
              <a:buNone/>
            </a:pPr>
            <a:r>
              <a:rPr lang="fr-FR" dirty="0" smtClean="0"/>
              <a:t>comme pigment dans des peintures, en particulier</a:t>
            </a:r>
          </a:p>
          <a:p>
            <a:pPr>
              <a:buNone/>
            </a:pPr>
            <a:r>
              <a:rPr lang="fr-FR" dirty="0" smtClean="0"/>
              <a:t>dans les teintes de blancs et les couleurs pastel. La</a:t>
            </a:r>
          </a:p>
          <a:p>
            <a:pPr>
              <a:buNone/>
            </a:pPr>
            <a:r>
              <a:rPr lang="fr-FR" dirty="0" smtClean="0"/>
              <a:t>teneur en plomb de ces peintures pouvait</a:t>
            </a:r>
          </a:p>
          <a:p>
            <a:pPr>
              <a:buNone/>
            </a:pPr>
            <a:r>
              <a:rPr lang="fr-FR" dirty="0" smtClean="0"/>
              <a:t>représenter alors jusqu’à la moitié du poids total.</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Toxicité cellulaire du plomb</a:t>
            </a:r>
            <a:br>
              <a:rPr lang="fr-FR" b="1" dirty="0"/>
            </a:br>
            <a:endParaRPr lang="fr-FR" dirty="0"/>
          </a:p>
        </p:txBody>
      </p:sp>
      <p:sp>
        <p:nvSpPr>
          <p:cNvPr id="3" name="Espace réservé du contenu 2"/>
          <p:cNvSpPr>
            <a:spLocks noGrp="1"/>
          </p:cNvSpPr>
          <p:nvPr>
            <p:ph idx="1"/>
          </p:nvPr>
        </p:nvSpPr>
        <p:spPr>
          <a:xfrm>
            <a:off x="457200" y="857232"/>
            <a:ext cx="8229600" cy="5268931"/>
          </a:xfrm>
        </p:spPr>
        <p:txBody>
          <a:bodyPr/>
          <a:lstStyle/>
          <a:p>
            <a:pPr>
              <a:buNone/>
            </a:pPr>
            <a:endParaRPr lang="fr-FR" dirty="0" smtClean="0"/>
          </a:p>
          <a:p>
            <a:pPr>
              <a:buNone/>
            </a:pPr>
            <a:endParaRPr lang="fr-FR" dirty="0"/>
          </a:p>
          <a:p>
            <a:pPr>
              <a:buNone/>
            </a:pPr>
            <a:r>
              <a:rPr lang="fr-FR" dirty="0" smtClean="0"/>
              <a:t>Considéré </a:t>
            </a:r>
            <a:r>
              <a:rPr lang="fr-FR" dirty="0"/>
              <a:t>comme Un des toxiques aériens </a:t>
            </a:r>
            <a:r>
              <a:rPr lang="fr-FR" dirty="0" smtClean="0"/>
              <a:t>les</a:t>
            </a:r>
          </a:p>
          <a:p>
            <a:pPr>
              <a:buNone/>
            </a:pPr>
            <a:r>
              <a:rPr lang="fr-FR" dirty="0" smtClean="0"/>
              <a:t>plus </a:t>
            </a:r>
            <a:r>
              <a:rPr lang="fr-FR" dirty="0"/>
              <a:t>répondu dans l'air, le plomb </a:t>
            </a:r>
            <a:r>
              <a:rPr lang="fr-FR" dirty="0" smtClean="0"/>
              <a:t>est</a:t>
            </a:r>
          </a:p>
          <a:p>
            <a:pPr>
              <a:buNone/>
            </a:pPr>
            <a:r>
              <a:rPr lang="fr-FR" dirty="0" smtClean="0"/>
              <a:t>responsable </a:t>
            </a:r>
            <a:r>
              <a:rPr lang="fr-FR" dirty="0"/>
              <a:t>à la fois de toxicité cellulaire et </a:t>
            </a:r>
            <a:r>
              <a:rPr lang="fr-FR" dirty="0" smtClean="0"/>
              <a:t>de</a:t>
            </a:r>
          </a:p>
          <a:p>
            <a:pPr>
              <a:buNone/>
            </a:pPr>
            <a:r>
              <a:rPr lang="fr-FR" dirty="0" smtClean="0"/>
              <a:t>toxicité </a:t>
            </a:r>
            <a:r>
              <a:rPr lang="fr-FR" dirty="0"/>
              <a:t>tissulaire</a:t>
            </a:r>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i="1" dirty="0"/>
              <a:t>Sur la synthèse de l'hème</a:t>
            </a:r>
            <a:r>
              <a:rPr lang="fr-FR" b="1" dirty="0"/>
              <a:t> :</a:t>
            </a:r>
            <a:r>
              <a:rPr lang="fr-FR" dirty="0"/>
              <a:t/>
            </a:r>
            <a:br>
              <a:rPr lang="fr-FR" dirty="0"/>
            </a:br>
            <a:endParaRPr lang="fr-FR" dirty="0"/>
          </a:p>
        </p:txBody>
      </p:sp>
      <p:sp>
        <p:nvSpPr>
          <p:cNvPr id="3" name="Espace réservé du contenu 2"/>
          <p:cNvSpPr>
            <a:spLocks noGrp="1"/>
          </p:cNvSpPr>
          <p:nvPr>
            <p:ph idx="1"/>
          </p:nvPr>
        </p:nvSpPr>
        <p:spPr>
          <a:xfrm>
            <a:off x="457200" y="714356"/>
            <a:ext cx="8229600" cy="5411807"/>
          </a:xfrm>
        </p:spPr>
        <p:txBody>
          <a:bodyPr>
            <a:normAutofit fontScale="85000" lnSpcReduction="20000"/>
          </a:bodyPr>
          <a:lstStyle/>
          <a:p>
            <a:r>
              <a:rPr lang="fr-FR" dirty="0"/>
              <a:t>Le blocage de l'hème est lié à sa </a:t>
            </a:r>
            <a:r>
              <a:rPr lang="fr-FR" b="1" dirty="0"/>
              <a:t>demi-vie courte </a:t>
            </a:r>
            <a:r>
              <a:rPr lang="fr-FR" dirty="0"/>
              <a:t>qui va freiner la </a:t>
            </a:r>
            <a:r>
              <a:rPr lang="fr-FR" b="1" dirty="0"/>
              <a:t>multiplication des GR </a:t>
            </a:r>
            <a:r>
              <a:rPr lang="fr-FR" dirty="0"/>
              <a:t>à partir de </a:t>
            </a:r>
            <a:r>
              <a:rPr lang="fr-FR" b="1" dirty="0"/>
              <a:t>l'érythroblaste</a:t>
            </a:r>
            <a:r>
              <a:rPr lang="fr-FR" dirty="0"/>
              <a:t> ce qui est à l'origine de l'</a:t>
            </a:r>
            <a:r>
              <a:rPr lang="fr-FR" b="1" dirty="0"/>
              <a:t>anémie.</a:t>
            </a:r>
            <a:endParaRPr lang="fr-FR" dirty="0"/>
          </a:p>
          <a:p>
            <a:r>
              <a:rPr lang="fr-FR" b="1" dirty="0"/>
              <a:t>Il y aura </a:t>
            </a:r>
            <a:r>
              <a:rPr lang="fr-FR" dirty="0"/>
              <a:t>libération des GR immatures appelés </a:t>
            </a:r>
            <a:r>
              <a:rPr lang="fr-FR" b="1" dirty="0"/>
              <a:t>hématies à granulation basophile (HGB), (ADAL et PBG sont élevés excrétés dans les urines).</a:t>
            </a:r>
            <a:endParaRPr lang="fr-FR" dirty="0"/>
          </a:p>
          <a:p>
            <a:r>
              <a:rPr lang="fr-FR" b="1" i="1" dirty="0"/>
              <a:t>Interaction Pb-Ca : </a:t>
            </a:r>
            <a:r>
              <a:rPr lang="fr-FR" dirty="0"/>
              <a:t>le Pb entre en compétition avec le Ca dans les terminaisons nerveuses lors de </a:t>
            </a:r>
            <a:r>
              <a:rPr lang="fr-FR" b="1" dirty="0"/>
              <a:t>l'ouverture des canaux calciques (influx nerveux) </a:t>
            </a:r>
            <a:r>
              <a:rPr lang="fr-FR" dirty="0"/>
              <a:t>le Pb entre et remplace le calcium dans le processus du transfert de l'influx nerveux.</a:t>
            </a:r>
          </a:p>
          <a:p>
            <a:r>
              <a:rPr lang="fr-FR" b="1" i="1" dirty="0"/>
              <a:t>Inhibition du système </a:t>
            </a:r>
            <a:r>
              <a:rPr lang="fr-FR" b="1" i="1" dirty="0" err="1"/>
              <a:t>adénylcyclase</a:t>
            </a:r>
            <a:r>
              <a:rPr lang="fr-FR" b="1" i="1" dirty="0"/>
              <a:t> : </a:t>
            </a:r>
            <a:r>
              <a:rPr lang="fr-FR" dirty="0"/>
              <a:t>et ses  systèmes dépendants (</a:t>
            </a:r>
            <a:r>
              <a:rPr lang="fr-FR" dirty="0" err="1"/>
              <a:t>AMPc</a:t>
            </a:r>
            <a:r>
              <a:rPr lang="fr-FR" dirty="0"/>
              <a:t>, pompe Na</a:t>
            </a:r>
            <a:r>
              <a:rPr lang="fr-FR" baseline="30000" dirty="0"/>
              <a:t>+</a:t>
            </a:r>
            <a:r>
              <a:rPr lang="fr-FR" dirty="0"/>
              <a:t>/K</a:t>
            </a:r>
            <a:r>
              <a:rPr lang="fr-FR" baseline="30000" dirty="0"/>
              <a:t>+</a:t>
            </a:r>
            <a:r>
              <a:rPr lang="fr-FR" dirty="0"/>
              <a:t>)</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b="1" dirty="0"/>
              <a:t>Toxicité tissulaire du plomb</a:t>
            </a:r>
            <a:br>
              <a:rPr lang="fr-FR" b="1" dirty="0"/>
            </a:br>
            <a:endParaRPr lang="fr-FR" dirty="0"/>
          </a:p>
        </p:txBody>
      </p:sp>
      <p:sp>
        <p:nvSpPr>
          <p:cNvPr id="5" name="Espace réservé du contenu 4"/>
          <p:cNvSpPr>
            <a:spLocks noGrp="1"/>
          </p:cNvSpPr>
          <p:nvPr>
            <p:ph idx="1"/>
          </p:nvPr>
        </p:nvSpPr>
        <p:spPr>
          <a:xfrm>
            <a:off x="457200" y="857232"/>
            <a:ext cx="8229600" cy="5268931"/>
          </a:xfrm>
        </p:spPr>
        <p:txBody>
          <a:bodyPr>
            <a:normAutofit fontScale="85000" lnSpcReduction="20000"/>
          </a:bodyPr>
          <a:lstStyle/>
          <a:p>
            <a:r>
              <a:rPr lang="fr-FR" dirty="0"/>
              <a:t>Le plomb agit sur </a:t>
            </a:r>
            <a:r>
              <a:rPr lang="fr-FR" b="1" dirty="0"/>
              <a:t>le tissu hématopoïétique </a:t>
            </a:r>
            <a:r>
              <a:rPr lang="fr-FR" dirty="0"/>
              <a:t>par action sur la synthèse de l'hème. L'hémolyse est expliquée par l'inhibition de  la pompe Na</a:t>
            </a:r>
            <a:r>
              <a:rPr lang="fr-FR" baseline="30000" dirty="0"/>
              <a:t>+</a:t>
            </a:r>
            <a:r>
              <a:rPr lang="fr-FR" dirty="0"/>
              <a:t>/K</a:t>
            </a:r>
            <a:r>
              <a:rPr lang="fr-FR" baseline="30000" dirty="0"/>
              <a:t>+</a:t>
            </a:r>
            <a:r>
              <a:rPr lang="fr-FR" dirty="0"/>
              <a:t> (</a:t>
            </a:r>
            <a:r>
              <a:rPr lang="fr-FR" dirty="0" err="1"/>
              <a:t>ATPase</a:t>
            </a:r>
            <a:r>
              <a:rPr lang="fr-FR" dirty="0"/>
              <a:t> membranaire) et par altération de la peroxydation de lipides des membranes des GR.</a:t>
            </a:r>
          </a:p>
          <a:p>
            <a:r>
              <a:rPr lang="fr-FR" b="1" i="1" dirty="0"/>
              <a:t>Sur le tissu cardiovasculaire</a:t>
            </a:r>
            <a:r>
              <a:rPr lang="fr-FR" i="1" dirty="0"/>
              <a:t> : </a:t>
            </a:r>
            <a:r>
              <a:rPr lang="fr-FR" dirty="0"/>
              <a:t>vasodilatation artériolaire</a:t>
            </a:r>
          </a:p>
          <a:p>
            <a:r>
              <a:rPr lang="fr-FR" b="1" i="1" dirty="0"/>
              <a:t>Sur le tissu osseux</a:t>
            </a:r>
            <a:r>
              <a:rPr lang="fr-FR" i="1" dirty="0"/>
              <a:t> : </a:t>
            </a:r>
            <a:r>
              <a:rPr lang="fr-FR" dirty="0"/>
              <a:t>inhibition de l'activité </a:t>
            </a:r>
            <a:r>
              <a:rPr lang="fr-FR" dirty="0" err="1"/>
              <a:t>ostéoclastique</a:t>
            </a:r>
            <a:r>
              <a:rPr lang="fr-FR" dirty="0"/>
              <a:t> et </a:t>
            </a:r>
            <a:r>
              <a:rPr lang="fr-FR" dirty="0" err="1"/>
              <a:t>ostéoblastique</a:t>
            </a:r>
            <a:r>
              <a:rPr lang="fr-FR" dirty="0"/>
              <a:t>, il a également une action indirecte sur la régulation hormonale du métabolisme osseux (inhibition) en inhibant la PTH par action sur l'</a:t>
            </a:r>
            <a:r>
              <a:rPr lang="fr-FR" dirty="0" err="1"/>
              <a:t>adénylcyclase</a:t>
            </a:r>
            <a:r>
              <a:rPr lang="fr-FR" dirty="0"/>
              <a:t>, et action également sur la synthèse rénale de la Vitamine D</a:t>
            </a:r>
            <a:r>
              <a:rPr lang="fr-FR" baseline="-25000" dirty="0"/>
              <a:t>3</a:t>
            </a:r>
            <a:r>
              <a:rPr lang="fr-FR" dirty="0"/>
              <a:t> (1, 25 OH vit D</a:t>
            </a:r>
            <a:r>
              <a:rPr lang="fr-FR" baseline="-25000" dirty="0"/>
              <a:t>3</a:t>
            </a:r>
            <a:r>
              <a:rPr lang="fr-FR" dirty="0"/>
              <a:t>)</a:t>
            </a:r>
          </a:p>
          <a:p>
            <a:r>
              <a:rPr lang="fr-FR" b="1" i="1" dirty="0"/>
              <a:t>Sur le tissu rénal</a:t>
            </a:r>
            <a:r>
              <a:rPr lang="fr-FR" i="1" dirty="0"/>
              <a:t> : </a:t>
            </a:r>
            <a:r>
              <a:rPr lang="fr-FR" dirty="0"/>
              <a:t>action responsable de lésions glomérulaires (néphropathie saturnine)</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b="1" dirty="0"/>
              <a:t>Symptomatologie du Saturnisme</a:t>
            </a:r>
            <a:br>
              <a:rPr lang="fr-FR" b="1" dirty="0"/>
            </a:br>
            <a:endParaRPr lang="fr-FR" dirty="0"/>
          </a:p>
        </p:txBody>
      </p:sp>
      <p:sp>
        <p:nvSpPr>
          <p:cNvPr id="3" name="Espace réservé du contenu 2"/>
          <p:cNvSpPr>
            <a:spLocks noGrp="1"/>
          </p:cNvSpPr>
          <p:nvPr>
            <p:ph idx="1"/>
          </p:nvPr>
        </p:nvSpPr>
        <p:spPr>
          <a:xfrm>
            <a:off x="457200" y="785794"/>
            <a:ext cx="8229600" cy="5340369"/>
          </a:xfrm>
        </p:spPr>
        <p:txBody>
          <a:bodyPr/>
          <a:lstStyle/>
          <a:p>
            <a:r>
              <a:rPr lang="fr-FR" dirty="0" smtClean="0"/>
              <a:t> </a:t>
            </a:r>
            <a:r>
              <a:rPr lang="fr-FR" b="1" dirty="0"/>
              <a:t>Signes digestifs</a:t>
            </a:r>
            <a:r>
              <a:rPr lang="fr-FR" dirty="0"/>
              <a:t> : colique au Pb et douleurs intenses à redoublement paroxystique, vomissement bileux, diarrhées alternées avec constipation</a:t>
            </a:r>
          </a:p>
          <a:p>
            <a:r>
              <a:rPr lang="fr-FR" b="1" dirty="0"/>
              <a:t>Signes neurologiques</a:t>
            </a:r>
            <a:r>
              <a:rPr lang="fr-FR" dirty="0"/>
              <a:t> : SNC et autonome sont touchés avec une encéphalopathie saturnine, ce qui </a:t>
            </a:r>
            <a:r>
              <a:rPr lang="fr-FR" dirty="0" smtClean="0"/>
              <a:t>se voit </a:t>
            </a:r>
            <a:r>
              <a:rPr lang="fr-FR" dirty="0"/>
              <a:t>particulièrement chez les enfants et les vieillards imprégnés de Pb.</a:t>
            </a:r>
          </a:p>
          <a:p>
            <a:r>
              <a:rPr lang="fr-FR" b="1" dirty="0"/>
              <a:t>Signes rénaux</a:t>
            </a:r>
            <a:r>
              <a:rPr lang="fr-FR" dirty="0"/>
              <a:t> : l'intoxication chronique conduit à une insuffisance rénale progressive.</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a:t>Traitement</a:t>
            </a:r>
            <a:br>
              <a:rPr lang="fr-FR" b="1" dirty="0"/>
            </a:br>
            <a:endParaRPr lang="fr-FR" dirty="0"/>
          </a:p>
        </p:txBody>
      </p:sp>
      <p:sp>
        <p:nvSpPr>
          <p:cNvPr id="3" name="Espace réservé du contenu 2"/>
          <p:cNvSpPr>
            <a:spLocks noGrp="1"/>
          </p:cNvSpPr>
          <p:nvPr>
            <p:ph idx="1"/>
          </p:nvPr>
        </p:nvSpPr>
        <p:spPr>
          <a:xfrm>
            <a:off x="457200" y="857232"/>
            <a:ext cx="8229600" cy="5268931"/>
          </a:xfrm>
        </p:spPr>
        <p:txBody>
          <a:bodyPr>
            <a:normAutofit fontScale="62500" lnSpcReduction="20000"/>
          </a:bodyPr>
          <a:lstStyle/>
          <a:p>
            <a:r>
              <a:rPr lang="fr-FR" dirty="0" smtClean="0"/>
              <a:t> </a:t>
            </a:r>
            <a:r>
              <a:rPr lang="fr-FR" dirty="0"/>
              <a:t>En fonction du type d'intoxication, on instaure un traitement spécifique :</a:t>
            </a:r>
          </a:p>
          <a:p>
            <a:r>
              <a:rPr lang="fr-FR" b="1" dirty="0">
                <a:solidFill>
                  <a:srgbClr val="FF0000"/>
                </a:solidFill>
              </a:rPr>
              <a:t>Intoxication aiguë / subaiguë</a:t>
            </a:r>
            <a:r>
              <a:rPr lang="fr-FR" b="1" dirty="0"/>
              <a:t> : </a:t>
            </a:r>
            <a:r>
              <a:rPr lang="fr-FR" dirty="0"/>
              <a:t>pratiquer un lavage gastrique pour minimiser l'absorption au niveau du tube digestif ou bien </a:t>
            </a:r>
            <a:r>
              <a:rPr lang="fr-FR" b="1" dirty="0"/>
              <a:t>l'eau sulfureuse ou soufrée </a:t>
            </a:r>
            <a:r>
              <a:rPr lang="fr-FR" dirty="0"/>
              <a:t>pour insolubiliser le Pb sous forme de </a:t>
            </a:r>
            <a:r>
              <a:rPr lang="fr-FR" b="1" dirty="0" err="1"/>
              <a:t>PbS</a:t>
            </a:r>
            <a:r>
              <a:rPr lang="fr-FR" b="1" dirty="0"/>
              <a:t> noir.</a:t>
            </a:r>
            <a:endParaRPr lang="fr-FR" dirty="0"/>
          </a:p>
          <a:p>
            <a:r>
              <a:rPr lang="fr-FR" dirty="0"/>
              <a:t>Sulfate de Na, Mg à solubiliser le Pb</a:t>
            </a:r>
          </a:p>
          <a:p>
            <a:r>
              <a:rPr lang="fr-FR" dirty="0"/>
              <a:t>Eau albumineuse à Albumine – Pb = </a:t>
            </a:r>
            <a:r>
              <a:rPr lang="fr-FR" b="1" dirty="0"/>
              <a:t>complexe </a:t>
            </a:r>
            <a:r>
              <a:rPr lang="fr-FR" b="1" dirty="0" smtClean="0"/>
              <a:t>insoluble</a:t>
            </a:r>
          </a:p>
          <a:p>
            <a:pPr>
              <a:buNone/>
            </a:pPr>
            <a:endParaRPr lang="fr-FR" dirty="0"/>
          </a:p>
          <a:p>
            <a:r>
              <a:rPr lang="fr-FR" b="1" dirty="0">
                <a:solidFill>
                  <a:srgbClr val="FF0000"/>
                </a:solidFill>
              </a:rPr>
              <a:t>Intoxication chronique</a:t>
            </a:r>
            <a:r>
              <a:rPr lang="fr-FR" b="1" dirty="0"/>
              <a:t> : </a:t>
            </a:r>
            <a:r>
              <a:rPr lang="fr-FR" dirty="0"/>
              <a:t>le Pb étant déjà fixé sur l'os, protéines : on essaye de le déplacer :</a:t>
            </a:r>
          </a:p>
          <a:p>
            <a:r>
              <a:rPr lang="fr-FR" b="1" dirty="0"/>
              <a:t>EDTA calcique par IV ou IM</a:t>
            </a:r>
            <a:endParaRPr lang="fr-FR" dirty="0"/>
          </a:p>
          <a:p>
            <a:r>
              <a:rPr lang="fr-FR" b="1" dirty="0"/>
              <a:t>Meilleur antidote: DMSA (cher mais très efficace) : </a:t>
            </a:r>
            <a:r>
              <a:rPr lang="fr-FR" dirty="0"/>
              <a:t>acide 2,3-</a:t>
            </a:r>
            <a:r>
              <a:rPr lang="fr-FR" dirty="0" err="1"/>
              <a:t>dimercaptosuccinique</a:t>
            </a:r>
            <a:r>
              <a:rPr lang="fr-FR" dirty="0"/>
              <a:t> administré au doses de : </a:t>
            </a:r>
            <a:r>
              <a:rPr lang="fr-FR" b="1" dirty="0"/>
              <a:t>25 mg/kg/jour </a:t>
            </a:r>
            <a:r>
              <a:rPr lang="fr-FR" dirty="0"/>
              <a:t>pendant 6 jours. Il est particulièrement efficace chez l'enfant (ne complexe pas les métaux : Fe, Ca, Mg) comme EDTA (ces complexes peuvent avoir des actions indésirables sur le parenchyme rénal)</a:t>
            </a:r>
          </a:p>
          <a:p>
            <a:pPr>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728" y="2357430"/>
            <a:ext cx="7406640" cy="1472184"/>
          </a:xfrm>
        </p:spPr>
        <p:txBody>
          <a:bodyPr/>
          <a:lstStyle/>
          <a:p>
            <a:r>
              <a:rPr lang="fr-FR" b="1" dirty="0" smtClean="0">
                <a:solidFill>
                  <a:srgbClr val="FF0000"/>
                </a:solidFill>
              </a:rPr>
              <a:t>Intoxication au mercure</a:t>
            </a:r>
            <a:br>
              <a:rPr lang="fr-FR" b="1" dirty="0" smtClean="0">
                <a:solidFill>
                  <a:srgbClr val="FF0000"/>
                </a:solidFill>
              </a:rPr>
            </a:br>
            <a:endParaRPr lang="fr-FR" dirty="0">
              <a:solidFill>
                <a:srgbClr val="FF0000"/>
              </a:solidFill>
            </a:endParaRPr>
          </a:p>
        </p:txBody>
      </p:sp>
      <p:sp>
        <p:nvSpPr>
          <p:cNvPr id="3" name="Sous-titre 2"/>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37360" y="2428868"/>
            <a:ext cx="7406640" cy="1472184"/>
          </a:xfrm>
        </p:spPr>
        <p:txBody>
          <a:bodyPr/>
          <a:lstStyle/>
          <a:p>
            <a:r>
              <a:rPr lang="fr-FR" b="1" dirty="0" smtClean="0">
                <a:solidFill>
                  <a:srgbClr val="FF0000"/>
                </a:solidFill>
              </a:rPr>
              <a:t>Intoxication au plomb</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2392" y="53752"/>
            <a:ext cx="7498080" cy="1143000"/>
          </a:xfrm>
        </p:spPr>
        <p:txBody>
          <a:bodyPr/>
          <a:lstStyle/>
          <a:p>
            <a:r>
              <a:rPr lang="fr-FR" dirty="0" smtClean="0"/>
              <a:t>Définition</a:t>
            </a:r>
            <a:endParaRPr lang="fr-FR" dirty="0"/>
          </a:p>
        </p:txBody>
      </p:sp>
      <p:pic>
        <p:nvPicPr>
          <p:cNvPr id="5" name="Espace réservé du contenu 4"/>
          <p:cNvPicPr>
            <a:picLocks noGrp="1" noChangeAspect="1"/>
          </p:cNvPicPr>
          <p:nvPr>
            <p:ph idx="1"/>
          </p:nvPr>
        </p:nvPicPr>
        <p:blipFill>
          <a:blip r:embed="rId2"/>
          <a:stretch>
            <a:fillRect/>
          </a:stretch>
        </p:blipFill>
        <p:spPr>
          <a:xfrm>
            <a:off x="1421317" y="1181733"/>
            <a:ext cx="5076825" cy="1333500"/>
          </a:xfrm>
          <a:prstGeom prst="rect">
            <a:avLst/>
          </a:prstGeom>
        </p:spPr>
      </p:pic>
      <p:pic>
        <p:nvPicPr>
          <p:cNvPr id="6" name="Image 5"/>
          <p:cNvPicPr>
            <a:picLocks noChangeAspect="1"/>
          </p:cNvPicPr>
          <p:nvPr/>
        </p:nvPicPr>
        <p:blipFill>
          <a:blip r:embed="rId3"/>
          <a:stretch>
            <a:fillRect/>
          </a:stretch>
        </p:blipFill>
        <p:spPr>
          <a:xfrm>
            <a:off x="1421317" y="3068960"/>
            <a:ext cx="5114925" cy="3057525"/>
          </a:xfrm>
          <a:prstGeom prst="rect">
            <a:avLst/>
          </a:prstGeom>
        </p:spPr>
      </p:pic>
    </p:spTree>
    <p:extLst>
      <p:ext uri="{BB962C8B-B14F-4D97-AF65-F5344CB8AC3E}">
        <p14:creationId xmlns:p14="http://schemas.microsoft.com/office/powerpoint/2010/main" val="1221155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547664" y="1340768"/>
            <a:ext cx="5000625" cy="3819525"/>
          </a:xfrm>
          <a:prstGeom prst="rect">
            <a:avLst/>
          </a:prstGeom>
        </p:spPr>
      </p:pic>
    </p:spTree>
    <p:extLst>
      <p:ext uri="{BB962C8B-B14F-4D97-AF65-F5344CB8AC3E}">
        <p14:creationId xmlns:p14="http://schemas.microsoft.com/office/powerpoint/2010/main" val="1487586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Biopathologie</a:t>
            </a:r>
            <a:endParaRPr lang="fr-FR" dirty="0"/>
          </a:p>
        </p:txBody>
      </p:sp>
      <p:pic>
        <p:nvPicPr>
          <p:cNvPr id="4" name="Espace réservé du contenu 3"/>
          <p:cNvPicPr>
            <a:picLocks noGrp="1" noChangeAspect="1"/>
          </p:cNvPicPr>
          <p:nvPr>
            <p:ph idx="1"/>
          </p:nvPr>
        </p:nvPicPr>
        <p:blipFill>
          <a:blip r:embed="rId2"/>
          <a:stretch>
            <a:fillRect/>
          </a:stretch>
        </p:blipFill>
        <p:spPr>
          <a:xfrm>
            <a:off x="1619672" y="1628800"/>
            <a:ext cx="5133975" cy="3905250"/>
          </a:xfrm>
          <a:prstGeom prst="rect">
            <a:avLst/>
          </a:prstGeom>
        </p:spPr>
      </p:pic>
    </p:spTree>
    <p:extLst>
      <p:ext uri="{BB962C8B-B14F-4D97-AF65-F5344CB8AC3E}">
        <p14:creationId xmlns:p14="http://schemas.microsoft.com/office/powerpoint/2010/main" val="3366463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435607" y="1628800"/>
            <a:ext cx="5464961" cy="3456384"/>
          </a:xfrm>
          <a:prstGeom prst="rect">
            <a:avLst/>
          </a:prstGeom>
        </p:spPr>
      </p:pic>
    </p:spTree>
    <p:extLst>
      <p:ext uri="{BB962C8B-B14F-4D97-AF65-F5344CB8AC3E}">
        <p14:creationId xmlns:p14="http://schemas.microsoft.com/office/powerpoint/2010/main" val="29145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547664" y="620688"/>
            <a:ext cx="5651094" cy="5256584"/>
          </a:xfrm>
          <a:prstGeom prst="rect">
            <a:avLst/>
          </a:prstGeom>
        </p:spPr>
      </p:pic>
    </p:spTree>
    <p:extLst>
      <p:ext uri="{BB962C8B-B14F-4D97-AF65-F5344CB8AC3E}">
        <p14:creationId xmlns:p14="http://schemas.microsoft.com/office/powerpoint/2010/main" val="3752700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Mécanismes d’action</a:t>
            </a:r>
            <a:endParaRPr lang="fr-FR" dirty="0"/>
          </a:p>
        </p:txBody>
      </p:sp>
      <p:pic>
        <p:nvPicPr>
          <p:cNvPr id="4" name="Espace réservé du contenu 3"/>
          <p:cNvPicPr>
            <a:picLocks noGrp="1" noChangeAspect="1"/>
          </p:cNvPicPr>
          <p:nvPr>
            <p:ph idx="1"/>
          </p:nvPr>
        </p:nvPicPr>
        <p:blipFill>
          <a:blip r:embed="rId2"/>
          <a:stretch>
            <a:fillRect/>
          </a:stretch>
        </p:blipFill>
        <p:spPr>
          <a:xfrm>
            <a:off x="1443540" y="1437556"/>
            <a:ext cx="5105400" cy="3486150"/>
          </a:xfrm>
          <a:prstGeom prst="rect">
            <a:avLst/>
          </a:prstGeom>
        </p:spPr>
      </p:pic>
    </p:spTree>
    <p:extLst>
      <p:ext uri="{BB962C8B-B14F-4D97-AF65-F5344CB8AC3E}">
        <p14:creationId xmlns:p14="http://schemas.microsoft.com/office/powerpoint/2010/main" val="3477423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71400"/>
            <a:ext cx="7498080" cy="1143000"/>
          </a:xfrm>
        </p:spPr>
        <p:txBody>
          <a:bodyPr/>
          <a:lstStyle/>
          <a:p>
            <a:r>
              <a:rPr lang="fr-FR" dirty="0" smtClean="0"/>
              <a:t>Signes cliniques</a:t>
            </a:r>
            <a:endParaRPr lang="fr-FR" dirty="0"/>
          </a:p>
        </p:txBody>
      </p:sp>
      <p:pic>
        <p:nvPicPr>
          <p:cNvPr id="4" name="Espace réservé du contenu 3"/>
          <p:cNvPicPr>
            <a:picLocks noGrp="1" noChangeAspect="1"/>
          </p:cNvPicPr>
          <p:nvPr>
            <p:ph idx="1"/>
          </p:nvPr>
        </p:nvPicPr>
        <p:blipFill>
          <a:blip r:embed="rId2"/>
          <a:stretch>
            <a:fillRect/>
          </a:stretch>
        </p:blipFill>
        <p:spPr>
          <a:xfrm>
            <a:off x="1547664" y="980728"/>
            <a:ext cx="5362575" cy="2009775"/>
          </a:xfrm>
          <a:prstGeom prst="rect">
            <a:avLst/>
          </a:prstGeom>
        </p:spPr>
      </p:pic>
      <p:pic>
        <p:nvPicPr>
          <p:cNvPr id="5" name="Image 4"/>
          <p:cNvPicPr>
            <a:picLocks noChangeAspect="1"/>
          </p:cNvPicPr>
          <p:nvPr/>
        </p:nvPicPr>
        <p:blipFill>
          <a:blip r:embed="rId3"/>
          <a:stretch>
            <a:fillRect/>
          </a:stretch>
        </p:blipFill>
        <p:spPr>
          <a:xfrm>
            <a:off x="1625414" y="2990503"/>
            <a:ext cx="5429250" cy="1857375"/>
          </a:xfrm>
          <a:prstGeom prst="rect">
            <a:avLst/>
          </a:prstGeom>
        </p:spPr>
      </p:pic>
      <p:pic>
        <p:nvPicPr>
          <p:cNvPr id="6" name="Image 5"/>
          <p:cNvPicPr>
            <a:picLocks noChangeAspect="1"/>
          </p:cNvPicPr>
          <p:nvPr/>
        </p:nvPicPr>
        <p:blipFill>
          <a:blip r:embed="rId4"/>
          <a:stretch>
            <a:fillRect/>
          </a:stretch>
        </p:blipFill>
        <p:spPr>
          <a:xfrm>
            <a:off x="1614264" y="4909145"/>
            <a:ext cx="5334000" cy="1400175"/>
          </a:xfrm>
          <a:prstGeom prst="rect">
            <a:avLst/>
          </a:prstGeom>
        </p:spPr>
      </p:pic>
    </p:spTree>
    <p:extLst>
      <p:ext uri="{BB962C8B-B14F-4D97-AF65-F5344CB8AC3E}">
        <p14:creationId xmlns:p14="http://schemas.microsoft.com/office/powerpoint/2010/main" val="4220094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547664" y="1556792"/>
            <a:ext cx="5381625" cy="4391025"/>
          </a:xfrm>
          <a:prstGeom prst="rect">
            <a:avLst/>
          </a:prstGeom>
        </p:spPr>
      </p:pic>
    </p:spTree>
    <p:extLst>
      <p:ext uri="{BB962C8B-B14F-4D97-AF65-F5344CB8AC3E}">
        <p14:creationId xmlns:p14="http://schemas.microsoft.com/office/powerpoint/2010/main" val="3618563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Indications du dosage</a:t>
            </a:r>
            <a:endParaRPr lang="fr-FR" dirty="0"/>
          </a:p>
        </p:txBody>
      </p:sp>
      <p:pic>
        <p:nvPicPr>
          <p:cNvPr id="4" name="Espace réservé du contenu 3"/>
          <p:cNvPicPr>
            <a:picLocks noGrp="1" noChangeAspect="1"/>
          </p:cNvPicPr>
          <p:nvPr>
            <p:ph idx="1"/>
          </p:nvPr>
        </p:nvPicPr>
        <p:blipFill>
          <a:blip r:embed="rId2"/>
          <a:stretch>
            <a:fillRect/>
          </a:stretch>
        </p:blipFill>
        <p:spPr>
          <a:xfrm>
            <a:off x="1619672" y="1412600"/>
            <a:ext cx="5095875" cy="3695700"/>
          </a:xfrm>
          <a:prstGeom prst="rect">
            <a:avLst/>
          </a:prstGeom>
        </p:spPr>
      </p:pic>
    </p:spTree>
    <p:extLst>
      <p:ext uri="{BB962C8B-B14F-4D97-AF65-F5344CB8AC3E}">
        <p14:creationId xmlns:p14="http://schemas.microsoft.com/office/powerpoint/2010/main" val="3364845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691680" y="1772816"/>
            <a:ext cx="5048250" cy="2381250"/>
          </a:xfrm>
          <a:prstGeom prst="rect">
            <a:avLst/>
          </a:prstGeom>
        </p:spPr>
      </p:pic>
    </p:spTree>
    <p:extLst>
      <p:ext uri="{BB962C8B-B14F-4D97-AF65-F5344CB8AC3E}">
        <p14:creationId xmlns:p14="http://schemas.microsoft.com/office/powerpoint/2010/main" val="2769320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solidFill>
                  <a:srgbClr val="FF0000"/>
                </a:solidFill>
              </a:rPr>
              <a:t>Introduction</a:t>
            </a:r>
            <a:endParaRPr lang="fr-FR" b="1" dirty="0">
              <a:solidFill>
                <a:srgbClr val="FF0000"/>
              </a:solidFill>
            </a:endParaRPr>
          </a:p>
        </p:txBody>
      </p:sp>
      <p:sp>
        <p:nvSpPr>
          <p:cNvPr id="3" name="Espace réservé du contenu 2"/>
          <p:cNvSpPr>
            <a:spLocks noGrp="1"/>
          </p:cNvSpPr>
          <p:nvPr>
            <p:ph idx="1"/>
          </p:nvPr>
        </p:nvSpPr>
        <p:spPr>
          <a:xfrm>
            <a:off x="457200" y="1214422"/>
            <a:ext cx="8229600" cy="4911741"/>
          </a:xfrm>
        </p:spPr>
        <p:txBody>
          <a:bodyPr>
            <a:normAutofit fontScale="47500" lnSpcReduction="20000"/>
          </a:bodyPr>
          <a:lstStyle/>
          <a:p>
            <a:r>
              <a:rPr lang="fr-FR" dirty="0" smtClean="0"/>
              <a:t>Le </a:t>
            </a:r>
            <a:r>
              <a:rPr lang="fr-FR" b="1" dirty="0" smtClean="0"/>
              <a:t>plomb</a:t>
            </a:r>
            <a:r>
              <a:rPr lang="fr-FR" dirty="0" smtClean="0"/>
              <a:t> est un métal lourd d’un gris bleuté et </a:t>
            </a:r>
            <a:r>
              <a:rPr lang="fr-FR" b="1" dirty="0" smtClean="0"/>
              <a:t>toxique</a:t>
            </a:r>
            <a:r>
              <a:rPr lang="fr-FR" dirty="0" smtClean="0"/>
              <a:t> pour l’humain.</a:t>
            </a:r>
          </a:p>
          <a:p>
            <a:endParaRPr lang="fr-FR" dirty="0" smtClean="0"/>
          </a:p>
          <a:p>
            <a:r>
              <a:rPr lang="fr-FR" dirty="0" smtClean="0"/>
              <a:t>Lorsqu’il est ingéré, ses effets les plus graves s’exercent sur le </a:t>
            </a:r>
            <a:r>
              <a:rPr lang="fr-FR" b="1" dirty="0" smtClean="0"/>
              <a:t>système nerveux central</a:t>
            </a:r>
            <a:r>
              <a:rPr lang="fr-FR" dirty="0" smtClean="0"/>
              <a:t> mais il peut aussi atteindre </a:t>
            </a:r>
            <a:r>
              <a:rPr lang="fr-FR" b="1" dirty="0" smtClean="0"/>
              <a:t>les globules rouges </a:t>
            </a:r>
            <a:r>
              <a:rPr lang="fr-FR" dirty="0" smtClean="0"/>
              <a:t>et </a:t>
            </a:r>
            <a:r>
              <a:rPr lang="fr-FR" b="1" dirty="0" smtClean="0"/>
              <a:t>le système digestif</a:t>
            </a:r>
            <a:r>
              <a:rPr lang="fr-FR" dirty="0" smtClean="0"/>
              <a:t>.</a:t>
            </a:r>
          </a:p>
          <a:p>
            <a:pPr>
              <a:buNone/>
            </a:pPr>
            <a:endParaRPr lang="fr-FR" dirty="0" smtClean="0"/>
          </a:p>
          <a:p>
            <a:r>
              <a:rPr lang="fr-FR" dirty="0" smtClean="0"/>
              <a:t>Le plomb peut s’introduire dans le corps par la bouche ou les poumons. Le degré d’assimilation du plomb varie d’une personne à l’autre, selon notamment l’état de santé.</a:t>
            </a:r>
          </a:p>
          <a:p>
            <a:pPr>
              <a:buNone/>
            </a:pPr>
            <a:endParaRPr lang="fr-FR" dirty="0" smtClean="0"/>
          </a:p>
          <a:p>
            <a:r>
              <a:rPr lang="fr-FR" dirty="0" smtClean="0"/>
              <a:t>C'est un élément toxique et mutagène. Il a en effet été classé comme </a:t>
            </a:r>
            <a:r>
              <a:rPr lang="fr-FR" i="1" dirty="0" smtClean="0"/>
              <a:t>potentiellement  </a:t>
            </a:r>
            <a:r>
              <a:rPr lang="fr-FR" b="1" i="1" dirty="0" smtClean="0"/>
              <a:t>cancérigène </a:t>
            </a:r>
            <a:r>
              <a:rPr lang="fr-FR" b="1" i="1" dirty="0"/>
              <a:t> </a:t>
            </a:r>
            <a:r>
              <a:rPr lang="fr-FR" dirty="0" smtClean="0"/>
              <a:t>en 1980, classé dans le </a:t>
            </a:r>
            <a:r>
              <a:rPr lang="fr-FR" i="1" dirty="0" smtClean="0"/>
              <a:t>groupe 2B</a:t>
            </a:r>
            <a:r>
              <a:rPr lang="fr-FR" dirty="0" smtClean="0"/>
              <a:t> par le CIRC puis comme </a:t>
            </a:r>
            <a:r>
              <a:rPr lang="fr-FR" i="1" dirty="0" smtClean="0"/>
              <a:t>probablement cancérigène</a:t>
            </a:r>
            <a:r>
              <a:rPr lang="fr-FR" dirty="0" smtClean="0"/>
              <a:t> pour l'homme et l'animal en 2004. Deux sels de plomb, le </a:t>
            </a:r>
            <a:r>
              <a:rPr lang="fr-FR" b="1" dirty="0" smtClean="0">
                <a:solidFill>
                  <a:srgbClr val="FF0000"/>
                </a:solidFill>
              </a:rPr>
              <a:t>chromate</a:t>
            </a:r>
            <a:r>
              <a:rPr lang="fr-FR" dirty="0" smtClean="0"/>
              <a:t> et  </a:t>
            </a:r>
            <a:r>
              <a:rPr lang="fr-FR" b="1" dirty="0" smtClean="0">
                <a:solidFill>
                  <a:srgbClr val="FF0000"/>
                </a:solidFill>
              </a:rPr>
              <a:t>l’arséniate</a:t>
            </a:r>
            <a:r>
              <a:rPr lang="fr-FR" dirty="0" smtClean="0"/>
              <a:t>, sont considérés comme carcinogènes certains par le CIRC.</a:t>
            </a:r>
          </a:p>
          <a:p>
            <a:r>
              <a:rPr lang="fr-FR" dirty="0" smtClean="0"/>
              <a:t>Le plomb est un </a:t>
            </a:r>
            <a:r>
              <a:rPr lang="fr-FR" b="1" dirty="0" smtClean="0"/>
              <a:t>contaminant</a:t>
            </a:r>
            <a:r>
              <a:rPr lang="fr-FR" dirty="0" smtClean="0"/>
              <a:t> de l'environnement,  </a:t>
            </a:r>
            <a:r>
              <a:rPr lang="fr-FR" b="1" dirty="0" smtClean="0"/>
              <a:t>toxique </a:t>
            </a:r>
            <a:r>
              <a:rPr lang="fr-FR" dirty="0" smtClean="0"/>
              <a:t>et </a:t>
            </a:r>
            <a:r>
              <a:rPr lang="fr-FR" b="1" dirty="0" smtClean="0"/>
              <a:t>écotoxique</a:t>
            </a:r>
            <a:r>
              <a:rPr lang="fr-FR" dirty="0" smtClean="0"/>
              <a:t> dès les faibles doses. Les maladies et symptômes qu'il provoque chez l'homme ou l'animal sont regroupées sous le nom de «</a:t>
            </a:r>
            <a:r>
              <a:rPr lang="fr-FR" b="1" dirty="0" smtClean="0">
                <a:solidFill>
                  <a:srgbClr val="FF0000"/>
                </a:solidFill>
              </a:rPr>
              <a:t> saturnisme</a:t>
            </a:r>
            <a:r>
              <a:rPr lang="fr-FR" dirty="0" smtClean="0"/>
              <a:t> ».</a:t>
            </a:r>
          </a:p>
          <a:p>
            <a:endParaRPr lang="fr-FR" dirty="0" smtClean="0"/>
          </a:p>
          <a:p>
            <a:pPr>
              <a:buNone/>
            </a:pPr>
            <a:endParaRPr lang="fr-FR" dirty="0" smtClean="0"/>
          </a:p>
          <a:p>
            <a:r>
              <a:rPr lang="fr-FR" dirty="0" smtClean="0"/>
              <a:t>Il faut bien distinguer l’i</a:t>
            </a:r>
            <a:r>
              <a:rPr lang="fr-FR" b="1" dirty="0" smtClean="0"/>
              <a:t>ntoxication</a:t>
            </a:r>
            <a:r>
              <a:rPr lang="fr-FR" dirty="0" smtClean="0"/>
              <a:t> de la </a:t>
            </a:r>
            <a:r>
              <a:rPr lang="fr-FR" b="1" dirty="0" smtClean="0"/>
              <a:t>contamination</a:t>
            </a:r>
            <a:r>
              <a:rPr lang="fr-FR" dirty="0" smtClean="0"/>
              <a:t> au plomb. Il est question de </a:t>
            </a:r>
            <a:r>
              <a:rPr lang="fr-FR" b="1" dirty="0" smtClean="0"/>
              <a:t>contamination au plomb</a:t>
            </a:r>
            <a:r>
              <a:rPr lang="fr-FR" dirty="0" smtClean="0"/>
              <a:t> lorsqu’une exposition à ce métal engendre dans le sang un taux de plomb supérieur à la normale, sans provoquer de symptômes. Si la contamination est suffisamment importante pour provoquer des symptômes, on parle alors d’</a:t>
            </a:r>
            <a:r>
              <a:rPr lang="fr-FR" b="1" dirty="0" smtClean="0"/>
              <a:t>intoxication au plomb</a:t>
            </a:r>
            <a:r>
              <a:rPr lang="fr-FR" dirty="0" smtClean="0"/>
              <a:t>.</a:t>
            </a:r>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 de dosage</a:t>
            </a:r>
            <a:endParaRPr lang="fr-FR" dirty="0"/>
          </a:p>
        </p:txBody>
      </p:sp>
      <p:pic>
        <p:nvPicPr>
          <p:cNvPr id="4" name="Espace réservé du contenu 3"/>
          <p:cNvPicPr>
            <a:picLocks noGrp="1" noChangeAspect="1"/>
          </p:cNvPicPr>
          <p:nvPr>
            <p:ph idx="1"/>
          </p:nvPr>
        </p:nvPicPr>
        <p:blipFill>
          <a:blip r:embed="rId2"/>
          <a:stretch>
            <a:fillRect/>
          </a:stretch>
        </p:blipFill>
        <p:spPr>
          <a:xfrm>
            <a:off x="1420013" y="1628800"/>
            <a:ext cx="5181600" cy="1504950"/>
          </a:xfrm>
          <a:prstGeom prst="rect">
            <a:avLst/>
          </a:prstGeom>
        </p:spPr>
      </p:pic>
    </p:spTree>
    <p:extLst>
      <p:ext uri="{BB962C8B-B14F-4D97-AF65-F5344CB8AC3E}">
        <p14:creationId xmlns:p14="http://schemas.microsoft.com/office/powerpoint/2010/main" val="3119588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Valeurs de références</a:t>
            </a:r>
            <a:endParaRPr lang="fr-FR" dirty="0"/>
          </a:p>
        </p:txBody>
      </p:sp>
      <p:pic>
        <p:nvPicPr>
          <p:cNvPr id="4" name="Espace réservé du contenu 3"/>
          <p:cNvPicPr>
            <a:picLocks noGrp="1" noChangeAspect="1"/>
          </p:cNvPicPr>
          <p:nvPr>
            <p:ph idx="1"/>
          </p:nvPr>
        </p:nvPicPr>
        <p:blipFill>
          <a:blip r:embed="rId2"/>
          <a:stretch>
            <a:fillRect/>
          </a:stretch>
        </p:blipFill>
        <p:spPr>
          <a:xfrm>
            <a:off x="1691680" y="1700808"/>
            <a:ext cx="5143500" cy="2962275"/>
          </a:xfrm>
          <a:prstGeom prst="rect">
            <a:avLst/>
          </a:prstGeom>
        </p:spPr>
      </p:pic>
    </p:spTree>
    <p:extLst>
      <p:ext uri="{BB962C8B-B14F-4D97-AF65-F5344CB8AC3E}">
        <p14:creationId xmlns:p14="http://schemas.microsoft.com/office/powerpoint/2010/main" val="3063366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728" y="2357430"/>
            <a:ext cx="7406640" cy="1472184"/>
          </a:xfrm>
        </p:spPr>
        <p:txBody>
          <a:bodyPr/>
          <a:lstStyle/>
          <a:p>
            <a:r>
              <a:rPr lang="fr-FR" b="1" dirty="0" smtClean="0">
                <a:solidFill>
                  <a:srgbClr val="FF0000"/>
                </a:solidFill>
              </a:rPr>
              <a:t>Intoxication </a:t>
            </a:r>
            <a:r>
              <a:rPr lang="fr-FR" b="1" smtClean="0">
                <a:solidFill>
                  <a:srgbClr val="FF0000"/>
                </a:solidFill>
              </a:rPr>
              <a:t>au cuivre</a:t>
            </a:r>
            <a:endParaRPr lang="fr-FR" dirty="0">
              <a:solidFill>
                <a:srgbClr val="FF0000"/>
              </a:solidFill>
            </a:endParaRPr>
          </a:p>
        </p:txBody>
      </p:sp>
    </p:spTree>
    <p:extLst>
      <p:ext uri="{BB962C8B-B14F-4D97-AF65-F5344CB8AC3E}">
        <p14:creationId xmlns:p14="http://schemas.microsoft.com/office/powerpoint/2010/main" val="2845953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 cuivre est un oligo-élément (minéraux requis en quantités de </a:t>
            </a:r>
            <a:r>
              <a:rPr lang="fr-FR" u="sng" dirty="0">
                <a:solidFill>
                  <a:srgbClr val="FF0000"/>
                </a:solidFill>
              </a:rPr>
              <a:t>1 à 100 mg/jour </a:t>
            </a:r>
            <a:r>
              <a:rPr lang="fr-FR" dirty="0"/>
              <a:t>par les adultes) présent à des concentrations élevées dans le cerveau, le foie et les reins. Cependant, en raison de leur taille, les os et les muscles contiennent plus de la moitié du cuivre de l'organisme. </a:t>
            </a:r>
            <a:endParaRPr lang="fr-FR" dirty="0" smtClean="0"/>
          </a:p>
          <a:p>
            <a:r>
              <a:rPr lang="fr-FR" dirty="0" smtClean="0"/>
              <a:t>Le </a:t>
            </a:r>
            <a:r>
              <a:rPr lang="fr-FR" dirty="0"/>
              <a:t>cuivre est lié à la </a:t>
            </a:r>
            <a:r>
              <a:rPr lang="fr-FR" dirty="0" err="1"/>
              <a:t>céruloplasmine</a:t>
            </a:r>
            <a:r>
              <a:rPr lang="fr-FR" dirty="0"/>
              <a:t> dans le foie, qui transporte le cuivre du foie vers les tissus périphériques. </a:t>
            </a:r>
            <a:endParaRPr lang="fr-FR" dirty="0" smtClean="0"/>
          </a:p>
          <a:p>
            <a:r>
              <a:rPr lang="fr-FR" dirty="0" smtClean="0"/>
              <a:t>Environ </a:t>
            </a:r>
            <a:r>
              <a:rPr lang="fr-FR" dirty="0"/>
              <a:t>50 % du cuivre est excrété dans la bile, tandis que la moitié restante est excrétée par d'autres sécrétions gastro-intestinales. En tant que tel, le tractus gastro-intestinal est le principal régulateur de l'homéostasie du cuivre.</a:t>
            </a:r>
          </a:p>
        </p:txBody>
      </p:sp>
    </p:spTree>
    <p:extLst>
      <p:ext uri="{BB962C8B-B14F-4D97-AF65-F5344CB8AC3E}">
        <p14:creationId xmlns:p14="http://schemas.microsoft.com/office/powerpoint/2010/main" val="4122801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476672"/>
            <a:ext cx="7746064" cy="5771728"/>
          </a:xfrm>
        </p:spPr>
        <p:txBody>
          <a:bodyPr>
            <a:normAutofit fontScale="77500" lnSpcReduction="20000"/>
          </a:bodyPr>
          <a:lstStyle/>
          <a:p>
            <a:r>
              <a:rPr lang="fr-FR" dirty="0"/>
              <a:t>Alors que le cuivre est nécessaire en tant que cofacteur catalytique important dans la chimie redox pour de nombreuses protéines, lorsqu'il est présent en excès, les ions de cuivre libres peuvent endommager les composants cellulaires. Un équilibre délicat entre l'absorption et l'efflux des ions cuivre détermine la quantité de cuivre cellulaire</a:t>
            </a:r>
            <a:r>
              <a:rPr lang="fr-FR" dirty="0" smtClean="0"/>
              <a:t>.</a:t>
            </a:r>
          </a:p>
          <a:p>
            <a:r>
              <a:rPr lang="fr-FR" dirty="0"/>
              <a:t>Un excès de cuivre induit non seulement un stress oxydatif mais également des dommages à l'ADN et une prolifération cellulaire réduite. </a:t>
            </a:r>
            <a:endParaRPr lang="fr-FR" dirty="0" smtClean="0"/>
          </a:p>
          <a:p>
            <a:r>
              <a:rPr lang="fr-FR" dirty="0" smtClean="0"/>
              <a:t>L'ingestion </a:t>
            </a:r>
            <a:r>
              <a:rPr lang="fr-FR" dirty="0"/>
              <a:t>de plus de 1 g de sulfate de cuivre entraîne des symptômes de toxicité. </a:t>
            </a:r>
            <a:endParaRPr lang="fr-FR" dirty="0" smtClean="0"/>
          </a:p>
          <a:p>
            <a:r>
              <a:rPr lang="fr-FR" dirty="0" smtClean="0"/>
              <a:t>La toxicité </a:t>
            </a:r>
            <a:r>
              <a:rPr lang="fr-FR" dirty="0"/>
              <a:t>du </a:t>
            </a:r>
            <a:r>
              <a:rPr lang="fr-FR" dirty="0" smtClean="0"/>
              <a:t>cuivre </a:t>
            </a:r>
            <a:r>
              <a:rPr lang="fr-FR" dirty="0"/>
              <a:t>peut être causé par la consommation d'aliments acides cuits dans des ustensiles de cuisine en cuivre non revêtus ou par l'exposition à un excès de cuivre dans l'eau potable ou d'autres sources environnementales.</a:t>
            </a:r>
          </a:p>
        </p:txBody>
      </p:sp>
    </p:spTree>
    <p:extLst>
      <p:ext uri="{BB962C8B-B14F-4D97-AF65-F5344CB8AC3E}">
        <p14:creationId xmlns:p14="http://schemas.microsoft.com/office/powerpoint/2010/main" val="4130868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étiologie</a:t>
            </a:r>
            <a:endParaRPr lang="fr-FR" dirty="0"/>
          </a:p>
        </p:txBody>
      </p:sp>
      <p:sp>
        <p:nvSpPr>
          <p:cNvPr id="3" name="Espace réservé du contenu 2"/>
          <p:cNvSpPr>
            <a:spLocks noGrp="1"/>
          </p:cNvSpPr>
          <p:nvPr>
            <p:ph idx="1"/>
          </p:nvPr>
        </p:nvSpPr>
        <p:spPr/>
        <p:txBody>
          <a:bodyPr>
            <a:normAutofit lnSpcReduction="10000"/>
          </a:bodyPr>
          <a:lstStyle/>
          <a:p>
            <a:r>
              <a:rPr lang="fr-FR" dirty="0"/>
              <a:t>La maladie de Wilson est une maladie autosomique récessive caractérisée par une accumulation excessive de cuivre et est causée par une variante du gène codant pour une enzyme cuivre-ATPase.</a:t>
            </a:r>
          </a:p>
          <a:p>
            <a:r>
              <a:rPr lang="fr-FR" dirty="0"/>
              <a:t>Le cuivre dans le sang existe sous deux formes : lié à la </a:t>
            </a:r>
            <a:r>
              <a:rPr lang="fr-FR" dirty="0" err="1"/>
              <a:t>céruloplasmine</a:t>
            </a:r>
            <a:r>
              <a:rPr lang="fr-FR" dirty="0"/>
              <a:t> (85 % à 95 %), et le reste "libre", lié de manière lâche à l'albumine et à d'autres petites molécules.</a:t>
            </a:r>
          </a:p>
        </p:txBody>
      </p:sp>
    </p:spTree>
    <p:extLst>
      <p:ext uri="{BB962C8B-B14F-4D97-AF65-F5344CB8AC3E}">
        <p14:creationId xmlns:p14="http://schemas.microsoft.com/office/powerpoint/2010/main" val="3230959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Toxicité</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Les signes de toxicité aiguë </a:t>
            </a:r>
            <a:r>
              <a:rPr lang="fr-FR" dirty="0" smtClean="0"/>
              <a:t>du </a:t>
            </a:r>
            <a:r>
              <a:rPr lang="fr-FR" dirty="0"/>
              <a:t>cuivre dépendent </a:t>
            </a:r>
            <a:r>
              <a:rPr lang="fr-FR" dirty="0" smtClean="0"/>
              <a:t>du </a:t>
            </a:r>
            <a:r>
              <a:rPr lang="fr-FR" dirty="0"/>
              <a:t>mode de surcharge en cuivre, les ingestions présentant le plus souvent des effets secondaires gastro-intestinaux tels que douleurs abdominales, hématémèse, méléna, jaunisse, anorexie, soif intense, diarrhée et vomissements associés à une </a:t>
            </a:r>
            <a:r>
              <a:rPr lang="fr-FR" dirty="0" err="1"/>
              <a:t>gastropathie</a:t>
            </a:r>
            <a:r>
              <a:rPr lang="fr-FR" dirty="0"/>
              <a:t> érosive</a:t>
            </a:r>
            <a:r>
              <a:rPr lang="fr-FR" dirty="0" smtClean="0"/>
              <a:t>.</a:t>
            </a:r>
          </a:p>
          <a:p>
            <a:r>
              <a:rPr lang="fr-FR" dirty="0"/>
              <a:t>La présence de matière bleu-vert caractéristique dans les vomissements/selles est très suggestive. </a:t>
            </a:r>
            <a:endParaRPr lang="fr-FR" dirty="0" smtClean="0"/>
          </a:p>
          <a:p>
            <a:r>
              <a:rPr lang="fr-FR" dirty="0" smtClean="0"/>
              <a:t>Une </a:t>
            </a:r>
            <a:r>
              <a:rPr lang="fr-FR" dirty="0"/>
              <a:t>altération de l'état mental, des maux de tête, un coma et une tachycardie peuvent également accompagner les effets secondaires gastro-intestinaux.</a:t>
            </a:r>
          </a:p>
        </p:txBody>
      </p:sp>
    </p:spTree>
    <p:extLst>
      <p:ext uri="{BB962C8B-B14F-4D97-AF65-F5344CB8AC3E}">
        <p14:creationId xmlns:p14="http://schemas.microsoft.com/office/powerpoint/2010/main" val="3938260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764704"/>
            <a:ext cx="7498080" cy="5483696"/>
          </a:xfrm>
        </p:spPr>
        <p:txBody>
          <a:bodyPr>
            <a:normAutofit fontScale="77500" lnSpcReduction="20000"/>
          </a:bodyPr>
          <a:lstStyle/>
          <a:p>
            <a:r>
              <a:rPr lang="fr-FR" dirty="0"/>
              <a:t>Les patients présentant un mode intravasculaire de toxicité du cuivre (c'est-à-dire une perfusion de liquide d'hémodialyse contaminé) peuvent présenter des signes/symptômes d'hémolyse intravasculaire, et les personnes présentant une carence en glucose-6-phosphate sont plus à risque d'effets indésirables hématologiques du cuivre. </a:t>
            </a:r>
            <a:endParaRPr lang="fr-FR" dirty="0" smtClean="0"/>
          </a:p>
          <a:p>
            <a:r>
              <a:rPr lang="fr-FR" dirty="0" smtClean="0"/>
              <a:t>Des </a:t>
            </a:r>
            <a:r>
              <a:rPr lang="fr-FR" dirty="0"/>
              <a:t>symptômes neurologiques tels que la dépression, la fatigue, l'irritabilité, l'excitation et la difficulté à se concentrer sont également signalés. </a:t>
            </a:r>
            <a:endParaRPr lang="fr-FR" dirty="0" smtClean="0"/>
          </a:p>
          <a:p>
            <a:r>
              <a:rPr lang="fr-FR" dirty="0" smtClean="0"/>
              <a:t>Dans </a:t>
            </a:r>
            <a:r>
              <a:rPr lang="fr-FR" dirty="0"/>
              <a:t>les formes les plus sévères, la toxicité du cuivre entraîne une rhabdomyolyse, une insuffisance cardiaque et rénale, une méthémoglobinémie, une hémolyse intravasculaire, une nécrose hépatique, une encéphalopathie et finalement la mort</a:t>
            </a:r>
          </a:p>
        </p:txBody>
      </p:sp>
    </p:spTree>
    <p:extLst>
      <p:ext uri="{BB962C8B-B14F-4D97-AF65-F5344CB8AC3E}">
        <p14:creationId xmlns:p14="http://schemas.microsoft.com/office/powerpoint/2010/main" val="728654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086" y="1580833"/>
            <a:ext cx="7011378" cy="4534533"/>
          </a:xfrm>
        </p:spPr>
      </p:pic>
    </p:spTree>
    <p:extLst>
      <p:ext uri="{BB962C8B-B14F-4D97-AF65-F5344CB8AC3E}">
        <p14:creationId xmlns:p14="http://schemas.microsoft.com/office/powerpoint/2010/main" val="1781448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cuivre dans la maladie d'Alzheimer</a:t>
            </a:r>
          </a:p>
        </p:txBody>
      </p:sp>
      <p:sp>
        <p:nvSpPr>
          <p:cNvPr id="3" name="Espace réservé du contenu 2"/>
          <p:cNvSpPr>
            <a:spLocks noGrp="1"/>
          </p:cNvSpPr>
          <p:nvPr>
            <p:ph idx="1"/>
          </p:nvPr>
        </p:nvSpPr>
        <p:spPr/>
        <p:txBody>
          <a:bodyPr>
            <a:normAutofit fontScale="92500"/>
          </a:bodyPr>
          <a:lstStyle/>
          <a:p>
            <a:r>
              <a:rPr lang="fr-FR" dirty="0"/>
              <a:t>L'examen des plaques amyloïdes montre que la concentration en cuivre de celles-ci est environ 6 fois plus élevée que la moyenne d'un cerveau </a:t>
            </a:r>
            <a:r>
              <a:rPr lang="fr-FR" dirty="0" smtClean="0"/>
              <a:t>sain.  Avec </a:t>
            </a:r>
            <a:r>
              <a:rPr lang="fr-FR" dirty="0"/>
              <a:t>d’autres facteurs, la défaillance de </a:t>
            </a:r>
            <a:r>
              <a:rPr lang="fr-FR" dirty="0" smtClean="0"/>
              <a:t>l’homéostasie</a:t>
            </a:r>
            <a:r>
              <a:rPr lang="fr-FR" dirty="0"/>
              <a:t> (c’est-à-dire la régulation) du cuivre dans le cerveau des patients est susceptible de produire un « stress oxydant » délétère, responsable de la destruction des neurones et de l'état inflammatoire du cerveau des patients.</a:t>
            </a:r>
          </a:p>
        </p:txBody>
      </p:sp>
    </p:spTree>
    <p:extLst>
      <p:ext uri="{BB962C8B-B14F-4D97-AF65-F5344CB8AC3E}">
        <p14:creationId xmlns:p14="http://schemas.microsoft.com/office/powerpoint/2010/main" val="96797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126055"/>
          </a:xfrm>
        </p:spPr>
        <p:txBody>
          <a:bodyPr>
            <a:normAutofit fontScale="85000" lnSpcReduction="20000"/>
          </a:bodyPr>
          <a:lstStyle/>
          <a:p>
            <a:r>
              <a:rPr lang="fr-FR" dirty="0" smtClean="0"/>
              <a:t>L’intoxication peut être </a:t>
            </a:r>
            <a:r>
              <a:rPr lang="fr-FR" b="1" dirty="0" smtClean="0"/>
              <a:t>aiguë</a:t>
            </a:r>
            <a:r>
              <a:rPr lang="fr-FR" dirty="0" smtClean="0"/>
              <a:t> donc résulter d’une exposition brève à des quantités très élevées de plomb ou encore </a:t>
            </a:r>
            <a:r>
              <a:rPr lang="fr-FR" b="1" dirty="0" smtClean="0"/>
              <a:t>chronique</a:t>
            </a:r>
            <a:r>
              <a:rPr lang="fr-FR" dirty="0" smtClean="0"/>
              <a:t>, en raison d’une exposition prolongée à de faibles quantités de plomb. On donne aussi le nom de </a:t>
            </a:r>
            <a:r>
              <a:rPr lang="fr-FR" b="1" dirty="0" smtClean="0"/>
              <a:t>saturnisme</a:t>
            </a:r>
            <a:r>
              <a:rPr lang="fr-FR" dirty="0" smtClean="0"/>
              <a:t> à l’intoxication au plomb, qu’elle soit aiguë ou chronique.</a:t>
            </a:r>
          </a:p>
          <a:p>
            <a:pPr>
              <a:buNone/>
            </a:pPr>
            <a:endParaRPr lang="fr-FR" dirty="0" smtClean="0"/>
          </a:p>
          <a:p>
            <a:pPr>
              <a:buNone/>
            </a:pPr>
            <a:r>
              <a:rPr lang="fr-FR" b="1" dirty="0" smtClean="0"/>
              <a:t>Où se loge le plomb?</a:t>
            </a:r>
            <a:endParaRPr lang="fr-FR" dirty="0" smtClean="0"/>
          </a:p>
          <a:p>
            <a:r>
              <a:rPr lang="fr-FR" dirty="0" smtClean="0"/>
              <a:t>Une fois assimilé, le plomb se retrouve rapidement dans la circulation sanguine. Puis, il se fixe dans </a:t>
            </a:r>
            <a:r>
              <a:rPr lang="fr-FR" b="1" dirty="0" smtClean="0"/>
              <a:t>les os </a:t>
            </a:r>
            <a:r>
              <a:rPr lang="fr-FR" dirty="0" smtClean="0"/>
              <a:t>et </a:t>
            </a:r>
            <a:r>
              <a:rPr lang="fr-FR" b="1" dirty="0" smtClean="0"/>
              <a:t>les dents</a:t>
            </a:r>
            <a:r>
              <a:rPr lang="fr-FR" dirty="0" smtClean="0"/>
              <a:t>. Une petite quantité du plomb accumulé dans les os sera libérée et éliminée graduellement dans l’urine. Ce processus s’échelonne sur des dizaines d’années.</a:t>
            </a:r>
          </a:p>
          <a:p>
            <a:pPr>
              <a:buNone/>
            </a:pP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44624"/>
            <a:ext cx="7920880" cy="5843736"/>
          </a:xfrm>
        </p:spPr>
        <p:txBody>
          <a:bodyPr/>
          <a:lstStyle/>
          <a:p>
            <a:pPr marL="82296" indent="0">
              <a:buNone/>
            </a:pPr>
            <a:r>
              <a:rPr lang="fr-FR" dirty="0" smtClean="0"/>
              <a:t>1. </a:t>
            </a:r>
            <a:r>
              <a:rPr lang="fr-FR" dirty="0"/>
              <a:t> Réduction de l'oxygène par un métal de transition de bas degré d'oxydation : le stress oxydant</a:t>
            </a:r>
          </a:p>
          <a:p>
            <a:pPr marL="82296" indent="0">
              <a:buNone/>
            </a:pPr>
            <a:endParaRPr lang="fr-FR" dirty="0"/>
          </a:p>
        </p:txBody>
      </p:sp>
      <p:pic>
        <p:nvPicPr>
          <p:cNvPr id="4" name="Image 3"/>
          <p:cNvPicPr>
            <a:picLocks noChangeAspect="1"/>
          </p:cNvPicPr>
          <p:nvPr/>
        </p:nvPicPr>
        <p:blipFill>
          <a:blip r:embed="rId2"/>
          <a:stretch>
            <a:fillRect/>
          </a:stretch>
        </p:blipFill>
        <p:spPr>
          <a:xfrm>
            <a:off x="1259632" y="1700808"/>
            <a:ext cx="7488832" cy="2700890"/>
          </a:xfrm>
          <a:prstGeom prst="rect">
            <a:avLst/>
          </a:prstGeom>
        </p:spPr>
      </p:pic>
      <p:pic>
        <p:nvPicPr>
          <p:cNvPr id="5" name="Image 4"/>
          <p:cNvPicPr>
            <a:picLocks noChangeAspect="1"/>
          </p:cNvPicPr>
          <p:nvPr/>
        </p:nvPicPr>
        <p:blipFill>
          <a:blip r:embed="rId3"/>
          <a:stretch>
            <a:fillRect/>
          </a:stretch>
        </p:blipFill>
        <p:spPr>
          <a:xfrm>
            <a:off x="1435608" y="4365104"/>
            <a:ext cx="7058025" cy="2324100"/>
          </a:xfrm>
          <a:prstGeom prst="rect">
            <a:avLst/>
          </a:prstGeom>
        </p:spPr>
      </p:pic>
    </p:spTree>
    <p:extLst>
      <p:ext uri="{BB962C8B-B14F-4D97-AF65-F5344CB8AC3E}">
        <p14:creationId xmlns:p14="http://schemas.microsoft.com/office/powerpoint/2010/main" val="3096460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971600" y="620688"/>
            <a:ext cx="7945999" cy="3744416"/>
          </a:xfrm>
          <a:prstGeom prst="rect">
            <a:avLst/>
          </a:prstGeom>
        </p:spPr>
      </p:pic>
    </p:spTree>
    <p:extLst>
      <p:ext uri="{BB962C8B-B14F-4D97-AF65-F5344CB8AC3E}">
        <p14:creationId xmlns:p14="http://schemas.microsoft.com/office/powerpoint/2010/main" val="1698048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500608"/>
            <a:ext cx="7498080" cy="4800600"/>
          </a:xfrm>
        </p:spPr>
        <p:txBody>
          <a:bodyPr/>
          <a:lstStyle/>
          <a:p>
            <a:pPr marL="82296" indent="0">
              <a:buNone/>
            </a:pPr>
            <a:r>
              <a:rPr lang="fr-FR" dirty="0" smtClean="0"/>
              <a:t>2. </a:t>
            </a:r>
            <a:r>
              <a:rPr lang="fr-FR" dirty="0"/>
              <a:t>Toxicité des complexes Cu-A</a:t>
            </a:r>
            <a:r>
              <a:rPr lang="el-GR" dirty="0"/>
              <a:t>β </a:t>
            </a:r>
          </a:p>
          <a:p>
            <a:pPr marL="82296" indent="0">
              <a:buNone/>
            </a:pPr>
            <a:endParaRPr lang="fr-FR" dirty="0"/>
          </a:p>
        </p:txBody>
      </p:sp>
      <p:pic>
        <p:nvPicPr>
          <p:cNvPr id="4" name="Image 3"/>
          <p:cNvPicPr>
            <a:picLocks noChangeAspect="1"/>
          </p:cNvPicPr>
          <p:nvPr/>
        </p:nvPicPr>
        <p:blipFill>
          <a:blip r:embed="rId2"/>
          <a:stretch>
            <a:fillRect/>
          </a:stretch>
        </p:blipFill>
        <p:spPr>
          <a:xfrm>
            <a:off x="1130175" y="1484784"/>
            <a:ext cx="7874075" cy="2592288"/>
          </a:xfrm>
          <a:prstGeom prst="rect">
            <a:avLst/>
          </a:prstGeom>
        </p:spPr>
      </p:pic>
    </p:spTree>
    <p:extLst>
      <p:ext uri="{BB962C8B-B14F-4D97-AF65-F5344CB8AC3E}">
        <p14:creationId xmlns:p14="http://schemas.microsoft.com/office/powerpoint/2010/main" val="2051944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384"/>
            <a:ext cx="7498080" cy="1143000"/>
          </a:xfrm>
        </p:spPr>
        <p:txBody>
          <a:bodyPr/>
          <a:lstStyle/>
          <a:p>
            <a:r>
              <a:rPr lang="fr-FR" dirty="0" smtClean="0"/>
              <a:t>Evaluation</a:t>
            </a:r>
            <a:endParaRPr lang="fr-FR" dirty="0"/>
          </a:p>
        </p:txBody>
      </p:sp>
      <p:sp>
        <p:nvSpPr>
          <p:cNvPr id="3" name="Espace réservé du contenu 2"/>
          <p:cNvSpPr>
            <a:spLocks noGrp="1"/>
          </p:cNvSpPr>
          <p:nvPr>
            <p:ph idx="1"/>
          </p:nvPr>
        </p:nvSpPr>
        <p:spPr>
          <a:xfrm>
            <a:off x="1115616" y="1052736"/>
            <a:ext cx="7818072" cy="5256584"/>
          </a:xfrm>
        </p:spPr>
        <p:txBody>
          <a:bodyPr>
            <a:normAutofit fontScale="77500" lnSpcReduction="20000"/>
          </a:bodyPr>
          <a:lstStyle/>
          <a:p>
            <a:r>
              <a:rPr lang="fr-FR" dirty="0"/>
              <a:t>La mesure des taux de cuivre dans l'urine et le sang, en plus des taux de </a:t>
            </a:r>
            <a:r>
              <a:rPr lang="fr-FR" dirty="0" err="1"/>
              <a:t>céruloplasmine</a:t>
            </a:r>
            <a:r>
              <a:rPr lang="fr-FR" dirty="0"/>
              <a:t> sérique, reste le pilier des évaluations initiales de la toxicité du cuivre si les antécédents et l'examen physique soulèvent une suspicion clinique</a:t>
            </a:r>
            <a:r>
              <a:rPr lang="fr-FR" dirty="0" smtClean="0"/>
              <a:t>.</a:t>
            </a:r>
          </a:p>
          <a:p>
            <a:r>
              <a:rPr lang="fr-FR" dirty="0"/>
              <a:t>L'évaluation fécale des niveaux de cuivre peut également être obtenue dans l'évaluation de l'empoisonnement aigu au cuivre</a:t>
            </a:r>
            <a:r>
              <a:rPr lang="fr-FR" dirty="0" smtClean="0"/>
              <a:t>.</a:t>
            </a:r>
          </a:p>
          <a:p>
            <a:r>
              <a:rPr lang="fr-FR" dirty="0"/>
              <a:t>D'autres tests d'évaluation en laboratoire comprennent des mesures de la fonction rénale, de l'hémolyse et des lésions hépatiques </a:t>
            </a:r>
            <a:r>
              <a:rPr lang="fr-FR" dirty="0" smtClean="0"/>
              <a:t>( </a:t>
            </a:r>
            <a:r>
              <a:rPr lang="fr-FR" dirty="0"/>
              <a:t>l'ASL/ALT, qui seront probablement augmentés</a:t>
            </a:r>
            <a:r>
              <a:rPr lang="fr-FR" dirty="0" smtClean="0"/>
              <a:t>).</a:t>
            </a:r>
          </a:p>
          <a:p>
            <a:r>
              <a:rPr lang="fr-FR" dirty="0"/>
              <a:t>Pendant la crise hémolytique, la méthémoglobinémie, d'autres mesures de la lyse des globules rouges et une diminution du glutathion sanguin sont souvent observées.</a:t>
            </a:r>
          </a:p>
        </p:txBody>
      </p:sp>
    </p:spTree>
    <p:extLst>
      <p:ext uri="{BB962C8B-B14F-4D97-AF65-F5344CB8AC3E}">
        <p14:creationId xmlns:p14="http://schemas.microsoft.com/office/powerpoint/2010/main" val="1702513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sp>
        <p:nvSpPr>
          <p:cNvPr id="3" name="Espace réservé du contenu 2"/>
          <p:cNvSpPr>
            <a:spLocks noGrp="1"/>
          </p:cNvSpPr>
          <p:nvPr>
            <p:ph idx="1"/>
          </p:nvPr>
        </p:nvSpPr>
        <p:spPr>
          <a:xfrm>
            <a:off x="1435608" y="1447800"/>
            <a:ext cx="7498080" cy="5077544"/>
          </a:xfrm>
        </p:spPr>
        <p:txBody>
          <a:bodyPr>
            <a:normAutofit fontScale="77500" lnSpcReduction="20000"/>
          </a:bodyPr>
          <a:lstStyle/>
          <a:p>
            <a:r>
              <a:rPr lang="fr-FR" dirty="0"/>
              <a:t>La prise en charge </a:t>
            </a:r>
            <a:r>
              <a:rPr lang="fr-FR" dirty="0" smtClean="0"/>
              <a:t>s'articule </a:t>
            </a:r>
            <a:r>
              <a:rPr lang="fr-FR" dirty="0"/>
              <a:t>autour de 4 grands principes : réduction de l'absorption, surveillance rapprochée, des mesures de soutien avec la gestion des complications et la thérapie par chélation</a:t>
            </a:r>
            <a:r>
              <a:rPr lang="fr-FR" dirty="0" smtClean="0"/>
              <a:t>.</a:t>
            </a:r>
          </a:p>
          <a:p>
            <a:r>
              <a:rPr lang="fr-FR" dirty="0"/>
              <a:t>Aux premiers stades, des doses pharmacologiques de zinc peuvent être efficaces pour retarder l'apparition de la maladie symptomatique car le zinc entre en compétition avec le cuivre pour l'absorption dans le tractus gastro-intestinal. </a:t>
            </a:r>
            <a:endParaRPr lang="fr-FR" dirty="0" smtClean="0"/>
          </a:p>
          <a:p>
            <a:r>
              <a:rPr lang="fr-FR" dirty="0" smtClean="0"/>
              <a:t>Le </a:t>
            </a:r>
            <a:r>
              <a:rPr lang="fr-FR" dirty="0"/>
              <a:t>zinc induit également la </a:t>
            </a:r>
            <a:r>
              <a:rPr lang="fr-FR" dirty="0" err="1"/>
              <a:t>métallothionéine</a:t>
            </a:r>
            <a:r>
              <a:rPr lang="fr-FR" dirty="0"/>
              <a:t> (un chélateur endogène des métaux) dans les entérocytes, qui a une plus grande affinité pour le cuivre que pour le zinc, l'amenant à se lier au cuivre </a:t>
            </a:r>
            <a:r>
              <a:rPr lang="fr-FR" dirty="0" err="1"/>
              <a:t>luminal</a:t>
            </a:r>
            <a:r>
              <a:rPr lang="fr-FR" dirty="0"/>
              <a:t> et empêchant ainsi son entrée dans la circulation.</a:t>
            </a:r>
          </a:p>
        </p:txBody>
      </p:sp>
    </p:spTree>
    <p:extLst>
      <p:ext uri="{BB962C8B-B14F-4D97-AF65-F5344CB8AC3E}">
        <p14:creationId xmlns:p14="http://schemas.microsoft.com/office/powerpoint/2010/main" val="2205174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 D-</a:t>
            </a:r>
            <a:r>
              <a:rPr lang="fr-FR" dirty="0" err="1"/>
              <a:t>pénicillamine</a:t>
            </a:r>
            <a:r>
              <a:rPr lang="fr-FR" dirty="0"/>
              <a:t> est le principal chélateur utilisé dans la toxicité du cuivre, bien que l'EDTA (acide </a:t>
            </a:r>
            <a:r>
              <a:rPr lang="fr-FR" dirty="0" err="1"/>
              <a:t>éthylènediaminetétraacétique</a:t>
            </a:r>
            <a:r>
              <a:rPr lang="fr-FR" dirty="0"/>
              <a:t>) et le DMPS (acide </a:t>
            </a:r>
            <a:r>
              <a:rPr lang="fr-FR" dirty="0" err="1"/>
              <a:t>dimercaptopropanesulfonique</a:t>
            </a:r>
            <a:r>
              <a:rPr lang="fr-FR" dirty="0"/>
              <a:t>) puissent également être </a:t>
            </a:r>
            <a:r>
              <a:rPr lang="fr-FR" dirty="0" smtClean="0"/>
              <a:t>utilisés.</a:t>
            </a:r>
            <a:endParaRPr lang="fr-FR" dirty="0"/>
          </a:p>
        </p:txBody>
      </p:sp>
    </p:spTree>
    <p:extLst>
      <p:ext uri="{BB962C8B-B14F-4D97-AF65-F5344CB8AC3E}">
        <p14:creationId xmlns:p14="http://schemas.microsoft.com/office/powerpoint/2010/main" val="120567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oneTexte 1"/>
          <p:cNvSpPr txBox="1">
            <a:spLocks noChangeArrowheads="1"/>
          </p:cNvSpPr>
          <p:nvPr/>
        </p:nvSpPr>
        <p:spPr bwMode="auto">
          <a:xfrm>
            <a:off x="325438" y="549275"/>
            <a:ext cx="8567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2000"/>
              <a:t>Le plomb agit sur la biosynthèse de l'hème, à partir du succinyl coenzyme A. </a:t>
            </a:r>
          </a:p>
          <a:p>
            <a:pPr eaLnBrk="1" hangingPunct="1">
              <a:spcBef>
                <a:spcPct val="0"/>
              </a:spcBef>
              <a:buFontTx/>
              <a:buNone/>
            </a:pPr>
            <a:r>
              <a:rPr lang="fr-FR" altLang="fr-FR" sz="2000"/>
              <a:t>Le plomb perturbe la biosynthèse des porphyrines en s'opposant à la condensation de 2 molécules d'acide delta amino-lévulinique pour former le porphobilinogène, puis en ralentissant la transformation des coproporphyrinogène en protoporphyrines et des protoporphyrines en hème. </a:t>
            </a:r>
          </a:p>
          <a:p>
            <a:pPr>
              <a:spcBef>
                <a:spcPct val="0"/>
              </a:spcBef>
              <a:buFontTx/>
              <a:buNone/>
            </a:pPr>
            <a:endParaRPr lang="fr-FR" altLang="fr-FR" sz="2000"/>
          </a:p>
        </p:txBody>
      </p:sp>
      <p:pic>
        <p:nvPicPr>
          <p:cNvPr id="1946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308225"/>
            <a:ext cx="55721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9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rPr>
              <a:t>Plomb : Biomarqueurs d'exposition</a:t>
            </a:r>
            <a:endParaRPr lang="fr-FR" dirty="0"/>
          </a:p>
        </p:txBody>
      </p:sp>
      <p:sp>
        <p:nvSpPr>
          <p:cNvPr id="5" name="Espace réservé du contenu 4"/>
          <p:cNvSpPr>
            <a:spLocks noGrp="1"/>
          </p:cNvSpPr>
          <p:nvPr>
            <p:ph idx="1"/>
          </p:nvPr>
        </p:nvSpPr>
        <p:spPr/>
        <p:txBody>
          <a:bodyPr>
            <a:normAutofit/>
          </a:bodyPr>
          <a:lstStyle/>
          <a:p>
            <a:r>
              <a:rPr lang="fr-FR" dirty="0"/>
              <a:t>Plombémie (prélèvement de sang veineux, hors du lieu d'exposition, à faire doser dans un laboratoire agréé)</a:t>
            </a:r>
          </a:p>
          <a:p>
            <a:pPr lvl="1"/>
            <a:r>
              <a:rPr lang="fr-FR" dirty="0"/>
              <a:t>Bon marqueur de l'exposition récente et stable, professionnelle ou </a:t>
            </a:r>
            <a:r>
              <a:rPr lang="fr-FR" dirty="0" smtClean="0"/>
              <a:t>environnementale</a:t>
            </a:r>
          </a:p>
          <a:p>
            <a:pPr lvl="1"/>
            <a:r>
              <a:rPr lang="fr-FR" dirty="0" smtClean="0"/>
              <a:t>Valeur </a:t>
            </a:r>
            <a:r>
              <a:rPr lang="fr-FR" dirty="0"/>
              <a:t>normale inférieure à 70 µg/L chez l'homme, à 60 µg/L chez la femme</a:t>
            </a:r>
          </a:p>
          <a:p>
            <a:pPr lvl="1"/>
            <a:r>
              <a:rPr lang="fr-FR" dirty="0"/>
              <a:t>Valeur acceptable inférieure à 400 µg/L chez le professionnel ; éviction du poste à partir de 800 µg/L</a:t>
            </a:r>
          </a:p>
          <a:p>
            <a:endParaRPr lang="fr-FR" dirty="0"/>
          </a:p>
        </p:txBody>
      </p:sp>
    </p:spTree>
    <p:extLst>
      <p:ext uri="{BB962C8B-B14F-4D97-AF65-F5344CB8AC3E}">
        <p14:creationId xmlns:p14="http://schemas.microsoft.com/office/powerpoint/2010/main" val="1541949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764704"/>
            <a:ext cx="7498080" cy="5328592"/>
          </a:xfrm>
        </p:spPr>
        <p:txBody>
          <a:bodyPr>
            <a:normAutofit fontScale="85000" lnSpcReduction="20000"/>
          </a:bodyPr>
          <a:lstStyle/>
          <a:p>
            <a:r>
              <a:rPr lang="fr-FR" dirty="0" err="1"/>
              <a:t>Protoporphyrine</a:t>
            </a:r>
            <a:r>
              <a:rPr lang="fr-FR" dirty="0"/>
              <a:t>-zinc érythrocytaire = PPZ ; prélèvement capillaire sur tube </a:t>
            </a:r>
            <a:r>
              <a:rPr lang="fr-FR" dirty="0" err="1"/>
              <a:t>hépariné</a:t>
            </a:r>
            <a:endParaRPr lang="fr-FR" dirty="0"/>
          </a:p>
          <a:p>
            <a:pPr lvl="1"/>
            <a:r>
              <a:rPr lang="fr-FR" dirty="0"/>
              <a:t>Reflète une exposition prolongée. Utilisable chez l'enfant, utilisé chez l'exposé en milieu professionnel</a:t>
            </a:r>
          </a:p>
          <a:p>
            <a:pPr lvl="1"/>
            <a:r>
              <a:rPr lang="fr-FR" dirty="0"/>
              <a:t>S'élève quelques semaines après le début de l'exposition, se normalise 4 mois après l'arrêt</a:t>
            </a:r>
          </a:p>
          <a:p>
            <a:pPr lvl="1"/>
            <a:r>
              <a:rPr lang="fr-FR" dirty="0"/>
              <a:t>Augmente à partir d'une plombémie de 150 à 250 µg/L, bien corrélée à la dose interne quand la plombémie est comprise entre 250 et 800 µg/L</a:t>
            </a:r>
          </a:p>
          <a:p>
            <a:pPr lvl="1"/>
            <a:r>
              <a:rPr lang="fr-FR" dirty="0"/>
              <a:t>Valeur normale inférieure à 2,5 µg/g d'hémoglobine, ou 350 µg/L</a:t>
            </a:r>
          </a:p>
          <a:p>
            <a:pPr lvl="1"/>
            <a:r>
              <a:rPr lang="fr-FR" dirty="0"/>
              <a:t>Augmentée en cas d'anémie ferriprive</a:t>
            </a:r>
          </a:p>
          <a:p>
            <a:pPr lvl="1"/>
            <a:r>
              <a:rPr lang="fr-FR" dirty="0"/>
              <a:t>Taux acceptable inférieure à 5 µg/g d'hémoglobine chez les travailleurs exposés, éviction du poste au delà de 10 µg/g </a:t>
            </a:r>
            <a:r>
              <a:rPr lang="fr-FR" dirty="0" smtClean="0"/>
              <a:t>d'hémoglobine</a:t>
            </a:r>
            <a:r>
              <a:rPr lang="fr-FR" dirty="0"/>
              <a:t/>
            </a:r>
            <a:br>
              <a:rPr lang="fr-FR" dirty="0"/>
            </a:br>
            <a:endParaRPr lang="fr-FR" dirty="0"/>
          </a:p>
        </p:txBody>
      </p:sp>
    </p:spTree>
    <p:extLst>
      <p:ext uri="{BB962C8B-B14F-4D97-AF65-F5344CB8AC3E}">
        <p14:creationId xmlns:p14="http://schemas.microsoft.com/office/powerpoint/2010/main" val="12343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548680"/>
            <a:ext cx="7498080" cy="5555704"/>
          </a:xfrm>
        </p:spPr>
        <p:txBody>
          <a:bodyPr>
            <a:normAutofit fontScale="62500" lnSpcReduction="20000"/>
          </a:bodyPr>
          <a:lstStyle/>
          <a:p>
            <a:r>
              <a:rPr lang="fr-FR" dirty="0"/>
              <a:t>Test de </a:t>
            </a:r>
            <a:r>
              <a:rPr lang="fr-FR" dirty="0" err="1"/>
              <a:t>plomburie</a:t>
            </a:r>
            <a:r>
              <a:rPr lang="fr-FR" dirty="0"/>
              <a:t> provoquée (Test à l'EDTA calcique = EDTANa2Ca)</a:t>
            </a:r>
          </a:p>
          <a:p>
            <a:pPr lvl="1"/>
            <a:r>
              <a:rPr lang="fr-FR" dirty="0"/>
              <a:t>Le meilleur indicateur de la dose interne, lors de l'intoxication chronique ou ancienne de l'adulte</a:t>
            </a:r>
          </a:p>
          <a:p>
            <a:pPr lvl="1"/>
            <a:r>
              <a:rPr lang="fr-FR" dirty="0"/>
              <a:t>Permet d'apprécier le plomb mobilisable</a:t>
            </a:r>
          </a:p>
          <a:p>
            <a:pPr lvl="1"/>
            <a:r>
              <a:rPr lang="fr-FR" dirty="0"/>
              <a:t>La veille du test, sur urine de 24 heures : </a:t>
            </a:r>
            <a:r>
              <a:rPr lang="fr-FR" dirty="0" err="1"/>
              <a:t>plomburie</a:t>
            </a:r>
            <a:r>
              <a:rPr lang="fr-FR" dirty="0" smtClean="0"/>
              <a:t>,  </a:t>
            </a:r>
            <a:r>
              <a:rPr lang="fr-FR" dirty="0"/>
              <a:t>ALA urinaire</a:t>
            </a:r>
          </a:p>
          <a:p>
            <a:pPr lvl="1"/>
            <a:r>
              <a:rPr lang="fr-FR" dirty="0"/>
              <a:t>Le matin du test : plombémie, PPZ, ionogramme plasmatique, urée, créatinine, NFS</a:t>
            </a:r>
          </a:p>
          <a:p>
            <a:pPr lvl="1"/>
            <a:r>
              <a:rPr lang="fr-FR" dirty="0"/>
              <a:t>Permet d'indiquer le traitement chélateur chez l'adulte en cas de plombémie comprise entre 300 et 750 µg/L</a:t>
            </a:r>
          </a:p>
          <a:p>
            <a:pPr lvl="2"/>
            <a:r>
              <a:rPr lang="fr-FR" dirty="0"/>
              <a:t>Protocole</a:t>
            </a:r>
          </a:p>
          <a:p>
            <a:pPr lvl="3"/>
            <a:r>
              <a:rPr lang="fr-FR" dirty="0"/>
              <a:t>Vider la vessie</a:t>
            </a:r>
          </a:p>
          <a:p>
            <a:pPr lvl="3"/>
            <a:r>
              <a:rPr lang="fr-FR" dirty="0"/>
              <a:t>Administrer 1 g d'EDTA Na2 Ca en perfusion IV dans 250 </a:t>
            </a:r>
            <a:r>
              <a:rPr lang="fr-FR" dirty="0" err="1"/>
              <a:t>mL</a:t>
            </a:r>
            <a:r>
              <a:rPr lang="fr-FR" dirty="0"/>
              <a:t> de soluté glucosé à 5%, à passer en 30 min</a:t>
            </a:r>
          </a:p>
          <a:p>
            <a:pPr lvl="3"/>
            <a:r>
              <a:rPr lang="fr-FR" dirty="0"/>
              <a:t>Collecter les urines pendant 5 h à partir du début de la perfusion et mesurer les concentrations de plomb et de la créatinine</a:t>
            </a:r>
          </a:p>
          <a:p>
            <a:pPr lvl="1"/>
            <a:r>
              <a:rPr lang="fr-FR" dirty="0"/>
              <a:t>Le traitement chélateur est indiqué si plus de 600 µg de plomb sont mesurés dans l'échantillon recueilli en 5 heures</a:t>
            </a:r>
          </a:p>
          <a:p>
            <a:pPr lvl="1"/>
            <a:r>
              <a:rPr lang="fr-FR" dirty="0"/>
              <a:t>Ce test n'est pas réalisé chez l'enfant. La plombémie est le seul biomarqueur décisionnel</a:t>
            </a:r>
          </a:p>
          <a:p>
            <a:endParaRPr lang="fr-FR" dirty="0"/>
          </a:p>
        </p:txBody>
      </p:sp>
    </p:spTree>
    <p:extLst>
      <p:ext uri="{BB962C8B-B14F-4D97-AF65-F5344CB8AC3E}">
        <p14:creationId xmlns:p14="http://schemas.microsoft.com/office/powerpoint/2010/main" val="1318523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t>ALA urinaire (ALA-U) : 20 </a:t>
            </a:r>
            <a:r>
              <a:rPr lang="fr-FR" dirty="0" err="1"/>
              <a:t>mL</a:t>
            </a:r>
            <a:r>
              <a:rPr lang="fr-FR" dirty="0"/>
              <a:t> d'urine + 5 gouttes d'acide acétique sur cantine sèche</a:t>
            </a:r>
          </a:p>
          <a:p>
            <a:pPr lvl="1"/>
            <a:r>
              <a:rPr lang="fr-FR" dirty="0"/>
              <a:t>Surveillance en milieu professionnel plutôt que dépistage, bon indicateur en cas d'exposition récente</a:t>
            </a:r>
          </a:p>
          <a:p>
            <a:pPr lvl="1"/>
            <a:r>
              <a:rPr lang="fr-FR" dirty="0"/>
              <a:t>Augmente (diminue) 1 à 2 semaines après le début (la fin) de l'exposition</a:t>
            </a:r>
          </a:p>
          <a:p>
            <a:pPr lvl="1"/>
            <a:r>
              <a:rPr lang="fr-FR" dirty="0"/>
              <a:t>Bien corrélée à la plombémie entre 400 et 800 µg/L</a:t>
            </a:r>
          </a:p>
          <a:p>
            <a:pPr lvl="1"/>
            <a:r>
              <a:rPr lang="fr-FR" dirty="0"/>
              <a:t>Valeur normale inférieure à 4,5 mg/g de créatinine</a:t>
            </a:r>
          </a:p>
          <a:p>
            <a:r>
              <a:rPr lang="fr-FR" dirty="0" err="1"/>
              <a:t>Plomburie</a:t>
            </a:r>
            <a:r>
              <a:rPr lang="fr-FR" dirty="0"/>
              <a:t> "spontanée"</a:t>
            </a:r>
          </a:p>
          <a:p>
            <a:pPr lvl="1"/>
            <a:r>
              <a:rPr lang="fr-FR" dirty="0"/>
              <a:t>Intoxication aiguë par les dérivés organiques</a:t>
            </a:r>
          </a:p>
          <a:p>
            <a:pPr lvl="1"/>
            <a:r>
              <a:rPr lang="fr-FR" dirty="0"/>
              <a:t>Taux normal inférieur à 30 µg/g de créatinine</a:t>
            </a:r>
          </a:p>
          <a:p>
            <a:pPr lvl="1"/>
            <a:r>
              <a:rPr lang="fr-FR" dirty="0"/>
              <a:t>Taux acceptable inférieur à 100 µg/g de créatinine chez les travailleurs exposés</a:t>
            </a:r>
          </a:p>
          <a:p>
            <a:pPr lvl="1"/>
            <a:r>
              <a:rPr lang="fr-FR" dirty="0"/>
              <a:t>Eviction du poste au delà de 180-200 µg/g de créatinine</a:t>
            </a:r>
          </a:p>
          <a:p>
            <a:endParaRPr lang="fr-FR" dirty="0"/>
          </a:p>
        </p:txBody>
      </p:sp>
    </p:spTree>
    <p:extLst>
      <p:ext uri="{BB962C8B-B14F-4D97-AF65-F5344CB8AC3E}">
        <p14:creationId xmlns:p14="http://schemas.microsoft.com/office/powerpoint/2010/main" val="40273376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7241</TotalTime>
  <Words>1872</Words>
  <Application>Microsoft Office PowerPoint</Application>
  <PresentationFormat>Affichage à l'écran (4:3)</PresentationFormat>
  <Paragraphs>168</Paragraphs>
  <Slides>45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45</vt:i4>
      </vt:variant>
    </vt:vector>
  </HeadingPairs>
  <TitlesOfParts>
    <vt:vector size="53" baseType="lpstr">
      <vt:lpstr>Calibri</vt:lpstr>
      <vt:lpstr>Corbel</vt:lpstr>
      <vt:lpstr>Gill Sans MT</vt:lpstr>
      <vt:lpstr>Lucida Calligraphy</vt:lpstr>
      <vt:lpstr>Times New Roman</vt:lpstr>
      <vt:lpstr>Verdana</vt:lpstr>
      <vt:lpstr>Wingdings 2</vt:lpstr>
      <vt:lpstr>Solstice</vt:lpstr>
      <vt:lpstr>Intoxication industrielle </vt:lpstr>
      <vt:lpstr>Intoxication au plomb</vt:lpstr>
      <vt:lpstr>Introduction</vt:lpstr>
      <vt:lpstr>Présentation PowerPoint</vt:lpstr>
      <vt:lpstr>Présentation PowerPoint</vt:lpstr>
      <vt:lpstr>Plomb : Biomarqueurs d'exposition</vt:lpstr>
      <vt:lpstr>Présentation PowerPoint</vt:lpstr>
      <vt:lpstr>Présentation PowerPoint</vt:lpstr>
      <vt:lpstr>Présentation PowerPoint</vt:lpstr>
      <vt:lpstr>Sources d’exposition au plomb </vt:lpstr>
      <vt:lpstr>Présentation PowerPoint</vt:lpstr>
      <vt:lpstr>Présentation PowerPoint</vt:lpstr>
      <vt:lpstr>Présentation PowerPoint</vt:lpstr>
      <vt:lpstr>Toxicité cellulaire du plomb </vt:lpstr>
      <vt:lpstr>Sur la synthèse de l'hème : </vt:lpstr>
      <vt:lpstr>Toxicité tissulaire du plomb </vt:lpstr>
      <vt:lpstr>Symptomatologie du Saturnisme </vt:lpstr>
      <vt:lpstr>Traitement </vt:lpstr>
      <vt:lpstr>Intoxication au mercure </vt:lpstr>
      <vt:lpstr>Définition</vt:lpstr>
      <vt:lpstr>Présentation PowerPoint</vt:lpstr>
      <vt:lpstr>Biopathologie</vt:lpstr>
      <vt:lpstr>Présentation PowerPoint</vt:lpstr>
      <vt:lpstr>Présentation PowerPoint</vt:lpstr>
      <vt:lpstr>Mécanismes d’action</vt:lpstr>
      <vt:lpstr>Signes cliniques</vt:lpstr>
      <vt:lpstr>Présentation PowerPoint</vt:lpstr>
      <vt:lpstr>Indications du dosage</vt:lpstr>
      <vt:lpstr>Présentation PowerPoint</vt:lpstr>
      <vt:lpstr>Méthode de dosage</vt:lpstr>
      <vt:lpstr>Valeurs de références</vt:lpstr>
      <vt:lpstr>Intoxication au cuivre</vt:lpstr>
      <vt:lpstr>Introduction</vt:lpstr>
      <vt:lpstr>Présentation PowerPoint</vt:lpstr>
      <vt:lpstr>étiologie</vt:lpstr>
      <vt:lpstr>Toxicité</vt:lpstr>
      <vt:lpstr>Présentation PowerPoint</vt:lpstr>
      <vt:lpstr>Présentation PowerPoint</vt:lpstr>
      <vt:lpstr>Le cuivre dans la maladie d'Alzheimer</vt:lpstr>
      <vt:lpstr>Présentation PowerPoint</vt:lpstr>
      <vt:lpstr>Présentation PowerPoint</vt:lpstr>
      <vt:lpstr>Présentation PowerPoint</vt:lpstr>
      <vt:lpstr>Evaluation</vt:lpstr>
      <vt:lpstr>traitement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Mécanisme d'action des toxiques</dc:title>
  <dc:creator>Acer</dc:creator>
  <cp:lastModifiedBy>HP</cp:lastModifiedBy>
  <cp:revision>82</cp:revision>
  <dcterms:created xsi:type="dcterms:W3CDTF">2020-05-31T23:25:21Z</dcterms:created>
  <dcterms:modified xsi:type="dcterms:W3CDTF">2022-06-03T00:12:22Z</dcterms:modified>
</cp:coreProperties>
</file>