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handoutMasterIdLst>
    <p:handoutMasterId r:id="rId48"/>
  </p:handoutMasterIdLst>
  <p:sldIdLst>
    <p:sldId id="256" r:id="rId2"/>
    <p:sldId id="257" r:id="rId3"/>
    <p:sldId id="261" r:id="rId4"/>
    <p:sldId id="258" r:id="rId5"/>
    <p:sldId id="262" r:id="rId6"/>
    <p:sldId id="275" r:id="rId7"/>
    <p:sldId id="263" r:id="rId8"/>
    <p:sldId id="268" r:id="rId9"/>
    <p:sldId id="306" r:id="rId10"/>
    <p:sldId id="307" r:id="rId11"/>
    <p:sldId id="309" r:id="rId12"/>
    <p:sldId id="310" r:id="rId13"/>
    <p:sldId id="311" r:id="rId14"/>
    <p:sldId id="264" r:id="rId15"/>
    <p:sldId id="312" r:id="rId16"/>
    <p:sldId id="313" r:id="rId17"/>
    <p:sldId id="315" r:id="rId18"/>
    <p:sldId id="316" r:id="rId19"/>
    <p:sldId id="317" r:id="rId20"/>
    <p:sldId id="283" r:id="rId21"/>
    <p:sldId id="284" r:id="rId22"/>
    <p:sldId id="285" r:id="rId23"/>
    <p:sldId id="286" r:id="rId24"/>
    <p:sldId id="273" r:id="rId25"/>
    <p:sldId id="274" r:id="rId26"/>
    <p:sldId id="297" r:id="rId27"/>
    <p:sldId id="300" r:id="rId28"/>
    <p:sldId id="298" r:id="rId29"/>
    <p:sldId id="299" r:id="rId30"/>
    <p:sldId id="301" r:id="rId31"/>
    <p:sldId id="296" r:id="rId32"/>
    <p:sldId id="295" r:id="rId33"/>
    <p:sldId id="279" r:id="rId34"/>
    <p:sldId id="287" r:id="rId35"/>
    <p:sldId id="281" r:id="rId36"/>
    <p:sldId id="288" r:id="rId37"/>
    <p:sldId id="289" r:id="rId38"/>
    <p:sldId id="290" r:id="rId39"/>
    <p:sldId id="293" r:id="rId40"/>
    <p:sldId id="294" r:id="rId41"/>
    <p:sldId id="302" r:id="rId42"/>
    <p:sldId id="303" r:id="rId43"/>
    <p:sldId id="304" r:id="rId44"/>
    <p:sldId id="305" r:id="rId45"/>
    <p:sldId id="314" r:id="rId4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68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37A122-51DF-40D8-B609-1FB07583F183}" type="datetimeFigureOut">
              <a:rPr lang="fr-FR" smtClean="0"/>
              <a:pPr/>
              <a:t>17/10/2022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99B7E-D3AF-449B-A14A-90CFB9F6EC3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383C6-7076-4628-836D-77976B7CD541}" type="datetimeFigureOut">
              <a:rPr lang="fr-FR" smtClean="0"/>
              <a:pPr/>
              <a:t>17/10/2022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F520C9-9984-4502-AC1C-5EADCEAE417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D827-81B4-4315-8194-9128CC7DB5D1}" type="datetime1">
              <a:rPr lang="fr-FR" smtClean="0"/>
              <a:pPr/>
              <a:t>17/10/2022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90DDA-7C87-4D57-84C7-3812B3CF810F}" type="datetime1">
              <a:rPr lang="fr-FR" smtClean="0"/>
              <a:pPr/>
              <a:t>17/10/2022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B9500-204A-4708-A6FA-1CCBD42DFFBA}" type="datetime1">
              <a:rPr lang="fr-FR" smtClean="0"/>
              <a:pPr/>
              <a:t>17/10/2022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71DA6-DAD1-49B6-9770-C79252D74555}" type="datetime1">
              <a:rPr lang="fr-FR" smtClean="0"/>
              <a:pPr/>
              <a:t>17/10/2022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E6CF9-7B40-4177-9546-252DD2739849}" type="datetime1">
              <a:rPr lang="fr-FR" smtClean="0"/>
              <a:pPr/>
              <a:t>17/10/2022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33634-00E9-4DCD-8A38-92E7F2354015}" type="datetime1">
              <a:rPr lang="fr-FR" smtClean="0"/>
              <a:pPr/>
              <a:t>17/10/2022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52601-91DD-46CC-8223-3FB466493B40}" type="datetime1">
              <a:rPr lang="fr-FR" smtClean="0"/>
              <a:pPr/>
              <a:t>17/10/2022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FE93-6C0C-4DC7-BDCE-656C1913B74F}" type="datetime1">
              <a:rPr lang="fr-FR" smtClean="0"/>
              <a:pPr/>
              <a:t>17/10/2022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pic>
        <p:nvPicPr>
          <p:cNvPr id="17" name="Image 16"/>
          <p:cNvPicPr/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34390" y="52160"/>
            <a:ext cx="60891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092F3-F431-4180-AFA9-88AB167E9478}" type="datetime1">
              <a:rPr lang="fr-FR" smtClean="0"/>
              <a:pPr/>
              <a:t>17/10/2022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60EE0-F376-4F07-B829-E09DB5443170}" type="datetime1">
              <a:rPr lang="fr-FR" smtClean="0"/>
              <a:pPr/>
              <a:t>17/10/2022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A3040-238A-4639-B107-50715B2EDC65}" type="datetime1">
              <a:rPr lang="fr-FR" smtClean="0"/>
              <a:pPr/>
              <a:t>17/10/2022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8D178-ACC6-4AB7-B813-E7C62D5B4B3B}" type="datetime1">
              <a:rPr lang="fr-FR" smtClean="0"/>
              <a:pPr/>
              <a:t>17/10/2022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Rappel – Base de Données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1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-27384"/>
            <a:ext cx="9144000" cy="936104"/>
          </a:xfrm>
        </p:spPr>
        <p:txBody>
          <a:bodyPr>
            <a:noAutofit/>
          </a:bodyPr>
          <a:lstStyle/>
          <a:p>
            <a:r>
              <a:rPr lang="fr-FR" sz="3600" dirty="0" smtClean="0"/>
              <a:t>Architecture logique d’un SGBD</a:t>
            </a:r>
            <a:endParaRPr lang="fr-FR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10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42624" y="1150293"/>
            <a:ext cx="8424936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200" dirty="0" smtClean="0">
                <a:latin typeface="+mj-lt"/>
                <a:cs typeface="Arial" pitchFamily="34" charset="0"/>
              </a:rPr>
              <a:t>  La plupart des SGBD suivent l’architecture standard </a:t>
            </a:r>
            <a:r>
              <a:rPr lang="fr-FR" sz="2200" dirty="0" err="1" smtClean="0">
                <a:latin typeface="+mj-lt"/>
                <a:cs typeface="Arial" pitchFamily="34" charset="0"/>
              </a:rPr>
              <a:t>Ansi</a:t>
            </a:r>
            <a:r>
              <a:rPr lang="fr-FR" sz="2200" dirty="0" smtClean="0">
                <a:latin typeface="+mj-lt"/>
                <a:cs typeface="Arial" pitchFamily="34" charset="0"/>
              </a:rPr>
              <a:t>/Sparc 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>
                <a:latin typeface="+mj-lt"/>
                <a:cs typeface="Arial" pitchFamily="34" charset="0"/>
              </a:rPr>
              <a:t>  Permet d’isoler les différents niveaux d’abstraction nécessaires pour un SGBD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>
                <a:latin typeface="+mj-lt"/>
                <a:cs typeface="Arial" pitchFamily="34" charset="0"/>
              </a:rPr>
              <a:t> Détacher l’utilisateur de l’implémentation physique.</a:t>
            </a:r>
          </a:p>
          <a:p>
            <a:endParaRPr lang="fr-FR" sz="2200" dirty="0" smtClean="0">
              <a:latin typeface="+mj-lt"/>
              <a:cs typeface="Arial" pitchFamily="34" charset="0"/>
            </a:endParaRPr>
          </a:p>
        </p:txBody>
      </p:sp>
      <p:grpSp>
        <p:nvGrpSpPr>
          <p:cNvPr id="17" name="Groupe 16"/>
          <p:cNvGrpSpPr/>
          <p:nvPr/>
        </p:nvGrpSpPr>
        <p:grpSpPr>
          <a:xfrm>
            <a:off x="3563888" y="3767856"/>
            <a:ext cx="1368152" cy="720080"/>
            <a:chOff x="3203848" y="2798344"/>
            <a:chExt cx="1368152" cy="770384"/>
          </a:xfrm>
        </p:grpSpPr>
        <p:sp>
          <p:nvSpPr>
            <p:cNvPr id="5" name="Rectangle 4"/>
            <p:cNvSpPr/>
            <p:nvPr/>
          </p:nvSpPr>
          <p:spPr>
            <a:xfrm>
              <a:off x="3203848" y="2798344"/>
              <a:ext cx="1368152" cy="77038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203848" y="2852936"/>
              <a:ext cx="1349896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fr-FR" sz="1600" dirty="0" err="1" smtClean="0"/>
                <a:t>Conceptual</a:t>
              </a:r>
              <a:endParaRPr lang="fr-FR" sz="1600" dirty="0" smtClean="0"/>
            </a:p>
            <a:p>
              <a:pPr algn="ctr"/>
              <a:r>
                <a:rPr lang="fr-FR" sz="1600" dirty="0" err="1" smtClean="0"/>
                <a:t>Schema</a:t>
              </a:r>
              <a:endParaRPr lang="fr-FR" sz="1600" dirty="0"/>
            </a:p>
          </p:txBody>
        </p:sp>
      </p:grpSp>
      <p:grpSp>
        <p:nvGrpSpPr>
          <p:cNvPr id="18" name="Groupe 17"/>
          <p:cNvGrpSpPr/>
          <p:nvPr/>
        </p:nvGrpSpPr>
        <p:grpSpPr>
          <a:xfrm>
            <a:off x="3591184" y="4851744"/>
            <a:ext cx="1368152" cy="648072"/>
            <a:chOff x="3203848" y="4242792"/>
            <a:chExt cx="1368152" cy="770384"/>
          </a:xfrm>
        </p:grpSpPr>
        <p:sp>
          <p:nvSpPr>
            <p:cNvPr id="8" name="Rectangle 7"/>
            <p:cNvSpPr/>
            <p:nvPr/>
          </p:nvSpPr>
          <p:spPr>
            <a:xfrm>
              <a:off x="3203848" y="4242792"/>
              <a:ext cx="1349896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fr-FR" sz="1600" dirty="0" err="1" smtClean="0"/>
                <a:t>Internal</a:t>
              </a:r>
              <a:endParaRPr lang="fr-FR" sz="1600" dirty="0" smtClean="0"/>
            </a:p>
            <a:p>
              <a:pPr algn="ctr"/>
              <a:r>
                <a:rPr lang="fr-FR" sz="1600" dirty="0" err="1" smtClean="0"/>
                <a:t>Schema</a:t>
              </a:r>
              <a:endParaRPr lang="fr-FR" sz="16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203848" y="4242792"/>
              <a:ext cx="1368152" cy="77038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6" name="Groupe 15"/>
          <p:cNvGrpSpPr/>
          <p:nvPr/>
        </p:nvGrpSpPr>
        <p:grpSpPr>
          <a:xfrm>
            <a:off x="3752616" y="5795384"/>
            <a:ext cx="1008112" cy="801968"/>
            <a:chOff x="5340560" y="4825872"/>
            <a:chExt cx="1008112" cy="801968"/>
          </a:xfrm>
        </p:grpSpPr>
        <p:sp>
          <p:nvSpPr>
            <p:cNvPr id="14" name="Organigramme : Disque magnétique 13"/>
            <p:cNvSpPr/>
            <p:nvPr/>
          </p:nvSpPr>
          <p:spPr>
            <a:xfrm>
              <a:off x="5340560" y="4825872"/>
              <a:ext cx="1008112" cy="801968"/>
            </a:xfrm>
            <a:prstGeom prst="flowChartMagneticDisk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508104" y="5013176"/>
              <a:ext cx="720080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sz="1600" dirty="0" smtClean="0"/>
                <a:t>data</a:t>
              </a:r>
            </a:p>
            <a:p>
              <a:r>
                <a:rPr lang="fr-FR" sz="1600" dirty="0" smtClean="0"/>
                <a:t>base</a:t>
              </a:r>
              <a:endParaRPr lang="fr-FR" sz="1600" dirty="0"/>
            </a:p>
          </p:txBody>
        </p:sp>
      </p:grpSp>
      <p:grpSp>
        <p:nvGrpSpPr>
          <p:cNvPr id="20" name="Groupe 19"/>
          <p:cNvGrpSpPr/>
          <p:nvPr/>
        </p:nvGrpSpPr>
        <p:grpSpPr>
          <a:xfrm>
            <a:off x="3622248" y="2773392"/>
            <a:ext cx="1296144" cy="495672"/>
            <a:chOff x="3005962" y="2798344"/>
            <a:chExt cx="1349896" cy="770384"/>
          </a:xfrm>
        </p:grpSpPr>
        <p:sp>
          <p:nvSpPr>
            <p:cNvPr id="21" name="Rectangle 20"/>
            <p:cNvSpPr/>
            <p:nvPr/>
          </p:nvSpPr>
          <p:spPr>
            <a:xfrm>
              <a:off x="3203848" y="2798344"/>
              <a:ext cx="908889" cy="77038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005962" y="2890714"/>
              <a:ext cx="1349896" cy="5261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fr-FR" sz="1600" dirty="0" err="1" smtClean="0"/>
                <a:t>View</a:t>
              </a:r>
              <a:r>
                <a:rPr lang="fr-FR" sz="1600" dirty="0" smtClean="0"/>
                <a:t> 1</a:t>
              </a:r>
              <a:endParaRPr lang="fr-FR" sz="1600" dirty="0"/>
            </a:p>
          </p:txBody>
        </p:sp>
      </p:grpSp>
      <p:grpSp>
        <p:nvGrpSpPr>
          <p:cNvPr id="23" name="Groupe 22"/>
          <p:cNvGrpSpPr/>
          <p:nvPr/>
        </p:nvGrpSpPr>
        <p:grpSpPr>
          <a:xfrm>
            <a:off x="5004048" y="2773392"/>
            <a:ext cx="1296144" cy="495672"/>
            <a:chOff x="3005962" y="2798344"/>
            <a:chExt cx="1349896" cy="770384"/>
          </a:xfrm>
        </p:grpSpPr>
        <p:sp>
          <p:nvSpPr>
            <p:cNvPr id="24" name="Rectangle 23"/>
            <p:cNvSpPr/>
            <p:nvPr/>
          </p:nvSpPr>
          <p:spPr>
            <a:xfrm>
              <a:off x="3203848" y="2798344"/>
              <a:ext cx="908889" cy="77038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005962" y="2890714"/>
              <a:ext cx="1349896" cy="5261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fr-FR" sz="1600" dirty="0" err="1" smtClean="0"/>
                <a:t>View</a:t>
              </a:r>
              <a:r>
                <a:rPr lang="fr-FR" sz="1600" dirty="0" smtClean="0"/>
                <a:t> 2</a:t>
              </a:r>
              <a:endParaRPr lang="fr-FR" sz="1600" dirty="0"/>
            </a:p>
          </p:txBody>
        </p:sp>
      </p:grpSp>
      <p:grpSp>
        <p:nvGrpSpPr>
          <p:cNvPr id="26" name="Groupe 25"/>
          <p:cNvGrpSpPr/>
          <p:nvPr/>
        </p:nvGrpSpPr>
        <p:grpSpPr>
          <a:xfrm>
            <a:off x="2123728" y="2773392"/>
            <a:ext cx="1296144" cy="495672"/>
            <a:chOff x="3005962" y="2798344"/>
            <a:chExt cx="1349896" cy="770384"/>
          </a:xfrm>
        </p:grpSpPr>
        <p:sp>
          <p:nvSpPr>
            <p:cNvPr id="27" name="Rectangle 26"/>
            <p:cNvSpPr/>
            <p:nvPr/>
          </p:nvSpPr>
          <p:spPr>
            <a:xfrm>
              <a:off x="3203848" y="2798344"/>
              <a:ext cx="908889" cy="77038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005962" y="2890714"/>
              <a:ext cx="1349896" cy="5261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fr-FR" sz="1600" dirty="0" err="1" smtClean="0"/>
                <a:t>View</a:t>
              </a:r>
              <a:r>
                <a:rPr lang="fr-FR" sz="1600" dirty="0" smtClean="0"/>
                <a:t> 1</a:t>
              </a:r>
              <a:endParaRPr lang="fr-FR" sz="1600" dirty="0"/>
            </a:p>
          </p:txBody>
        </p:sp>
      </p:grpSp>
      <p:cxnSp>
        <p:nvCxnSpPr>
          <p:cNvPr id="30" name="Connecteur droit 29"/>
          <p:cNvCxnSpPr>
            <a:stCxn id="24" idx="2"/>
            <a:endCxn id="5" idx="0"/>
          </p:cNvCxnSpPr>
          <p:nvPr/>
        </p:nvCxnSpPr>
        <p:spPr>
          <a:xfrm flipH="1">
            <a:off x="4247964" y="3269064"/>
            <a:ext cx="1382439" cy="49879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>
            <a:stCxn id="21" idx="2"/>
            <a:endCxn id="5" idx="0"/>
          </p:cNvCxnSpPr>
          <p:nvPr/>
        </p:nvCxnSpPr>
        <p:spPr>
          <a:xfrm flipH="1">
            <a:off x="4247964" y="3269064"/>
            <a:ext cx="639" cy="49879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>
            <a:stCxn id="27" idx="2"/>
            <a:endCxn id="5" idx="0"/>
          </p:cNvCxnSpPr>
          <p:nvPr/>
        </p:nvCxnSpPr>
        <p:spPr>
          <a:xfrm>
            <a:off x="2750083" y="3269064"/>
            <a:ext cx="1497881" cy="49879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/>
          <p:cNvCxnSpPr>
            <a:stCxn id="5" idx="2"/>
            <a:endCxn id="9" idx="0"/>
          </p:cNvCxnSpPr>
          <p:nvPr/>
        </p:nvCxnSpPr>
        <p:spPr>
          <a:xfrm>
            <a:off x="4247964" y="4487936"/>
            <a:ext cx="0" cy="36380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4256672" y="5496048"/>
            <a:ext cx="0" cy="36380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-27384"/>
            <a:ext cx="9144000" cy="936104"/>
          </a:xfrm>
        </p:spPr>
        <p:txBody>
          <a:bodyPr>
            <a:noAutofit/>
          </a:bodyPr>
          <a:lstStyle/>
          <a:p>
            <a:r>
              <a:rPr lang="fr-FR" sz="3600" dirty="0" smtClean="0"/>
              <a:t>Architecture logique d’un SGBD</a:t>
            </a:r>
            <a:endParaRPr lang="fr-FR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11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42624" y="1150293"/>
            <a:ext cx="8424936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fr-FR" sz="2200" dirty="0" smtClean="0">
                <a:latin typeface="+mj-lt"/>
                <a:cs typeface="Arial" pitchFamily="34" charset="0"/>
              </a:rPr>
              <a:t>Niveau interne ou physique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fr-FR" sz="2200" dirty="0" smtClean="0">
                <a:latin typeface="+mj-lt"/>
                <a:cs typeface="Arial" pitchFamily="34" charset="0"/>
              </a:rPr>
              <a:t>Décrit le modèle de stockage des données et les fonctions d’accès</a:t>
            </a:r>
          </a:p>
          <a:p>
            <a:pPr marL="914400" lvl="1" indent="-457200"/>
            <a:endParaRPr lang="fr-FR" sz="2200" dirty="0" smtClean="0">
              <a:latin typeface="+mj-lt"/>
              <a:cs typeface="Arial" pitchFamily="34" charset="0"/>
            </a:endParaRPr>
          </a:p>
          <a:p>
            <a:pPr marL="457200" indent="-457200">
              <a:buFont typeface="+mj-lt"/>
              <a:buAutoNum type="arabicParenR"/>
            </a:pPr>
            <a:r>
              <a:rPr lang="fr-FR" sz="2200" dirty="0" smtClean="0">
                <a:latin typeface="+mj-lt"/>
                <a:cs typeface="Arial" pitchFamily="34" charset="0"/>
              </a:rPr>
              <a:t>Niveau conceptuel ou logique 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fr-FR" sz="2200" dirty="0" smtClean="0">
                <a:latin typeface="+mj-lt"/>
                <a:cs typeface="Arial" pitchFamily="34" charset="0"/>
              </a:rPr>
              <a:t>Décrit la structure globale de la base de données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fr-FR" sz="2200" dirty="0" smtClean="0">
                <a:latin typeface="+mj-lt"/>
                <a:cs typeface="Arial" pitchFamily="34" charset="0"/>
              </a:rPr>
              <a:t>Le schéma conceptuel </a:t>
            </a:r>
          </a:p>
          <a:p>
            <a:pPr marL="1371600" lvl="2" indent="-457200">
              <a:buFont typeface="Calibri" pitchFamily="34" charset="0"/>
              <a:buChar char="‒"/>
            </a:pPr>
            <a:r>
              <a:rPr lang="fr-FR" sz="2200" dirty="0" smtClean="0">
                <a:latin typeface="+mj-lt"/>
                <a:cs typeface="Arial" pitchFamily="34" charset="0"/>
              </a:rPr>
              <a:t>Est produit par une analyse de l’application à modéliser et par intégration des différentes vues utilisateurs</a:t>
            </a:r>
          </a:p>
          <a:p>
            <a:pPr marL="1371600" lvl="2" indent="-457200">
              <a:buFont typeface="Calibri" pitchFamily="34" charset="0"/>
              <a:buChar char="‒"/>
            </a:pPr>
            <a:r>
              <a:rPr lang="fr-FR" sz="2200" dirty="0" smtClean="0">
                <a:latin typeface="+mj-lt"/>
                <a:cs typeface="Arial" pitchFamily="34" charset="0"/>
              </a:rPr>
              <a:t>Décrit la structure de la base indépendamment de son implantation</a:t>
            </a:r>
          </a:p>
          <a:p>
            <a:pPr marL="1371600" lvl="2" indent="-457200"/>
            <a:endParaRPr lang="fr-FR" sz="2200" dirty="0" smtClean="0">
              <a:latin typeface="+mj-lt"/>
              <a:cs typeface="Arial" pitchFamily="34" charset="0"/>
            </a:endParaRPr>
          </a:p>
          <a:p>
            <a:pPr marL="457200" indent="-457200">
              <a:buFont typeface="+mj-lt"/>
              <a:buAutoNum type="arabicParenR"/>
            </a:pPr>
            <a:r>
              <a:rPr lang="fr-FR" sz="2200" dirty="0" smtClean="0"/>
              <a:t>Niveau externe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 Correspond aux différentes vues des utilisateurs. 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 Chaque schéma externe donne une vue sur le schéma conceptuel à une classe d’utilisateurs.</a:t>
            </a:r>
            <a:endParaRPr lang="fr-FR" sz="2200" dirty="0" smtClean="0">
              <a:cs typeface="Arial" pitchFamily="34" charset="0"/>
            </a:endParaRPr>
          </a:p>
          <a:p>
            <a:pPr marL="1371600" lvl="2" indent="-457200"/>
            <a:endParaRPr lang="fr-FR" sz="2200" dirty="0" smtClean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-27384"/>
            <a:ext cx="9144000" cy="936104"/>
          </a:xfrm>
        </p:spPr>
        <p:txBody>
          <a:bodyPr>
            <a:noAutofit/>
          </a:bodyPr>
          <a:lstStyle/>
          <a:p>
            <a:r>
              <a:rPr lang="fr-FR" sz="3600" dirty="0" smtClean="0"/>
              <a:t>Séparation logique / physique </a:t>
            </a:r>
            <a:r>
              <a:rPr lang="fr-FR" sz="1000" dirty="0" smtClean="0"/>
              <a:t>[+SGBDR]</a:t>
            </a:r>
            <a:endParaRPr lang="fr-FR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12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8856" y="1241186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Principe d’indépendance des données</a:t>
            </a:r>
          </a:p>
          <a:p>
            <a:pPr>
              <a:buFont typeface="Wingdings" pitchFamily="2" charset="2"/>
              <a:buChar char="§"/>
            </a:pPr>
            <a:r>
              <a:rPr lang="fr-FR" sz="2400" i="1" dirty="0" smtClean="0">
                <a:latin typeface="+mj-lt"/>
                <a:cs typeface="Arial" pitchFamily="34" charset="0"/>
              </a:rPr>
              <a:t>   P</a:t>
            </a:r>
            <a:r>
              <a:rPr lang="fr-FR" sz="2400" dirty="0" smtClean="0">
                <a:latin typeface="+mj-lt"/>
                <a:cs typeface="Arial" pitchFamily="34" charset="0"/>
              </a:rPr>
              <a:t>ermet à l’utilisateur de se concentrer uniquement sur la représentation logique des données sans se soucier de la représentation physique de ces données.</a:t>
            </a:r>
          </a:p>
        </p:txBody>
      </p:sp>
      <p:sp>
        <p:nvSpPr>
          <p:cNvPr id="6" name="Rectangle 5"/>
          <p:cNvSpPr/>
          <p:nvPr/>
        </p:nvSpPr>
        <p:spPr>
          <a:xfrm>
            <a:off x="971600" y="2814027"/>
            <a:ext cx="76328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  LDD pour définir les aspects structurels des données.</a:t>
            </a:r>
          </a:p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  LMD pour y accéder et les mettre-à-jour.</a:t>
            </a:r>
          </a:p>
        </p:txBody>
      </p:sp>
      <p:sp>
        <p:nvSpPr>
          <p:cNvPr id="8" name="Rectangle 7"/>
          <p:cNvSpPr/>
          <p:nvPr/>
        </p:nvSpPr>
        <p:spPr>
          <a:xfrm>
            <a:off x="646392" y="4005064"/>
            <a:ext cx="84249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Plusieurs aspects de l’implémentation physique peuvent être changés sans avoir à modifier la vision abstraite de la base de données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Distinction fondamentale qui existe entre les systèmes de fichiers et les bases de données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245576"/>
            <a:ext cx="9144000" cy="936104"/>
          </a:xfrm>
        </p:spPr>
        <p:txBody>
          <a:bodyPr>
            <a:noAutofit/>
          </a:bodyPr>
          <a:lstStyle/>
          <a:p>
            <a:r>
              <a:rPr lang="fr-FR" sz="3600" dirty="0" smtClean="0"/>
              <a:t>Séparation niveaux physique et </a:t>
            </a:r>
            <a:br>
              <a:rPr lang="fr-FR" sz="3600" dirty="0" smtClean="0"/>
            </a:br>
            <a:r>
              <a:rPr lang="fr-FR" sz="3600" dirty="0" smtClean="0"/>
              <a:t>applicatif </a:t>
            </a:r>
            <a:r>
              <a:rPr lang="fr-FR" sz="1200" dirty="0" smtClean="0"/>
              <a:t>[+SGBDR]</a:t>
            </a:r>
            <a:endParaRPr lang="fr-FR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13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42624" y="1724615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Offre des </a:t>
            </a:r>
            <a:r>
              <a:rPr lang="fr-FR" sz="2400" dirty="0" smtClean="0">
                <a:latin typeface="+mj-lt"/>
              </a:rPr>
              <a:t>points de vue différent sur les bases de données qui sont adaptés à des besoins spécifiques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</a:rPr>
              <a:t>   Les vues cachent les informations sans intérêt</a:t>
            </a:r>
            <a:endParaRPr lang="fr-FR" sz="2400" dirty="0" smtClean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-27384"/>
            <a:ext cx="9144000" cy="936104"/>
          </a:xfrm>
        </p:spPr>
        <p:txBody>
          <a:bodyPr>
            <a:noAutofit/>
          </a:bodyPr>
          <a:lstStyle/>
          <a:p>
            <a:r>
              <a:rPr lang="fr-FR" sz="3600" dirty="0" smtClean="0">
                <a:cs typeface="Arial" pitchFamily="34" charset="0"/>
              </a:rPr>
              <a:t>Modèle relationnel</a:t>
            </a:r>
            <a:endParaRPr lang="fr-FR" sz="3600" dirty="0">
              <a:cs typeface="Arial" pitchFamily="34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42624" y="1196752"/>
            <a:ext cx="84249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/>
              <a:t>Les concepts sont fondés sur une théorie mathématique</a:t>
            </a:r>
          </a:p>
          <a:p>
            <a:r>
              <a:rPr lang="fr-FR" sz="2400" dirty="0" smtClean="0"/>
              <a:t>issue de :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   L'algèbre relationnelle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   La théorie des ensembles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   La logique formelle</a:t>
            </a:r>
            <a:endParaRPr lang="fr-FR" sz="2400" dirty="0" smtClean="0">
              <a:latin typeface="+mj-lt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endParaRPr lang="fr-FR" sz="2400" dirty="0" smtClean="0">
              <a:latin typeface="+mj-lt"/>
              <a:cs typeface="Arial" pitchFamily="34" charset="0"/>
            </a:endParaRPr>
          </a:p>
        </p:txBody>
      </p:sp>
      <p:pic>
        <p:nvPicPr>
          <p:cNvPr id="15362" name="Picture 2" descr="Edgar F Cod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3284984"/>
            <a:ext cx="2009775" cy="2857500"/>
          </a:xfrm>
          <a:prstGeom prst="rect">
            <a:avLst/>
          </a:prstGeom>
          <a:noFill/>
        </p:spPr>
      </p:pic>
      <p:sp>
        <p:nvSpPr>
          <p:cNvPr id="20" name="Rectangle 19"/>
          <p:cNvSpPr/>
          <p:nvPr/>
        </p:nvSpPr>
        <p:spPr>
          <a:xfrm>
            <a:off x="638856" y="3685088"/>
            <a:ext cx="56613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/>
              <a:t>Repose sur le principe de la séparation entre les données et les traitements</a:t>
            </a:r>
          </a:p>
          <a:p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   A été proposé par l'informaticien d'IBM Edgar F. </a:t>
            </a:r>
            <a:r>
              <a:rPr lang="fr-FR" sz="2400" dirty="0" err="1" smtClean="0"/>
              <a:t>Codd</a:t>
            </a:r>
            <a:r>
              <a:rPr lang="fr-FR" sz="2400" dirty="0" smtClean="0"/>
              <a:t> CODD en 1970</a:t>
            </a:r>
          </a:p>
          <a:p>
            <a:endParaRPr lang="fr-FR" sz="2400" dirty="0" smtClean="0"/>
          </a:p>
          <a:p>
            <a:endParaRPr lang="fr-FR" sz="2400" dirty="0" smtClean="0"/>
          </a:p>
          <a:p>
            <a:pPr>
              <a:buFont typeface="Wingdings" pitchFamily="2" charset="2"/>
              <a:buChar char="§"/>
            </a:pPr>
            <a:endParaRPr lang="fr-FR" sz="2400" dirty="0" smtClean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-27384"/>
            <a:ext cx="9144000" cy="936104"/>
          </a:xfrm>
        </p:spPr>
        <p:txBody>
          <a:bodyPr>
            <a:noAutofit/>
          </a:bodyPr>
          <a:lstStyle/>
          <a:p>
            <a:r>
              <a:rPr lang="fr-FR" sz="3600" dirty="0" smtClean="0">
                <a:cs typeface="Arial" pitchFamily="34" charset="0"/>
              </a:rPr>
              <a:t>Modèle relationnel (2)</a:t>
            </a:r>
            <a:endParaRPr lang="fr-FR" sz="3600" dirty="0">
              <a:cs typeface="Arial" pitchFamily="34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15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42624" y="1196752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/>
              <a:t>Les données sont organisées en </a:t>
            </a:r>
            <a:r>
              <a:rPr lang="fr-FR" sz="2400" dirty="0" smtClean="0">
                <a:solidFill>
                  <a:srgbClr val="0070C0"/>
                </a:solidFill>
              </a:rPr>
              <a:t>relations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 Tables: </a:t>
            </a:r>
            <a:r>
              <a:rPr lang="fr-FR" sz="2400" dirty="0" smtClean="0">
                <a:solidFill>
                  <a:srgbClr val="0070C0"/>
                </a:solidFill>
              </a:rPr>
              <a:t>relations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 Colonnes: </a:t>
            </a:r>
            <a:r>
              <a:rPr lang="fr-FR" sz="2400" dirty="0" smtClean="0">
                <a:solidFill>
                  <a:srgbClr val="0070C0"/>
                </a:solidFill>
              </a:rPr>
              <a:t>attributs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 Lignes: </a:t>
            </a:r>
            <a:r>
              <a:rPr lang="fr-FR" sz="2400" dirty="0" smtClean="0">
                <a:solidFill>
                  <a:srgbClr val="0070C0"/>
                </a:solidFill>
              </a:rPr>
              <a:t>n-</a:t>
            </a:r>
            <a:r>
              <a:rPr lang="fr-FR" sz="2400" dirty="0" err="1" smtClean="0">
                <a:solidFill>
                  <a:srgbClr val="0070C0"/>
                </a:solidFill>
              </a:rPr>
              <a:t>uplets</a:t>
            </a:r>
            <a:r>
              <a:rPr lang="fr-FR" sz="2400" dirty="0" smtClean="0"/>
              <a:t> (ou </a:t>
            </a:r>
            <a:r>
              <a:rPr lang="fr-FR" sz="2400" dirty="0" err="1" smtClean="0">
                <a:solidFill>
                  <a:srgbClr val="0070C0"/>
                </a:solidFill>
              </a:rPr>
              <a:t>tuples</a:t>
            </a:r>
            <a:r>
              <a:rPr lang="fr-FR" sz="2400" dirty="0" smtClean="0"/>
              <a:t>)</a:t>
            </a:r>
            <a:endParaRPr lang="fr-FR" sz="2400" dirty="0" smtClean="0">
              <a:latin typeface="+mj-lt"/>
              <a:cs typeface="Arial" pitchFamily="34" charset="0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1245986" y="3868256"/>
          <a:ext cx="7488830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135"/>
                <a:gridCol w="1226754"/>
                <a:gridCol w="1026068"/>
                <a:gridCol w="1337291"/>
                <a:gridCol w="1882495"/>
                <a:gridCol w="792087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800" b="1" u="sng" dirty="0" err="1" smtClean="0"/>
                        <a:t>idEtudiant</a:t>
                      </a:r>
                      <a:endParaRPr lang="fr-FR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u="none" dirty="0" smtClean="0"/>
                        <a:t>nom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u="none" dirty="0" smtClean="0"/>
                        <a:t>adresse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err="1" smtClean="0"/>
                        <a:t>numC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err="1" smtClean="0"/>
                        <a:t>desc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/>
                        <a:t>note</a:t>
                      </a:r>
                      <a:endParaRPr lang="fr-FR" b="1" u="non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110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Amina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Alger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M212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Analyse 1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406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Ali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Jijel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M212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Analyse  1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218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Ahmed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Alger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I209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Base</a:t>
                      </a:r>
                      <a:r>
                        <a:rPr lang="fr-FR" b="0" u="none" baseline="0" dirty="0" smtClean="0">
                          <a:solidFill>
                            <a:schemeClr val="tx1"/>
                          </a:solidFill>
                        </a:rPr>
                        <a:t> de données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340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Amir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Sétif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I209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Base</a:t>
                      </a:r>
                      <a:r>
                        <a:rPr lang="fr-FR" b="0" u="none" baseline="0" dirty="0" smtClean="0">
                          <a:solidFill>
                            <a:schemeClr val="tx1"/>
                          </a:solidFill>
                        </a:rPr>
                        <a:t> de données</a:t>
                      </a:r>
                      <a:endParaRPr lang="fr-FR" b="0" u="none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200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Karima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Jijel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M100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Algèbre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642624" y="2939460"/>
            <a:ext cx="52255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/>
              <a:t>Exemple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Table : Etudiant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-27384"/>
            <a:ext cx="9144000" cy="936104"/>
          </a:xfrm>
        </p:spPr>
        <p:txBody>
          <a:bodyPr>
            <a:noAutofit/>
          </a:bodyPr>
          <a:lstStyle/>
          <a:p>
            <a:r>
              <a:rPr lang="fr-FR" sz="3600" dirty="0" smtClean="0">
                <a:cs typeface="Arial" pitchFamily="34" charset="0"/>
              </a:rPr>
              <a:t>Modèle relationnel (3)</a:t>
            </a:r>
            <a:endParaRPr lang="fr-FR" sz="3600" dirty="0">
              <a:cs typeface="Arial" pitchFamily="34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16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42624" y="1196752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>
                <a:solidFill>
                  <a:srgbClr val="0070C0"/>
                </a:solidFill>
              </a:rPr>
              <a:t>Schéma</a:t>
            </a:r>
            <a:r>
              <a:rPr lang="fr-FR" sz="2400" dirty="0" smtClean="0"/>
              <a:t> d’une base de données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 Ensemble de noms de tables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 Ensemble d’attributs pour chaque table</a:t>
            </a:r>
            <a:endParaRPr lang="fr-FR" sz="2400" dirty="0" smtClean="0">
              <a:latin typeface="+mj-lt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59632" y="2667976"/>
            <a:ext cx="74888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Etudiant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fr-FR" dirty="0" err="1" smtClean="0">
                <a:latin typeface="Courier New" pitchFamily="49" charset="0"/>
                <a:cs typeface="Courier New" pitchFamily="49" charset="0"/>
              </a:rPr>
              <a:t>idEtudiant</a:t>
            </a:r>
            <a:r>
              <a:rPr lang="fr-FR" dirty="0" smtClean="0">
                <a:latin typeface="Courier New" pitchFamily="49" charset="0"/>
                <a:cs typeface="Courier New" pitchFamily="49" charset="0"/>
              </a:rPr>
              <a:t>, nom, adresse, </a:t>
            </a:r>
            <a:r>
              <a:rPr lang="fr-FR" dirty="0" err="1" smtClean="0">
                <a:latin typeface="Courier New" pitchFamily="49" charset="0"/>
                <a:cs typeface="Courier New" pitchFamily="49" charset="0"/>
              </a:rPr>
              <a:t>numC</a:t>
            </a:r>
            <a:r>
              <a:rPr lang="fr-FR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fr-FR" dirty="0" err="1" smtClean="0">
                <a:latin typeface="Courier New" pitchFamily="49" charset="0"/>
                <a:cs typeface="Courier New" pitchFamily="49" charset="0"/>
              </a:rPr>
              <a:t>desc</a:t>
            </a:r>
            <a:r>
              <a:rPr lang="fr-FR" dirty="0" smtClean="0">
                <a:latin typeface="Courier New" pitchFamily="49" charset="0"/>
                <a:cs typeface="Courier New" pitchFamily="49" charset="0"/>
              </a:rPr>
              <a:t>, note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</a:t>
            </a:r>
          </a:p>
          <a:p>
            <a:endParaRPr lang="fr-FR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fr-FR" dirty="0" smtClean="0">
                <a:latin typeface="Courier New" pitchFamily="49" charset="0"/>
                <a:cs typeface="Courier New" pitchFamily="49" charset="0"/>
              </a:rPr>
              <a:t>MODULE[code, intitulé, niveau, responsable]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2624" y="3789040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>
                <a:solidFill>
                  <a:srgbClr val="0070C0"/>
                </a:solidFill>
              </a:rPr>
              <a:t>Instance</a:t>
            </a:r>
            <a:r>
              <a:rPr lang="fr-FR" sz="2400" dirty="0" smtClean="0"/>
              <a:t> d’une bases de données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 Ensemble de valeurs dans une table 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 Ensemble de n-</a:t>
            </a:r>
            <a:r>
              <a:rPr lang="fr-FR" sz="2400" dirty="0" err="1" smtClean="0"/>
              <a:t>uplets</a:t>
            </a:r>
            <a:endParaRPr lang="fr-FR" sz="2400" dirty="0" smtClean="0">
              <a:latin typeface="+mj-lt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59632" y="5169966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fr-FR" dirty="0" smtClean="0">
                <a:latin typeface="Courier New" pitchFamily="49" charset="0"/>
                <a:cs typeface="Courier New" pitchFamily="49" charset="0"/>
              </a:rPr>
              <a:t>{&lt;406, Ali, Jijel, M212, Analyse  1, B&gt;, </a:t>
            </a:r>
          </a:p>
          <a:p>
            <a:pPr fontAlgn="t"/>
            <a:r>
              <a:rPr lang="fr-FR" dirty="0" smtClean="0">
                <a:latin typeface="Courier New" pitchFamily="49" charset="0"/>
                <a:cs typeface="Courier New" pitchFamily="49" charset="0"/>
              </a:rPr>
              <a:t>	&lt;110, Amina, Alger, M212, Analyse 1, A&gt;}</a:t>
            </a:r>
          </a:p>
          <a:p>
            <a:pPr fontAlgn="t"/>
            <a:r>
              <a:rPr lang="fr-FR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endParaRPr lang="fr-FR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-27384"/>
            <a:ext cx="9144000" cy="936104"/>
          </a:xfrm>
        </p:spPr>
        <p:txBody>
          <a:bodyPr>
            <a:noAutofit/>
          </a:bodyPr>
          <a:lstStyle/>
          <a:p>
            <a:r>
              <a:rPr lang="fr-FR" sz="3600" dirty="0" smtClean="0">
                <a:cs typeface="Arial" pitchFamily="34" charset="0"/>
              </a:rPr>
              <a:t>Attributs</a:t>
            </a:r>
            <a:endParaRPr lang="fr-FR" sz="3600" dirty="0">
              <a:cs typeface="Arial" pitchFamily="34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17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42624" y="1196752"/>
            <a:ext cx="842493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Courier New" pitchFamily="49" charset="0"/>
              </a:rPr>
              <a:t>  Attribut 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Courier New" pitchFamily="49" charset="0"/>
              </a:rPr>
              <a:t>  Un nom qui décrit une propriété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Courier New" pitchFamily="49" charset="0"/>
              </a:rPr>
              <a:t>  Exemple : matricule, nom, prénom, adresse d'un étudiant</a:t>
            </a:r>
          </a:p>
          <a:p>
            <a:pPr lvl="1"/>
            <a:endParaRPr lang="fr-FR" sz="2400" i="1" dirty="0" smtClean="0">
              <a:latin typeface="+mj-lt"/>
              <a:cs typeface="Courier New" pitchFamily="49" charset="0"/>
            </a:endParaRPr>
          </a:p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Courier New" pitchFamily="49" charset="0"/>
              </a:rPr>
              <a:t> </a:t>
            </a:r>
            <a:r>
              <a:rPr lang="fr-FR" sz="2400" dirty="0" smtClean="0">
                <a:solidFill>
                  <a:srgbClr val="0070C0"/>
                </a:solidFill>
                <a:latin typeface="+mj-lt"/>
                <a:cs typeface="Courier New" pitchFamily="49" charset="0"/>
              </a:rPr>
              <a:t>Domaine</a:t>
            </a:r>
            <a:r>
              <a:rPr lang="fr-FR" sz="2400" dirty="0" smtClean="0">
                <a:latin typeface="+mj-lt"/>
                <a:cs typeface="Courier New" pitchFamily="49" charset="0"/>
              </a:rPr>
              <a:t> d'un attribut :</a:t>
            </a:r>
          </a:p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Courier New" pitchFamily="49" charset="0"/>
              </a:rPr>
              <a:t>  Ensemble des valeurs atomiques de l'attribut</a:t>
            </a:r>
          </a:p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Courier New" pitchFamily="49" charset="0"/>
              </a:rPr>
              <a:t>  Exemple : matricule ∈{'1753', '2410', '0148'}, adresse est une chaîne de 20 caractères</a:t>
            </a:r>
          </a:p>
          <a:p>
            <a:endParaRPr lang="fr-FR" sz="2400" dirty="0" smtClean="0">
              <a:latin typeface="+mj-lt"/>
              <a:cs typeface="Courier New" pitchFamily="49" charset="0"/>
            </a:endParaRPr>
          </a:p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Courier New" pitchFamily="49" charset="0"/>
              </a:rPr>
              <a:t>  Valeur NULL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Courier New" pitchFamily="49" charset="0"/>
              </a:rPr>
              <a:t>Absence temporaire de valeur (inconnu) ou l'inapplicabilité d'une valeur pour un attribut dans un </a:t>
            </a:r>
            <a:r>
              <a:rPr lang="fr-FR" sz="2400" dirty="0" err="1" smtClean="0">
                <a:latin typeface="+mj-lt"/>
                <a:cs typeface="Courier New" pitchFamily="49" charset="0"/>
              </a:rPr>
              <a:t>tuple</a:t>
            </a:r>
            <a:endParaRPr lang="fr-FR" sz="2400" dirty="0" smtClean="0">
              <a:latin typeface="+mj-lt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-27384"/>
            <a:ext cx="9144000" cy="936104"/>
          </a:xfrm>
        </p:spPr>
        <p:txBody>
          <a:bodyPr>
            <a:noAutofit/>
          </a:bodyPr>
          <a:lstStyle/>
          <a:p>
            <a:r>
              <a:rPr lang="fr-FR" sz="3600" dirty="0" smtClean="0">
                <a:cs typeface="Arial" pitchFamily="34" charset="0"/>
              </a:rPr>
              <a:t>Clés</a:t>
            </a:r>
            <a:endParaRPr lang="fr-FR" sz="3600" dirty="0">
              <a:cs typeface="Arial" pitchFamily="34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18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42624" y="1196752"/>
            <a:ext cx="8424936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200" dirty="0" smtClean="0">
                <a:latin typeface="+mj-lt"/>
                <a:cs typeface="Courier New" pitchFamily="49" charset="0"/>
              </a:rPr>
              <a:t>  Clé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>
                <a:latin typeface="+mj-lt"/>
                <a:cs typeface="Courier New" pitchFamily="49" charset="0"/>
              </a:rPr>
              <a:t> </a:t>
            </a:r>
            <a:r>
              <a:rPr lang="fr-FR" sz="2200" dirty="0" smtClean="0">
                <a:latin typeface="+mj-lt"/>
              </a:rPr>
              <a:t>Plus petit sous-ensemble d’attributs qui identifient chaque ligne de manière unique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>
                <a:latin typeface="+mj-lt"/>
              </a:rPr>
              <a:t> Il n'existe pas deux lignes avec les mêmes valeurs pour l'ensemble de ces attributs</a:t>
            </a:r>
          </a:p>
          <a:p>
            <a:pPr>
              <a:buFont typeface="Wingdings" pitchFamily="2" charset="2"/>
              <a:buChar char="§"/>
            </a:pPr>
            <a:r>
              <a:rPr lang="fr-FR" sz="2200" dirty="0" smtClean="0">
                <a:latin typeface="+mj-lt"/>
              </a:rPr>
              <a:t>  Exemple: l'attribut matricule pour la relation Étudiant</a:t>
            </a:r>
          </a:p>
          <a:p>
            <a:endParaRPr lang="fr-FR" sz="2200" dirty="0" smtClean="0">
              <a:latin typeface="+mj-lt"/>
              <a:cs typeface="Courier New" pitchFamily="49" charset="0"/>
            </a:endParaRPr>
          </a:p>
          <a:p>
            <a:endParaRPr lang="fr-FR" sz="2200" dirty="0" smtClean="0">
              <a:latin typeface="+mj-lt"/>
              <a:cs typeface="Courier New" pitchFamily="49" charset="0"/>
            </a:endParaRPr>
          </a:p>
          <a:p>
            <a:endParaRPr lang="fr-FR" sz="2200" dirty="0" smtClean="0">
              <a:latin typeface="+mj-lt"/>
              <a:cs typeface="Courier New" pitchFamily="49" charset="0"/>
            </a:endParaRPr>
          </a:p>
          <a:p>
            <a:endParaRPr lang="fr-FR" sz="2200" dirty="0" smtClean="0">
              <a:latin typeface="+mj-lt"/>
              <a:cs typeface="Courier New" pitchFamily="49" charset="0"/>
            </a:endParaRPr>
          </a:p>
          <a:p>
            <a:endParaRPr lang="fr-FR" sz="2200" dirty="0" smtClean="0">
              <a:latin typeface="+mj-lt"/>
              <a:cs typeface="Courier New" pitchFamily="49" charset="0"/>
            </a:endParaRPr>
          </a:p>
          <a:p>
            <a:endParaRPr lang="fr-FR" sz="2200" dirty="0" smtClean="0">
              <a:latin typeface="+mj-lt"/>
              <a:cs typeface="Courier New" pitchFamily="49" charset="0"/>
            </a:endParaRPr>
          </a:p>
          <a:p>
            <a:endParaRPr lang="fr-FR" sz="2200" dirty="0" smtClean="0">
              <a:latin typeface="+mj-lt"/>
              <a:cs typeface="Courier New" pitchFamily="49" charset="0"/>
            </a:endParaRPr>
          </a:p>
          <a:p>
            <a:pPr>
              <a:buFont typeface="Wingdings" pitchFamily="2" charset="2"/>
              <a:buChar char="§"/>
            </a:pPr>
            <a:r>
              <a:rPr lang="fr-FR" sz="2200" dirty="0" smtClean="0">
                <a:latin typeface="+mj-lt"/>
              </a:rPr>
              <a:t>  Est-ce que les ensembles suivants peuvent être des clés?</a:t>
            </a:r>
          </a:p>
          <a:p>
            <a:r>
              <a:rPr lang="fr-FR" sz="2200" dirty="0" smtClean="0">
                <a:latin typeface="+mj-lt"/>
              </a:rPr>
              <a:t>– </a:t>
            </a:r>
            <a:r>
              <a:rPr lang="fr-FR" sz="2200" i="1" dirty="0" smtClean="0">
                <a:latin typeface="+mj-lt"/>
              </a:rPr>
              <a:t>{nom, prénom}</a:t>
            </a:r>
          </a:p>
          <a:p>
            <a:r>
              <a:rPr lang="fr-FR" sz="2200" dirty="0" smtClean="0">
                <a:latin typeface="+mj-lt"/>
              </a:rPr>
              <a:t>– </a:t>
            </a:r>
            <a:r>
              <a:rPr lang="fr-FR" sz="2200" i="1" dirty="0" smtClean="0">
                <a:latin typeface="+mj-lt"/>
              </a:rPr>
              <a:t>{nom, prénom, </a:t>
            </a:r>
            <a:r>
              <a:rPr lang="fr-FR" sz="2200" i="1" dirty="0" err="1" smtClean="0">
                <a:latin typeface="+mj-lt"/>
              </a:rPr>
              <a:t>dateNaiss</a:t>
            </a:r>
            <a:r>
              <a:rPr lang="fr-FR" sz="2200" i="1" dirty="0" smtClean="0">
                <a:latin typeface="+mj-lt"/>
              </a:rPr>
              <a:t>}</a:t>
            </a:r>
            <a:endParaRPr lang="fr-FR" sz="2200" dirty="0" smtClean="0">
              <a:latin typeface="+mj-lt"/>
              <a:cs typeface="Courier New" pitchFamily="49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899592" y="3501008"/>
          <a:ext cx="6696743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135"/>
                <a:gridCol w="1226754"/>
                <a:gridCol w="1026068"/>
                <a:gridCol w="1337291"/>
                <a:gridCol w="1882495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800" b="1" u="sng" dirty="0" smtClean="0"/>
                        <a:t>matricule</a:t>
                      </a:r>
                      <a:endParaRPr lang="fr-FR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u="none" dirty="0" smtClean="0"/>
                        <a:t>nom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u="none" dirty="0" smtClean="0"/>
                        <a:t>prénom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err="1" smtClean="0"/>
                        <a:t>dateNaiss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err="1" smtClean="0"/>
                        <a:t>addresse</a:t>
                      </a:r>
                      <a:endParaRPr lang="fr-FR" b="1" u="non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110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err="1" smtClean="0">
                          <a:solidFill>
                            <a:schemeClr val="tx1"/>
                          </a:solidFill>
                        </a:rPr>
                        <a:t>Mouman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Amina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11-10-2000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Alger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406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Ben</a:t>
                      </a:r>
                      <a:r>
                        <a:rPr lang="fr-FR" b="0" u="none" baseline="0" dirty="0" smtClean="0">
                          <a:solidFill>
                            <a:schemeClr val="tx1"/>
                          </a:solidFill>
                        </a:rPr>
                        <a:t> Salah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Ali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26-09-1999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Jijel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218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err="1" smtClean="0">
                          <a:solidFill>
                            <a:schemeClr val="tx1"/>
                          </a:solidFill>
                        </a:rPr>
                        <a:t>Brahimi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Ahmed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15-03-1999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Alger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340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err="1" smtClean="0">
                          <a:solidFill>
                            <a:schemeClr val="tx1"/>
                          </a:solidFill>
                        </a:rPr>
                        <a:t>Larbi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Amir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09-06-2000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Sétif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-27384"/>
            <a:ext cx="9144000" cy="936104"/>
          </a:xfrm>
        </p:spPr>
        <p:txBody>
          <a:bodyPr>
            <a:noAutofit/>
          </a:bodyPr>
          <a:lstStyle/>
          <a:p>
            <a:r>
              <a:rPr lang="fr-FR" sz="3600" dirty="0" smtClean="0">
                <a:cs typeface="Arial" pitchFamily="34" charset="0"/>
              </a:rPr>
              <a:t>Clé primaire &amp; clé étrangère</a:t>
            </a:r>
            <a:endParaRPr lang="fr-FR" sz="3600" dirty="0">
              <a:cs typeface="Arial" pitchFamily="34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19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539552" y="2564904"/>
          <a:ext cx="3456383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1347"/>
                <a:gridCol w="1056844"/>
                <a:gridCol w="1008112"/>
                <a:gridCol w="72008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800" b="1" u="sng" dirty="0" smtClean="0"/>
                        <a:t>code</a:t>
                      </a:r>
                      <a:endParaRPr lang="fr-FR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u="none" dirty="0" smtClean="0"/>
                        <a:t>intitulé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u="none" dirty="0" smtClean="0"/>
                        <a:t>niveau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/>
                        <a:t>salle</a:t>
                      </a:r>
                      <a:endParaRPr lang="fr-FR" b="1" u="non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110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BDA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M2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406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Réseaux 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M2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218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err="1" smtClean="0">
                          <a:solidFill>
                            <a:schemeClr val="tx1"/>
                          </a:solidFill>
                        </a:rPr>
                        <a:t>Algo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340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Algèbre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MI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6156177" y="2561136"/>
          <a:ext cx="2160239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9184"/>
                <a:gridCol w="1321055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800" b="1" u="sng" dirty="0" err="1" smtClean="0"/>
                        <a:t>num</a:t>
                      </a:r>
                      <a:endParaRPr lang="fr-FR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u="none" dirty="0" err="1" smtClean="0"/>
                        <a:t>nbrPlaces</a:t>
                      </a:r>
                      <a:endParaRPr lang="fr-FR" b="1" u="non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120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120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40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40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2699792" y="1849180"/>
            <a:ext cx="180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B050"/>
                </a:solidFill>
              </a:rPr>
              <a:t>Clé étrangère</a:t>
            </a:r>
            <a:endParaRPr lang="fr-FR" dirty="0">
              <a:solidFill>
                <a:srgbClr val="00B05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9552" y="4653136"/>
            <a:ext cx="180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/>
              <a:t>Table: Module</a:t>
            </a:r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539552" y="1844824"/>
            <a:ext cx="180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Clé primaire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84168" y="4581128"/>
            <a:ext cx="180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/>
              <a:t>Table: Salle</a:t>
            </a:r>
            <a:endParaRPr lang="fr-FR" dirty="0"/>
          </a:p>
        </p:txBody>
      </p:sp>
      <p:sp>
        <p:nvSpPr>
          <p:cNvPr id="14" name="Rectangle 13"/>
          <p:cNvSpPr/>
          <p:nvPr/>
        </p:nvSpPr>
        <p:spPr>
          <a:xfrm>
            <a:off x="5436096" y="1844824"/>
            <a:ext cx="180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Clé primaire</a:t>
            </a:r>
            <a:endParaRPr lang="fr-FR" dirty="0">
              <a:solidFill>
                <a:srgbClr val="0070C0"/>
              </a:solidFill>
            </a:endParaRPr>
          </a:p>
        </p:txBody>
      </p:sp>
      <p:cxnSp>
        <p:nvCxnSpPr>
          <p:cNvPr id="16" name="Connecteur droit avec flèche 15"/>
          <p:cNvCxnSpPr/>
          <p:nvPr/>
        </p:nvCxnSpPr>
        <p:spPr>
          <a:xfrm>
            <a:off x="827584" y="2132856"/>
            <a:ext cx="0" cy="432048"/>
          </a:xfrm>
          <a:prstGeom prst="straightConnector1">
            <a:avLst/>
          </a:prstGeom>
          <a:ln w="127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>
            <a:off x="6372200" y="2132856"/>
            <a:ext cx="0" cy="432048"/>
          </a:xfrm>
          <a:prstGeom prst="straightConnector1">
            <a:avLst/>
          </a:prstGeom>
          <a:ln w="127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>
            <a:off x="3505528" y="2132856"/>
            <a:ext cx="0" cy="432048"/>
          </a:xfrm>
          <a:prstGeom prst="straightConnector1">
            <a:avLst/>
          </a:prstGeom>
          <a:ln w="1270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>
            <a:off x="3851920" y="3140968"/>
            <a:ext cx="2232248" cy="0"/>
          </a:xfrm>
          <a:prstGeom prst="straightConnector1">
            <a:avLst/>
          </a:prstGeom>
          <a:ln w="127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 flipV="1">
            <a:off x="3851920" y="3212976"/>
            <a:ext cx="2232248" cy="1008112"/>
          </a:xfrm>
          <a:prstGeom prst="straightConnector1">
            <a:avLst/>
          </a:prstGeom>
          <a:ln w="127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>
            <a:off x="3851920" y="3501008"/>
            <a:ext cx="2304256" cy="360040"/>
          </a:xfrm>
          <a:prstGeom prst="straightConnector1">
            <a:avLst/>
          </a:prstGeom>
          <a:ln w="127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 flipV="1">
            <a:off x="3851920" y="3501008"/>
            <a:ext cx="2232248" cy="432048"/>
          </a:xfrm>
          <a:prstGeom prst="straightConnector1">
            <a:avLst/>
          </a:prstGeom>
          <a:ln w="127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-88"/>
            <a:ext cx="9144000" cy="936104"/>
          </a:xfrm>
        </p:spPr>
        <p:txBody>
          <a:bodyPr>
            <a:noAutofit/>
          </a:bodyPr>
          <a:lstStyle/>
          <a:p>
            <a:r>
              <a:rPr lang="fr-FR" sz="3600" dirty="0" smtClean="0">
                <a:latin typeface="Arial" pitchFamily="34" charset="0"/>
                <a:cs typeface="Arial" pitchFamily="34" charset="0"/>
              </a:rPr>
              <a:t>Base de </a:t>
            </a:r>
            <a:r>
              <a:rPr lang="fr-FR" sz="3600" dirty="0" smtClean="0">
                <a:cs typeface="Arial" pitchFamily="34" charset="0"/>
              </a:rPr>
              <a:t>données</a:t>
            </a:r>
            <a:endParaRPr lang="fr-FR" sz="3600" dirty="0"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48736" y="1218253"/>
            <a:ext cx="842493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200" dirty="0" smtClean="0">
                <a:latin typeface="+mj-lt"/>
                <a:cs typeface="Arial" pitchFamily="34" charset="0"/>
              </a:rPr>
              <a:t>   Base de données (BD) </a:t>
            </a:r>
            <a:endParaRPr lang="fr-FR" sz="2200" dirty="0">
              <a:latin typeface="+mj-lt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2216168"/>
            <a:ext cx="1872208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2136624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256516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29252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3069216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2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57500" y="4840860"/>
            <a:ext cx="8136904" cy="110799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sz="2200" dirty="0" smtClean="0">
                <a:latin typeface="+mj-lt"/>
                <a:cs typeface="Arial" pitchFamily="34" charset="0"/>
              </a:rPr>
              <a:t>"</a:t>
            </a:r>
            <a:r>
              <a:rPr lang="fr-FR" sz="2200" i="1" dirty="0" smtClean="0">
                <a:latin typeface="+mj-lt"/>
                <a:cs typeface="Arial" pitchFamily="34" charset="0"/>
              </a:rPr>
              <a:t>Un ensemble de données modélisant les </a:t>
            </a:r>
            <a:r>
              <a:rPr lang="fr-FR" sz="2200" i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objets</a:t>
            </a:r>
            <a:r>
              <a:rPr lang="fr-FR" sz="2200" i="1" dirty="0" smtClean="0">
                <a:latin typeface="+mj-lt"/>
                <a:cs typeface="Arial" pitchFamily="34" charset="0"/>
              </a:rPr>
              <a:t> d’une partie du monde réel avec le moins de </a:t>
            </a:r>
            <a:r>
              <a:rPr lang="fr-FR" sz="2200" i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redondance</a:t>
            </a:r>
            <a:r>
              <a:rPr lang="fr-FR" sz="2200" i="1" dirty="0" smtClean="0">
                <a:latin typeface="+mj-lt"/>
                <a:cs typeface="Arial" pitchFamily="34" charset="0"/>
              </a:rPr>
              <a:t> possible et servent de </a:t>
            </a:r>
            <a:r>
              <a:rPr lang="fr-FR" sz="2200" i="1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support</a:t>
            </a:r>
            <a:r>
              <a:rPr lang="fr-FR" sz="2200" i="1" dirty="0" smtClean="0">
                <a:latin typeface="+mj-lt"/>
                <a:cs typeface="Arial" pitchFamily="34" charset="0"/>
              </a:rPr>
              <a:t> à une application informatique"</a:t>
            </a:r>
            <a:r>
              <a:rPr lang="fr-FR" sz="2200" dirty="0" smtClean="0">
                <a:latin typeface="+mj-lt"/>
                <a:cs typeface="Arial" pitchFamily="34" charset="0"/>
              </a:rPr>
              <a:t>, Georges </a:t>
            </a:r>
            <a:r>
              <a:rPr lang="fr-FR" sz="2200" dirty="0" err="1" smtClean="0">
                <a:latin typeface="+mj-lt"/>
                <a:cs typeface="Arial" pitchFamily="34" charset="0"/>
              </a:rPr>
              <a:t>Gardarin</a:t>
            </a:r>
            <a:endParaRPr lang="fr-FR" sz="2200" dirty="0">
              <a:latin typeface="+mj-lt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08776" y="1632836"/>
            <a:ext cx="734481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sz="2200" dirty="0" smtClean="0">
                <a:latin typeface="+mj-lt"/>
                <a:cs typeface="Arial" pitchFamily="34" charset="0"/>
              </a:rPr>
              <a:t>  Collection de données </a:t>
            </a:r>
            <a:r>
              <a:rPr lang="fr-FR" sz="2200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cohérentes</a:t>
            </a:r>
            <a:r>
              <a:rPr lang="fr-FR" sz="2200" dirty="0" smtClean="0">
                <a:latin typeface="+mj-lt"/>
                <a:cs typeface="Arial" pitchFamily="34" charset="0"/>
              </a:rPr>
              <a:t> et structurées</a:t>
            </a:r>
            <a:endParaRPr lang="fr-FR" sz="2200" dirty="0">
              <a:latin typeface="+mj-lt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799184" y="4293096"/>
            <a:ext cx="62292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200" dirty="0" smtClean="0">
                <a:latin typeface="Arial" pitchFamily="34" charset="0"/>
                <a:cs typeface="Arial" pitchFamily="34" charset="0"/>
              </a:rPr>
              <a:t>DB                                                 fichiers</a:t>
            </a:r>
            <a:endParaRPr lang="fr-FR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-27384"/>
            <a:ext cx="9144000" cy="936104"/>
          </a:xfrm>
        </p:spPr>
        <p:txBody>
          <a:bodyPr>
            <a:noAutofit/>
          </a:bodyPr>
          <a:lstStyle/>
          <a:p>
            <a:r>
              <a:rPr lang="fr-FR" sz="3600" dirty="0" smtClean="0">
                <a:cs typeface="Arial" pitchFamily="34" charset="0"/>
              </a:rPr>
              <a:t>SQL</a:t>
            </a:r>
            <a:endParaRPr lang="fr-FR" sz="3600" dirty="0">
              <a:cs typeface="Arial" pitchFamily="34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20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42624" y="1196752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/>
              <a:t>Le SGBDR est muni d'un langage normalisé et non</a:t>
            </a:r>
          </a:p>
          <a:p>
            <a:r>
              <a:rPr lang="fr-FR" sz="2400" dirty="0" smtClean="0"/>
              <a:t>procédural : SQL</a:t>
            </a:r>
          </a:p>
          <a:p>
            <a:endParaRPr lang="fr-FR" sz="2400" dirty="0" smtClean="0">
              <a:latin typeface="+mj-lt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   Plusieurs sortes de commandes SQL</a:t>
            </a:r>
            <a:endParaRPr lang="fr-FR" sz="2400" dirty="0" smtClean="0">
              <a:latin typeface="+mj-lt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2624" y="3064892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   LDD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   LMD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   LCD</a:t>
            </a:r>
            <a:endParaRPr lang="fr-FR" sz="2400" dirty="0" smtClean="0">
              <a:latin typeface="+mj-lt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endParaRPr lang="fr-FR" sz="2400" dirty="0" smtClean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21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8856" y="1701969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</a:rPr>
              <a:t>   Permet de définir une base de données et les objets qui la composent (</a:t>
            </a:r>
            <a:r>
              <a:rPr lang="fr-FR" sz="2400" dirty="0" smtClean="0"/>
              <a:t>Tables relationnelles, attributs, vues, indexes, </a:t>
            </a:r>
            <a:r>
              <a:rPr lang="fr-FR" sz="2400" dirty="0" err="1" smtClean="0"/>
              <a:t>etc</a:t>
            </a:r>
            <a:r>
              <a:rPr lang="fr-FR" sz="2400" dirty="0" smtClean="0"/>
              <a:t>). </a:t>
            </a:r>
            <a:endParaRPr lang="fr-FR" sz="2400" dirty="0" smtClean="0">
              <a:latin typeface="+mj-lt"/>
            </a:endParaRPr>
          </a:p>
          <a:p>
            <a:endParaRPr lang="fr-FR" sz="2400" dirty="0" smtClean="0">
              <a:latin typeface="+mj-lt"/>
            </a:endParaRPr>
          </a:p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</a:rPr>
              <a:t>   En utilisant trois commandes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99592" y="3242007"/>
            <a:ext cx="73448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  CREATE: </a:t>
            </a:r>
            <a:r>
              <a:rPr lang="fr-FR" sz="2400" dirty="0" smtClean="0">
                <a:cs typeface="Arial" pitchFamily="34" charset="0"/>
              </a:rPr>
              <a:t>création</a:t>
            </a:r>
            <a:endParaRPr lang="fr-FR" sz="2400" dirty="0" smtClean="0">
              <a:latin typeface="+mj-lt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>
                <a:cs typeface="Arial" pitchFamily="34" charset="0"/>
              </a:rPr>
              <a:t>ALTER: </a:t>
            </a:r>
            <a:r>
              <a:rPr lang="fr-FR" sz="2400" dirty="0" smtClean="0">
                <a:latin typeface="+mj-lt"/>
                <a:cs typeface="Arial" pitchFamily="34" charset="0"/>
              </a:rPr>
              <a:t>modification</a:t>
            </a:r>
          </a:p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>
                <a:cs typeface="Arial" pitchFamily="34" charset="0"/>
              </a:rPr>
              <a:t>DROP: </a:t>
            </a:r>
            <a:r>
              <a:rPr lang="fr-FR" sz="2400" dirty="0" smtClean="0">
                <a:latin typeface="+mj-lt"/>
                <a:cs typeface="Arial" pitchFamily="34" charset="0"/>
              </a:rPr>
              <a:t>suppression</a:t>
            </a:r>
          </a:p>
        </p:txBody>
      </p:sp>
      <p:sp>
        <p:nvSpPr>
          <p:cNvPr id="7" name="Titre 1"/>
          <p:cNvSpPr>
            <a:spLocks noGrp="1"/>
          </p:cNvSpPr>
          <p:nvPr>
            <p:ph type="title" idx="4294967295"/>
          </p:nvPr>
        </p:nvSpPr>
        <p:spPr>
          <a:xfrm>
            <a:off x="539552" y="250768"/>
            <a:ext cx="8280920" cy="936104"/>
          </a:xfrm>
        </p:spPr>
        <p:txBody>
          <a:bodyPr>
            <a:noAutofit/>
          </a:bodyPr>
          <a:lstStyle/>
          <a:p>
            <a:r>
              <a:rPr lang="fr-FR" sz="3600" dirty="0" smtClean="0">
                <a:cs typeface="Arial" pitchFamily="34" charset="0"/>
              </a:rPr>
              <a:t>Langage de Dentition de Données </a:t>
            </a:r>
            <a:br>
              <a:rPr lang="fr-FR" sz="3600" dirty="0" smtClean="0">
                <a:cs typeface="Arial" pitchFamily="34" charset="0"/>
              </a:rPr>
            </a:br>
            <a:r>
              <a:rPr lang="fr-FR" sz="3600" dirty="0" smtClean="0">
                <a:cs typeface="Arial" pitchFamily="34" charset="0"/>
              </a:rPr>
              <a:t>(LDD)</a:t>
            </a:r>
            <a:endParaRPr lang="fr-FR" sz="3600" dirty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22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8856" y="1701969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>
                <a:latin typeface="+mj-lt"/>
              </a:rPr>
              <a:t>Permet de consulter et de mettre à jour les objets crées par le LDD</a:t>
            </a:r>
          </a:p>
          <a:p>
            <a:pPr>
              <a:buFont typeface="Wingdings" pitchFamily="2" charset="2"/>
              <a:buChar char="§"/>
            </a:pPr>
            <a:endParaRPr lang="fr-FR" sz="2400" dirty="0" smtClean="0">
              <a:latin typeface="+mj-lt"/>
            </a:endParaRPr>
          </a:p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</a:rPr>
              <a:t>   </a:t>
            </a:r>
            <a:r>
              <a:rPr lang="fr-FR" sz="2400" dirty="0" smtClean="0"/>
              <a:t>En utilisant trois commandes </a:t>
            </a:r>
            <a:endParaRPr lang="fr-FR" sz="2400" dirty="0" smtClean="0">
              <a:latin typeface="+mj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79136" y="3947624"/>
            <a:ext cx="73448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>
                <a:latin typeface="+mj-lt"/>
              </a:rPr>
              <a:t>SELECT</a:t>
            </a:r>
            <a:endParaRPr lang="fr-FR" sz="2400" dirty="0" smtClean="0">
              <a:latin typeface="+mj-lt"/>
              <a:cs typeface="Arial" pitchFamily="34" charset="0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 idx="4294967295"/>
          </p:nvPr>
        </p:nvSpPr>
        <p:spPr>
          <a:xfrm>
            <a:off x="539552" y="264416"/>
            <a:ext cx="8280920" cy="936104"/>
          </a:xfrm>
        </p:spPr>
        <p:txBody>
          <a:bodyPr>
            <a:noAutofit/>
          </a:bodyPr>
          <a:lstStyle/>
          <a:p>
            <a:r>
              <a:rPr lang="fr-FR" sz="3600" dirty="0" smtClean="0"/>
              <a:t>Langage de Manipulation de Données</a:t>
            </a:r>
            <a:br>
              <a:rPr lang="fr-FR" sz="3600" dirty="0" smtClean="0"/>
            </a:br>
            <a:r>
              <a:rPr lang="fr-FR" sz="3600" dirty="0" smtClean="0"/>
              <a:t>(LMD)</a:t>
            </a:r>
            <a:endParaRPr lang="fr-FR" sz="3600" dirty="0"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0824" y="3429000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>
                <a:latin typeface="+mj-lt"/>
              </a:rPr>
              <a:t>Consultation </a:t>
            </a:r>
          </a:p>
        </p:txBody>
      </p:sp>
      <p:sp>
        <p:nvSpPr>
          <p:cNvPr id="9" name="Rectangle 8"/>
          <p:cNvSpPr/>
          <p:nvPr/>
        </p:nvSpPr>
        <p:spPr>
          <a:xfrm>
            <a:off x="970936" y="4955736"/>
            <a:ext cx="73448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/>
              <a:t>INSERT: </a:t>
            </a:r>
            <a:r>
              <a:rPr lang="fr-FR" sz="2400" dirty="0" smtClean="0">
                <a:latin typeface="+mj-lt"/>
              </a:rPr>
              <a:t>I</a:t>
            </a:r>
            <a:r>
              <a:rPr lang="fr-FR" sz="2400" dirty="0" smtClean="0"/>
              <a:t>nsertion de nouvelles données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   UPDATE: Modification de données existantes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   DELETE: Suppression de données existantes</a:t>
            </a:r>
            <a:endParaRPr lang="fr-FR" sz="2400" dirty="0" smtClean="0">
              <a:latin typeface="+mj-lt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42624" y="4478056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>
                <a:latin typeface="+mj-lt"/>
              </a:rPr>
              <a:t>Mise à jour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23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8856" y="1512080"/>
            <a:ext cx="84249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>
                <a:latin typeface="+mj-lt"/>
              </a:rPr>
              <a:t>Permettant de </a:t>
            </a:r>
            <a:r>
              <a:rPr lang="fr-FR" sz="2400" dirty="0" smtClean="0"/>
              <a:t>contrôler l'accès aux données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   Autoriser et interdire l’accès à certaines données à certains utilisateurs 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   Privilèges d’accès aux données</a:t>
            </a:r>
          </a:p>
          <a:p>
            <a:pPr lvl="1">
              <a:buFont typeface="Wingdings" pitchFamily="2" charset="2"/>
              <a:buChar char="ü"/>
            </a:pPr>
            <a:endParaRPr lang="fr-FR" sz="2400" dirty="0" smtClean="0">
              <a:latin typeface="+mj-lt"/>
            </a:endParaRP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   En utilisant trois commandes</a:t>
            </a:r>
            <a:endParaRPr lang="fr-FR" sz="2400" dirty="0" smtClean="0">
              <a:latin typeface="+mj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71600" y="3865104"/>
            <a:ext cx="763284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>
                <a:latin typeface="+mj-lt"/>
              </a:rPr>
              <a:t>A</a:t>
            </a:r>
            <a:r>
              <a:rPr lang="fr-FR" sz="2400" dirty="0" smtClean="0"/>
              <a:t>utoriser la réalisation d’une opération : GRANT</a:t>
            </a:r>
          </a:p>
          <a:p>
            <a:pPr>
              <a:buFont typeface="Wingdings" pitchFamily="2" charset="2"/>
              <a:buChar char="ü"/>
            </a:pPr>
            <a:r>
              <a:rPr lang="fr-FR" sz="2400" dirty="0" smtClean="0"/>
              <a:t>   Interdire la réalisation d’une opération : DENY</a:t>
            </a:r>
          </a:p>
          <a:p>
            <a:pPr>
              <a:buFont typeface="Wingdings" pitchFamily="2" charset="2"/>
              <a:buChar char="ü"/>
            </a:pPr>
            <a:r>
              <a:rPr lang="fr-FR" sz="2400" dirty="0" smtClean="0"/>
              <a:t>   Annuler la commande de contrôle précédente : REVOKE</a:t>
            </a:r>
          </a:p>
          <a:p>
            <a:pPr>
              <a:buFont typeface="Wingdings" pitchFamily="2" charset="2"/>
              <a:buChar char="ü"/>
            </a:pPr>
            <a:r>
              <a:rPr lang="fr-FR" sz="2400" dirty="0" smtClean="0"/>
              <a:t>   Autoriser la modification des enregistrements : UPDATE</a:t>
            </a:r>
          </a:p>
          <a:p>
            <a:pPr>
              <a:buFont typeface="Wingdings" pitchFamily="2" charset="2"/>
              <a:buChar char="ü"/>
            </a:pPr>
            <a:r>
              <a:rPr lang="fr-FR" sz="2400" dirty="0" smtClean="0"/>
              <a:t>   Interdire de modifier des enregistrements : READ</a:t>
            </a:r>
          </a:p>
          <a:p>
            <a:r>
              <a:rPr lang="fr-FR" sz="2400" dirty="0" smtClean="0"/>
              <a:t>(consultation en lecture seulement)</a:t>
            </a:r>
          </a:p>
          <a:p>
            <a:pPr>
              <a:buFont typeface="Wingdings" pitchFamily="2" charset="2"/>
              <a:buChar char="ü"/>
            </a:pPr>
            <a:r>
              <a:rPr lang="fr-FR" sz="2400" dirty="0" smtClean="0"/>
              <a:t>   Autoriser la suppression des enregistrements : DELETE</a:t>
            </a:r>
            <a:endParaRPr lang="fr-FR" sz="2400" dirty="0" smtClean="0">
              <a:latin typeface="+mj-lt"/>
              <a:cs typeface="Arial" pitchFamily="34" charset="0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 idx="4294967295"/>
          </p:nvPr>
        </p:nvSpPr>
        <p:spPr>
          <a:xfrm>
            <a:off x="539552" y="264416"/>
            <a:ext cx="8280920" cy="936104"/>
          </a:xfrm>
        </p:spPr>
        <p:txBody>
          <a:bodyPr>
            <a:noAutofit/>
          </a:bodyPr>
          <a:lstStyle/>
          <a:p>
            <a:r>
              <a:rPr lang="fr-FR" sz="3600" dirty="0" smtClean="0"/>
              <a:t>Langage de Contrôle de Données</a:t>
            </a:r>
            <a:br>
              <a:rPr lang="fr-FR" sz="3600" dirty="0" smtClean="0"/>
            </a:br>
            <a:r>
              <a:rPr lang="fr-FR" sz="3600" dirty="0" smtClean="0"/>
              <a:t>(LCD)</a:t>
            </a:r>
            <a:endParaRPr lang="fr-FR" sz="3600" dirty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-27384"/>
            <a:ext cx="9144000" cy="936104"/>
          </a:xfrm>
        </p:spPr>
        <p:txBody>
          <a:bodyPr>
            <a:noAutofit/>
          </a:bodyPr>
          <a:lstStyle/>
          <a:p>
            <a:r>
              <a:rPr lang="fr-FR" sz="3600" dirty="0" smtClean="0">
                <a:latin typeface="Arial" pitchFamily="34" charset="0"/>
                <a:cs typeface="Arial" pitchFamily="34" charset="0"/>
              </a:rPr>
              <a:t>Exemple</a:t>
            </a:r>
            <a:endParaRPr lang="fr-FR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24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42624" y="873888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Création d’une Table </a:t>
            </a:r>
            <a:endParaRPr lang="fr-FR" sz="2400" dirty="0">
              <a:latin typeface="+mj-lt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55576" y="1343375"/>
            <a:ext cx="8136904" cy="415498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CREATE TABLE Produit 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(</a:t>
            </a:r>
          </a:p>
          <a:p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Numprod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number (6) not null,</a:t>
            </a:r>
          </a:p>
          <a:p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Desprod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varchar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(15) unique,</a:t>
            </a:r>
          </a:p>
          <a:p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Couleur char,</a:t>
            </a:r>
          </a:p>
          <a:p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Poids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number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(8,3),</a:t>
            </a:r>
          </a:p>
          <a:p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Qte_stk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number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(7,3),</a:t>
            </a:r>
          </a:p>
          <a:p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Prix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number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(10,3),</a:t>
            </a:r>
          </a:p>
          <a:p>
            <a:r>
              <a:rPr lang="fr-FR" sz="2200" b="1" dirty="0" err="1" smtClean="0">
                <a:latin typeface="Courier New" pitchFamily="49" charset="0"/>
                <a:cs typeface="Courier New" pitchFamily="49" charset="0"/>
              </a:rPr>
              <a:t>CodMag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err="1" smtClean="0">
                <a:latin typeface="Courier New" pitchFamily="49" charset="0"/>
                <a:cs typeface="Courier New" pitchFamily="49" charset="0"/>
              </a:rPr>
              <a:t>number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(5,3),</a:t>
            </a:r>
          </a:p>
          <a:p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Constraint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Ck1_Produit CHECK (Poids &gt;=0),</a:t>
            </a:r>
          </a:p>
          <a:p>
            <a:r>
              <a:rPr lang="fr-FR" sz="2200" b="1" dirty="0" err="1" smtClean="0">
                <a:latin typeface="Courier New" pitchFamily="49" charset="0"/>
                <a:cs typeface="Courier New" pitchFamily="49" charset="0"/>
              </a:rPr>
              <a:t>Constraint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err="1" smtClean="0">
                <a:latin typeface="Courier New" pitchFamily="49" charset="0"/>
                <a:cs typeface="Courier New" pitchFamily="49" charset="0"/>
              </a:rPr>
              <a:t>PK_Produit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err="1" smtClean="0">
                <a:latin typeface="Courier New" pitchFamily="49" charset="0"/>
                <a:cs typeface="Courier New" pitchFamily="49" charset="0"/>
              </a:rPr>
              <a:t>primary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err="1" smtClean="0">
                <a:latin typeface="Courier New" pitchFamily="49" charset="0"/>
                <a:cs typeface="Courier New" pitchFamily="49" charset="0"/>
              </a:rPr>
              <a:t>key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fr-FR" sz="2200" b="1" dirty="0" err="1" smtClean="0">
                <a:latin typeface="Courier New" pitchFamily="49" charset="0"/>
                <a:cs typeface="Courier New" pitchFamily="49" charset="0"/>
              </a:rPr>
              <a:t>NumProd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),</a:t>
            </a:r>
          </a:p>
          <a:p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Constraint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err="1" smtClean="0">
                <a:latin typeface="Courier New" pitchFamily="49" charset="0"/>
                <a:cs typeface="Courier New" pitchFamily="49" charset="0"/>
              </a:rPr>
              <a:t>FK_Produit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200" b="1" dirty="0" err="1" smtClean="0">
                <a:latin typeface="Courier New" pitchFamily="49" charset="0"/>
                <a:cs typeface="Courier New" pitchFamily="49" charset="0"/>
              </a:rPr>
              <a:t>Foreing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Key (</a:t>
            </a:r>
            <a:r>
              <a:rPr lang="fr-FR" sz="2200" b="1" dirty="0" err="1" smtClean="0">
                <a:latin typeface="Courier New" pitchFamily="49" charset="0"/>
                <a:cs typeface="Courier New" pitchFamily="49" charset="0"/>
              </a:rPr>
              <a:t>CodMag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fr-FR" sz="2200" b="1" dirty="0" err="1" smtClean="0">
                <a:latin typeface="Courier New" pitchFamily="49" charset="0"/>
                <a:cs typeface="Courier New" pitchFamily="49" charset="0"/>
              </a:rPr>
              <a:t>references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 Magasin (</a:t>
            </a:r>
            <a:r>
              <a:rPr lang="fr-FR" sz="2200" b="1" dirty="0" err="1" smtClean="0">
                <a:latin typeface="Courier New" pitchFamily="49" charset="0"/>
                <a:cs typeface="Courier New" pitchFamily="49" charset="0"/>
              </a:rPr>
              <a:t>NumMag</a:t>
            </a:r>
            <a:r>
              <a:rPr lang="fr-FR" sz="2200" b="1" dirty="0" smtClean="0">
                <a:latin typeface="Courier New" pitchFamily="49" charset="0"/>
                <a:cs typeface="Courier New" pitchFamily="49" charset="0"/>
              </a:rPr>
              <a:t>) );</a:t>
            </a:r>
            <a:endParaRPr lang="fr-FR" sz="2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38856" y="5542207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Suppression d’une Table </a:t>
            </a:r>
            <a:endParaRPr lang="fr-FR" sz="2400" dirty="0">
              <a:latin typeface="+mj-lt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55576" y="6036097"/>
            <a:ext cx="8136904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DROP TABLE Produit ;</a:t>
            </a:r>
            <a:endParaRPr lang="en-US" sz="2200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-27384"/>
            <a:ext cx="9144000" cy="936104"/>
          </a:xfrm>
        </p:spPr>
        <p:txBody>
          <a:bodyPr>
            <a:noAutofit/>
          </a:bodyPr>
          <a:lstStyle/>
          <a:p>
            <a:r>
              <a:rPr lang="fr-FR" sz="3600" dirty="0" smtClean="0">
                <a:latin typeface="Arial" pitchFamily="34" charset="0"/>
                <a:cs typeface="Arial" pitchFamily="34" charset="0"/>
              </a:rPr>
              <a:t>Exemple (2)</a:t>
            </a:r>
            <a:endParaRPr lang="fr-FR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25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42624" y="864008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>
                <a:latin typeface="+mj-lt"/>
              </a:rPr>
              <a:t>Ajout de nouvelles colonnes à une table</a:t>
            </a:r>
            <a:r>
              <a:rPr lang="fr-FR" sz="2400" dirty="0" smtClean="0">
                <a:latin typeface="+mj-lt"/>
                <a:cs typeface="Arial" pitchFamily="34" charset="0"/>
              </a:rPr>
              <a:t> </a:t>
            </a:r>
            <a:endParaRPr lang="fr-FR" sz="2400" dirty="0">
              <a:latin typeface="+mj-lt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55576" y="1339607"/>
            <a:ext cx="8136904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ALTER TABLE CLIENT ADD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type_clt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char(3) ;</a:t>
            </a:r>
            <a:endParaRPr lang="en-US" sz="22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38856" y="1822457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/>
              <a:t>Modification de la structure d'une colonne existante</a:t>
            </a:r>
            <a:endParaRPr lang="fr-FR" sz="2400" dirty="0">
              <a:latin typeface="+mj-lt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51808" y="2298056"/>
            <a:ext cx="8136904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ALTER TABLE CLIENT MODIFY </a:t>
            </a:r>
            <a:r>
              <a:rPr lang="fr-FR" sz="2200" dirty="0" err="1" smtClean="0">
                <a:latin typeface="Courier New" pitchFamily="49" charset="0"/>
                <a:cs typeface="Courier New" pitchFamily="49" charset="0"/>
              </a:rPr>
              <a:t>type_clt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 char(5) ;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38856" y="2744626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/>
              <a:t>Suppression de colonnes existantes</a:t>
            </a:r>
            <a:endParaRPr lang="fr-FR" sz="2400" dirty="0">
              <a:latin typeface="+mj-lt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51808" y="3220225"/>
            <a:ext cx="8136904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ALTER TABLE Magasin DROP ville ;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38856" y="3681907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/>
              <a:t>Ajout d'une contrainte</a:t>
            </a:r>
            <a:endParaRPr lang="fr-FR" sz="2400" dirty="0">
              <a:latin typeface="+mj-lt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51808" y="4157506"/>
            <a:ext cx="8136904" cy="76944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ALTER TABLE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Magasin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ADD Constraint ck1_magasin check (surface between 10 and  </a:t>
            </a:r>
            <a:r>
              <a:rPr lang="fr-FR" sz="2200" dirty="0" smtClean="0">
                <a:latin typeface="Courier New" pitchFamily="49" charset="0"/>
                <a:cs typeface="Courier New" pitchFamily="49" charset="0"/>
              </a:rPr>
              <a:t>100) ;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38856" y="4910074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S</a:t>
            </a:r>
            <a:r>
              <a:rPr lang="fr-FR" sz="2400" dirty="0" smtClean="0"/>
              <a:t>uppression de contraintes existantes</a:t>
            </a:r>
            <a:endParaRPr lang="fr-FR" sz="2400" dirty="0">
              <a:latin typeface="+mj-lt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51808" y="5385673"/>
            <a:ext cx="8572720" cy="7386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ALTER TABLE </a:t>
            </a:r>
            <a:r>
              <a:rPr lang="en-US" sz="2100" dirty="0" err="1" smtClean="0">
                <a:latin typeface="Courier New" pitchFamily="49" charset="0"/>
                <a:cs typeface="Courier New" pitchFamily="49" charset="0"/>
              </a:rPr>
              <a:t>magasin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 DROP PRIMARY KEY CASCADE ;</a:t>
            </a:r>
          </a:p>
          <a:p>
            <a:r>
              <a:rPr lang="fr-FR" sz="2100" dirty="0" smtClean="0">
                <a:latin typeface="Courier New" pitchFamily="49" charset="0"/>
                <a:cs typeface="Courier New" pitchFamily="49" charset="0"/>
              </a:rPr>
              <a:t>ALTER TABLE produit DROP CONSTRAINT Ck4_Produit ;</a:t>
            </a:r>
            <a:endParaRPr lang="en-US" sz="2100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26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 idx="4294967295"/>
          </p:nvPr>
        </p:nvSpPr>
        <p:spPr>
          <a:xfrm>
            <a:off x="539552" y="264416"/>
            <a:ext cx="8280920" cy="936104"/>
          </a:xfrm>
        </p:spPr>
        <p:txBody>
          <a:bodyPr>
            <a:noAutofit/>
          </a:bodyPr>
          <a:lstStyle/>
          <a:p>
            <a:r>
              <a:rPr lang="fr-FR" sz="3600" dirty="0" smtClean="0"/>
              <a:t>Redondance et Anomalies</a:t>
            </a:r>
            <a:endParaRPr lang="fr-FR" sz="3600" dirty="0">
              <a:cs typeface="Arial" pitchFamily="34" charset="0"/>
            </a:endParaRP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971601" y="2060848"/>
          <a:ext cx="7488830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135"/>
                <a:gridCol w="1226754"/>
                <a:gridCol w="1026068"/>
                <a:gridCol w="1337291"/>
                <a:gridCol w="1882495"/>
                <a:gridCol w="792087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800" b="1" u="sng" dirty="0" err="1" smtClean="0"/>
                        <a:t>idEtudiant</a:t>
                      </a:r>
                      <a:endParaRPr lang="fr-FR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u="none" dirty="0" smtClean="0"/>
                        <a:t>nom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u="none" dirty="0" smtClean="0"/>
                        <a:t>adresse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err="1" smtClean="0"/>
                        <a:t>numC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err="1" smtClean="0"/>
                        <a:t>desc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/>
                        <a:t>note</a:t>
                      </a:r>
                      <a:endParaRPr lang="fr-FR" b="1" u="non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110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Amina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Alger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M212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Analyse 1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406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Ali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Jijel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M212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Analyse  1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218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Ahmed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Alger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I209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Base</a:t>
                      </a:r>
                      <a:r>
                        <a:rPr lang="fr-FR" b="0" u="none" baseline="0" dirty="0" smtClean="0">
                          <a:solidFill>
                            <a:schemeClr val="tx1"/>
                          </a:solidFill>
                        </a:rPr>
                        <a:t> de données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340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Amir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Sétif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I209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Base</a:t>
                      </a:r>
                      <a:r>
                        <a:rPr lang="fr-FR" b="0" u="none" baseline="0" dirty="0" smtClean="0">
                          <a:solidFill>
                            <a:schemeClr val="tx1"/>
                          </a:solidFill>
                        </a:rPr>
                        <a:t> de données</a:t>
                      </a:r>
                      <a:endParaRPr lang="fr-FR" b="0" u="none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200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Karima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Jijel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M100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Algèbre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827584" y="4437112"/>
            <a:ext cx="36068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 smtClean="0">
                <a:solidFill>
                  <a:srgbClr val="0070C0"/>
                </a:solidFill>
              </a:rPr>
              <a:t>Quels sont les problèmes ?</a:t>
            </a:r>
            <a:endParaRPr lang="fr-FR" sz="2400" dirty="0">
              <a:solidFill>
                <a:srgbClr val="0070C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38856" y="1512080"/>
            <a:ext cx="82536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Exemple</a:t>
            </a:r>
            <a:endParaRPr lang="fr-FR" sz="24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27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 idx="4294967295"/>
          </p:nvPr>
        </p:nvSpPr>
        <p:spPr>
          <a:xfrm>
            <a:off x="539552" y="264416"/>
            <a:ext cx="8280920" cy="936104"/>
          </a:xfrm>
        </p:spPr>
        <p:txBody>
          <a:bodyPr>
            <a:noAutofit/>
          </a:bodyPr>
          <a:lstStyle/>
          <a:p>
            <a:r>
              <a:rPr lang="fr-FR" sz="3600" dirty="0" smtClean="0"/>
              <a:t>Redondance et Anomalies (2)</a:t>
            </a:r>
            <a:endParaRPr lang="fr-FR" sz="3600" dirty="0">
              <a:cs typeface="Arial" pitchFamily="34" charset="0"/>
            </a:endParaRP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971601" y="2068056"/>
          <a:ext cx="7488830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135"/>
                <a:gridCol w="1226754"/>
                <a:gridCol w="1026068"/>
                <a:gridCol w="1337291"/>
                <a:gridCol w="1882495"/>
                <a:gridCol w="792087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800" b="1" u="sng" dirty="0" err="1" smtClean="0"/>
                        <a:t>idEtudiant</a:t>
                      </a:r>
                      <a:endParaRPr lang="fr-FR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u="none" dirty="0" smtClean="0"/>
                        <a:t>nom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u="none" dirty="0" smtClean="0"/>
                        <a:t>adresse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err="1" smtClean="0"/>
                        <a:t>numC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err="1" smtClean="0"/>
                        <a:t>desc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/>
                        <a:t>note</a:t>
                      </a:r>
                      <a:endParaRPr lang="fr-FR" b="1" u="non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FF0000"/>
                          </a:solidFill>
                        </a:rPr>
                        <a:t>110</a:t>
                      </a:r>
                      <a:endParaRPr lang="fr-FR" b="1" u="non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FF0000"/>
                          </a:solidFill>
                        </a:rPr>
                        <a:t>Amina</a:t>
                      </a:r>
                      <a:endParaRPr lang="fr-FR" b="1" u="non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FF0000"/>
                          </a:solidFill>
                        </a:rPr>
                        <a:t>Alger</a:t>
                      </a:r>
                      <a:endParaRPr lang="fr-FR" b="1" u="non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0070C0"/>
                          </a:solidFill>
                        </a:rPr>
                        <a:t>M212</a:t>
                      </a:r>
                      <a:endParaRPr lang="fr-FR" b="1" u="none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0070C0"/>
                          </a:solidFill>
                        </a:rPr>
                        <a:t>Analyse 1</a:t>
                      </a:r>
                      <a:endParaRPr lang="fr-FR" b="1" u="none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406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92D050"/>
                          </a:solidFill>
                        </a:rPr>
                        <a:t>Ali</a:t>
                      </a:r>
                      <a:endParaRPr lang="fr-FR" b="1" u="none" dirty="0">
                        <a:solidFill>
                          <a:srgbClr val="92D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92D050"/>
                          </a:solidFill>
                        </a:rPr>
                        <a:t>Jijel</a:t>
                      </a:r>
                      <a:endParaRPr lang="fr-FR" b="1" u="none" dirty="0">
                        <a:solidFill>
                          <a:srgbClr val="92D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0070C0"/>
                          </a:solidFill>
                        </a:rPr>
                        <a:t>M212</a:t>
                      </a:r>
                      <a:endParaRPr lang="fr-FR" b="1" u="none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0070C0"/>
                          </a:solidFill>
                        </a:rPr>
                        <a:t>Analyse  1</a:t>
                      </a:r>
                      <a:endParaRPr lang="fr-FR" b="1" u="none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FF0000"/>
                          </a:solidFill>
                        </a:rPr>
                        <a:t>110</a:t>
                      </a:r>
                      <a:endParaRPr lang="fr-FR" b="1" u="non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FF0000"/>
                          </a:solidFill>
                        </a:rPr>
                        <a:t>Amina</a:t>
                      </a:r>
                      <a:endParaRPr lang="fr-FR" b="1" u="non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FF0000"/>
                          </a:solidFill>
                        </a:rPr>
                        <a:t>Alger</a:t>
                      </a:r>
                      <a:endParaRPr lang="fr-FR" b="1" u="non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00B050"/>
                          </a:solidFill>
                        </a:rPr>
                        <a:t>I209</a:t>
                      </a:r>
                      <a:endParaRPr lang="fr-FR" b="1" u="none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00B050"/>
                          </a:solidFill>
                        </a:rPr>
                        <a:t>Base</a:t>
                      </a:r>
                      <a:r>
                        <a:rPr lang="fr-FR" b="1" u="none" baseline="0" dirty="0" smtClean="0">
                          <a:solidFill>
                            <a:srgbClr val="00B050"/>
                          </a:solidFill>
                        </a:rPr>
                        <a:t> de données</a:t>
                      </a:r>
                      <a:endParaRPr lang="fr-FR" b="1" u="none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340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Amir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Sétif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u="none" dirty="0" smtClean="0">
                          <a:solidFill>
                            <a:srgbClr val="00B050"/>
                          </a:solidFill>
                        </a:rPr>
                        <a:t>I209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u="none" dirty="0" smtClean="0">
                          <a:solidFill>
                            <a:srgbClr val="00B050"/>
                          </a:solidFill>
                        </a:rPr>
                        <a:t>Base</a:t>
                      </a:r>
                      <a:r>
                        <a:rPr lang="fr-FR" b="1" u="none" baseline="0" dirty="0" smtClean="0">
                          <a:solidFill>
                            <a:srgbClr val="00B050"/>
                          </a:solidFill>
                        </a:rPr>
                        <a:t> de données</a:t>
                      </a:r>
                      <a:endParaRPr lang="fr-FR" b="1" u="none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200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92D050"/>
                          </a:solidFill>
                        </a:rPr>
                        <a:t>Ali</a:t>
                      </a:r>
                      <a:endParaRPr lang="fr-FR" b="1" u="none" dirty="0">
                        <a:solidFill>
                          <a:srgbClr val="92D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92D050"/>
                          </a:solidFill>
                        </a:rPr>
                        <a:t>Jijel</a:t>
                      </a:r>
                      <a:endParaRPr lang="fr-FR" b="1" u="none" dirty="0">
                        <a:solidFill>
                          <a:srgbClr val="92D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M100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Algèbre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638856" y="1512080"/>
            <a:ext cx="82536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Redondance</a:t>
            </a:r>
            <a:r>
              <a:rPr lang="fr-FR" sz="2400" dirty="0" smtClean="0">
                <a:latin typeface="+mj-lt"/>
                <a:cs typeface="Arial" pitchFamily="34" charset="0"/>
              </a:rPr>
              <a:t> d’information</a:t>
            </a:r>
            <a:endParaRPr lang="fr-FR" sz="24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28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 idx="4294967295"/>
          </p:nvPr>
        </p:nvSpPr>
        <p:spPr>
          <a:xfrm>
            <a:off x="539552" y="264416"/>
            <a:ext cx="8280920" cy="936104"/>
          </a:xfrm>
        </p:spPr>
        <p:txBody>
          <a:bodyPr>
            <a:noAutofit/>
          </a:bodyPr>
          <a:lstStyle/>
          <a:p>
            <a:r>
              <a:rPr lang="fr-FR" sz="3600" dirty="0" smtClean="0"/>
              <a:t>Anomalie de modification</a:t>
            </a:r>
            <a:endParaRPr lang="fr-FR" sz="3600" dirty="0">
              <a:cs typeface="Arial" pitchFamily="34" charset="0"/>
            </a:endParaRP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971601" y="2068056"/>
          <a:ext cx="7488830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135"/>
                <a:gridCol w="1226754"/>
                <a:gridCol w="1026068"/>
                <a:gridCol w="1337291"/>
                <a:gridCol w="1882495"/>
                <a:gridCol w="792087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800" b="1" u="sng" dirty="0" err="1" smtClean="0"/>
                        <a:t>idEtudiant</a:t>
                      </a:r>
                      <a:endParaRPr lang="fr-FR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u="none" dirty="0" smtClean="0"/>
                        <a:t>nom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u="none" dirty="0" smtClean="0"/>
                        <a:t>adresse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err="1" smtClean="0"/>
                        <a:t>numC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err="1" smtClean="0"/>
                        <a:t>desc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/>
                        <a:t>note</a:t>
                      </a:r>
                      <a:endParaRPr lang="fr-FR" b="1" u="non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FF0000"/>
                          </a:solidFill>
                        </a:rPr>
                        <a:t>110</a:t>
                      </a:r>
                      <a:endParaRPr lang="fr-FR" b="1" u="non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FF0000"/>
                          </a:solidFill>
                        </a:rPr>
                        <a:t>Amina</a:t>
                      </a:r>
                      <a:endParaRPr lang="fr-FR" b="1" u="non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FF0000"/>
                          </a:solidFill>
                        </a:rPr>
                        <a:t>Alger</a:t>
                      </a:r>
                      <a:endParaRPr lang="fr-FR" b="1" u="non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0070C0"/>
                          </a:solidFill>
                        </a:rPr>
                        <a:t>M212</a:t>
                      </a:r>
                      <a:endParaRPr lang="fr-FR" b="1" u="none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0070C0"/>
                          </a:solidFill>
                        </a:rPr>
                        <a:t>Analyse 1</a:t>
                      </a:r>
                      <a:endParaRPr lang="fr-FR" b="1" u="none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406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92D050"/>
                          </a:solidFill>
                        </a:rPr>
                        <a:t>Ali</a:t>
                      </a:r>
                      <a:endParaRPr lang="fr-FR" b="1" u="none" dirty="0">
                        <a:solidFill>
                          <a:srgbClr val="92D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92D050"/>
                          </a:solidFill>
                        </a:rPr>
                        <a:t>Jijel</a:t>
                      </a:r>
                      <a:endParaRPr lang="fr-FR" b="1" u="none" dirty="0">
                        <a:solidFill>
                          <a:srgbClr val="92D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0070C0"/>
                          </a:solidFill>
                        </a:rPr>
                        <a:t>M212</a:t>
                      </a:r>
                      <a:endParaRPr lang="fr-FR" b="1" u="none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0070C0"/>
                          </a:solidFill>
                        </a:rPr>
                        <a:t>Analyse  1</a:t>
                      </a:r>
                      <a:endParaRPr lang="fr-FR" b="1" u="none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FF0000"/>
                          </a:solidFill>
                        </a:rPr>
                        <a:t>110</a:t>
                      </a:r>
                      <a:endParaRPr lang="fr-FR" b="1" u="non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FF0000"/>
                          </a:solidFill>
                        </a:rPr>
                        <a:t>Amina</a:t>
                      </a:r>
                      <a:endParaRPr lang="fr-FR" b="1" u="non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FF0000"/>
                          </a:solidFill>
                        </a:rPr>
                        <a:t>Alger</a:t>
                      </a:r>
                      <a:endParaRPr lang="fr-FR" b="1" u="non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00B050"/>
                          </a:solidFill>
                        </a:rPr>
                        <a:t>I209</a:t>
                      </a:r>
                      <a:endParaRPr lang="fr-FR" b="1" u="none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00B050"/>
                          </a:solidFill>
                        </a:rPr>
                        <a:t>Base</a:t>
                      </a:r>
                      <a:r>
                        <a:rPr lang="fr-FR" b="1" u="none" baseline="0" dirty="0" smtClean="0">
                          <a:solidFill>
                            <a:srgbClr val="00B050"/>
                          </a:solidFill>
                        </a:rPr>
                        <a:t> de données</a:t>
                      </a:r>
                      <a:endParaRPr lang="fr-FR" b="1" u="none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340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Amir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Sétif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u="none" dirty="0" smtClean="0">
                          <a:solidFill>
                            <a:srgbClr val="00B050"/>
                          </a:solidFill>
                        </a:rPr>
                        <a:t>I209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u="none" dirty="0" smtClean="0">
                          <a:solidFill>
                            <a:srgbClr val="00B050"/>
                          </a:solidFill>
                        </a:rPr>
                        <a:t>Base</a:t>
                      </a:r>
                      <a:r>
                        <a:rPr lang="fr-FR" b="1" u="none" baseline="0" dirty="0" smtClean="0">
                          <a:solidFill>
                            <a:srgbClr val="00B050"/>
                          </a:solidFill>
                        </a:rPr>
                        <a:t> de données</a:t>
                      </a:r>
                      <a:endParaRPr lang="fr-FR" b="1" u="none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200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92D050"/>
                          </a:solidFill>
                        </a:rPr>
                        <a:t>Ali</a:t>
                      </a:r>
                      <a:endParaRPr lang="fr-FR" b="1" u="none" dirty="0">
                        <a:solidFill>
                          <a:srgbClr val="92D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92D050"/>
                          </a:solidFill>
                        </a:rPr>
                        <a:t>Jijel</a:t>
                      </a:r>
                      <a:endParaRPr lang="fr-FR" b="1" u="none" dirty="0">
                        <a:solidFill>
                          <a:srgbClr val="92D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M100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Algèbre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638856" y="4509120"/>
            <a:ext cx="82536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/>
              <a:t>Une modification sur une ligne peut nécessiter des modification sur d'autres lignes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   Ex. : Modification. Adresse de Amina</a:t>
            </a:r>
          </a:p>
          <a:p>
            <a:pPr>
              <a:buFont typeface="Wingdings" pitchFamily="2" charset="2"/>
              <a:buChar char="§"/>
            </a:pPr>
            <a:endParaRPr lang="fr-FR" sz="2400" dirty="0" smtClean="0">
              <a:latin typeface="+mj-lt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3347864" y="2420888"/>
            <a:ext cx="1008112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3347864" y="3168264"/>
            <a:ext cx="1008112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29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 idx="4294967295"/>
          </p:nvPr>
        </p:nvSpPr>
        <p:spPr>
          <a:xfrm>
            <a:off x="539552" y="264416"/>
            <a:ext cx="8280920" cy="936104"/>
          </a:xfrm>
        </p:spPr>
        <p:txBody>
          <a:bodyPr>
            <a:noAutofit/>
          </a:bodyPr>
          <a:lstStyle/>
          <a:p>
            <a:r>
              <a:rPr lang="fr-FR" sz="3600" dirty="0" smtClean="0"/>
              <a:t>Anomalie de suppression</a:t>
            </a:r>
            <a:endParaRPr lang="fr-FR" sz="3600" dirty="0">
              <a:cs typeface="Arial" pitchFamily="34" charset="0"/>
            </a:endParaRP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971601" y="3140968"/>
          <a:ext cx="7488830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135"/>
                <a:gridCol w="1226754"/>
                <a:gridCol w="1026068"/>
                <a:gridCol w="1337291"/>
                <a:gridCol w="1882495"/>
                <a:gridCol w="792087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800" b="1" u="sng" dirty="0" err="1" smtClean="0"/>
                        <a:t>idEtudiant</a:t>
                      </a:r>
                      <a:endParaRPr lang="fr-FR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u="none" dirty="0" smtClean="0"/>
                        <a:t>nom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u="none" dirty="0" smtClean="0"/>
                        <a:t>adresse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err="1" smtClean="0"/>
                        <a:t>numC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err="1" smtClean="0"/>
                        <a:t>desc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/>
                        <a:t>note</a:t>
                      </a:r>
                      <a:endParaRPr lang="fr-FR" b="1" u="non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110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Amina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Alger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M212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Analyse 1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406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Ali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Jijel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M212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Analyse  1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110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Amina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Alger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I209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Base</a:t>
                      </a:r>
                      <a:r>
                        <a:rPr lang="fr-FR" b="0" u="none" baseline="0" dirty="0" smtClean="0">
                          <a:solidFill>
                            <a:schemeClr val="tx1"/>
                          </a:solidFill>
                        </a:rPr>
                        <a:t> de données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340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Amir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Sétif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I209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Base</a:t>
                      </a:r>
                      <a:r>
                        <a:rPr lang="fr-FR" b="0" u="none" baseline="0" dirty="0" smtClean="0">
                          <a:solidFill>
                            <a:schemeClr val="tx1"/>
                          </a:solidFill>
                        </a:rPr>
                        <a:t> de données</a:t>
                      </a:r>
                      <a:endParaRPr lang="fr-FR" b="0" u="none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chemeClr val="tx1"/>
                          </a:solidFill>
                        </a:rPr>
                        <a:t>200</a:t>
                      </a:r>
                      <a:endParaRPr lang="fr-FR" b="1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FF0000"/>
                          </a:solidFill>
                        </a:rPr>
                        <a:t>Ali</a:t>
                      </a:r>
                      <a:endParaRPr lang="fr-FR" b="1" u="non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chemeClr val="tx1"/>
                          </a:solidFill>
                        </a:rPr>
                        <a:t>Jijel</a:t>
                      </a:r>
                      <a:endParaRPr lang="fr-FR" b="1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u="none" dirty="0" smtClean="0">
                          <a:solidFill>
                            <a:srgbClr val="FF0000"/>
                          </a:solidFill>
                        </a:rPr>
                        <a:t>M100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u="none" dirty="0" smtClean="0">
                          <a:solidFill>
                            <a:srgbClr val="FF0000"/>
                          </a:solidFill>
                        </a:rPr>
                        <a:t>Algèbre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fr-FR" b="1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638856" y="1340768"/>
            <a:ext cx="82536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/>
              <a:t>Certaines informations dépendent de l'existence d'autres informations.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   Ex. : Le cours 'M100' d’Algèbre dépend de l'existence d’Ali</a:t>
            </a:r>
            <a:endParaRPr lang="fr-FR" sz="2400" dirty="0" smtClean="0">
              <a:latin typeface="+mj-lt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4283968" y="4941168"/>
            <a:ext cx="2736304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-27384"/>
            <a:ext cx="9144000" cy="936104"/>
          </a:xfrm>
        </p:spPr>
        <p:txBody>
          <a:bodyPr>
            <a:noAutofit/>
          </a:bodyPr>
          <a:lstStyle/>
          <a:p>
            <a:r>
              <a:rPr lang="fr-FR" sz="3600" dirty="0" smtClean="0">
                <a:cs typeface="Arial" pitchFamily="34" charset="0"/>
              </a:rPr>
              <a:t>Base de données (2)</a:t>
            </a:r>
            <a:endParaRPr lang="fr-FR" sz="3600" dirty="0">
              <a:cs typeface="Arial" pitchFamily="34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3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83568" y="1341929"/>
            <a:ext cx="820891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Courier New" pitchFamily="49" charset="0"/>
              </a:rPr>
              <a:t>   Les données sont stockées sur des mémoires </a:t>
            </a:r>
            <a:r>
              <a:rPr lang="fr-FR" sz="2400" dirty="0" smtClean="0">
                <a:solidFill>
                  <a:srgbClr val="0070C0"/>
                </a:solidFill>
                <a:latin typeface="+mj-lt"/>
                <a:cs typeface="Courier New" pitchFamily="49" charset="0"/>
              </a:rPr>
              <a:t>secondaires</a:t>
            </a:r>
          </a:p>
          <a:p>
            <a:pPr>
              <a:buFont typeface="Wingdings" pitchFamily="2" charset="2"/>
              <a:buChar char="§"/>
            </a:pPr>
            <a:endParaRPr lang="fr-FR" sz="2400" dirty="0" smtClean="0">
              <a:latin typeface="+mj-lt"/>
              <a:cs typeface="Courier New" pitchFamily="49" charset="0"/>
            </a:endParaRPr>
          </a:p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Courier New" pitchFamily="49" charset="0"/>
              </a:rPr>
              <a:t>   </a:t>
            </a:r>
            <a:r>
              <a:rPr lang="fr-FR" sz="2400" dirty="0" smtClean="0">
                <a:solidFill>
                  <a:srgbClr val="0070C0"/>
                </a:solidFill>
                <a:latin typeface="+mj-lt"/>
                <a:cs typeface="Courier New" pitchFamily="49" charset="0"/>
              </a:rPr>
              <a:t>Indépendante</a:t>
            </a:r>
            <a:r>
              <a:rPr lang="fr-FR" sz="2400" dirty="0" smtClean="0">
                <a:latin typeface="+mj-lt"/>
                <a:cs typeface="Courier New" pitchFamily="49" charset="0"/>
              </a:rPr>
              <a:t> de l’application et du langage de programmation</a:t>
            </a:r>
          </a:p>
          <a:p>
            <a:pPr>
              <a:buFont typeface="Wingdings" pitchFamily="2" charset="2"/>
              <a:buChar char="§"/>
            </a:pPr>
            <a:endParaRPr lang="fr-FR" sz="2400" dirty="0" smtClean="0">
              <a:latin typeface="+mj-lt"/>
              <a:cs typeface="Courier New" pitchFamily="49" charset="0"/>
            </a:endParaRPr>
          </a:p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Courier New" pitchFamily="49" charset="0"/>
              </a:rPr>
              <a:t>   </a:t>
            </a:r>
            <a:r>
              <a:rPr lang="fr-FR" sz="2400" dirty="0" smtClean="0">
                <a:solidFill>
                  <a:srgbClr val="0070C0"/>
                </a:solidFill>
                <a:latin typeface="+mj-lt"/>
                <a:cs typeface="Courier New" pitchFamily="49" charset="0"/>
              </a:rPr>
              <a:t>Partagée</a:t>
            </a:r>
            <a:r>
              <a:rPr lang="fr-FR" sz="2400" dirty="0" smtClean="0">
                <a:latin typeface="+mj-lt"/>
                <a:cs typeface="Courier New" pitchFamily="49" charset="0"/>
              </a:rPr>
              <a:t> par plusieurs utilisateurs </a:t>
            </a:r>
          </a:p>
          <a:p>
            <a:pPr>
              <a:buFont typeface="Wingdings" pitchFamily="2" charset="2"/>
              <a:buChar char="§"/>
            </a:pPr>
            <a:endParaRPr lang="fr-FR" sz="2400" dirty="0" smtClean="0">
              <a:latin typeface="+mj-lt"/>
              <a:cs typeface="Courier New" pitchFamily="49" charset="0"/>
            </a:endParaRPr>
          </a:p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Courier New" pitchFamily="49" charset="0"/>
              </a:rPr>
              <a:t>   Gérée par un SGBD (</a:t>
            </a:r>
            <a:r>
              <a:rPr lang="fr-FR" sz="2400" i="1" dirty="0" smtClean="0">
                <a:latin typeface="+mj-lt"/>
                <a:cs typeface="Courier New" pitchFamily="49" charset="0"/>
              </a:rPr>
              <a:t>DBMS: </a:t>
            </a:r>
            <a:r>
              <a:rPr lang="fr-FR" sz="2400" i="1" dirty="0" err="1" smtClean="0">
                <a:latin typeface="+mj-lt"/>
                <a:cs typeface="Courier New" pitchFamily="49" charset="0"/>
              </a:rPr>
              <a:t>Database</a:t>
            </a:r>
            <a:r>
              <a:rPr lang="fr-FR" sz="2400" i="1" dirty="0" smtClean="0">
                <a:latin typeface="+mj-lt"/>
                <a:cs typeface="Courier New" pitchFamily="49" charset="0"/>
              </a:rPr>
              <a:t> Management System</a:t>
            </a:r>
            <a:r>
              <a:rPr lang="fr-FR" sz="2400" dirty="0" smtClean="0">
                <a:latin typeface="+mj-lt"/>
                <a:cs typeface="Courier New" pitchFamily="49" charset="0"/>
              </a:rPr>
              <a:t>)     </a:t>
            </a:r>
            <a:endParaRPr lang="fr-FR" sz="2400" dirty="0">
              <a:latin typeface="+mj-lt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30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 idx="4294967295"/>
          </p:nvPr>
        </p:nvSpPr>
        <p:spPr>
          <a:xfrm>
            <a:off x="539552" y="264416"/>
            <a:ext cx="8280920" cy="936104"/>
          </a:xfrm>
        </p:spPr>
        <p:txBody>
          <a:bodyPr>
            <a:noAutofit/>
          </a:bodyPr>
          <a:lstStyle/>
          <a:p>
            <a:r>
              <a:rPr lang="fr-FR" sz="3600" dirty="0" smtClean="0"/>
              <a:t>Anomalie d’insertion</a:t>
            </a:r>
            <a:endParaRPr lang="fr-FR" sz="3600" dirty="0">
              <a:cs typeface="Arial" pitchFamily="34" charset="0"/>
            </a:endParaRP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971601" y="3212976"/>
          <a:ext cx="7488830" cy="2595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135"/>
                <a:gridCol w="1226754"/>
                <a:gridCol w="1026068"/>
                <a:gridCol w="1337291"/>
                <a:gridCol w="1882495"/>
                <a:gridCol w="792087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800" b="1" u="sng" dirty="0" err="1" smtClean="0"/>
                        <a:t>idEtudiant</a:t>
                      </a:r>
                      <a:endParaRPr lang="fr-FR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u="none" dirty="0" smtClean="0"/>
                        <a:t>nom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u="none" dirty="0" smtClean="0"/>
                        <a:t>adresse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err="1" smtClean="0"/>
                        <a:t>numC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err="1" smtClean="0"/>
                        <a:t>desc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/>
                        <a:t>note</a:t>
                      </a:r>
                      <a:endParaRPr lang="fr-FR" b="1" u="non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110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Amina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Alger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M212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Analyse 1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406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Ali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Jijel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M212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Analyse  1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110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Amina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Alger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I209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Base</a:t>
                      </a:r>
                      <a:r>
                        <a:rPr lang="fr-FR" b="0" u="none" baseline="0" dirty="0" smtClean="0">
                          <a:solidFill>
                            <a:schemeClr val="tx1"/>
                          </a:solidFill>
                        </a:rPr>
                        <a:t> de données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340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Amir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Sétif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I209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Base</a:t>
                      </a:r>
                      <a:r>
                        <a:rPr lang="fr-FR" b="0" u="none" baseline="0" dirty="0" smtClean="0">
                          <a:solidFill>
                            <a:schemeClr val="tx1"/>
                          </a:solidFill>
                        </a:rPr>
                        <a:t> de données</a:t>
                      </a:r>
                      <a:endParaRPr lang="fr-FR" b="0" u="none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200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Ali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Jijel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M100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Algèbre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220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Karim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Bejaia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u="none" dirty="0" smtClean="0">
                          <a:solidFill>
                            <a:srgbClr val="FF0000"/>
                          </a:solidFill>
                        </a:rPr>
                        <a:t>????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u="none" dirty="0" smtClean="0">
                          <a:solidFill>
                            <a:srgbClr val="FF0000"/>
                          </a:solidFill>
                        </a:rPr>
                        <a:t>????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>
                          <a:solidFill>
                            <a:srgbClr val="FF0000"/>
                          </a:solidFill>
                        </a:rPr>
                        <a:t>????</a:t>
                      </a:r>
                      <a:endParaRPr lang="fr-FR" b="1" u="non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638856" y="1340768"/>
            <a:ext cx="82536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/>
              <a:t>Valeurs manquantes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   Ex : Si on veut insérer un nouvel étudiant '220, Karim, Bejaia', il faut connaitre un de ses cours et sa note dans ce cours, ou introduire des les valeurs nulles.</a:t>
            </a:r>
            <a:endParaRPr lang="fr-FR" sz="2400" dirty="0" smtClean="0">
              <a:latin typeface="+mj-lt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4297616" y="5404280"/>
            <a:ext cx="4176464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31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 idx="4294967295"/>
          </p:nvPr>
        </p:nvSpPr>
        <p:spPr>
          <a:xfrm>
            <a:off x="539552" y="264416"/>
            <a:ext cx="8280920" cy="936104"/>
          </a:xfrm>
        </p:spPr>
        <p:txBody>
          <a:bodyPr>
            <a:noAutofit/>
          </a:bodyPr>
          <a:lstStyle/>
          <a:p>
            <a:r>
              <a:rPr lang="fr-FR" sz="3600" dirty="0" smtClean="0"/>
              <a:t>DF - Dépendances fonctionnelles</a:t>
            </a:r>
            <a:endParaRPr lang="fr-FR" sz="3600" dirty="0"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38856" y="1512080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Définition</a:t>
            </a:r>
            <a:endParaRPr lang="fr-FR" sz="2400" dirty="0" smtClean="0">
              <a:latin typeface="+mj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71600" y="1988082"/>
            <a:ext cx="8172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>
                <a:latin typeface="+mj-lt"/>
              </a:rPr>
              <a:t>Soit une </a:t>
            </a:r>
            <a:r>
              <a:rPr lang="fr-FR" sz="2400" dirty="0" smtClean="0">
                <a:solidFill>
                  <a:srgbClr val="0070C0"/>
                </a:solidFill>
                <a:latin typeface="+mj-lt"/>
              </a:rPr>
              <a:t>relation</a:t>
            </a:r>
            <a:r>
              <a:rPr lang="fr-FR" sz="2400" dirty="0" smtClean="0">
                <a:latin typeface="+mj-lt"/>
              </a:rPr>
              <a:t> R (X, Y, Z)</a:t>
            </a:r>
          </a:p>
          <a:p>
            <a:pPr marL="914400" lvl="1" indent="-457200">
              <a:buFont typeface="Wingdings" pitchFamily="2" charset="2"/>
              <a:buChar char="Ø"/>
            </a:pPr>
            <a:r>
              <a:rPr lang="fr-FR" sz="2200" dirty="0" smtClean="0">
                <a:latin typeface="+mj-lt"/>
              </a:rPr>
              <a:t>X, Y, Z sont des ensembles d'attributs</a:t>
            </a:r>
          </a:p>
          <a:p>
            <a:pPr marL="914400" lvl="1" indent="-457200">
              <a:buFont typeface="Wingdings" pitchFamily="2" charset="2"/>
              <a:buChar char="Ø"/>
            </a:pPr>
            <a:r>
              <a:rPr lang="fr-FR" sz="2200" dirty="0" smtClean="0">
                <a:latin typeface="+mj-lt"/>
              </a:rPr>
              <a:t>Z peut être vide</a:t>
            </a:r>
          </a:p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</a:rPr>
              <a:t>  Il existe une DF de X vers Y, (notée X→Y), </a:t>
            </a:r>
            <a:r>
              <a:rPr lang="fr-FR" sz="2400" dirty="0" smtClean="0"/>
              <a:t>si c'est toujours la même valeur de Y qui est associée à une valeur donnée de X</a:t>
            </a:r>
          </a:p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</a:rPr>
              <a:t> </a:t>
            </a:r>
            <a:r>
              <a:rPr lang="fr-FR" sz="2400" dirty="0" smtClean="0"/>
              <a:t>si (x, y, z) et (x, y’, z’) sont deux </a:t>
            </a:r>
            <a:r>
              <a:rPr lang="fr-FR" sz="2400" dirty="0" err="1" smtClean="0"/>
              <a:t>tuples</a:t>
            </a:r>
            <a:r>
              <a:rPr lang="fr-FR" sz="2400" dirty="0" smtClean="0"/>
              <a:t> de R, alors y = y'.</a:t>
            </a:r>
          </a:p>
        </p:txBody>
      </p:sp>
      <p:sp>
        <p:nvSpPr>
          <p:cNvPr id="8" name="Rectangle 7"/>
          <p:cNvSpPr/>
          <p:nvPr/>
        </p:nvSpPr>
        <p:spPr>
          <a:xfrm>
            <a:off x="611560" y="4638343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Exemple: Etudiant (</a:t>
            </a:r>
            <a:r>
              <a:rPr lang="fr-FR" sz="2400" dirty="0" err="1" smtClean="0">
                <a:latin typeface="+mj-lt"/>
                <a:cs typeface="Arial" pitchFamily="34" charset="0"/>
              </a:rPr>
              <a:t>NumEtudiant</a:t>
            </a:r>
            <a:r>
              <a:rPr lang="fr-FR" sz="2400" dirty="0" smtClean="0">
                <a:latin typeface="+mj-lt"/>
                <a:cs typeface="Arial" pitchFamily="34" charset="0"/>
              </a:rPr>
              <a:t>, Nom, Prénom, Département)</a:t>
            </a:r>
            <a:endParaRPr lang="fr-FR" sz="2400" dirty="0" smtClean="0">
              <a:latin typeface="+mj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44304" y="5142399"/>
            <a:ext cx="81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</a:t>
            </a:r>
            <a:r>
              <a:rPr lang="fr-FR" sz="2400" dirty="0" err="1" smtClean="0">
                <a:cs typeface="Arial" pitchFamily="34" charset="0"/>
              </a:rPr>
              <a:t>NumEtudiant</a:t>
            </a:r>
            <a:r>
              <a:rPr lang="fr-FR" sz="2400" dirty="0" smtClean="0">
                <a:cs typeface="Arial" pitchFamily="34" charset="0"/>
              </a:rPr>
              <a:t> </a:t>
            </a:r>
            <a:r>
              <a:rPr lang="fr-FR" sz="2400" dirty="0" smtClean="0">
                <a:latin typeface="+mj-lt"/>
              </a:rPr>
              <a:t>→ Nom</a:t>
            </a:r>
          </a:p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</a:rPr>
              <a:t> </a:t>
            </a:r>
            <a:r>
              <a:rPr lang="fr-FR" sz="2400" dirty="0" err="1" smtClean="0">
                <a:cs typeface="Arial" pitchFamily="34" charset="0"/>
              </a:rPr>
              <a:t>NumEtudiant</a:t>
            </a:r>
            <a:r>
              <a:rPr lang="fr-FR" sz="2400" dirty="0" smtClean="0">
                <a:cs typeface="Arial" pitchFamily="34" charset="0"/>
              </a:rPr>
              <a:t> </a:t>
            </a:r>
            <a:r>
              <a:rPr lang="fr-FR" sz="2400" dirty="0" smtClean="0"/>
              <a:t>→ </a:t>
            </a:r>
            <a:r>
              <a:rPr lang="fr-FR" sz="2400" dirty="0" smtClean="0">
                <a:cs typeface="Arial" pitchFamily="34" charset="0"/>
              </a:rPr>
              <a:t>Prénom</a:t>
            </a:r>
          </a:p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</a:t>
            </a:r>
            <a:r>
              <a:rPr lang="fr-FR" sz="2400" dirty="0" err="1" smtClean="0">
                <a:cs typeface="Arial" pitchFamily="34" charset="0"/>
              </a:rPr>
              <a:t>NumEtudiant</a:t>
            </a:r>
            <a:r>
              <a:rPr lang="fr-FR" sz="2400" dirty="0" smtClean="0">
                <a:cs typeface="Arial" pitchFamily="34" charset="0"/>
              </a:rPr>
              <a:t> </a:t>
            </a:r>
            <a:r>
              <a:rPr lang="fr-FR" sz="2400" dirty="0" smtClean="0"/>
              <a:t>→ </a:t>
            </a:r>
            <a:r>
              <a:rPr lang="fr-FR" sz="2400" dirty="0" smtClean="0">
                <a:cs typeface="Arial" pitchFamily="34" charset="0"/>
              </a:rPr>
              <a:t>Département</a:t>
            </a:r>
            <a:endParaRPr lang="fr-FR" sz="24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32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 idx="4294967295"/>
          </p:nvPr>
        </p:nvSpPr>
        <p:spPr>
          <a:xfrm>
            <a:off x="539552" y="264416"/>
            <a:ext cx="8280920" cy="936104"/>
          </a:xfrm>
        </p:spPr>
        <p:txBody>
          <a:bodyPr>
            <a:noAutofit/>
          </a:bodyPr>
          <a:lstStyle/>
          <a:p>
            <a:r>
              <a:rPr lang="fr-FR" sz="3600" dirty="0" smtClean="0"/>
              <a:t>Normalisation</a:t>
            </a:r>
            <a:endParaRPr lang="fr-FR" sz="3600" dirty="0"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38856" y="1512080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Objectif</a:t>
            </a:r>
            <a:endParaRPr lang="fr-FR" sz="2400" dirty="0" smtClean="0">
              <a:latin typeface="+mj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71600" y="1988082"/>
            <a:ext cx="8172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 Optimiser la modélisation </a:t>
            </a:r>
          </a:p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 </a:t>
            </a:r>
            <a:r>
              <a:rPr lang="fr-FR" sz="2400" dirty="0" smtClean="0"/>
              <a:t>Suppression des problèmes de </a:t>
            </a:r>
            <a:r>
              <a:rPr lang="fr-FR" sz="2400" dirty="0" smtClean="0">
                <a:solidFill>
                  <a:srgbClr val="7030A0"/>
                </a:solidFill>
              </a:rPr>
              <a:t>redondances</a:t>
            </a:r>
            <a:endParaRPr lang="fr-FR" sz="2400" dirty="0" smtClean="0">
              <a:solidFill>
                <a:srgbClr val="7030A0"/>
              </a:solidFill>
              <a:latin typeface="+mj-lt"/>
            </a:endParaRPr>
          </a:p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</a:rPr>
              <a:t>   M</a:t>
            </a:r>
            <a:r>
              <a:rPr lang="fr-FR" sz="2400" dirty="0" smtClean="0"/>
              <a:t>inimiser l’espace de stockage (élimination des redondances)</a:t>
            </a:r>
          </a:p>
        </p:txBody>
      </p:sp>
      <p:sp>
        <p:nvSpPr>
          <p:cNvPr id="8" name="Rectangle 7"/>
          <p:cNvSpPr/>
          <p:nvPr/>
        </p:nvSpPr>
        <p:spPr>
          <a:xfrm>
            <a:off x="638856" y="3552869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plusieurs Formes Normales</a:t>
            </a:r>
            <a:endParaRPr lang="fr-FR" sz="2400" dirty="0" smtClean="0"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71600" y="4077072"/>
            <a:ext cx="8172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 1FN</a:t>
            </a:r>
          </a:p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 2FN</a:t>
            </a:r>
          </a:p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 3FN</a:t>
            </a:r>
          </a:p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 FNBC</a:t>
            </a:r>
          </a:p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 …</a:t>
            </a:r>
            <a:endParaRPr 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33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8856" y="1512080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U</a:t>
            </a:r>
            <a:r>
              <a:rPr lang="fr-FR" sz="2400" dirty="0" smtClean="0">
                <a:latin typeface="+mj-lt"/>
              </a:rPr>
              <a:t>ne relation est en 1FN si et seulement si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71600" y="1988082"/>
            <a:ext cx="76328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>
                <a:latin typeface="+mj-lt"/>
              </a:rPr>
              <a:t>Tous les attributs sont </a:t>
            </a:r>
            <a:r>
              <a:rPr lang="fr-FR" sz="2400" dirty="0" smtClean="0">
                <a:solidFill>
                  <a:srgbClr val="0070C0"/>
                </a:solidFill>
              </a:rPr>
              <a:t>atomiques</a:t>
            </a:r>
            <a:r>
              <a:rPr lang="fr-FR" sz="2400" dirty="0" smtClean="0"/>
              <a:t> </a:t>
            </a:r>
            <a:r>
              <a:rPr lang="fr-FR" sz="2400" dirty="0" smtClean="0">
                <a:latin typeface="+mj-lt"/>
              </a:rPr>
              <a:t>(non décomposables). </a:t>
            </a:r>
          </a:p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</a:rPr>
              <a:t>   Ne contienne pas de structures </a:t>
            </a:r>
            <a:r>
              <a:rPr lang="fr-FR" sz="2400" dirty="0" smtClean="0">
                <a:solidFill>
                  <a:srgbClr val="0070C0"/>
                </a:solidFill>
                <a:latin typeface="+mj-lt"/>
              </a:rPr>
              <a:t>répétitives</a:t>
            </a:r>
            <a:r>
              <a:rPr lang="fr-FR" sz="2400" dirty="0" smtClean="0">
                <a:latin typeface="+mj-lt"/>
              </a:rPr>
              <a:t>.</a:t>
            </a:r>
            <a:endParaRPr lang="fr-FR" sz="2400" dirty="0" smtClean="0">
              <a:latin typeface="+mj-lt"/>
              <a:cs typeface="Arial" pitchFamily="34" charset="0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 idx="4294967295"/>
          </p:nvPr>
        </p:nvSpPr>
        <p:spPr>
          <a:xfrm>
            <a:off x="539552" y="264416"/>
            <a:ext cx="8280920" cy="936104"/>
          </a:xfrm>
        </p:spPr>
        <p:txBody>
          <a:bodyPr>
            <a:noAutofit/>
          </a:bodyPr>
          <a:lstStyle/>
          <a:p>
            <a:r>
              <a:rPr lang="fr-FR" sz="3600" dirty="0" smtClean="0"/>
              <a:t>1FN - Première forme normale</a:t>
            </a:r>
            <a:endParaRPr lang="fr-FR" sz="3600" dirty="0"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90902" y="3140968"/>
            <a:ext cx="1944216" cy="2880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2588336" y="3109904"/>
            <a:ext cx="1007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Employé</a:t>
            </a:r>
            <a:endParaRPr lang="fr-FR" b="1" dirty="0"/>
          </a:p>
        </p:txBody>
      </p:sp>
      <p:sp>
        <p:nvSpPr>
          <p:cNvPr id="9" name="Rectangle 8"/>
          <p:cNvSpPr/>
          <p:nvPr/>
        </p:nvSpPr>
        <p:spPr>
          <a:xfrm>
            <a:off x="2590902" y="3429000"/>
            <a:ext cx="1944216" cy="244827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avec flèche 10"/>
          <p:cNvCxnSpPr/>
          <p:nvPr/>
        </p:nvCxnSpPr>
        <p:spPr>
          <a:xfrm>
            <a:off x="4391102" y="4293096"/>
            <a:ext cx="755705" cy="338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3778655" y="4511703"/>
            <a:ext cx="1368152" cy="0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5108908" y="4322770"/>
            <a:ext cx="1558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décomposable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5108908" y="4069296"/>
            <a:ext cx="1558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décomposable</a:t>
            </a:r>
            <a:endParaRPr lang="fr-FR" dirty="0"/>
          </a:p>
        </p:txBody>
      </p:sp>
      <p:cxnSp>
        <p:nvCxnSpPr>
          <p:cNvPr id="16" name="Connecteur droit avec flèche 15"/>
          <p:cNvCxnSpPr/>
          <p:nvPr/>
        </p:nvCxnSpPr>
        <p:spPr>
          <a:xfrm>
            <a:off x="6646539" y="4499070"/>
            <a:ext cx="560202" cy="0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7243882" y="4036404"/>
            <a:ext cx="9046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adresse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7243882" y="4267644"/>
            <a:ext cx="1288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code postal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7220890" y="4503169"/>
            <a:ext cx="562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ville</a:t>
            </a:r>
            <a:endParaRPr lang="fr-FR" dirty="0"/>
          </a:p>
        </p:txBody>
      </p:sp>
      <p:cxnSp>
        <p:nvCxnSpPr>
          <p:cNvPr id="21" name="Connecteur droit avec flèche 20"/>
          <p:cNvCxnSpPr/>
          <p:nvPr/>
        </p:nvCxnSpPr>
        <p:spPr>
          <a:xfrm flipV="1">
            <a:off x="6640366" y="4271172"/>
            <a:ext cx="529795" cy="221806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endCxn id="20" idx="1"/>
          </p:cNvCxnSpPr>
          <p:nvPr/>
        </p:nvCxnSpPr>
        <p:spPr>
          <a:xfrm>
            <a:off x="6645584" y="4499070"/>
            <a:ext cx="575306" cy="188765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>
            <a:off x="4751142" y="5229200"/>
            <a:ext cx="376431" cy="0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5102307" y="5036926"/>
            <a:ext cx="943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répétitif</a:t>
            </a:r>
            <a:endParaRPr lang="fr-FR" dirty="0"/>
          </a:p>
        </p:txBody>
      </p:sp>
      <p:sp>
        <p:nvSpPr>
          <p:cNvPr id="25" name="ZoneTexte 24"/>
          <p:cNvSpPr txBox="1"/>
          <p:nvPr/>
        </p:nvSpPr>
        <p:spPr>
          <a:xfrm>
            <a:off x="2639160" y="3501009"/>
            <a:ext cx="197246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/>
              <a:t>Matricule</a:t>
            </a:r>
          </a:p>
          <a:p>
            <a:r>
              <a:rPr lang="fr-FR" dirty="0" smtClean="0"/>
              <a:t>Nom</a:t>
            </a:r>
          </a:p>
          <a:p>
            <a:r>
              <a:rPr lang="fr-FR" dirty="0" err="1" smtClean="0"/>
              <a:t>DateDeNaissance</a:t>
            </a:r>
            <a:endParaRPr lang="fr-FR" dirty="0" smtClean="0"/>
          </a:p>
          <a:p>
            <a:r>
              <a:rPr lang="fr-FR" dirty="0" smtClean="0"/>
              <a:t>Adresse</a:t>
            </a:r>
          </a:p>
          <a:p>
            <a:r>
              <a:rPr lang="fr-FR" dirty="0" smtClean="0"/>
              <a:t>NumProj_1</a:t>
            </a:r>
          </a:p>
          <a:p>
            <a:r>
              <a:rPr lang="fr-FR" dirty="0" smtClean="0"/>
              <a:t>DescProj_1</a:t>
            </a:r>
          </a:p>
          <a:p>
            <a:r>
              <a:rPr lang="fr-FR" dirty="0" smtClean="0"/>
              <a:t>NumProj_2</a:t>
            </a:r>
          </a:p>
          <a:p>
            <a:r>
              <a:rPr lang="fr-FR" dirty="0" smtClean="0"/>
              <a:t>DescProj_2</a:t>
            </a:r>
          </a:p>
        </p:txBody>
      </p:sp>
      <p:sp>
        <p:nvSpPr>
          <p:cNvPr id="26" name="Accolade fermante 25"/>
          <p:cNvSpPr/>
          <p:nvPr/>
        </p:nvSpPr>
        <p:spPr>
          <a:xfrm>
            <a:off x="4476501" y="4688761"/>
            <a:ext cx="216024" cy="1080120"/>
          </a:xfrm>
          <a:prstGeom prst="rightBrace">
            <a:avLst>
              <a:gd name="adj1" fmla="val 52674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34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 idx="4294967295"/>
          </p:nvPr>
        </p:nvSpPr>
        <p:spPr>
          <a:xfrm>
            <a:off x="539552" y="264416"/>
            <a:ext cx="8280920" cy="936104"/>
          </a:xfrm>
        </p:spPr>
        <p:txBody>
          <a:bodyPr>
            <a:noAutofit/>
          </a:bodyPr>
          <a:lstStyle/>
          <a:p>
            <a:r>
              <a:rPr lang="fr-FR" sz="3600" dirty="0" smtClean="0"/>
              <a:t>1FN (2)</a:t>
            </a:r>
            <a:endParaRPr lang="fr-FR" sz="3600" dirty="0">
              <a:cs typeface="Arial" pitchFamily="34" charset="0"/>
            </a:endParaRPr>
          </a:p>
        </p:txBody>
      </p:sp>
      <p:sp>
        <p:nvSpPr>
          <p:cNvPr id="50" name="ZoneTexte 49"/>
          <p:cNvSpPr txBox="1"/>
          <p:nvPr/>
        </p:nvSpPr>
        <p:spPr>
          <a:xfrm>
            <a:off x="660577" y="1348575"/>
            <a:ext cx="823190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   Problématique: 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   On ne sait pas combien de projets sont affectés à chaque employé. </a:t>
            </a:r>
          </a:p>
          <a:p>
            <a:pPr lvl="2">
              <a:buFont typeface="Wingdings" pitchFamily="2" charset="2"/>
              <a:buChar char="ü"/>
            </a:pPr>
            <a:r>
              <a:rPr lang="fr-FR" sz="2400" dirty="0" smtClean="0"/>
              <a:t>   Donc, au moment de la création, on ne sait pas combien de champs il faut créer pour le projet </a:t>
            </a:r>
          </a:p>
          <a:p>
            <a:pPr lvl="2"/>
            <a:endParaRPr lang="fr-FR" sz="2400" dirty="0" smtClean="0"/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   Problème de redondance: si plusieurs employés sont affectés à </a:t>
            </a:r>
            <a:r>
              <a:rPr lang="fr-FR" sz="2400" smtClean="0"/>
              <a:t>un projet, </a:t>
            </a:r>
            <a:r>
              <a:rPr lang="fr-FR" sz="2400" dirty="0" smtClean="0"/>
              <a:t>on aura plusieurs</a:t>
            </a:r>
            <a:r>
              <a:rPr lang="fr-FR" sz="2400" i="1" dirty="0" smtClean="0"/>
              <a:t> </a:t>
            </a:r>
            <a:r>
              <a:rPr lang="fr-FR" sz="2400" dirty="0" smtClean="0"/>
              <a:t>fois la même description du projet </a:t>
            </a:r>
          </a:p>
          <a:p>
            <a:endParaRPr lang="fr-FR" sz="2400" dirty="0" smtClean="0"/>
          </a:p>
          <a:p>
            <a:endParaRPr 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35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8856" y="1512080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>
                <a:latin typeface="+mj-lt"/>
              </a:rPr>
              <a:t>Une relation est en 2FN si et seulement si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71600" y="2001473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>
                <a:latin typeface="+mj-lt"/>
              </a:rPr>
              <a:t>Elle est en 1FN</a:t>
            </a:r>
          </a:p>
          <a:p>
            <a:pPr>
              <a:buFont typeface="Wingdings" pitchFamily="2" charset="2"/>
              <a:buChar char="ü"/>
            </a:pPr>
            <a:r>
              <a:rPr lang="fr-FR" sz="2400" dirty="0" smtClean="0"/>
              <a:t>   Tous les attributs de la relation dépendent de toute la clé et non d’une partie de la clé </a:t>
            </a:r>
            <a:endParaRPr lang="fr-FR" sz="2400" dirty="0" smtClean="0">
              <a:latin typeface="+mj-lt"/>
              <a:cs typeface="Arial" pitchFamily="34" charset="0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 idx="4294967295"/>
          </p:nvPr>
        </p:nvSpPr>
        <p:spPr>
          <a:xfrm>
            <a:off x="539552" y="264416"/>
            <a:ext cx="8280920" cy="936104"/>
          </a:xfrm>
        </p:spPr>
        <p:txBody>
          <a:bodyPr>
            <a:noAutofit/>
          </a:bodyPr>
          <a:lstStyle/>
          <a:p>
            <a:r>
              <a:rPr lang="fr-FR" sz="3600" dirty="0" smtClean="0"/>
              <a:t>2FN - Deuxième forme normale</a:t>
            </a:r>
            <a:endParaRPr lang="fr-FR" sz="3600" dirty="0"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7185" y="3284984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>
                <a:latin typeface="+mj-lt"/>
              </a:rPr>
              <a:t>Autrement dit, </a:t>
            </a:r>
            <a:r>
              <a:rPr lang="fr-FR" sz="2400" dirty="0" smtClean="0"/>
              <a:t>éviter la configuration:</a:t>
            </a:r>
            <a:endParaRPr lang="fr-FR" sz="2400" dirty="0" smtClean="0">
              <a:latin typeface="+mj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79929" y="3774377"/>
            <a:ext cx="76328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>
                <a:latin typeface="+mj-lt"/>
              </a:rPr>
              <a:t>Dans la relation </a:t>
            </a:r>
            <a:r>
              <a:rPr lang="pt-BR" sz="2400" dirty="0" smtClean="0"/>
              <a:t>R (</a:t>
            </a:r>
            <a:r>
              <a:rPr lang="pt-BR" sz="2400" u="sng" dirty="0" smtClean="0"/>
              <a:t>A, B</a:t>
            </a:r>
            <a:r>
              <a:rPr lang="pt-BR" sz="2400" dirty="0" smtClean="0"/>
              <a:t>, C, D, E)</a:t>
            </a:r>
          </a:p>
          <a:p>
            <a:pPr>
              <a:buFont typeface="Wingdings" pitchFamily="2" charset="2"/>
              <a:buChar char="ü"/>
            </a:pPr>
            <a:r>
              <a:rPr lang="fr-FR" sz="2400" dirty="0" smtClean="0"/>
              <a:t>   Il faut éviter la configuration suivante :</a:t>
            </a:r>
          </a:p>
          <a:p>
            <a:pPr lvl="1"/>
            <a:r>
              <a:rPr lang="fr-FR" sz="2400" dirty="0" smtClean="0">
                <a:latin typeface="+mj-lt"/>
                <a:cs typeface="Arial" pitchFamily="34" charset="0"/>
              </a:rPr>
              <a:t>A, B → D, E</a:t>
            </a:r>
          </a:p>
          <a:p>
            <a:pPr lvl="1"/>
            <a:r>
              <a:rPr lang="fr-FR" sz="2400" dirty="0" smtClean="0">
                <a:cs typeface="Arial" pitchFamily="34" charset="0"/>
              </a:rPr>
              <a:t>B → 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36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8856" y="1512080"/>
            <a:ext cx="842493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</a:rPr>
              <a:t>   </a:t>
            </a:r>
            <a:r>
              <a:rPr lang="fr-FR" sz="2400" dirty="0" smtClean="0"/>
              <a:t>Employé (</a:t>
            </a:r>
            <a:r>
              <a:rPr lang="fr-FR" sz="2400" u="sng" dirty="0" smtClean="0"/>
              <a:t>Matricule</a:t>
            </a:r>
            <a:r>
              <a:rPr lang="fr-FR" sz="2400" dirty="0" smtClean="0"/>
              <a:t>, Nom, Prénom, </a:t>
            </a:r>
            <a:r>
              <a:rPr lang="fr-FR" sz="2400" b="1" dirty="0" smtClean="0">
                <a:solidFill>
                  <a:srgbClr val="00B0F0"/>
                </a:solidFill>
              </a:rPr>
              <a:t>Age</a:t>
            </a:r>
            <a:r>
              <a:rPr lang="fr-FR" sz="2400" dirty="0" smtClean="0"/>
              <a:t>) est en 2FN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</a:rPr>
              <a:t>   </a:t>
            </a:r>
            <a:r>
              <a:rPr lang="fr-FR" sz="2400" dirty="0" smtClean="0"/>
              <a:t>Commande (</a:t>
            </a:r>
            <a:r>
              <a:rPr lang="fr-FR" sz="2400" u="sng" dirty="0" err="1" smtClean="0"/>
              <a:t>NumPièce</a:t>
            </a:r>
            <a:r>
              <a:rPr lang="fr-FR" sz="2400" dirty="0" smtClean="0"/>
              <a:t>, </a:t>
            </a:r>
            <a:r>
              <a:rPr lang="fr-FR" sz="2400" u="sng" dirty="0" err="1" smtClean="0"/>
              <a:t>NomFour</a:t>
            </a:r>
            <a:r>
              <a:rPr lang="fr-FR" sz="2400" dirty="0" smtClean="0"/>
              <a:t>, Quantité, </a:t>
            </a:r>
            <a:r>
              <a:rPr lang="fr-FR" sz="2400" dirty="0" smtClean="0">
                <a:cs typeface="Arial" pitchFamily="34" charset="0"/>
              </a:rPr>
              <a:t>Adresse</a:t>
            </a:r>
            <a:r>
              <a:rPr lang="fr-FR" sz="2400" dirty="0" smtClean="0"/>
              <a:t>) n'est pas en 2FN car on a :</a:t>
            </a:r>
          </a:p>
          <a:p>
            <a:pPr lvl="1"/>
            <a:r>
              <a:rPr lang="fr-FR" sz="2400" dirty="0" err="1" smtClean="0"/>
              <a:t>NumPièce</a:t>
            </a:r>
            <a:r>
              <a:rPr lang="fr-FR" sz="2400" dirty="0" smtClean="0"/>
              <a:t>, </a:t>
            </a:r>
            <a:r>
              <a:rPr lang="fr-FR" sz="2400" dirty="0" err="1" smtClean="0"/>
              <a:t>NomFour</a:t>
            </a:r>
            <a:r>
              <a:rPr lang="fr-FR" sz="2400" dirty="0" smtClean="0"/>
              <a:t> </a:t>
            </a:r>
            <a:r>
              <a:rPr lang="fr-FR" sz="2400" dirty="0" smtClean="0">
                <a:cs typeface="Arial" pitchFamily="34" charset="0"/>
              </a:rPr>
              <a:t>→ </a:t>
            </a:r>
            <a:r>
              <a:rPr lang="fr-FR" sz="2400" dirty="0" smtClean="0"/>
              <a:t>Quantité</a:t>
            </a:r>
          </a:p>
          <a:p>
            <a:pPr lvl="1"/>
            <a:r>
              <a:rPr lang="fr-FR" sz="2400" dirty="0" err="1" smtClean="0"/>
              <a:t>NomFour</a:t>
            </a:r>
            <a:r>
              <a:rPr lang="fr-FR" sz="2400" dirty="0" smtClean="0"/>
              <a:t> </a:t>
            </a:r>
            <a:r>
              <a:rPr lang="fr-FR" sz="2400" dirty="0" smtClean="0">
                <a:cs typeface="Arial" pitchFamily="34" charset="0"/>
              </a:rPr>
              <a:t>→ Adresse</a:t>
            </a:r>
            <a:r>
              <a:rPr lang="fr-FR" sz="2400" dirty="0" smtClean="0">
                <a:latin typeface="+mj-lt"/>
              </a:rPr>
              <a:t> 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>
                <a:latin typeface="+mj-lt"/>
              </a:rPr>
              <a:t> </a:t>
            </a:r>
            <a:r>
              <a:rPr lang="fr-FR" sz="2400" dirty="0" smtClean="0"/>
              <a:t>Problématique: Schéma avec anomalies</a:t>
            </a:r>
            <a:endParaRPr lang="fr-FR" sz="2400" dirty="0" smtClean="0">
              <a:latin typeface="+mj-lt"/>
            </a:endParaRPr>
          </a:p>
          <a:p>
            <a:pPr lvl="1"/>
            <a:endParaRPr lang="fr-FR" sz="2400" dirty="0" smtClean="0">
              <a:latin typeface="+mj-lt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 idx="4294967295"/>
          </p:nvPr>
        </p:nvSpPr>
        <p:spPr>
          <a:xfrm>
            <a:off x="539552" y="264416"/>
            <a:ext cx="8280920" cy="936104"/>
          </a:xfrm>
        </p:spPr>
        <p:txBody>
          <a:bodyPr>
            <a:noAutofit/>
          </a:bodyPr>
          <a:lstStyle/>
          <a:p>
            <a:r>
              <a:rPr lang="fr-FR" sz="3600" dirty="0" smtClean="0"/>
              <a:t>2FN - Exemple</a:t>
            </a:r>
            <a:endParaRPr lang="fr-FR" sz="3600" dirty="0">
              <a:cs typeface="Arial" pitchFamily="34" charset="0"/>
            </a:endParaRPr>
          </a:p>
        </p:txBody>
      </p:sp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971599" y="4077072"/>
          <a:ext cx="6696744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09841"/>
                <a:gridCol w="1470480"/>
                <a:gridCol w="1137726"/>
                <a:gridCol w="2678697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800" b="1" u="none" dirty="0" err="1" smtClean="0"/>
                        <a:t>NumPièce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u="none" dirty="0" err="1" smtClean="0"/>
                        <a:t>NomFour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u="none" dirty="0" smtClean="0"/>
                        <a:t>Quantité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/>
                        <a:t>Adresse</a:t>
                      </a:r>
                      <a:endParaRPr lang="fr-FR" b="1" u="non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/>
                        <a:t>12</a:t>
                      </a:r>
                      <a:endParaRPr lang="fr-FR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/>
                        <a:t>Ben</a:t>
                      </a:r>
                      <a:r>
                        <a:rPr lang="fr-FR" b="0" u="none" baseline="0" dirty="0" smtClean="0"/>
                        <a:t> </a:t>
                      </a:r>
                      <a:r>
                        <a:rPr lang="fr-FR" b="0" u="none" baseline="0" dirty="0" err="1" smtClean="0"/>
                        <a:t>Braham</a:t>
                      </a:r>
                      <a:endParaRPr lang="fr-FR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/>
                        <a:t>40</a:t>
                      </a:r>
                      <a:endParaRPr lang="fr-FR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0" i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Rue des Martyrs, Alger</a:t>
                      </a:r>
                      <a:endParaRPr lang="fr-FR" b="0" u="none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/>
                        <a:t>10</a:t>
                      </a:r>
                      <a:endParaRPr lang="fr-FR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err="1" smtClean="0"/>
                        <a:t>Mansouri</a:t>
                      </a:r>
                      <a:endParaRPr lang="fr-FR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/>
                        <a:t>50</a:t>
                      </a:r>
                      <a:endParaRPr lang="fr-FR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Rue Des Invalides,</a:t>
                      </a:r>
                      <a:r>
                        <a:rPr lang="fr-FR" sz="18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Oran</a:t>
                      </a:r>
                      <a:endParaRPr lang="fr-FR" b="0" u="non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/>
                        <a:t>15</a:t>
                      </a:r>
                      <a:endParaRPr lang="fr-FR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/>
                        <a:t>Ben</a:t>
                      </a:r>
                      <a:r>
                        <a:rPr lang="fr-FR" b="0" u="none" baseline="0" dirty="0" smtClean="0"/>
                        <a:t> </a:t>
                      </a:r>
                      <a:r>
                        <a:rPr lang="fr-FR" b="0" u="none" baseline="0" dirty="0" err="1" smtClean="0"/>
                        <a:t>Braham</a:t>
                      </a:r>
                      <a:endParaRPr lang="fr-FR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/>
                        <a:t>18</a:t>
                      </a:r>
                      <a:endParaRPr lang="fr-FR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0" i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Rue des Martyrs, Alger</a:t>
                      </a:r>
                      <a:endParaRPr lang="fr-FR" b="0" u="none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/>
                        <a:t>10</a:t>
                      </a:r>
                      <a:endParaRPr lang="fr-FR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err="1" smtClean="0"/>
                        <a:t>Brahimi</a:t>
                      </a:r>
                      <a:endParaRPr lang="fr-FR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/>
                        <a:t>20</a:t>
                      </a:r>
                      <a:endParaRPr lang="fr-FR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/>
                        <a:t>Rue de la Révolution, </a:t>
                      </a:r>
                      <a:r>
                        <a:rPr lang="fr-FR" b="0" u="none" dirty="0" err="1" smtClean="0"/>
                        <a:t>Setif</a:t>
                      </a:r>
                      <a:endParaRPr lang="fr-FR" b="0" u="non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ZoneTexte 15"/>
          <p:cNvSpPr txBox="1"/>
          <p:nvPr/>
        </p:nvSpPr>
        <p:spPr>
          <a:xfrm>
            <a:off x="5858692" y="6084004"/>
            <a:ext cx="2457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Anomalie de mise à jour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4835080" y="4406048"/>
            <a:ext cx="2802200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4801672" y="5157192"/>
            <a:ext cx="2802200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37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8856" y="1512080"/>
            <a:ext cx="842493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</a:rPr>
              <a:t>   </a:t>
            </a:r>
            <a:r>
              <a:rPr lang="fr-FR" sz="2400" dirty="0" smtClean="0"/>
              <a:t>Solution:  Décomposition de la relation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   </a:t>
            </a:r>
            <a:r>
              <a:rPr lang="fr-FR" sz="2400" dirty="0" err="1" smtClean="0"/>
              <a:t>PièceCommandée</a:t>
            </a:r>
            <a:r>
              <a:rPr lang="fr-FR" sz="2400" dirty="0" smtClean="0"/>
              <a:t> (</a:t>
            </a:r>
            <a:r>
              <a:rPr lang="fr-FR" sz="2400" u="sng" dirty="0" err="1" smtClean="0"/>
              <a:t>NomPièce</a:t>
            </a:r>
            <a:r>
              <a:rPr lang="fr-FR" sz="2400" dirty="0" smtClean="0"/>
              <a:t>, </a:t>
            </a:r>
            <a:r>
              <a:rPr lang="fr-FR" sz="2400" u="sng" dirty="0" err="1" smtClean="0"/>
              <a:t>NomFour</a:t>
            </a:r>
            <a:r>
              <a:rPr lang="fr-FR" sz="2400" dirty="0" smtClean="0"/>
              <a:t>, QUANTITE)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   Fournisseur(</a:t>
            </a:r>
            <a:r>
              <a:rPr lang="fr-FR" sz="2400" u="sng" dirty="0" err="1" smtClean="0"/>
              <a:t>NomFour</a:t>
            </a:r>
            <a:r>
              <a:rPr lang="fr-FR" sz="2400" dirty="0" smtClean="0"/>
              <a:t>, </a:t>
            </a:r>
            <a:r>
              <a:rPr lang="fr-FR" sz="2400" dirty="0" smtClean="0">
                <a:cs typeface="Arial" pitchFamily="34" charset="0"/>
              </a:rPr>
              <a:t>Adresse</a:t>
            </a:r>
            <a:r>
              <a:rPr lang="fr-FR" sz="2400" dirty="0" smtClean="0"/>
              <a:t>)</a:t>
            </a:r>
            <a:r>
              <a:rPr lang="fr-FR" sz="2400" dirty="0" smtClean="0">
                <a:latin typeface="+mj-lt"/>
              </a:rPr>
              <a:t> </a:t>
            </a:r>
          </a:p>
          <a:p>
            <a:pPr lvl="1"/>
            <a:endParaRPr lang="fr-FR" sz="2400" dirty="0" smtClean="0">
              <a:latin typeface="+mj-lt"/>
            </a:endParaRPr>
          </a:p>
          <a:p>
            <a:pPr lvl="1">
              <a:buFont typeface="Wingdings" pitchFamily="2" charset="2"/>
              <a:buChar char="ü"/>
            </a:pPr>
            <a:endParaRPr lang="fr-FR" sz="2400" dirty="0" smtClean="0">
              <a:latin typeface="+mj-lt"/>
            </a:endParaRPr>
          </a:p>
          <a:p>
            <a:pPr lvl="1">
              <a:buFont typeface="Wingdings" pitchFamily="2" charset="2"/>
              <a:buChar char="ü"/>
            </a:pPr>
            <a:endParaRPr lang="fr-FR" sz="2400" dirty="0" smtClean="0">
              <a:latin typeface="+mj-lt"/>
            </a:endParaRPr>
          </a:p>
          <a:p>
            <a:pPr lvl="1">
              <a:buFont typeface="Wingdings" pitchFamily="2" charset="2"/>
              <a:buChar char="ü"/>
            </a:pPr>
            <a:endParaRPr lang="fr-FR" sz="2400" dirty="0" smtClean="0">
              <a:latin typeface="+mj-lt"/>
            </a:endParaRPr>
          </a:p>
          <a:p>
            <a:pPr lvl="1">
              <a:buFont typeface="Wingdings" pitchFamily="2" charset="2"/>
              <a:buChar char="ü"/>
            </a:pPr>
            <a:endParaRPr lang="fr-FR" sz="2400" dirty="0" smtClean="0">
              <a:latin typeface="+mj-lt"/>
            </a:endParaRPr>
          </a:p>
          <a:p>
            <a:pPr lvl="1">
              <a:buFont typeface="Wingdings" pitchFamily="2" charset="2"/>
              <a:buChar char="ü"/>
            </a:pPr>
            <a:endParaRPr lang="fr-FR" sz="2400" dirty="0" smtClean="0">
              <a:latin typeface="+mj-lt"/>
            </a:endParaRPr>
          </a:p>
          <a:p>
            <a:pPr lvl="1">
              <a:buFont typeface="Wingdings" pitchFamily="2" charset="2"/>
              <a:buChar char="ü"/>
            </a:pPr>
            <a:endParaRPr lang="fr-FR" sz="2400" dirty="0" smtClean="0">
              <a:latin typeface="+mj-lt"/>
            </a:endParaRPr>
          </a:p>
          <a:p>
            <a:pPr lvl="1">
              <a:buFont typeface="Wingdings" pitchFamily="2" charset="2"/>
              <a:buChar char="ü"/>
            </a:pPr>
            <a:endParaRPr lang="fr-FR" sz="2400" dirty="0" smtClean="0">
              <a:latin typeface="+mj-lt"/>
            </a:endParaRP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>
                <a:latin typeface="+mj-lt"/>
              </a:rPr>
              <a:t>Schéma sans anomalies</a:t>
            </a:r>
          </a:p>
        </p:txBody>
      </p:sp>
      <p:sp>
        <p:nvSpPr>
          <p:cNvPr id="7" name="Titre 1"/>
          <p:cNvSpPr>
            <a:spLocks noGrp="1"/>
          </p:cNvSpPr>
          <p:nvPr>
            <p:ph type="title" idx="4294967295"/>
          </p:nvPr>
        </p:nvSpPr>
        <p:spPr>
          <a:xfrm>
            <a:off x="539552" y="264416"/>
            <a:ext cx="8280920" cy="936104"/>
          </a:xfrm>
        </p:spPr>
        <p:txBody>
          <a:bodyPr>
            <a:noAutofit/>
          </a:bodyPr>
          <a:lstStyle/>
          <a:p>
            <a:r>
              <a:rPr lang="fr-FR" sz="3600" dirty="0" smtClean="0"/>
              <a:t>2FN - Exemple (2)</a:t>
            </a:r>
            <a:endParaRPr lang="fr-FR" sz="3600" dirty="0">
              <a:cs typeface="Arial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772992" y="3457808"/>
          <a:ext cx="4149177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4264"/>
                <a:gridCol w="2774913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800" b="1" u="none" dirty="0" err="1" smtClean="0">
                          <a:solidFill>
                            <a:srgbClr val="0070C0"/>
                          </a:solidFill>
                        </a:rPr>
                        <a:t>NomFour</a:t>
                      </a:r>
                      <a:endParaRPr lang="fr-FR" b="1" u="none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/>
                        <a:t>Adresse</a:t>
                      </a:r>
                      <a:endParaRPr lang="fr-FR" b="1" u="non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/>
                        <a:t>Ben</a:t>
                      </a:r>
                      <a:r>
                        <a:rPr lang="fr-FR" b="0" u="none" baseline="0" dirty="0" smtClean="0"/>
                        <a:t> </a:t>
                      </a:r>
                      <a:r>
                        <a:rPr lang="fr-FR" b="0" u="none" baseline="0" dirty="0" err="1" smtClean="0"/>
                        <a:t>Braham</a:t>
                      </a:r>
                      <a:endParaRPr lang="fr-FR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0" i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Rue des Martyrs, Alger</a:t>
                      </a:r>
                      <a:endParaRPr lang="fr-FR" b="0" u="none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err="1" smtClean="0"/>
                        <a:t>Mansouri</a:t>
                      </a:r>
                      <a:endParaRPr lang="fr-FR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Rue Des Invalides,</a:t>
                      </a:r>
                      <a:r>
                        <a:rPr lang="fr-FR" sz="18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Oran</a:t>
                      </a:r>
                      <a:endParaRPr lang="fr-FR" b="0" u="non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err="1" smtClean="0"/>
                        <a:t>Brahimi</a:t>
                      </a:r>
                      <a:endParaRPr lang="fr-FR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/>
                        <a:t>Rue de la Révolution, </a:t>
                      </a:r>
                      <a:r>
                        <a:rPr lang="fr-FR" b="0" u="none" dirty="0" err="1" smtClean="0"/>
                        <a:t>Setif</a:t>
                      </a:r>
                      <a:endParaRPr lang="fr-FR" b="0" u="none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076809" y="3456296"/>
          <a:ext cx="3808136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36188"/>
                <a:gridCol w="1319819"/>
                <a:gridCol w="1152129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800" b="1" u="none" dirty="0" err="1" smtClean="0"/>
                        <a:t>NumPièce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u="none" dirty="0" err="1" smtClean="0">
                          <a:solidFill>
                            <a:srgbClr val="0070C0"/>
                          </a:solidFill>
                        </a:rPr>
                        <a:t>NomFour</a:t>
                      </a:r>
                      <a:endParaRPr lang="fr-FR" b="1" u="none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u="none" dirty="0" smtClean="0"/>
                        <a:t>Quantité</a:t>
                      </a:r>
                      <a:endParaRPr lang="fr-FR" b="1" u="non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/>
                        <a:t>12</a:t>
                      </a:r>
                      <a:endParaRPr lang="fr-FR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/>
                        <a:t>Ben</a:t>
                      </a:r>
                      <a:r>
                        <a:rPr lang="fr-FR" b="0" u="none" baseline="0" dirty="0" smtClean="0"/>
                        <a:t> </a:t>
                      </a:r>
                      <a:r>
                        <a:rPr lang="fr-FR" b="0" u="none" baseline="0" dirty="0" err="1" smtClean="0"/>
                        <a:t>Braham</a:t>
                      </a:r>
                      <a:endParaRPr lang="fr-FR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/>
                        <a:t>40</a:t>
                      </a:r>
                      <a:endParaRPr lang="fr-FR" b="0" u="non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/>
                        <a:t>10</a:t>
                      </a:r>
                      <a:endParaRPr lang="fr-FR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err="1" smtClean="0"/>
                        <a:t>Mansouri</a:t>
                      </a:r>
                      <a:endParaRPr lang="fr-FR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/>
                        <a:t>50</a:t>
                      </a:r>
                      <a:endParaRPr lang="fr-FR" b="0" u="non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/>
                        <a:t>15</a:t>
                      </a:r>
                      <a:endParaRPr lang="fr-FR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/>
                        <a:t>Ben</a:t>
                      </a:r>
                      <a:r>
                        <a:rPr lang="fr-FR" b="0" u="none" baseline="0" dirty="0" smtClean="0"/>
                        <a:t> </a:t>
                      </a:r>
                      <a:r>
                        <a:rPr lang="fr-FR" b="0" u="none" baseline="0" dirty="0" err="1" smtClean="0"/>
                        <a:t>Braham</a:t>
                      </a:r>
                      <a:endParaRPr lang="fr-FR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/>
                        <a:t>18</a:t>
                      </a:r>
                      <a:endParaRPr lang="fr-FR" b="0" u="non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/>
                        <a:t>10</a:t>
                      </a:r>
                      <a:endParaRPr lang="fr-FR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err="1" smtClean="0"/>
                        <a:t>Brahimi</a:t>
                      </a:r>
                      <a:endParaRPr lang="fr-FR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/>
                        <a:t>20</a:t>
                      </a:r>
                      <a:endParaRPr lang="fr-FR" b="0" u="non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677456" y="3025760"/>
            <a:ext cx="12991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Fournisseur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5076809" y="3096256"/>
            <a:ext cx="1903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 smtClean="0"/>
              <a:t>PièceCommandée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2051720" y="3789040"/>
            <a:ext cx="2802200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38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8856" y="1512080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U</a:t>
            </a:r>
            <a:r>
              <a:rPr lang="fr-FR" sz="2400" dirty="0" smtClean="0">
                <a:latin typeface="+mj-lt"/>
              </a:rPr>
              <a:t>ne relation est en 3FN si et seulement si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71600" y="1988082"/>
            <a:ext cx="76328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/>
              <a:t>Elle est en 2FN</a:t>
            </a:r>
            <a:endParaRPr lang="fr-FR" sz="2400" dirty="0" smtClean="0">
              <a:latin typeface="+mj-lt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/>
              <a:t>Tous les attributs </a:t>
            </a:r>
            <a:r>
              <a:rPr lang="fr-FR" sz="2400" dirty="0" smtClean="0">
                <a:solidFill>
                  <a:srgbClr val="0070C0"/>
                </a:solidFill>
              </a:rPr>
              <a:t>non-clé </a:t>
            </a:r>
            <a:r>
              <a:rPr lang="fr-FR" sz="2400" dirty="0" smtClean="0"/>
              <a:t>dépendent uniquement de la clé (aucune dépendance entre deux attributs non clé). </a:t>
            </a:r>
          </a:p>
          <a:p>
            <a:pPr>
              <a:buFont typeface="Wingdings" pitchFamily="2" charset="2"/>
              <a:buChar char="ü"/>
            </a:pPr>
            <a:endParaRPr lang="fr-FR" sz="2400" dirty="0" smtClean="0">
              <a:latin typeface="+mj-lt"/>
              <a:cs typeface="Arial" pitchFamily="34" charset="0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 idx="4294967295"/>
          </p:nvPr>
        </p:nvSpPr>
        <p:spPr>
          <a:xfrm>
            <a:off x="539552" y="264416"/>
            <a:ext cx="8280920" cy="936104"/>
          </a:xfrm>
        </p:spPr>
        <p:txBody>
          <a:bodyPr>
            <a:noAutofit/>
          </a:bodyPr>
          <a:lstStyle/>
          <a:p>
            <a:r>
              <a:rPr lang="fr-FR" sz="3600" dirty="0" smtClean="0"/>
              <a:t>3FN – Troisième forme normale</a:t>
            </a:r>
            <a:endParaRPr lang="fr-FR" sz="3600" dirty="0">
              <a:cs typeface="Arial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47185" y="3284984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>
                <a:latin typeface="+mj-lt"/>
              </a:rPr>
              <a:t>Autrement dit, </a:t>
            </a:r>
            <a:r>
              <a:rPr lang="fr-FR" sz="2400" dirty="0" smtClean="0"/>
              <a:t>éviter la configuration:</a:t>
            </a:r>
            <a:endParaRPr lang="fr-FR" sz="2400" dirty="0" smtClean="0">
              <a:latin typeface="+mj-lt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979929" y="3774377"/>
            <a:ext cx="76328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>
                <a:latin typeface="+mj-lt"/>
              </a:rPr>
              <a:t>Dans la relation </a:t>
            </a:r>
            <a:r>
              <a:rPr lang="pt-BR" sz="2400" dirty="0" smtClean="0"/>
              <a:t>R (</a:t>
            </a:r>
            <a:r>
              <a:rPr lang="pt-BR" sz="2400" u="sng" dirty="0" smtClean="0"/>
              <a:t>A, B</a:t>
            </a:r>
            <a:r>
              <a:rPr lang="pt-BR" sz="2400" dirty="0" smtClean="0"/>
              <a:t>, C, D, E)</a:t>
            </a:r>
          </a:p>
          <a:p>
            <a:pPr>
              <a:buFont typeface="Wingdings" pitchFamily="2" charset="2"/>
              <a:buChar char="ü"/>
            </a:pPr>
            <a:r>
              <a:rPr lang="fr-FR" sz="2400" dirty="0" smtClean="0"/>
              <a:t>   Il faut éviter la configuration suivante :</a:t>
            </a:r>
          </a:p>
          <a:p>
            <a:pPr lvl="1"/>
            <a:r>
              <a:rPr lang="fr-FR" sz="2400" dirty="0" smtClean="0">
                <a:latin typeface="+mj-lt"/>
                <a:cs typeface="Arial" pitchFamily="34" charset="0"/>
              </a:rPr>
              <a:t>A, B → C, D, E</a:t>
            </a:r>
          </a:p>
          <a:p>
            <a:pPr lvl="1"/>
            <a:r>
              <a:rPr lang="fr-FR" sz="2400" dirty="0" smtClean="0">
                <a:cs typeface="Arial" pitchFamily="34" charset="0"/>
              </a:rPr>
              <a:t>C → 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39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 idx="4294967295"/>
          </p:nvPr>
        </p:nvSpPr>
        <p:spPr>
          <a:xfrm>
            <a:off x="539552" y="264416"/>
            <a:ext cx="8280920" cy="936104"/>
          </a:xfrm>
        </p:spPr>
        <p:txBody>
          <a:bodyPr>
            <a:noAutofit/>
          </a:bodyPr>
          <a:lstStyle/>
          <a:p>
            <a:r>
              <a:rPr lang="fr-FR" sz="3600" dirty="0" smtClean="0"/>
              <a:t>3FN – Exemple</a:t>
            </a:r>
            <a:endParaRPr lang="fr-FR" sz="3600" dirty="0">
              <a:cs typeface="Arial" pitchFamily="34" charset="0"/>
            </a:endParaRP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1259632" y="2018480"/>
          <a:ext cx="6696744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137"/>
                <a:gridCol w="1656184"/>
                <a:gridCol w="1800200"/>
                <a:gridCol w="2016223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800" b="1" u="sng" dirty="0" err="1" smtClean="0"/>
                        <a:t>IdEtudiant</a:t>
                      </a:r>
                      <a:endParaRPr lang="fr-FR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u="none" dirty="0" smtClean="0"/>
                        <a:t>Nom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u="none" dirty="0" smtClean="0"/>
                        <a:t>Département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err="1" smtClean="0"/>
                        <a:t>SigleDep</a:t>
                      </a:r>
                      <a:endParaRPr lang="fr-FR" b="1" u="non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Kamal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0" i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MI</a:t>
                      </a:r>
                      <a:endParaRPr lang="fr-FR" b="0" u="none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err="1" smtClean="0">
                          <a:solidFill>
                            <a:schemeClr val="tx1"/>
                          </a:solidFill>
                        </a:rPr>
                        <a:t>Mokrani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0" i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MI</a:t>
                      </a:r>
                      <a:endParaRPr lang="fr-FR" b="0" u="none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err="1" smtClean="0">
                          <a:solidFill>
                            <a:schemeClr val="tx1"/>
                          </a:solidFill>
                        </a:rPr>
                        <a:t>Yakoubi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Ben Mohamed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SM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ZoneTexte 11"/>
          <p:cNvSpPr txBox="1"/>
          <p:nvPr/>
        </p:nvSpPr>
        <p:spPr>
          <a:xfrm>
            <a:off x="1153567" y="1628800"/>
            <a:ext cx="9918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Etudiant</a:t>
            </a:r>
            <a:endParaRPr lang="fr-FR" dirty="0">
              <a:solidFill>
                <a:srgbClr val="0070C0"/>
              </a:solidFill>
            </a:endParaRPr>
          </a:p>
        </p:txBody>
      </p:sp>
      <p:cxnSp>
        <p:nvCxnSpPr>
          <p:cNvPr id="14" name="Connecteur droit avec flèche 13"/>
          <p:cNvCxnSpPr/>
          <p:nvPr/>
        </p:nvCxnSpPr>
        <p:spPr>
          <a:xfrm>
            <a:off x="1619672" y="4374984"/>
            <a:ext cx="3528392" cy="0"/>
          </a:xfrm>
          <a:prstGeom prst="straightConnector1">
            <a:avLst/>
          </a:prstGeom>
          <a:ln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V="1">
            <a:off x="2987824" y="3942936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flipV="1">
            <a:off x="5161712" y="3942936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3631606" y="4086952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DF</a:t>
            </a:r>
            <a:endParaRPr lang="fr-FR" dirty="0">
              <a:solidFill>
                <a:srgbClr val="0070C0"/>
              </a:solidFill>
            </a:endParaRPr>
          </a:p>
        </p:txBody>
      </p:sp>
      <p:cxnSp>
        <p:nvCxnSpPr>
          <p:cNvPr id="21" name="Connecteur droit avec flèche 20"/>
          <p:cNvCxnSpPr/>
          <p:nvPr/>
        </p:nvCxnSpPr>
        <p:spPr>
          <a:xfrm flipV="1">
            <a:off x="5148064" y="4433344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 flipV="1">
            <a:off x="7092280" y="4155192"/>
            <a:ext cx="0" cy="720080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/>
          <p:nvPr/>
        </p:nvCxnSpPr>
        <p:spPr>
          <a:xfrm>
            <a:off x="5148064" y="4879040"/>
            <a:ext cx="1944216" cy="0"/>
          </a:xfrm>
          <a:prstGeom prst="straightConnector1">
            <a:avLst/>
          </a:prstGeom>
          <a:ln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 flipV="1">
            <a:off x="1606024" y="3946704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ZoneTexte 29"/>
          <p:cNvSpPr txBox="1"/>
          <p:nvPr/>
        </p:nvSpPr>
        <p:spPr>
          <a:xfrm>
            <a:off x="5940152" y="4581128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DF</a:t>
            </a:r>
            <a:endParaRPr lang="fr-FR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-27384"/>
            <a:ext cx="9144000" cy="936104"/>
          </a:xfrm>
        </p:spPr>
        <p:txBody>
          <a:bodyPr>
            <a:noAutofit/>
          </a:bodyPr>
          <a:lstStyle/>
          <a:p>
            <a:r>
              <a:rPr lang="fr-FR" sz="3600" dirty="0" smtClean="0">
                <a:cs typeface="Arial" pitchFamily="34" charset="0"/>
              </a:rPr>
              <a:t>SGBD</a:t>
            </a:r>
            <a:endParaRPr lang="fr-FR" sz="3600" dirty="0">
              <a:cs typeface="Arial" pitchFamily="34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4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42624" y="1231901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Système de Gestion de Bases de Données (SGBD)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Est un ensemble de logiciels permettant </a:t>
            </a:r>
            <a:endParaRPr lang="fr-FR" sz="2400" dirty="0">
              <a:latin typeface="+mj-lt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81480" y="2215620"/>
            <a:ext cx="734481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sz="2400" b="1" dirty="0" smtClean="0">
                <a:latin typeface="+mj-lt"/>
                <a:cs typeface="Arial" pitchFamily="34" charset="0"/>
              </a:rPr>
              <a:t>  </a:t>
            </a:r>
            <a:r>
              <a:rPr lang="fr-FR" sz="2400" dirty="0" smtClean="0">
                <a:latin typeface="+mj-lt"/>
                <a:cs typeface="Arial" pitchFamily="34" charset="0"/>
              </a:rPr>
              <a:t>La création de données </a:t>
            </a:r>
          </a:p>
          <a:p>
            <a:pPr lvl="1">
              <a:buFont typeface="Calibri" pitchFamily="34" charset="0"/>
              <a:buChar char="‒"/>
            </a:pPr>
            <a:r>
              <a:rPr lang="fr-FR" sz="2400" dirty="0" smtClean="0">
                <a:latin typeface="+mj-lt"/>
                <a:cs typeface="Arial" pitchFamily="34" charset="0"/>
              </a:rPr>
              <a:t>  LDD : Langage de Définition de Données)</a:t>
            </a:r>
          </a:p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  La manipulation de données (Interrogation et mise à    jour de la base)</a:t>
            </a:r>
          </a:p>
          <a:p>
            <a:pPr lvl="1">
              <a:buFont typeface="Calibri" pitchFamily="34" charset="0"/>
              <a:buChar char="‒"/>
            </a:pPr>
            <a:r>
              <a:rPr lang="fr-FR" sz="2400" dirty="0" smtClean="0">
                <a:latin typeface="+mj-lt"/>
                <a:cs typeface="Arial" pitchFamily="34" charset="0"/>
              </a:rPr>
              <a:t>  LMD : Langage de Manipulation de Données</a:t>
            </a:r>
          </a:p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  Le contrôle de données </a:t>
            </a:r>
          </a:p>
          <a:p>
            <a:pPr lvl="1">
              <a:buFont typeface="Calibri" pitchFamily="34" charset="0"/>
              <a:buChar char="‒"/>
            </a:pPr>
            <a:r>
              <a:rPr lang="fr-FR" sz="2400" dirty="0" smtClean="0">
                <a:latin typeface="+mj-lt"/>
                <a:cs typeface="Arial" pitchFamily="34" charset="0"/>
              </a:rPr>
              <a:t>  LCD : Langage de Contrôle de Données</a:t>
            </a:r>
          </a:p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  La gestion des transactions </a:t>
            </a:r>
          </a:p>
          <a:p>
            <a:pPr>
              <a:buFont typeface="Wingdings" pitchFamily="2" charset="2"/>
              <a:buChar char="ü"/>
            </a:pPr>
            <a:endParaRPr lang="fr-FR" sz="2400" dirty="0" smtClean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40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 idx="4294967295"/>
          </p:nvPr>
        </p:nvSpPr>
        <p:spPr>
          <a:xfrm>
            <a:off x="539552" y="264416"/>
            <a:ext cx="8280920" cy="936104"/>
          </a:xfrm>
        </p:spPr>
        <p:txBody>
          <a:bodyPr>
            <a:noAutofit/>
          </a:bodyPr>
          <a:lstStyle/>
          <a:p>
            <a:r>
              <a:rPr lang="fr-FR" sz="3600" dirty="0" smtClean="0"/>
              <a:t>3FN – Exemple (2)</a:t>
            </a:r>
            <a:endParaRPr lang="fr-FR" sz="3600" dirty="0">
              <a:cs typeface="Arial" pitchFamily="34" charset="0"/>
            </a:endParaRP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1259632" y="2018480"/>
          <a:ext cx="4680521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137"/>
                <a:gridCol w="1656184"/>
                <a:gridCol w="18002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800" b="1" u="sng" dirty="0" err="1" smtClean="0"/>
                        <a:t>IdEtudiant</a:t>
                      </a:r>
                      <a:endParaRPr lang="fr-FR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u="none" dirty="0" smtClean="0"/>
                        <a:t>Nom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u="none" dirty="0" smtClean="0"/>
                        <a:t>Département</a:t>
                      </a:r>
                      <a:endParaRPr lang="fr-FR" b="1" u="non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Kamal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err="1" smtClean="0">
                          <a:solidFill>
                            <a:schemeClr val="tx1"/>
                          </a:solidFill>
                        </a:rPr>
                        <a:t>Mokrani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err="1" smtClean="0">
                          <a:solidFill>
                            <a:schemeClr val="tx1"/>
                          </a:solidFill>
                        </a:rPr>
                        <a:t>Yakoubi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Ben Mohamed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ZoneTexte 11"/>
          <p:cNvSpPr txBox="1"/>
          <p:nvPr/>
        </p:nvSpPr>
        <p:spPr>
          <a:xfrm>
            <a:off x="1153567" y="1628800"/>
            <a:ext cx="9918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Etudiant</a:t>
            </a:r>
            <a:endParaRPr lang="fr-FR" dirty="0">
              <a:solidFill>
                <a:srgbClr val="0070C0"/>
              </a:solidFill>
            </a:endParaRPr>
          </a:p>
        </p:txBody>
      </p:sp>
      <p:cxnSp>
        <p:nvCxnSpPr>
          <p:cNvPr id="14" name="Connecteur droit avec flèche 13"/>
          <p:cNvCxnSpPr/>
          <p:nvPr/>
        </p:nvCxnSpPr>
        <p:spPr>
          <a:xfrm>
            <a:off x="1619672" y="4361336"/>
            <a:ext cx="3528392" cy="0"/>
          </a:xfrm>
          <a:prstGeom prst="straightConnector1">
            <a:avLst/>
          </a:prstGeom>
          <a:ln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V="1">
            <a:off x="2987824" y="3929288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flipV="1">
            <a:off x="5161712" y="3929288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6372200" y="1991188"/>
          <a:ext cx="228684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38767"/>
                <a:gridCol w="648073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u="sng" dirty="0" err="1" smtClean="0"/>
                        <a:t>Id</a:t>
                      </a:r>
                      <a:r>
                        <a:rPr lang="fr-FR" b="1" dirty="0" err="1" smtClean="0"/>
                        <a:t>Département</a:t>
                      </a:r>
                      <a:endParaRPr lang="fr-FR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u="none" dirty="0" smtClean="0"/>
                        <a:t>Sigle</a:t>
                      </a:r>
                      <a:endParaRPr lang="fr-FR" b="1" u="non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0" i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MI</a:t>
                      </a:r>
                      <a:endParaRPr lang="fr-FR" b="0" u="none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0" i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endParaRPr lang="fr-FR" b="0" u="none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SM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ZoneTexte 14"/>
          <p:cNvSpPr txBox="1"/>
          <p:nvPr/>
        </p:nvSpPr>
        <p:spPr>
          <a:xfrm>
            <a:off x="6282775" y="1675856"/>
            <a:ext cx="1462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Département</a:t>
            </a:r>
            <a:endParaRPr lang="fr-FR" dirty="0">
              <a:solidFill>
                <a:srgbClr val="0070C0"/>
              </a:solidFill>
            </a:endParaRPr>
          </a:p>
        </p:txBody>
      </p:sp>
      <p:cxnSp>
        <p:nvCxnSpPr>
          <p:cNvPr id="17" name="Connecteur droit avec flèche 16"/>
          <p:cNvCxnSpPr/>
          <p:nvPr/>
        </p:nvCxnSpPr>
        <p:spPr>
          <a:xfrm>
            <a:off x="6948264" y="3974000"/>
            <a:ext cx="1210488" cy="0"/>
          </a:xfrm>
          <a:prstGeom prst="straightConnector1">
            <a:avLst/>
          </a:prstGeom>
          <a:ln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 flipV="1">
            <a:off x="8172400" y="3541952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flipV="1">
            <a:off x="6948264" y="3528304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 flipV="1">
            <a:off x="1606024" y="3933056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41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 idx="4294967295"/>
          </p:nvPr>
        </p:nvSpPr>
        <p:spPr>
          <a:xfrm>
            <a:off x="539552" y="264416"/>
            <a:ext cx="8280920" cy="936104"/>
          </a:xfrm>
        </p:spPr>
        <p:txBody>
          <a:bodyPr>
            <a:noAutofit/>
          </a:bodyPr>
          <a:lstStyle/>
          <a:p>
            <a:r>
              <a:rPr lang="fr-FR" sz="3600" dirty="0" smtClean="0"/>
              <a:t>Exemple</a:t>
            </a:r>
            <a:endParaRPr lang="fr-FR" sz="3600" dirty="0">
              <a:cs typeface="Arial" pitchFamily="34" charset="0"/>
            </a:endParaRP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1259632" y="2018480"/>
          <a:ext cx="5616625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0160"/>
                <a:gridCol w="975594"/>
                <a:gridCol w="1509845"/>
                <a:gridCol w="169102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800" b="1" u="sng" dirty="0" err="1" smtClean="0"/>
                        <a:t>IdEtudiant</a:t>
                      </a:r>
                      <a:endParaRPr lang="fr-FR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u="sng" dirty="0" err="1" smtClean="0"/>
                        <a:t>IdCours</a:t>
                      </a:r>
                      <a:endParaRPr lang="fr-FR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u="none" dirty="0" err="1" smtClean="0"/>
                        <a:t>IdEnseignant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u="none" dirty="0" smtClean="0"/>
                        <a:t>Note</a:t>
                      </a:r>
                      <a:endParaRPr lang="fr-FR" b="1" u="non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1200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u="none" dirty="0" smtClean="0">
                          <a:solidFill>
                            <a:srgbClr val="0070C0"/>
                          </a:solidFill>
                        </a:rPr>
                        <a:t>12</a:t>
                      </a:r>
                      <a:endParaRPr lang="fr-FR" b="1" u="none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u="none" dirty="0" smtClean="0">
                          <a:solidFill>
                            <a:schemeClr val="tx1"/>
                          </a:solidFill>
                        </a:rPr>
                        <a:t>211</a:t>
                      </a:r>
                      <a:endParaRPr lang="fr-FR" b="1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i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fr-FR" b="0" u="none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1000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340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i="0" u="none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A+</a:t>
                      </a:r>
                      <a:endParaRPr lang="fr-FR" b="0" u="none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1500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u="none" dirty="0" smtClean="0">
                          <a:solidFill>
                            <a:srgbClr val="0070C0"/>
                          </a:solidFill>
                        </a:rPr>
                        <a:t>12</a:t>
                      </a:r>
                      <a:endParaRPr lang="fr-FR" b="1" u="none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u="none" dirty="0" smtClean="0">
                          <a:solidFill>
                            <a:schemeClr val="tx1"/>
                          </a:solidFill>
                        </a:rPr>
                        <a:t>211</a:t>
                      </a:r>
                      <a:endParaRPr lang="fr-FR" b="1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i="0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B-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1000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u="none" dirty="0" smtClean="0">
                          <a:solidFill>
                            <a:schemeClr val="tx1"/>
                          </a:solidFill>
                        </a:rPr>
                        <a:t>211</a:t>
                      </a:r>
                      <a:endParaRPr lang="fr-FR" b="1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ZoneTexte 11"/>
          <p:cNvSpPr txBox="1"/>
          <p:nvPr/>
        </p:nvSpPr>
        <p:spPr>
          <a:xfrm>
            <a:off x="1153567" y="1628800"/>
            <a:ext cx="1530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 smtClean="0"/>
              <a:t>EtudiantCours</a:t>
            </a:r>
            <a:endParaRPr lang="fr-FR" dirty="0">
              <a:solidFill>
                <a:srgbClr val="0070C0"/>
              </a:solidFill>
            </a:endParaRPr>
          </a:p>
        </p:txBody>
      </p:sp>
      <p:cxnSp>
        <p:nvCxnSpPr>
          <p:cNvPr id="14" name="Connecteur droit avec flèche 13"/>
          <p:cNvCxnSpPr/>
          <p:nvPr/>
        </p:nvCxnSpPr>
        <p:spPr>
          <a:xfrm>
            <a:off x="2010776" y="4365104"/>
            <a:ext cx="4032448" cy="0"/>
          </a:xfrm>
          <a:prstGeom prst="straightConnector1">
            <a:avLst/>
          </a:prstGeom>
          <a:ln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V="1">
            <a:off x="3247136" y="3915640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flipV="1">
            <a:off x="4465664" y="3915640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 flipV="1">
            <a:off x="4459048" y="4437112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/>
          <p:nvPr/>
        </p:nvCxnSpPr>
        <p:spPr>
          <a:xfrm>
            <a:off x="3247136" y="4869160"/>
            <a:ext cx="1211912" cy="0"/>
          </a:xfrm>
          <a:prstGeom prst="straightConnector1">
            <a:avLst/>
          </a:prstGeom>
          <a:ln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 flipV="1">
            <a:off x="2001816" y="3933056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 flipV="1">
            <a:off x="6032424" y="3929288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 flipV="1">
            <a:off x="3250904" y="4437112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638856" y="5229200"/>
            <a:ext cx="63814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En </a:t>
            </a:r>
            <a:r>
              <a:rPr lang="fr-FR" sz="2400" dirty="0" smtClean="0">
                <a:latin typeface="+mj-lt"/>
              </a:rPr>
              <a:t>3FN ?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</a:rPr>
              <a:t>   Problèmes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42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8856" y="1512080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U</a:t>
            </a:r>
            <a:r>
              <a:rPr lang="fr-FR" sz="2400" dirty="0" smtClean="0">
                <a:latin typeface="+mj-lt"/>
              </a:rPr>
              <a:t>ne relation </a:t>
            </a:r>
            <a:r>
              <a:rPr lang="fr-FR" sz="2400" dirty="0" smtClean="0"/>
              <a:t>respecte la forme normale de Boyce-</a:t>
            </a:r>
            <a:r>
              <a:rPr lang="fr-FR" sz="2400" dirty="0" err="1" smtClean="0"/>
              <a:t>Codd</a:t>
            </a:r>
            <a:r>
              <a:rPr lang="fr-FR" sz="2400" dirty="0" smtClean="0"/>
              <a:t>, si </a:t>
            </a:r>
            <a:r>
              <a:rPr lang="fr-FR" sz="2400" dirty="0" smtClean="0">
                <a:latin typeface="+mj-lt"/>
              </a:rPr>
              <a:t>et seulement si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71600" y="2377301"/>
            <a:ext cx="76328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/>
              <a:t>Elle est en 3FN</a:t>
            </a:r>
            <a:endParaRPr lang="fr-FR" sz="2400" dirty="0" smtClean="0">
              <a:latin typeface="+mj-lt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/>
              <a:t>Tous les attributs </a:t>
            </a:r>
            <a:r>
              <a:rPr lang="fr-FR" sz="2400" dirty="0" smtClean="0">
                <a:solidFill>
                  <a:srgbClr val="0070C0"/>
                </a:solidFill>
              </a:rPr>
              <a:t>non-clé </a:t>
            </a:r>
            <a:r>
              <a:rPr lang="fr-FR" sz="2400" dirty="0" smtClean="0"/>
              <a:t>ne sont pas source de dépendance vers une partie de la clé</a:t>
            </a:r>
          </a:p>
          <a:p>
            <a:pPr>
              <a:buFont typeface="Wingdings" pitchFamily="2" charset="2"/>
              <a:buChar char="ü"/>
            </a:pPr>
            <a:endParaRPr lang="fr-FR" sz="2400" dirty="0" smtClean="0">
              <a:latin typeface="+mj-lt"/>
              <a:cs typeface="Arial" pitchFamily="34" charset="0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 idx="4294967295"/>
          </p:nvPr>
        </p:nvSpPr>
        <p:spPr>
          <a:xfrm>
            <a:off x="539552" y="264416"/>
            <a:ext cx="8280920" cy="936104"/>
          </a:xfrm>
        </p:spPr>
        <p:txBody>
          <a:bodyPr>
            <a:noAutofit/>
          </a:bodyPr>
          <a:lstStyle/>
          <a:p>
            <a:r>
              <a:rPr lang="fr-FR" sz="3600" dirty="0" smtClean="0"/>
              <a:t>FNBC – Forme Normale de Boyce-</a:t>
            </a:r>
            <a:r>
              <a:rPr lang="fr-FR" sz="3600" dirty="0" err="1" smtClean="0"/>
              <a:t>Codd</a:t>
            </a:r>
            <a:endParaRPr lang="fr-FR" sz="3600" dirty="0"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38856" y="3822139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fr-FR" sz="2400" dirty="0" smtClean="0"/>
              <a:t>Permet d’éliminer certaines redondances plus </a:t>
            </a:r>
            <a:r>
              <a:rPr lang="fr-FR" sz="2400" dirty="0" smtClean="0">
                <a:solidFill>
                  <a:srgbClr val="0070C0"/>
                </a:solidFill>
              </a:rPr>
              <a:t>rares</a:t>
            </a:r>
            <a:endParaRPr lang="fr-FR" sz="24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43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861641" y="3890688"/>
          <a:ext cx="4106780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0160"/>
                <a:gridCol w="975594"/>
                <a:gridCol w="169102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800" b="1" u="sng" dirty="0" err="1" smtClean="0"/>
                        <a:t>IdEtudiant</a:t>
                      </a:r>
                      <a:endParaRPr lang="fr-FR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u="sng" dirty="0" err="1" smtClean="0"/>
                        <a:t>IdCours</a:t>
                      </a:r>
                      <a:endParaRPr lang="fr-FR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u="none" dirty="0" smtClean="0"/>
                        <a:t>Note</a:t>
                      </a:r>
                      <a:endParaRPr lang="fr-FR" b="1" u="non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1200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u="none" dirty="0" smtClean="0">
                          <a:solidFill>
                            <a:srgbClr val="0070C0"/>
                          </a:solidFill>
                        </a:rPr>
                        <a:t>12</a:t>
                      </a:r>
                      <a:endParaRPr lang="fr-FR" b="1" u="none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1000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i="0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A+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1500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u="none" dirty="0" smtClean="0">
                          <a:solidFill>
                            <a:srgbClr val="0070C0"/>
                          </a:solidFill>
                        </a:rPr>
                        <a:t>12</a:t>
                      </a:r>
                      <a:endParaRPr lang="fr-FR" b="1" u="none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i="0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B-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1000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ZoneTexte 11"/>
          <p:cNvSpPr txBox="1"/>
          <p:nvPr/>
        </p:nvSpPr>
        <p:spPr>
          <a:xfrm>
            <a:off x="755576" y="3501008"/>
            <a:ext cx="1530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 smtClean="0"/>
              <a:t>EtudiantCours</a:t>
            </a:r>
            <a:endParaRPr lang="fr-FR" dirty="0">
              <a:solidFill>
                <a:srgbClr val="0070C0"/>
              </a:solidFill>
            </a:endParaRPr>
          </a:p>
        </p:txBody>
      </p:sp>
      <p:cxnSp>
        <p:nvCxnSpPr>
          <p:cNvPr id="14" name="Connecteur droit avec flèche 13"/>
          <p:cNvCxnSpPr/>
          <p:nvPr/>
        </p:nvCxnSpPr>
        <p:spPr>
          <a:xfrm>
            <a:off x="1612785" y="6237312"/>
            <a:ext cx="2455159" cy="0"/>
          </a:xfrm>
          <a:prstGeom prst="straightConnector1">
            <a:avLst/>
          </a:prstGeom>
          <a:ln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V="1">
            <a:off x="2849145" y="5787848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flipV="1">
            <a:off x="4067673" y="5801496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 flipV="1">
            <a:off x="7187816" y="5517232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/>
          <p:nvPr/>
        </p:nvCxnSpPr>
        <p:spPr>
          <a:xfrm>
            <a:off x="5975904" y="5949280"/>
            <a:ext cx="1211912" cy="0"/>
          </a:xfrm>
          <a:prstGeom prst="straightConnector1">
            <a:avLst/>
          </a:prstGeom>
          <a:ln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 flipV="1">
            <a:off x="1603825" y="5805264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 flipV="1">
            <a:off x="5979672" y="5517232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tre 1"/>
          <p:cNvSpPr txBox="1">
            <a:spLocks/>
          </p:cNvSpPr>
          <p:nvPr/>
        </p:nvSpPr>
        <p:spPr>
          <a:xfrm>
            <a:off x="539552" y="264416"/>
            <a:ext cx="828092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FNBC – Exemple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  <p:graphicFrame>
        <p:nvGraphicFramePr>
          <p:cNvPr id="23" name="Tableau 22"/>
          <p:cNvGraphicFramePr>
            <a:graphicFrameLocks noGrp="1"/>
          </p:cNvGraphicFramePr>
          <p:nvPr/>
        </p:nvGraphicFramePr>
        <p:xfrm>
          <a:off x="5436096" y="4005064"/>
          <a:ext cx="2485439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5594"/>
                <a:gridCol w="150984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800" b="1" u="sng" dirty="0" err="1" smtClean="0"/>
                        <a:t>IdCours</a:t>
                      </a:r>
                      <a:endParaRPr lang="fr-FR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u="none" dirty="0" err="1" smtClean="0"/>
                        <a:t>IdEnseignant</a:t>
                      </a:r>
                      <a:endParaRPr lang="fr-FR" b="1" u="non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u="none" dirty="0" smtClean="0">
                          <a:solidFill>
                            <a:srgbClr val="0070C0"/>
                          </a:solidFill>
                        </a:rPr>
                        <a:t>211</a:t>
                      </a:r>
                      <a:endParaRPr lang="fr-FR" b="1" u="none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340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u="none" dirty="0" smtClean="0">
                          <a:solidFill>
                            <a:srgbClr val="0070C0"/>
                          </a:solidFill>
                        </a:rPr>
                        <a:t>211</a:t>
                      </a:r>
                      <a:endParaRPr lang="fr-FR" b="1" u="none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1547663" y="1358776"/>
          <a:ext cx="5616625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0160"/>
                <a:gridCol w="975594"/>
                <a:gridCol w="1509845"/>
                <a:gridCol w="169102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800" b="1" u="sng" dirty="0" err="1" smtClean="0"/>
                        <a:t>IdEtudiant</a:t>
                      </a:r>
                      <a:endParaRPr lang="fr-FR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u="sng" dirty="0" err="1" smtClean="0"/>
                        <a:t>IdCours</a:t>
                      </a:r>
                      <a:endParaRPr lang="fr-FR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u="none" dirty="0" err="1" smtClean="0"/>
                        <a:t>IdEnseignant</a:t>
                      </a:r>
                      <a:endParaRPr lang="fr-FR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u="none" dirty="0" smtClean="0"/>
                        <a:t>Note</a:t>
                      </a:r>
                      <a:endParaRPr lang="fr-FR" b="1" u="non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1200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u="none" dirty="0" smtClean="0">
                          <a:solidFill>
                            <a:srgbClr val="0070C0"/>
                          </a:solidFill>
                        </a:rPr>
                        <a:t>12</a:t>
                      </a:r>
                      <a:endParaRPr lang="fr-FR" b="1" u="none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u="none" dirty="0" smtClean="0">
                          <a:solidFill>
                            <a:schemeClr val="tx1"/>
                          </a:solidFill>
                        </a:rPr>
                        <a:t>211</a:t>
                      </a:r>
                      <a:endParaRPr lang="fr-FR" b="1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i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fr-FR" b="0" u="none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1000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340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i="0" u="none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A+</a:t>
                      </a:r>
                      <a:endParaRPr lang="fr-FR" b="0" u="none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1500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u="none" dirty="0" smtClean="0">
                          <a:solidFill>
                            <a:srgbClr val="0070C0"/>
                          </a:solidFill>
                        </a:rPr>
                        <a:t>12</a:t>
                      </a:r>
                      <a:endParaRPr lang="fr-FR" b="1" u="none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u="none" dirty="0" smtClean="0">
                          <a:solidFill>
                            <a:schemeClr val="tx1"/>
                          </a:solidFill>
                        </a:rPr>
                        <a:t>211</a:t>
                      </a:r>
                      <a:endParaRPr lang="fr-FR" b="1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i="0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B-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1000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u="none" dirty="0" smtClean="0">
                          <a:solidFill>
                            <a:schemeClr val="tx1"/>
                          </a:solidFill>
                        </a:rPr>
                        <a:t>211</a:t>
                      </a:r>
                      <a:endParaRPr lang="fr-FR" b="1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u="none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fr-FR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8" name="ZoneTexte 27"/>
          <p:cNvSpPr txBox="1"/>
          <p:nvPr/>
        </p:nvSpPr>
        <p:spPr>
          <a:xfrm>
            <a:off x="1462008" y="936016"/>
            <a:ext cx="1530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 smtClean="0"/>
              <a:t>EtudiantCours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5436096" y="3573016"/>
            <a:ext cx="723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Cours</a:t>
            </a:r>
            <a:endParaRPr lang="fr-FR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44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itre 1"/>
          <p:cNvSpPr txBox="1">
            <a:spLocks/>
          </p:cNvSpPr>
          <p:nvPr/>
        </p:nvSpPr>
        <p:spPr>
          <a:xfrm>
            <a:off x="539552" y="264416"/>
            <a:ext cx="828092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Autres Formes Normales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38856" y="1512080"/>
            <a:ext cx="84249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   Permettent d’approfondir certaines dépendances plus rares, complexes et souvent difficiles à identifier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   Permet de s’approcher d’un modèle sans redondance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   Plus complexes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   Leur usage reste beaucoup plus marginal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45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itre 1"/>
          <p:cNvSpPr txBox="1">
            <a:spLocks/>
          </p:cNvSpPr>
          <p:nvPr/>
        </p:nvSpPr>
        <p:spPr>
          <a:xfrm>
            <a:off x="539552" y="264416"/>
            <a:ext cx="828092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dirty="0" smtClean="0">
                <a:latin typeface="+mj-lt"/>
                <a:ea typeface="+mj-ea"/>
                <a:cs typeface="+mj-cs"/>
              </a:rPr>
              <a:t>NB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38856" y="1512080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/>
              <a:t>La cohérence de la base de données dépend de la qualité de sa conception!!!</a:t>
            </a:r>
            <a:endParaRPr 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-27384"/>
            <a:ext cx="9144000" cy="936104"/>
          </a:xfrm>
        </p:spPr>
        <p:txBody>
          <a:bodyPr>
            <a:noAutofit/>
          </a:bodyPr>
          <a:lstStyle/>
          <a:p>
            <a:r>
              <a:rPr lang="fr-FR" sz="3600" dirty="0" smtClean="0">
                <a:latin typeface="Arial" pitchFamily="34" charset="0"/>
                <a:cs typeface="Arial" pitchFamily="34" charset="0"/>
              </a:rPr>
              <a:t>SGBD (2)</a:t>
            </a:r>
            <a:endParaRPr lang="fr-FR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Times New Roman" pitchFamily="18" charset="0"/>
                <a:cs typeface="Times New Roman" pitchFamily="18" charset="0"/>
              </a:rPr>
              <a:pPr/>
              <a:t>5</a:t>
            </a:fld>
            <a:endParaRPr lang="fr-BE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39552" y="4063752"/>
            <a:ext cx="842493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200" dirty="0" smtClean="0">
                <a:latin typeface="Arial" pitchFamily="34" charset="0"/>
                <a:cs typeface="Arial" pitchFamily="34" charset="0"/>
              </a:rPr>
              <a:t>   Exemple</a:t>
            </a:r>
            <a:endParaRPr lang="fr-FR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99592" y="4532927"/>
            <a:ext cx="73448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sz="2200" dirty="0" smtClean="0">
                <a:latin typeface="Arial" pitchFamily="34" charset="0"/>
                <a:cs typeface="Arial" pitchFamily="34" charset="0"/>
              </a:rPr>
              <a:t>  MySQL, Oracle, DB2, SQL Server, 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PostgreSQL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, Access, 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Paradox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, ...</a:t>
            </a:r>
          </a:p>
          <a:p>
            <a:endParaRPr lang="fr-FR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57500" y="1672932"/>
            <a:ext cx="8136904" cy="144655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sz="2200" dirty="0" smtClean="0">
                <a:latin typeface="Arial" pitchFamily="34" charset="0"/>
                <a:cs typeface="Arial" pitchFamily="34" charset="0"/>
              </a:rPr>
              <a:t>"</a:t>
            </a:r>
            <a:r>
              <a:rPr lang="fr-FR" sz="2200" i="1" dirty="0" smtClean="0">
                <a:latin typeface="Arial" pitchFamily="34" charset="0"/>
                <a:cs typeface="Arial" pitchFamily="34" charset="0"/>
              </a:rPr>
              <a:t>Un ensemble de programmes assurant le </a:t>
            </a:r>
            <a:r>
              <a:rPr lang="fr-FR" sz="2200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stockage</a:t>
            </a:r>
            <a:r>
              <a:rPr lang="fr-FR" sz="2200" i="1" dirty="0" smtClean="0">
                <a:latin typeface="Arial" pitchFamily="34" charset="0"/>
                <a:cs typeface="Arial" pitchFamily="34" charset="0"/>
              </a:rPr>
              <a:t>, la </a:t>
            </a:r>
            <a:r>
              <a:rPr lang="fr-FR" sz="2200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modification</a:t>
            </a:r>
            <a:r>
              <a:rPr lang="fr-FR" sz="22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fr-FR" sz="2200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l’accès</a:t>
            </a:r>
            <a:r>
              <a:rPr lang="fr-FR" sz="2200" i="1" dirty="0" smtClean="0">
                <a:latin typeface="Arial" pitchFamily="34" charset="0"/>
                <a:cs typeface="Arial" pitchFamily="34" charset="0"/>
              </a:rPr>
              <a:t> et la </a:t>
            </a:r>
            <a:r>
              <a:rPr lang="fr-FR" sz="2200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maintenance</a:t>
            </a:r>
            <a:r>
              <a:rPr lang="fr-FR" sz="2200" i="1" dirty="0" smtClean="0">
                <a:latin typeface="Arial" pitchFamily="34" charset="0"/>
                <a:cs typeface="Arial" pitchFamily="34" charset="0"/>
              </a:rPr>
              <a:t> de données de la base de données </a:t>
            </a:r>
            <a:r>
              <a:rPr lang="fr-FR" sz="2200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indépendamment</a:t>
            </a:r>
            <a:r>
              <a:rPr lang="fr-FR" sz="2200" i="1" dirty="0" smtClean="0">
                <a:latin typeface="Arial" pitchFamily="34" charset="0"/>
                <a:cs typeface="Arial" pitchFamily="34" charset="0"/>
              </a:rPr>
              <a:t> des programmes d’application",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Georges 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Gardarin</a:t>
            </a:r>
            <a:endParaRPr lang="fr-FR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-88"/>
            <a:ext cx="9144000" cy="936104"/>
          </a:xfrm>
        </p:spPr>
        <p:txBody>
          <a:bodyPr>
            <a:noAutofit/>
          </a:bodyPr>
          <a:lstStyle/>
          <a:p>
            <a:r>
              <a:rPr lang="fr-FR" sz="3600" dirty="0" smtClean="0">
                <a:latin typeface="Arial" pitchFamily="34" charset="0"/>
                <a:cs typeface="Arial" pitchFamily="34" charset="0"/>
              </a:rPr>
              <a:t>Evolution des SGBD</a:t>
            </a:r>
            <a:endParaRPr lang="fr-FR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Times New Roman" pitchFamily="18" charset="0"/>
                <a:cs typeface="Times New Roman" pitchFamily="18" charset="0"/>
              </a:rPr>
              <a:pPr/>
              <a:t>6</a:t>
            </a:fld>
            <a:endParaRPr lang="fr-BE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42624" y="5230361"/>
            <a:ext cx="842493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200" dirty="0" smtClean="0">
                <a:latin typeface="Arial" pitchFamily="34" charset="0"/>
                <a:cs typeface="Arial" pitchFamily="34" charset="0"/>
              </a:rPr>
              <a:t>   Ces évolutions sont Induits par </a:t>
            </a:r>
            <a:endParaRPr lang="fr-FR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43608" y="5674316"/>
            <a:ext cx="73448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sz="2200" dirty="0" smtClean="0">
                <a:latin typeface="Arial" pitchFamily="34" charset="0"/>
                <a:cs typeface="Arial" pitchFamily="34" charset="0"/>
              </a:rPr>
              <a:t>  Croissance importante du volume de données</a:t>
            </a:r>
          </a:p>
          <a:p>
            <a:pPr>
              <a:buFont typeface="Wingdings" pitchFamily="2" charset="2"/>
              <a:buChar char="ü"/>
            </a:pPr>
            <a:r>
              <a:rPr lang="fr-FR" sz="2200" dirty="0" smtClean="0">
                <a:latin typeface="Arial" pitchFamily="34" charset="0"/>
                <a:cs typeface="Arial" pitchFamily="34" charset="0"/>
              </a:rPr>
              <a:t>  Diversité de type de données</a:t>
            </a:r>
          </a:p>
          <a:p>
            <a:endParaRPr lang="fr-FR" sz="2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0" y="870942"/>
            <a:ext cx="765810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7</a:t>
            </a:fld>
            <a:endParaRPr lang="fr-B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 idx="4294967295"/>
          </p:nvPr>
        </p:nvSpPr>
        <p:spPr>
          <a:xfrm>
            <a:off x="0" y="297824"/>
            <a:ext cx="9144000" cy="936104"/>
          </a:xfrm>
        </p:spPr>
        <p:txBody>
          <a:bodyPr>
            <a:noAutofit/>
          </a:bodyPr>
          <a:lstStyle/>
          <a:p>
            <a:r>
              <a:rPr lang="fr-FR" sz="3600" dirty="0" smtClean="0">
                <a:cs typeface="Arial" pitchFamily="34" charset="0"/>
              </a:rPr>
              <a:t>Fonctionnalités principales d’un </a:t>
            </a:r>
            <a:br>
              <a:rPr lang="fr-FR" sz="3600" dirty="0" smtClean="0">
                <a:cs typeface="Arial" pitchFamily="34" charset="0"/>
              </a:rPr>
            </a:br>
            <a:r>
              <a:rPr lang="fr-FR" sz="3600" dirty="0" smtClean="0">
                <a:cs typeface="Arial" pitchFamily="34" charset="0"/>
              </a:rPr>
              <a:t>SGBD</a:t>
            </a:r>
            <a:endParaRPr lang="fr-FR" sz="3600" dirty="0"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99592" y="2097430"/>
            <a:ext cx="734481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Cohérence</a:t>
            </a:r>
            <a:r>
              <a:rPr lang="fr-FR" sz="2400" dirty="0" smtClean="0">
                <a:latin typeface="+mj-lt"/>
                <a:cs typeface="Arial" pitchFamily="34" charset="0"/>
              </a:rPr>
              <a:t> et intégrité des données 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Vérification des </a:t>
            </a:r>
            <a:r>
              <a:rPr lang="fr-FR" sz="2400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contraintes</a:t>
            </a:r>
            <a:r>
              <a:rPr lang="fr-FR" sz="2400" dirty="0" smtClean="0">
                <a:latin typeface="+mj-lt"/>
                <a:cs typeface="Arial" pitchFamily="34" charset="0"/>
              </a:rPr>
              <a:t> d’intégrité 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Non </a:t>
            </a:r>
            <a:r>
              <a:rPr lang="fr-FR" sz="2400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redondance</a:t>
            </a:r>
            <a:r>
              <a:rPr lang="fr-FR" sz="2400" dirty="0" smtClean="0">
                <a:latin typeface="+mj-lt"/>
                <a:cs typeface="Arial" pitchFamily="34" charset="0"/>
              </a:rPr>
              <a:t> des données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Partage des données et confidentialité 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Performances</a:t>
            </a:r>
            <a:r>
              <a:rPr lang="fr-FR" sz="2400" dirty="0" smtClean="0">
                <a:latin typeface="+mj-lt"/>
                <a:cs typeface="Arial" pitchFamily="34" charset="0"/>
              </a:rPr>
              <a:t> d’accès 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Sécurité</a:t>
            </a:r>
            <a:r>
              <a:rPr lang="fr-FR" sz="2400" dirty="0" smtClean="0">
                <a:latin typeface="+mj-lt"/>
                <a:cs typeface="Arial" pitchFamily="34" charset="0"/>
              </a:rPr>
              <a:t> des données et reprise sur panne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 </a:t>
            </a:r>
            <a:r>
              <a:rPr lang="fr-FR" sz="2400" dirty="0" smtClean="0">
                <a:solidFill>
                  <a:srgbClr val="0070C0"/>
                </a:solidFill>
                <a:latin typeface="+mj-lt"/>
                <a:cs typeface="Arial" pitchFamily="34" charset="0"/>
              </a:rPr>
              <a:t>Indépendance</a:t>
            </a:r>
            <a:r>
              <a:rPr lang="fr-FR" sz="2400" dirty="0" smtClean="0">
                <a:latin typeface="+mj-lt"/>
                <a:cs typeface="Arial" pitchFamily="34" charset="0"/>
              </a:rPr>
              <a:t> des données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  Niveau physique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  Niveau logique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>
                <a:latin typeface="+mj-lt"/>
                <a:cs typeface="Arial" pitchFamily="34" charset="0"/>
              </a:rPr>
              <a:t>   Niveau externe (Vue)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-27384"/>
            <a:ext cx="9144000" cy="936104"/>
          </a:xfrm>
        </p:spPr>
        <p:txBody>
          <a:bodyPr>
            <a:noAutofit/>
          </a:bodyPr>
          <a:lstStyle/>
          <a:p>
            <a:r>
              <a:rPr lang="fr-FR" sz="3600" dirty="0" smtClean="0"/>
              <a:t>Modèles de données </a:t>
            </a:r>
            <a:r>
              <a:rPr lang="fr-FR" sz="1200" dirty="0" smtClean="0"/>
              <a:t>[+SGBDR]</a:t>
            </a:r>
            <a:endParaRPr lang="fr-FR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8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42624" y="1150293"/>
            <a:ext cx="84249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 </a:t>
            </a:r>
            <a:r>
              <a:rPr lang="fr-FR" sz="2400" dirty="0" smtClean="0">
                <a:latin typeface="+mj-lt"/>
              </a:rPr>
              <a:t>Tout SGBD est conçu autour d’un </a:t>
            </a:r>
            <a:r>
              <a:rPr lang="fr-FR" sz="2400" dirty="0" smtClean="0">
                <a:solidFill>
                  <a:schemeClr val="accent1"/>
                </a:solidFill>
                <a:latin typeface="+mj-lt"/>
              </a:rPr>
              <a:t>modèle de données </a:t>
            </a:r>
            <a:r>
              <a:rPr lang="fr-FR" sz="2400" dirty="0" smtClean="0">
                <a:latin typeface="+mj-lt"/>
              </a:rPr>
              <a:t>bien défini</a:t>
            </a:r>
          </a:p>
          <a:p>
            <a:pPr>
              <a:buFont typeface="Wingdings" pitchFamily="2" charset="2"/>
              <a:buChar char="§"/>
            </a:pPr>
            <a:endParaRPr lang="fr-FR" sz="2400" dirty="0" smtClean="0">
              <a:latin typeface="+mj-lt"/>
            </a:endParaRPr>
          </a:p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</a:rPr>
              <a:t>  </a:t>
            </a:r>
            <a:r>
              <a:rPr lang="fr-FR" sz="2400" dirty="0" smtClean="0"/>
              <a:t>Abstraction mathématique selon laquelle l’utilisateur voit les données</a:t>
            </a:r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  Exemples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fr-FR" sz="2400" dirty="0" smtClean="0"/>
              <a:t>  relationnel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fr-FR" sz="2400" dirty="0" smtClean="0"/>
              <a:t>  réseaux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fr-FR" sz="2400" dirty="0" smtClean="0"/>
              <a:t>  hiérarchique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fr-FR" sz="2400" dirty="0" smtClean="0"/>
              <a:t>  </a:t>
            </a:r>
            <a:r>
              <a:rPr lang="fr-FR" sz="2400" dirty="0" err="1" smtClean="0"/>
              <a:t>etc</a:t>
            </a:r>
            <a:endParaRPr lang="fr-FR" sz="2400" dirty="0" smtClean="0">
              <a:latin typeface="+mj-lt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endParaRPr lang="fr-FR" sz="2400" dirty="0" smtClean="0">
              <a:latin typeface="+mj-lt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endParaRPr lang="fr-FR" sz="2400" dirty="0" smtClean="0">
              <a:latin typeface="+mj-lt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endParaRPr lang="fr-FR" sz="2400" dirty="0" smtClean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-27384"/>
            <a:ext cx="9144000" cy="936104"/>
          </a:xfrm>
        </p:spPr>
        <p:txBody>
          <a:bodyPr>
            <a:noAutofit/>
          </a:bodyPr>
          <a:lstStyle/>
          <a:p>
            <a:r>
              <a:rPr lang="fr-FR" sz="3600" dirty="0" smtClean="0"/>
              <a:t>Modèles de données (2)</a:t>
            </a:r>
            <a:endParaRPr lang="fr-FR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latin typeface="Arial" pitchFamily="34" charset="0"/>
                <a:cs typeface="Arial" pitchFamily="34" charset="0"/>
              </a:rPr>
              <a:pPr/>
              <a:t>9</a:t>
            </a:fld>
            <a:endParaRPr lang="fr-BE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42624" y="1150293"/>
            <a:ext cx="8424936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latin typeface="+mj-lt"/>
                <a:cs typeface="Arial" pitchFamily="34" charset="0"/>
              </a:rPr>
              <a:t>  </a:t>
            </a:r>
            <a:r>
              <a:rPr lang="fr-FR" sz="2400" dirty="0" smtClean="0">
                <a:latin typeface="+mj-lt"/>
              </a:rPr>
              <a:t>Possède deux parties</a:t>
            </a:r>
          </a:p>
          <a:p>
            <a:endParaRPr lang="fr-FR" sz="2400" dirty="0" smtClean="0">
              <a:latin typeface="+mj-lt"/>
            </a:endParaRPr>
          </a:p>
          <a:p>
            <a:pPr marL="914400" lvl="1" indent="-457200">
              <a:buFont typeface="+mj-lt"/>
              <a:buAutoNum type="arabicParenR"/>
            </a:pPr>
            <a:r>
              <a:rPr lang="fr-FR" sz="2400" dirty="0" smtClean="0">
                <a:latin typeface="+mj-lt"/>
              </a:rPr>
              <a:t>  Un langage pour la </a:t>
            </a:r>
            <a:r>
              <a:rPr lang="fr-FR" sz="2400" dirty="0" smtClean="0">
                <a:solidFill>
                  <a:schemeClr val="accent1"/>
                </a:solidFill>
                <a:latin typeface="+mj-lt"/>
              </a:rPr>
              <a:t>description</a:t>
            </a:r>
            <a:r>
              <a:rPr lang="fr-FR" sz="2400" dirty="0" smtClean="0">
                <a:latin typeface="+mj-lt"/>
              </a:rPr>
              <a:t> des données</a:t>
            </a:r>
          </a:p>
          <a:p>
            <a:endParaRPr lang="fr-FR" sz="2400" dirty="0" smtClean="0"/>
          </a:p>
          <a:p>
            <a:r>
              <a:rPr lang="fr-FR" dirty="0" smtClean="0">
                <a:latin typeface="Courier New" pitchFamily="49" charset="0"/>
                <a:cs typeface="Courier New" pitchFamily="49" charset="0"/>
              </a:rPr>
              <a:t>	CREATE TABLE STUDENT</a:t>
            </a:r>
          </a:p>
          <a:p>
            <a:r>
              <a:rPr lang="fr-FR" dirty="0" smtClean="0">
                <a:latin typeface="Courier New" pitchFamily="49" charset="0"/>
                <a:cs typeface="Courier New" pitchFamily="49" charset="0"/>
              </a:rPr>
              <a:t>           ( </a:t>
            </a:r>
            <a:r>
              <a:rPr lang="fr-FR" dirty="0" err="1" smtClean="0">
                <a:latin typeface="Courier New" pitchFamily="49" charset="0"/>
                <a:cs typeface="Courier New" pitchFamily="49" charset="0"/>
              </a:rPr>
              <a:t>Num</a:t>
            </a:r>
            <a:r>
              <a:rPr lang="fr-F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dirty="0" err="1" smtClean="0">
                <a:latin typeface="Courier New" pitchFamily="49" charset="0"/>
                <a:cs typeface="Courier New" pitchFamily="49" charset="0"/>
              </a:rPr>
              <a:t>Integer</a:t>
            </a:r>
            <a:r>
              <a:rPr lang="fr-FR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r>
              <a:rPr lang="fr-FR" dirty="0" smtClean="0">
                <a:latin typeface="Courier New" pitchFamily="49" charset="0"/>
                <a:cs typeface="Courier New" pitchFamily="49" charset="0"/>
              </a:rPr>
              <a:t>             </a:t>
            </a:r>
            <a:r>
              <a:rPr lang="fr-FR" dirty="0" err="1" smtClean="0">
                <a:latin typeface="Courier New" pitchFamily="49" charset="0"/>
                <a:cs typeface="Courier New" pitchFamily="49" charset="0"/>
              </a:rPr>
              <a:t>FirstName</a:t>
            </a:r>
            <a:r>
              <a:rPr lang="fr-FR" dirty="0" smtClean="0">
                <a:latin typeface="Courier New" pitchFamily="49" charset="0"/>
                <a:cs typeface="Courier New" pitchFamily="49" charset="0"/>
              </a:rPr>
              <a:t> Char(100),</a:t>
            </a:r>
          </a:p>
          <a:p>
            <a:r>
              <a:rPr lang="fr-FR" dirty="0" smtClean="0">
                <a:latin typeface="Courier New" pitchFamily="49" charset="0"/>
                <a:cs typeface="Courier New" pitchFamily="49" charset="0"/>
              </a:rPr>
              <a:t>             </a:t>
            </a:r>
            <a:r>
              <a:rPr lang="fr-FR" dirty="0" err="1" smtClean="0">
                <a:latin typeface="Courier New" pitchFamily="49" charset="0"/>
                <a:cs typeface="Courier New" pitchFamily="49" charset="0"/>
              </a:rPr>
              <a:t>LastName</a:t>
            </a:r>
            <a:r>
              <a:rPr lang="fr-FR" dirty="0" smtClean="0">
                <a:latin typeface="Courier New" pitchFamily="49" charset="0"/>
                <a:cs typeface="Courier New" pitchFamily="49" charset="0"/>
              </a:rPr>
              <a:t> Char(100),</a:t>
            </a:r>
          </a:p>
          <a:p>
            <a:r>
              <a:rPr lang="fr-FR" dirty="0" smtClean="0">
                <a:latin typeface="Courier New" pitchFamily="49" charset="0"/>
                <a:cs typeface="Courier New" pitchFamily="49" charset="0"/>
              </a:rPr>
              <a:t>             </a:t>
            </a:r>
            <a:r>
              <a:rPr lang="fr-FR" dirty="0" err="1" smtClean="0">
                <a:latin typeface="Courier New" pitchFamily="49" charset="0"/>
                <a:cs typeface="Courier New" pitchFamily="49" charset="0"/>
              </a:rPr>
              <a:t>BirthYear</a:t>
            </a:r>
            <a:r>
              <a:rPr lang="fr-FR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dirty="0" err="1" smtClean="0">
                <a:latin typeface="Courier New" pitchFamily="49" charset="0"/>
                <a:cs typeface="Courier New" pitchFamily="49" charset="0"/>
              </a:rPr>
              <a:t>Integer</a:t>
            </a:r>
            <a:r>
              <a:rPr lang="fr-FR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fr-FR" sz="2400" dirty="0" smtClean="0">
              <a:latin typeface="+mj-lt"/>
              <a:cs typeface="Arial" pitchFamily="34" charset="0"/>
            </a:endParaRPr>
          </a:p>
          <a:p>
            <a:pPr marL="914400" lvl="1" indent="-457200">
              <a:buFont typeface="+mj-lt"/>
              <a:buAutoNum type="arabicParenR" startAt="2"/>
            </a:pPr>
            <a:r>
              <a:rPr lang="fr-FR" sz="2400" dirty="0" smtClean="0"/>
              <a:t>Un langage avec un ensemble d’opérations pour </a:t>
            </a:r>
            <a:r>
              <a:rPr lang="fr-FR" sz="2400" dirty="0" smtClean="0">
                <a:solidFill>
                  <a:schemeClr val="accent1"/>
                </a:solidFill>
              </a:rPr>
              <a:t>manipuler</a:t>
            </a:r>
            <a:r>
              <a:rPr lang="fr-FR" sz="2400" dirty="0" smtClean="0"/>
              <a:t> les données</a:t>
            </a:r>
          </a:p>
          <a:p>
            <a:pPr marL="914400" lvl="1" indent="-457200"/>
            <a:endParaRPr lang="fr-FR" sz="2400" dirty="0" smtClean="0"/>
          </a:p>
          <a:p>
            <a:r>
              <a:rPr lang="fr-FR" dirty="0" smtClean="0">
                <a:latin typeface="Courier New" pitchFamily="49" charset="0"/>
                <a:cs typeface="Courier New" pitchFamily="49" charset="0"/>
              </a:rPr>
              <a:t>	SELECT </a:t>
            </a:r>
            <a:r>
              <a:rPr lang="fr-FR" dirty="0" err="1" smtClean="0">
                <a:latin typeface="Courier New" pitchFamily="49" charset="0"/>
                <a:cs typeface="Courier New" pitchFamily="49" charset="0"/>
              </a:rPr>
              <a:t>LastName</a:t>
            </a:r>
            <a:endParaRPr lang="fr-FR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fr-FR" dirty="0" smtClean="0">
                <a:latin typeface="Courier New" pitchFamily="49" charset="0"/>
                <a:cs typeface="Courier New" pitchFamily="49" charset="0"/>
              </a:rPr>
              <a:t>		FROM STUDENT</a:t>
            </a:r>
          </a:p>
          <a:p>
            <a:r>
              <a:rPr lang="fr-FR" dirty="0" smtClean="0">
                <a:latin typeface="Courier New" pitchFamily="49" charset="0"/>
                <a:cs typeface="Courier New" pitchFamily="49" charset="0"/>
              </a:rPr>
              <a:t>		WHERE </a:t>
            </a:r>
            <a:r>
              <a:rPr lang="fr-FR" dirty="0" err="1" smtClean="0">
                <a:latin typeface="Courier New" pitchFamily="49" charset="0"/>
                <a:cs typeface="Courier New" pitchFamily="49" charset="0"/>
              </a:rPr>
              <a:t>BirthYear</a:t>
            </a:r>
            <a:r>
              <a:rPr lang="fr-FR" dirty="0" smtClean="0">
                <a:latin typeface="Courier New" pitchFamily="49" charset="0"/>
                <a:cs typeface="Courier New" pitchFamily="49" charset="0"/>
              </a:rPr>
              <a:t> =1980</a:t>
            </a:r>
          </a:p>
          <a:p>
            <a:r>
              <a:rPr lang="fr-FR" dirty="0" smtClean="0">
                <a:latin typeface="Courier New" pitchFamily="49" charset="0"/>
                <a:cs typeface="Courier New" pitchFamily="49" charset="0"/>
              </a:rPr>
              <a:t>		ORDER BY </a:t>
            </a:r>
            <a:r>
              <a:rPr lang="fr-FR" dirty="0" err="1" smtClean="0">
                <a:latin typeface="Courier New" pitchFamily="49" charset="0"/>
                <a:cs typeface="Courier New" pitchFamily="49" charset="0"/>
              </a:rPr>
              <a:t>LastName</a:t>
            </a:r>
            <a:endParaRPr lang="fr-FR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" pitchFamily="2" charset="2"/>
              <a:buChar char="§"/>
            </a:pPr>
            <a:endParaRPr lang="fr-FR" sz="2400" dirty="0" smtClean="0">
              <a:latin typeface="+mj-lt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endParaRPr lang="fr-FR" sz="2400" dirty="0" smtClean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2078</TotalTime>
  <Words>2608</Words>
  <Application>Microsoft Office PowerPoint</Application>
  <PresentationFormat>Affichage à l'écran (4:3)</PresentationFormat>
  <Paragraphs>833</Paragraphs>
  <Slides>45</Slides>
  <Notes>0</Notes>
  <HiddenSlides>1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45</vt:i4>
      </vt:variant>
    </vt:vector>
  </HeadingPairs>
  <TitlesOfParts>
    <vt:vector size="46" baseType="lpstr">
      <vt:lpstr>Thème Office</vt:lpstr>
      <vt:lpstr>Rappel – Base de Données</vt:lpstr>
      <vt:lpstr>Base de données</vt:lpstr>
      <vt:lpstr>Base de données (2)</vt:lpstr>
      <vt:lpstr>SGBD</vt:lpstr>
      <vt:lpstr>SGBD (2)</vt:lpstr>
      <vt:lpstr>Evolution des SGBD</vt:lpstr>
      <vt:lpstr>Fonctionnalités principales d’un  SGBD</vt:lpstr>
      <vt:lpstr>Modèles de données [+SGBDR]</vt:lpstr>
      <vt:lpstr>Modèles de données (2)</vt:lpstr>
      <vt:lpstr>Architecture logique d’un SGBD</vt:lpstr>
      <vt:lpstr>Architecture logique d’un SGBD</vt:lpstr>
      <vt:lpstr>Séparation logique / physique [+SGBDR]</vt:lpstr>
      <vt:lpstr>Séparation niveaux physique et  applicatif [+SGBDR]</vt:lpstr>
      <vt:lpstr>Modèle relationnel</vt:lpstr>
      <vt:lpstr>Modèle relationnel (2)</vt:lpstr>
      <vt:lpstr>Modèle relationnel (3)</vt:lpstr>
      <vt:lpstr>Attributs</vt:lpstr>
      <vt:lpstr>Clés</vt:lpstr>
      <vt:lpstr>Clé primaire &amp; clé étrangère</vt:lpstr>
      <vt:lpstr>SQL</vt:lpstr>
      <vt:lpstr>Langage de Dentition de Données  (LDD)</vt:lpstr>
      <vt:lpstr>Langage de Manipulation de Données (LMD)</vt:lpstr>
      <vt:lpstr>Langage de Contrôle de Données (LCD)</vt:lpstr>
      <vt:lpstr>Exemple</vt:lpstr>
      <vt:lpstr>Exemple (2)</vt:lpstr>
      <vt:lpstr>Redondance et Anomalies</vt:lpstr>
      <vt:lpstr>Redondance et Anomalies (2)</vt:lpstr>
      <vt:lpstr>Anomalie de modification</vt:lpstr>
      <vt:lpstr>Anomalie de suppression</vt:lpstr>
      <vt:lpstr>Anomalie d’insertion</vt:lpstr>
      <vt:lpstr>DF - Dépendances fonctionnelles</vt:lpstr>
      <vt:lpstr>Normalisation</vt:lpstr>
      <vt:lpstr>1FN - Première forme normale</vt:lpstr>
      <vt:lpstr>1FN (2)</vt:lpstr>
      <vt:lpstr>2FN - Deuxième forme normale</vt:lpstr>
      <vt:lpstr>2FN - Exemple</vt:lpstr>
      <vt:lpstr>2FN - Exemple (2)</vt:lpstr>
      <vt:lpstr>3FN – Troisième forme normale</vt:lpstr>
      <vt:lpstr>3FN – Exemple</vt:lpstr>
      <vt:lpstr>3FN – Exemple (2)</vt:lpstr>
      <vt:lpstr>Exemple</vt:lpstr>
      <vt:lpstr>FNBC – Forme Normale de Boyce-Codd</vt:lpstr>
      <vt:lpstr>Diapositive 43</vt:lpstr>
      <vt:lpstr>Diapositive 44</vt:lpstr>
      <vt:lpstr>Diapositive 45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Rappel - SGBDR</dc:title>
  <dc:creator>BOUBAKIR</dc:creator>
  <cp:lastModifiedBy>BOUBAKIR</cp:lastModifiedBy>
  <cp:revision>251</cp:revision>
  <dcterms:created xsi:type="dcterms:W3CDTF">2020-12-15T17:08:44Z</dcterms:created>
  <dcterms:modified xsi:type="dcterms:W3CDTF">2022-10-17T11:30:05Z</dcterms:modified>
</cp:coreProperties>
</file>