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4"/>
  </p:notesMasterIdLst>
  <p:sldIdLst>
    <p:sldId id="256" r:id="rId2"/>
    <p:sldId id="270" r:id="rId3"/>
    <p:sldId id="358" r:id="rId4"/>
    <p:sldId id="257" r:id="rId5"/>
    <p:sldId id="269" r:id="rId6"/>
    <p:sldId id="271" r:id="rId7"/>
    <p:sldId id="258" r:id="rId8"/>
    <p:sldId id="359" r:id="rId9"/>
    <p:sldId id="272" r:id="rId10"/>
    <p:sldId id="259" r:id="rId11"/>
    <p:sldId id="273" r:id="rId12"/>
    <p:sldId id="278" r:id="rId13"/>
    <p:sldId id="274" r:id="rId14"/>
    <p:sldId id="276" r:id="rId15"/>
    <p:sldId id="260" r:id="rId16"/>
    <p:sldId id="279" r:id="rId17"/>
    <p:sldId id="280" r:id="rId18"/>
    <p:sldId id="262" r:id="rId19"/>
    <p:sldId id="263" r:id="rId20"/>
    <p:sldId id="264" r:id="rId21"/>
    <p:sldId id="282" r:id="rId22"/>
    <p:sldId id="281" r:id="rId23"/>
    <p:sldId id="330" r:id="rId24"/>
    <p:sldId id="328" r:id="rId25"/>
    <p:sldId id="265" r:id="rId26"/>
    <p:sldId id="283" r:id="rId27"/>
    <p:sldId id="284" r:id="rId28"/>
    <p:sldId id="296" r:id="rId29"/>
    <p:sldId id="285" r:id="rId30"/>
    <p:sldId id="287" r:id="rId31"/>
    <p:sldId id="286" r:id="rId32"/>
    <p:sldId id="297" r:id="rId33"/>
    <p:sldId id="300" r:id="rId34"/>
    <p:sldId id="299" r:id="rId35"/>
    <p:sldId id="289" r:id="rId36"/>
    <p:sldId id="304" r:id="rId37"/>
    <p:sldId id="305" r:id="rId38"/>
    <p:sldId id="302" r:id="rId39"/>
    <p:sldId id="288" r:id="rId40"/>
    <p:sldId id="303" r:id="rId41"/>
    <p:sldId id="290" r:id="rId42"/>
    <p:sldId id="291" r:id="rId43"/>
    <p:sldId id="292" r:id="rId44"/>
    <p:sldId id="307" r:id="rId45"/>
    <p:sldId id="309" r:id="rId46"/>
    <p:sldId id="311" r:id="rId47"/>
    <p:sldId id="321" r:id="rId48"/>
    <p:sldId id="312" r:id="rId49"/>
    <p:sldId id="314" r:id="rId50"/>
    <p:sldId id="315" r:id="rId51"/>
    <p:sldId id="316" r:id="rId52"/>
    <p:sldId id="317" r:id="rId53"/>
    <p:sldId id="320" r:id="rId54"/>
    <p:sldId id="323" r:id="rId55"/>
    <p:sldId id="324" r:id="rId56"/>
    <p:sldId id="325" r:id="rId57"/>
    <p:sldId id="326" r:id="rId58"/>
    <p:sldId id="337" r:id="rId59"/>
    <p:sldId id="293" r:id="rId60"/>
    <p:sldId id="294" r:id="rId61"/>
    <p:sldId id="295" r:id="rId62"/>
    <p:sldId id="339" r:id="rId63"/>
    <p:sldId id="340" r:id="rId64"/>
    <p:sldId id="341" r:id="rId65"/>
    <p:sldId id="342" r:id="rId66"/>
    <p:sldId id="343" r:id="rId67"/>
    <p:sldId id="344" r:id="rId68"/>
    <p:sldId id="345" r:id="rId69"/>
    <p:sldId id="346" r:id="rId70"/>
    <p:sldId id="347" r:id="rId71"/>
    <p:sldId id="348" r:id="rId72"/>
    <p:sldId id="349" r:id="rId73"/>
    <p:sldId id="350" r:id="rId74"/>
    <p:sldId id="352" r:id="rId75"/>
    <p:sldId id="353" r:id="rId76"/>
    <p:sldId id="354" r:id="rId77"/>
    <p:sldId id="355" r:id="rId78"/>
    <p:sldId id="356" r:id="rId79"/>
    <p:sldId id="334" r:id="rId80"/>
    <p:sldId id="331" r:id="rId81"/>
    <p:sldId id="335" r:id="rId82"/>
    <p:sldId id="336" r:id="rId8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24" autoAdjust="0"/>
  </p:normalViewPr>
  <p:slideViewPr>
    <p:cSldViewPr>
      <p:cViewPr>
        <p:scale>
          <a:sx n="70" d="100"/>
          <a:sy n="70" d="100"/>
        </p:scale>
        <p:origin x="-13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34B8D-D775-43E0-A378-B06C8075488A}" type="datetimeFigureOut">
              <a:rPr lang="fr-FR" smtClean="0"/>
              <a:pPr/>
              <a:t>18/10/2022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5B32A-A103-4294-9EB0-546B43026E32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5B32A-A103-4294-9EB0-546B43026E32}" type="slidenum">
              <a:rPr lang="fr-FR" smtClean="0"/>
              <a:pPr/>
              <a:t>38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5B32A-A103-4294-9EB0-546B43026E32}" type="slidenum">
              <a:rPr lang="fr-FR" smtClean="0"/>
              <a:pPr/>
              <a:t>39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5B32A-A103-4294-9EB0-546B43026E32}" type="slidenum">
              <a:rPr lang="fr-FR" smtClean="0"/>
              <a:pPr/>
              <a:t>40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65B32A-A103-4294-9EB0-546B43026E32}" type="slidenum">
              <a:rPr lang="fr-FR" smtClean="0"/>
              <a:pPr/>
              <a:t>44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47202-0FE7-43D9-B89F-58A477BD6AD8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AAE848-0FC9-490F-8335-91D9B79184A1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28833-A54A-43F9-A956-059C6F1BD938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EC4C-C004-46E1-B940-2FFCC7942232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4DB3E-21A2-4435-9B1C-1E8D599FEA21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2D8F-E8EA-4FFE-9C97-7B21E547E7D0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2131F-A5EE-4D6B-B3CB-FBC8201246C8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66D7F-09EF-48DE-9FEF-A8B6DDB85AC3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FB65A-8337-4D80-BDD1-E45F605A779F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D66A2-AA74-462E-8F32-60055BC9C285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BE0A4-A5C1-4B70-83F8-7B7A4D2CDD30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C83DF-9E0F-4725-A938-A8951EBE750E}" type="datetime1">
              <a:rPr lang="fr-FR" smtClean="0"/>
              <a:pPr/>
              <a:t>18/10/2022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095AC-5EDF-4191-9BB6-DB7775D186F3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lipse.org/papyrus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mg.org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UML et le paradigme Orienté-Objet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Rappel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diagrammes d’UML (2)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481138"/>
            <a:ext cx="8712968" cy="389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67544" y="5991671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Et </a:t>
            </a:r>
            <a:r>
              <a:rPr lang="fr-FR" sz="2400" dirty="0"/>
              <a:t>un langage pour exprimer des contraintes : OCL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Notations communes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Classeur : a une forme rectangulaire et permettant de représenter plusieurs éléments dans de différents diagrammes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Package (paquetage) : un regroupement d’éléments de système ou de diagrammes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Stéréotype : annotation entourée par </a:t>
            </a:r>
            <a:r>
              <a:rPr lang="fr-FR" sz="2400" i="1" dirty="0" smtClean="0"/>
              <a:t>&lt;&lt;</a:t>
            </a:r>
            <a:r>
              <a:rPr lang="fr-FR" sz="2400" i="1" dirty="0" err="1" smtClean="0"/>
              <a:t>nomAnnotation</a:t>
            </a:r>
            <a:r>
              <a:rPr lang="fr-FR" sz="2400" i="1" dirty="0" smtClean="0"/>
              <a:t>&gt;&gt; </a:t>
            </a:r>
            <a:r>
              <a:rPr lang="fr-FR" sz="2400" dirty="0" smtClean="0"/>
              <a:t>permettant d’ajouter une précision sur l'élément annoté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4333" y="4423257"/>
            <a:ext cx="6876255" cy="1858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43326" y="6135687"/>
            <a:ext cx="67687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/>
              <a:t>Classeur               Package                     Stéréotype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Notations communes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Valeurs marquées :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Ajout d’une </a:t>
            </a:r>
            <a:r>
              <a:rPr lang="fr-FR" sz="2400" dirty="0" smtClean="0">
                <a:solidFill>
                  <a:srgbClr val="0070C0"/>
                </a:solidFill>
              </a:rPr>
              <a:t>propriété</a:t>
            </a:r>
            <a:r>
              <a:rPr lang="fr-FR" sz="2400" dirty="0" smtClean="0"/>
              <a:t> à un élément de modélisation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Notation : { nom1 = valeur1, ..., </a:t>
            </a:r>
            <a:r>
              <a:rPr lang="fr-FR" sz="2400" dirty="0" err="1" smtClean="0"/>
              <a:t>nomn</a:t>
            </a:r>
            <a:r>
              <a:rPr lang="fr-FR" sz="2400" dirty="0" smtClean="0"/>
              <a:t> = </a:t>
            </a:r>
            <a:r>
              <a:rPr lang="fr-FR" sz="2400" dirty="0" err="1" smtClean="0"/>
              <a:t>valeurn</a:t>
            </a:r>
            <a:r>
              <a:rPr lang="fr-FR" sz="2400" dirty="0" smtClean="0"/>
              <a:t>}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Valeurs marquées prédéfinies (ex. : </a:t>
            </a:r>
            <a:r>
              <a:rPr lang="fr-FR" sz="2400" dirty="0" err="1" smtClean="0"/>
              <a:t>derived</a:t>
            </a:r>
            <a:r>
              <a:rPr lang="fr-FR" sz="2400" dirty="0" smtClean="0"/>
              <a:t> : </a:t>
            </a:r>
            <a:r>
              <a:rPr lang="fr-FR" sz="2400" dirty="0" err="1" smtClean="0">
                <a:solidFill>
                  <a:srgbClr val="0070C0"/>
                </a:solidFill>
              </a:rPr>
              <a:t>Bool</a:t>
            </a:r>
            <a:r>
              <a:rPr lang="fr-FR" sz="2400" dirty="0" smtClean="0"/>
              <a:t>)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Personnalisées (ex. : auteur : </a:t>
            </a:r>
            <a:r>
              <a:rPr lang="fr-FR" sz="2400" dirty="0" smtClean="0">
                <a:solidFill>
                  <a:srgbClr val="0070C0"/>
                </a:solidFill>
              </a:rPr>
              <a:t>Chaîne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Commentaires :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Information en langue naturelle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Notation :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12</a:t>
            </a:fld>
            <a:endParaRPr lang="fr-F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5333578"/>
            <a:ext cx="497205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flèches en UML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283968" y="2204864"/>
            <a:ext cx="3490123" cy="24622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200" dirty="0" smtClean="0"/>
              <a:t>Association bidirectionnelle</a:t>
            </a:r>
          </a:p>
          <a:p>
            <a:r>
              <a:rPr lang="fr-FR" sz="2200" dirty="0" smtClean="0"/>
              <a:t>Association unidirectionnelle</a:t>
            </a:r>
          </a:p>
          <a:p>
            <a:r>
              <a:rPr lang="fr-FR" sz="2200" dirty="0" smtClean="0"/>
              <a:t>Dépendance</a:t>
            </a:r>
          </a:p>
          <a:p>
            <a:r>
              <a:rPr lang="fr-FR" sz="2200" dirty="0" smtClean="0"/>
              <a:t>Héritage</a:t>
            </a:r>
          </a:p>
          <a:p>
            <a:r>
              <a:rPr lang="fr-FR" sz="2200" dirty="0" smtClean="0"/>
              <a:t>Implémentation</a:t>
            </a:r>
          </a:p>
          <a:p>
            <a:r>
              <a:rPr lang="fr-FR" sz="2200" dirty="0" smtClean="0"/>
              <a:t>Agrégation</a:t>
            </a:r>
          </a:p>
          <a:p>
            <a:r>
              <a:rPr lang="fr-FR" sz="2200" dirty="0" smtClean="0"/>
              <a:t>Composition</a:t>
            </a:r>
            <a:endParaRPr lang="fr-FR" sz="2200" dirty="0"/>
          </a:p>
        </p:txBody>
      </p:sp>
      <p:cxnSp>
        <p:nvCxnSpPr>
          <p:cNvPr id="10" name="Connecteur droit 9"/>
          <p:cNvCxnSpPr/>
          <p:nvPr/>
        </p:nvCxnSpPr>
        <p:spPr>
          <a:xfrm>
            <a:off x="1907704" y="2420888"/>
            <a:ext cx="20964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1907704" y="2753218"/>
            <a:ext cx="2096431" cy="0"/>
          </a:xfrm>
          <a:prstGeom prst="line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1921559" y="3149357"/>
            <a:ext cx="2096431" cy="0"/>
          </a:xfrm>
          <a:prstGeom prst="line">
            <a:avLst/>
          </a:prstGeom>
          <a:ln>
            <a:solidFill>
              <a:schemeClr val="tx1"/>
            </a:solidFill>
            <a:prstDash val="lgDas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1907704" y="4102065"/>
            <a:ext cx="196449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riangle isocèle 14"/>
          <p:cNvSpPr/>
          <p:nvPr/>
        </p:nvSpPr>
        <p:spPr>
          <a:xfrm rot="5400000">
            <a:off x="3946097" y="3351427"/>
            <a:ext cx="216000" cy="144000"/>
          </a:xfrm>
          <a:prstGeom prst="triangle">
            <a:avLst>
              <a:gd name="adj" fmla="val 46793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15"/>
          <p:cNvCxnSpPr/>
          <p:nvPr/>
        </p:nvCxnSpPr>
        <p:spPr>
          <a:xfrm flipV="1">
            <a:off x="1907704" y="3430355"/>
            <a:ext cx="20605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riangle isocèle 16"/>
          <p:cNvSpPr/>
          <p:nvPr/>
        </p:nvSpPr>
        <p:spPr>
          <a:xfrm rot="5400000">
            <a:off x="2231760" y="7608288"/>
            <a:ext cx="216000" cy="144000"/>
          </a:xfrm>
          <a:prstGeom prst="triangle">
            <a:avLst>
              <a:gd name="adj" fmla="val 46793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riangle isocèle 20"/>
          <p:cNvSpPr/>
          <p:nvPr/>
        </p:nvSpPr>
        <p:spPr>
          <a:xfrm rot="5400000">
            <a:off x="3959952" y="3681024"/>
            <a:ext cx="216000" cy="144000"/>
          </a:xfrm>
          <a:prstGeom prst="triangle">
            <a:avLst>
              <a:gd name="adj" fmla="val 46793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2" name="Connecteur droit 21"/>
          <p:cNvCxnSpPr/>
          <p:nvPr/>
        </p:nvCxnSpPr>
        <p:spPr>
          <a:xfrm flipV="1">
            <a:off x="1921559" y="3759952"/>
            <a:ext cx="2060538" cy="0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rganigramme : Décision 22"/>
          <p:cNvSpPr/>
          <p:nvPr/>
        </p:nvSpPr>
        <p:spPr>
          <a:xfrm>
            <a:off x="3868508" y="4030057"/>
            <a:ext cx="288000" cy="144000"/>
          </a:xfrm>
          <a:prstGeom prst="flowChartDecision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24"/>
          <p:cNvCxnSpPr/>
          <p:nvPr/>
        </p:nvCxnSpPr>
        <p:spPr>
          <a:xfrm flipV="1">
            <a:off x="1907704" y="4423273"/>
            <a:ext cx="196449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rganigramme : Décision 25"/>
          <p:cNvSpPr/>
          <p:nvPr/>
        </p:nvSpPr>
        <p:spPr>
          <a:xfrm>
            <a:off x="3868508" y="4351265"/>
            <a:ext cx="288000" cy="144000"/>
          </a:xfrm>
          <a:prstGeom prst="flowChartDecision">
            <a:avLst/>
          </a:prstGeom>
          <a:solidFill>
            <a:schemeClr val="tx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Quelques outils pour la modélisation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05064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err="1" smtClean="0">
                <a:solidFill>
                  <a:srgbClr val="0070C0"/>
                </a:solidFill>
              </a:rPr>
              <a:t>ArgoUML</a:t>
            </a:r>
            <a:r>
              <a:rPr lang="fr-FR" sz="2400" dirty="0" smtClean="0">
                <a:solidFill>
                  <a:srgbClr val="0070C0"/>
                </a:solidFill>
              </a:rPr>
              <a:t> (Open source)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err="1" smtClean="0"/>
              <a:t>PlantUML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err="1" smtClean="0"/>
              <a:t>StarUML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err="1" smtClean="0"/>
              <a:t>BoUML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Power Designer (payant 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Visual </a:t>
            </a:r>
            <a:r>
              <a:rPr lang="fr-FR" sz="2400" dirty="0" err="1" smtClean="0"/>
              <a:t>Paradigm</a:t>
            </a:r>
            <a:r>
              <a:rPr lang="fr-FR" sz="2400" dirty="0" smtClean="0"/>
              <a:t> (payant)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Enterprise Architect (payant)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Eclipse: </a:t>
            </a:r>
            <a:r>
              <a:rPr lang="fr-FR" sz="2400" dirty="0" err="1" smtClean="0"/>
              <a:t>MoDisco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Eclipse: </a:t>
            </a:r>
            <a:r>
              <a:rPr lang="fr-FR" sz="2400" dirty="0" smtClean="0">
                <a:solidFill>
                  <a:srgbClr val="0070C0"/>
                </a:solidFill>
              </a:rPr>
              <a:t>Papyrus</a:t>
            </a:r>
            <a:endParaRPr lang="fr-FR" sz="2400" u="sng" dirty="0" smtClean="0">
              <a:solidFill>
                <a:srgbClr val="0070C0"/>
              </a:solidFill>
              <a:hlinkClick r:id="rId2"/>
            </a:endParaRPr>
          </a:p>
          <a:p>
            <a:pPr>
              <a:buNone/>
            </a:pPr>
            <a:endParaRPr lang="fr-FR" sz="24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Orienté-objet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Réduire </a:t>
            </a:r>
            <a:r>
              <a:rPr lang="fr-FR" sz="2400" dirty="0"/>
              <a:t>le </a:t>
            </a:r>
            <a:r>
              <a:rPr lang="fr-FR" sz="2400" dirty="0">
                <a:solidFill>
                  <a:srgbClr val="0070C0"/>
                </a:solidFill>
              </a:rPr>
              <a:t>décalage</a:t>
            </a:r>
            <a:r>
              <a:rPr lang="fr-FR" sz="2400" dirty="0"/>
              <a:t> entre monde réel et logiciel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Objets </a:t>
            </a:r>
            <a:r>
              <a:rPr lang="fr-FR" sz="2400" dirty="0"/>
              <a:t>réels </a:t>
            </a:r>
            <a:r>
              <a:rPr lang="fr-FR" sz="2400" dirty="0" smtClean="0">
                <a:sym typeface="Wingdings" pitchFamily="2" charset="2"/>
              </a:rPr>
              <a:t></a:t>
            </a:r>
            <a:r>
              <a:rPr lang="fr-FR" sz="2400" dirty="0" smtClean="0"/>
              <a:t> </a:t>
            </a:r>
            <a:r>
              <a:rPr lang="fr-FR" sz="2400" dirty="0"/>
              <a:t>Objets conceptuels </a:t>
            </a:r>
            <a:r>
              <a:rPr lang="fr-FR" sz="2400" dirty="0" smtClean="0">
                <a:sym typeface="Wingdings" pitchFamily="2" charset="2"/>
              </a:rPr>
              <a:t></a:t>
            </a:r>
            <a:r>
              <a:rPr lang="fr-FR" sz="2400" dirty="0" smtClean="0"/>
              <a:t> </a:t>
            </a:r>
            <a:r>
              <a:rPr lang="fr-FR" sz="2400" dirty="0"/>
              <a:t>Objets </a:t>
            </a:r>
            <a:r>
              <a:rPr lang="fr-FR" sz="2400" dirty="0" smtClean="0"/>
              <a:t>logiciels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>
                <a:solidFill>
                  <a:srgbClr val="0070C0"/>
                </a:solidFill>
              </a:rPr>
              <a:t>Réutilisabilité</a:t>
            </a:r>
            <a:r>
              <a:rPr lang="fr-FR" sz="2400" dirty="0"/>
              <a:t> et </a:t>
            </a:r>
            <a:r>
              <a:rPr lang="fr-FR" sz="2400" dirty="0">
                <a:solidFill>
                  <a:srgbClr val="0070C0"/>
                </a:solidFill>
              </a:rPr>
              <a:t>évolutivité</a:t>
            </a:r>
            <a:r>
              <a:rPr lang="fr-FR" sz="2400" dirty="0"/>
              <a:t> facilitées par différents </a:t>
            </a:r>
            <a:r>
              <a:rPr lang="fr-FR" sz="2400" dirty="0" smtClean="0"/>
              <a:t>mécanismes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Encapsulation</a:t>
            </a:r>
            <a:r>
              <a:rPr lang="fr-FR" sz="2400" dirty="0"/>
              <a:t>, Modularité, Abstraction, Polymorphisme, </a:t>
            </a:r>
            <a:r>
              <a:rPr lang="fr-FR" sz="2400" dirty="0" smtClean="0"/>
              <a:t>Héritage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Paradigme qui arrive à </a:t>
            </a:r>
            <a:r>
              <a:rPr lang="fr-FR" sz="2400" dirty="0" smtClean="0">
                <a:solidFill>
                  <a:srgbClr val="0070C0"/>
                </a:solidFill>
              </a:rPr>
              <a:t>maturité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Bibliothèques de classes, Design patterns, UML, Méthodologies de développement (Ex. UP, Agile, XP) , ...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Environnements de développement intégrés (IDE)</a:t>
            </a:r>
          </a:p>
          <a:p>
            <a:pPr lvl="2">
              <a:buFont typeface="Wingdings" pitchFamily="2" charset="2"/>
              <a:buChar char="§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 Objet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représentation miniature d’un objet réel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Tout concept du monde réel est modélisé par un objet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boite noire : inaccessible directement qu’à travers une </a:t>
            </a:r>
            <a:r>
              <a:rPr lang="fr-FR" sz="2400" dirty="0" smtClean="0">
                <a:solidFill>
                  <a:srgbClr val="0070C0"/>
                </a:solidFill>
              </a:rPr>
              <a:t>interface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Entité autonome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Véritable petit programme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Possède une </a:t>
            </a:r>
            <a:r>
              <a:rPr lang="fr-FR" sz="2400" dirty="0" smtClean="0">
                <a:solidFill>
                  <a:srgbClr val="0070C0"/>
                </a:solidFill>
              </a:rPr>
              <a:t>durée</a:t>
            </a:r>
            <a:r>
              <a:rPr lang="fr-FR" sz="2400" dirty="0" smtClean="0"/>
              <a:t> de vie (</a:t>
            </a:r>
            <a:r>
              <a:rPr lang="fr-FR" sz="2400" dirty="0" smtClean="0">
                <a:solidFill>
                  <a:srgbClr val="0070C0"/>
                </a:solidFill>
              </a:rPr>
              <a:t>création</a:t>
            </a:r>
            <a:r>
              <a:rPr lang="fr-FR" sz="2400" dirty="0" smtClean="0"/>
              <a:t> et la </a:t>
            </a:r>
            <a:r>
              <a:rPr lang="fr-FR" sz="2400" dirty="0" smtClean="0">
                <a:solidFill>
                  <a:srgbClr val="0070C0"/>
                </a:solidFill>
              </a:rPr>
              <a:t>destruction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Possède un état : un ensemble de valeurs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Objet = Etat + Comportement + Identité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Concept Objet (2)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 programme est composé de plusieurs objets autonomes qui interagissent entre eux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Contrairement à la programmation procédurale, les données et les traitements ne sont </a:t>
            </a:r>
            <a:r>
              <a:rPr lang="fr-FR" sz="2400" dirty="0" smtClean="0">
                <a:solidFill>
                  <a:srgbClr val="0070C0"/>
                </a:solidFill>
              </a:rPr>
              <a:t>pas séparés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Etat d’un Objet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Ensemble </a:t>
            </a:r>
            <a:r>
              <a:rPr lang="fr-FR" sz="2400" dirty="0"/>
              <a:t>de </a:t>
            </a:r>
            <a:r>
              <a:rPr lang="fr-FR" sz="2400" dirty="0">
                <a:solidFill>
                  <a:srgbClr val="0070C0"/>
                </a:solidFill>
              </a:rPr>
              <a:t>valeurs</a:t>
            </a:r>
            <a:r>
              <a:rPr lang="fr-FR" sz="2400" dirty="0"/>
              <a:t> décrivant l’objet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Chaque </a:t>
            </a:r>
            <a:r>
              <a:rPr lang="fr-FR" sz="2400" dirty="0"/>
              <a:t>valeur est associée à un </a:t>
            </a:r>
            <a:r>
              <a:rPr lang="fr-FR" sz="2400" dirty="0">
                <a:solidFill>
                  <a:srgbClr val="0070C0"/>
                </a:solidFill>
              </a:rPr>
              <a:t>attribut</a:t>
            </a:r>
            <a:r>
              <a:rPr lang="fr-FR" sz="2400" dirty="0"/>
              <a:t> (propriété)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</a:t>
            </a:r>
            <a:r>
              <a:rPr lang="fr-FR" sz="2400" dirty="0"/>
              <a:t>valeurs </a:t>
            </a:r>
            <a:r>
              <a:rPr lang="fr-FR" sz="2400" dirty="0" smtClean="0"/>
              <a:t>peuvent être </a:t>
            </a:r>
            <a:r>
              <a:rPr lang="fr-FR" sz="2400" dirty="0" smtClean="0"/>
              <a:t>des objets (liens </a:t>
            </a:r>
            <a:r>
              <a:rPr lang="fr-FR" sz="2400" dirty="0"/>
              <a:t>entre objets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attributs définissent l’aspect </a:t>
            </a:r>
            <a:r>
              <a:rPr lang="fr-FR" sz="2400" dirty="0" smtClean="0">
                <a:solidFill>
                  <a:srgbClr val="0070C0"/>
                </a:solidFill>
              </a:rPr>
              <a:t>statique</a:t>
            </a:r>
            <a:r>
              <a:rPr lang="fr-FR" sz="2400" dirty="0" smtClean="0"/>
              <a:t> de l’objet)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attribut peut être aussi appelé (selon le contexte) champ ou </a:t>
            </a:r>
            <a:r>
              <a:rPr lang="fr-FR" sz="2400" dirty="0" smtClean="0">
                <a:solidFill>
                  <a:srgbClr val="0070C0"/>
                </a:solidFill>
              </a:rPr>
              <a:t>variable d’instance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attribut peut avoir un type (ce n’est pas une obligation, tout dépend du langage de programmation): chaine de caractère, entier, booléen, date, …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Comportement d’un Objet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Ensemble </a:t>
            </a:r>
            <a:r>
              <a:rPr lang="fr-FR" sz="2400" dirty="0"/>
              <a:t>d’</a:t>
            </a:r>
            <a:r>
              <a:rPr lang="fr-FR" sz="2400" dirty="0">
                <a:solidFill>
                  <a:srgbClr val="0070C0"/>
                </a:solidFill>
              </a:rPr>
              <a:t>opérations</a:t>
            </a:r>
            <a:r>
              <a:rPr lang="fr-FR" sz="2400" dirty="0"/>
              <a:t> </a:t>
            </a:r>
            <a:r>
              <a:rPr lang="fr-FR" sz="2400" dirty="0" smtClean="0"/>
              <a:t>(</a:t>
            </a:r>
            <a:r>
              <a:rPr lang="fr-FR" sz="2400" dirty="0" smtClean="0">
                <a:solidFill>
                  <a:srgbClr val="0070C0"/>
                </a:solidFill>
              </a:rPr>
              <a:t>méthodes</a:t>
            </a:r>
            <a:r>
              <a:rPr lang="fr-FR" sz="2400" dirty="0" smtClean="0"/>
              <a:t>) que </a:t>
            </a:r>
            <a:r>
              <a:rPr lang="fr-FR" sz="2400" dirty="0"/>
              <a:t>l’objet peut effectuer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Chaque opération est </a:t>
            </a:r>
            <a:r>
              <a:rPr lang="fr-FR" sz="2400" dirty="0">
                <a:solidFill>
                  <a:srgbClr val="0070C0"/>
                </a:solidFill>
              </a:rPr>
              <a:t>déclenchée</a:t>
            </a:r>
            <a:r>
              <a:rPr lang="fr-FR" sz="2400" dirty="0"/>
              <a:t> par l’envoi d’un </a:t>
            </a:r>
            <a:r>
              <a:rPr lang="fr-FR" sz="2400" dirty="0" smtClean="0">
                <a:solidFill>
                  <a:srgbClr val="0070C0"/>
                </a:solidFill>
              </a:rPr>
              <a:t>message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Des fonctions, comme en programmation procédurale, dédiées à un type d’objet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Traitements qui définissent l’aspect </a:t>
            </a:r>
            <a:r>
              <a:rPr lang="fr-FR" sz="2400" dirty="0" smtClean="0">
                <a:solidFill>
                  <a:srgbClr val="0070C0"/>
                </a:solidFill>
              </a:rPr>
              <a:t>dynamique</a:t>
            </a:r>
            <a:r>
              <a:rPr lang="fr-FR" sz="2400" dirty="0" smtClean="0"/>
              <a:t> de l’objet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11256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err="1" smtClean="0"/>
              <a:t>Unified</a:t>
            </a:r>
            <a:r>
              <a:rPr lang="fr-FR" sz="2400" dirty="0" smtClean="0"/>
              <a:t> </a:t>
            </a:r>
            <a:r>
              <a:rPr lang="fr-FR" sz="2400" dirty="0" err="1" smtClean="0"/>
              <a:t>Modeling</a:t>
            </a:r>
            <a:r>
              <a:rPr lang="fr-FR" sz="2400" dirty="0" smtClean="0"/>
              <a:t> </a:t>
            </a:r>
            <a:r>
              <a:rPr lang="fr-FR" sz="2400" dirty="0" err="1" smtClean="0"/>
              <a:t>Language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langage de </a:t>
            </a:r>
            <a:r>
              <a:rPr lang="fr-FR" sz="2400" dirty="0" smtClean="0">
                <a:solidFill>
                  <a:srgbClr val="0070C0"/>
                </a:solidFill>
              </a:rPr>
              <a:t>modélisation</a:t>
            </a:r>
            <a:r>
              <a:rPr lang="fr-FR" sz="2400" dirty="0" smtClean="0"/>
              <a:t> unifié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</a:t>
            </a:r>
            <a:r>
              <a:rPr lang="fr-FR" sz="2400" dirty="0" smtClean="0">
                <a:solidFill>
                  <a:srgbClr val="0070C0"/>
                </a:solidFill>
              </a:rPr>
              <a:t>standard</a:t>
            </a:r>
            <a:r>
              <a:rPr lang="fr-FR" sz="2400" dirty="0" smtClean="0"/>
              <a:t> de l’</a:t>
            </a:r>
            <a:r>
              <a:rPr lang="fr-FR" sz="2400" dirty="0" smtClean="0">
                <a:solidFill>
                  <a:srgbClr val="0070C0"/>
                </a:solidFill>
              </a:rPr>
              <a:t>OMG</a:t>
            </a:r>
            <a:r>
              <a:rPr lang="fr-FR" sz="2400" dirty="0" smtClean="0"/>
              <a:t> depuis 1997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UML selon l’OMG : Langage visuel dédié à la </a:t>
            </a:r>
            <a:r>
              <a:rPr lang="fr-FR" sz="2400" dirty="0" smtClean="0">
                <a:solidFill>
                  <a:srgbClr val="0070C0"/>
                </a:solidFill>
              </a:rPr>
              <a:t>spécification</a:t>
            </a:r>
            <a:r>
              <a:rPr lang="fr-FR" sz="2400" dirty="0" smtClean="0"/>
              <a:t>, la </a:t>
            </a:r>
            <a:r>
              <a:rPr lang="fr-FR" sz="2400" dirty="0" smtClean="0">
                <a:solidFill>
                  <a:srgbClr val="0070C0"/>
                </a:solidFill>
              </a:rPr>
              <a:t>construction</a:t>
            </a:r>
            <a:r>
              <a:rPr lang="fr-FR" sz="2400" dirty="0" smtClean="0"/>
              <a:t> et la </a:t>
            </a:r>
            <a:r>
              <a:rPr lang="fr-FR" sz="2400" dirty="0" smtClean="0">
                <a:solidFill>
                  <a:srgbClr val="0070C0"/>
                </a:solidFill>
              </a:rPr>
              <a:t>documentation</a:t>
            </a:r>
            <a:r>
              <a:rPr lang="fr-FR" sz="2400" dirty="0" smtClean="0"/>
              <a:t> des </a:t>
            </a:r>
            <a:r>
              <a:rPr lang="fr-FR" sz="2400" dirty="0" smtClean="0">
                <a:solidFill>
                  <a:srgbClr val="0070C0"/>
                </a:solidFill>
              </a:rPr>
              <a:t>artefacts</a:t>
            </a:r>
            <a:r>
              <a:rPr lang="fr-FR" sz="2400" dirty="0" smtClean="0"/>
              <a:t> d’un système logiciel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L’OMG définit le </a:t>
            </a:r>
            <a:r>
              <a:rPr lang="fr-FR" sz="2400" dirty="0" smtClean="0">
                <a:solidFill>
                  <a:srgbClr val="0070C0"/>
                </a:solidFill>
              </a:rPr>
              <a:t>méta-modèle</a:t>
            </a:r>
            <a:r>
              <a:rPr lang="fr-FR" sz="2400" dirty="0" smtClean="0"/>
              <a:t> d’UML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Identité d’un objet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Distinguer les objets </a:t>
            </a:r>
            <a:r>
              <a:rPr lang="fr-FR" sz="2400" dirty="0" smtClean="0">
                <a:solidFill>
                  <a:srgbClr val="0070C0"/>
                </a:solidFill>
              </a:rPr>
              <a:t>indépendamment</a:t>
            </a:r>
            <a:r>
              <a:rPr lang="fr-FR" sz="2400" dirty="0" smtClean="0"/>
              <a:t> de leurs états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2 </a:t>
            </a:r>
            <a:r>
              <a:rPr lang="fr-FR" sz="2400" dirty="0"/>
              <a:t>objets différents peuvent avoir le </a:t>
            </a:r>
            <a:r>
              <a:rPr lang="fr-FR" sz="2400" dirty="0">
                <a:solidFill>
                  <a:srgbClr val="0070C0"/>
                </a:solidFill>
              </a:rPr>
              <a:t>même état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/>
              <a:t>Attribuée </a:t>
            </a:r>
            <a:r>
              <a:rPr lang="fr-FR" sz="2400" dirty="0">
                <a:solidFill>
                  <a:srgbClr val="0070C0"/>
                </a:solidFill>
              </a:rPr>
              <a:t>implicitement</a:t>
            </a:r>
            <a:r>
              <a:rPr lang="fr-FR" sz="2400" dirty="0"/>
              <a:t> à la création de </a:t>
            </a:r>
            <a:r>
              <a:rPr lang="fr-FR" sz="2400" dirty="0" smtClean="0"/>
              <a:t>l’objet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L’identité </a:t>
            </a:r>
            <a:r>
              <a:rPr lang="fr-FR" sz="2400" dirty="0"/>
              <a:t>d’un objet ne peut être </a:t>
            </a:r>
            <a:r>
              <a:rPr lang="fr-FR" sz="2400" dirty="0">
                <a:solidFill>
                  <a:srgbClr val="0070C0"/>
                </a:solidFill>
              </a:rPr>
              <a:t>modifiée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Identité est </a:t>
            </a:r>
            <a:r>
              <a:rPr lang="fr-FR" sz="2400" dirty="0" smtClean="0">
                <a:solidFill>
                  <a:srgbClr val="0070C0"/>
                </a:solidFill>
              </a:rPr>
              <a:t>différente</a:t>
            </a:r>
            <a:r>
              <a:rPr lang="fr-FR" sz="2400" dirty="0" smtClean="0"/>
              <a:t> de </a:t>
            </a:r>
            <a:r>
              <a:rPr lang="fr-FR" sz="2400" dirty="0"/>
              <a:t>la variable qui référence </a:t>
            </a:r>
            <a:r>
              <a:rPr lang="fr-FR" sz="2400" dirty="0" smtClean="0"/>
              <a:t>l’objet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Objets identiques et objets égaux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Ne pas confondre objets </a:t>
            </a:r>
            <a:r>
              <a:rPr lang="fr-FR" sz="2400" dirty="0" smtClean="0">
                <a:solidFill>
                  <a:srgbClr val="0070C0"/>
                </a:solidFill>
              </a:rPr>
              <a:t>identiques</a:t>
            </a:r>
            <a:r>
              <a:rPr lang="fr-FR" sz="2400" dirty="0" smtClean="0"/>
              <a:t> et objets </a:t>
            </a:r>
            <a:r>
              <a:rPr lang="fr-FR" sz="2400" dirty="0" smtClean="0">
                <a:solidFill>
                  <a:srgbClr val="0070C0"/>
                </a:solidFill>
              </a:rPr>
              <a:t>égaux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Deux objets sont égaux si, au moment de comparaison, leurs attributs respectifs ont les mêmes valeurs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Deux objets sont identiques s’ils ont le même OID (Object </a:t>
            </a:r>
            <a:r>
              <a:rPr lang="fr-FR" sz="2400" dirty="0" err="1" smtClean="0"/>
              <a:t>IDentifier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Si deux objets sont identiques alors ils sont aussi égaux, la réciproque est fausse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Exemple-Voiture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voiture peut avoir comme attribut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numéro d’immatriculation (chaine ou entier) 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marque (chaine)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modèle (chaine ou entier)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puissance (entier)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couleur (chaine)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Elle peut avoir comme méthode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Avancer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Reculer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Freiner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klaxonner</a:t>
            </a:r>
            <a:endParaRPr lang="fr-FR" sz="22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/>
          <a:lstStyle/>
          <a:p>
            <a:r>
              <a:rPr lang="fr-FR" dirty="0" smtClean="0"/>
              <a:t>Diagramme de Classes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de Classes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Offre une représentation </a:t>
            </a:r>
            <a:r>
              <a:rPr lang="fr-FR" sz="2400" dirty="0" smtClean="0">
                <a:solidFill>
                  <a:srgbClr val="0070C0"/>
                </a:solidFill>
              </a:rPr>
              <a:t>abstraite</a:t>
            </a:r>
            <a:r>
              <a:rPr lang="fr-FR" sz="2400" dirty="0" smtClean="0"/>
              <a:t> de l’ensemble des </a:t>
            </a:r>
            <a:r>
              <a:rPr lang="fr-FR" sz="2400" dirty="0" smtClean="0">
                <a:solidFill>
                  <a:srgbClr val="0070C0"/>
                </a:solidFill>
              </a:rPr>
              <a:t>objets</a:t>
            </a:r>
            <a:r>
              <a:rPr lang="fr-FR" sz="2400" dirty="0" smtClean="0"/>
              <a:t> du système qui vont interagir ensemble pour l’achèvement des cas d’utilisation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Modélise la structure </a:t>
            </a:r>
            <a:r>
              <a:rPr lang="fr-FR" sz="2400" dirty="0" smtClean="0">
                <a:solidFill>
                  <a:srgbClr val="0070C0"/>
                </a:solidFill>
              </a:rPr>
              <a:t>statique</a:t>
            </a:r>
            <a:r>
              <a:rPr lang="fr-FR" sz="2400" dirty="0" smtClean="0"/>
              <a:t> d’un système sous forme de </a:t>
            </a:r>
            <a:r>
              <a:rPr lang="fr-FR" sz="2400" dirty="0" smtClean="0">
                <a:solidFill>
                  <a:srgbClr val="0070C0"/>
                </a:solidFill>
              </a:rPr>
              <a:t>classes</a:t>
            </a:r>
            <a:r>
              <a:rPr lang="fr-FR" sz="2400" dirty="0" smtClean="0"/>
              <a:t>, </a:t>
            </a:r>
            <a:r>
              <a:rPr lang="fr-FR" sz="2400" dirty="0" smtClean="0">
                <a:solidFill>
                  <a:srgbClr val="0070C0"/>
                </a:solidFill>
              </a:rPr>
              <a:t>d’interfaces</a:t>
            </a:r>
            <a:r>
              <a:rPr lang="fr-FR" sz="2400" dirty="0" smtClean="0"/>
              <a:t> et de leurs </a:t>
            </a:r>
            <a:r>
              <a:rPr lang="fr-FR" sz="2400" dirty="0" smtClean="0">
                <a:solidFill>
                  <a:srgbClr val="0070C0"/>
                </a:solidFill>
              </a:rPr>
              <a:t>relations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Diagramme le plus important dans la modélisation O.O.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graphes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Nœuds : Classes et interfaces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Arcs : Relations entre des classes et des interfaces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Notion de Classe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6104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</a:t>
            </a:r>
            <a:r>
              <a:rPr lang="fr-FR" sz="2400" dirty="0" smtClean="0">
                <a:solidFill>
                  <a:srgbClr val="0070C0"/>
                </a:solidFill>
              </a:rPr>
              <a:t>description abstraite </a:t>
            </a:r>
            <a:r>
              <a:rPr lang="fr-FR" sz="2400" dirty="0" smtClean="0"/>
              <a:t>d’un </a:t>
            </a:r>
            <a:r>
              <a:rPr lang="fr-FR" sz="2400" dirty="0" smtClean="0">
                <a:solidFill>
                  <a:srgbClr val="0070C0"/>
                </a:solidFill>
              </a:rPr>
              <a:t>type</a:t>
            </a:r>
            <a:r>
              <a:rPr lang="fr-FR" sz="2400" dirty="0" smtClean="0"/>
              <a:t> d’objets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Correspond à un plan, un </a:t>
            </a:r>
            <a:r>
              <a:rPr lang="fr-FR" sz="2400" dirty="0" smtClean="0">
                <a:solidFill>
                  <a:srgbClr val="0070C0"/>
                </a:solidFill>
              </a:rPr>
              <a:t>moule</a:t>
            </a:r>
            <a:r>
              <a:rPr lang="fr-FR" sz="2400" dirty="0" smtClean="0"/>
              <a:t>, une usine...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regroupement d’un ensemble d’objets ayant les mêmes propriétés statiques (</a:t>
            </a:r>
            <a:r>
              <a:rPr lang="fr-FR" sz="2400" dirty="0" smtClean="0">
                <a:solidFill>
                  <a:srgbClr val="0070C0"/>
                </a:solidFill>
              </a:rPr>
              <a:t>attributs</a:t>
            </a:r>
            <a:r>
              <a:rPr lang="fr-FR" sz="2400" dirty="0" smtClean="0"/>
              <a:t>) et dynamiques (</a:t>
            </a:r>
            <a:r>
              <a:rPr lang="fr-FR" sz="2400" dirty="0" smtClean="0">
                <a:solidFill>
                  <a:srgbClr val="0070C0"/>
                </a:solidFill>
              </a:rPr>
              <a:t>méthodes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</a:t>
            </a:r>
            <a:r>
              <a:rPr lang="fr-FR" sz="2400" dirty="0" smtClean="0">
                <a:solidFill>
                  <a:srgbClr val="0070C0"/>
                </a:solidFill>
              </a:rPr>
              <a:t>instance</a:t>
            </a:r>
            <a:r>
              <a:rPr lang="fr-FR" sz="2400" dirty="0" smtClean="0"/>
              <a:t> est un objet créé à partir d’une classe (via le </a:t>
            </a:r>
            <a:r>
              <a:rPr lang="fr-FR" sz="2400" dirty="0" smtClean="0">
                <a:solidFill>
                  <a:srgbClr val="0070C0"/>
                </a:solidFill>
              </a:rPr>
              <a:t>constructeur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Instance = objet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L’instanciation</a:t>
            </a:r>
            <a:r>
              <a:rPr lang="fr-FR" sz="2400" dirty="0" smtClean="0"/>
              <a:t> : création d’un objet d’une classe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Notion de Classe (2) - Notation UML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182879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classe est représentée par un rectangle (</a:t>
            </a:r>
            <a:r>
              <a:rPr lang="fr-FR" sz="2400" dirty="0" smtClean="0">
                <a:solidFill>
                  <a:srgbClr val="0070C0"/>
                </a:solidFill>
              </a:rPr>
              <a:t>classeur</a:t>
            </a:r>
            <a:r>
              <a:rPr lang="fr-FR" sz="2400" dirty="0" smtClean="0"/>
              <a:t>) contenant trois parties (</a:t>
            </a:r>
            <a:r>
              <a:rPr lang="fr-FR" sz="2400" dirty="0" smtClean="0">
                <a:solidFill>
                  <a:srgbClr val="0070C0"/>
                </a:solidFill>
              </a:rPr>
              <a:t>compartiments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Différents niveaux de détail: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 Possibilité d’omettre attributs et/ou opérations</a:t>
            </a:r>
          </a:p>
          <a:p>
            <a:pPr lvl="1">
              <a:buNone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26</a:t>
            </a:fld>
            <a:endParaRPr lang="fr-FR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4519" y="3356992"/>
            <a:ext cx="6295557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Espace réservé du contenu 2"/>
          <p:cNvSpPr txBox="1">
            <a:spLocks/>
          </p:cNvSpPr>
          <p:nvPr/>
        </p:nvSpPr>
        <p:spPr>
          <a:xfrm>
            <a:off x="457200" y="5255481"/>
            <a:ext cx="8507288" cy="1383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Une classe est composé de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fr-F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Attribut : visibilité + nom + type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lang="fr-FR" sz="2200" dirty="0" smtClean="0"/>
              <a:t>O</a:t>
            </a:r>
            <a:r>
              <a:rPr kumimoji="0" lang="fr-FR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pérations</a:t>
            </a:r>
            <a:r>
              <a:rPr kumimoji="0" lang="fr-F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 Signature =  nom + arguments + valeur de retour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Notion de Classe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485313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 attribut ou une méthode peut être de classe (</a:t>
            </a:r>
            <a:r>
              <a:rPr lang="fr-FR" sz="2400" i="1" dirty="0" err="1" smtClean="0">
                <a:solidFill>
                  <a:srgbClr val="0070C0"/>
                </a:solidFill>
              </a:rPr>
              <a:t>static</a:t>
            </a:r>
            <a:r>
              <a:rPr lang="fr-FR" sz="2400" dirty="0" smtClean="0"/>
              <a:t>) ou d’</a:t>
            </a:r>
            <a:r>
              <a:rPr lang="fr-FR" sz="2400" dirty="0" smtClean="0">
                <a:solidFill>
                  <a:srgbClr val="0070C0"/>
                </a:solidFill>
              </a:rPr>
              <a:t>instance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 attribut (ou une méthode) est dit </a:t>
            </a:r>
            <a:r>
              <a:rPr lang="fr-FR" sz="2400" i="1" dirty="0" err="1" smtClean="0">
                <a:solidFill>
                  <a:srgbClr val="0070C0"/>
                </a:solidFill>
              </a:rPr>
              <a:t>static</a:t>
            </a:r>
            <a:r>
              <a:rPr lang="fr-FR" sz="2400" dirty="0" smtClean="0"/>
              <a:t> si sa valeur est partagée par tous les objets de la classe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Classe </a:t>
            </a:r>
            <a:r>
              <a:rPr lang="fr-FR" sz="2400" dirty="0" smtClean="0">
                <a:solidFill>
                  <a:srgbClr val="0070C0"/>
                </a:solidFill>
              </a:rPr>
              <a:t>abstraite</a:t>
            </a:r>
            <a:r>
              <a:rPr lang="fr-FR" sz="2400" dirty="0" smtClean="0"/>
              <a:t> : Certaines opérations peuvent être abstraites/virtuelles (non définies)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Interface</a:t>
            </a:r>
            <a:r>
              <a:rPr lang="fr-FR" sz="2400" dirty="0" smtClean="0"/>
              <a:t> : Pas d’attribut et toutes les opérations sont abstraites/virtuelles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Relation de </a:t>
            </a:r>
            <a:r>
              <a:rPr lang="fr-FR" sz="2400" dirty="0" smtClean="0">
                <a:solidFill>
                  <a:srgbClr val="0070C0"/>
                </a:solidFill>
              </a:rPr>
              <a:t>spécialisation/généralisation</a:t>
            </a:r>
            <a:r>
              <a:rPr lang="fr-FR" sz="2400" dirty="0" smtClean="0"/>
              <a:t> entre classes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Une classe A est une spécialisation d’une classe B si tout attribut/opération de B est également attribut/opération de A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Implémentation par </a:t>
            </a:r>
            <a:r>
              <a:rPr lang="fr-FR" sz="2200" dirty="0" smtClean="0">
                <a:solidFill>
                  <a:srgbClr val="0070C0"/>
                </a:solidFill>
              </a:rPr>
              <a:t>héritage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Encapsulation, visibilité, interface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485313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Mécanisme consistant à </a:t>
            </a:r>
            <a:r>
              <a:rPr lang="fr-FR" sz="2400" dirty="0" smtClean="0">
                <a:solidFill>
                  <a:srgbClr val="0070C0"/>
                </a:solidFill>
              </a:rPr>
              <a:t>incorporer</a:t>
            </a:r>
            <a:r>
              <a:rPr lang="fr-FR" sz="2400" dirty="0" smtClean="0"/>
              <a:t> les données et les méthodes dans une structure en cachant </a:t>
            </a:r>
            <a:r>
              <a:rPr lang="fr-FR" sz="2400" dirty="0" smtClean="0">
                <a:solidFill>
                  <a:srgbClr val="0070C0"/>
                </a:solidFill>
              </a:rPr>
              <a:t>l’implémentation</a:t>
            </a:r>
            <a:r>
              <a:rPr lang="fr-FR" sz="2400" dirty="0" smtClean="0"/>
              <a:t> de l’objet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Données inaccessibles de l’extérieur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Accès uniquement via </a:t>
            </a:r>
            <a:r>
              <a:rPr lang="fr-FR" sz="2400" dirty="0" smtClean="0">
                <a:solidFill>
                  <a:srgbClr val="0070C0"/>
                </a:solidFill>
              </a:rPr>
              <a:t>l’interface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>
                <a:solidFill>
                  <a:srgbClr val="0070C0"/>
                </a:solidFill>
              </a:rPr>
              <a:t>L’interface défini les services offerts aux utilisateur de l’objet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Protection</a:t>
            </a:r>
            <a:r>
              <a:rPr lang="fr-FR" sz="2400" dirty="0" smtClean="0"/>
              <a:t> des données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Possibilité de </a:t>
            </a:r>
            <a:r>
              <a:rPr lang="fr-FR" sz="2400" dirty="0" smtClean="0">
                <a:solidFill>
                  <a:srgbClr val="0070C0"/>
                </a:solidFill>
              </a:rPr>
              <a:t>tracer</a:t>
            </a:r>
            <a:r>
              <a:rPr lang="fr-FR" sz="2400" dirty="0" smtClean="0"/>
              <a:t> tous les accès aux données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Focalisation sur les </a:t>
            </a:r>
            <a:r>
              <a:rPr lang="fr-FR" sz="2400" dirty="0" smtClean="0">
                <a:solidFill>
                  <a:srgbClr val="0070C0"/>
                </a:solidFill>
              </a:rPr>
              <a:t>services</a:t>
            </a:r>
            <a:r>
              <a:rPr lang="fr-FR" sz="2400" dirty="0" smtClean="0"/>
              <a:t> rendus par les objets plutôt que sur leur structure</a:t>
            </a:r>
            <a:endParaRPr lang="fr-FR" sz="24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Encapsulation, visibilité, interface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269289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Se fait en définissant des niveaux de </a:t>
            </a:r>
            <a:r>
              <a:rPr lang="fr-FR" sz="2400" dirty="0" smtClean="0">
                <a:solidFill>
                  <a:srgbClr val="0070C0"/>
                </a:solidFill>
              </a:rPr>
              <a:t>visibilité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(</a:t>
            </a:r>
            <a:r>
              <a:rPr lang="fr-FR" sz="2400" dirty="0" smtClean="0">
                <a:solidFill>
                  <a:srgbClr val="0070C0"/>
                </a:solidFill>
              </a:rPr>
              <a:t>+</a:t>
            </a:r>
            <a:r>
              <a:rPr lang="fr-FR" sz="2400" dirty="0" smtClean="0"/>
              <a:t>) public : visible par tous les autres objets 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(</a:t>
            </a:r>
            <a:r>
              <a:rPr lang="fr-FR" sz="2400" dirty="0" smtClean="0">
                <a:solidFill>
                  <a:srgbClr val="0070C0"/>
                </a:solidFill>
              </a:rPr>
              <a:t>-</a:t>
            </a:r>
            <a:r>
              <a:rPr lang="fr-FR" sz="2400" dirty="0" smtClean="0"/>
              <a:t>) </a:t>
            </a:r>
            <a:r>
              <a:rPr lang="fr-FR" sz="2400" dirty="0" err="1" smtClean="0"/>
              <a:t>private</a:t>
            </a:r>
            <a:r>
              <a:rPr lang="fr-FR" sz="2400" dirty="0" smtClean="0"/>
              <a:t> : visible seulement depuis l’intérieur de l’objet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(</a:t>
            </a:r>
            <a:r>
              <a:rPr lang="fr-FR" sz="2400" dirty="0" smtClean="0">
                <a:solidFill>
                  <a:srgbClr val="0070C0"/>
                </a:solidFill>
              </a:rPr>
              <a:t>#</a:t>
            </a:r>
            <a:r>
              <a:rPr lang="fr-FR" sz="2400" dirty="0" smtClean="0"/>
              <a:t>) </a:t>
            </a:r>
            <a:r>
              <a:rPr lang="fr-FR" sz="2400" dirty="0" err="1" smtClean="0"/>
              <a:t>protected</a:t>
            </a:r>
            <a:r>
              <a:rPr lang="fr-FR" sz="2400" dirty="0" smtClean="0"/>
              <a:t> : visible par certains objets (les descendants de la classe)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(</a:t>
            </a:r>
            <a:r>
              <a:rPr lang="fr-FR" sz="2400" dirty="0" smtClean="0">
                <a:solidFill>
                  <a:srgbClr val="0070C0"/>
                </a:solidFill>
              </a:rPr>
              <a:t>package ou ∼ ou rien</a:t>
            </a:r>
            <a:r>
              <a:rPr lang="fr-FR" sz="2400" dirty="0" smtClean="0"/>
              <a:t>) : visibilité à l’intérieur du package</a:t>
            </a:r>
          </a:p>
          <a:p>
            <a:pPr lvl="1">
              <a:buNone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29</a:t>
            </a:fld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149080"/>
            <a:ext cx="2016224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50128" y="4730368"/>
            <a:ext cx="62821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  Sil les attributs sont accessibles de l’extérieur, l’accès doit se faire par l’intermédiaire d’opérations  et non directement.</a:t>
            </a:r>
          </a:p>
          <a:p>
            <a:pPr lvl="1">
              <a:buFont typeface="Wingdings" pitchFamily="2" charset="2"/>
              <a:buChar char="§"/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Méta-modèle UML - simplifié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7641812" cy="5148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 smtClean="0"/>
              <a:t>Les associations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Association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262088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</a:t>
            </a:r>
            <a:r>
              <a:rPr lang="fr-FR" sz="2400" dirty="0" smtClean="0">
                <a:solidFill>
                  <a:srgbClr val="0070C0"/>
                </a:solidFill>
              </a:rPr>
              <a:t>relation</a:t>
            </a:r>
            <a:r>
              <a:rPr lang="fr-FR" sz="2400" dirty="0" smtClean="0"/>
              <a:t> entre plusieurs classes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Elle correspond à l’abstraction des </a:t>
            </a:r>
            <a:r>
              <a:rPr lang="fr-FR" sz="2400" dirty="0" smtClean="0">
                <a:solidFill>
                  <a:srgbClr val="0070C0"/>
                </a:solidFill>
              </a:rPr>
              <a:t>liens</a:t>
            </a:r>
            <a:r>
              <a:rPr lang="fr-FR" sz="2400" dirty="0" smtClean="0"/>
              <a:t> qui existent entre les objets dans le monde réel</a:t>
            </a:r>
          </a:p>
          <a:p>
            <a:r>
              <a:rPr lang="fr-FR" sz="2400" dirty="0" smtClean="0"/>
              <a:t>Un lien est une connexion </a:t>
            </a:r>
            <a:r>
              <a:rPr lang="fr-FR" sz="2400" dirty="0" smtClean="0">
                <a:solidFill>
                  <a:srgbClr val="0070C0"/>
                </a:solidFill>
              </a:rPr>
              <a:t>physique</a:t>
            </a:r>
            <a:r>
              <a:rPr lang="fr-FR" sz="2400" dirty="0" smtClean="0"/>
              <a:t> ou </a:t>
            </a:r>
            <a:r>
              <a:rPr lang="fr-FR" sz="2400" dirty="0" smtClean="0">
                <a:solidFill>
                  <a:srgbClr val="0070C0"/>
                </a:solidFill>
              </a:rPr>
              <a:t>conceptuelle</a:t>
            </a:r>
            <a:r>
              <a:rPr lang="fr-FR" sz="2400" dirty="0" smtClean="0"/>
              <a:t> entre des </a:t>
            </a:r>
            <a:r>
              <a:rPr lang="fr-FR" sz="2400" dirty="0" smtClean="0">
                <a:solidFill>
                  <a:srgbClr val="0070C0"/>
                </a:solidFill>
              </a:rPr>
              <a:t>instances</a:t>
            </a:r>
            <a:r>
              <a:rPr lang="fr-FR" sz="2400" dirty="0" smtClean="0"/>
              <a:t> de classes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Peut être identifiée par un nom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31</a:t>
            </a:fld>
            <a:endParaRPr lang="fr-FR"/>
          </a:p>
        </p:txBody>
      </p:sp>
      <p:grpSp>
        <p:nvGrpSpPr>
          <p:cNvPr id="35" name="Groupe 34"/>
          <p:cNvGrpSpPr/>
          <p:nvPr/>
        </p:nvGrpSpPr>
        <p:grpSpPr>
          <a:xfrm>
            <a:off x="4572000" y="4581128"/>
            <a:ext cx="4277005" cy="1604590"/>
            <a:chOff x="317872" y="4858038"/>
            <a:chExt cx="4277005" cy="1604590"/>
          </a:xfrm>
        </p:grpSpPr>
        <p:sp>
          <p:nvSpPr>
            <p:cNvPr id="18" name="Rectangle 17"/>
            <p:cNvSpPr/>
            <p:nvPr/>
          </p:nvSpPr>
          <p:spPr>
            <a:xfrm>
              <a:off x="547941" y="5136778"/>
              <a:ext cx="1440160" cy="36004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979989" y="5147900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u="sng" dirty="0" smtClean="0"/>
                <a:t>:Voiture</a:t>
              </a:r>
              <a:endParaRPr lang="fr-FR" u="sng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555776" y="5517232"/>
              <a:ext cx="1584176" cy="36004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2555776" y="5528354"/>
              <a:ext cx="13681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u="sng" dirty="0" err="1" smtClean="0"/>
                <a:t>ali:Personne</a:t>
              </a:r>
              <a:endParaRPr lang="fr-FR" u="sng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555776" y="4858038"/>
              <a:ext cx="1584176" cy="36004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2555776" y="4869160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u="sng" dirty="0" err="1" smtClean="0"/>
                <a:t>rima:Personne</a:t>
              </a:r>
              <a:endParaRPr lang="fr-FR" u="sng" dirty="0"/>
            </a:p>
          </p:txBody>
        </p:sp>
        <p:cxnSp>
          <p:nvCxnSpPr>
            <p:cNvPr id="24" name="Connecteur droit 23"/>
            <p:cNvCxnSpPr>
              <a:stCxn id="18" idx="3"/>
              <a:endCxn id="23" idx="1"/>
            </p:cNvCxnSpPr>
            <p:nvPr/>
          </p:nvCxnSpPr>
          <p:spPr>
            <a:xfrm flipV="1">
              <a:off x="1988101" y="5053826"/>
              <a:ext cx="567675" cy="26297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/>
            <p:cNvCxnSpPr>
              <a:stCxn id="18" idx="3"/>
              <a:endCxn id="21" idx="1"/>
            </p:cNvCxnSpPr>
            <p:nvPr/>
          </p:nvCxnSpPr>
          <p:spPr>
            <a:xfrm>
              <a:off x="1988101" y="5316798"/>
              <a:ext cx="567675" cy="39622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317872" y="6093296"/>
              <a:ext cx="427700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dirty="0" smtClean="0">
                  <a:solidFill>
                    <a:srgbClr val="0070C0"/>
                  </a:solidFill>
                </a:rPr>
                <a:t>Instances</a:t>
              </a:r>
              <a:r>
                <a:rPr lang="fr-FR" b="1" dirty="0" smtClean="0"/>
                <a:t> d’associations : liens entre objets</a:t>
              </a:r>
              <a:endParaRPr lang="fr-FR" b="1" dirty="0"/>
            </a:p>
          </p:txBody>
        </p:sp>
      </p:grpSp>
      <p:grpSp>
        <p:nvGrpSpPr>
          <p:cNvPr id="36" name="Groupe 35"/>
          <p:cNvGrpSpPr/>
          <p:nvPr/>
        </p:nvGrpSpPr>
        <p:grpSpPr>
          <a:xfrm>
            <a:off x="658591" y="4290363"/>
            <a:ext cx="3946585" cy="1178008"/>
            <a:chOff x="4272846" y="4420524"/>
            <a:chExt cx="3946585" cy="1178008"/>
          </a:xfrm>
        </p:grpSpPr>
        <p:sp>
          <p:nvSpPr>
            <p:cNvPr id="7" name="Rectangle 6"/>
            <p:cNvSpPr/>
            <p:nvPr/>
          </p:nvSpPr>
          <p:spPr>
            <a:xfrm>
              <a:off x="4272846" y="4624523"/>
              <a:ext cx="1440160" cy="36004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4538824" y="4635645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Voiture</a:t>
              </a:r>
              <a:endParaRPr lang="fr-FR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6779271" y="4604109"/>
              <a:ext cx="1440160" cy="36004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6928943" y="4615231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Personne</a:t>
              </a:r>
              <a:endParaRPr lang="fr-FR" dirty="0"/>
            </a:p>
          </p:txBody>
        </p:sp>
        <p:cxnSp>
          <p:nvCxnSpPr>
            <p:cNvPr id="16" name="Connecteur droit 15"/>
            <p:cNvCxnSpPr>
              <a:stCxn id="7" idx="3"/>
            </p:cNvCxnSpPr>
            <p:nvPr/>
          </p:nvCxnSpPr>
          <p:spPr>
            <a:xfrm flipV="1">
              <a:off x="5713006" y="4797152"/>
              <a:ext cx="105806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ZoneTexte 16"/>
            <p:cNvSpPr txBox="1"/>
            <p:nvPr/>
          </p:nvSpPr>
          <p:spPr>
            <a:xfrm>
              <a:off x="5796136" y="4420524"/>
              <a:ext cx="9605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possède</a:t>
              </a:r>
              <a:endParaRPr lang="fr-FR" dirty="0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364088" y="5229200"/>
              <a:ext cx="16941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dirty="0" smtClean="0"/>
                <a:t>Une </a:t>
              </a:r>
              <a:r>
                <a:rPr lang="fr-FR" b="1" dirty="0" smtClean="0">
                  <a:solidFill>
                    <a:srgbClr val="0070C0"/>
                  </a:solidFill>
                </a:rPr>
                <a:t>association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Direction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190080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Il est possible d’ajouter une </a:t>
            </a:r>
            <a:r>
              <a:rPr lang="fr-FR" sz="2400" dirty="0" smtClean="0">
                <a:solidFill>
                  <a:srgbClr val="0070C0"/>
                </a:solidFill>
              </a:rPr>
              <a:t>direction</a:t>
            </a:r>
            <a:r>
              <a:rPr lang="fr-FR" sz="2400" dirty="0" smtClean="0"/>
              <a:t> pour préciser le sens de lecture de l’association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association peut avoir deux noms, un par direction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32</a:t>
            </a:fld>
            <a:endParaRPr lang="fr-FR"/>
          </a:p>
        </p:txBody>
      </p:sp>
      <p:grpSp>
        <p:nvGrpSpPr>
          <p:cNvPr id="24" name="Groupe 23"/>
          <p:cNvGrpSpPr/>
          <p:nvPr/>
        </p:nvGrpSpPr>
        <p:grpSpPr>
          <a:xfrm>
            <a:off x="1542008" y="3653413"/>
            <a:ext cx="4902200" cy="999723"/>
            <a:chOff x="2982168" y="5528354"/>
            <a:chExt cx="4902200" cy="999723"/>
          </a:xfrm>
        </p:grpSpPr>
        <p:cxnSp>
          <p:nvCxnSpPr>
            <p:cNvPr id="12" name="Connecteur droit 11"/>
            <p:cNvCxnSpPr/>
            <p:nvPr/>
          </p:nvCxnSpPr>
          <p:spPr>
            <a:xfrm>
              <a:off x="4427984" y="6001967"/>
              <a:ext cx="201622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/>
            <p:cNvSpPr txBox="1"/>
            <p:nvPr/>
          </p:nvSpPr>
          <p:spPr>
            <a:xfrm>
              <a:off x="4743726" y="6010166"/>
              <a:ext cx="16566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est hébergé par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82168" y="5528354"/>
              <a:ext cx="1440160" cy="9969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3275856" y="584956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Hôtel</a:t>
              </a:r>
              <a:endParaRPr lang="fr-FR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444208" y="5531087"/>
              <a:ext cx="1440160" cy="99699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6560514" y="5852295"/>
              <a:ext cx="12184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Personne</a:t>
              </a:r>
              <a:endParaRPr lang="fr-FR" dirty="0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4788024" y="5589240"/>
              <a:ext cx="95866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>
                  <a:solidFill>
                    <a:srgbClr val="0070C0"/>
                  </a:solidFill>
                </a:rPr>
                <a:t>héberge</a:t>
              </a:r>
              <a:endParaRPr lang="fr-FR" dirty="0">
                <a:solidFill>
                  <a:srgbClr val="0070C0"/>
                </a:solidFill>
              </a:endParaRPr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24128" y="5661248"/>
              <a:ext cx="2286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000" y="6093296"/>
              <a:ext cx="219075" cy="190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Multiplicité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132474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Il est possible d’exprimer les multiplicités (</a:t>
            </a:r>
            <a:r>
              <a:rPr lang="fr-FR" sz="2400" dirty="0" smtClean="0">
                <a:solidFill>
                  <a:srgbClr val="0070C0"/>
                </a:solidFill>
              </a:rPr>
              <a:t>cardinalités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Précise le </a:t>
            </a:r>
            <a:r>
              <a:rPr lang="fr-FR" sz="2400" dirty="0" smtClean="0">
                <a:solidFill>
                  <a:srgbClr val="0070C0"/>
                </a:solidFill>
              </a:rPr>
              <a:t>nombre</a:t>
            </a:r>
            <a:r>
              <a:rPr lang="fr-FR" sz="2400" i="1" dirty="0" smtClean="0"/>
              <a:t> </a:t>
            </a:r>
            <a:r>
              <a:rPr lang="fr-FR" sz="2400" dirty="0" smtClean="0"/>
              <a:t>possible</a:t>
            </a:r>
            <a:r>
              <a:rPr lang="fr-FR" sz="2400" i="1" dirty="0" smtClean="0"/>
              <a:t> </a:t>
            </a:r>
            <a:r>
              <a:rPr lang="fr-FR" sz="2400" dirty="0" smtClean="0">
                <a:solidFill>
                  <a:srgbClr val="0070C0"/>
                </a:solidFill>
              </a:rPr>
              <a:t>d’instances</a:t>
            </a:r>
            <a:r>
              <a:rPr lang="fr-FR" sz="2400" i="1" dirty="0" smtClean="0"/>
              <a:t> </a:t>
            </a:r>
            <a:r>
              <a:rPr lang="fr-FR" sz="2400" dirty="0" smtClean="0"/>
              <a:t>reliées à l’autre instance dans la relation</a:t>
            </a:r>
            <a:endParaRPr lang="fr-FR" sz="2400" dirty="0" smtClean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33</a:t>
            </a:fld>
            <a:endParaRPr lang="fr-FR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115616" y="3045081"/>
          <a:ext cx="6912768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9533"/>
                <a:gridCol w="2027744"/>
                <a:gridCol w="4055491"/>
              </a:tblGrid>
              <a:tr h="370840">
                <a:tc>
                  <a:txBody>
                    <a:bodyPr/>
                    <a:lstStyle/>
                    <a:p>
                      <a:r>
                        <a:rPr lang="fr-FR" b="0" dirty="0" smtClean="0"/>
                        <a:t>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 smtClean="0"/>
                        <a:t>Exactement n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/>
                        <a:t>n: entier naturel , n&gt; 0</a:t>
                      </a:r>
                      <a:endParaRPr lang="fr-F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 smtClean="0"/>
                        <a:t>n..m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/>
                        <a:t>De n à "m" 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/>
                        <a:t>n, m: entiers naturels ou variables, m &gt; n</a:t>
                      </a:r>
                      <a:endParaRPr lang="fr-F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 smtClean="0"/>
                        <a:t>*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 smtClean="0"/>
                        <a:t>Plusieurs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/>
                        <a:t>équivalent à 0..*</a:t>
                      </a:r>
                      <a:endParaRPr lang="fr-FR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0" dirty="0" smtClean="0"/>
                        <a:t>n..*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0" dirty="0" smtClean="0"/>
                        <a:t>n ou plus</a:t>
                      </a:r>
                      <a:endParaRPr lang="fr-FR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/>
                        <a:t>n, entier naturel ou variable</a:t>
                      </a:r>
                      <a:endParaRPr lang="fr-FR" b="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e 19"/>
          <p:cNvGrpSpPr/>
          <p:nvPr/>
        </p:nvGrpSpPr>
        <p:grpSpPr>
          <a:xfrm>
            <a:off x="1835696" y="4839620"/>
            <a:ext cx="5328592" cy="677612"/>
            <a:chOff x="2771800" y="5287353"/>
            <a:chExt cx="5328592" cy="677612"/>
          </a:xfrm>
        </p:grpSpPr>
        <p:sp>
          <p:nvSpPr>
            <p:cNvPr id="8" name="Rectangle 7"/>
            <p:cNvSpPr/>
            <p:nvPr/>
          </p:nvSpPr>
          <p:spPr>
            <a:xfrm>
              <a:off x="2771800" y="5398193"/>
              <a:ext cx="1440160" cy="56403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2937870" y="5516329"/>
              <a:ext cx="1274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Employé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6876256" y="5517232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Service</a:t>
              </a:r>
              <a:endParaRPr lang="fr-FR" dirty="0"/>
            </a:p>
          </p:txBody>
        </p:sp>
        <p:cxnSp>
          <p:nvCxnSpPr>
            <p:cNvPr id="12" name="Connecteur droit 11"/>
            <p:cNvCxnSpPr>
              <a:stCxn id="8" idx="3"/>
              <a:endCxn id="16" idx="1"/>
            </p:cNvCxnSpPr>
            <p:nvPr/>
          </p:nvCxnSpPr>
          <p:spPr>
            <a:xfrm>
              <a:off x="4211960" y="5680213"/>
              <a:ext cx="244827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/>
            <p:cNvSpPr txBox="1"/>
            <p:nvPr/>
          </p:nvSpPr>
          <p:spPr>
            <a:xfrm>
              <a:off x="4685383" y="5287353"/>
              <a:ext cx="13260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est affecté à</a:t>
              </a:r>
              <a:endParaRPr lang="fr-FR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6660232" y="5400926"/>
              <a:ext cx="1440160" cy="56403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4211960" y="5301208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0070C0"/>
                  </a:solidFill>
                </a:rPr>
                <a:t>*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  <p:sp>
          <p:nvSpPr>
            <p:cNvPr id="19" name="ZoneTexte 18"/>
            <p:cNvSpPr txBox="1"/>
            <p:nvPr/>
          </p:nvSpPr>
          <p:spPr>
            <a:xfrm>
              <a:off x="6346295" y="531779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0070C0"/>
                  </a:solidFill>
                </a:rPr>
                <a:t>1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827584" y="5650719"/>
            <a:ext cx="75608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200" dirty="0" smtClean="0"/>
              <a:t>  Un </a:t>
            </a:r>
            <a:r>
              <a:rPr lang="fr-FR" sz="2200" dirty="0" smtClean="0">
                <a:solidFill>
                  <a:srgbClr val="0070C0"/>
                </a:solidFill>
              </a:rPr>
              <a:t>Employé</a:t>
            </a:r>
            <a:r>
              <a:rPr lang="fr-FR" sz="2200" dirty="0" smtClean="0"/>
              <a:t> est affecté à un d’un seul </a:t>
            </a:r>
            <a:r>
              <a:rPr lang="fr-FR" sz="2200" dirty="0" smtClean="0">
                <a:solidFill>
                  <a:srgbClr val="0070C0"/>
                </a:solidFill>
              </a:rPr>
              <a:t>Service</a:t>
            </a:r>
          </a:p>
          <a:p>
            <a:pPr>
              <a:buFont typeface="Wingdings" pitchFamily="2" charset="2"/>
              <a:buChar char="ü"/>
            </a:pPr>
            <a:r>
              <a:rPr lang="fr-FR" sz="2200" dirty="0" smtClean="0"/>
              <a:t>  A un </a:t>
            </a:r>
            <a:r>
              <a:rPr lang="fr-FR" sz="2200" dirty="0" smtClean="0">
                <a:solidFill>
                  <a:srgbClr val="0070C0"/>
                </a:solidFill>
              </a:rPr>
              <a:t>Service</a:t>
            </a:r>
            <a:r>
              <a:rPr lang="fr-FR" sz="2200" dirty="0" smtClean="0"/>
              <a:t>, on peut affecter d’un ou plusieurs </a:t>
            </a:r>
            <a:r>
              <a:rPr lang="fr-FR" sz="2200" dirty="0" smtClean="0">
                <a:solidFill>
                  <a:srgbClr val="0070C0"/>
                </a:solidFill>
              </a:rPr>
              <a:t>Employé</a:t>
            </a:r>
            <a:r>
              <a:rPr lang="fr-FR" sz="2200" dirty="0" smtClean="0"/>
              <a:t> (s)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Rôle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233285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Il est possible de préciser le rôle d'une classe au sein d'une association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Décrit comment une classe voit une autre classe au travers d’une association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 Prend tout son intérêt lorsque plusieurs associations existent entre 2 classes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34</a:t>
            </a:fld>
            <a:endParaRPr lang="fr-FR"/>
          </a:p>
        </p:txBody>
      </p:sp>
      <p:grpSp>
        <p:nvGrpSpPr>
          <p:cNvPr id="37" name="Groupe 36"/>
          <p:cNvGrpSpPr/>
          <p:nvPr/>
        </p:nvGrpSpPr>
        <p:grpSpPr>
          <a:xfrm>
            <a:off x="1616939" y="4281979"/>
            <a:ext cx="5763373" cy="1235253"/>
            <a:chOff x="1616939" y="4780564"/>
            <a:chExt cx="5763373" cy="1235253"/>
          </a:xfrm>
        </p:grpSpPr>
        <p:cxnSp>
          <p:nvCxnSpPr>
            <p:cNvPr id="12" name="Connecteur droit 11"/>
            <p:cNvCxnSpPr/>
            <p:nvPr/>
          </p:nvCxnSpPr>
          <p:spPr>
            <a:xfrm flipV="1">
              <a:off x="3059832" y="5342773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1616939" y="4783297"/>
              <a:ext cx="1440160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3867233" y="4791496"/>
              <a:ext cx="15079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travailler pour</a:t>
              </a:r>
              <a:endParaRPr lang="fr-FR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616939" y="5215345"/>
              <a:ext cx="1440160" cy="64807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ZoneTexte 19"/>
            <p:cNvSpPr txBox="1"/>
            <p:nvPr/>
          </p:nvSpPr>
          <p:spPr>
            <a:xfrm>
              <a:off x="1735978" y="4811007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Personne</a:t>
              </a:r>
              <a:endParaRPr lang="fr-FR" b="1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616939" y="5863417"/>
              <a:ext cx="1440160" cy="152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3" name="ZoneTexte 22"/>
            <p:cNvSpPr txBox="1"/>
            <p:nvPr/>
          </p:nvSpPr>
          <p:spPr>
            <a:xfrm>
              <a:off x="1730512" y="5206053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nom</a:t>
              </a:r>
            </a:p>
            <a:p>
              <a:r>
                <a:rPr lang="fr-FR" dirty="0" smtClean="0"/>
                <a:t>prénom</a:t>
              </a:r>
              <a:endParaRPr lang="fr-FR" dirty="0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6003771" y="4808274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Entreprise</a:t>
              </a:r>
              <a:endParaRPr lang="fr-FR" b="1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6031481" y="5203320"/>
              <a:ext cx="11493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nom</a:t>
              </a:r>
            </a:p>
            <a:p>
              <a:r>
                <a:rPr lang="fr-FR" dirty="0" smtClean="0"/>
                <a:t>adresse</a:t>
              </a:r>
              <a:endParaRPr lang="fr-FR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5940152" y="4780564"/>
              <a:ext cx="1440160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940152" y="5212612"/>
              <a:ext cx="1440160" cy="64807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940152" y="5860684"/>
              <a:ext cx="1440160" cy="152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3131840" y="4869160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0070C0"/>
                  </a:solidFill>
                </a:rPr>
                <a:t>1..*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5580112" y="4869160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>
                  <a:solidFill>
                    <a:srgbClr val="0070C0"/>
                  </a:solidFill>
                </a:rPr>
                <a:t>1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3032122" y="5406392"/>
              <a:ext cx="10111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0070C0"/>
                  </a:solidFill>
                </a:rPr>
                <a:t>employé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4702161" y="5406392"/>
              <a:ext cx="1216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>
                  <a:solidFill>
                    <a:srgbClr val="0070C0"/>
                  </a:solidFill>
                </a:rPr>
                <a:t>employeur</a:t>
              </a:r>
              <a:endParaRPr lang="fr-FR" b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827584" y="5755903"/>
            <a:ext cx="83164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200" dirty="0" smtClean="0"/>
              <a:t>  L’entreprise est l’</a:t>
            </a:r>
            <a:r>
              <a:rPr lang="fr-FR" sz="2200" dirty="0" smtClean="0">
                <a:solidFill>
                  <a:srgbClr val="0070C0"/>
                </a:solidFill>
              </a:rPr>
              <a:t>employeur</a:t>
            </a:r>
            <a:r>
              <a:rPr lang="fr-FR" sz="2200" dirty="0" smtClean="0"/>
              <a:t> des personnes qui travaillent pour elle </a:t>
            </a:r>
          </a:p>
          <a:p>
            <a:pPr>
              <a:buFont typeface="Wingdings" pitchFamily="2" charset="2"/>
              <a:buChar char="ü"/>
            </a:pPr>
            <a:r>
              <a:rPr lang="fr-FR" sz="2200" dirty="0" smtClean="0"/>
              <a:t>et une personne a un statut d’employé dans l’entreprise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334096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 smtClean="0"/>
              <a:t>Modéliser les descriptions suivantes :</a:t>
            </a:r>
          </a:p>
          <a:p>
            <a:pPr marL="457200" indent="-457200">
              <a:buNone/>
            </a:pPr>
            <a:r>
              <a:rPr lang="fr-FR" sz="2400" dirty="0" smtClean="0"/>
              <a:t>	</a:t>
            </a:r>
            <a:endParaRPr lang="fr-FR" sz="2400" dirty="0" smtClean="0"/>
          </a:p>
          <a:p>
            <a:pPr marL="457200" indent="-457200">
              <a:buNone/>
            </a:pPr>
            <a:r>
              <a:rPr lang="fr-FR" sz="2400" dirty="0" smtClean="0"/>
              <a:t>	Dans </a:t>
            </a:r>
            <a:r>
              <a:rPr lang="fr-FR" sz="2400" dirty="0" smtClean="0"/>
              <a:t>une librairie en ligne, un internaute crée un compte pour devenir client. Il peut créer plusieurs comptes.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Réponses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36</a:t>
            </a:fld>
            <a:endParaRPr lang="fr-FR"/>
          </a:p>
        </p:txBody>
      </p:sp>
      <p:grpSp>
        <p:nvGrpSpPr>
          <p:cNvPr id="148" name="Groupe 147"/>
          <p:cNvGrpSpPr/>
          <p:nvPr/>
        </p:nvGrpSpPr>
        <p:grpSpPr>
          <a:xfrm>
            <a:off x="1379898" y="1484784"/>
            <a:ext cx="5853156" cy="879175"/>
            <a:chOff x="1379898" y="3933056"/>
            <a:chExt cx="5853156" cy="879175"/>
          </a:xfrm>
        </p:grpSpPr>
        <p:sp>
          <p:nvSpPr>
            <p:cNvPr id="125" name="Rectangle 124"/>
            <p:cNvSpPr/>
            <p:nvPr/>
          </p:nvSpPr>
          <p:spPr>
            <a:xfrm>
              <a:off x="1379898" y="4164159"/>
              <a:ext cx="1440160" cy="64807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26" name="ZoneTexte 125"/>
            <p:cNvSpPr txBox="1"/>
            <p:nvPr/>
          </p:nvSpPr>
          <p:spPr>
            <a:xfrm>
              <a:off x="3860864" y="3933056"/>
              <a:ext cx="9605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possède</a:t>
              </a:r>
              <a:endParaRPr lang="fr-FR" dirty="0"/>
            </a:p>
          </p:txBody>
        </p:sp>
        <p:sp>
          <p:nvSpPr>
            <p:cNvPr id="127" name="ZoneTexte 126"/>
            <p:cNvSpPr txBox="1"/>
            <p:nvPr/>
          </p:nvSpPr>
          <p:spPr>
            <a:xfrm>
              <a:off x="1498937" y="4191869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Client</a:t>
              </a:r>
              <a:endParaRPr lang="fr-FR" b="1" dirty="0"/>
            </a:p>
          </p:txBody>
        </p:sp>
        <p:sp>
          <p:nvSpPr>
            <p:cNvPr id="128" name="ZoneTexte 127"/>
            <p:cNvSpPr txBox="1"/>
            <p:nvPr/>
          </p:nvSpPr>
          <p:spPr>
            <a:xfrm>
              <a:off x="2769316" y="4157351"/>
              <a:ext cx="12934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propriétaire</a:t>
              </a:r>
              <a:endParaRPr lang="fr-FR" dirty="0"/>
            </a:p>
          </p:txBody>
        </p:sp>
        <p:sp>
          <p:nvSpPr>
            <p:cNvPr id="129" name="ZoneTexte 128"/>
            <p:cNvSpPr txBox="1"/>
            <p:nvPr/>
          </p:nvSpPr>
          <p:spPr>
            <a:xfrm>
              <a:off x="2785736" y="441348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cxnSp>
          <p:nvCxnSpPr>
            <p:cNvPr id="134" name="Connecteur droit 133"/>
            <p:cNvCxnSpPr/>
            <p:nvPr/>
          </p:nvCxnSpPr>
          <p:spPr>
            <a:xfrm flipV="1">
              <a:off x="1379898" y="4569253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Connecteur droit 134"/>
            <p:cNvCxnSpPr/>
            <p:nvPr/>
          </p:nvCxnSpPr>
          <p:spPr>
            <a:xfrm flipV="1">
              <a:off x="1379898" y="4694901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6" name="Groupe 51"/>
            <p:cNvGrpSpPr/>
            <p:nvPr/>
          </p:nvGrpSpPr>
          <p:grpSpPr>
            <a:xfrm>
              <a:off x="5792894" y="4164159"/>
              <a:ext cx="1440160" cy="648072"/>
              <a:chOff x="6732240" y="4653136"/>
              <a:chExt cx="1440160" cy="648072"/>
            </a:xfrm>
          </p:grpSpPr>
          <p:sp>
            <p:nvSpPr>
              <p:cNvPr id="138" name="Rectangle 137"/>
              <p:cNvSpPr/>
              <p:nvPr/>
            </p:nvSpPr>
            <p:spPr>
              <a:xfrm>
                <a:off x="6732240" y="4653136"/>
                <a:ext cx="1440160" cy="64807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ZoneTexte 138"/>
              <p:cNvSpPr txBox="1"/>
              <p:nvPr/>
            </p:nvSpPr>
            <p:spPr>
              <a:xfrm>
                <a:off x="6851279" y="4680846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dirty="0" smtClean="0"/>
                  <a:t>Compte</a:t>
                </a:r>
              </a:p>
            </p:txBody>
          </p:sp>
          <p:cxnSp>
            <p:nvCxnSpPr>
              <p:cNvPr id="140" name="Connecteur droit 139"/>
              <p:cNvCxnSpPr/>
              <p:nvPr/>
            </p:nvCxnSpPr>
            <p:spPr>
              <a:xfrm flipV="1">
                <a:off x="6732240" y="5063377"/>
                <a:ext cx="1440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Connecteur droit 140"/>
              <p:cNvCxnSpPr/>
              <p:nvPr/>
            </p:nvCxnSpPr>
            <p:spPr>
              <a:xfrm flipV="1">
                <a:off x="6732240" y="5183878"/>
                <a:ext cx="1440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44" name="Rectangle 143"/>
            <p:cNvSpPr/>
            <p:nvPr/>
          </p:nvSpPr>
          <p:spPr>
            <a:xfrm>
              <a:off x="4812734" y="4149080"/>
              <a:ext cx="98713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 smtClean="0"/>
                <a:t>comptes</a:t>
              </a:r>
              <a:endParaRPr lang="fr-FR" dirty="0"/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5201639" y="4413362"/>
              <a:ext cx="53251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dirty="0" smtClean="0"/>
                <a:t>1..*</a:t>
              </a:r>
              <a:endParaRPr lang="fr-FR" dirty="0"/>
            </a:p>
          </p:txBody>
        </p:sp>
        <p:cxnSp>
          <p:nvCxnSpPr>
            <p:cNvPr id="146" name="Connecteur droit 145"/>
            <p:cNvCxnSpPr/>
            <p:nvPr/>
          </p:nvCxnSpPr>
          <p:spPr>
            <a:xfrm>
              <a:off x="2820058" y="4484612"/>
              <a:ext cx="2976078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Remarques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233285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associations sont spécifiquement destinées à représenter des relations </a:t>
            </a:r>
            <a:r>
              <a:rPr lang="fr-FR" sz="2400" dirty="0" smtClean="0">
                <a:solidFill>
                  <a:srgbClr val="0070C0"/>
                </a:solidFill>
              </a:rPr>
              <a:t>durables</a:t>
            </a:r>
            <a:r>
              <a:rPr lang="fr-FR" sz="2400" dirty="0" smtClean="0"/>
              <a:t> entre des classes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Il sont souvent utilisées pour représenter les </a:t>
            </a:r>
            <a:r>
              <a:rPr lang="fr-FR" sz="2400" dirty="0" smtClean="0">
                <a:solidFill>
                  <a:srgbClr val="0070C0"/>
                </a:solidFill>
              </a:rPr>
              <a:t>attributs</a:t>
            </a:r>
            <a:r>
              <a:rPr lang="fr-FR" sz="2400" dirty="0" smtClean="0"/>
              <a:t> de la classes</a:t>
            </a:r>
          </a:p>
          <a:p>
            <a:pPr lvl="0">
              <a:buFont typeface="Wingdings" pitchFamily="2" charset="2"/>
              <a:buChar char="§"/>
            </a:pPr>
            <a:r>
              <a:rPr lang="fr-FR" sz="2400" dirty="0" smtClean="0"/>
              <a:t>Plusieurs associations peuvent exister entre 2 classes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37</a:t>
            </a:fld>
            <a:endParaRPr lang="fr-FR"/>
          </a:p>
        </p:txBody>
      </p:sp>
      <p:grpSp>
        <p:nvGrpSpPr>
          <p:cNvPr id="22" name="Groupe 21"/>
          <p:cNvGrpSpPr/>
          <p:nvPr/>
        </p:nvGrpSpPr>
        <p:grpSpPr>
          <a:xfrm>
            <a:off x="1403648" y="4276328"/>
            <a:ext cx="6195421" cy="1456928"/>
            <a:chOff x="1403648" y="2708920"/>
            <a:chExt cx="6195421" cy="1456928"/>
          </a:xfrm>
        </p:grpSpPr>
        <p:cxnSp>
          <p:nvCxnSpPr>
            <p:cNvPr id="23" name="Connecteur droit 22"/>
            <p:cNvCxnSpPr/>
            <p:nvPr/>
          </p:nvCxnSpPr>
          <p:spPr>
            <a:xfrm flipV="1">
              <a:off x="2846541" y="3271129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1403648" y="2711653"/>
              <a:ext cx="1440160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3798331" y="2844547"/>
              <a:ext cx="9641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propose</a:t>
              </a:r>
              <a:endParaRPr lang="fr-FR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403648" y="3143701"/>
              <a:ext cx="1440160" cy="64807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1522687" y="2739363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Personne</a:t>
              </a:r>
              <a:endParaRPr lang="fr-FR" b="1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403648" y="3791773"/>
              <a:ext cx="1440160" cy="152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1517221" y="3134409"/>
              <a:ext cx="12241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nom</a:t>
              </a:r>
            </a:p>
            <a:p>
              <a:r>
                <a:rPr lang="fr-FR" dirty="0" smtClean="0"/>
                <a:t>prénom</a:t>
              </a:r>
              <a:endParaRPr lang="fr-FR" dirty="0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5790479" y="2736630"/>
              <a:ext cx="18085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Appartement</a:t>
              </a:r>
              <a:endParaRPr lang="fr-FR" b="1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5818190" y="3131676"/>
              <a:ext cx="1149395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adresse</a:t>
              </a:r>
            </a:p>
            <a:p>
              <a:r>
                <a:rPr lang="fr-FR" dirty="0" smtClean="0"/>
                <a:t>pièce</a:t>
              </a:r>
            </a:p>
            <a:p>
              <a:r>
                <a:rPr lang="fr-FR" dirty="0" smtClean="0"/>
                <a:t>loyer</a:t>
              </a:r>
              <a:endParaRPr lang="fr-FR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726861" y="2708920"/>
              <a:ext cx="1872208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726861" y="3140967"/>
              <a:ext cx="1872208" cy="87521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726861" y="4013448"/>
              <a:ext cx="1872208" cy="1524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2918549" y="279751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5366821" y="2797516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*</a:t>
              </a:r>
              <a:endParaRPr lang="fr-FR" dirty="0"/>
            </a:p>
          </p:txBody>
        </p:sp>
        <p:cxnSp>
          <p:nvCxnSpPr>
            <p:cNvPr id="37" name="Connecteur droit 36"/>
            <p:cNvCxnSpPr/>
            <p:nvPr/>
          </p:nvCxnSpPr>
          <p:spPr>
            <a:xfrm flipV="1">
              <a:off x="2846541" y="3711561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ZoneTexte 37"/>
            <p:cNvSpPr txBox="1"/>
            <p:nvPr/>
          </p:nvSpPr>
          <p:spPr>
            <a:xfrm>
              <a:off x="3978095" y="3368109"/>
              <a:ext cx="6030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loue</a:t>
              </a:r>
              <a:endParaRPr lang="fr-FR" dirty="0"/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2932404" y="337649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*</a:t>
              </a:r>
              <a:endParaRPr lang="fr-FR" dirty="0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5380676" y="337649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*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Association-</a:t>
            </a:r>
            <a:r>
              <a:rPr lang="fr-FR" i="1" dirty="0" smtClean="0"/>
              <a:t> réflexive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82068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Le lien existe entre des objets de la même classe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on considère que l'amitié est réciproque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38</a:t>
            </a:fld>
            <a:endParaRPr lang="fr-FR"/>
          </a:p>
        </p:txBody>
      </p:sp>
      <p:grpSp>
        <p:nvGrpSpPr>
          <p:cNvPr id="5" name="Groupe 17"/>
          <p:cNvGrpSpPr/>
          <p:nvPr/>
        </p:nvGrpSpPr>
        <p:grpSpPr>
          <a:xfrm>
            <a:off x="2915816" y="2924944"/>
            <a:ext cx="3173659" cy="1152128"/>
            <a:chOff x="2915816" y="2276872"/>
            <a:chExt cx="3173659" cy="1152128"/>
          </a:xfrm>
        </p:grpSpPr>
        <p:sp>
          <p:nvSpPr>
            <p:cNvPr id="11" name="ZoneTexte 10"/>
            <p:cNvSpPr txBox="1"/>
            <p:nvPr/>
          </p:nvSpPr>
          <p:spPr>
            <a:xfrm>
              <a:off x="5076056" y="2924944"/>
              <a:ext cx="10134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Amie de </a:t>
              </a:r>
              <a:endParaRPr lang="fr-FR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563888" y="2534461"/>
              <a:ext cx="1440160" cy="894539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4372564" y="2304582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*</a:t>
              </a:r>
              <a:endParaRPr lang="fr-FR" b="1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915816" y="2276872"/>
              <a:ext cx="1440160" cy="57606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" name="ZoneTexte 15"/>
            <p:cNvSpPr txBox="1"/>
            <p:nvPr/>
          </p:nvSpPr>
          <p:spPr>
            <a:xfrm>
              <a:off x="3043244" y="2376590"/>
              <a:ext cx="1274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Personne</a:t>
              </a:r>
              <a:endParaRPr lang="fr-FR" b="1" dirty="0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3275856" y="2852936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b="1" dirty="0" smtClean="0"/>
                <a:t>*</a:t>
              </a:r>
              <a:endParaRPr lang="fr-FR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39</a:t>
            </a:fld>
            <a:endParaRPr lang="fr-FR"/>
          </a:p>
        </p:txBody>
      </p:sp>
      <p:sp>
        <p:nvSpPr>
          <p:cNvPr id="19" name="Espace réservé du contenu 2"/>
          <p:cNvSpPr txBox="1">
            <a:spLocks/>
          </p:cNvSpPr>
          <p:nvPr/>
        </p:nvSpPr>
        <p:spPr>
          <a:xfrm>
            <a:off x="467544" y="1573380"/>
            <a:ext cx="7848872" cy="820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dirty="0" smtClean="0"/>
              <a:t>Modéliser le relation parents/enfants: Une personne peut avoir des enfants et des parents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OMG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340768"/>
            <a:ext cx="8507288" cy="511256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OMG : Object Management Group: </a:t>
            </a:r>
            <a:r>
              <a:rPr lang="en-US" sz="2400" dirty="0" smtClean="0">
                <a:hlinkClick r:id="rId2"/>
              </a:rPr>
              <a:t>www.omg.org</a:t>
            </a: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Fondé </a:t>
            </a:r>
            <a:r>
              <a:rPr lang="fr-FR" sz="2400" dirty="0"/>
              <a:t>en 1989 pour standardiser et promouvoir </a:t>
            </a:r>
            <a:r>
              <a:rPr lang="fr-FR" sz="2400" dirty="0" smtClean="0"/>
              <a:t>le modèle objet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Plus de 700 membres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Fondateurs : </a:t>
            </a:r>
            <a:r>
              <a:rPr lang="en-US" sz="2400" dirty="0" smtClean="0"/>
              <a:t>American Airlines, Canon, Data General, Gold Hill Hewlett-Packard, Philips, Prime, Sun, Soft-switch </a:t>
            </a:r>
            <a:r>
              <a:rPr lang="fr-FR" sz="2400" dirty="0" smtClean="0"/>
              <a:t>Unisys, 3Com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Normes: UML, XMI, MOF, OCL, ...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Réponse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40</a:t>
            </a:fld>
            <a:endParaRPr lang="fr-FR"/>
          </a:p>
        </p:txBody>
      </p:sp>
      <p:sp>
        <p:nvSpPr>
          <p:cNvPr id="19" name="Espace réservé du contenu 2"/>
          <p:cNvSpPr txBox="1">
            <a:spLocks/>
          </p:cNvSpPr>
          <p:nvPr/>
        </p:nvSpPr>
        <p:spPr>
          <a:xfrm>
            <a:off x="467544" y="1573380"/>
            <a:ext cx="7848872" cy="8206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dirty="0" smtClean="0"/>
              <a:t>Modéliser le relation parents/enfants: Une personne peut avoir des enfants et des parents</a:t>
            </a: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3161612" y="3140968"/>
            <a:ext cx="1338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Parent        2</a:t>
            </a:r>
            <a:endParaRPr lang="fr-FR" dirty="0"/>
          </a:p>
        </p:txBody>
      </p:sp>
      <p:sp>
        <p:nvSpPr>
          <p:cNvPr id="23" name="Rectangle 22"/>
          <p:cNvSpPr/>
          <p:nvPr/>
        </p:nvSpPr>
        <p:spPr>
          <a:xfrm>
            <a:off x="3990280" y="3021934"/>
            <a:ext cx="1440160" cy="894539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/>
          <p:cNvSpPr txBox="1"/>
          <p:nvPr/>
        </p:nvSpPr>
        <p:spPr>
          <a:xfrm>
            <a:off x="4638352" y="3606382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rgbClr val="0070C0"/>
                </a:solidFill>
              </a:rPr>
              <a:t>1..n</a:t>
            </a:r>
            <a:endParaRPr lang="fr-FR" dirty="0">
              <a:solidFill>
                <a:srgbClr val="0070C0"/>
              </a:solidFill>
            </a:endParaRPr>
          </a:p>
        </p:txBody>
      </p:sp>
      <p:grpSp>
        <p:nvGrpSpPr>
          <p:cNvPr id="3" name="Groupe 35"/>
          <p:cNvGrpSpPr/>
          <p:nvPr/>
        </p:nvGrpSpPr>
        <p:grpSpPr>
          <a:xfrm>
            <a:off x="2406104" y="3597998"/>
            <a:ext cx="2063255" cy="1232520"/>
            <a:chOff x="924568" y="4841450"/>
            <a:chExt cx="2063255" cy="1232520"/>
          </a:xfrm>
        </p:grpSpPr>
        <p:sp>
          <p:nvSpPr>
            <p:cNvPr id="28" name="Rectangle 27"/>
            <p:cNvSpPr/>
            <p:nvPr/>
          </p:nvSpPr>
          <p:spPr>
            <a:xfrm>
              <a:off x="924568" y="4841450"/>
              <a:ext cx="2063255" cy="432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924568" y="5273498"/>
              <a:ext cx="2063255" cy="64807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043608" y="4869160"/>
              <a:ext cx="1897184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Personne</a:t>
              </a:r>
              <a:endParaRPr lang="fr-FR" b="1" dirty="0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924568" y="5921570"/>
              <a:ext cx="2063255" cy="1524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1038142" y="5305771"/>
              <a:ext cx="180566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-nom: String</a:t>
              </a:r>
            </a:p>
            <a:p>
              <a:r>
                <a:rPr lang="fr-FR" dirty="0" smtClean="0"/>
                <a:t>-prénom: String</a:t>
              </a:r>
              <a:endParaRPr lang="fr-FR" dirty="0"/>
            </a:p>
          </p:txBody>
        </p:sp>
      </p:grpSp>
      <p:sp>
        <p:nvSpPr>
          <p:cNvPr id="37" name="ZoneTexte 36"/>
          <p:cNvSpPr txBox="1"/>
          <p:nvPr/>
        </p:nvSpPr>
        <p:spPr>
          <a:xfrm>
            <a:off x="4494336" y="4038430"/>
            <a:ext cx="883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enfants</a:t>
            </a:r>
            <a:endParaRPr lang="fr-FR" dirty="0"/>
          </a:p>
        </p:txBody>
      </p:sp>
      <p:grpSp>
        <p:nvGrpSpPr>
          <p:cNvPr id="5" name="Groupe 39"/>
          <p:cNvGrpSpPr/>
          <p:nvPr/>
        </p:nvGrpSpPr>
        <p:grpSpPr>
          <a:xfrm>
            <a:off x="3979158" y="2684133"/>
            <a:ext cx="1353018" cy="369332"/>
            <a:chOff x="3995936" y="6237312"/>
            <a:chExt cx="1353018" cy="369332"/>
          </a:xfrm>
        </p:grpSpPr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20354" y="6337030"/>
              <a:ext cx="2286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9" name="ZoneTexte 38"/>
            <p:cNvSpPr txBox="1"/>
            <p:nvPr/>
          </p:nvSpPr>
          <p:spPr>
            <a:xfrm>
              <a:off x="3995936" y="6237312"/>
              <a:ext cx="11294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Peut avoir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Agrégation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363272" cy="470911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Décrit une relation d’inclusion entre une partie et un tout (l’agrégat)</a:t>
            </a:r>
          </a:p>
          <a:p>
            <a:pPr lvl="1">
              <a:buFont typeface="Wingdings" pitchFamily="2" charset="2"/>
              <a:buChar char="ü"/>
            </a:pPr>
            <a:r>
              <a:rPr lang="fr-FR" sz="2400" dirty="0" smtClean="0"/>
              <a:t>Simple regroupement de parties dans un tout</a:t>
            </a:r>
          </a:p>
          <a:p>
            <a:pPr lvl="1">
              <a:buNone/>
            </a:pPr>
            <a:endParaRPr lang="fr-FR" sz="2400" dirty="0" smtClean="0"/>
          </a:p>
          <a:p>
            <a:pPr lvl="1">
              <a:buNone/>
            </a:pPr>
            <a:endParaRPr lang="fr-FR" sz="2400" dirty="0" smtClean="0"/>
          </a:p>
          <a:p>
            <a:pPr lvl="1">
              <a:buNone/>
            </a:pPr>
            <a:endParaRPr lang="fr-FR" sz="2400" dirty="0" smtClean="0"/>
          </a:p>
          <a:p>
            <a:pPr lvl="1">
              <a:buNone/>
            </a:pPr>
            <a:endParaRPr lang="fr-FR" sz="2400" dirty="0" smtClean="0"/>
          </a:p>
          <a:p>
            <a:pPr lvl="1">
              <a:buNone/>
            </a:pPr>
            <a:endParaRPr lang="fr-FR" sz="2400" dirty="0" smtClean="0"/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La </a:t>
            </a:r>
            <a:r>
              <a:rPr lang="fr-FR" sz="2200" dirty="0" smtClean="0">
                <a:solidFill>
                  <a:srgbClr val="0070C0"/>
                </a:solidFill>
              </a:rPr>
              <a:t>suppression</a:t>
            </a:r>
            <a:r>
              <a:rPr lang="fr-FR" sz="2200" dirty="0" smtClean="0"/>
              <a:t> d’une formation </a:t>
            </a:r>
            <a:r>
              <a:rPr lang="fr-FR" sz="2200" dirty="0" smtClean="0">
                <a:solidFill>
                  <a:srgbClr val="0070C0"/>
                </a:solidFill>
              </a:rPr>
              <a:t>ne conduit </a:t>
            </a:r>
            <a:r>
              <a:rPr lang="fr-FR" sz="2200" dirty="0" smtClean="0"/>
              <a:t>pas automatiquement à la suppression des modules</a:t>
            </a: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41</a:t>
            </a:fld>
            <a:endParaRPr lang="fr-FR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3212976"/>
            <a:ext cx="6012501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Composition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298092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Représente une relation </a:t>
            </a:r>
            <a:r>
              <a:rPr lang="fr-FR" sz="2400" dirty="0" smtClean="0">
                <a:solidFill>
                  <a:srgbClr val="0070C0"/>
                </a:solidFill>
              </a:rPr>
              <a:t>composite/composants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Une forme forte d’agrégation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cycles de vie de l’objet composite et ses composants sont liés: La suppression du composite mène à la suppression de ses composants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La composition est </a:t>
            </a:r>
            <a:r>
              <a:rPr lang="fr-FR" sz="2400" dirty="0" smtClean="0">
                <a:solidFill>
                  <a:srgbClr val="0070C0"/>
                </a:solidFill>
              </a:rPr>
              <a:t>exclusive</a:t>
            </a:r>
            <a:r>
              <a:rPr lang="fr-FR" sz="2400" dirty="0" smtClean="0"/>
              <a:t> : Un composant ne peut être liée qu’à un seul objet composite</a:t>
            </a:r>
          </a:p>
          <a:p>
            <a:pPr lvl="1">
              <a:buNone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42</a:t>
            </a:fld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611560" y="5850145"/>
            <a:ext cx="80648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La </a:t>
            </a:r>
            <a:r>
              <a:rPr lang="fr-FR" sz="2200" dirty="0" smtClean="0">
                <a:solidFill>
                  <a:srgbClr val="0070C0"/>
                </a:solidFill>
              </a:rPr>
              <a:t>suppression</a:t>
            </a:r>
            <a:r>
              <a:rPr lang="fr-FR" sz="2200" dirty="0" smtClean="0"/>
              <a:t> d’une commande conduira obligatoirement à la suppression de toutes ses lignes</a:t>
            </a:r>
          </a:p>
        </p:txBody>
      </p:sp>
      <p:grpSp>
        <p:nvGrpSpPr>
          <p:cNvPr id="36" name="Groupe 35"/>
          <p:cNvGrpSpPr/>
          <p:nvPr/>
        </p:nvGrpSpPr>
        <p:grpSpPr>
          <a:xfrm>
            <a:off x="2038329" y="4593003"/>
            <a:ext cx="6062063" cy="1080120"/>
            <a:chOff x="2038329" y="4593003"/>
            <a:chExt cx="6062063" cy="1080120"/>
          </a:xfrm>
        </p:grpSpPr>
        <p:sp>
          <p:nvSpPr>
            <p:cNvPr id="22" name="ZoneTexte 21"/>
            <p:cNvSpPr txBox="1"/>
            <p:nvPr/>
          </p:nvSpPr>
          <p:spPr>
            <a:xfrm>
              <a:off x="6006503" y="4620713"/>
              <a:ext cx="209388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b="1" dirty="0" smtClean="0"/>
                <a:t>Ligne de commande</a:t>
              </a:r>
              <a:endParaRPr lang="fr-FR" b="1" dirty="0"/>
            </a:p>
          </p:txBody>
        </p:sp>
        <p:cxnSp>
          <p:nvCxnSpPr>
            <p:cNvPr id="23" name="Connecteur droit 22"/>
            <p:cNvCxnSpPr/>
            <p:nvPr/>
          </p:nvCxnSpPr>
          <p:spPr>
            <a:xfrm flipV="1">
              <a:off x="4427984" y="5155212"/>
              <a:ext cx="149680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6034214" y="4980134"/>
              <a:ext cx="16341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err="1" smtClean="0"/>
                <a:t>num</a:t>
              </a:r>
              <a:r>
                <a:rPr lang="fr-FR" dirty="0" smtClean="0"/>
                <a:t> ligne</a:t>
              </a:r>
            </a:p>
            <a:p>
              <a:r>
                <a:rPr lang="fr-FR" dirty="0" smtClean="0"/>
                <a:t>réf produit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942884" y="4593003"/>
              <a:ext cx="2085499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942884" y="5025050"/>
              <a:ext cx="2085499" cy="64807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4164460" y="477340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5642220" y="485986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*</a:t>
              </a:r>
              <a:endParaRPr lang="fr-FR" dirty="0"/>
            </a:p>
          </p:txBody>
        </p:sp>
        <p:cxnSp>
          <p:nvCxnSpPr>
            <p:cNvPr id="29" name="Connecteur droit 28"/>
            <p:cNvCxnSpPr/>
            <p:nvPr/>
          </p:nvCxnSpPr>
          <p:spPr>
            <a:xfrm flipV="1">
              <a:off x="5932109" y="5577365"/>
              <a:ext cx="208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ZoneTexte 29"/>
            <p:cNvSpPr txBox="1"/>
            <p:nvPr/>
          </p:nvSpPr>
          <p:spPr>
            <a:xfrm>
              <a:off x="2129658" y="4980134"/>
              <a:ext cx="20689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err="1" smtClean="0"/>
                <a:t>num</a:t>
              </a:r>
              <a:r>
                <a:rPr lang="fr-FR" dirty="0" smtClean="0"/>
                <a:t> commande</a:t>
              </a: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038329" y="4593003"/>
              <a:ext cx="2085499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038329" y="5025050"/>
              <a:ext cx="2085499" cy="648073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cxnSp>
          <p:nvCxnSpPr>
            <p:cNvPr id="33" name="Connecteur droit 32"/>
            <p:cNvCxnSpPr/>
            <p:nvPr/>
          </p:nvCxnSpPr>
          <p:spPr>
            <a:xfrm flipV="1">
              <a:off x="2039429" y="5577365"/>
              <a:ext cx="208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446628" y="4628628"/>
              <a:ext cx="128112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b="1" dirty="0" smtClean="0"/>
                <a:t>Commande</a:t>
              </a:r>
              <a:endParaRPr lang="fr-FR" dirty="0"/>
            </a:p>
          </p:txBody>
        </p:sp>
        <p:sp>
          <p:nvSpPr>
            <p:cNvPr id="35" name="Organigramme : Décision 34"/>
            <p:cNvSpPr/>
            <p:nvPr/>
          </p:nvSpPr>
          <p:spPr>
            <a:xfrm>
              <a:off x="4127351" y="5084442"/>
              <a:ext cx="288000" cy="144000"/>
            </a:xfrm>
            <a:prstGeom prst="flowChartDecision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485313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200" dirty="0" smtClean="0"/>
              <a:t>Les relations suivantes correspondent à des agrégation ou des compositions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Formation contient des cours et des stages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Les pièces d’un bâtiment 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email et les fichiers attachés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Entreprise (de transport par exemple), camion et moteur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Ordinateur, UC, clavier et écran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Livre, chapitres et paragraphes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Polygone et les points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Voiture est pneus</a:t>
            </a:r>
          </a:p>
          <a:p>
            <a:pPr marL="457200" indent="-457200">
              <a:buFont typeface="+mj-lt"/>
              <a:buAutoNum type="arabicParenR"/>
            </a:pPr>
            <a:r>
              <a:rPr lang="fr-FR" sz="2200" dirty="0" smtClean="0"/>
              <a:t>Les attributs d’une classe dans diagramme de  lasse UML (Méta-modèle)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Réponses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44</a:t>
            </a:fld>
            <a:endParaRPr lang="fr-FR"/>
          </a:p>
        </p:txBody>
      </p:sp>
      <p:sp>
        <p:nvSpPr>
          <p:cNvPr id="27" name="Titre 1"/>
          <p:cNvSpPr txBox="1">
            <a:spLocks/>
          </p:cNvSpPr>
          <p:nvPr/>
        </p:nvSpPr>
        <p:spPr>
          <a:xfrm>
            <a:off x="450128" y="234888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TD</a:t>
            </a:r>
            <a:endParaRPr kumimoji="0" lang="fr-FR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Association n-aire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293096"/>
            <a:ext cx="8507288" cy="2116831"/>
          </a:xfrm>
        </p:spPr>
        <p:txBody>
          <a:bodyPr>
            <a:noAutofit/>
          </a:bodyPr>
          <a:lstStyle/>
          <a:p>
            <a:pPr lvl="1"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cardinalités se lisent:</a:t>
            </a:r>
          </a:p>
          <a:p>
            <a:pPr lvl="1">
              <a:buFont typeface="Wingdings" pitchFamily="2" charset="2"/>
              <a:buChar char="ü"/>
            </a:pPr>
            <a:r>
              <a:rPr lang="fr-FR" sz="2200" dirty="0" smtClean="0"/>
              <a:t>Pour un couple instance de classe 1 et  instance de classe 2, il y a au minimum </a:t>
            </a:r>
            <a:r>
              <a:rPr lang="fr-FR" sz="2200" i="1" dirty="0" smtClean="0">
                <a:solidFill>
                  <a:srgbClr val="0070C0"/>
                </a:solidFill>
              </a:rPr>
              <a:t>n1</a:t>
            </a:r>
            <a:r>
              <a:rPr lang="fr-FR" sz="2200" dirty="0" smtClean="0"/>
              <a:t> et au maximum </a:t>
            </a:r>
            <a:r>
              <a:rPr lang="fr-FR" sz="2200" i="1" dirty="0" smtClean="0">
                <a:solidFill>
                  <a:srgbClr val="0070C0"/>
                </a:solidFill>
              </a:rPr>
              <a:t>n2</a:t>
            </a:r>
            <a:r>
              <a:rPr lang="fr-FR" sz="2200" dirty="0" smtClean="0"/>
              <a:t> instances de classe 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45</a:t>
            </a:fld>
            <a:endParaRPr lang="fr-FR"/>
          </a:p>
        </p:txBody>
      </p:sp>
      <p:grpSp>
        <p:nvGrpSpPr>
          <p:cNvPr id="33" name="Groupe 32"/>
          <p:cNvGrpSpPr/>
          <p:nvPr/>
        </p:nvGrpSpPr>
        <p:grpSpPr>
          <a:xfrm>
            <a:off x="1763688" y="2708920"/>
            <a:ext cx="5328592" cy="1829937"/>
            <a:chOff x="1907704" y="2823199"/>
            <a:chExt cx="5328592" cy="1829937"/>
          </a:xfrm>
        </p:grpSpPr>
        <p:sp>
          <p:nvSpPr>
            <p:cNvPr id="9" name="Rectangle 8"/>
            <p:cNvSpPr/>
            <p:nvPr/>
          </p:nvSpPr>
          <p:spPr>
            <a:xfrm>
              <a:off x="1907704" y="3607577"/>
              <a:ext cx="1440160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2073774" y="3589233"/>
              <a:ext cx="12740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Classe 1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6012160" y="3590136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Classe 3</a:t>
              </a:r>
              <a:endParaRPr lang="fr-FR" dirty="0"/>
            </a:p>
          </p:txBody>
        </p:sp>
        <p:cxnSp>
          <p:nvCxnSpPr>
            <p:cNvPr id="12" name="Connecteur droit 11"/>
            <p:cNvCxnSpPr>
              <a:stCxn id="9" idx="3"/>
              <a:endCxn id="14" idx="1"/>
            </p:cNvCxnSpPr>
            <p:nvPr/>
          </p:nvCxnSpPr>
          <p:spPr>
            <a:xfrm>
              <a:off x="3347864" y="3787577"/>
              <a:ext cx="2448272" cy="273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/>
            <p:cNvSpPr txBox="1"/>
            <p:nvPr/>
          </p:nvSpPr>
          <p:spPr>
            <a:xfrm>
              <a:off x="3864620" y="4006805"/>
              <a:ext cx="14401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Nom de l’association</a:t>
              </a:r>
              <a:endParaRPr lang="fr-FR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796136" y="3610310"/>
              <a:ext cx="1440160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4067944" y="2823199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Classe 2</a:t>
              </a:r>
              <a:endParaRPr lang="fr-FR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51920" y="2837261"/>
              <a:ext cx="1440160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9" name="Connecteur droit 18"/>
            <p:cNvCxnSpPr/>
            <p:nvPr/>
          </p:nvCxnSpPr>
          <p:spPr>
            <a:xfrm flipV="1">
              <a:off x="4572000" y="3197261"/>
              <a:ext cx="0" cy="5935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 rot="2716650">
              <a:off x="4419318" y="3637850"/>
              <a:ext cx="305006" cy="305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4780488" y="3514656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/>
                <a:t>n1..n2</a:t>
              </a:r>
              <a:endParaRPr lang="fr-FR" sz="16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3001472" y="3519012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/>
                <a:t>m1..m2</a:t>
              </a:r>
              <a:endParaRPr lang="fr-FR" sz="1600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184664" y="3154616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/>
                <a:t>p1..p2</a:t>
              </a:r>
              <a:endParaRPr lang="fr-FR" sz="1600" dirty="0"/>
            </a:p>
          </p:txBody>
        </p:sp>
      </p:grp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14401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Association reliant plus de deux classes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ü"/>
              <a:tabLst/>
              <a:defRPr/>
            </a:pPr>
            <a:r>
              <a:rPr kumimoji="0" lang="fr-FR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représentée en utilisant un losange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Association n-aire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46</a:t>
            </a:fld>
            <a:endParaRPr lang="fr-FR"/>
          </a:p>
        </p:txBody>
      </p:sp>
      <p:grpSp>
        <p:nvGrpSpPr>
          <p:cNvPr id="20" name="Groupe 19"/>
          <p:cNvGrpSpPr/>
          <p:nvPr/>
        </p:nvGrpSpPr>
        <p:grpSpPr>
          <a:xfrm>
            <a:off x="1979712" y="1561809"/>
            <a:ext cx="5328592" cy="1147111"/>
            <a:chOff x="1907704" y="2838874"/>
            <a:chExt cx="5328592" cy="1147111"/>
          </a:xfrm>
        </p:grpSpPr>
        <p:grpSp>
          <p:nvGrpSpPr>
            <p:cNvPr id="5" name="Groupe 26"/>
            <p:cNvGrpSpPr/>
            <p:nvPr/>
          </p:nvGrpSpPr>
          <p:grpSpPr>
            <a:xfrm>
              <a:off x="1907704" y="2838874"/>
              <a:ext cx="5328592" cy="1147111"/>
              <a:chOff x="1907704" y="2838874"/>
              <a:chExt cx="5328592" cy="1147111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1907704" y="3623252"/>
                <a:ext cx="1440160" cy="360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0" name="ZoneTexte 9"/>
              <p:cNvSpPr txBox="1"/>
              <p:nvPr/>
            </p:nvSpPr>
            <p:spPr>
              <a:xfrm>
                <a:off x="2073774" y="3604908"/>
                <a:ext cx="127409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Enseignant</a:t>
                </a:r>
                <a:endParaRPr lang="fr-FR" dirty="0"/>
              </a:p>
            </p:txBody>
          </p:sp>
          <p:sp>
            <p:nvSpPr>
              <p:cNvPr id="11" name="ZoneTexte 10"/>
              <p:cNvSpPr txBox="1"/>
              <p:nvPr/>
            </p:nvSpPr>
            <p:spPr>
              <a:xfrm>
                <a:off x="6012160" y="3605811"/>
                <a:ext cx="11021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Etudiant</a:t>
                </a:r>
                <a:endParaRPr lang="fr-FR" dirty="0"/>
              </a:p>
            </p:txBody>
          </p:sp>
          <p:cxnSp>
            <p:nvCxnSpPr>
              <p:cNvPr id="12" name="Connecteur droit 11"/>
              <p:cNvCxnSpPr>
                <a:stCxn id="9" idx="3"/>
                <a:endCxn id="14" idx="1"/>
              </p:cNvCxnSpPr>
              <p:nvPr/>
            </p:nvCxnSpPr>
            <p:spPr>
              <a:xfrm>
                <a:off x="3347864" y="3803252"/>
                <a:ext cx="2448272" cy="273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Rectangle 13"/>
              <p:cNvSpPr/>
              <p:nvPr/>
            </p:nvSpPr>
            <p:spPr>
              <a:xfrm>
                <a:off x="5796136" y="3625985"/>
                <a:ext cx="1440160" cy="360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7" name="ZoneTexte 16"/>
              <p:cNvSpPr txBox="1"/>
              <p:nvPr/>
            </p:nvSpPr>
            <p:spPr>
              <a:xfrm>
                <a:off x="4067944" y="2838874"/>
                <a:ext cx="11021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dirty="0" smtClean="0"/>
                  <a:t>Cours</a:t>
                </a:r>
                <a:endParaRPr lang="fr-FR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851920" y="2852936"/>
                <a:ext cx="1440160" cy="360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cxnSp>
            <p:nvCxnSpPr>
              <p:cNvPr id="19" name="Connecteur droit 18"/>
              <p:cNvCxnSpPr/>
              <p:nvPr/>
            </p:nvCxnSpPr>
            <p:spPr>
              <a:xfrm flipV="1">
                <a:off x="4572000" y="3212936"/>
                <a:ext cx="0" cy="593521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22"/>
              <p:cNvSpPr/>
              <p:nvPr/>
            </p:nvSpPr>
            <p:spPr>
              <a:xfrm rot="2716650">
                <a:off x="4419318" y="3653525"/>
                <a:ext cx="305006" cy="3055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ZoneTexte 29"/>
            <p:cNvSpPr txBox="1"/>
            <p:nvPr/>
          </p:nvSpPr>
          <p:spPr>
            <a:xfrm>
              <a:off x="4780488" y="3514656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/>
                <a:t>1..*</a:t>
              </a:r>
              <a:endParaRPr lang="fr-FR" sz="1600" dirty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3001472" y="3519012"/>
              <a:ext cx="14401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/>
                <a:t>1</a:t>
              </a:r>
              <a:endParaRPr lang="fr-FR" sz="1600" dirty="0"/>
            </a:p>
          </p:txBody>
        </p:sp>
        <p:sp>
          <p:nvSpPr>
            <p:cNvPr id="32" name="ZoneTexte 31"/>
            <p:cNvSpPr txBox="1"/>
            <p:nvPr/>
          </p:nvSpPr>
          <p:spPr>
            <a:xfrm>
              <a:off x="4414336" y="3154616"/>
              <a:ext cx="6033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600" dirty="0" smtClean="0"/>
                <a:t>1</a:t>
              </a:r>
              <a:endParaRPr lang="fr-FR" sz="1600" dirty="0"/>
            </a:p>
          </p:txBody>
        </p:sp>
      </p:grpSp>
      <p:sp>
        <p:nvSpPr>
          <p:cNvPr id="24" name="Espace réservé du contenu 2"/>
          <p:cNvSpPr txBox="1">
            <a:spLocks/>
          </p:cNvSpPr>
          <p:nvPr/>
        </p:nvSpPr>
        <p:spPr>
          <a:xfrm>
            <a:off x="467544" y="3212976"/>
            <a:ext cx="8507288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Très peu utilisée 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fr-F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Imprécise</a:t>
            </a:r>
            <a:endParaRPr lang="fr-FR" sz="24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fr-F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difficile à interpréter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kumimoji="0" lang="fr-F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souvent source d’erreur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Utilisée dans la plupart du temps </a:t>
            </a:r>
            <a:r>
              <a:rPr lang="fr-FR" sz="2400" dirty="0" smtClean="0"/>
              <a:t>p</a:t>
            </a:r>
            <a:r>
              <a:rPr kumimoji="0" lang="fr-FR" sz="24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our</a:t>
            </a:r>
            <a:r>
              <a:rPr kumimoji="0" lang="fr-FR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esquisser la modélisation au début du projet, puis elle est remplacée par des associations binaires afin de lever toute ambiguïté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fr-F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Association n-aire - conversion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47</a:t>
            </a:fld>
            <a:endParaRPr lang="fr-FR"/>
          </a:p>
        </p:txBody>
      </p:sp>
      <p:grpSp>
        <p:nvGrpSpPr>
          <p:cNvPr id="78" name="Groupe 77"/>
          <p:cNvGrpSpPr/>
          <p:nvPr/>
        </p:nvGrpSpPr>
        <p:grpSpPr>
          <a:xfrm>
            <a:off x="539552" y="2029731"/>
            <a:ext cx="3766470" cy="1152128"/>
            <a:chOff x="755576" y="2029731"/>
            <a:chExt cx="3766470" cy="1152128"/>
          </a:xfrm>
        </p:grpSpPr>
        <p:sp>
          <p:nvSpPr>
            <p:cNvPr id="9" name="Rectangle 8"/>
            <p:cNvSpPr/>
            <p:nvPr/>
          </p:nvSpPr>
          <p:spPr>
            <a:xfrm>
              <a:off x="755576" y="2821859"/>
              <a:ext cx="792088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" name="ZoneTexte 9"/>
            <p:cNvSpPr txBox="1"/>
            <p:nvPr/>
          </p:nvSpPr>
          <p:spPr>
            <a:xfrm>
              <a:off x="755576" y="2812527"/>
              <a:ext cx="7385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Film</a:t>
              </a:r>
              <a:endParaRPr lang="fr-FR" dirty="0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3419872" y="2796668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Horaire</a:t>
              </a:r>
              <a:endParaRPr lang="fr-FR" dirty="0"/>
            </a:p>
          </p:txBody>
        </p:sp>
        <p:cxnSp>
          <p:nvCxnSpPr>
            <p:cNvPr id="12" name="Connecteur droit 11"/>
            <p:cNvCxnSpPr>
              <a:stCxn id="9" idx="3"/>
              <a:endCxn id="14" idx="1"/>
            </p:cNvCxnSpPr>
            <p:nvPr/>
          </p:nvCxnSpPr>
          <p:spPr>
            <a:xfrm flipV="1">
              <a:off x="1547664" y="3001817"/>
              <a:ext cx="1840676" cy="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3388340" y="2821817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2051720" y="2029731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Salle</a:t>
              </a:r>
              <a:endParaRPr lang="fr-FR" dirty="0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2083252" y="2029731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9" name="Connecteur droit 18"/>
            <p:cNvCxnSpPr/>
            <p:nvPr/>
          </p:nvCxnSpPr>
          <p:spPr>
            <a:xfrm flipV="1">
              <a:off x="2555776" y="2403793"/>
              <a:ext cx="0" cy="5935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 rot="2716650">
              <a:off x="2403094" y="2844382"/>
              <a:ext cx="305006" cy="305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9" name="Groupe 78"/>
          <p:cNvGrpSpPr/>
          <p:nvPr/>
        </p:nvGrpSpPr>
        <p:grpSpPr>
          <a:xfrm>
            <a:off x="5126010" y="2029731"/>
            <a:ext cx="3766470" cy="1159298"/>
            <a:chOff x="4788024" y="2029731"/>
            <a:chExt cx="3766470" cy="1159298"/>
          </a:xfrm>
        </p:grpSpPr>
        <p:sp>
          <p:nvSpPr>
            <p:cNvPr id="28" name="Rectangle 27"/>
            <p:cNvSpPr/>
            <p:nvPr/>
          </p:nvSpPr>
          <p:spPr>
            <a:xfrm>
              <a:off x="4788024" y="2821859"/>
              <a:ext cx="792088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4788024" y="2812527"/>
              <a:ext cx="73850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Film</a:t>
              </a:r>
              <a:endParaRPr lang="fr-FR" dirty="0"/>
            </a:p>
          </p:txBody>
        </p:sp>
        <p:sp>
          <p:nvSpPr>
            <p:cNvPr id="33" name="ZoneTexte 32"/>
            <p:cNvSpPr txBox="1"/>
            <p:nvPr/>
          </p:nvSpPr>
          <p:spPr>
            <a:xfrm>
              <a:off x="7452320" y="2796668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Horaire</a:t>
              </a:r>
              <a:endParaRPr lang="fr-FR" dirty="0"/>
            </a:p>
          </p:txBody>
        </p:sp>
        <p:cxnSp>
          <p:nvCxnSpPr>
            <p:cNvPr id="34" name="Connecteur droit 33"/>
            <p:cNvCxnSpPr>
              <a:stCxn id="28" idx="3"/>
              <a:endCxn id="35" idx="1"/>
            </p:cNvCxnSpPr>
            <p:nvPr/>
          </p:nvCxnSpPr>
          <p:spPr>
            <a:xfrm flipV="1">
              <a:off x="5580112" y="3001817"/>
              <a:ext cx="1840676" cy="4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7420788" y="2821817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6084168" y="2029731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Salle</a:t>
              </a:r>
              <a:endParaRPr lang="fr-FR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115700" y="2029731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8" name="Connecteur droit 37"/>
            <p:cNvCxnSpPr/>
            <p:nvPr/>
          </p:nvCxnSpPr>
          <p:spPr>
            <a:xfrm flipV="1">
              <a:off x="6588224" y="2403793"/>
              <a:ext cx="0" cy="5935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6101496" y="2819737"/>
              <a:ext cx="936104" cy="360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1" name="ZoneTexte 40"/>
            <p:cNvSpPr txBox="1"/>
            <p:nvPr/>
          </p:nvSpPr>
          <p:spPr>
            <a:xfrm>
              <a:off x="6131466" y="2819697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Séance</a:t>
              </a:r>
              <a:endParaRPr lang="fr-FR" dirty="0"/>
            </a:p>
          </p:txBody>
        </p:sp>
      </p:grpSp>
      <p:grpSp>
        <p:nvGrpSpPr>
          <p:cNvPr id="77" name="Groupe 76"/>
          <p:cNvGrpSpPr/>
          <p:nvPr/>
        </p:nvGrpSpPr>
        <p:grpSpPr>
          <a:xfrm>
            <a:off x="4644008" y="4709378"/>
            <a:ext cx="4160164" cy="1167801"/>
            <a:chOff x="4572000" y="4709378"/>
            <a:chExt cx="4160164" cy="1167801"/>
          </a:xfrm>
        </p:grpSpPr>
        <p:sp>
          <p:nvSpPr>
            <p:cNvPr id="63" name="Rectangle 62"/>
            <p:cNvSpPr/>
            <p:nvPr/>
          </p:nvSpPr>
          <p:spPr>
            <a:xfrm>
              <a:off x="4572000" y="5492107"/>
              <a:ext cx="129614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4580944" y="5492107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Professeur</a:t>
              </a:r>
              <a:endParaRPr lang="fr-FR" dirty="0"/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7629990" y="5507847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Elève</a:t>
              </a:r>
              <a:endParaRPr lang="fr-FR" dirty="0"/>
            </a:p>
          </p:txBody>
        </p:sp>
        <p:cxnSp>
          <p:nvCxnSpPr>
            <p:cNvPr id="66" name="Connecteur droit 65"/>
            <p:cNvCxnSpPr/>
            <p:nvPr/>
          </p:nvCxnSpPr>
          <p:spPr>
            <a:xfrm>
              <a:off x="5868144" y="5672107"/>
              <a:ext cx="18406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ctangle 66"/>
            <p:cNvSpPr/>
            <p:nvPr/>
          </p:nvSpPr>
          <p:spPr>
            <a:xfrm>
              <a:off x="7724586" y="5501464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6372200" y="4709378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Salle</a:t>
              </a:r>
              <a:endParaRPr lang="fr-FR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6403732" y="4709378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0" name="Connecteur droit 69"/>
            <p:cNvCxnSpPr/>
            <p:nvPr/>
          </p:nvCxnSpPr>
          <p:spPr>
            <a:xfrm flipV="1">
              <a:off x="6876256" y="5083440"/>
              <a:ext cx="0" cy="5935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Groupe 70"/>
            <p:cNvGrpSpPr/>
            <p:nvPr/>
          </p:nvGrpSpPr>
          <p:grpSpPr>
            <a:xfrm>
              <a:off x="6379022" y="5460575"/>
              <a:ext cx="1224136" cy="369332"/>
              <a:chOff x="4427984" y="4211796"/>
              <a:chExt cx="1224136" cy="369332"/>
            </a:xfrm>
          </p:grpSpPr>
          <p:sp>
            <p:nvSpPr>
              <p:cNvPr id="72" name="Rectangle 71"/>
              <p:cNvSpPr/>
              <p:nvPr/>
            </p:nvSpPr>
            <p:spPr>
              <a:xfrm>
                <a:off x="4427984" y="4221088"/>
                <a:ext cx="936104" cy="36000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3" name="ZoneTexte 72"/>
              <p:cNvSpPr txBox="1"/>
              <p:nvPr/>
            </p:nvSpPr>
            <p:spPr>
              <a:xfrm>
                <a:off x="4549946" y="4211796"/>
                <a:ext cx="110217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Cours</a:t>
                </a:r>
                <a:endParaRPr lang="fr-FR" dirty="0"/>
              </a:p>
            </p:txBody>
          </p:sp>
        </p:grpSp>
      </p:grpSp>
      <p:grpSp>
        <p:nvGrpSpPr>
          <p:cNvPr id="76" name="Groupe 75"/>
          <p:cNvGrpSpPr/>
          <p:nvPr/>
        </p:nvGrpSpPr>
        <p:grpSpPr>
          <a:xfrm>
            <a:off x="467544" y="4694027"/>
            <a:ext cx="3793302" cy="1167801"/>
            <a:chOff x="539552" y="4694027"/>
            <a:chExt cx="3793302" cy="1167801"/>
          </a:xfrm>
        </p:grpSpPr>
        <p:sp>
          <p:nvSpPr>
            <p:cNvPr id="42" name="Rectangle 41"/>
            <p:cNvSpPr/>
            <p:nvPr/>
          </p:nvSpPr>
          <p:spPr>
            <a:xfrm>
              <a:off x="539552" y="5476756"/>
              <a:ext cx="129614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/>
            <p:cNvSpPr txBox="1"/>
            <p:nvPr/>
          </p:nvSpPr>
          <p:spPr>
            <a:xfrm>
              <a:off x="548496" y="5476756"/>
              <a:ext cx="12961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Professeur</a:t>
              </a:r>
              <a:endParaRPr lang="fr-FR" dirty="0"/>
            </a:p>
          </p:txBody>
        </p:sp>
        <p:sp>
          <p:nvSpPr>
            <p:cNvPr id="44" name="ZoneTexte 43"/>
            <p:cNvSpPr txBox="1"/>
            <p:nvPr/>
          </p:nvSpPr>
          <p:spPr>
            <a:xfrm>
              <a:off x="3230680" y="5492496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Elève</a:t>
              </a:r>
              <a:endParaRPr lang="fr-FR" dirty="0"/>
            </a:p>
          </p:txBody>
        </p:sp>
        <p:cxnSp>
          <p:nvCxnSpPr>
            <p:cNvPr id="45" name="Connecteur droit 44"/>
            <p:cNvCxnSpPr>
              <a:endCxn id="46" idx="1"/>
            </p:cNvCxnSpPr>
            <p:nvPr/>
          </p:nvCxnSpPr>
          <p:spPr>
            <a:xfrm>
              <a:off x="1851462" y="5656756"/>
              <a:ext cx="1473814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3325276" y="5486113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2051720" y="4694027"/>
              <a:ext cx="11021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dirty="0" smtClean="0"/>
                <a:t>Salle</a:t>
              </a:r>
              <a:endParaRPr lang="fr-FR" dirty="0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2083252" y="4694027"/>
              <a:ext cx="936104" cy="360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9" name="Connecteur droit 48"/>
            <p:cNvCxnSpPr/>
            <p:nvPr/>
          </p:nvCxnSpPr>
          <p:spPr>
            <a:xfrm flipV="1">
              <a:off x="2555776" y="5068089"/>
              <a:ext cx="0" cy="59352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 rot="2716650">
              <a:off x="2403094" y="5501856"/>
              <a:ext cx="305006" cy="3055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80" name="Flèche droite à entaille 79"/>
          <p:cNvSpPr/>
          <p:nvPr/>
        </p:nvSpPr>
        <p:spPr>
          <a:xfrm>
            <a:off x="4139952" y="2060848"/>
            <a:ext cx="978408" cy="484632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!</a:t>
            </a:r>
            <a:endParaRPr lang="fr-FR" dirty="0"/>
          </a:p>
        </p:txBody>
      </p:sp>
      <p:sp>
        <p:nvSpPr>
          <p:cNvPr id="81" name="Flèche droite à entaille 80"/>
          <p:cNvSpPr/>
          <p:nvPr/>
        </p:nvSpPr>
        <p:spPr>
          <a:xfrm>
            <a:off x="4139952" y="4600552"/>
            <a:ext cx="978408" cy="484632"/>
          </a:xfrm>
          <a:prstGeom prst="notched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Question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96470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Est-ce que cette représentation est satisfaisante ?</a:t>
            </a:r>
          </a:p>
          <a:p>
            <a:pPr lvl="1">
              <a:buNone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48</a:t>
            </a:fld>
            <a:endParaRPr lang="fr-FR"/>
          </a:p>
        </p:txBody>
      </p:sp>
      <p:cxnSp>
        <p:nvCxnSpPr>
          <p:cNvPr id="21" name="Connecteur droit 20"/>
          <p:cNvCxnSpPr/>
          <p:nvPr/>
        </p:nvCxnSpPr>
        <p:spPr>
          <a:xfrm flipV="1">
            <a:off x="3062565" y="3199121"/>
            <a:ext cx="2885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475656" y="2639645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1475656" y="3071692"/>
            <a:ext cx="1584176" cy="10053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1475656" y="266735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Article</a:t>
            </a:r>
            <a:endParaRPr lang="fr-FR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1520368" y="3062401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 smtClean="0"/>
              <a:t>codeArticle</a:t>
            </a:r>
            <a:endParaRPr lang="fr-FR" sz="1600" dirty="0" smtClean="0"/>
          </a:p>
          <a:p>
            <a:r>
              <a:rPr lang="fr-FR" sz="1600" dirty="0" err="1" smtClean="0"/>
              <a:t>prixUnitaire</a:t>
            </a:r>
            <a:endParaRPr lang="fr-FR" sz="1600" dirty="0" smtClean="0"/>
          </a:p>
          <a:p>
            <a:r>
              <a:rPr lang="fr-FR" sz="1600" dirty="0" err="1" smtClean="0"/>
              <a:t>quantitéEnStock</a:t>
            </a:r>
            <a:endParaRPr lang="fr-FR" sz="1600" dirty="0"/>
          </a:p>
        </p:txBody>
      </p:sp>
      <p:sp>
        <p:nvSpPr>
          <p:cNvPr id="37" name="ZoneTexte 36"/>
          <p:cNvSpPr txBox="1"/>
          <p:nvPr/>
        </p:nvSpPr>
        <p:spPr>
          <a:xfrm>
            <a:off x="3134573" y="27255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1..*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5467160" y="27255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0..*</a:t>
            </a:r>
            <a:endParaRPr lang="fr-FR" dirty="0"/>
          </a:p>
        </p:txBody>
      </p:sp>
      <p:cxnSp>
        <p:nvCxnSpPr>
          <p:cNvPr id="41" name="Connecteur droit 40"/>
          <p:cNvCxnSpPr/>
          <p:nvPr/>
        </p:nvCxnSpPr>
        <p:spPr>
          <a:xfrm>
            <a:off x="1475656" y="3915640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5940152" y="2636912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5940152" y="3068959"/>
            <a:ext cx="1584176" cy="10053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/>
          <p:cNvSpPr txBox="1"/>
          <p:nvPr/>
        </p:nvSpPr>
        <p:spPr>
          <a:xfrm>
            <a:off x="5940152" y="266462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Commande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>
            <a:off x="5984864" y="3059668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 smtClean="0"/>
              <a:t>numCommande</a:t>
            </a:r>
            <a:endParaRPr lang="fr-FR" sz="1600" dirty="0" smtClean="0"/>
          </a:p>
          <a:p>
            <a:r>
              <a:rPr lang="fr-FR" sz="1600" dirty="0" err="1" smtClean="0"/>
              <a:t>dateCommande</a:t>
            </a:r>
            <a:endParaRPr lang="fr-FR" sz="1600" dirty="0"/>
          </a:p>
        </p:txBody>
      </p:sp>
      <p:cxnSp>
        <p:nvCxnSpPr>
          <p:cNvPr id="47" name="Connecteur droit 46"/>
          <p:cNvCxnSpPr/>
          <p:nvPr/>
        </p:nvCxnSpPr>
        <p:spPr>
          <a:xfrm>
            <a:off x="5940152" y="3912907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Réponse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456510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Est-ce que cette représentation est satisfaisante ?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Non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Il faut tenir compte de la quantité commandée</a:t>
            </a:r>
          </a:p>
          <a:p>
            <a:pPr>
              <a:buNone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Comment peut-on représenter la quantité commandée?</a:t>
            </a:r>
          </a:p>
          <a:p>
            <a:pPr>
              <a:buNone/>
            </a:pPr>
            <a:endParaRPr lang="fr-FR" sz="2400" dirty="0" smtClean="0"/>
          </a:p>
          <a:p>
            <a:pPr>
              <a:buNone/>
            </a:pPr>
            <a:endParaRPr lang="fr-FR" sz="2400" dirty="0" smtClean="0"/>
          </a:p>
          <a:p>
            <a:pPr lvl="1">
              <a:buNone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49</a:t>
            </a:fld>
            <a:endParaRPr lang="fr-FR"/>
          </a:p>
        </p:txBody>
      </p:sp>
      <p:cxnSp>
        <p:nvCxnSpPr>
          <p:cNvPr id="21" name="Connecteur droit 20"/>
          <p:cNvCxnSpPr/>
          <p:nvPr/>
        </p:nvCxnSpPr>
        <p:spPr>
          <a:xfrm flipV="1">
            <a:off x="3062565" y="3199121"/>
            <a:ext cx="2885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475656" y="2639645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1475656" y="3071692"/>
            <a:ext cx="1584176" cy="10053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1475656" y="2667355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Article</a:t>
            </a:r>
            <a:endParaRPr lang="fr-FR" b="1" dirty="0"/>
          </a:p>
        </p:txBody>
      </p:sp>
      <p:sp>
        <p:nvSpPr>
          <p:cNvPr id="28" name="ZoneTexte 27"/>
          <p:cNvSpPr txBox="1"/>
          <p:nvPr/>
        </p:nvSpPr>
        <p:spPr>
          <a:xfrm>
            <a:off x="1520368" y="3062401"/>
            <a:ext cx="15841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 smtClean="0"/>
              <a:t>codeArticle</a:t>
            </a:r>
            <a:endParaRPr lang="fr-FR" sz="1600" dirty="0" smtClean="0"/>
          </a:p>
          <a:p>
            <a:r>
              <a:rPr lang="fr-FR" sz="1600" dirty="0" err="1" smtClean="0"/>
              <a:t>prixUnitaire</a:t>
            </a:r>
            <a:endParaRPr lang="fr-FR" sz="1600" dirty="0" smtClean="0"/>
          </a:p>
          <a:p>
            <a:r>
              <a:rPr lang="fr-FR" sz="1600" dirty="0" err="1" smtClean="0"/>
              <a:t>quantitéEnStock</a:t>
            </a:r>
            <a:endParaRPr lang="fr-FR" sz="1600" dirty="0"/>
          </a:p>
        </p:txBody>
      </p:sp>
      <p:sp>
        <p:nvSpPr>
          <p:cNvPr id="37" name="ZoneTexte 36"/>
          <p:cNvSpPr txBox="1"/>
          <p:nvPr/>
        </p:nvSpPr>
        <p:spPr>
          <a:xfrm>
            <a:off x="3134573" y="27255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1..*</a:t>
            </a:r>
            <a:endParaRPr lang="fr-FR" dirty="0"/>
          </a:p>
        </p:txBody>
      </p:sp>
      <p:sp>
        <p:nvSpPr>
          <p:cNvPr id="38" name="ZoneTexte 37"/>
          <p:cNvSpPr txBox="1"/>
          <p:nvPr/>
        </p:nvSpPr>
        <p:spPr>
          <a:xfrm>
            <a:off x="5467160" y="27255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0..*</a:t>
            </a:r>
            <a:endParaRPr lang="fr-FR" dirty="0"/>
          </a:p>
        </p:txBody>
      </p:sp>
      <p:cxnSp>
        <p:nvCxnSpPr>
          <p:cNvPr id="41" name="Connecteur droit 40"/>
          <p:cNvCxnSpPr/>
          <p:nvPr/>
        </p:nvCxnSpPr>
        <p:spPr>
          <a:xfrm>
            <a:off x="1475656" y="3915640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5940152" y="2636912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Rectangle 43"/>
          <p:cNvSpPr/>
          <p:nvPr/>
        </p:nvSpPr>
        <p:spPr>
          <a:xfrm>
            <a:off x="5940152" y="3068959"/>
            <a:ext cx="1584176" cy="100538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/>
          <p:cNvSpPr txBox="1"/>
          <p:nvPr/>
        </p:nvSpPr>
        <p:spPr>
          <a:xfrm>
            <a:off x="5940152" y="266462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Commande</a:t>
            </a:r>
            <a:endParaRPr lang="fr-FR" b="1" dirty="0"/>
          </a:p>
        </p:txBody>
      </p:sp>
      <p:sp>
        <p:nvSpPr>
          <p:cNvPr id="46" name="ZoneTexte 45"/>
          <p:cNvSpPr txBox="1"/>
          <p:nvPr/>
        </p:nvSpPr>
        <p:spPr>
          <a:xfrm>
            <a:off x="5984864" y="3059668"/>
            <a:ext cx="15841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err="1" smtClean="0"/>
              <a:t>numCommande</a:t>
            </a:r>
            <a:endParaRPr lang="fr-FR" sz="1600" dirty="0" smtClean="0"/>
          </a:p>
          <a:p>
            <a:r>
              <a:rPr lang="fr-FR" sz="1600" dirty="0" err="1" smtClean="0"/>
              <a:t>dateCommande</a:t>
            </a:r>
            <a:endParaRPr lang="fr-FR" sz="1600" dirty="0"/>
          </a:p>
        </p:txBody>
      </p:sp>
      <p:cxnSp>
        <p:nvCxnSpPr>
          <p:cNvPr id="47" name="Connecteur droit 46"/>
          <p:cNvCxnSpPr/>
          <p:nvPr/>
        </p:nvCxnSpPr>
        <p:spPr>
          <a:xfrm>
            <a:off x="5940152" y="3912907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Bref historique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1994 – 1996 : rapprochement des méthodes OMT, BOOCH et OOSE et naissance de la première version d’UML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Novembre 1997 : version 1.1 adoptée par l’OMG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1998 – 1999 : versions 1.2 à 1.3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2001 – 2003 : versions 1.4 à 1.5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2005 : UML 2.0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2010 : UML 2.3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travaux d’amélioration d’UML 2 se poursuivent …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2017 : UML 2.5.1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Réponse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301208"/>
            <a:ext cx="8507288" cy="89269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(1) ou (2) ?</a:t>
            </a:r>
          </a:p>
          <a:p>
            <a:pPr>
              <a:buNone/>
            </a:pPr>
            <a:endParaRPr lang="fr-FR" sz="2400" dirty="0" smtClean="0"/>
          </a:p>
          <a:p>
            <a:pPr lvl="1">
              <a:buNone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50</a:t>
            </a:fld>
            <a:endParaRPr lang="fr-FR"/>
          </a:p>
        </p:txBody>
      </p:sp>
      <p:grpSp>
        <p:nvGrpSpPr>
          <p:cNvPr id="57" name="Groupe 56"/>
          <p:cNvGrpSpPr/>
          <p:nvPr/>
        </p:nvGrpSpPr>
        <p:grpSpPr>
          <a:xfrm>
            <a:off x="1115616" y="1556792"/>
            <a:ext cx="6840760" cy="3384376"/>
            <a:chOff x="1115616" y="1556792"/>
            <a:chExt cx="6840760" cy="3384376"/>
          </a:xfrm>
        </p:grpSpPr>
        <p:cxnSp>
          <p:nvCxnSpPr>
            <p:cNvPr id="21" name="Connecteur droit 20"/>
            <p:cNvCxnSpPr/>
            <p:nvPr/>
          </p:nvCxnSpPr>
          <p:spPr>
            <a:xfrm flipV="1">
              <a:off x="3062565" y="2119001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1115616" y="1559525"/>
              <a:ext cx="194421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115616" y="1991572"/>
              <a:ext cx="1944216" cy="12934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1115616" y="1587235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Article</a:t>
              </a:r>
              <a:endParaRPr lang="fr-FR" b="1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1115616" y="1982281"/>
              <a:ext cx="198892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codeArticle</a:t>
              </a:r>
              <a:endParaRPr lang="fr-FR" sz="1600" dirty="0" smtClean="0"/>
            </a:p>
            <a:p>
              <a:r>
                <a:rPr lang="fr-FR" sz="1600" dirty="0" err="1" smtClean="0"/>
                <a:t>prixUnitaire</a:t>
              </a:r>
              <a:endParaRPr lang="fr-FR" sz="1600" dirty="0" smtClean="0"/>
            </a:p>
            <a:p>
              <a:r>
                <a:rPr lang="fr-FR" sz="1600" dirty="0" err="1" smtClean="0"/>
                <a:t>quantitéEnStock</a:t>
              </a:r>
              <a:endParaRPr lang="fr-FR" sz="1600" dirty="0" smtClean="0"/>
            </a:p>
            <a:p>
              <a:r>
                <a:rPr lang="fr-FR" sz="1600" dirty="0" err="1" smtClean="0">
                  <a:solidFill>
                    <a:srgbClr val="0070C0"/>
                  </a:solidFill>
                </a:rPr>
                <a:t>quantitéCommandée</a:t>
              </a:r>
              <a:endParaRPr lang="fr-FR" sz="1600" dirty="0">
                <a:solidFill>
                  <a:srgbClr val="0070C0"/>
                </a:solidFill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3134573" y="164538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1..*</a:t>
              </a:r>
              <a:endParaRPr lang="fr-FR" dirty="0"/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5467160" y="164538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0..*</a:t>
              </a:r>
              <a:endParaRPr lang="fr-FR" dirty="0"/>
            </a:p>
          </p:txBody>
        </p:sp>
        <p:cxnSp>
          <p:nvCxnSpPr>
            <p:cNvPr id="41" name="Connecteur droit 40"/>
            <p:cNvCxnSpPr/>
            <p:nvPr/>
          </p:nvCxnSpPr>
          <p:spPr>
            <a:xfrm>
              <a:off x="1115616" y="3140968"/>
              <a:ext cx="19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5940152" y="1556792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40152" y="1988839"/>
              <a:ext cx="1584176" cy="100538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5940152" y="1584502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Commande</a:t>
              </a:r>
              <a:endParaRPr lang="fr-FR" b="1" dirty="0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5984864" y="1979548"/>
              <a:ext cx="15841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numCommande</a:t>
              </a:r>
              <a:endParaRPr lang="fr-FR" sz="1600" dirty="0" smtClean="0"/>
            </a:p>
            <a:p>
              <a:r>
                <a:rPr lang="fr-FR" sz="1600" dirty="0" err="1" smtClean="0"/>
                <a:t>dateCommande</a:t>
              </a:r>
              <a:endParaRPr lang="fr-FR" sz="1600" dirty="0"/>
            </a:p>
          </p:txBody>
        </p:sp>
        <p:cxnSp>
          <p:nvCxnSpPr>
            <p:cNvPr id="47" name="Connecteur droit 46"/>
            <p:cNvCxnSpPr/>
            <p:nvPr/>
          </p:nvCxnSpPr>
          <p:spPr>
            <a:xfrm>
              <a:off x="5940152" y="2832787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lèche gauche 17"/>
            <p:cNvSpPr/>
            <p:nvPr/>
          </p:nvSpPr>
          <p:spPr>
            <a:xfrm>
              <a:off x="3203848" y="2636912"/>
              <a:ext cx="978408" cy="48463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9" name="Connecteur droit 18"/>
            <p:cNvCxnSpPr/>
            <p:nvPr/>
          </p:nvCxnSpPr>
          <p:spPr>
            <a:xfrm flipV="1">
              <a:off x="3062565" y="4063217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1115616" y="3501008"/>
              <a:ext cx="1944216" cy="144016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1115616" y="3531451"/>
              <a:ext cx="18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Article</a:t>
              </a:r>
              <a:endParaRPr lang="fr-FR" b="1" dirty="0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1115616" y="3926497"/>
              <a:ext cx="15841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codeArticle</a:t>
              </a:r>
              <a:endParaRPr lang="fr-FR" sz="1600" dirty="0" smtClean="0"/>
            </a:p>
            <a:p>
              <a:r>
                <a:rPr lang="fr-FR" sz="1600" dirty="0" err="1" smtClean="0"/>
                <a:t>prixUnitaire</a:t>
              </a:r>
              <a:endParaRPr lang="fr-FR" sz="1600" dirty="0" smtClean="0"/>
            </a:p>
            <a:p>
              <a:r>
                <a:rPr lang="fr-FR" sz="1600" dirty="0" err="1" smtClean="0"/>
                <a:t>quantitéEnStock</a:t>
              </a:r>
              <a:endParaRPr lang="fr-FR" sz="1600" dirty="0">
                <a:solidFill>
                  <a:srgbClr val="0070C0"/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3134573" y="358960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1..*</a:t>
              </a:r>
              <a:endParaRPr lang="fr-FR" dirty="0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5467160" y="358960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0..*</a:t>
              </a:r>
              <a:endParaRPr lang="fr-FR" dirty="0"/>
            </a:p>
          </p:txBody>
        </p:sp>
        <p:cxnSp>
          <p:nvCxnSpPr>
            <p:cNvPr id="31" name="Connecteur droit 30"/>
            <p:cNvCxnSpPr/>
            <p:nvPr/>
          </p:nvCxnSpPr>
          <p:spPr>
            <a:xfrm>
              <a:off x="1115616" y="4783504"/>
              <a:ext cx="19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5940152" y="3501008"/>
              <a:ext cx="1969200" cy="143742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5940152" y="3528718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Commande</a:t>
              </a:r>
              <a:endParaRPr lang="fr-FR" b="1" dirty="0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5984864" y="3923764"/>
              <a:ext cx="1969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numCommande</a:t>
              </a:r>
              <a:endParaRPr lang="fr-FR" sz="1600" dirty="0" smtClean="0"/>
            </a:p>
            <a:p>
              <a:r>
                <a:rPr lang="fr-FR" sz="1600" dirty="0" err="1" smtClean="0"/>
                <a:t>dateCommande</a:t>
              </a:r>
              <a:endParaRPr lang="fr-FR" sz="1600" dirty="0" smtClean="0"/>
            </a:p>
            <a:p>
              <a:r>
                <a:rPr lang="fr-FR" sz="1600" dirty="0" err="1" smtClean="0">
                  <a:solidFill>
                    <a:srgbClr val="0070C0"/>
                  </a:solidFill>
                </a:rPr>
                <a:t>quantitéCommandée</a:t>
              </a:r>
              <a:endParaRPr lang="fr-FR" sz="1600" dirty="0"/>
            </a:p>
          </p:txBody>
        </p:sp>
        <p:cxnSp>
          <p:nvCxnSpPr>
            <p:cNvPr id="36" name="Connecteur droit 35"/>
            <p:cNvCxnSpPr/>
            <p:nvPr/>
          </p:nvCxnSpPr>
          <p:spPr>
            <a:xfrm>
              <a:off x="5940152" y="4777003"/>
              <a:ext cx="1969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Flèche gauche 38"/>
            <p:cNvSpPr/>
            <p:nvPr/>
          </p:nvSpPr>
          <p:spPr>
            <a:xfrm rot="10800000">
              <a:off x="4860032" y="4365104"/>
              <a:ext cx="978408" cy="48463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8" name="Connecteur droit 47"/>
            <p:cNvCxnSpPr/>
            <p:nvPr/>
          </p:nvCxnSpPr>
          <p:spPr>
            <a:xfrm>
              <a:off x="5940152" y="3933056"/>
              <a:ext cx="1969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>
              <a:off x="1115616" y="3933056"/>
              <a:ext cx="19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ZoneTexte 53"/>
            <p:cNvSpPr txBox="1"/>
            <p:nvPr/>
          </p:nvSpPr>
          <p:spPr>
            <a:xfrm>
              <a:off x="4153600" y="2623264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 smtClean="0"/>
                <a:t>(1)</a:t>
              </a:r>
              <a:endParaRPr lang="fr-FR" sz="2400" dirty="0"/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4379504" y="4343920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 smtClean="0"/>
                <a:t>(2)</a:t>
              </a:r>
              <a:endParaRPr lang="fr-FR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Réponse (3)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13176"/>
            <a:ext cx="8507288" cy="155679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200" dirty="0" smtClean="0"/>
              <a:t>Une seule quantité commandée pour tous ceux qui commandent le même article </a:t>
            </a:r>
          </a:p>
          <a:p>
            <a:pPr>
              <a:buFont typeface="Wingdings" pitchFamily="2" charset="2"/>
              <a:buChar char="§"/>
            </a:pPr>
            <a:r>
              <a:rPr lang="fr-FR" sz="2200" dirty="0" smtClean="0"/>
              <a:t>Une seule quantité commandée pour tous les articles d’une même commande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51</a:t>
            </a:fld>
            <a:endParaRPr lang="fr-FR" dirty="0"/>
          </a:p>
        </p:txBody>
      </p:sp>
      <p:grpSp>
        <p:nvGrpSpPr>
          <p:cNvPr id="5" name="Groupe 55"/>
          <p:cNvGrpSpPr/>
          <p:nvPr/>
        </p:nvGrpSpPr>
        <p:grpSpPr>
          <a:xfrm>
            <a:off x="1115616" y="1340768"/>
            <a:ext cx="6840760" cy="3384376"/>
            <a:chOff x="1115616" y="2636912"/>
            <a:chExt cx="6840760" cy="3384376"/>
          </a:xfrm>
        </p:grpSpPr>
        <p:cxnSp>
          <p:nvCxnSpPr>
            <p:cNvPr id="21" name="Connecteur droit 20"/>
            <p:cNvCxnSpPr/>
            <p:nvPr/>
          </p:nvCxnSpPr>
          <p:spPr>
            <a:xfrm flipV="1">
              <a:off x="3062565" y="3199121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1115616" y="2639645"/>
              <a:ext cx="194421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115616" y="3071692"/>
              <a:ext cx="1944216" cy="12934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1115616" y="2667355"/>
              <a:ext cx="19442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Article</a:t>
              </a:r>
              <a:endParaRPr lang="fr-FR" b="1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1115616" y="3062401"/>
              <a:ext cx="198892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codeArticle</a:t>
              </a:r>
              <a:endParaRPr lang="fr-FR" sz="1600" dirty="0" smtClean="0"/>
            </a:p>
            <a:p>
              <a:r>
                <a:rPr lang="fr-FR" sz="1600" dirty="0" err="1" smtClean="0"/>
                <a:t>prixUnitaire</a:t>
              </a:r>
              <a:endParaRPr lang="fr-FR" sz="1600" dirty="0" smtClean="0"/>
            </a:p>
            <a:p>
              <a:r>
                <a:rPr lang="fr-FR" sz="1600" dirty="0" err="1" smtClean="0"/>
                <a:t>quantitéEnStock</a:t>
              </a:r>
              <a:endParaRPr lang="fr-FR" sz="1600" dirty="0" smtClean="0"/>
            </a:p>
            <a:p>
              <a:r>
                <a:rPr lang="fr-FR" sz="1600" dirty="0" err="1" smtClean="0">
                  <a:solidFill>
                    <a:srgbClr val="0070C0"/>
                  </a:solidFill>
                </a:rPr>
                <a:t>quantitéCommandée</a:t>
              </a:r>
              <a:endParaRPr lang="fr-FR" sz="1600" dirty="0">
                <a:solidFill>
                  <a:srgbClr val="0070C0"/>
                </a:solidFill>
              </a:endParaRP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3134573" y="272550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1..*</a:t>
              </a:r>
              <a:endParaRPr lang="fr-FR" dirty="0"/>
            </a:p>
          </p:txBody>
        </p:sp>
        <p:sp>
          <p:nvSpPr>
            <p:cNvPr id="38" name="ZoneTexte 37"/>
            <p:cNvSpPr txBox="1"/>
            <p:nvPr/>
          </p:nvSpPr>
          <p:spPr>
            <a:xfrm>
              <a:off x="5467160" y="272550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0..*</a:t>
              </a:r>
              <a:endParaRPr lang="fr-FR" dirty="0"/>
            </a:p>
          </p:txBody>
        </p:sp>
        <p:cxnSp>
          <p:nvCxnSpPr>
            <p:cNvPr id="41" name="Connecteur droit 40"/>
            <p:cNvCxnSpPr/>
            <p:nvPr/>
          </p:nvCxnSpPr>
          <p:spPr>
            <a:xfrm>
              <a:off x="1115616" y="4221088"/>
              <a:ext cx="19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42"/>
            <p:cNvSpPr/>
            <p:nvPr/>
          </p:nvSpPr>
          <p:spPr>
            <a:xfrm>
              <a:off x="5940152" y="2636912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940152" y="3068959"/>
              <a:ext cx="1584176" cy="100538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5940152" y="2664622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Commande</a:t>
              </a:r>
              <a:endParaRPr lang="fr-FR" b="1" dirty="0"/>
            </a:p>
          </p:txBody>
        </p:sp>
        <p:sp>
          <p:nvSpPr>
            <p:cNvPr id="46" name="ZoneTexte 45"/>
            <p:cNvSpPr txBox="1"/>
            <p:nvPr/>
          </p:nvSpPr>
          <p:spPr>
            <a:xfrm>
              <a:off x="5984864" y="3059668"/>
              <a:ext cx="15841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numCommande</a:t>
              </a:r>
              <a:endParaRPr lang="fr-FR" sz="1600" dirty="0" smtClean="0"/>
            </a:p>
            <a:p>
              <a:r>
                <a:rPr lang="fr-FR" sz="1600" dirty="0" err="1" smtClean="0"/>
                <a:t>dateCommande</a:t>
              </a:r>
              <a:endParaRPr lang="fr-FR" sz="1600" dirty="0"/>
            </a:p>
          </p:txBody>
        </p:sp>
        <p:cxnSp>
          <p:nvCxnSpPr>
            <p:cNvPr id="47" name="Connecteur droit 46"/>
            <p:cNvCxnSpPr/>
            <p:nvPr/>
          </p:nvCxnSpPr>
          <p:spPr>
            <a:xfrm>
              <a:off x="5940152" y="3912907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Flèche gauche 17"/>
            <p:cNvSpPr/>
            <p:nvPr/>
          </p:nvSpPr>
          <p:spPr>
            <a:xfrm>
              <a:off x="3203848" y="3717032"/>
              <a:ext cx="978408" cy="48463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9" name="Connecteur droit 18"/>
            <p:cNvCxnSpPr/>
            <p:nvPr/>
          </p:nvCxnSpPr>
          <p:spPr>
            <a:xfrm flipV="1">
              <a:off x="3062565" y="5143337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ectangle 22"/>
            <p:cNvSpPr/>
            <p:nvPr/>
          </p:nvSpPr>
          <p:spPr>
            <a:xfrm>
              <a:off x="1115616" y="4581128"/>
              <a:ext cx="1944216" cy="144016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4" name="ZoneTexte 23"/>
            <p:cNvSpPr txBox="1"/>
            <p:nvPr/>
          </p:nvSpPr>
          <p:spPr>
            <a:xfrm>
              <a:off x="1115616" y="4611571"/>
              <a:ext cx="18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Article</a:t>
              </a:r>
              <a:endParaRPr lang="fr-FR" b="1" dirty="0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1115616" y="5006617"/>
              <a:ext cx="15841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codeArticle</a:t>
              </a:r>
              <a:endParaRPr lang="fr-FR" sz="1600" dirty="0" smtClean="0"/>
            </a:p>
            <a:p>
              <a:r>
                <a:rPr lang="fr-FR" sz="1600" dirty="0" err="1" smtClean="0"/>
                <a:t>prixUnitaire</a:t>
              </a:r>
              <a:endParaRPr lang="fr-FR" sz="1600" dirty="0" smtClean="0"/>
            </a:p>
            <a:p>
              <a:r>
                <a:rPr lang="fr-FR" sz="1600" dirty="0" err="1" smtClean="0"/>
                <a:t>quantitéEnStock</a:t>
              </a:r>
              <a:endParaRPr lang="fr-FR" sz="1600" dirty="0">
                <a:solidFill>
                  <a:srgbClr val="0070C0"/>
                </a:solidFill>
              </a:endParaRPr>
            </a:p>
          </p:txBody>
        </p:sp>
        <p:sp>
          <p:nvSpPr>
            <p:cNvPr id="29" name="ZoneTexte 28"/>
            <p:cNvSpPr txBox="1"/>
            <p:nvPr/>
          </p:nvSpPr>
          <p:spPr>
            <a:xfrm>
              <a:off x="3134573" y="466972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1..*</a:t>
              </a:r>
              <a:endParaRPr lang="fr-FR" dirty="0"/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5467160" y="4669724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0..*</a:t>
              </a:r>
              <a:endParaRPr lang="fr-FR" dirty="0"/>
            </a:p>
          </p:txBody>
        </p:sp>
        <p:cxnSp>
          <p:nvCxnSpPr>
            <p:cNvPr id="31" name="Connecteur droit 30"/>
            <p:cNvCxnSpPr/>
            <p:nvPr/>
          </p:nvCxnSpPr>
          <p:spPr>
            <a:xfrm>
              <a:off x="1115616" y="5863624"/>
              <a:ext cx="19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5940152" y="4581128"/>
              <a:ext cx="1969200" cy="143742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5940152" y="4608838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Commande</a:t>
              </a:r>
              <a:endParaRPr lang="fr-FR" b="1" dirty="0"/>
            </a:p>
          </p:txBody>
        </p:sp>
        <p:sp>
          <p:nvSpPr>
            <p:cNvPr id="35" name="ZoneTexte 34"/>
            <p:cNvSpPr txBox="1"/>
            <p:nvPr/>
          </p:nvSpPr>
          <p:spPr>
            <a:xfrm>
              <a:off x="5984864" y="5003884"/>
              <a:ext cx="1969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numCommande</a:t>
              </a:r>
              <a:endParaRPr lang="fr-FR" sz="1600" dirty="0" smtClean="0"/>
            </a:p>
            <a:p>
              <a:r>
                <a:rPr lang="fr-FR" sz="1600" dirty="0" err="1" smtClean="0"/>
                <a:t>dateCommande</a:t>
              </a:r>
              <a:endParaRPr lang="fr-FR" sz="1600" dirty="0" smtClean="0"/>
            </a:p>
            <a:p>
              <a:r>
                <a:rPr lang="fr-FR" sz="1600" dirty="0" err="1" smtClean="0">
                  <a:solidFill>
                    <a:srgbClr val="0070C0"/>
                  </a:solidFill>
                </a:rPr>
                <a:t>quantitéCommandée</a:t>
              </a:r>
              <a:endParaRPr lang="fr-FR" sz="1600" dirty="0"/>
            </a:p>
          </p:txBody>
        </p:sp>
        <p:cxnSp>
          <p:nvCxnSpPr>
            <p:cNvPr id="36" name="Connecteur droit 35"/>
            <p:cNvCxnSpPr/>
            <p:nvPr/>
          </p:nvCxnSpPr>
          <p:spPr>
            <a:xfrm>
              <a:off x="5940152" y="5857123"/>
              <a:ext cx="1969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Flèche gauche 38"/>
            <p:cNvSpPr/>
            <p:nvPr/>
          </p:nvSpPr>
          <p:spPr>
            <a:xfrm rot="10800000">
              <a:off x="4860032" y="5445224"/>
              <a:ext cx="978408" cy="484632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8" name="Connecteur droit 47"/>
            <p:cNvCxnSpPr/>
            <p:nvPr/>
          </p:nvCxnSpPr>
          <p:spPr>
            <a:xfrm>
              <a:off x="5940152" y="5013176"/>
              <a:ext cx="1969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>
              <a:off x="1115616" y="5013176"/>
              <a:ext cx="19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ZoneTexte 53"/>
            <p:cNvSpPr txBox="1"/>
            <p:nvPr/>
          </p:nvSpPr>
          <p:spPr>
            <a:xfrm>
              <a:off x="4153600" y="3703384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 smtClean="0"/>
                <a:t>(1)</a:t>
              </a:r>
              <a:endParaRPr lang="fr-FR" sz="2400" dirty="0"/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4379504" y="5424040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dirty="0" smtClean="0"/>
                <a:t>(2)</a:t>
              </a:r>
              <a:endParaRPr lang="fr-FR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70C0"/>
                </a:solidFill>
              </a:rPr>
              <a:t>Réponse (4)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52</a:t>
            </a:fld>
            <a:endParaRPr lang="fr-FR" dirty="0"/>
          </a:p>
        </p:txBody>
      </p:sp>
      <p:sp>
        <p:nvSpPr>
          <p:cNvPr id="42" name="Espace réservé du contenu 2"/>
          <p:cNvSpPr txBox="1">
            <a:spLocks/>
          </p:cNvSpPr>
          <p:nvPr/>
        </p:nvSpPr>
        <p:spPr>
          <a:xfrm>
            <a:off x="457200" y="1600201"/>
            <a:ext cx="8507288" cy="24048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lang="fr-FR" sz="2400" dirty="0" smtClean="0"/>
              <a:t>La quantité commandée ne peut être ni dans Article ni dans</a:t>
            </a:r>
          </a:p>
          <a:p>
            <a:r>
              <a:rPr lang="fr-FR" sz="2400" dirty="0" smtClean="0"/>
              <a:t>Commande</a:t>
            </a:r>
          </a:p>
          <a:p>
            <a:endParaRPr lang="fr-FR" sz="2400" dirty="0" smtClean="0"/>
          </a:p>
          <a:p>
            <a:r>
              <a:rPr lang="fr-FR" sz="2400" dirty="0" smtClean="0"/>
              <a:t>Solution : Créer une classe </a:t>
            </a:r>
            <a:r>
              <a:rPr lang="fr-FR" sz="2400" dirty="0" smtClean="0">
                <a:solidFill>
                  <a:srgbClr val="0070C0"/>
                </a:solidFill>
              </a:rPr>
              <a:t>d’association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fr-F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endParaRPr kumimoji="0" lang="fr-FR" sz="24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76" name="Groupe 75"/>
          <p:cNvGrpSpPr/>
          <p:nvPr/>
        </p:nvGrpSpPr>
        <p:grpSpPr>
          <a:xfrm>
            <a:off x="1331640" y="3356992"/>
            <a:ext cx="6093384" cy="2658184"/>
            <a:chOff x="1475656" y="3795152"/>
            <a:chExt cx="6093384" cy="2658184"/>
          </a:xfrm>
        </p:grpSpPr>
        <p:cxnSp>
          <p:nvCxnSpPr>
            <p:cNvPr id="50" name="Connecteur droit 49"/>
            <p:cNvCxnSpPr/>
            <p:nvPr/>
          </p:nvCxnSpPr>
          <p:spPr>
            <a:xfrm flipV="1">
              <a:off x="3062565" y="5589033"/>
              <a:ext cx="28859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1475656" y="5015909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1475656" y="5447956"/>
              <a:ext cx="1584176" cy="100538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1475656" y="5043619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Article</a:t>
              </a:r>
              <a:endParaRPr lang="fr-FR" b="1" dirty="0"/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1520368" y="5438665"/>
              <a:ext cx="15841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codeArticle</a:t>
              </a:r>
              <a:endParaRPr lang="fr-FR" sz="1600" dirty="0" smtClean="0"/>
            </a:p>
            <a:p>
              <a:r>
                <a:rPr lang="fr-FR" sz="1600" dirty="0" err="1" smtClean="0"/>
                <a:t>prixUnitaire</a:t>
              </a:r>
              <a:endParaRPr lang="fr-FR" sz="1600" dirty="0" smtClean="0"/>
            </a:p>
            <a:p>
              <a:r>
                <a:rPr lang="fr-FR" sz="1600" dirty="0" err="1" smtClean="0"/>
                <a:t>quantitéEnStock</a:t>
              </a:r>
              <a:endParaRPr lang="fr-FR" sz="1600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3134573" y="51017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1..*</a:t>
              </a:r>
              <a:endParaRPr lang="fr-FR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5467160" y="5101772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0..*</a:t>
              </a:r>
              <a:endParaRPr lang="fr-FR" dirty="0"/>
            </a:p>
          </p:txBody>
        </p:sp>
        <p:cxnSp>
          <p:nvCxnSpPr>
            <p:cNvPr id="60" name="Connecteur droit 59"/>
            <p:cNvCxnSpPr/>
            <p:nvPr/>
          </p:nvCxnSpPr>
          <p:spPr>
            <a:xfrm>
              <a:off x="1475656" y="6291904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5940152" y="5013176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940152" y="5445223"/>
              <a:ext cx="1584176" cy="100538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5940152" y="5040886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Commande</a:t>
              </a:r>
              <a:endParaRPr lang="fr-FR" b="1" dirty="0"/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5984864" y="5435932"/>
              <a:ext cx="15841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numCommande</a:t>
              </a:r>
              <a:endParaRPr lang="fr-FR" sz="1600" dirty="0" smtClean="0"/>
            </a:p>
            <a:p>
              <a:r>
                <a:rPr lang="fr-FR" sz="1600" dirty="0" err="1" smtClean="0"/>
                <a:t>dateCommande</a:t>
              </a:r>
              <a:endParaRPr lang="fr-FR" sz="1600" dirty="0"/>
            </a:p>
          </p:txBody>
        </p:sp>
        <p:cxnSp>
          <p:nvCxnSpPr>
            <p:cNvPr id="65" name="Connecteur droit 64"/>
            <p:cNvCxnSpPr/>
            <p:nvPr/>
          </p:nvCxnSpPr>
          <p:spPr>
            <a:xfrm>
              <a:off x="5940152" y="6289171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Rectangle 66"/>
            <p:cNvSpPr/>
            <p:nvPr/>
          </p:nvSpPr>
          <p:spPr>
            <a:xfrm>
              <a:off x="3635896" y="3795152"/>
              <a:ext cx="1969200" cy="100811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3635896" y="3822861"/>
              <a:ext cx="201622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err="1" smtClean="0"/>
                <a:t>ArticleCommande</a:t>
              </a:r>
              <a:endParaRPr lang="fr-FR" b="1" dirty="0"/>
            </a:p>
          </p:txBody>
        </p:sp>
        <p:sp>
          <p:nvSpPr>
            <p:cNvPr id="69" name="ZoneTexte 68"/>
            <p:cNvSpPr txBox="1"/>
            <p:nvPr/>
          </p:nvSpPr>
          <p:spPr>
            <a:xfrm>
              <a:off x="3635896" y="4245203"/>
              <a:ext cx="1969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>
                  <a:solidFill>
                    <a:srgbClr val="0070C0"/>
                  </a:solidFill>
                </a:rPr>
                <a:t>quantitéCommandée</a:t>
              </a:r>
              <a:endParaRPr lang="fr-FR" sz="1600" dirty="0"/>
            </a:p>
          </p:txBody>
        </p:sp>
        <p:cxnSp>
          <p:nvCxnSpPr>
            <p:cNvPr id="70" name="Connecteur droit 69"/>
            <p:cNvCxnSpPr/>
            <p:nvPr/>
          </p:nvCxnSpPr>
          <p:spPr>
            <a:xfrm>
              <a:off x="3635896" y="4655479"/>
              <a:ext cx="1969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70"/>
            <p:cNvCxnSpPr/>
            <p:nvPr/>
          </p:nvCxnSpPr>
          <p:spPr>
            <a:xfrm>
              <a:off x="3635896" y="4227199"/>
              <a:ext cx="19692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necteur droit 71"/>
            <p:cNvCxnSpPr>
              <a:stCxn id="67" idx="2"/>
            </p:cNvCxnSpPr>
            <p:nvPr/>
          </p:nvCxnSpPr>
          <p:spPr>
            <a:xfrm>
              <a:off x="4620496" y="4803264"/>
              <a:ext cx="0" cy="78597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Classe association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161277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Nécessaire lorsqu’une association possède ces propres propriétés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décrire soit des attributs soit des opérations propres à l’association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53</a:t>
            </a:fld>
            <a:endParaRPr lang="fr-FR"/>
          </a:p>
        </p:txBody>
      </p:sp>
      <p:grpSp>
        <p:nvGrpSpPr>
          <p:cNvPr id="53" name="Groupe 52"/>
          <p:cNvGrpSpPr/>
          <p:nvPr/>
        </p:nvGrpSpPr>
        <p:grpSpPr>
          <a:xfrm>
            <a:off x="1331640" y="3302400"/>
            <a:ext cx="6048672" cy="1998808"/>
            <a:chOff x="1331640" y="2636912"/>
            <a:chExt cx="6048672" cy="1998808"/>
          </a:xfrm>
        </p:grpSpPr>
        <p:cxnSp>
          <p:nvCxnSpPr>
            <p:cNvPr id="54" name="Connecteur droit 53"/>
            <p:cNvCxnSpPr/>
            <p:nvPr/>
          </p:nvCxnSpPr>
          <p:spPr>
            <a:xfrm>
              <a:off x="2915816" y="4302976"/>
              <a:ext cx="28803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1331640" y="3768245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331640" y="4200292"/>
              <a:ext cx="1584176" cy="43542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1331640" y="3795955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Personne</a:t>
              </a:r>
              <a:endParaRPr lang="fr-FR" b="1" dirty="0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2990557" y="385410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1..*</a:t>
              </a:r>
              <a:endParaRPr lang="fr-FR" dirty="0"/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5508104" y="385410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1</a:t>
              </a:r>
              <a:endParaRPr lang="fr-FR" dirty="0"/>
            </a:p>
          </p:txBody>
        </p:sp>
        <p:cxnSp>
          <p:nvCxnSpPr>
            <p:cNvPr id="60" name="Connecteur droit 59"/>
            <p:cNvCxnSpPr/>
            <p:nvPr/>
          </p:nvCxnSpPr>
          <p:spPr>
            <a:xfrm>
              <a:off x="1331640" y="4419696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>
              <a:off x="5796136" y="3765512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5796136" y="4197559"/>
              <a:ext cx="1584176" cy="43816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5796136" y="3793222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Entreprise</a:t>
              </a:r>
              <a:endParaRPr lang="fr-FR" b="1" dirty="0"/>
            </a:p>
          </p:txBody>
        </p:sp>
        <p:cxnSp>
          <p:nvCxnSpPr>
            <p:cNvPr id="64" name="Connecteur droit 63"/>
            <p:cNvCxnSpPr/>
            <p:nvPr/>
          </p:nvCxnSpPr>
          <p:spPr>
            <a:xfrm>
              <a:off x="5796136" y="4419696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3682311" y="2636912"/>
              <a:ext cx="1440160" cy="12067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3668663" y="2682037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Poste</a:t>
              </a:r>
              <a:endParaRPr lang="fr-FR" b="1" dirty="0"/>
            </a:p>
          </p:txBody>
        </p:sp>
        <p:cxnSp>
          <p:nvCxnSpPr>
            <p:cNvPr id="67" name="Connecteur droit 66"/>
            <p:cNvCxnSpPr/>
            <p:nvPr/>
          </p:nvCxnSpPr>
          <p:spPr>
            <a:xfrm>
              <a:off x="3686434" y="3654904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necteur droit 67"/>
            <p:cNvCxnSpPr/>
            <p:nvPr/>
          </p:nvCxnSpPr>
          <p:spPr>
            <a:xfrm>
              <a:off x="3686434" y="3059079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Connecteur droit 68"/>
            <p:cNvCxnSpPr/>
            <p:nvPr/>
          </p:nvCxnSpPr>
          <p:spPr>
            <a:xfrm flipH="1">
              <a:off x="4400211" y="3874696"/>
              <a:ext cx="0" cy="4259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ZoneTexte 69"/>
            <p:cNvSpPr txBox="1"/>
            <p:nvPr/>
          </p:nvSpPr>
          <p:spPr>
            <a:xfrm>
              <a:off x="3699726" y="3068960"/>
              <a:ext cx="14483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Salaire</a:t>
              </a:r>
            </a:p>
            <a:p>
              <a:r>
                <a:rPr lang="fr-FR" sz="1600" dirty="0" err="1" smtClean="0"/>
                <a:t>dateEmbauche</a:t>
              </a:r>
              <a:endParaRPr lang="fr-FR" sz="1600" dirty="0" smtClean="0"/>
            </a:p>
          </p:txBody>
        </p:sp>
      </p:grpSp>
      <p:sp>
        <p:nvSpPr>
          <p:cNvPr id="71" name="Espace réservé du contenu 2"/>
          <p:cNvSpPr txBox="1">
            <a:spLocks/>
          </p:cNvSpPr>
          <p:nvPr/>
        </p:nvSpPr>
        <p:spPr>
          <a:xfrm>
            <a:off x="457200" y="5517232"/>
            <a:ext cx="8435280" cy="10367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fr-FR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Instance unique de la classe-association pour chaque lien entre objets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Classe association – autres exemples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54</a:t>
            </a:fld>
            <a:endParaRPr lang="fr-FR" dirty="0"/>
          </a:p>
        </p:txBody>
      </p:sp>
      <p:grpSp>
        <p:nvGrpSpPr>
          <p:cNvPr id="27" name="Groupe 26"/>
          <p:cNvGrpSpPr/>
          <p:nvPr/>
        </p:nvGrpSpPr>
        <p:grpSpPr>
          <a:xfrm>
            <a:off x="1331640" y="1412776"/>
            <a:ext cx="6048672" cy="2080108"/>
            <a:chOff x="1331640" y="3293108"/>
            <a:chExt cx="6048672" cy="2080108"/>
          </a:xfrm>
        </p:grpSpPr>
        <p:cxnSp>
          <p:nvCxnSpPr>
            <p:cNvPr id="22" name="Connecteur droit 21"/>
            <p:cNvCxnSpPr/>
            <p:nvPr/>
          </p:nvCxnSpPr>
          <p:spPr>
            <a:xfrm>
              <a:off x="2915816" y="4959172"/>
              <a:ext cx="28803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1331640" y="4424441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331640" y="4856488"/>
              <a:ext cx="1584176" cy="43542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1331640" y="4452151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Personne</a:t>
              </a:r>
              <a:endParaRPr lang="fr-FR" b="1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95936" y="5003884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appel</a:t>
              </a:r>
              <a:endParaRPr lang="fr-FR" dirty="0"/>
            </a:p>
          </p:txBody>
        </p:sp>
        <p:cxnSp>
          <p:nvCxnSpPr>
            <p:cNvPr id="33" name="Connecteur droit 32"/>
            <p:cNvCxnSpPr/>
            <p:nvPr/>
          </p:nvCxnSpPr>
          <p:spPr>
            <a:xfrm>
              <a:off x="1331640" y="5075892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5796136" y="4421708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796136" y="4853755"/>
              <a:ext cx="1584176" cy="43816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5796136" y="4449418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Téléphone</a:t>
              </a:r>
              <a:endParaRPr lang="fr-FR" b="1" dirty="0"/>
            </a:p>
          </p:txBody>
        </p:sp>
        <p:cxnSp>
          <p:nvCxnSpPr>
            <p:cNvPr id="38" name="Connecteur droit 37"/>
            <p:cNvCxnSpPr/>
            <p:nvPr/>
          </p:nvCxnSpPr>
          <p:spPr>
            <a:xfrm>
              <a:off x="5796136" y="5075892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682311" y="3293108"/>
              <a:ext cx="1440160" cy="12067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3668663" y="3338233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Appel</a:t>
              </a:r>
              <a:endParaRPr lang="fr-FR" b="1" dirty="0"/>
            </a:p>
          </p:txBody>
        </p:sp>
        <p:cxnSp>
          <p:nvCxnSpPr>
            <p:cNvPr id="42" name="Connecteur droit 41"/>
            <p:cNvCxnSpPr/>
            <p:nvPr/>
          </p:nvCxnSpPr>
          <p:spPr>
            <a:xfrm>
              <a:off x="3686434" y="4311100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/>
            <p:cNvCxnSpPr/>
            <p:nvPr/>
          </p:nvCxnSpPr>
          <p:spPr>
            <a:xfrm>
              <a:off x="3686434" y="3715275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4400211" y="4530892"/>
              <a:ext cx="0" cy="4259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ZoneTexte 45"/>
            <p:cNvSpPr txBox="1"/>
            <p:nvPr/>
          </p:nvSpPr>
          <p:spPr>
            <a:xfrm>
              <a:off x="3699726" y="3725156"/>
              <a:ext cx="14483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- durée : </a:t>
              </a:r>
              <a:r>
                <a:rPr lang="fr-FR" sz="1600" dirty="0" err="1" smtClean="0"/>
                <a:t>int</a:t>
              </a:r>
              <a:endParaRPr lang="fr-FR" sz="1600" dirty="0" smtClean="0"/>
            </a:p>
            <a:p>
              <a:r>
                <a:rPr lang="fr-FR" sz="1600" dirty="0" smtClean="0"/>
                <a:t>…</a:t>
              </a:r>
            </a:p>
          </p:txBody>
        </p:sp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87674" y="5107424"/>
              <a:ext cx="2286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30" name="Connecteur droit 29"/>
          <p:cNvCxnSpPr/>
          <p:nvPr/>
        </p:nvCxnSpPr>
        <p:spPr>
          <a:xfrm>
            <a:off x="3059832" y="5823268"/>
            <a:ext cx="28803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475656" y="5288537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1475656" y="5720584"/>
            <a:ext cx="1584176" cy="43542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/>
          <p:cNvSpPr txBox="1"/>
          <p:nvPr/>
        </p:nvSpPr>
        <p:spPr>
          <a:xfrm>
            <a:off x="1475656" y="5316247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Personne</a:t>
            </a:r>
            <a:endParaRPr lang="fr-FR" b="1" dirty="0"/>
          </a:p>
        </p:txBody>
      </p:sp>
      <p:sp>
        <p:nvSpPr>
          <p:cNvPr id="41" name="ZoneTexte 40"/>
          <p:cNvSpPr txBox="1"/>
          <p:nvPr/>
        </p:nvSpPr>
        <p:spPr>
          <a:xfrm>
            <a:off x="3899218" y="586798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emprunte</a:t>
            </a:r>
            <a:endParaRPr lang="fr-FR" dirty="0"/>
          </a:p>
        </p:txBody>
      </p:sp>
      <p:cxnSp>
        <p:nvCxnSpPr>
          <p:cNvPr id="45" name="Connecteur droit 44"/>
          <p:cNvCxnSpPr/>
          <p:nvPr/>
        </p:nvCxnSpPr>
        <p:spPr>
          <a:xfrm>
            <a:off x="1475656" y="5939988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940152" y="5285804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5940152" y="5717851"/>
            <a:ext cx="1584176" cy="735485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/>
          <p:cNvSpPr txBox="1"/>
          <p:nvPr/>
        </p:nvSpPr>
        <p:spPr>
          <a:xfrm>
            <a:off x="5940152" y="531351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Livre</a:t>
            </a:r>
            <a:endParaRPr lang="fr-FR" b="1" dirty="0"/>
          </a:p>
        </p:txBody>
      </p:sp>
      <p:cxnSp>
        <p:nvCxnSpPr>
          <p:cNvPr id="52" name="Connecteur droit 51"/>
          <p:cNvCxnSpPr/>
          <p:nvPr/>
        </p:nvCxnSpPr>
        <p:spPr>
          <a:xfrm>
            <a:off x="5940152" y="6291432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610303" y="3861048"/>
            <a:ext cx="1800000" cy="150287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3812679" y="386104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Emprunte</a:t>
            </a:r>
            <a:endParaRPr lang="fr-FR" dirty="0"/>
          </a:p>
        </p:txBody>
      </p:sp>
      <p:cxnSp>
        <p:nvCxnSpPr>
          <p:cNvPr id="55" name="Connecteur droit 54"/>
          <p:cNvCxnSpPr/>
          <p:nvPr/>
        </p:nvCxnSpPr>
        <p:spPr>
          <a:xfrm>
            <a:off x="3620130" y="4972700"/>
            <a:ext cx="180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/>
          <p:nvPr/>
        </p:nvCxnSpPr>
        <p:spPr>
          <a:xfrm>
            <a:off x="3625492" y="4293096"/>
            <a:ext cx="180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/>
          <p:cNvCxnSpPr/>
          <p:nvPr/>
        </p:nvCxnSpPr>
        <p:spPr>
          <a:xfrm flipH="1">
            <a:off x="4544227" y="5394988"/>
            <a:ext cx="0" cy="42593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ZoneTexte 57"/>
          <p:cNvSpPr txBox="1"/>
          <p:nvPr/>
        </p:nvSpPr>
        <p:spPr>
          <a:xfrm>
            <a:off x="3635896" y="4293096"/>
            <a:ext cx="1448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1600" dirty="0" err="1" smtClean="0"/>
              <a:t>dateEmprunt</a:t>
            </a:r>
            <a:endParaRPr lang="fr-FR" sz="1600" dirty="0" smtClean="0"/>
          </a:p>
          <a:p>
            <a:pPr>
              <a:buFontTx/>
              <a:buChar char="-"/>
            </a:pPr>
            <a:r>
              <a:rPr lang="fr-FR" sz="1600" dirty="0" err="1" smtClean="0"/>
              <a:t>dateRetour</a:t>
            </a:r>
            <a:endParaRPr lang="fr-FR" sz="1600" dirty="0" smtClean="0"/>
          </a:p>
        </p:txBody>
      </p:sp>
      <p:pic>
        <p:nvPicPr>
          <p:cNvPr id="5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73584" y="5971520"/>
            <a:ext cx="228600" cy="18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" name="ZoneTexte 59"/>
          <p:cNvSpPr txBox="1"/>
          <p:nvPr/>
        </p:nvSpPr>
        <p:spPr>
          <a:xfrm>
            <a:off x="5955918" y="5715368"/>
            <a:ext cx="14380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1600" dirty="0" smtClean="0"/>
              <a:t> </a:t>
            </a:r>
            <a:r>
              <a:rPr lang="fr-FR" sz="1600" dirty="0" err="1" smtClean="0"/>
              <a:t>isbn</a:t>
            </a:r>
            <a:r>
              <a:rPr lang="fr-FR" sz="1600" dirty="0" smtClean="0"/>
              <a:t> : string</a:t>
            </a:r>
          </a:p>
          <a:p>
            <a:pPr>
              <a:buFontTx/>
              <a:buChar char="-"/>
            </a:pPr>
            <a:r>
              <a:rPr lang="fr-FR" sz="1600" dirty="0" smtClean="0"/>
              <a:t> titre : string</a:t>
            </a:r>
          </a:p>
        </p:txBody>
      </p:sp>
      <p:sp>
        <p:nvSpPr>
          <p:cNvPr id="61" name="ZoneTexte 60"/>
          <p:cNvSpPr txBox="1"/>
          <p:nvPr/>
        </p:nvSpPr>
        <p:spPr>
          <a:xfrm>
            <a:off x="3635896" y="4996308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+ prolonger() : </a:t>
            </a:r>
            <a:r>
              <a:rPr lang="fr-FR" sz="1600" dirty="0" err="1" smtClean="0"/>
              <a:t>void</a:t>
            </a:r>
            <a:endParaRPr lang="fr-F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Classe association - conversion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55</a:t>
            </a:fld>
            <a:endParaRPr lang="fr-FR" dirty="0"/>
          </a:p>
        </p:txBody>
      </p:sp>
      <p:grpSp>
        <p:nvGrpSpPr>
          <p:cNvPr id="3" name="Groupe 26"/>
          <p:cNvGrpSpPr/>
          <p:nvPr/>
        </p:nvGrpSpPr>
        <p:grpSpPr>
          <a:xfrm>
            <a:off x="1403648" y="2357004"/>
            <a:ext cx="6048672" cy="2080108"/>
            <a:chOff x="1331640" y="3293108"/>
            <a:chExt cx="6048672" cy="2080108"/>
          </a:xfrm>
        </p:grpSpPr>
        <p:cxnSp>
          <p:nvCxnSpPr>
            <p:cNvPr id="22" name="Connecteur droit 21"/>
            <p:cNvCxnSpPr/>
            <p:nvPr/>
          </p:nvCxnSpPr>
          <p:spPr>
            <a:xfrm>
              <a:off x="2915816" y="4959172"/>
              <a:ext cx="28803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1331640" y="4424441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331640" y="4856488"/>
              <a:ext cx="1584176" cy="43542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ZoneTexte 25"/>
            <p:cNvSpPr txBox="1"/>
            <p:nvPr/>
          </p:nvSpPr>
          <p:spPr>
            <a:xfrm>
              <a:off x="1331640" y="4452151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Personne</a:t>
              </a:r>
              <a:endParaRPr lang="fr-FR" b="1" dirty="0"/>
            </a:p>
          </p:txBody>
        </p:sp>
        <p:sp>
          <p:nvSpPr>
            <p:cNvPr id="28" name="ZoneTexte 27"/>
            <p:cNvSpPr txBox="1"/>
            <p:nvPr/>
          </p:nvSpPr>
          <p:spPr>
            <a:xfrm>
              <a:off x="3995936" y="5003884"/>
              <a:ext cx="8640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appel</a:t>
              </a:r>
              <a:endParaRPr lang="fr-FR" dirty="0"/>
            </a:p>
          </p:txBody>
        </p:sp>
        <p:cxnSp>
          <p:nvCxnSpPr>
            <p:cNvPr id="33" name="Connecteur droit 32"/>
            <p:cNvCxnSpPr/>
            <p:nvPr/>
          </p:nvCxnSpPr>
          <p:spPr>
            <a:xfrm>
              <a:off x="1331640" y="5075892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5796136" y="4421708"/>
              <a:ext cx="1584176" cy="43204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796136" y="4853755"/>
              <a:ext cx="1584176" cy="43816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ZoneTexte 35"/>
            <p:cNvSpPr txBox="1"/>
            <p:nvPr/>
          </p:nvSpPr>
          <p:spPr>
            <a:xfrm>
              <a:off x="5796136" y="4449418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Téléphone</a:t>
              </a:r>
              <a:endParaRPr lang="fr-FR" b="1" dirty="0"/>
            </a:p>
          </p:txBody>
        </p:sp>
        <p:cxnSp>
          <p:nvCxnSpPr>
            <p:cNvPr id="38" name="Connecteur droit 37"/>
            <p:cNvCxnSpPr/>
            <p:nvPr/>
          </p:nvCxnSpPr>
          <p:spPr>
            <a:xfrm>
              <a:off x="5796136" y="5075892"/>
              <a:ext cx="15841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3682311" y="3293108"/>
              <a:ext cx="1440160" cy="1206720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3668663" y="3338233"/>
              <a:ext cx="14401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Appel</a:t>
              </a:r>
              <a:endParaRPr lang="fr-FR" b="1" dirty="0"/>
            </a:p>
          </p:txBody>
        </p:sp>
        <p:cxnSp>
          <p:nvCxnSpPr>
            <p:cNvPr id="42" name="Connecteur droit 41"/>
            <p:cNvCxnSpPr/>
            <p:nvPr/>
          </p:nvCxnSpPr>
          <p:spPr>
            <a:xfrm>
              <a:off x="3686434" y="4311100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Connecteur droit 42"/>
            <p:cNvCxnSpPr/>
            <p:nvPr/>
          </p:nvCxnSpPr>
          <p:spPr>
            <a:xfrm>
              <a:off x="3686434" y="3715275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Connecteur droit 43"/>
            <p:cNvCxnSpPr/>
            <p:nvPr/>
          </p:nvCxnSpPr>
          <p:spPr>
            <a:xfrm flipH="1">
              <a:off x="4400211" y="4530892"/>
              <a:ext cx="0" cy="425936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ZoneTexte 45"/>
            <p:cNvSpPr txBox="1"/>
            <p:nvPr/>
          </p:nvSpPr>
          <p:spPr>
            <a:xfrm>
              <a:off x="3699726" y="3725156"/>
              <a:ext cx="144833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- durée : </a:t>
              </a:r>
              <a:r>
                <a:rPr lang="fr-FR" sz="1600" dirty="0" err="1" smtClean="0"/>
                <a:t>int</a:t>
              </a:r>
              <a:endParaRPr lang="fr-FR" sz="1600" dirty="0" smtClean="0"/>
            </a:p>
            <a:p>
              <a:r>
                <a:rPr lang="fr-FR" sz="1600" dirty="0" smtClean="0"/>
                <a:t>…</a:t>
              </a:r>
            </a:p>
          </p:txBody>
        </p:sp>
        <p:pic>
          <p:nvPicPr>
            <p:cNvPr id="5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687674" y="5107424"/>
              <a:ext cx="2286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0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435280" cy="1612775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La classe association peut être remplacée par des associations binaires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  <p:cxnSp>
        <p:nvCxnSpPr>
          <p:cNvPr id="63" name="Connecteur droit 62"/>
          <p:cNvCxnSpPr>
            <a:stCxn id="65" idx="3"/>
          </p:cNvCxnSpPr>
          <p:nvPr/>
        </p:nvCxnSpPr>
        <p:spPr>
          <a:xfrm flipV="1">
            <a:off x="2051720" y="5751260"/>
            <a:ext cx="52408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467544" y="5216529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 64"/>
          <p:cNvSpPr/>
          <p:nvPr/>
        </p:nvSpPr>
        <p:spPr>
          <a:xfrm>
            <a:off x="467544" y="5648576"/>
            <a:ext cx="1584176" cy="43542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ZoneTexte 65"/>
          <p:cNvSpPr txBox="1"/>
          <p:nvPr/>
        </p:nvSpPr>
        <p:spPr>
          <a:xfrm>
            <a:off x="467544" y="5244239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Personne</a:t>
            </a:r>
            <a:endParaRPr lang="fr-FR" b="1" dirty="0"/>
          </a:p>
        </p:txBody>
      </p:sp>
      <p:cxnSp>
        <p:nvCxnSpPr>
          <p:cNvPr id="68" name="Connecteur droit 67"/>
          <p:cNvCxnSpPr/>
          <p:nvPr/>
        </p:nvCxnSpPr>
        <p:spPr>
          <a:xfrm>
            <a:off x="467544" y="5867980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7308304" y="5213796"/>
            <a:ext cx="158417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7308304" y="5645843"/>
            <a:ext cx="1584176" cy="43816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ZoneTexte 70"/>
          <p:cNvSpPr txBox="1"/>
          <p:nvPr/>
        </p:nvSpPr>
        <p:spPr>
          <a:xfrm>
            <a:off x="7308304" y="5241506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Téléphone</a:t>
            </a:r>
            <a:endParaRPr lang="fr-FR" b="1" dirty="0"/>
          </a:p>
        </p:txBody>
      </p:sp>
      <p:cxnSp>
        <p:nvCxnSpPr>
          <p:cNvPr id="72" name="Connecteur droit 71"/>
          <p:cNvCxnSpPr/>
          <p:nvPr/>
        </p:nvCxnSpPr>
        <p:spPr>
          <a:xfrm>
            <a:off x="7308304" y="5867980"/>
            <a:ext cx="15841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3898335" y="5085184"/>
            <a:ext cx="1440160" cy="12067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ZoneTexte 73"/>
          <p:cNvSpPr txBox="1"/>
          <p:nvPr/>
        </p:nvSpPr>
        <p:spPr>
          <a:xfrm>
            <a:off x="3884687" y="5130309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Appel</a:t>
            </a:r>
            <a:endParaRPr lang="fr-FR" b="1" dirty="0"/>
          </a:p>
        </p:txBody>
      </p:sp>
      <p:cxnSp>
        <p:nvCxnSpPr>
          <p:cNvPr id="75" name="Connecteur droit 74"/>
          <p:cNvCxnSpPr/>
          <p:nvPr/>
        </p:nvCxnSpPr>
        <p:spPr>
          <a:xfrm>
            <a:off x="3902458" y="6103176"/>
            <a:ext cx="14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/>
          <p:cNvCxnSpPr/>
          <p:nvPr/>
        </p:nvCxnSpPr>
        <p:spPr>
          <a:xfrm>
            <a:off x="3902458" y="5507351"/>
            <a:ext cx="14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ZoneTexte 77"/>
          <p:cNvSpPr txBox="1"/>
          <p:nvPr/>
        </p:nvSpPr>
        <p:spPr>
          <a:xfrm>
            <a:off x="3915750" y="5517232"/>
            <a:ext cx="14483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- durée : </a:t>
            </a:r>
            <a:r>
              <a:rPr lang="fr-FR" sz="1600" dirty="0" err="1" smtClean="0"/>
              <a:t>int</a:t>
            </a:r>
            <a:endParaRPr lang="fr-FR" sz="1600" dirty="0" smtClean="0"/>
          </a:p>
          <a:p>
            <a:r>
              <a:rPr lang="fr-FR" sz="1600" dirty="0" smtClean="0"/>
              <a:t>…</a:t>
            </a:r>
          </a:p>
        </p:txBody>
      </p:sp>
      <p:grpSp>
        <p:nvGrpSpPr>
          <p:cNvPr id="85" name="Groupe 84"/>
          <p:cNvGrpSpPr/>
          <p:nvPr/>
        </p:nvGrpSpPr>
        <p:grpSpPr>
          <a:xfrm>
            <a:off x="5364088" y="5373216"/>
            <a:ext cx="1869018" cy="369332"/>
            <a:chOff x="6156176" y="4509120"/>
            <a:chExt cx="1869018" cy="369332"/>
          </a:xfrm>
        </p:grpSpPr>
        <p:sp>
          <p:nvSpPr>
            <p:cNvPr id="80" name="ZoneTexte 79"/>
            <p:cNvSpPr txBox="1"/>
            <p:nvPr/>
          </p:nvSpPr>
          <p:spPr>
            <a:xfrm>
              <a:off x="6156176" y="4509120"/>
              <a:ext cx="1800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est affecté avec</a:t>
              </a:r>
              <a:endParaRPr lang="fr-FR" dirty="0"/>
            </a:p>
          </p:txBody>
        </p:sp>
        <p:pic>
          <p:nvPicPr>
            <p:cNvPr id="81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796594" y="4612660"/>
              <a:ext cx="228600" cy="180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84" name="Groupe 83"/>
          <p:cNvGrpSpPr/>
          <p:nvPr/>
        </p:nvGrpSpPr>
        <p:grpSpPr>
          <a:xfrm>
            <a:off x="2179970" y="5363924"/>
            <a:ext cx="1784434" cy="369332"/>
            <a:chOff x="1419414" y="4725144"/>
            <a:chExt cx="1784434" cy="369332"/>
          </a:xfrm>
        </p:grpSpPr>
        <p:sp>
          <p:nvSpPr>
            <p:cNvPr id="67" name="ZoneTexte 66"/>
            <p:cNvSpPr txBox="1"/>
            <p:nvPr/>
          </p:nvSpPr>
          <p:spPr>
            <a:xfrm>
              <a:off x="1619672" y="4725144"/>
              <a:ext cx="15841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est affecté par</a:t>
              </a:r>
              <a:endParaRPr lang="fr-FR" dirty="0"/>
            </a:p>
          </p:txBody>
        </p:sp>
        <p:pic>
          <p:nvPicPr>
            <p:cNvPr id="83" name="Picture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19414" y="4838442"/>
              <a:ext cx="219075" cy="190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Navigabilité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56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4752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Indique si l’association fonctionne de manière </a:t>
            </a:r>
            <a:r>
              <a:rPr lang="fr-FR" sz="2400" dirty="0" smtClean="0">
                <a:solidFill>
                  <a:srgbClr val="0070C0"/>
                </a:solidFill>
              </a:rPr>
              <a:t>unidirectionnelle</a:t>
            </a:r>
            <a:r>
              <a:rPr lang="fr-FR" sz="2400" dirty="0" smtClean="0"/>
              <a:t> ou </a:t>
            </a:r>
            <a:r>
              <a:rPr lang="fr-FR" sz="2400" dirty="0" smtClean="0">
                <a:solidFill>
                  <a:srgbClr val="0070C0"/>
                </a:solidFill>
              </a:rPr>
              <a:t>bidirectionnelle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Une association est navigable dans un sens signifie que les instances de la classe cible peuvent être atteints par les instances de la classe source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Cela suppose que source possède un attribut qui fait référence à la classe cible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fr-FR" sz="2400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lang="fr-FR" sz="2400" dirty="0" smtClean="0"/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Par défaut les associations possèdent une navigabilité bidirectionnelle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79898" y="4653136"/>
            <a:ext cx="1440160" cy="64807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4067944" y="4643844"/>
            <a:ext cx="598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vote</a:t>
            </a:r>
            <a:endParaRPr lang="fr-FR" dirty="0"/>
          </a:p>
        </p:txBody>
      </p:sp>
      <p:sp>
        <p:nvSpPr>
          <p:cNvPr id="27" name="ZoneTexte 26"/>
          <p:cNvSpPr txBox="1"/>
          <p:nvPr/>
        </p:nvSpPr>
        <p:spPr>
          <a:xfrm>
            <a:off x="1498937" y="468084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Electeur</a:t>
            </a:r>
            <a:endParaRPr lang="fr-FR" b="1" dirty="0"/>
          </a:p>
        </p:txBody>
      </p:sp>
      <p:sp>
        <p:nvSpPr>
          <p:cNvPr id="29" name="ZoneTexte 28"/>
          <p:cNvSpPr txBox="1"/>
          <p:nvPr/>
        </p:nvSpPr>
        <p:spPr>
          <a:xfrm>
            <a:off x="2785736" y="4715852"/>
            <a:ext cx="27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*</a:t>
            </a:r>
            <a:endParaRPr lang="fr-FR" dirty="0"/>
          </a:p>
        </p:txBody>
      </p:sp>
      <p:cxnSp>
        <p:nvCxnSpPr>
          <p:cNvPr id="33" name="Connecteur droit 32"/>
          <p:cNvCxnSpPr/>
          <p:nvPr/>
        </p:nvCxnSpPr>
        <p:spPr>
          <a:xfrm flipV="1">
            <a:off x="1379898" y="5058230"/>
            <a:ext cx="14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V="1">
            <a:off x="1379898" y="5183878"/>
            <a:ext cx="14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5" name="Groupe 51"/>
          <p:cNvGrpSpPr/>
          <p:nvPr/>
        </p:nvGrpSpPr>
        <p:grpSpPr>
          <a:xfrm>
            <a:off x="5824426" y="4653136"/>
            <a:ext cx="1440160" cy="648072"/>
            <a:chOff x="6732240" y="4653136"/>
            <a:chExt cx="1440160" cy="648072"/>
          </a:xfrm>
        </p:grpSpPr>
        <p:sp>
          <p:nvSpPr>
            <p:cNvPr id="39" name="Rectangle 38"/>
            <p:cNvSpPr/>
            <p:nvPr/>
          </p:nvSpPr>
          <p:spPr>
            <a:xfrm>
              <a:off x="6732240" y="4653136"/>
              <a:ext cx="1440160" cy="64807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40" name="ZoneTexte 39"/>
            <p:cNvSpPr txBox="1"/>
            <p:nvPr/>
          </p:nvSpPr>
          <p:spPr>
            <a:xfrm>
              <a:off x="6851279" y="4680846"/>
              <a:ext cx="12241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Candidat</a:t>
              </a:r>
            </a:p>
          </p:txBody>
        </p:sp>
        <p:cxnSp>
          <p:nvCxnSpPr>
            <p:cNvPr id="41" name="Connecteur droit 40"/>
            <p:cNvCxnSpPr/>
            <p:nvPr/>
          </p:nvCxnSpPr>
          <p:spPr>
            <a:xfrm flipV="1">
              <a:off x="6732240" y="5063377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Connecteur droit 41"/>
            <p:cNvCxnSpPr/>
            <p:nvPr/>
          </p:nvCxnSpPr>
          <p:spPr>
            <a:xfrm flipV="1">
              <a:off x="6732240" y="5183878"/>
              <a:ext cx="144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Rectangle 36"/>
          <p:cNvSpPr/>
          <p:nvPr/>
        </p:nvSpPr>
        <p:spPr>
          <a:xfrm>
            <a:off x="5201639" y="4653136"/>
            <a:ext cx="5325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0..1</a:t>
            </a:r>
            <a:endParaRPr lang="fr-FR" dirty="0"/>
          </a:p>
        </p:txBody>
      </p:sp>
      <p:cxnSp>
        <p:nvCxnSpPr>
          <p:cNvPr id="38" name="Connecteur droit 37"/>
          <p:cNvCxnSpPr/>
          <p:nvPr/>
        </p:nvCxnSpPr>
        <p:spPr>
          <a:xfrm>
            <a:off x="2843808" y="5003625"/>
            <a:ext cx="2976078" cy="0"/>
          </a:xfrm>
          <a:prstGeom prst="line">
            <a:avLst/>
          </a:prstGeom>
          <a:ln w="12700">
            <a:solidFill>
              <a:srgbClr val="0070C0"/>
            </a:solidFill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3165494" y="4760769"/>
            <a:ext cx="398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fr-FR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Navigabilité – autre exemple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57</a:t>
            </a:fld>
            <a:endParaRPr lang="fr-FR"/>
          </a:p>
        </p:txBody>
      </p:sp>
      <p:sp>
        <p:nvSpPr>
          <p:cNvPr id="25" name="Rectangle 24"/>
          <p:cNvSpPr/>
          <p:nvPr/>
        </p:nvSpPr>
        <p:spPr>
          <a:xfrm>
            <a:off x="1519374" y="2132856"/>
            <a:ext cx="1560426" cy="12241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758679" y="216056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Personne</a:t>
            </a:r>
            <a:endParaRPr lang="fr-FR" b="1" dirty="0"/>
          </a:p>
        </p:txBody>
      </p:sp>
      <p:cxnSp>
        <p:nvCxnSpPr>
          <p:cNvPr id="33" name="Connecteur droit 32"/>
          <p:cNvCxnSpPr/>
          <p:nvPr/>
        </p:nvCxnSpPr>
        <p:spPr>
          <a:xfrm flipV="1">
            <a:off x="1519374" y="2537950"/>
            <a:ext cx="156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 flipV="1">
            <a:off x="1519374" y="3226624"/>
            <a:ext cx="1562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6084168" y="2132856"/>
            <a:ext cx="1440160" cy="12241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6203207" y="216056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Adresse</a:t>
            </a:r>
          </a:p>
        </p:txBody>
      </p:sp>
      <p:cxnSp>
        <p:nvCxnSpPr>
          <p:cNvPr id="41" name="Connecteur droit 40"/>
          <p:cNvCxnSpPr/>
          <p:nvPr/>
        </p:nvCxnSpPr>
        <p:spPr>
          <a:xfrm flipV="1">
            <a:off x="6084168" y="2543097"/>
            <a:ext cx="14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V="1">
            <a:off x="6084168" y="3236504"/>
            <a:ext cx="144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3103550" y="2483345"/>
            <a:ext cx="2976078" cy="0"/>
          </a:xfrm>
          <a:prstGeom prst="line">
            <a:avLst/>
          </a:prstGeom>
          <a:ln w="12700">
            <a:solidFill>
              <a:srgbClr val="0070C0"/>
            </a:solidFill>
            <a:headEnd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3425236" y="2240489"/>
            <a:ext cx="3983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</a:t>
            </a:r>
            <a:endParaRPr lang="fr-FR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e 22"/>
          <p:cNvGrpSpPr/>
          <p:nvPr/>
        </p:nvGrpSpPr>
        <p:grpSpPr>
          <a:xfrm>
            <a:off x="6125542" y="2461832"/>
            <a:ext cx="1315681" cy="805736"/>
            <a:chOff x="1903222" y="5661248"/>
            <a:chExt cx="1315681" cy="805736"/>
          </a:xfrm>
        </p:grpSpPr>
        <p:sp>
          <p:nvSpPr>
            <p:cNvPr id="20" name="ZoneTexte 19"/>
            <p:cNvSpPr txBox="1"/>
            <p:nvPr/>
          </p:nvSpPr>
          <p:spPr>
            <a:xfrm>
              <a:off x="1907704" y="5661248"/>
              <a:ext cx="50206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rue</a:t>
              </a:r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1911472" y="5877272"/>
              <a:ext cx="5629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ville</a:t>
              </a:r>
            </a:p>
          </p:txBody>
        </p:sp>
        <p:sp>
          <p:nvSpPr>
            <p:cNvPr id="22" name="ZoneTexte 21"/>
            <p:cNvSpPr txBox="1"/>
            <p:nvPr/>
          </p:nvSpPr>
          <p:spPr>
            <a:xfrm>
              <a:off x="1903222" y="6097652"/>
              <a:ext cx="13156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 smtClean="0"/>
                <a:t>codePostale</a:t>
              </a:r>
              <a:endParaRPr lang="fr-FR" dirty="0"/>
            </a:p>
          </p:txBody>
        </p:sp>
      </p:grpSp>
      <p:grpSp>
        <p:nvGrpSpPr>
          <p:cNvPr id="24" name="Groupe 23"/>
          <p:cNvGrpSpPr/>
          <p:nvPr/>
        </p:nvGrpSpPr>
        <p:grpSpPr>
          <a:xfrm>
            <a:off x="1585270" y="2465600"/>
            <a:ext cx="1542602" cy="805736"/>
            <a:chOff x="1903222" y="5661248"/>
            <a:chExt cx="1542602" cy="805736"/>
          </a:xfrm>
        </p:grpSpPr>
        <p:sp>
          <p:nvSpPr>
            <p:cNvPr id="28" name="ZoneTexte 27"/>
            <p:cNvSpPr txBox="1"/>
            <p:nvPr/>
          </p:nvSpPr>
          <p:spPr>
            <a:xfrm>
              <a:off x="1907704" y="5661248"/>
              <a:ext cx="6126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nom</a:t>
              </a:r>
            </a:p>
          </p:txBody>
        </p:sp>
        <p:sp>
          <p:nvSpPr>
            <p:cNvPr id="30" name="ZoneTexte 29"/>
            <p:cNvSpPr txBox="1"/>
            <p:nvPr/>
          </p:nvSpPr>
          <p:spPr>
            <a:xfrm>
              <a:off x="1911472" y="5877272"/>
              <a:ext cx="92704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 smtClean="0"/>
                <a:t>prenom</a:t>
              </a:r>
              <a:endParaRPr lang="fr-FR" dirty="0" smtClean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903222" y="6097652"/>
              <a:ext cx="15426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err="1" smtClean="0"/>
                <a:t>dateNaissance</a:t>
              </a:r>
              <a:endParaRPr lang="fr-FR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Qualification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58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23042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La restriction de l’association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Sélectionner un sous -ensemble d’objets parmi les objets qui participent à l’association </a:t>
            </a:r>
            <a:endParaRPr lang="fr-FR" sz="2200" dirty="0" smtClean="0"/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à l’aide d’un attribut qualificatif (</a:t>
            </a:r>
            <a:r>
              <a:rPr lang="fr-FR" sz="2200" dirty="0" smtClean="0">
                <a:solidFill>
                  <a:srgbClr val="0070C0"/>
                </a:solidFill>
              </a:rPr>
              <a:t>clé</a:t>
            </a:r>
            <a:r>
              <a:rPr lang="fr-FR" sz="2200" dirty="0" smtClean="0"/>
              <a:t>)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Réduire la </a:t>
            </a:r>
            <a:r>
              <a:rPr lang="fr-FR" sz="2200" dirty="0" smtClean="0">
                <a:solidFill>
                  <a:srgbClr val="0070C0"/>
                </a:solidFill>
              </a:rPr>
              <a:t>multiplicité</a:t>
            </a:r>
            <a:r>
              <a:rPr lang="fr-FR" sz="2200" dirty="0" smtClean="0"/>
              <a:t> effective de l’association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717032"/>
            <a:ext cx="3888432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5445224"/>
            <a:ext cx="4121447" cy="1080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Héritage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478112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 partage </a:t>
            </a:r>
            <a:r>
              <a:rPr lang="fr-FR" sz="2400" dirty="0" smtClean="0">
                <a:solidFill>
                  <a:srgbClr val="0070C0"/>
                </a:solidFill>
              </a:rPr>
              <a:t>hiérarchique</a:t>
            </a:r>
            <a:r>
              <a:rPr lang="fr-FR" sz="2400" dirty="0" smtClean="0"/>
              <a:t> de propriétés et de comportements (attributs et opérations)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Réutiliser le code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Eviter la duplication d’attributs et de méthodes</a:t>
            </a:r>
          </a:p>
          <a:p>
            <a:pPr>
              <a:buNone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Mis en œuvre grâce à deux propriétés qui sont : la </a:t>
            </a:r>
            <a:r>
              <a:rPr lang="fr-FR" sz="2400" dirty="0" smtClean="0">
                <a:solidFill>
                  <a:srgbClr val="0070C0"/>
                </a:solidFill>
              </a:rPr>
              <a:t>généralisation</a:t>
            </a:r>
            <a:r>
              <a:rPr lang="fr-FR" sz="2400" dirty="0" smtClean="0"/>
              <a:t> et la </a:t>
            </a:r>
            <a:r>
              <a:rPr lang="fr-FR" sz="2400" dirty="0" smtClean="0">
                <a:solidFill>
                  <a:srgbClr val="0070C0"/>
                </a:solidFill>
              </a:rPr>
              <a:t>spécialisation</a:t>
            </a: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59</a:t>
            </a:fld>
            <a:endParaRPr lang="fr-FR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501008"/>
            <a:ext cx="2448272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073456" y="4149080"/>
            <a:ext cx="380572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fr-FR" sz="2200" dirty="0" smtClean="0"/>
              <a:t>Personne</a:t>
            </a:r>
            <a:r>
              <a:rPr lang="fr-FR" sz="2200" dirty="0" smtClean="0">
                <a:solidFill>
                  <a:srgbClr val="0070C0"/>
                </a:solidFill>
              </a:rPr>
              <a:t> </a:t>
            </a:r>
            <a:r>
              <a:rPr lang="fr-FR" sz="2200" dirty="0" err="1" smtClean="0">
                <a:solidFill>
                  <a:srgbClr val="0070C0"/>
                </a:solidFill>
              </a:rPr>
              <a:t>Est_un</a:t>
            </a:r>
            <a:r>
              <a:rPr lang="fr-FR" sz="2200" dirty="0" smtClean="0">
                <a:solidFill>
                  <a:srgbClr val="0070C0"/>
                </a:solidFill>
              </a:rPr>
              <a:t> </a:t>
            </a:r>
            <a:r>
              <a:rPr lang="fr-FR" sz="2200" dirty="0" err="1" smtClean="0"/>
              <a:t>EtreVivant</a:t>
            </a:r>
            <a:endParaRPr lang="fr-FR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Avant UML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Entre 1970 et 1995: plusieurs méthodes orientées objet  ont été proposées: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err="1" smtClean="0"/>
              <a:t>Booch</a:t>
            </a:r>
            <a:r>
              <a:rPr lang="fr-FR" sz="2400" dirty="0" smtClean="0"/>
              <a:t> (</a:t>
            </a:r>
            <a:r>
              <a:rPr lang="fr-FR" sz="2400" dirty="0" err="1" smtClean="0"/>
              <a:t>Grady</a:t>
            </a:r>
            <a:r>
              <a:rPr lang="fr-FR" sz="2400" dirty="0" smtClean="0"/>
              <a:t> </a:t>
            </a:r>
            <a:r>
              <a:rPr lang="fr-FR" sz="2400" dirty="0" err="1" smtClean="0"/>
              <a:t>Booch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OMT (James </a:t>
            </a:r>
            <a:r>
              <a:rPr lang="fr-FR" sz="2400" dirty="0" err="1" smtClean="0"/>
              <a:t>Rumbaugh</a:t>
            </a:r>
            <a:r>
              <a:rPr lang="fr-FR" sz="2400" dirty="0" smtClean="0"/>
              <a:t>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OOSE (</a:t>
            </a:r>
            <a:r>
              <a:rPr lang="fr-FR" sz="2400" dirty="0" err="1" smtClean="0"/>
              <a:t>Ivar</a:t>
            </a:r>
            <a:r>
              <a:rPr lang="fr-FR" sz="2400" dirty="0" smtClean="0"/>
              <a:t> Jacobson)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OOA, OOD, HOOD, …</a:t>
            </a:r>
            <a:endParaRPr lang="fr-FR" sz="2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Généralisation et spécialisation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1"/>
            <a:ext cx="8507288" cy="4277071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La généralisation: décrit le fait de pouvoir regrouper un ensemble de classes partageant des éléments en commun en une seule </a:t>
            </a:r>
            <a:r>
              <a:rPr lang="fr-FR" sz="2400" dirty="0" err="1" smtClean="0">
                <a:solidFill>
                  <a:srgbClr val="0070C0"/>
                </a:solidFill>
              </a:rPr>
              <a:t>super-classe</a:t>
            </a:r>
            <a:r>
              <a:rPr lang="fr-FR" sz="2400" dirty="0" smtClean="0"/>
              <a:t> (ou </a:t>
            </a:r>
            <a:r>
              <a:rPr lang="fr-FR" sz="2400" dirty="0" smtClean="0">
                <a:solidFill>
                  <a:srgbClr val="0070C0"/>
                </a:solidFill>
              </a:rPr>
              <a:t>classe mère</a:t>
            </a:r>
            <a:r>
              <a:rPr lang="fr-FR" sz="2400" dirty="0" smtClean="0"/>
              <a:t>)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La spécialisation: représente le phénomène inverse, pouvoir dériver à partir d’une classe ou </a:t>
            </a:r>
            <a:r>
              <a:rPr lang="fr-FR" sz="2400" dirty="0" err="1" smtClean="0"/>
              <a:t>super-classe</a:t>
            </a:r>
            <a:r>
              <a:rPr lang="fr-FR" sz="2400" dirty="0" smtClean="0"/>
              <a:t> des sous-classes (ou classes filles) ayant des propriétés spécifiques les distinguant les unes des autres</a:t>
            </a:r>
          </a:p>
          <a:p>
            <a:pPr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60</a:t>
            </a:fld>
            <a:endParaRPr lang="fr-F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4365104"/>
            <a:ext cx="5486400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Héritage simple et multiple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61</a:t>
            </a:fld>
            <a:endParaRPr lang="fr-FR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5375" y="1966913"/>
            <a:ext cx="6953250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Polymorphisme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62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2880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Est un mécanisme permettant à des objets de réaliser les opérations d’une  interface commune de façon propre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400" dirty="0" smtClean="0"/>
              <a:t>Chaque sous-classe peut modifier localement l’implémentation des ses opérations pour considérer le particularisme de son niveau d’abstraction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Possibilité de définir plusieurs opérations avec le même nom</a:t>
            </a:r>
          </a:p>
          <a:p>
            <a:pPr marL="342900" lvl="0" indent="-342900">
              <a:spcBef>
                <a:spcPct val="20000"/>
              </a:spcBef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Polymorphisme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63</a:t>
            </a:fld>
            <a:endParaRPr lang="fr-FR"/>
          </a:p>
        </p:txBody>
      </p:sp>
      <p:grpSp>
        <p:nvGrpSpPr>
          <p:cNvPr id="3" name="Groupe 33"/>
          <p:cNvGrpSpPr/>
          <p:nvPr/>
        </p:nvGrpSpPr>
        <p:grpSpPr>
          <a:xfrm>
            <a:off x="5181001" y="4183912"/>
            <a:ext cx="1623417" cy="1206720"/>
            <a:chOff x="7164288" y="5013176"/>
            <a:chExt cx="1623417" cy="1206720"/>
          </a:xfrm>
        </p:grpSpPr>
        <p:sp>
          <p:nvSpPr>
            <p:cNvPr id="8" name="Rectangle 7"/>
            <p:cNvSpPr/>
            <p:nvPr/>
          </p:nvSpPr>
          <p:spPr>
            <a:xfrm>
              <a:off x="7177936" y="5013176"/>
              <a:ext cx="1602000" cy="120672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7164288" y="5058301"/>
              <a:ext cx="1623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Cercle</a:t>
              </a:r>
              <a:endParaRPr lang="fr-FR" b="1" dirty="0"/>
            </a:p>
          </p:txBody>
        </p:sp>
        <p:cxnSp>
          <p:nvCxnSpPr>
            <p:cNvPr id="10" name="Connecteur droit 9"/>
            <p:cNvCxnSpPr/>
            <p:nvPr/>
          </p:nvCxnSpPr>
          <p:spPr>
            <a:xfrm>
              <a:off x="7182060" y="5832560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necteur droit 10"/>
            <p:cNvCxnSpPr/>
            <p:nvPr/>
          </p:nvCxnSpPr>
          <p:spPr>
            <a:xfrm>
              <a:off x="7182060" y="5435343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ZoneTexte 11"/>
            <p:cNvSpPr txBox="1"/>
            <p:nvPr/>
          </p:nvSpPr>
          <p:spPr>
            <a:xfrm>
              <a:off x="7195352" y="5445224"/>
              <a:ext cx="159235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rayon : </a:t>
              </a:r>
              <a:r>
                <a:rPr lang="fr-FR" sz="1600" dirty="0" err="1" smtClean="0"/>
                <a:t>float</a:t>
              </a:r>
              <a:endParaRPr lang="fr-FR" sz="1600" dirty="0" smtClean="0"/>
            </a:p>
          </p:txBody>
        </p:sp>
        <p:sp>
          <p:nvSpPr>
            <p:cNvPr id="13" name="ZoneTexte 12"/>
            <p:cNvSpPr txBox="1"/>
            <p:nvPr/>
          </p:nvSpPr>
          <p:spPr>
            <a:xfrm>
              <a:off x="7213410" y="5867694"/>
              <a:ext cx="151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rgbClr val="0070C0"/>
                  </a:solidFill>
                </a:rPr>
                <a:t>surface() :</a:t>
              </a:r>
              <a:r>
                <a:rPr lang="fr-FR" sz="1600" dirty="0" smtClean="0"/>
                <a:t> </a:t>
              </a:r>
              <a:r>
                <a:rPr lang="fr-FR" sz="1600" dirty="0" err="1" smtClean="0"/>
                <a:t>float</a:t>
              </a:r>
              <a:endParaRPr lang="fr-FR" sz="1600" dirty="0" smtClean="0"/>
            </a:p>
          </p:txBody>
        </p:sp>
      </p:grpSp>
      <p:grpSp>
        <p:nvGrpSpPr>
          <p:cNvPr id="5" name="Groupe 34"/>
          <p:cNvGrpSpPr/>
          <p:nvPr/>
        </p:nvGrpSpPr>
        <p:grpSpPr>
          <a:xfrm>
            <a:off x="3725490" y="1916832"/>
            <a:ext cx="1623417" cy="1206720"/>
            <a:chOff x="5004048" y="3959939"/>
            <a:chExt cx="1623417" cy="1206720"/>
          </a:xfrm>
        </p:grpSpPr>
        <p:sp>
          <p:nvSpPr>
            <p:cNvPr id="20" name="Rectangle 19"/>
            <p:cNvSpPr/>
            <p:nvPr/>
          </p:nvSpPr>
          <p:spPr>
            <a:xfrm>
              <a:off x="5017696" y="3959939"/>
              <a:ext cx="1602000" cy="120672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1" name="ZoneTexte 20"/>
            <p:cNvSpPr txBox="1"/>
            <p:nvPr/>
          </p:nvSpPr>
          <p:spPr>
            <a:xfrm>
              <a:off x="5004048" y="4005064"/>
              <a:ext cx="1623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i="1" dirty="0" smtClean="0"/>
                <a:t>Forme</a:t>
              </a:r>
              <a:endParaRPr lang="fr-FR" b="1" i="1" dirty="0"/>
            </a:p>
          </p:txBody>
        </p:sp>
        <p:cxnSp>
          <p:nvCxnSpPr>
            <p:cNvPr id="22" name="Connecteur droit 21"/>
            <p:cNvCxnSpPr/>
            <p:nvPr/>
          </p:nvCxnSpPr>
          <p:spPr>
            <a:xfrm>
              <a:off x="5021820" y="4779323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>
              <a:off x="5021820" y="4382106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ZoneTexte 23"/>
            <p:cNvSpPr txBox="1"/>
            <p:nvPr/>
          </p:nvSpPr>
          <p:spPr>
            <a:xfrm>
              <a:off x="5035113" y="4391987"/>
              <a:ext cx="12323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nom : string</a:t>
              </a:r>
            </a:p>
          </p:txBody>
        </p:sp>
        <p:sp>
          <p:nvSpPr>
            <p:cNvPr id="25" name="ZoneTexte 24"/>
            <p:cNvSpPr txBox="1"/>
            <p:nvPr/>
          </p:nvSpPr>
          <p:spPr>
            <a:xfrm>
              <a:off x="5053170" y="4814457"/>
              <a:ext cx="151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i="1" dirty="0" smtClean="0">
                  <a:solidFill>
                    <a:srgbClr val="0070C0"/>
                  </a:solidFill>
                </a:rPr>
                <a:t>surface() :</a:t>
              </a:r>
              <a:r>
                <a:rPr lang="fr-FR" sz="1600" i="1" dirty="0" smtClean="0"/>
                <a:t> </a:t>
              </a:r>
              <a:r>
                <a:rPr lang="fr-FR" sz="1600" i="1" dirty="0" err="1" smtClean="0"/>
                <a:t>float</a:t>
              </a:r>
              <a:endParaRPr lang="fr-FR" sz="1600" i="1" dirty="0" smtClean="0"/>
            </a:p>
          </p:txBody>
        </p:sp>
      </p:grpSp>
      <p:grpSp>
        <p:nvGrpSpPr>
          <p:cNvPr id="6" name="Groupe 42"/>
          <p:cNvGrpSpPr/>
          <p:nvPr/>
        </p:nvGrpSpPr>
        <p:grpSpPr>
          <a:xfrm>
            <a:off x="2181338" y="4193792"/>
            <a:ext cx="1623417" cy="1440160"/>
            <a:chOff x="1894056" y="2564904"/>
            <a:chExt cx="1623417" cy="1440160"/>
          </a:xfrm>
        </p:grpSpPr>
        <p:sp>
          <p:nvSpPr>
            <p:cNvPr id="26" name="Rectangle 25"/>
            <p:cNvSpPr/>
            <p:nvPr/>
          </p:nvSpPr>
          <p:spPr>
            <a:xfrm>
              <a:off x="1907704" y="2564904"/>
              <a:ext cx="1602000" cy="144016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ZoneTexte 26"/>
            <p:cNvSpPr txBox="1"/>
            <p:nvPr/>
          </p:nvSpPr>
          <p:spPr>
            <a:xfrm>
              <a:off x="1894056" y="2610029"/>
              <a:ext cx="1623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Rectangle</a:t>
              </a:r>
              <a:endParaRPr lang="fr-FR" b="1" dirty="0"/>
            </a:p>
          </p:txBody>
        </p:sp>
        <p:cxnSp>
          <p:nvCxnSpPr>
            <p:cNvPr id="28" name="Connecteur droit 27"/>
            <p:cNvCxnSpPr/>
            <p:nvPr/>
          </p:nvCxnSpPr>
          <p:spPr>
            <a:xfrm>
              <a:off x="1911828" y="3600312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Connecteur droit 28"/>
            <p:cNvCxnSpPr/>
            <p:nvPr/>
          </p:nvCxnSpPr>
          <p:spPr>
            <a:xfrm>
              <a:off x="1911828" y="2987071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ZoneTexte 29"/>
            <p:cNvSpPr txBox="1"/>
            <p:nvPr/>
          </p:nvSpPr>
          <p:spPr>
            <a:xfrm>
              <a:off x="1925121" y="2996952"/>
              <a:ext cx="15667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longueur : </a:t>
              </a:r>
              <a:r>
                <a:rPr lang="fr-FR" sz="1600" dirty="0" err="1" smtClean="0"/>
                <a:t>float</a:t>
              </a:r>
              <a:endParaRPr lang="fr-FR" sz="1600" dirty="0" smtClean="0"/>
            </a:p>
            <a:p>
              <a:r>
                <a:rPr lang="fr-FR" sz="1600" dirty="0" smtClean="0"/>
                <a:t>largeur : </a:t>
              </a:r>
              <a:r>
                <a:rPr lang="fr-FR" sz="1600" dirty="0" err="1" smtClean="0"/>
                <a:t>float</a:t>
              </a:r>
              <a:endParaRPr lang="fr-FR" sz="1600" dirty="0" smtClean="0"/>
            </a:p>
          </p:txBody>
        </p:sp>
        <p:sp>
          <p:nvSpPr>
            <p:cNvPr id="31" name="ZoneTexte 30"/>
            <p:cNvSpPr txBox="1"/>
            <p:nvPr/>
          </p:nvSpPr>
          <p:spPr>
            <a:xfrm>
              <a:off x="1943178" y="3631376"/>
              <a:ext cx="151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rgbClr val="0070C0"/>
                  </a:solidFill>
                </a:rPr>
                <a:t>surface() :</a:t>
              </a:r>
              <a:r>
                <a:rPr lang="fr-FR" sz="1600" dirty="0" smtClean="0"/>
                <a:t> </a:t>
              </a:r>
              <a:r>
                <a:rPr lang="fr-FR" sz="1600" dirty="0" err="1" smtClean="0"/>
                <a:t>float</a:t>
              </a:r>
              <a:endParaRPr lang="fr-FR" sz="1600" dirty="0" smtClean="0"/>
            </a:p>
          </p:txBody>
        </p:sp>
      </p:grpSp>
      <p:sp>
        <p:nvSpPr>
          <p:cNvPr id="36" name="Triangle isocèle 35"/>
          <p:cNvSpPr/>
          <p:nvPr/>
        </p:nvSpPr>
        <p:spPr>
          <a:xfrm>
            <a:off x="4455450" y="3137200"/>
            <a:ext cx="216024" cy="266328"/>
          </a:xfrm>
          <a:prstGeom prst="triangl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2" name="Connecteur droit 31"/>
          <p:cNvCxnSpPr/>
          <p:nvPr/>
        </p:nvCxnSpPr>
        <p:spPr>
          <a:xfrm flipV="1">
            <a:off x="2990842" y="3676088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 flipV="1">
            <a:off x="2987994" y="3672320"/>
            <a:ext cx="29833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5986737" y="3672320"/>
            <a:ext cx="0" cy="5040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 flipV="1">
            <a:off x="4558522" y="3429000"/>
            <a:ext cx="0" cy="25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oneTexte 43"/>
          <p:cNvSpPr txBox="1"/>
          <p:nvPr/>
        </p:nvSpPr>
        <p:spPr>
          <a:xfrm>
            <a:off x="3924098" y="4193792"/>
            <a:ext cx="12241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i="1" dirty="0" smtClean="0">
                <a:solidFill>
                  <a:srgbClr val="0070C0"/>
                </a:solidFill>
              </a:rPr>
              <a:t>Opération polymorphe</a:t>
            </a:r>
          </a:p>
        </p:txBody>
      </p:sp>
      <p:sp>
        <p:nvSpPr>
          <p:cNvPr id="45" name="Arc 44"/>
          <p:cNvSpPr/>
          <p:nvPr/>
        </p:nvSpPr>
        <p:spPr>
          <a:xfrm rot="5758072">
            <a:off x="3335726" y="4361778"/>
            <a:ext cx="1031694" cy="1196395"/>
          </a:xfrm>
          <a:prstGeom prst="arc">
            <a:avLst>
              <a:gd name="adj1" fmla="val 15015394"/>
              <a:gd name="adj2" fmla="val 624171"/>
            </a:avLst>
          </a:prstGeom>
          <a:ln w="12700">
            <a:solidFill>
              <a:srgbClr val="00206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Arc 45"/>
          <p:cNvSpPr/>
          <p:nvPr/>
        </p:nvSpPr>
        <p:spPr>
          <a:xfrm rot="5758072" flipV="1">
            <a:off x="4741790" y="4564830"/>
            <a:ext cx="694143" cy="708691"/>
          </a:xfrm>
          <a:prstGeom prst="arc">
            <a:avLst>
              <a:gd name="adj1" fmla="val 15711700"/>
              <a:gd name="adj2" fmla="val 2348602"/>
            </a:avLst>
          </a:prstGeom>
          <a:ln w="12700">
            <a:solidFill>
              <a:srgbClr val="00206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7" name="Groupe 56"/>
          <p:cNvGrpSpPr/>
          <p:nvPr/>
        </p:nvGrpSpPr>
        <p:grpSpPr>
          <a:xfrm>
            <a:off x="5594557" y="2821872"/>
            <a:ext cx="3081899" cy="720080"/>
            <a:chOff x="1360360" y="5373216"/>
            <a:chExt cx="3081899" cy="720080"/>
          </a:xfrm>
        </p:grpSpPr>
        <p:sp>
          <p:nvSpPr>
            <p:cNvPr id="50" name="ZoneTexte 49"/>
            <p:cNvSpPr txBox="1"/>
            <p:nvPr/>
          </p:nvSpPr>
          <p:spPr>
            <a:xfrm>
              <a:off x="1360360" y="5651368"/>
              <a:ext cx="27363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surface = pi * rayon * rayon</a:t>
              </a:r>
            </a:p>
          </p:txBody>
        </p:sp>
        <p:grpSp>
          <p:nvGrpSpPr>
            <p:cNvPr id="14" name="Groupe 52"/>
            <p:cNvGrpSpPr/>
            <p:nvPr/>
          </p:nvGrpSpPr>
          <p:grpSpPr>
            <a:xfrm>
              <a:off x="1403648" y="5373216"/>
              <a:ext cx="3038611" cy="720080"/>
              <a:chOff x="5076056" y="1220370"/>
              <a:chExt cx="3038611" cy="720080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5076056" y="1426424"/>
                <a:ext cx="2866672" cy="5140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3" name="Rectangle 52"/>
              <p:cNvSpPr/>
              <p:nvPr/>
            </p:nvSpPr>
            <p:spPr>
              <a:xfrm rot="19136886">
                <a:off x="7796583" y="1220370"/>
                <a:ext cx="318084" cy="45535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4" name="Triangle rectangle 53"/>
              <p:cNvSpPr/>
              <p:nvPr/>
            </p:nvSpPr>
            <p:spPr>
              <a:xfrm>
                <a:off x="7726704" y="1426424"/>
                <a:ext cx="216024" cy="266328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cxnSp>
        <p:nvCxnSpPr>
          <p:cNvPr id="55" name="Connecteur droit 54"/>
          <p:cNvCxnSpPr/>
          <p:nvPr/>
        </p:nvCxnSpPr>
        <p:spPr>
          <a:xfrm flipH="1">
            <a:off x="6804418" y="3645024"/>
            <a:ext cx="648072" cy="149649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e 58"/>
          <p:cNvGrpSpPr/>
          <p:nvPr/>
        </p:nvGrpSpPr>
        <p:grpSpPr>
          <a:xfrm>
            <a:off x="441045" y="2823898"/>
            <a:ext cx="3168352" cy="720080"/>
            <a:chOff x="1273907" y="5373216"/>
            <a:chExt cx="3168352" cy="720080"/>
          </a:xfrm>
        </p:grpSpPr>
        <p:sp>
          <p:nvSpPr>
            <p:cNvPr id="60" name="ZoneTexte 59"/>
            <p:cNvSpPr txBox="1"/>
            <p:nvPr/>
          </p:nvSpPr>
          <p:spPr>
            <a:xfrm>
              <a:off x="1278471" y="5651368"/>
              <a:ext cx="294776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surface = longueur * largeur </a:t>
              </a:r>
            </a:p>
          </p:txBody>
        </p:sp>
        <p:grpSp>
          <p:nvGrpSpPr>
            <p:cNvPr id="16" name="Groupe 52"/>
            <p:cNvGrpSpPr/>
            <p:nvPr/>
          </p:nvGrpSpPr>
          <p:grpSpPr>
            <a:xfrm>
              <a:off x="1273907" y="5373216"/>
              <a:ext cx="3168352" cy="720080"/>
              <a:chOff x="4946315" y="1220370"/>
              <a:chExt cx="3168352" cy="720080"/>
            </a:xfrm>
          </p:grpSpPr>
          <p:sp>
            <p:nvSpPr>
              <p:cNvPr id="62" name="Rectangle 61"/>
              <p:cNvSpPr/>
              <p:nvPr/>
            </p:nvSpPr>
            <p:spPr>
              <a:xfrm>
                <a:off x="4946315" y="1426424"/>
                <a:ext cx="2996413" cy="51402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3" name="Rectangle 62"/>
              <p:cNvSpPr/>
              <p:nvPr/>
            </p:nvSpPr>
            <p:spPr>
              <a:xfrm rot="19136886">
                <a:off x="7796583" y="1220370"/>
                <a:ext cx="318084" cy="45535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4" name="Triangle rectangle 63"/>
              <p:cNvSpPr/>
              <p:nvPr/>
            </p:nvSpPr>
            <p:spPr>
              <a:xfrm>
                <a:off x="7726704" y="1426424"/>
                <a:ext cx="216024" cy="266328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cxnSp>
        <p:nvCxnSpPr>
          <p:cNvPr id="65" name="Connecteur droit 64"/>
          <p:cNvCxnSpPr/>
          <p:nvPr/>
        </p:nvCxnSpPr>
        <p:spPr>
          <a:xfrm>
            <a:off x="1403818" y="3573016"/>
            <a:ext cx="792088" cy="1928542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Polymorphisme (3)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64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30243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Surcharge (</a:t>
            </a:r>
            <a:r>
              <a:rPr lang="fr-FR" sz="2400" dirty="0" err="1" smtClean="0"/>
              <a:t>overload</a:t>
            </a:r>
            <a:r>
              <a:rPr lang="fr-FR" sz="2400" dirty="0" smtClean="0"/>
              <a:t>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Dans une classe, plusieurs méthodes portant le même nom et avec des signatures différentes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N’est pas autorisée par certains langages 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Redéfinition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Redéfinir une méthode héritée dans la classe fille avec une signature identique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endParaRPr lang="fr-FR" sz="24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endParaRPr kumimoji="0" lang="fr-F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Classe abstraite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65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20162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Une classe qui </a:t>
            </a:r>
            <a:r>
              <a:rPr lang="fr-FR" sz="2400" dirty="0" smtClean="0"/>
              <a:t>n’a </a:t>
            </a:r>
            <a:r>
              <a:rPr lang="fr-FR" sz="2400" dirty="0" smtClean="0"/>
              <a:t>pas d’instances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Certaines opérations ne sont pas définies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Opération non définie en italique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Nom de la classe en italique (ou stéréotype « abstract »)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endParaRPr lang="fr-FR" sz="22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endParaRPr lang="fr-FR" sz="22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dirty="0" smtClean="0"/>
              <a:t>On ne peut pas calculer la surface d'une forme sans savoir de quelle forme il s'agit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e 34"/>
          <p:cNvGrpSpPr/>
          <p:nvPr/>
        </p:nvGrpSpPr>
        <p:grpSpPr>
          <a:xfrm>
            <a:off x="3725490" y="3609048"/>
            <a:ext cx="1623417" cy="1206720"/>
            <a:chOff x="5004048" y="3959939"/>
            <a:chExt cx="1623417" cy="1206720"/>
          </a:xfrm>
        </p:grpSpPr>
        <p:sp>
          <p:nvSpPr>
            <p:cNvPr id="6" name="Rectangle 5"/>
            <p:cNvSpPr/>
            <p:nvPr/>
          </p:nvSpPr>
          <p:spPr>
            <a:xfrm>
              <a:off x="5017696" y="3959939"/>
              <a:ext cx="1602000" cy="120672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" name="ZoneTexte 6"/>
            <p:cNvSpPr txBox="1"/>
            <p:nvPr/>
          </p:nvSpPr>
          <p:spPr>
            <a:xfrm>
              <a:off x="5004048" y="4005064"/>
              <a:ext cx="1623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i="1" dirty="0" smtClean="0"/>
                <a:t>Forme</a:t>
              </a:r>
              <a:endParaRPr lang="fr-FR" b="1" i="1" dirty="0"/>
            </a:p>
          </p:txBody>
        </p:sp>
        <p:cxnSp>
          <p:nvCxnSpPr>
            <p:cNvPr id="8" name="Connecteur droit 7"/>
            <p:cNvCxnSpPr/>
            <p:nvPr/>
          </p:nvCxnSpPr>
          <p:spPr>
            <a:xfrm>
              <a:off x="5021820" y="4779323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/>
            <p:cNvCxnSpPr/>
            <p:nvPr/>
          </p:nvCxnSpPr>
          <p:spPr>
            <a:xfrm>
              <a:off x="5021820" y="4382106"/>
              <a:ext cx="1602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ZoneTexte 9"/>
            <p:cNvSpPr txBox="1"/>
            <p:nvPr/>
          </p:nvSpPr>
          <p:spPr>
            <a:xfrm>
              <a:off x="5035113" y="4391987"/>
              <a:ext cx="12323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nom : string</a:t>
              </a:r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5053170" y="4814457"/>
              <a:ext cx="151216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i="1" dirty="0" smtClean="0">
                  <a:solidFill>
                    <a:srgbClr val="0070C0"/>
                  </a:solidFill>
                </a:rPr>
                <a:t>surface() :</a:t>
              </a:r>
              <a:r>
                <a:rPr lang="fr-FR" sz="1600" i="1" dirty="0" smtClean="0"/>
                <a:t> </a:t>
              </a:r>
              <a:r>
                <a:rPr lang="fr-FR" sz="1600" i="1" dirty="0" err="1" smtClean="0"/>
                <a:t>float</a:t>
              </a:r>
              <a:endParaRPr lang="fr-FR" sz="1600" i="1" dirty="0" smtClean="0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403648" y="3718773"/>
            <a:ext cx="2520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>
                <a:solidFill>
                  <a:srgbClr val="0070C0"/>
                </a:solidFill>
              </a:rPr>
              <a:t>opération non définie (abstraite)</a:t>
            </a: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15" name="Arc 14"/>
          <p:cNvSpPr/>
          <p:nvPr/>
        </p:nvSpPr>
        <p:spPr>
          <a:xfrm rot="4256253" flipV="1">
            <a:off x="2763129" y="3471981"/>
            <a:ext cx="1154606" cy="1352634"/>
          </a:xfrm>
          <a:prstGeom prst="arc">
            <a:avLst>
              <a:gd name="adj1" fmla="val 15015394"/>
              <a:gd name="adj2" fmla="val 513853"/>
            </a:avLst>
          </a:prstGeom>
          <a:ln w="12700">
            <a:solidFill>
              <a:srgbClr val="00206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Classe abstraite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66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27363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Méthode abstraite 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400" dirty="0" smtClean="0"/>
              <a:t>une méthode non définie (n’est pas implémentée)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fr-FR" sz="2400" dirty="0" smtClean="0"/>
              <a:t>Si une classe contient une méthode abstraite, elle doit être déclarée abstraite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fr-FR" sz="2400" dirty="0" smtClean="0"/>
              <a:t>Si une classe hérite d’une classe abstraite, elle doit implémenter les méthodes abstraites</a:t>
            </a:r>
            <a:endParaRPr kumimoji="0" lang="fr-FR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Interface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67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36724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 contrat  à respecter par les classes qui réalisent l’interface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Le contrat est constitué d’une liste d'</a:t>
            </a:r>
            <a:r>
              <a:rPr lang="fr-FR" sz="2400" dirty="0" smtClean="0">
                <a:solidFill>
                  <a:srgbClr val="0070C0"/>
                </a:solidFill>
              </a:rPr>
              <a:t>opérations</a:t>
            </a:r>
            <a:r>
              <a:rPr lang="fr-FR" sz="2400" dirty="0" smtClean="0"/>
              <a:t> 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Comme une classe abstraite dont toutes les opérations sont abstraites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Mais pas une classe, ne peut pas servir à </a:t>
            </a:r>
            <a:r>
              <a:rPr lang="fr-FR" sz="2400" dirty="0" smtClean="0">
                <a:solidFill>
                  <a:srgbClr val="0070C0"/>
                </a:solidFill>
              </a:rPr>
              <a:t>créer</a:t>
            </a:r>
            <a:r>
              <a:rPr lang="fr-FR" sz="2400" dirty="0" smtClean="0"/>
              <a:t> des objets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Notation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>
                <a:solidFill>
                  <a:srgbClr val="0070C0"/>
                </a:solidFill>
              </a:rPr>
              <a:t>stéréotype</a:t>
            </a:r>
            <a:r>
              <a:rPr lang="fr-FR" sz="2200" dirty="0" smtClean="0"/>
              <a:t> « interface »</a:t>
            </a:r>
          </a:p>
          <a:p>
            <a:pPr marL="342900" lvl="0" indent="-342900">
              <a:spcBef>
                <a:spcPct val="20000"/>
              </a:spcBef>
            </a:pPr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Interface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68</a:t>
            </a:fld>
            <a:endParaRPr lang="fr-FR"/>
          </a:p>
        </p:txBody>
      </p:sp>
      <p:sp>
        <p:nvSpPr>
          <p:cNvPr id="27" name="Triangle isocèle 26"/>
          <p:cNvSpPr/>
          <p:nvPr/>
        </p:nvSpPr>
        <p:spPr>
          <a:xfrm>
            <a:off x="4788024" y="3284984"/>
            <a:ext cx="216024" cy="266328"/>
          </a:xfrm>
          <a:prstGeom prst="triangl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1" name="Connecteur droit 30"/>
          <p:cNvCxnSpPr/>
          <p:nvPr/>
        </p:nvCxnSpPr>
        <p:spPr>
          <a:xfrm flipV="1">
            <a:off x="4887328" y="3563136"/>
            <a:ext cx="0" cy="57229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e 57"/>
          <p:cNvGrpSpPr/>
          <p:nvPr/>
        </p:nvGrpSpPr>
        <p:grpSpPr>
          <a:xfrm>
            <a:off x="4355976" y="1987099"/>
            <a:ext cx="2736304" cy="1297885"/>
            <a:chOff x="0" y="5011435"/>
            <a:chExt cx="2736304" cy="1297885"/>
          </a:xfrm>
        </p:grpSpPr>
        <p:sp>
          <p:nvSpPr>
            <p:cNvPr id="51" name="Rectangle 50"/>
            <p:cNvSpPr/>
            <p:nvPr/>
          </p:nvSpPr>
          <p:spPr>
            <a:xfrm>
              <a:off x="31233" y="5011435"/>
              <a:ext cx="2628000" cy="129788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0" y="5013176"/>
              <a:ext cx="266429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« interface »</a:t>
              </a:r>
            </a:p>
            <a:p>
              <a:pPr algn="ctr"/>
              <a:r>
                <a:rPr lang="fr-FR" b="1" dirty="0" smtClean="0"/>
                <a:t>Comparable</a:t>
              </a:r>
              <a:endParaRPr lang="fr-FR" b="1" i="1" dirty="0"/>
            </a:p>
          </p:txBody>
        </p:sp>
        <p:cxnSp>
          <p:nvCxnSpPr>
            <p:cNvPr id="53" name="Connecteur droit 52"/>
            <p:cNvCxnSpPr/>
            <p:nvPr/>
          </p:nvCxnSpPr>
          <p:spPr>
            <a:xfrm>
              <a:off x="35357" y="5665016"/>
              <a:ext cx="262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ZoneTexte 53"/>
            <p:cNvSpPr txBox="1"/>
            <p:nvPr/>
          </p:nvSpPr>
          <p:spPr>
            <a:xfrm>
              <a:off x="48650" y="5700451"/>
              <a:ext cx="26876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i="1" dirty="0" smtClean="0">
                  <a:solidFill>
                    <a:srgbClr val="0070C0"/>
                  </a:solidFill>
                </a:rPr>
                <a:t>égal(Object o) : </a:t>
              </a:r>
              <a:r>
                <a:rPr lang="fr-FR" sz="1600" i="1" dirty="0" err="1" smtClean="0">
                  <a:solidFill>
                    <a:srgbClr val="0070C0"/>
                  </a:solidFill>
                </a:rPr>
                <a:t>boolean</a:t>
              </a:r>
              <a:endParaRPr lang="fr-FR" sz="1600" i="1" dirty="0" smtClean="0">
                <a:solidFill>
                  <a:srgbClr val="0070C0"/>
                </a:solidFill>
              </a:endParaRPr>
            </a:p>
            <a:p>
              <a:r>
                <a:rPr lang="fr-FR" sz="1600" i="1" dirty="0" smtClean="0">
                  <a:solidFill>
                    <a:srgbClr val="0070C0"/>
                  </a:solidFill>
                </a:rPr>
                <a:t>supérieur(Object o) : </a:t>
              </a:r>
              <a:r>
                <a:rPr lang="fr-FR" sz="1600" i="1" dirty="0" err="1" smtClean="0">
                  <a:solidFill>
                    <a:srgbClr val="0070C0"/>
                  </a:solidFill>
                </a:rPr>
                <a:t>boolean</a:t>
              </a:r>
              <a:endParaRPr lang="fr-FR" sz="1600" dirty="0" smtClean="0">
                <a:solidFill>
                  <a:srgbClr val="0070C0"/>
                </a:solidFill>
              </a:endParaRPr>
            </a:p>
          </p:txBody>
        </p:sp>
      </p:grpSp>
      <p:grpSp>
        <p:nvGrpSpPr>
          <p:cNvPr id="69" name="Groupe 68"/>
          <p:cNvGrpSpPr/>
          <p:nvPr/>
        </p:nvGrpSpPr>
        <p:grpSpPr>
          <a:xfrm>
            <a:off x="2843808" y="4149080"/>
            <a:ext cx="2736304" cy="1728192"/>
            <a:chOff x="5364088" y="2852936"/>
            <a:chExt cx="2736304" cy="1728192"/>
          </a:xfrm>
        </p:grpSpPr>
        <p:sp>
          <p:nvSpPr>
            <p:cNvPr id="14" name="Rectangle 13"/>
            <p:cNvSpPr/>
            <p:nvPr/>
          </p:nvSpPr>
          <p:spPr>
            <a:xfrm>
              <a:off x="5395321" y="2852936"/>
              <a:ext cx="2628000" cy="172819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5364088" y="2854677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Point</a:t>
              </a:r>
              <a:endParaRPr lang="fr-FR" b="1" i="1" dirty="0"/>
            </a:p>
          </p:txBody>
        </p:sp>
        <p:cxnSp>
          <p:nvCxnSpPr>
            <p:cNvPr id="17" name="Connecteur droit 16"/>
            <p:cNvCxnSpPr/>
            <p:nvPr/>
          </p:nvCxnSpPr>
          <p:spPr>
            <a:xfrm>
              <a:off x="5399445" y="3259429"/>
              <a:ext cx="262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ZoneTexte 49"/>
            <p:cNvSpPr txBox="1"/>
            <p:nvPr/>
          </p:nvSpPr>
          <p:spPr>
            <a:xfrm>
              <a:off x="5432328" y="3263197"/>
              <a:ext cx="158417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abscisse : </a:t>
              </a:r>
              <a:r>
                <a:rPr lang="fr-FR" sz="1600" dirty="0" err="1" smtClean="0"/>
                <a:t>float</a:t>
              </a:r>
              <a:endParaRPr lang="fr-FR" sz="1600" dirty="0" smtClean="0"/>
            </a:p>
            <a:p>
              <a:r>
                <a:rPr lang="fr-FR" sz="1600" dirty="0" smtClean="0"/>
                <a:t>ordonnée : </a:t>
              </a:r>
              <a:r>
                <a:rPr lang="fr-FR" sz="1600" dirty="0" err="1" smtClean="0"/>
                <a:t>float</a:t>
              </a:r>
              <a:endParaRPr lang="fr-FR" sz="1600" dirty="0" smtClean="0"/>
            </a:p>
          </p:txBody>
        </p:sp>
        <p:cxnSp>
          <p:nvCxnSpPr>
            <p:cNvPr id="55" name="Connecteur droit 54"/>
            <p:cNvCxnSpPr/>
            <p:nvPr/>
          </p:nvCxnSpPr>
          <p:spPr>
            <a:xfrm>
              <a:off x="5391384" y="3878464"/>
              <a:ext cx="262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ZoneTexte 17"/>
            <p:cNvSpPr txBox="1"/>
            <p:nvPr/>
          </p:nvSpPr>
          <p:spPr>
            <a:xfrm>
              <a:off x="5412738" y="3933056"/>
              <a:ext cx="26876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rgbClr val="0070C0"/>
                  </a:solidFill>
                </a:rPr>
                <a:t>égal(Object o) : </a:t>
              </a:r>
              <a:r>
                <a:rPr lang="fr-FR" sz="1600" b="1" dirty="0" err="1" smtClean="0">
                  <a:solidFill>
                    <a:srgbClr val="0070C0"/>
                  </a:solidFill>
                </a:rPr>
                <a:t>boolean</a:t>
              </a:r>
              <a:endParaRPr lang="fr-FR" sz="1600" b="1" dirty="0" smtClean="0">
                <a:solidFill>
                  <a:srgbClr val="0070C0"/>
                </a:solidFill>
              </a:endParaRPr>
            </a:p>
            <a:p>
              <a:r>
                <a:rPr lang="fr-FR" sz="1600" b="1" dirty="0" smtClean="0">
                  <a:solidFill>
                    <a:srgbClr val="0070C0"/>
                  </a:solidFill>
                </a:rPr>
                <a:t>supérieur(Object o) : </a:t>
              </a:r>
              <a:r>
                <a:rPr lang="fr-FR" sz="1600" b="1" dirty="0" err="1" smtClean="0">
                  <a:solidFill>
                    <a:srgbClr val="0070C0"/>
                  </a:solidFill>
                </a:rPr>
                <a:t>boolean</a:t>
              </a:r>
              <a:endParaRPr lang="fr-FR" sz="1600" b="1" dirty="0" smtClean="0">
                <a:solidFill>
                  <a:srgbClr val="0070C0"/>
                </a:solidFill>
              </a:endParaRPr>
            </a:p>
          </p:txBody>
        </p:sp>
      </p:grpSp>
      <p:grpSp>
        <p:nvGrpSpPr>
          <p:cNvPr id="67" name="Groupe 66"/>
          <p:cNvGrpSpPr/>
          <p:nvPr/>
        </p:nvGrpSpPr>
        <p:grpSpPr>
          <a:xfrm>
            <a:off x="436480" y="1988840"/>
            <a:ext cx="2736304" cy="1626861"/>
            <a:chOff x="3860304" y="3939699"/>
            <a:chExt cx="2736304" cy="1626861"/>
          </a:xfrm>
        </p:grpSpPr>
        <p:sp>
          <p:nvSpPr>
            <p:cNvPr id="60" name="Rectangle 59"/>
            <p:cNvSpPr/>
            <p:nvPr/>
          </p:nvSpPr>
          <p:spPr>
            <a:xfrm>
              <a:off x="3891537" y="3939699"/>
              <a:ext cx="2628000" cy="158591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3860304" y="3941440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String</a:t>
              </a:r>
              <a:endParaRPr lang="fr-FR" b="1" i="1" dirty="0"/>
            </a:p>
          </p:txBody>
        </p:sp>
        <p:cxnSp>
          <p:nvCxnSpPr>
            <p:cNvPr id="62" name="Connecteur droit 61"/>
            <p:cNvCxnSpPr/>
            <p:nvPr/>
          </p:nvCxnSpPr>
          <p:spPr>
            <a:xfrm>
              <a:off x="3895661" y="4346192"/>
              <a:ext cx="262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ZoneTexte 62"/>
            <p:cNvSpPr txBox="1"/>
            <p:nvPr/>
          </p:nvSpPr>
          <p:spPr>
            <a:xfrm>
              <a:off x="3908954" y="4737296"/>
              <a:ext cx="268765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b="1" dirty="0" smtClean="0">
                  <a:solidFill>
                    <a:srgbClr val="0070C0"/>
                  </a:solidFill>
                </a:rPr>
                <a:t>égal(Object o) : </a:t>
              </a:r>
              <a:r>
                <a:rPr lang="fr-FR" sz="1600" b="1" dirty="0" err="1" smtClean="0">
                  <a:solidFill>
                    <a:srgbClr val="0070C0"/>
                  </a:solidFill>
                </a:rPr>
                <a:t>boolean</a:t>
              </a:r>
              <a:endParaRPr lang="fr-FR" sz="1600" b="1" dirty="0" smtClean="0">
                <a:solidFill>
                  <a:srgbClr val="0070C0"/>
                </a:solidFill>
              </a:endParaRPr>
            </a:p>
            <a:p>
              <a:r>
                <a:rPr lang="fr-FR" sz="1600" b="1" dirty="0" smtClean="0">
                  <a:solidFill>
                    <a:srgbClr val="0070C0"/>
                  </a:solidFill>
                </a:rPr>
                <a:t>supérieur(Object o) : </a:t>
              </a:r>
              <a:r>
                <a:rPr lang="fr-FR" sz="1600" b="1" dirty="0" err="1" smtClean="0">
                  <a:solidFill>
                    <a:srgbClr val="0070C0"/>
                  </a:solidFill>
                </a:rPr>
                <a:t>boolean</a:t>
              </a:r>
              <a:endParaRPr lang="fr-FR" sz="1600" b="1" dirty="0" smtClean="0">
                <a:solidFill>
                  <a:srgbClr val="0070C0"/>
                </a:solidFill>
              </a:endParaRP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3928544" y="4349960"/>
              <a:ext cx="1584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contenu: string</a:t>
              </a:r>
            </a:p>
          </p:txBody>
        </p:sp>
        <p:cxnSp>
          <p:nvCxnSpPr>
            <p:cNvPr id="65" name="Connecteur droit 64"/>
            <p:cNvCxnSpPr/>
            <p:nvPr/>
          </p:nvCxnSpPr>
          <p:spPr>
            <a:xfrm>
              <a:off x="3887600" y="4706232"/>
              <a:ext cx="262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ZoneTexte 65"/>
            <p:cNvSpPr txBox="1"/>
            <p:nvPr/>
          </p:nvSpPr>
          <p:spPr>
            <a:xfrm>
              <a:off x="3928544" y="5228006"/>
              <a:ext cx="158417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err="1" smtClean="0"/>
                <a:t>Print</a:t>
              </a:r>
              <a:r>
                <a:rPr lang="fr-FR" sz="1600" dirty="0" smtClean="0"/>
                <a:t>()</a:t>
              </a:r>
            </a:p>
          </p:txBody>
        </p:sp>
      </p:grpSp>
      <p:grpSp>
        <p:nvGrpSpPr>
          <p:cNvPr id="70" name="Groupe 69"/>
          <p:cNvGrpSpPr/>
          <p:nvPr/>
        </p:nvGrpSpPr>
        <p:grpSpPr>
          <a:xfrm>
            <a:off x="5868144" y="4149080"/>
            <a:ext cx="2736304" cy="2160240"/>
            <a:chOff x="5364088" y="2852936"/>
            <a:chExt cx="2736304" cy="2160240"/>
          </a:xfrm>
        </p:grpSpPr>
        <p:sp>
          <p:nvSpPr>
            <p:cNvPr id="71" name="Rectangle 70"/>
            <p:cNvSpPr/>
            <p:nvPr/>
          </p:nvSpPr>
          <p:spPr>
            <a:xfrm>
              <a:off x="5395321" y="2852936"/>
              <a:ext cx="2628000" cy="21602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5364088" y="2854677"/>
              <a:ext cx="26642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Date</a:t>
              </a:r>
              <a:endParaRPr lang="fr-FR" b="1" i="1" dirty="0"/>
            </a:p>
          </p:txBody>
        </p:sp>
        <p:cxnSp>
          <p:nvCxnSpPr>
            <p:cNvPr id="73" name="Connecteur droit 72"/>
            <p:cNvCxnSpPr/>
            <p:nvPr/>
          </p:nvCxnSpPr>
          <p:spPr>
            <a:xfrm>
              <a:off x="5399445" y="3259429"/>
              <a:ext cx="262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ZoneTexte 73"/>
            <p:cNvSpPr txBox="1"/>
            <p:nvPr/>
          </p:nvSpPr>
          <p:spPr>
            <a:xfrm>
              <a:off x="5432328" y="3263197"/>
              <a:ext cx="15841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/>
                <a:t>jour : </a:t>
              </a:r>
              <a:r>
                <a:rPr lang="fr-FR" sz="1600" dirty="0" err="1" smtClean="0"/>
                <a:t>int</a:t>
              </a:r>
              <a:endParaRPr lang="fr-FR" sz="1600" dirty="0" smtClean="0"/>
            </a:p>
            <a:p>
              <a:r>
                <a:rPr lang="fr-FR" sz="1600" dirty="0" smtClean="0"/>
                <a:t>mois : </a:t>
              </a:r>
              <a:r>
                <a:rPr lang="fr-FR" sz="1600" dirty="0" err="1" smtClean="0"/>
                <a:t>int</a:t>
              </a:r>
              <a:endParaRPr lang="fr-FR" sz="1600" dirty="0" smtClean="0"/>
            </a:p>
            <a:p>
              <a:r>
                <a:rPr lang="fr-FR" sz="1600" dirty="0" smtClean="0"/>
                <a:t>année : </a:t>
              </a:r>
              <a:r>
                <a:rPr lang="fr-FR" sz="1600" dirty="0" err="1" smtClean="0"/>
                <a:t>int</a:t>
              </a:r>
              <a:endParaRPr lang="fr-FR" sz="1600" dirty="0" smtClean="0"/>
            </a:p>
          </p:txBody>
        </p:sp>
        <p:cxnSp>
          <p:nvCxnSpPr>
            <p:cNvPr id="75" name="Connecteur droit 74"/>
            <p:cNvCxnSpPr/>
            <p:nvPr/>
          </p:nvCxnSpPr>
          <p:spPr>
            <a:xfrm>
              <a:off x="5391384" y="4152848"/>
              <a:ext cx="2628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Groupe 75"/>
            <p:cNvGrpSpPr/>
            <p:nvPr/>
          </p:nvGrpSpPr>
          <p:grpSpPr>
            <a:xfrm>
              <a:off x="5412738" y="4170264"/>
              <a:ext cx="2687654" cy="829264"/>
              <a:chOff x="5412738" y="4976000"/>
              <a:chExt cx="2687654" cy="829264"/>
            </a:xfrm>
          </p:grpSpPr>
          <p:sp>
            <p:nvSpPr>
              <p:cNvPr id="77" name="ZoneTexte 76"/>
              <p:cNvSpPr txBox="1"/>
              <p:nvPr/>
            </p:nvSpPr>
            <p:spPr>
              <a:xfrm>
                <a:off x="5412738" y="4976000"/>
                <a:ext cx="268765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b="1" dirty="0" smtClean="0">
                    <a:solidFill>
                      <a:srgbClr val="0070C0"/>
                    </a:solidFill>
                  </a:rPr>
                  <a:t>égal(Object o) : </a:t>
                </a:r>
                <a:r>
                  <a:rPr lang="fr-FR" sz="1600" b="1" dirty="0" err="1" smtClean="0">
                    <a:solidFill>
                      <a:srgbClr val="0070C0"/>
                    </a:solidFill>
                  </a:rPr>
                  <a:t>boolean</a:t>
                </a:r>
                <a:endParaRPr lang="fr-FR" sz="1600" b="1" dirty="0" smtClean="0">
                  <a:solidFill>
                    <a:srgbClr val="0070C0"/>
                  </a:solidFill>
                </a:endParaRPr>
              </a:p>
              <a:p>
                <a:r>
                  <a:rPr lang="fr-FR" sz="1600" b="1" dirty="0" smtClean="0">
                    <a:solidFill>
                      <a:srgbClr val="0070C0"/>
                    </a:solidFill>
                  </a:rPr>
                  <a:t>supérieur(Object o) : </a:t>
                </a:r>
                <a:r>
                  <a:rPr lang="fr-FR" sz="1600" b="1" dirty="0" err="1" smtClean="0">
                    <a:solidFill>
                      <a:srgbClr val="0070C0"/>
                    </a:solidFill>
                  </a:rPr>
                  <a:t>boolean</a:t>
                </a:r>
                <a:endParaRPr lang="fr-FR" sz="1600" b="1" dirty="0" smtClean="0">
                  <a:solidFill>
                    <a:srgbClr val="0070C0"/>
                  </a:solidFill>
                </a:endParaRPr>
              </a:p>
            </p:txBody>
          </p:sp>
          <p:sp>
            <p:nvSpPr>
              <p:cNvPr id="78" name="ZoneTexte 77"/>
              <p:cNvSpPr txBox="1"/>
              <p:nvPr/>
            </p:nvSpPr>
            <p:spPr>
              <a:xfrm>
                <a:off x="5432328" y="5466710"/>
                <a:ext cx="158417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sz="1600" dirty="0" err="1" smtClean="0"/>
                  <a:t>diff</a:t>
                </a:r>
                <a:r>
                  <a:rPr lang="fr-FR" sz="1600" dirty="0" smtClean="0"/>
                  <a:t>(Date d)</a:t>
                </a:r>
              </a:p>
            </p:txBody>
          </p:sp>
        </p:grpSp>
      </p:grpSp>
      <p:sp>
        <p:nvSpPr>
          <p:cNvPr id="79" name="Triangle isocèle 78"/>
          <p:cNvSpPr/>
          <p:nvPr/>
        </p:nvSpPr>
        <p:spPr>
          <a:xfrm>
            <a:off x="6516216" y="3284984"/>
            <a:ext cx="216024" cy="266328"/>
          </a:xfrm>
          <a:prstGeom prst="triangl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0" name="Connecteur droit 79"/>
          <p:cNvCxnSpPr/>
          <p:nvPr/>
        </p:nvCxnSpPr>
        <p:spPr>
          <a:xfrm flipV="1">
            <a:off x="6615520" y="3563136"/>
            <a:ext cx="0" cy="57229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/>
          <p:cNvCxnSpPr/>
          <p:nvPr/>
        </p:nvCxnSpPr>
        <p:spPr>
          <a:xfrm>
            <a:off x="3106688" y="2817904"/>
            <a:ext cx="1008112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riangle isocèle 82"/>
          <p:cNvSpPr/>
          <p:nvPr/>
        </p:nvSpPr>
        <p:spPr>
          <a:xfrm rot="5400000">
            <a:off x="4132216" y="2683768"/>
            <a:ext cx="216024" cy="266328"/>
          </a:xfrm>
          <a:prstGeom prst="triangl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5" name="Rectangle 84"/>
          <p:cNvSpPr/>
          <p:nvPr/>
        </p:nvSpPr>
        <p:spPr>
          <a:xfrm>
            <a:off x="179512" y="5662989"/>
            <a:ext cx="18722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i="1" dirty="0" smtClean="0">
                <a:solidFill>
                  <a:srgbClr val="0070C0"/>
                </a:solidFill>
              </a:rPr>
              <a:t>classes réalisant</a:t>
            </a:r>
          </a:p>
          <a:p>
            <a:r>
              <a:rPr lang="fr-FR" i="1" dirty="0" smtClean="0">
                <a:solidFill>
                  <a:srgbClr val="0070C0"/>
                </a:solidFill>
              </a:rPr>
              <a:t>l'interface</a:t>
            </a:r>
            <a:endParaRPr lang="fr-FR" dirty="0">
              <a:solidFill>
                <a:srgbClr val="0070C0"/>
              </a:solidFill>
            </a:endParaRPr>
          </a:p>
        </p:txBody>
      </p:sp>
      <p:cxnSp>
        <p:nvCxnSpPr>
          <p:cNvPr id="88" name="Connecteur droit avec flèche 87"/>
          <p:cNvCxnSpPr/>
          <p:nvPr/>
        </p:nvCxnSpPr>
        <p:spPr>
          <a:xfrm>
            <a:off x="1907704" y="5916182"/>
            <a:ext cx="3960440" cy="249122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avec flèche 90"/>
          <p:cNvCxnSpPr/>
          <p:nvPr/>
        </p:nvCxnSpPr>
        <p:spPr>
          <a:xfrm flipV="1">
            <a:off x="1907704" y="5328504"/>
            <a:ext cx="936104" cy="576064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/>
          <p:cNvCxnSpPr/>
          <p:nvPr/>
        </p:nvCxnSpPr>
        <p:spPr>
          <a:xfrm flipV="1">
            <a:off x="1935000" y="3645024"/>
            <a:ext cx="116720" cy="2232248"/>
          </a:xfrm>
          <a:prstGeom prst="straightConnector1">
            <a:avLst/>
          </a:prstGeom>
          <a:ln w="127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Interface (3)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69</a:t>
            </a:fld>
            <a:endParaRPr lang="fr-FR"/>
          </a:p>
        </p:txBody>
      </p:sp>
      <p:sp>
        <p:nvSpPr>
          <p:cNvPr id="43" name="Espace réservé du contenu 2"/>
          <p:cNvSpPr txBox="1">
            <a:spLocks/>
          </p:cNvSpPr>
          <p:nvPr/>
        </p:nvSpPr>
        <p:spPr>
          <a:xfrm>
            <a:off x="467544" y="1556792"/>
            <a:ext cx="8280920" cy="18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Une classe qui réalise une interface doit </a:t>
            </a:r>
            <a:r>
              <a:rPr lang="fr-FR" sz="2400" dirty="0" smtClean="0">
                <a:solidFill>
                  <a:srgbClr val="0070C0"/>
                </a:solidFill>
              </a:rPr>
              <a:t>implémenter toutes </a:t>
            </a:r>
            <a:r>
              <a:rPr lang="fr-FR" sz="2400" dirty="0" smtClean="0"/>
              <a:t>ses opérations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Une classe peut réaliser </a:t>
            </a:r>
            <a:r>
              <a:rPr lang="fr-FR" sz="2400" dirty="0" smtClean="0">
                <a:solidFill>
                  <a:srgbClr val="0070C0"/>
                </a:solidFill>
              </a:rPr>
              <a:t>plusieurs</a:t>
            </a:r>
            <a:r>
              <a:rPr lang="fr-FR" sz="2400" dirty="0" smtClean="0"/>
              <a:t> interfaces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Une interface peut </a:t>
            </a:r>
            <a:r>
              <a:rPr lang="fr-FR" sz="2400" dirty="0" smtClean="0">
                <a:solidFill>
                  <a:srgbClr val="0070C0"/>
                </a:solidFill>
              </a:rPr>
              <a:t>hériter</a:t>
            </a:r>
            <a:r>
              <a:rPr lang="fr-FR" sz="2400" dirty="0" smtClean="0"/>
              <a:t> d’autres interfaces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UML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/>
              <a:t>Un </a:t>
            </a:r>
            <a:r>
              <a:rPr lang="fr-FR" sz="2400" dirty="0" smtClean="0">
                <a:solidFill>
                  <a:srgbClr val="0070C0"/>
                </a:solidFill>
              </a:rPr>
              <a:t>langage</a:t>
            </a:r>
            <a:r>
              <a:rPr lang="fr-FR" sz="2400" dirty="0" smtClean="0"/>
              <a:t> et pas </a:t>
            </a:r>
            <a:r>
              <a:rPr lang="fr-FR" sz="2400" dirty="0"/>
              <a:t>une </a:t>
            </a:r>
            <a:r>
              <a:rPr lang="fr-FR" sz="2400" dirty="0" smtClean="0">
                <a:solidFill>
                  <a:srgbClr val="0070C0"/>
                </a:solidFill>
              </a:rPr>
              <a:t>méthode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Permet de </a:t>
            </a:r>
            <a:r>
              <a:rPr lang="fr-FR" sz="2400" dirty="0" smtClean="0">
                <a:solidFill>
                  <a:srgbClr val="0070C0"/>
                </a:solidFill>
              </a:rPr>
              <a:t>modéliser</a:t>
            </a:r>
            <a:r>
              <a:rPr lang="fr-FR" sz="2400" dirty="0" smtClean="0"/>
              <a:t> toutes les étapes du développement d’une application de l’</a:t>
            </a:r>
            <a:r>
              <a:rPr lang="fr-FR" sz="2400" dirty="0" smtClean="0">
                <a:solidFill>
                  <a:srgbClr val="0070C0"/>
                </a:solidFill>
              </a:rPr>
              <a:t>analyse </a:t>
            </a:r>
            <a:r>
              <a:rPr lang="fr-FR" sz="2400" dirty="0" smtClean="0"/>
              <a:t>au </a:t>
            </a:r>
            <a:r>
              <a:rPr lang="fr-FR" sz="2400" dirty="0" smtClean="0">
                <a:solidFill>
                  <a:srgbClr val="0070C0"/>
                </a:solidFill>
              </a:rPr>
              <a:t>déploiement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S’articule autour de plusieurs types de </a:t>
            </a:r>
            <a:r>
              <a:rPr lang="fr-FR" sz="2400" dirty="0" smtClean="0">
                <a:solidFill>
                  <a:srgbClr val="0070C0"/>
                </a:solidFill>
              </a:rPr>
              <a:t>diagrammes</a:t>
            </a:r>
            <a:r>
              <a:rPr lang="fr-FR" sz="2400" dirty="0" smtClean="0"/>
              <a:t> </a:t>
            </a: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Les </a:t>
            </a:r>
            <a:r>
              <a:rPr lang="fr-FR" sz="2400" dirty="0" smtClean="0">
                <a:solidFill>
                  <a:srgbClr val="0070C0"/>
                </a:solidFill>
              </a:rPr>
              <a:t>diagrammes</a:t>
            </a:r>
            <a:r>
              <a:rPr lang="fr-FR" sz="2400" dirty="0" smtClean="0"/>
              <a:t> décrivent les </a:t>
            </a:r>
            <a:r>
              <a:rPr lang="fr-FR" sz="2400" dirty="0" smtClean="0">
                <a:solidFill>
                  <a:srgbClr val="0070C0"/>
                </a:solidFill>
              </a:rPr>
              <a:t>modèles</a:t>
            </a:r>
          </a:p>
          <a:p>
            <a:pPr>
              <a:buNone/>
            </a:pPr>
            <a:endParaRPr lang="fr-FR" sz="2400" dirty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Chaque </a:t>
            </a:r>
            <a:r>
              <a:rPr lang="fr-FR" sz="2400" dirty="0"/>
              <a:t>diagramme donne un point de vue différent sur le </a:t>
            </a:r>
            <a:r>
              <a:rPr lang="fr-FR" sz="2400" dirty="0" smtClean="0"/>
              <a:t>système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Attribut dérivé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70</a:t>
            </a:fld>
            <a:endParaRPr lang="fr-FR"/>
          </a:p>
        </p:txBody>
      </p:sp>
      <p:sp>
        <p:nvSpPr>
          <p:cNvPr id="43" name="Espace réservé du contenu 2"/>
          <p:cNvSpPr txBox="1">
            <a:spLocks/>
          </p:cNvSpPr>
          <p:nvPr/>
        </p:nvSpPr>
        <p:spPr>
          <a:xfrm>
            <a:off x="467544" y="1556792"/>
            <a:ext cx="8280920" cy="18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Peut être calculé à tout moment à partir d'autres informations du système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200" dirty="0" smtClean="0"/>
              <a:t>Notation : /attribut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200" dirty="0" smtClean="0"/>
              <a:t>Peut nécessiter des informations de plusieurs classes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3739138" y="3609048"/>
            <a:ext cx="1602000" cy="147613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3725490" y="3654173"/>
            <a:ext cx="1623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Personne</a:t>
            </a:r>
            <a:endParaRPr lang="fr-FR" b="1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3743262" y="4941168"/>
            <a:ext cx="160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3743262" y="4031215"/>
            <a:ext cx="1602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756554" y="4041096"/>
            <a:ext cx="16075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 smtClean="0"/>
              <a:t>nom : string</a:t>
            </a:r>
          </a:p>
          <a:p>
            <a:r>
              <a:rPr lang="fr-FR" sz="1600" dirty="0" smtClean="0"/>
              <a:t>naissance : Date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/</a:t>
            </a:r>
            <a:r>
              <a:rPr lang="fr-FR" sz="1600" b="1" dirty="0" err="1" smtClean="0">
                <a:solidFill>
                  <a:srgbClr val="0070C0"/>
                </a:solidFill>
              </a:rPr>
              <a:t>age</a:t>
            </a:r>
            <a:r>
              <a:rPr lang="fr-FR" sz="1600" b="1" dirty="0" smtClean="0">
                <a:solidFill>
                  <a:srgbClr val="0070C0"/>
                </a:solidFill>
              </a:rPr>
              <a:t> : </a:t>
            </a:r>
            <a:r>
              <a:rPr lang="fr-FR" sz="1600" b="1" dirty="0" err="1" smtClean="0">
                <a:solidFill>
                  <a:srgbClr val="0070C0"/>
                </a:solidFill>
              </a:rPr>
              <a:t>int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040416" y="3983880"/>
            <a:ext cx="16561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attribut dérivé</a:t>
            </a:r>
            <a:endParaRPr lang="fr-FR" sz="1600" b="1" dirty="0">
              <a:solidFill>
                <a:srgbClr val="0070C0"/>
              </a:solidFill>
            </a:endParaRPr>
          </a:p>
        </p:txBody>
      </p:sp>
      <p:sp>
        <p:nvSpPr>
          <p:cNvPr id="13" name="Arc 12"/>
          <p:cNvSpPr/>
          <p:nvPr/>
        </p:nvSpPr>
        <p:spPr>
          <a:xfrm rot="5838385" flipV="1">
            <a:off x="3332998" y="3813287"/>
            <a:ext cx="789332" cy="1060354"/>
          </a:xfrm>
          <a:prstGeom prst="arc">
            <a:avLst>
              <a:gd name="adj1" fmla="val 16267863"/>
              <a:gd name="adj2" fmla="val 513853"/>
            </a:avLst>
          </a:prstGeom>
          <a:ln w="12700">
            <a:solidFill>
              <a:srgbClr val="002060"/>
            </a:solidFill>
            <a:headEnd type="none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Association dérivée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71</a:t>
            </a:fld>
            <a:endParaRPr lang="fr-FR"/>
          </a:p>
        </p:txBody>
      </p:sp>
      <p:sp>
        <p:nvSpPr>
          <p:cNvPr id="43" name="Espace réservé du contenu 2"/>
          <p:cNvSpPr txBox="1">
            <a:spLocks/>
          </p:cNvSpPr>
          <p:nvPr/>
        </p:nvSpPr>
        <p:spPr>
          <a:xfrm>
            <a:off x="467544" y="1556792"/>
            <a:ext cx="8280920" cy="1800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Peut être calculé à tout moment à partir d'autres informations du système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200" dirty="0" smtClean="0"/>
              <a:t>Notation : /association</a:t>
            </a:r>
            <a:endParaRPr lang="fr-FR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824" y="2965888"/>
            <a:ext cx="7920880" cy="2520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/>
          <a:lstStyle/>
          <a:p>
            <a:r>
              <a:rPr lang="fr-FR" dirty="0" smtClean="0"/>
              <a:t>Contraintes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Contraintes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73</a:t>
            </a:fld>
            <a:endParaRPr lang="fr-FR"/>
          </a:p>
        </p:txBody>
      </p:sp>
      <p:sp>
        <p:nvSpPr>
          <p:cNvPr id="43" name="Espace réservé du contenu 2"/>
          <p:cNvSpPr txBox="1">
            <a:spLocks/>
          </p:cNvSpPr>
          <p:nvPr/>
        </p:nvSpPr>
        <p:spPr>
          <a:xfrm>
            <a:off x="467544" y="1556792"/>
            <a:ext cx="8280920" cy="3168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Portant sur les éléments du modèle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Les attributs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Les associations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Doivent être vérifiées à tout instant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 Héritage des contraintes de la </a:t>
            </a:r>
            <a:r>
              <a:rPr lang="fr-FR" sz="2400" dirty="0" err="1" smtClean="0"/>
              <a:t>super-classe</a:t>
            </a:r>
            <a:r>
              <a:rPr lang="fr-FR" sz="2400" dirty="0" smtClean="0"/>
              <a:t> vers les sous-classes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Exprimé en utilisant le langage OCL</a:t>
            </a:r>
          </a:p>
          <a:p>
            <a:endParaRPr lang="fr-F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OCL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74</a:t>
            </a:fld>
            <a:endParaRPr lang="fr-FR"/>
          </a:p>
        </p:txBody>
      </p:sp>
      <p:sp>
        <p:nvSpPr>
          <p:cNvPr id="43" name="Espace réservé du contenu 2"/>
          <p:cNvSpPr txBox="1">
            <a:spLocks/>
          </p:cNvSpPr>
          <p:nvPr/>
        </p:nvSpPr>
        <p:spPr>
          <a:xfrm>
            <a:off x="467544" y="1556792"/>
            <a:ext cx="8280920" cy="31683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Object </a:t>
            </a:r>
            <a:r>
              <a:rPr lang="fr-FR" sz="2400" dirty="0" err="1" smtClean="0"/>
              <a:t>Constraint</a:t>
            </a:r>
            <a:r>
              <a:rPr lang="fr-FR" sz="2400" dirty="0" smtClean="0"/>
              <a:t> </a:t>
            </a:r>
            <a:r>
              <a:rPr lang="fr-FR" sz="2400" dirty="0" err="1" smtClean="0"/>
              <a:t>Language</a:t>
            </a:r>
            <a:endParaRPr lang="fr-FR" sz="2400" dirty="0" smtClean="0"/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Initialement, un projet d’IBM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Appartenant à UML depuis UML 1.1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Langage formel d’expression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Permettant de définir des contraintes sur les différents diagrammes d’UML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Basé sur la théorie des ensembles et la logique des prédicats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de contraintes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75</a:t>
            </a:fld>
            <a:endParaRPr lang="fr-F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847850"/>
            <a:ext cx="4813895" cy="3669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de contraintes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76</a:t>
            </a:fld>
            <a:endParaRPr lang="fr-F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2025" y="2281238"/>
            <a:ext cx="721995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187624" y="5085184"/>
            <a:ext cx="69127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dirty="0" smtClean="0"/>
              <a:t>Une personne ne peut avoir les deux rôles à la fois</a:t>
            </a:r>
            <a:endParaRPr lang="fr-F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de contraintes (3)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77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187624" y="5085184"/>
            <a:ext cx="691276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200" dirty="0" smtClean="0"/>
              <a:t>Une personne qui dirige une entreprise est</a:t>
            </a:r>
          </a:p>
          <a:p>
            <a:r>
              <a:rPr lang="fr-FR" sz="2200" dirty="0" smtClean="0"/>
              <a:t>forcément un de ses employés</a:t>
            </a:r>
            <a:endParaRPr lang="fr-FR" sz="22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13" y="2366963"/>
            <a:ext cx="7191375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de contraintes (4)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78</a:t>
            </a:fld>
            <a:endParaRPr lang="fr-FR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6313" y="1976438"/>
            <a:ext cx="7191375" cy="290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564904"/>
            <a:ext cx="8229600" cy="1143000"/>
          </a:xfrm>
        </p:spPr>
        <p:txBody>
          <a:bodyPr/>
          <a:lstStyle/>
          <a:p>
            <a:r>
              <a:rPr lang="fr-FR" dirty="0" smtClean="0"/>
              <a:t>Diagramme d’objets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79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Diagrammes UML - Points de vue sur le système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825789"/>
            <a:ext cx="7272808" cy="4339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d’objets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80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48245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Représente les objets (instances de classes) et  leurs liens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Exprime la structure statique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Une instance d’un diagramme de classes illustrant l’état d’un système à un moment donné</a:t>
            </a:r>
          </a:p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S’utilisent principalement pour 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analyser des exemples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Des cas de test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…</a:t>
            </a:r>
          </a:p>
          <a:p>
            <a:pPr marL="34290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Un graphe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Nœuds : Objets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</a:pPr>
            <a:r>
              <a:rPr lang="fr-FR" sz="2200" dirty="0" smtClean="0"/>
              <a:t>Arêtes : Liens entre objets</a:t>
            </a:r>
            <a:endParaRPr kumimoji="0" lang="fr-FR" sz="2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d’objets (2)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81</a:t>
            </a:fld>
            <a:endParaRPr lang="fr-FR"/>
          </a:p>
        </p:txBody>
      </p:sp>
      <p:sp>
        <p:nvSpPr>
          <p:cNvPr id="48" name="Espace réservé du contenu 2"/>
          <p:cNvSpPr txBox="1">
            <a:spLocks/>
          </p:cNvSpPr>
          <p:nvPr/>
        </p:nvSpPr>
        <p:spPr>
          <a:xfrm>
            <a:off x="467544" y="1556792"/>
            <a:ext cx="850728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dirty="0" smtClean="0"/>
              <a:t>Représentation des objets</a:t>
            </a:r>
            <a:endParaRPr kumimoji="0" lang="fr-FR" sz="2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67544" y="3645024"/>
            <a:ext cx="8507288" cy="7200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§"/>
            </a:pPr>
            <a:r>
              <a:rPr lang="fr-FR" sz="2400" noProof="0" dirty="0" smtClean="0"/>
              <a:t>Exemple</a:t>
            </a:r>
            <a:endParaRPr kumimoji="0" lang="fr-FR" sz="22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1" name="Connecteur droit 10"/>
          <p:cNvCxnSpPr>
            <a:endCxn id="33" idx="1"/>
          </p:cNvCxnSpPr>
          <p:nvPr/>
        </p:nvCxnSpPr>
        <p:spPr>
          <a:xfrm>
            <a:off x="2632216" y="4908974"/>
            <a:ext cx="3473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67544" y="4221088"/>
            <a:ext cx="2160000" cy="2304256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467544" y="4653136"/>
            <a:ext cx="2123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dirty="0" smtClean="0"/>
              <a:t> désignation : string</a:t>
            </a:r>
          </a:p>
          <a:p>
            <a:pPr>
              <a:buFontTx/>
              <a:buChar char="-"/>
            </a:pPr>
            <a:r>
              <a:rPr lang="fr-FR" dirty="0" smtClean="0"/>
              <a:t> date : string</a:t>
            </a:r>
          </a:p>
          <a:p>
            <a:pPr>
              <a:buFontTx/>
              <a:buChar char="-"/>
            </a:pPr>
            <a:r>
              <a:rPr lang="fr-FR" dirty="0" smtClean="0"/>
              <a:t> lieu : string</a:t>
            </a:r>
          </a:p>
          <a:p>
            <a:pPr>
              <a:buFontTx/>
              <a:buChar char="-"/>
            </a:pPr>
            <a:r>
              <a:rPr lang="fr-FR" dirty="0" smtClean="0"/>
              <a:t> vainqueur : string</a:t>
            </a:r>
          </a:p>
        </p:txBody>
      </p:sp>
      <p:sp>
        <p:nvSpPr>
          <p:cNvPr id="23" name="ZoneTexte 22"/>
          <p:cNvSpPr txBox="1"/>
          <p:nvPr/>
        </p:nvSpPr>
        <p:spPr>
          <a:xfrm>
            <a:off x="2632216" y="4515541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*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5800568" y="4437112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</a:t>
            </a:r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2618568" y="4851512"/>
            <a:ext cx="10293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 combat</a:t>
            </a:r>
            <a:endParaRPr lang="fr-FR" dirty="0"/>
          </a:p>
        </p:txBody>
      </p:sp>
      <p:sp>
        <p:nvSpPr>
          <p:cNvPr id="26" name="ZoneTexte 25"/>
          <p:cNvSpPr txBox="1"/>
          <p:nvPr/>
        </p:nvSpPr>
        <p:spPr>
          <a:xfrm>
            <a:off x="5175732" y="4851512"/>
            <a:ext cx="9712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- boxeur</a:t>
            </a:r>
            <a:endParaRPr lang="fr-FR" dirty="0"/>
          </a:p>
        </p:txBody>
      </p:sp>
      <p:sp>
        <p:nvSpPr>
          <p:cNvPr id="28" name="ZoneTexte 27"/>
          <p:cNvSpPr txBox="1"/>
          <p:nvPr/>
        </p:nvSpPr>
        <p:spPr>
          <a:xfrm>
            <a:off x="467544" y="5869133"/>
            <a:ext cx="22677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+ annuler() : </a:t>
            </a:r>
            <a:r>
              <a:rPr lang="fr-FR" dirty="0" err="1" smtClean="0"/>
              <a:t>void</a:t>
            </a:r>
            <a:endParaRPr lang="fr-FR" dirty="0" smtClean="0"/>
          </a:p>
          <a:p>
            <a:r>
              <a:rPr lang="fr-FR" dirty="0" smtClean="0"/>
              <a:t>+ </a:t>
            </a:r>
            <a:r>
              <a:rPr lang="fr-FR" dirty="0" err="1" smtClean="0"/>
              <a:t>setVainqueur</a:t>
            </a:r>
            <a:r>
              <a:rPr lang="fr-FR" dirty="0" smtClean="0"/>
              <a:t> : </a:t>
            </a:r>
            <a:r>
              <a:rPr lang="fr-FR" dirty="0" err="1" smtClean="0"/>
              <a:t>void</a:t>
            </a:r>
            <a:endParaRPr lang="fr-FR" dirty="0" smtClean="0"/>
          </a:p>
        </p:txBody>
      </p:sp>
      <p:sp>
        <p:nvSpPr>
          <p:cNvPr id="29" name="ZoneTexte 28"/>
          <p:cNvSpPr txBox="1"/>
          <p:nvPr/>
        </p:nvSpPr>
        <p:spPr>
          <a:xfrm>
            <a:off x="467544" y="4221088"/>
            <a:ext cx="219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err="1" smtClean="0"/>
              <a:t>CombatDeBoxe</a:t>
            </a:r>
            <a:endParaRPr lang="fr-FR" b="1" dirty="0"/>
          </a:p>
        </p:txBody>
      </p:sp>
      <p:cxnSp>
        <p:nvCxnSpPr>
          <p:cNvPr id="30" name="Connecteur droit 29"/>
          <p:cNvCxnSpPr/>
          <p:nvPr/>
        </p:nvCxnSpPr>
        <p:spPr>
          <a:xfrm flipV="1">
            <a:off x="467544" y="4625840"/>
            <a:ext cx="21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V="1">
            <a:off x="467544" y="5877272"/>
            <a:ext cx="216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106016" y="4221088"/>
            <a:ext cx="2520000" cy="151216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6106016" y="4653136"/>
            <a:ext cx="1957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dirty="0" smtClean="0"/>
              <a:t> nom : string</a:t>
            </a:r>
          </a:p>
          <a:p>
            <a:pPr>
              <a:buFontTx/>
              <a:buChar char="-"/>
            </a:pPr>
            <a:r>
              <a:rPr lang="fr-FR" dirty="0" smtClean="0"/>
              <a:t> catégorie : string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6106016" y="5332860"/>
            <a:ext cx="2605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+ </a:t>
            </a:r>
            <a:r>
              <a:rPr lang="fr-FR" dirty="0" err="1" smtClean="0"/>
              <a:t>changerCatégorie</a:t>
            </a:r>
            <a:r>
              <a:rPr lang="fr-FR" dirty="0" smtClean="0"/>
              <a:t> : </a:t>
            </a:r>
            <a:r>
              <a:rPr lang="fr-FR" dirty="0" err="1" smtClean="0"/>
              <a:t>void</a:t>
            </a:r>
            <a:endParaRPr lang="fr-FR" dirty="0" smtClean="0"/>
          </a:p>
        </p:txBody>
      </p:sp>
      <p:sp>
        <p:nvSpPr>
          <p:cNvPr id="35" name="ZoneTexte 34"/>
          <p:cNvSpPr txBox="1"/>
          <p:nvPr/>
        </p:nvSpPr>
        <p:spPr>
          <a:xfrm>
            <a:off x="6106016" y="4221088"/>
            <a:ext cx="2533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/>
              <a:t>Boxeur</a:t>
            </a:r>
            <a:endParaRPr lang="fr-FR" b="1" dirty="0"/>
          </a:p>
        </p:txBody>
      </p:sp>
      <p:cxnSp>
        <p:nvCxnSpPr>
          <p:cNvPr id="36" name="Connecteur droit 35"/>
          <p:cNvCxnSpPr/>
          <p:nvPr/>
        </p:nvCxnSpPr>
        <p:spPr>
          <a:xfrm flipV="1">
            <a:off x="6106016" y="4625840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6106016" y="5345920"/>
            <a:ext cx="2520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e 38"/>
          <p:cNvGrpSpPr/>
          <p:nvPr/>
        </p:nvGrpSpPr>
        <p:grpSpPr>
          <a:xfrm>
            <a:off x="3527376" y="4443533"/>
            <a:ext cx="1353242" cy="369332"/>
            <a:chOff x="3684376" y="4292911"/>
            <a:chExt cx="1353242" cy="369332"/>
          </a:xfrm>
        </p:grpSpPr>
        <p:sp>
          <p:nvSpPr>
            <p:cNvPr id="13" name="ZoneTexte 12"/>
            <p:cNvSpPr txBox="1"/>
            <p:nvPr/>
          </p:nvSpPr>
          <p:spPr>
            <a:xfrm>
              <a:off x="3867233" y="4292911"/>
              <a:ext cx="11703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 smtClean="0"/>
                <a:t>Participe à</a:t>
              </a:r>
              <a:endParaRPr lang="fr-FR" dirty="0"/>
            </a:p>
          </p:txBody>
        </p:sp>
        <p:pic>
          <p:nvPicPr>
            <p:cNvPr id="38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684376" y="4392400"/>
              <a:ext cx="219075" cy="190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6" name="Groupe 55"/>
          <p:cNvGrpSpPr/>
          <p:nvPr/>
        </p:nvGrpSpPr>
        <p:grpSpPr>
          <a:xfrm>
            <a:off x="525904" y="2166264"/>
            <a:ext cx="2547576" cy="1382674"/>
            <a:chOff x="7353016" y="1988840"/>
            <a:chExt cx="2547576" cy="1382674"/>
          </a:xfrm>
        </p:grpSpPr>
        <p:sp>
          <p:nvSpPr>
            <p:cNvPr id="44" name="Rectangle 43"/>
            <p:cNvSpPr/>
            <p:nvPr/>
          </p:nvSpPr>
          <p:spPr>
            <a:xfrm>
              <a:off x="7366664" y="1988840"/>
              <a:ext cx="2520000" cy="136815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5" name="ZoneTexte 44"/>
            <p:cNvSpPr txBox="1"/>
            <p:nvPr/>
          </p:nvSpPr>
          <p:spPr>
            <a:xfrm>
              <a:off x="7366664" y="2448184"/>
              <a:ext cx="19578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nomAtt_1 = val_1 nomAtt_1 = val_2</a:t>
              </a:r>
            </a:p>
            <a:p>
              <a:r>
                <a:rPr lang="fr-FR" dirty="0" smtClean="0"/>
                <a:t>…</a:t>
              </a:r>
            </a:p>
          </p:txBody>
        </p:sp>
        <p:sp>
          <p:nvSpPr>
            <p:cNvPr id="47" name="ZoneTexte 46"/>
            <p:cNvSpPr txBox="1"/>
            <p:nvPr/>
          </p:nvSpPr>
          <p:spPr>
            <a:xfrm>
              <a:off x="7366664" y="1988840"/>
              <a:ext cx="25339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u="sng" dirty="0" err="1" smtClean="0"/>
                <a:t>nomObjet</a:t>
              </a:r>
              <a:r>
                <a:rPr lang="fr-FR" b="1" u="sng" dirty="0" smtClean="0"/>
                <a:t> : Classe</a:t>
              </a:r>
              <a:endParaRPr lang="fr-FR" b="1" u="sng" dirty="0"/>
            </a:p>
          </p:txBody>
        </p:sp>
        <p:cxnSp>
          <p:nvCxnSpPr>
            <p:cNvPr id="49" name="Connecteur droit 48"/>
            <p:cNvCxnSpPr/>
            <p:nvPr/>
          </p:nvCxnSpPr>
          <p:spPr>
            <a:xfrm flipV="1">
              <a:off x="7353016" y="2475480"/>
              <a:ext cx="2520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e 62"/>
          <p:cNvGrpSpPr/>
          <p:nvPr/>
        </p:nvGrpSpPr>
        <p:grpSpPr>
          <a:xfrm>
            <a:off x="3347864" y="2166264"/>
            <a:ext cx="2088232" cy="495672"/>
            <a:chOff x="3923928" y="2141240"/>
            <a:chExt cx="2088232" cy="495672"/>
          </a:xfrm>
        </p:grpSpPr>
        <p:sp>
          <p:nvSpPr>
            <p:cNvPr id="52" name="Rectangle 51"/>
            <p:cNvSpPr/>
            <p:nvPr/>
          </p:nvSpPr>
          <p:spPr>
            <a:xfrm>
              <a:off x="3923928" y="2141240"/>
              <a:ext cx="2016224" cy="49567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3923928" y="2141240"/>
              <a:ext cx="2088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u="sng" dirty="0" err="1" smtClean="0"/>
                <a:t>nomObjet</a:t>
              </a:r>
              <a:r>
                <a:rPr lang="fr-FR" b="1" u="sng" dirty="0" smtClean="0"/>
                <a:t> : Classe</a:t>
              </a:r>
              <a:endParaRPr lang="fr-FR" b="1" u="sng" dirty="0"/>
            </a:p>
          </p:txBody>
        </p:sp>
      </p:grpSp>
      <p:grpSp>
        <p:nvGrpSpPr>
          <p:cNvPr id="62" name="Groupe 61"/>
          <p:cNvGrpSpPr/>
          <p:nvPr/>
        </p:nvGrpSpPr>
        <p:grpSpPr>
          <a:xfrm>
            <a:off x="5804520" y="2166264"/>
            <a:ext cx="1071736" cy="495672"/>
            <a:chOff x="4076328" y="2789312"/>
            <a:chExt cx="1071736" cy="495672"/>
          </a:xfrm>
        </p:grpSpPr>
        <p:sp>
          <p:nvSpPr>
            <p:cNvPr id="57" name="Rectangle 56"/>
            <p:cNvSpPr/>
            <p:nvPr/>
          </p:nvSpPr>
          <p:spPr>
            <a:xfrm>
              <a:off x="4076328" y="2789312"/>
              <a:ext cx="1071736" cy="49567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4076328" y="2789312"/>
              <a:ext cx="10717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u="sng" dirty="0" smtClean="0"/>
                <a:t>: Classe</a:t>
              </a:r>
              <a:endParaRPr lang="fr-FR" b="1" u="sng" dirty="0"/>
            </a:p>
          </p:txBody>
        </p:sp>
      </p:grpSp>
      <p:grpSp>
        <p:nvGrpSpPr>
          <p:cNvPr id="61" name="Groupe 60"/>
          <p:cNvGrpSpPr/>
          <p:nvPr/>
        </p:nvGrpSpPr>
        <p:grpSpPr>
          <a:xfrm>
            <a:off x="7164288" y="2174648"/>
            <a:ext cx="1512168" cy="495672"/>
            <a:chOff x="755576" y="2132856"/>
            <a:chExt cx="1512168" cy="495672"/>
          </a:xfrm>
        </p:grpSpPr>
        <p:sp>
          <p:nvSpPr>
            <p:cNvPr id="59" name="Rectangle 58"/>
            <p:cNvSpPr/>
            <p:nvPr/>
          </p:nvSpPr>
          <p:spPr>
            <a:xfrm>
              <a:off x="755576" y="2132856"/>
              <a:ext cx="1440160" cy="49567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755576" y="2132856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u="sng" dirty="0" err="1" smtClean="0"/>
                <a:t>nomObjet</a:t>
              </a:r>
              <a:endParaRPr lang="fr-FR" b="1" u="sng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Diagramme d’objets (3)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82</a:t>
            </a:fld>
            <a:endParaRPr lang="fr-FR"/>
          </a:p>
        </p:txBody>
      </p:sp>
      <p:grpSp>
        <p:nvGrpSpPr>
          <p:cNvPr id="55" name="Groupe 54"/>
          <p:cNvGrpSpPr/>
          <p:nvPr/>
        </p:nvGrpSpPr>
        <p:grpSpPr>
          <a:xfrm>
            <a:off x="467544" y="2204864"/>
            <a:ext cx="8280920" cy="2592288"/>
            <a:chOff x="467544" y="3789040"/>
            <a:chExt cx="8280920" cy="2592288"/>
          </a:xfrm>
        </p:grpSpPr>
        <p:cxnSp>
          <p:nvCxnSpPr>
            <p:cNvPr id="9" name="Connecteur droit 8"/>
            <p:cNvCxnSpPr>
              <a:stCxn id="10" idx="3"/>
              <a:endCxn id="21" idx="1"/>
            </p:cNvCxnSpPr>
            <p:nvPr/>
          </p:nvCxnSpPr>
          <p:spPr>
            <a:xfrm flipV="1">
              <a:off x="3851920" y="4544254"/>
              <a:ext cx="2254096" cy="5409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67544" y="4221088"/>
              <a:ext cx="3384376" cy="172819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" name="ZoneTexte 10"/>
            <p:cNvSpPr txBox="1"/>
            <p:nvPr/>
          </p:nvSpPr>
          <p:spPr>
            <a:xfrm>
              <a:off x="467544" y="4653136"/>
              <a:ext cx="345638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Désignation = champ monde lourd</a:t>
              </a:r>
            </a:p>
            <a:p>
              <a:r>
                <a:rPr lang="fr-FR" dirty="0" smtClean="0"/>
                <a:t>date = 24/09/1974</a:t>
              </a:r>
            </a:p>
            <a:p>
              <a:r>
                <a:rPr lang="fr-FR" dirty="0" smtClean="0"/>
                <a:t>lieu = Kinshasa</a:t>
              </a:r>
            </a:p>
            <a:p>
              <a:r>
                <a:rPr lang="fr-FR" dirty="0" smtClean="0"/>
                <a:t>vainqueur = Mohamed Ali</a:t>
              </a:r>
            </a:p>
          </p:txBody>
        </p:sp>
        <p:sp>
          <p:nvSpPr>
            <p:cNvPr id="17" name="ZoneTexte 16"/>
            <p:cNvSpPr txBox="1"/>
            <p:nvPr/>
          </p:nvSpPr>
          <p:spPr>
            <a:xfrm>
              <a:off x="467544" y="4221088"/>
              <a:ext cx="338437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b="1" dirty="0" smtClean="0"/>
                <a:t>: </a:t>
              </a:r>
              <a:r>
                <a:rPr lang="fr-FR" b="1" u="sng" dirty="0" err="1" smtClean="0"/>
                <a:t>CombatDeBoxe</a:t>
              </a:r>
              <a:endParaRPr lang="fr-FR" b="1" u="sng" dirty="0"/>
            </a:p>
          </p:txBody>
        </p:sp>
        <p:cxnSp>
          <p:nvCxnSpPr>
            <p:cNvPr id="18" name="Connecteur droit 17"/>
            <p:cNvCxnSpPr/>
            <p:nvPr/>
          </p:nvCxnSpPr>
          <p:spPr>
            <a:xfrm>
              <a:off x="467544" y="4625840"/>
              <a:ext cx="33843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e 34"/>
            <p:cNvGrpSpPr/>
            <p:nvPr/>
          </p:nvGrpSpPr>
          <p:grpSpPr>
            <a:xfrm>
              <a:off x="6106016" y="3789040"/>
              <a:ext cx="2533928" cy="1152128"/>
              <a:chOff x="6106016" y="4221088"/>
              <a:chExt cx="2533928" cy="115212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6106016" y="4221088"/>
                <a:ext cx="2520000" cy="115212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" name="ZoneTexte 20"/>
              <p:cNvSpPr txBox="1"/>
              <p:nvPr/>
            </p:nvSpPr>
            <p:spPr>
              <a:xfrm>
                <a:off x="6106016" y="4653136"/>
                <a:ext cx="235441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nom = Mohamed Ali</a:t>
                </a:r>
              </a:p>
              <a:p>
                <a:r>
                  <a:rPr lang="fr-FR" dirty="0" smtClean="0"/>
                  <a:t>catégorie = Lourd</a:t>
                </a:r>
              </a:p>
            </p:txBody>
          </p:sp>
          <p:sp>
            <p:nvSpPr>
              <p:cNvPr id="23" name="ZoneTexte 22"/>
              <p:cNvSpPr txBox="1"/>
              <p:nvPr/>
            </p:nvSpPr>
            <p:spPr>
              <a:xfrm>
                <a:off x="6106016" y="4221088"/>
                <a:ext cx="2533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u="sng" dirty="0" smtClean="0"/>
                  <a:t>Ali : Boxeur</a:t>
                </a:r>
                <a:endParaRPr lang="fr-FR" b="1" u="sng" dirty="0"/>
              </a:p>
            </p:txBody>
          </p:sp>
          <p:cxnSp>
            <p:nvCxnSpPr>
              <p:cNvPr id="24" name="Connecteur droit 23"/>
              <p:cNvCxnSpPr/>
              <p:nvPr/>
            </p:nvCxnSpPr>
            <p:spPr>
              <a:xfrm flipV="1">
                <a:off x="6106016" y="4625840"/>
                <a:ext cx="2520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e 35"/>
            <p:cNvGrpSpPr/>
            <p:nvPr/>
          </p:nvGrpSpPr>
          <p:grpSpPr>
            <a:xfrm>
              <a:off x="6156176" y="5229200"/>
              <a:ext cx="2592288" cy="1152128"/>
              <a:chOff x="5076056" y="5517232"/>
              <a:chExt cx="2592288" cy="1152128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5076056" y="5517232"/>
                <a:ext cx="2520000" cy="115212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ZoneTexte 31"/>
              <p:cNvSpPr txBox="1"/>
              <p:nvPr/>
            </p:nvSpPr>
            <p:spPr>
              <a:xfrm>
                <a:off x="5076056" y="5949280"/>
                <a:ext cx="259228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r-FR" dirty="0" smtClean="0"/>
                  <a:t>nom = George </a:t>
                </a:r>
                <a:r>
                  <a:rPr lang="fr-FR" dirty="0" err="1" smtClean="0"/>
                  <a:t>Foreman</a:t>
                </a:r>
                <a:endParaRPr lang="fr-FR" dirty="0" smtClean="0"/>
              </a:p>
              <a:p>
                <a:r>
                  <a:rPr lang="fr-FR" dirty="0" smtClean="0"/>
                  <a:t>catégorie = Lourd</a:t>
                </a:r>
              </a:p>
            </p:txBody>
          </p:sp>
          <p:sp>
            <p:nvSpPr>
              <p:cNvPr id="33" name="ZoneTexte 32"/>
              <p:cNvSpPr txBox="1"/>
              <p:nvPr/>
            </p:nvSpPr>
            <p:spPr>
              <a:xfrm>
                <a:off x="5076056" y="5517232"/>
                <a:ext cx="253392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r-FR" b="1" u="sng" dirty="0" err="1" smtClean="0"/>
                  <a:t>Foreman</a:t>
                </a:r>
                <a:r>
                  <a:rPr lang="fr-FR" b="1" u="sng" dirty="0" smtClean="0"/>
                  <a:t> : Boxeur</a:t>
                </a:r>
                <a:endParaRPr lang="fr-FR" b="1" u="sng" dirty="0"/>
              </a:p>
            </p:txBody>
          </p:sp>
          <p:cxnSp>
            <p:nvCxnSpPr>
              <p:cNvPr id="34" name="Connecteur droit 33"/>
              <p:cNvCxnSpPr/>
              <p:nvPr/>
            </p:nvCxnSpPr>
            <p:spPr>
              <a:xfrm flipV="1">
                <a:off x="5076056" y="5921984"/>
                <a:ext cx="25200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Connecteur droit 41"/>
            <p:cNvCxnSpPr>
              <a:stCxn id="10" idx="3"/>
              <a:endCxn id="32" idx="1"/>
            </p:cNvCxnSpPr>
            <p:nvPr/>
          </p:nvCxnSpPr>
          <p:spPr>
            <a:xfrm>
              <a:off x="3851920" y="5085184"/>
              <a:ext cx="2304256" cy="89923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e 53"/>
          <p:cNvGrpSpPr/>
          <p:nvPr/>
        </p:nvGrpSpPr>
        <p:grpSpPr>
          <a:xfrm>
            <a:off x="2051720" y="4892778"/>
            <a:ext cx="4982827" cy="984494"/>
            <a:chOff x="3131840" y="1220370"/>
            <a:chExt cx="4982827" cy="984494"/>
          </a:xfrm>
        </p:grpSpPr>
        <p:sp>
          <p:nvSpPr>
            <p:cNvPr id="46" name="ZoneTexte 45"/>
            <p:cNvSpPr txBox="1"/>
            <p:nvPr/>
          </p:nvSpPr>
          <p:spPr>
            <a:xfrm>
              <a:off x="3131840" y="1469110"/>
              <a:ext cx="489654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La relation entre les objets s’appelle une lien</a:t>
              </a:r>
            </a:p>
            <a:p>
              <a:r>
                <a:rPr lang="fr-FR" dirty="0" smtClean="0"/>
                <a:t>Sil le lien porte un nom (optionnel), il est souligné </a:t>
              </a:r>
            </a:p>
          </p:txBody>
        </p:sp>
        <p:grpSp>
          <p:nvGrpSpPr>
            <p:cNvPr id="53" name="Groupe 52"/>
            <p:cNvGrpSpPr/>
            <p:nvPr/>
          </p:nvGrpSpPr>
          <p:grpSpPr>
            <a:xfrm>
              <a:off x="3131840" y="1220370"/>
              <a:ext cx="4982827" cy="984494"/>
              <a:chOff x="3131840" y="1220370"/>
              <a:chExt cx="4982827" cy="984494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3131840" y="1426424"/>
                <a:ext cx="4810888" cy="77844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0" name="Rectangle 49"/>
              <p:cNvSpPr/>
              <p:nvPr/>
            </p:nvSpPr>
            <p:spPr>
              <a:xfrm rot="19136886">
                <a:off x="7796583" y="1220370"/>
                <a:ext cx="318084" cy="45535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52" name="Triangle rectangle 51"/>
              <p:cNvSpPr/>
              <p:nvPr/>
            </p:nvSpPr>
            <p:spPr>
              <a:xfrm>
                <a:off x="7726704" y="1426424"/>
                <a:ext cx="216024" cy="266328"/>
              </a:xfrm>
              <a:prstGeom prst="rtTriangle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</p:grpSp>
      <p:cxnSp>
        <p:nvCxnSpPr>
          <p:cNvPr id="56" name="Connecteur droit 55"/>
          <p:cNvCxnSpPr/>
          <p:nvPr/>
        </p:nvCxnSpPr>
        <p:spPr>
          <a:xfrm flipH="1">
            <a:off x="4459048" y="4036128"/>
            <a:ext cx="720080" cy="106444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diagrammes d’UML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400" dirty="0" smtClean="0">
                <a:solidFill>
                  <a:srgbClr val="0070C0"/>
                </a:solidFill>
              </a:rPr>
              <a:t>14</a:t>
            </a:r>
            <a:r>
              <a:rPr lang="fr-FR" sz="2400" dirty="0" smtClean="0"/>
              <a:t> diagrammes depuis </a:t>
            </a:r>
            <a:r>
              <a:rPr lang="fr-FR" sz="2400" dirty="0" smtClean="0">
                <a:solidFill>
                  <a:srgbClr val="0070C0"/>
                </a:solidFill>
              </a:rPr>
              <a:t>UML 2.3</a:t>
            </a:r>
          </a:p>
          <a:p>
            <a:pPr>
              <a:buNone/>
            </a:pPr>
            <a:endParaRPr lang="fr-FR" sz="2400" dirty="0" smtClean="0">
              <a:solidFill>
                <a:srgbClr val="0070C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fr-FR" sz="2400" dirty="0" smtClean="0"/>
              <a:t>Classés en deux catégories</a:t>
            </a:r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400" dirty="0" smtClean="0"/>
              <a:t>Diagrammes de </a:t>
            </a:r>
            <a:r>
              <a:rPr lang="fr-FR" sz="2400" dirty="0" smtClean="0">
                <a:solidFill>
                  <a:srgbClr val="0070C0"/>
                </a:solidFill>
              </a:rPr>
              <a:t>structure</a:t>
            </a:r>
            <a:r>
              <a:rPr lang="fr-FR" sz="2400" dirty="0" smtClean="0"/>
              <a:t> (statiques) : décrire la structure d’un système selon plusieurs points de vue (classes, composants, nœuds, objets, packages, ..) </a:t>
            </a:r>
          </a:p>
          <a:p>
            <a:pPr marL="914400" lvl="1" indent="-457200">
              <a:buFont typeface="Wingdings" pitchFamily="2" charset="2"/>
              <a:buChar char="ü"/>
            </a:pPr>
            <a:endParaRPr lang="fr-FR" sz="2400" dirty="0" smtClean="0"/>
          </a:p>
          <a:p>
            <a:pPr marL="914400" lvl="1" indent="-457200">
              <a:buFont typeface="Wingdings" pitchFamily="2" charset="2"/>
              <a:buChar char="ü"/>
            </a:pPr>
            <a:r>
              <a:rPr lang="fr-FR" sz="2400" dirty="0" smtClean="0"/>
              <a:t>Diagrammes de </a:t>
            </a:r>
            <a:r>
              <a:rPr lang="fr-FR" sz="2400" dirty="0" smtClean="0">
                <a:solidFill>
                  <a:srgbClr val="0070C0"/>
                </a:solidFill>
              </a:rPr>
              <a:t>comportement</a:t>
            </a:r>
            <a:r>
              <a:rPr lang="fr-FR" sz="2400" dirty="0" smtClean="0"/>
              <a:t> (dynamiques) : décrire le comportement d’un système selon plusieurs points de vue (temporel, changement d’état, ..)</a:t>
            </a:r>
            <a:endParaRPr lang="fr-FR" sz="2400" dirty="0" smtClean="0">
              <a:solidFill>
                <a:srgbClr val="0070C0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fr-FR" sz="24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C095AC-5EDF-4191-9BB6-DB7775D186F3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9411</TotalTime>
  <Words>3368</Words>
  <Application>Microsoft Office PowerPoint</Application>
  <PresentationFormat>Affichage à l'écran (4:3)</PresentationFormat>
  <Paragraphs>797</Paragraphs>
  <Slides>82</Slides>
  <Notes>4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82</vt:i4>
      </vt:variant>
    </vt:vector>
  </HeadingPairs>
  <TitlesOfParts>
    <vt:vector size="83" baseType="lpstr">
      <vt:lpstr>Thème Office</vt:lpstr>
      <vt:lpstr>UML et le paradigme Orienté-Objet </vt:lpstr>
      <vt:lpstr>UML</vt:lpstr>
      <vt:lpstr>Méta-modèle UML - simplifié</vt:lpstr>
      <vt:lpstr>OMG</vt:lpstr>
      <vt:lpstr>Bref historique</vt:lpstr>
      <vt:lpstr>Avant UML</vt:lpstr>
      <vt:lpstr>UML</vt:lpstr>
      <vt:lpstr>Diagrammes UML - Points de vue sur le système</vt:lpstr>
      <vt:lpstr>Les diagrammes d’UML</vt:lpstr>
      <vt:lpstr>Les diagrammes d’UML (2)</vt:lpstr>
      <vt:lpstr>Notations communes</vt:lpstr>
      <vt:lpstr>Notations communes (2)</vt:lpstr>
      <vt:lpstr>Les flèches en UML</vt:lpstr>
      <vt:lpstr>Quelques outils pour la modélisation </vt:lpstr>
      <vt:lpstr>Orienté-objet</vt:lpstr>
      <vt:lpstr>Concept Objet </vt:lpstr>
      <vt:lpstr>Concept Objet (2) </vt:lpstr>
      <vt:lpstr>Etat d’un Objet </vt:lpstr>
      <vt:lpstr>Comportement d’un Objet</vt:lpstr>
      <vt:lpstr>Identité d’un objet</vt:lpstr>
      <vt:lpstr>Objets identiques et objets égaux </vt:lpstr>
      <vt:lpstr>Exemple-Voiture </vt:lpstr>
      <vt:lpstr>Diagramme de Classes</vt:lpstr>
      <vt:lpstr>Diagramme de Classes</vt:lpstr>
      <vt:lpstr>Notion de Classe</vt:lpstr>
      <vt:lpstr>Notion de Classe (2) - Notation UML</vt:lpstr>
      <vt:lpstr>Notion de Classe (3)</vt:lpstr>
      <vt:lpstr>Encapsulation, visibilité, interface</vt:lpstr>
      <vt:lpstr>Encapsulation, visibilité, interface (2)</vt:lpstr>
      <vt:lpstr>Les associations</vt:lpstr>
      <vt:lpstr>Association</vt:lpstr>
      <vt:lpstr>Direction</vt:lpstr>
      <vt:lpstr>Multiplicité</vt:lpstr>
      <vt:lpstr>Rôle</vt:lpstr>
      <vt:lpstr>Questions</vt:lpstr>
      <vt:lpstr>Réponses</vt:lpstr>
      <vt:lpstr>Remarques</vt:lpstr>
      <vt:lpstr>Association- réflexive</vt:lpstr>
      <vt:lpstr>Question</vt:lpstr>
      <vt:lpstr>Réponse</vt:lpstr>
      <vt:lpstr>Agrégation</vt:lpstr>
      <vt:lpstr>Composition</vt:lpstr>
      <vt:lpstr>Questions</vt:lpstr>
      <vt:lpstr>Réponses</vt:lpstr>
      <vt:lpstr>Association n-aire</vt:lpstr>
      <vt:lpstr>Association n-aire (2)</vt:lpstr>
      <vt:lpstr>Association n-aire - conversion</vt:lpstr>
      <vt:lpstr>Question</vt:lpstr>
      <vt:lpstr>Réponse</vt:lpstr>
      <vt:lpstr>Réponse (2)</vt:lpstr>
      <vt:lpstr>Réponse (3)</vt:lpstr>
      <vt:lpstr>Réponse (4)</vt:lpstr>
      <vt:lpstr>Classe association </vt:lpstr>
      <vt:lpstr>Classe association – autres exemples </vt:lpstr>
      <vt:lpstr>Classe association - conversion </vt:lpstr>
      <vt:lpstr>Navigabilité</vt:lpstr>
      <vt:lpstr>Navigabilité – autre exemple</vt:lpstr>
      <vt:lpstr>Qualification</vt:lpstr>
      <vt:lpstr>Héritage</vt:lpstr>
      <vt:lpstr>Généralisation et spécialisation </vt:lpstr>
      <vt:lpstr>Héritage simple et multiple</vt:lpstr>
      <vt:lpstr>Polymorphisme</vt:lpstr>
      <vt:lpstr>Polymorphisme (2)</vt:lpstr>
      <vt:lpstr>Polymorphisme (3)</vt:lpstr>
      <vt:lpstr>Classe abstraite</vt:lpstr>
      <vt:lpstr>Classe abstraite (2)</vt:lpstr>
      <vt:lpstr>Interface</vt:lpstr>
      <vt:lpstr>Interface (2)</vt:lpstr>
      <vt:lpstr>Interface (3)</vt:lpstr>
      <vt:lpstr>Attribut dérivé</vt:lpstr>
      <vt:lpstr>Association dérivée</vt:lpstr>
      <vt:lpstr>Contraintes</vt:lpstr>
      <vt:lpstr>Contraintes</vt:lpstr>
      <vt:lpstr>OCL</vt:lpstr>
      <vt:lpstr>Exemple de contraintes</vt:lpstr>
      <vt:lpstr>Exemple de contraintes (2)</vt:lpstr>
      <vt:lpstr>Exemple de contraintes (3)</vt:lpstr>
      <vt:lpstr>Exemple de contraintes (4)</vt:lpstr>
      <vt:lpstr>Diagramme d’objets</vt:lpstr>
      <vt:lpstr>Diagramme d’objets</vt:lpstr>
      <vt:lpstr>Diagramme d’objets (2)</vt:lpstr>
      <vt:lpstr>Diagramme d’objets (3)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UML</dc:title>
  <dc:creator>BOUBAKIR</dc:creator>
  <cp:lastModifiedBy>BOUBAKIR</cp:lastModifiedBy>
  <cp:revision>390</cp:revision>
  <dcterms:created xsi:type="dcterms:W3CDTF">2020-12-21T17:55:32Z</dcterms:created>
  <dcterms:modified xsi:type="dcterms:W3CDTF">2022-10-18T13:41:13Z</dcterms:modified>
</cp:coreProperties>
</file>