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05" r:id="rId3"/>
    <p:sldId id="308" r:id="rId4"/>
    <p:sldId id="307" r:id="rId5"/>
    <p:sldId id="310" r:id="rId6"/>
    <p:sldId id="312" r:id="rId7"/>
    <p:sldId id="314" r:id="rId8"/>
    <p:sldId id="316" r:id="rId9"/>
    <p:sldId id="318" r:id="rId10"/>
    <p:sldId id="320" r:id="rId11"/>
    <p:sldId id="322" r:id="rId12"/>
    <p:sldId id="324" r:id="rId13"/>
    <p:sldId id="326" r:id="rId14"/>
    <p:sldId id="328" r:id="rId15"/>
    <p:sldId id="330" r:id="rId16"/>
    <p:sldId id="332" r:id="rId17"/>
    <p:sldId id="334" r:id="rId18"/>
    <p:sldId id="336" r:id="rId19"/>
    <p:sldId id="338" r:id="rId20"/>
    <p:sldId id="304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DB13BE"/>
    <a:srgbClr val="FFFF99"/>
    <a:srgbClr val="03EB3A"/>
    <a:srgbClr val="CCFFFF"/>
    <a:srgbClr val="66FF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F8607-0ADC-42B3-92D2-DCEC65B13297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9942F-33B4-41CF-A231-02A93B6E33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2FFA-503E-4C0E-9570-409106CD08D1}" type="datetimeFigureOut">
              <a:rPr lang="fr-FR" smtClean="0"/>
              <a:pPr/>
              <a:t>21/11/2022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6CF03-4BED-4771-8625-F6B24D1715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jpe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8662" y="2000240"/>
            <a:ext cx="700092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Guidage en </a:t>
            </a:r>
            <a:r>
              <a:rPr lang="fr-F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rotation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868" y="857232"/>
            <a:ext cx="19078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Partie</a:t>
            </a:r>
            <a:r>
              <a:rPr lang="fr-FR" sz="40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3174" y="3357562"/>
            <a:ext cx="3960811" cy="310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8" name="Text Box 11"/>
          <p:cNvSpPr txBox="1">
            <a:spLocks noChangeArrowheads="1"/>
          </p:cNvSpPr>
          <p:nvPr/>
        </p:nvSpPr>
        <p:spPr bwMode="auto">
          <a:xfrm>
            <a:off x="2357422" y="214290"/>
            <a:ext cx="47148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Composition d’un roulement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14282" y="1500174"/>
            <a:ext cx="4240211" cy="3714776"/>
            <a:chOff x="119" y="722"/>
            <a:chExt cx="2817" cy="3154"/>
          </a:xfrm>
        </p:grpSpPr>
        <p:sp>
          <p:nvSpPr>
            <p:cNvPr id="71709" name="Rectangle 19"/>
            <p:cNvSpPr>
              <a:spLocks noChangeArrowheads="1"/>
            </p:cNvSpPr>
            <p:nvPr/>
          </p:nvSpPr>
          <p:spPr bwMode="auto">
            <a:xfrm>
              <a:off x="119" y="722"/>
              <a:ext cx="2817" cy="31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1710" name="Picture 20" descr="Roulement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" y="789"/>
              <a:ext cx="2496" cy="2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11" name="Line 21"/>
            <p:cNvSpPr>
              <a:spLocks noChangeShapeType="1"/>
            </p:cNvSpPr>
            <p:nvPr/>
          </p:nvSpPr>
          <p:spPr bwMode="auto">
            <a:xfrm>
              <a:off x="2615" y="1216"/>
              <a:ext cx="20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12" name="Line 22"/>
            <p:cNvSpPr>
              <a:spLocks noChangeShapeType="1"/>
            </p:cNvSpPr>
            <p:nvPr/>
          </p:nvSpPr>
          <p:spPr bwMode="auto">
            <a:xfrm>
              <a:off x="2616" y="1755"/>
              <a:ext cx="20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13" name="Line 23"/>
            <p:cNvSpPr>
              <a:spLocks noChangeShapeType="1"/>
            </p:cNvSpPr>
            <p:nvPr/>
          </p:nvSpPr>
          <p:spPr bwMode="auto">
            <a:xfrm>
              <a:off x="2616" y="2613"/>
              <a:ext cx="20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14" name="Line 24"/>
            <p:cNvSpPr>
              <a:spLocks noChangeShapeType="1"/>
            </p:cNvSpPr>
            <p:nvPr/>
          </p:nvSpPr>
          <p:spPr bwMode="auto">
            <a:xfrm>
              <a:off x="2616" y="2832"/>
              <a:ext cx="20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715" name="Text Box 18"/>
            <p:cNvSpPr txBox="1">
              <a:spLocks noChangeArrowheads="1"/>
            </p:cNvSpPr>
            <p:nvPr/>
          </p:nvSpPr>
          <p:spPr bwMode="auto">
            <a:xfrm>
              <a:off x="2588" y="992"/>
              <a:ext cx="253" cy="2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b="1"/>
                <a:t>1</a:t>
              </a:r>
            </a:p>
          </p:txBody>
        </p:sp>
        <p:sp>
          <p:nvSpPr>
            <p:cNvPr id="71716" name="Text Box 17"/>
            <p:cNvSpPr txBox="1">
              <a:spLocks noChangeArrowheads="1"/>
            </p:cNvSpPr>
            <p:nvPr/>
          </p:nvSpPr>
          <p:spPr bwMode="auto">
            <a:xfrm>
              <a:off x="2608" y="1546"/>
              <a:ext cx="170" cy="1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b="1"/>
                <a:t>2</a:t>
              </a:r>
            </a:p>
          </p:txBody>
        </p:sp>
        <p:sp>
          <p:nvSpPr>
            <p:cNvPr id="71717" name="Text Box 16"/>
            <p:cNvSpPr txBox="1">
              <a:spLocks noChangeArrowheads="1"/>
            </p:cNvSpPr>
            <p:nvPr/>
          </p:nvSpPr>
          <p:spPr bwMode="auto">
            <a:xfrm>
              <a:off x="2631" y="2393"/>
              <a:ext cx="17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b="1"/>
                <a:t>3</a:t>
              </a:r>
            </a:p>
          </p:txBody>
        </p:sp>
        <p:sp>
          <p:nvSpPr>
            <p:cNvPr id="71718" name="Text Box 15"/>
            <p:cNvSpPr txBox="1">
              <a:spLocks noChangeArrowheads="1"/>
            </p:cNvSpPr>
            <p:nvPr/>
          </p:nvSpPr>
          <p:spPr bwMode="auto">
            <a:xfrm>
              <a:off x="2625" y="2626"/>
              <a:ext cx="17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800" b="1"/>
                <a:t>4</a:t>
              </a:r>
            </a:p>
          </p:txBody>
        </p:sp>
      </p:grp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643438" y="1500174"/>
            <a:ext cx="4000528" cy="114300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: Bague extérieure</a:t>
            </a:r>
            <a:r>
              <a:rPr lang="fr-FR" alt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fr-FR" alt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liée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à l’alésage (logement du roulement) 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214282" y="857232"/>
            <a:ext cx="514353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Tous les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roulements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sont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composés de :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643438" y="2857496"/>
            <a:ext cx="4000527" cy="83099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: Bague intérieure</a:t>
            </a:r>
            <a:r>
              <a:rPr lang="fr-FR" alt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liée à l’arbre </a:t>
            </a:r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643438" y="3857628"/>
            <a:ext cx="4030663" cy="928694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: Cage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assure le maintien des éléments roulants </a:t>
            </a:r>
          </a:p>
        </p:txBody>
      </p:sp>
      <p:sp>
        <p:nvSpPr>
          <p:cNvPr id="37917" name="Rectangle 29"/>
          <p:cNvSpPr>
            <a:spLocks noChangeArrowheads="1"/>
          </p:cNvSpPr>
          <p:nvPr/>
        </p:nvSpPr>
        <p:spPr bwMode="auto">
          <a:xfrm>
            <a:off x="4643438" y="5000636"/>
            <a:ext cx="4030663" cy="114300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: Eléments roulants</a:t>
            </a:r>
            <a:r>
              <a:rPr lang="fr-FR" alt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fr-FR" alt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situés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entre les deux bagues qui peuvent être 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5357826"/>
            <a:ext cx="3176596" cy="1309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 animBg="1"/>
      <p:bldP spid="37914" grpId="0" animBg="1"/>
      <p:bldP spid="37915" grpId="0" animBg="1"/>
      <p:bldP spid="37916" grpId="0" animBg="1"/>
      <p:bldP spid="379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2" name="Text Box 11"/>
          <p:cNvSpPr txBox="1">
            <a:spLocks noChangeArrowheads="1"/>
          </p:cNvSpPr>
          <p:nvPr/>
        </p:nvSpPr>
        <p:spPr bwMode="auto">
          <a:xfrm>
            <a:off x="1714480" y="214290"/>
            <a:ext cx="59864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Charges supportées par un roulement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214282" y="857232"/>
            <a:ext cx="864399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charges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(efforts) supportées par les roulements sont de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3 types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7016750" y="1690688"/>
            <a:ext cx="2112963" cy="493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3071813" y="3702050"/>
            <a:ext cx="704850" cy="644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830888" y="2368550"/>
            <a:ext cx="1349375" cy="1196975"/>
            <a:chOff x="3673" y="1492"/>
            <a:chExt cx="850" cy="754"/>
          </a:xfrm>
        </p:grpSpPr>
        <p:sp>
          <p:nvSpPr>
            <p:cNvPr id="72721" name="Rectangle 23"/>
            <p:cNvSpPr>
              <a:spLocks noChangeArrowheads="1"/>
            </p:cNvSpPr>
            <p:nvPr/>
          </p:nvSpPr>
          <p:spPr bwMode="auto">
            <a:xfrm>
              <a:off x="3673" y="1492"/>
              <a:ext cx="850" cy="4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2722" name="Rectangle 24"/>
            <p:cNvSpPr>
              <a:spLocks noChangeArrowheads="1"/>
            </p:cNvSpPr>
            <p:nvPr/>
          </p:nvSpPr>
          <p:spPr bwMode="auto">
            <a:xfrm rot="-2901987">
              <a:off x="3898" y="1791"/>
              <a:ext cx="423" cy="4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</p:grpSp>
      <p:pic>
        <p:nvPicPr>
          <p:cNvPr id="19" name="Picture 14" descr="charg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1928802"/>
            <a:ext cx="8480485" cy="44021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45" name="Text Box 11"/>
          <p:cNvSpPr txBox="1">
            <a:spLocks noChangeArrowheads="1"/>
          </p:cNvSpPr>
          <p:nvPr/>
        </p:nvSpPr>
        <p:spPr bwMode="auto">
          <a:xfrm>
            <a:off x="2000232" y="214290"/>
            <a:ext cx="53578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Classements des roulements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214282" y="1000108"/>
            <a:ext cx="865031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roulements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sont classés en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fonction des charges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qu’il peuvent supporter :</a:t>
            </a:r>
          </a:p>
        </p:txBody>
      </p:sp>
      <p:sp>
        <p:nvSpPr>
          <p:cNvPr id="73756" name="Rectangle 57"/>
          <p:cNvSpPr>
            <a:spLocks noChangeArrowheads="1"/>
          </p:cNvSpPr>
          <p:nvPr/>
        </p:nvSpPr>
        <p:spPr bwMode="auto">
          <a:xfrm>
            <a:off x="0" y="2833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000240"/>
            <a:ext cx="8715436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0" name="Text Box 11"/>
          <p:cNvSpPr txBox="1">
            <a:spLocks noChangeArrowheads="1"/>
          </p:cNvSpPr>
          <p:nvPr/>
        </p:nvSpPr>
        <p:spPr bwMode="auto">
          <a:xfrm>
            <a:off x="2428860" y="214290"/>
            <a:ext cx="457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Roulements à Billes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679700" y="1042988"/>
            <a:ext cx="1889125" cy="2697162"/>
            <a:chOff x="1487" y="695"/>
            <a:chExt cx="1190" cy="1699"/>
          </a:xfrm>
        </p:grpSpPr>
        <p:sp>
          <p:nvSpPr>
            <p:cNvPr id="74783" name="Rectangle 19"/>
            <p:cNvSpPr>
              <a:spLocks noChangeArrowheads="1"/>
            </p:cNvSpPr>
            <p:nvPr/>
          </p:nvSpPr>
          <p:spPr bwMode="auto">
            <a:xfrm>
              <a:off x="1487" y="695"/>
              <a:ext cx="1190" cy="16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4784" name="Text Box 20"/>
            <p:cNvSpPr txBox="1">
              <a:spLocks noChangeArrowheads="1"/>
            </p:cNvSpPr>
            <p:nvPr/>
          </p:nvSpPr>
          <p:spPr bwMode="auto">
            <a:xfrm>
              <a:off x="1520" y="2163"/>
              <a:ext cx="11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Contact oblique</a:t>
              </a:r>
            </a:p>
          </p:txBody>
        </p:sp>
        <p:pic>
          <p:nvPicPr>
            <p:cNvPr id="74785" name="Picture 22" descr="Roulement contact obliq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4" y="801"/>
              <a:ext cx="1063" cy="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725488" y="1042988"/>
            <a:ext cx="1889125" cy="2697162"/>
            <a:chOff x="214" y="733"/>
            <a:chExt cx="1190" cy="1699"/>
          </a:xfrm>
        </p:grpSpPr>
        <p:sp>
          <p:nvSpPr>
            <p:cNvPr id="74780" name="Rectangle 14"/>
            <p:cNvSpPr>
              <a:spLocks noChangeArrowheads="1"/>
            </p:cNvSpPr>
            <p:nvPr/>
          </p:nvSpPr>
          <p:spPr bwMode="auto">
            <a:xfrm>
              <a:off x="214" y="733"/>
              <a:ext cx="1190" cy="1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4781" name="Text Box 16"/>
            <p:cNvSpPr txBox="1">
              <a:spLocks noChangeArrowheads="1"/>
            </p:cNvSpPr>
            <p:nvPr/>
          </p:nvSpPr>
          <p:spPr bwMode="auto">
            <a:xfrm>
              <a:off x="274" y="2196"/>
              <a:ext cx="106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Contact radial</a:t>
              </a:r>
            </a:p>
          </p:txBody>
        </p:sp>
        <p:pic>
          <p:nvPicPr>
            <p:cNvPr id="74782" name="Picture 23" descr="Roulement contact radial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" y="832"/>
              <a:ext cx="1052" cy="1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4625975" y="1042988"/>
            <a:ext cx="1889125" cy="2697162"/>
            <a:chOff x="2783" y="690"/>
            <a:chExt cx="1190" cy="1699"/>
          </a:xfrm>
        </p:grpSpPr>
        <p:sp>
          <p:nvSpPr>
            <p:cNvPr id="74777" name="Rectangle 28"/>
            <p:cNvSpPr>
              <a:spLocks noChangeArrowheads="1"/>
            </p:cNvSpPr>
            <p:nvPr/>
          </p:nvSpPr>
          <p:spPr bwMode="auto">
            <a:xfrm>
              <a:off x="2783" y="690"/>
              <a:ext cx="1190" cy="16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4778" name="Text Box 29"/>
            <p:cNvSpPr txBox="1">
              <a:spLocks noChangeArrowheads="1"/>
            </p:cNvSpPr>
            <p:nvPr/>
          </p:nvSpPr>
          <p:spPr bwMode="auto">
            <a:xfrm>
              <a:off x="3059" y="2158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Rotule</a:t>
              </a:r>
            </a:p>
          </p:txBody>
        </p:sp>
        <p:pic>
          <p:nvPicPr>
            <p:cNvPr id="74779" name="Picture 24" descr="Roulement à rotule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814"/>
              <a:ext cx="1079" cy="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6577013" y="1042988"/>
            <a:ext cx="1889125" cy="2700337"/>
            <a:chOff x="4152" y="657"/>
            <a:chExt cx="1190" cy="1701"/>
          </a:xfrm>
        </p:grpSpPr>
        <p:sp>
          <p:nvSpPr>
            <p:cNvPr id="74774" name="Rectangle 31"/>
            <p:cNvSpPr>
              <a:spLocks noChangeArrowheads="1"/>
            </p:cNvSpPr>
            <p:nvPr/>
          </p:nvSpPr>
          <p:spPr bwMode="auto">
            <a:xfrm>
              <a:off x="4152" y="657"/>
              <a:ext cx="1190" cy="16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4775" name="Text Box 32"/>
            <p:cNvSpPr txBox="1">
              <a:spLocks noChangeArrowheads="1"/>
            </p:cNvSpPr>
            <p:nvPr/>
          </p:nvSpPr>
          <p:spPr bwMode="auto">
            <a:xfrm>
              <a:off x="4231" y="2127"/>
              <a:ext cx="102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2 rangées</a:t>
              </a:r>
            </a:p>
          </p:txBody>
        </p:sp>
        <p:pic>
          <p:nvPicPr>
            <p:cNvPr id="74776" name="Picture 26" descr="Roulement à 2 rangée de bille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5" y="712"/>
              <a:ext cx="1088" cy="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2347913" y="3795712"/>
            <a:ext cx="2219325" cy="2633683"/>
            <a:chOff x="1233" y="2391"/>
            <a:chExt cx="1398" cy="1528"/>
          </a:xfrm>
        </p:grpSpPr>
        <p:sp>
          <p:nvSpPr>
            <p:cNvPr id="74771" name="Rectangle 34"/>
            <p:cNvSpPr>
              <a:spLocks noChangeArrowheads="1"/>
            </p:cNvSpPr>
            <p:nvPr/>
          </p:nvSpPr>
          <p:spPr bwMode="auto">
            <a:xfrm>
              <a:off x="1233" y="2391"/>
              <a:ext cx="1398" cy="15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4772" name="Text Box 35"/>
            <p:cNvSpPr txBox="1">
              <a:spLocks noChangeArrowheads="1"/>
            </p:cNvSpPr>
            <p:nvPr/>
          </p:nvSpPr>
          <p:spPr bwMode="auto">
            <a:xfrm>
              <a:off x="1243" y="3688"/>
              <a:ext cx="137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 dirty="0"/>
                <a:t>Butée simple effet</a:t>
              </a:r>
            </a:p>
          </p:txBody>
        </p:sp>
        <p:pic>
          <p:nvPicPr>
            <p:cNvPr id="74773" name="Picture 41" descr="butee_billes_1effet_3d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951" b="1584"/>
            <a:stretch>
              <a:fillRect/>
            </a:stretch>
          </p:blipFill>
          <p:spPr bwMode="auto">
            <a:xfrm>
              <a:off x="1416" y="2402"/>
              <a:ext cx="1004" cy="1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624388" y="3795712"/>
            <a:ext cx="2219325" cy="2633683"/>
            <a:chOff x="2833" y="2391"/>
            <a:chExt cx="1398" cy="1528"/>
          </a:xfrm>
        </p:grpSpPr>
        <p:sp>
          <p:nvSpPr>
            <p:cNvPr id="74768" name="Rectangle 42"/>
            <p:cNvSpPr>
              <a:spLocks noChangeArrowheads="1"/>
            </p:cNvSpPr>
            <p:nvPr/>
          </p:nvSpPr>
          <p:spPr bwMode="auto">
            <a:xfrm>
              <a:off x="2833" y="2391"/>
              <a:ext cx="1398" cy="15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4769" name="Picture 40" descr="butee_billes_2effet_3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935" b="2493"/>
            <a:stretch>
              <a:fillRect/>
            </a:stretch>
          </p:blipFill>
          <p:spPr bwMode="auto">
            <a:xfrm>
              <a:off x="2841" y="2401"/>
              <a:ext cx="1306" cy="1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770" name="Text Box 43"/>
            <p:cNvSpPr txBox="1">
              <a:spLocks noChangeArrowheads="1"/>
            </p:cNvSpPr>
            <p:nvPr/>
          </p:nvSpPr>
          <p:spPr bwMode="auto">
            <a:xfrm>
              <a:off x="2842" y="3688"/>
              <a:ext cx="137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Butée double effet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4" name="Text Box 11"/>
          <p:cNvSpPr txBox="1">
            <a:spLocks noChangeArrowheads="1"/>
          </p:cNvSpPr>
          <p:nvPr/>
        </p:nvSpPr>
        <p:spPr bwMode="auto">
          <a:xfrm>
            <a:off x="2428860" y="214290"/>
            <a:ext cx="44291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Roulements à Rouleaux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4481513" y="1042988"/>
            <a:ext cx="1993900" cy="5080000"/>
            <a:chOff x="2931" y="657"/>
            <a:chExt cx="1256" cy="3200"/>
          </a:xfrm>
        </p:grpSpPr>
        <p:sp>
          <p:nvSpPr>
            <p:cNvPr id="75802" name="Rectangle 21"/>
            <p:cNvSpPr>
              <a:spLocks noChangeArrowheads="1"/>
            </p:cNvSpPr>
            <p:nvPr/>
          </p:nvSpPr>
          <p:spPr bwMode="auto">
            <a:xfrm>
              <a:off x="2931" y="657"/>
              <a:ext cx="1256" cy="3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5803" name="Picture 22" descr="Roulement à rotule sur rouleaux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0" y="697"/>
              <a:ext cx="1134" cy="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804" name="Text Box 23"/>
            <p:cNvSpPr txBox="1">
              <a:spLocks noChangeArrowheads="1"/>
            </p:cNvSpPr>
            <p:nvPr/>
          </p:nvSpPr>
          <p:spPr bwMode="auto">
            <a:xfrm>
              <a:off x="3063" y="2119"/>
              <a:ext cx="8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Rotule</a:t>
              </a:r>
            </a:p>
          </p:txBody>
        </p:sp>
        <p:pic>
          <p:nvPicPr>
            <p:cNvPr id="75805" name="Picture 29" descr="ind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8" y="2549"/>
              <a:ext cx="1220" cy="1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2525713" y="1042988"/>
            <a:ext cx="1889125" cy="5081587"/>
            <a:chOff x="1699" y="657"/>
            <a:chExt cx="1190" cy="3201"/>
          </a:xfrm>
        </p:grpSpPr>
        <p:sp>
          <p:nvSpPr>
            <p:cNvPr id="75798" name="Rectangle 18"/>
            <p:cNvSpPr>
              <a:spLocks noChangeArrowheads="1"/>
            </p:cNvSpPr>
            <p:nvPr/>
          </p:nvSpPr>
          <p:spPr bwMode="auto">
            <a:xfrm>
              <a:off x="1699" y="657"/>
              <a:ext cx="1190" cy="32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5799" name="Text Box 19"/>
            <p:cNvSpPr txBox="1">
              <a:spLocks noChangeArrowheads="1"/>
            </p:cNvSpPr>
            <p:nvPr/>
          </p:nvSpPr>
          <p:spPr bwMode="auto">
            <a:xfrm>
              <a:off x="1840" y="2119"/>
              <a:ext cx="8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Conique</a:t>
              </a:r>
            </a:p>
          </p:txBody>
        </p:sp>
        <p:pic>
          <p:nvPicPr>
            <p:cNvPr id="75800" name="Picture 20" descr="Roulement à rouleaux conique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9" y="736"/>
              <a:ext cx="1136" cy="1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801" name="Picture 30" descr="rouleaux conique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81" y="2355"/>
              <a:ext cx="807" cy="1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554038" y="1042988"/>
            <a:ext cx="1889125" cy="5081587"/>
            <a:chOff x="457" y="657"/>
            <a:chExt cx="1190" cy="3201"/>
          </a:xfrm>
        </p:grpSpPr>
        <p:sp>
          <p:nvSpPr>
            <p:cNvPr id="75794" name="Rectangle 14"/>
            <p:cNvSpPr>
              <a:spLocks noChangeArrowheads="1"/>
            </p:cNvSpPr>
            <p:nvPr/>
          </p:nvSpPr>
          <p:spPr bwMode="auto">
            <a:xfrm>
              <a:off x="457" y="657"/>
              <a:ext cx="1190" cy="32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sp>
          <p:nvSpPr>
            <p:cNvPr id="75795" name="Text Box 15"/>
            <p:cNvSpPr txBox="1">
              <a:spLocks noChangeArrowheads="1"/>
            </p:cNvSpPr>
            <p:nvPr/>
          </p:nvSpPr>
          <p:spPr bwMode="auto">
            <a:xfrm>
              <a:off x="616" y="2120"/>
              <a:ext cx="8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Cylindrique</a:t>
              </a:r>
            </a:p>
          </p:txBody>
        </p:sp>
        <p:pic>
          <p:nvPicPr>
            <p:cNvPr id="75796" name="Picture 17" descr="Roulement à rouleaux cylindrique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" y="720"/>
              <a:ext cx="1077" cy="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797" name="Picture 33" descr="doublerouleaux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19" y="2380"/>
              <a:ext cx="1065" cy="1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6557963" y="1042988"/>
            <a:ext cx="2016125" cy="5081587"/>
            <a:chOff x="4239" y="657"/>
            <a:chExt cx="1270" cy="3201"/>
          </a:xfrm>
        </p:grpSpPr>
        <p:sp>
          <p:nvSpPr>
            <p:cNvPr id="75790" name="Rectangle 25"/>
            <p:cNvSpPr>
              <a:spLocks noChangeArrowheads="1"/>
            </p:cNvSpPr>
            <p:nvPr/>
          </p:nvSpPr>
          <p:spPr bwMode="auto">
            <a:xfrm>
              <a:off x="4239" y="657"/>
              <a:ext cx="1270" cy="32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5791" name="Picture 24" descr="Butée à rouleaux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7" y="748"/>
              <a:ext cx="1206" cy="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792" name="Text Box 26"/>
            <p:cNvSpPr txBox="1">
              <a:spLocks noChangeArrowheads="1"/>
            </p:cNvSpPr>
            <p:nvPr/>
          </p:nvSpPr>
          <p:spPr bwMode="auto">
            <a:xfrm>
              <a:off x="4437" y="2119"/>
              <a:ext cx="8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Butée</a:t>
              </a:r>
            </a:p>
          </p:txBody>
        </p:sp>
        <p:pic>
          <p:nvPicPr>
            <p:cNvPr id="75793" name="Picture 35" descr="butéerouleaux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1" y="2398"/>
              <a:ext cx="917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8" name="Text Box 11"/>
          <p:cNvSpPr txBox="1">
            <a:spLocks noChangeArrowheads="1"/>
          </p:cNvSpPr>
          <p:nvPr/>
        </p:nvSpPr>
        <p:spPr bwMode="auto">
          <a:xfrm>
            <a:off x="2143108" y="214290"/>
            <a:ext cx="50006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Roulements à Aiguilles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516188" y="1042988"/>
            <a:ext cx="2038350" cy="2735262"/>
            <a:chOff x="1513" y="657"/>
            <a:chExt cx="1284" cy="1723"/>
          </a:xfrm>
        </p:grpSpPr>
        <p:sp>
          <p:nvSpPr>
            <p:cNvPr id="76827" name="Rectangle 25"/>
            <p:cNvSpPr>
              <a:spLocks noChangeArrowheads="1"/>
            </p:cNvSpPr>
            <p:nvPr/>
          </p:nvSpPr>
          <p:spPr bwMode="auto">
            <a:xfrm>
              <a:off x="1513" y="657"/>
              <a:ext cx="1284" cy="1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6828" name="Picture 21" descr="10319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3" y="696"/>
              <a:ext cx="1099" cy="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9" name="Text Box 24"/>
            <p:cNvSpPr txBox="1">
              <a:spLocks noChangeArrowheads="1"/>
            </p:cNvSpPr>
            <p:nvPr/>
          </p:nvSpPr>
          <p:spPr bwMode="auto">
            <a:xfrm>
              <a:off x="1643" y="1976"/>
              <a:ext cx="106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Sans bague intérieure</a:t>
              </a: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4364038" y="1042988"/>
            <a:ext cx="2522537" cy="2703512"/>
            <a:chOff x="2677" y="657"/>
            <a:chExt cx="1589" cy="1703"/>
          </a:xfrm>
        </p:grpSpPr>
        <p:sp>
          <p:nvSpPr>
            <p:cNvPr id="76824" name="Rectangle 26"/>
            <p:cNvSpPr>
              <a:spLocks noChangeArrowheads="1"/>
            </p:cNvSpPr>
            <p:nvPr/>
          </p:nvSpPr>
          <p:spPr bwMode="auto">
            <a:xfrm>
              <a:off x="2843" y="657"/>
              <a:ext cx="1284" cy="1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6825" name="Picture 22" descr="butéeaaiguill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5" y="699"/>
              <a:ext cx="882" cy="1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6" name="Text Box 27"/>
            <p:cNvSpPr txBox="1">
              <a:spLocks noChangeArrowheads="1"/>
            </p:cNvSpPr>
            <p:nvPr/>
          </p:nvSpPr>
          <p:spPr bwMode="auto">
            <a:xfrm>
              <a:off x="2677" y="2129"/>
              <a:ext cx="15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Butée sans bague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411163" y="1042988"/>
            <a:ext cx="2038350" cy="2735262"/>
            <a:chOff x="187" y="657"/>
            <a:chExt cx="1284" cy="1723"/>
          </a:xfrm>
        </p:grpSpPr>
        <p:sp>
          <p:nvSpPr>
            <p:cNvPr id="76821" name="Rectangle 14"/>
            <p:cNvSpPr>
              <a:spLocks noChangeArrowheads="1"/>
            </p:cNvSpPr>
            <p:nvPr/>
          </p:nvSpPr>
          <p:spPr bwMode="auto">
            <a:xfrm>
              <a:off x="187" y="657"/>
              <a:ext cx="1284" cy="1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6822" name="Picture 18" descr="Roulement à aiguille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" y="689"/>
              <a:ext cx="1249" cy="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3" name="Text Box 15"/>
            <p:cNvSpPr txBox="1">
              <a:spLocks noChangeArrowheads="1"/>
            </p:cNvSpPr>
            <p:nvPr/>
          </p:nvSpPr>
          <p:spPr bwMode="auto">
            <a:xfrm>
              <a:off x="346" y="1976"/>
              <a:ext cx="106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Avec bague intérieure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6480175" y="1042988"/>
            <a:ext cx="2522538" cy="2701925"/>
            <a:chOff x="4010" y="657"/>
            <a:chExt cx="1589" cy="1702"/>
          </a:xfrm>
        </p:grpSpPr>
        <p:sp>
          <p:nvSpPr>
            <p:cNvPr id="76818" name="Rectangle 28"/>
            <p:cNvSpPr>
              <a:spLocks noChangeArrowheads="1"/>
            </p:cNvSpPr>
            <p:nvPr/>
          </p:nvSpPr>
          <p:spPr bwMode="auto">
            <a:xfrm>
              <a:off x="4167" y="657"/>
              <a:ext cx="1284" cy="1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6819" name="Picture 17" descr="Butée à aiguille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8" y="726"/>
              <a:ext cx="1163" cy="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20" name="Text Box 29"/>
            <p:cNvSpPr txBox="1">
              <a:spLocks noChangeArrowheads="1"/>
            </p:cNvSpPr>
            <p:nvPr/>
          </p:nvSpPr>
          <p:spPr bwMode="auto">
            <a:xfrm>
              <a:off x="4010" y="2128"/>
              <a:ext cx="15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Butée avec bague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3298825" y="3773488"/>
            <a:ext cx="3138488" cy="2444750"/>
            <a:chOff x="2078" y="2377"/>
            <a:chExt cx="1977" cy="1540"/>
          </a:xfrm>
        </p:grpSpPr>
        <p:sp>
          <p:nvSpPr>
            <p:cNvPr id="76815" name="Rectangle 30"/>
            <p:cNvSpPr>
              <a:spLocks noChangeArrowheads="1"/>
            </p:cNvSpPr>
            <p:nvPr/>
          </p:nvSpPr>
          <p:spPr bwMode="auto">
            <a:xfrm>
              <a:off x="2078" y="2377"/>
              <a:ext cx="1977" cy="1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6816" name="Picture 23" descr="cageaaiguille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2380"/>
              <a:ext cx="1776" cy="1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17" name="Text Box 31"/>
            <p:cNvSpPr txBox="1">
              <a:spLocks noChangeArrowheads="1"/>
            </p:cNvSpPr>
            <p:nvPr/>
          </p:nvSpPr>
          <p:spPr bwMode="auto">
            <a:xfrm>
              <a:off x="2562" y="3686"/>
              <a:ext cx="63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1800"/>
                <a:t>Douilles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6" name="Text Box 11"/>
          <p:cNvSpPr txBox="1">
            <a:spLocks noChangeArrowheads="1"/>
          </p:cNvSpPr>
          <p:nvPr/>
        </p:nvSpPr>
        <p:spPr bwMode="auto">
          <a:xfrm>
            <a:off x="1571604" y="214290"/>
            <a:ext cx="63579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Interposition d’un film d’huile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214282" y="1000108"/>
            <a:ext cx="871543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guidage en rotation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obtenu grâce à l’interposition d’un film d’huile se décompose en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familles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8862" name="Rectangl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44513" y="3967163"/>
            <a:ext cx="1828800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3116"/>
            <a:ext cx="8643998" cy="44291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80" name="Text Box 11"/>
          <p:cNvSpPr txBox="1">
            <a:spLocks noChangeArrowheads="1"/>
          </p:cNvSpPr>
          <p:nvPr/>
        </p:nvSpPr>
        <p:spPr bwMode="auto">
          <a:xfrm>
            <a:off x="1857356" y="214290"/>
            <a:ext cx="55006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Coussinets autolubrifiants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85720" y="928670"/>
            <a:ext cx="857888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coussinets autolubrifiants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sont obtenus à partir de </a:t>
            </a:r>
            <a:r>
              <a:rPr lang="fr-FR" altLang="fr-FR" sz="2400" b="1" dirty="0" smtClean="0">
                <a:latin typeface="Times New Roman" pitchFamily="18" charset="0"/>
                <a:cs typeface="Times New Roman" pitchFamily="18" charset="0"/>
              </a:rPr>
              <a:t>l’incorporation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de lubrifiant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dans les porosités. Dans le cas de l'huile, la structure, comparable à une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éponge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fr-FR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restitue l'huile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altLang="fr-FR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fonctionnement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altLang="fr-FR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l'absorbe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altLang="fr-FR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l'arrêt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714620"/>
            <a:ext cx="8501122" cy="37862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Text Box 11"/>
          <p:cNvSpPr txBox="1">
            <a:spLocks noChangeArrowheads="1"/>
          </p:cNvSpPr>
          <p:nvPr/>
        </p:nvSpPr>
        <p:spPr bwMode="auto">
          <a:xfrm>
            <a:off x="2000232" y="214290"/>
            <a:ext cx="52149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Paliers hydrodynamiques</a:t>
            </a:r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214282" y="1071546"/>
            <a:ext cx="871543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paliers lisses hydrodynamiques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sont constitués de coussinets comportant une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rainure permettant l’arrivée d’un lubrifiant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7139" name="Rectangle 35"/>
          <p:cNvSpPr>
            <a:spLocks noChangeArrowheads="1"/>
          </p:cNvSpPr>
          <p:nvPr/>
        </p:nvSpPr>
        <p:spPr bwMode="auto">
          <a:xfrm>
            <a:off x="285720" y="5429264"/>
            <a:ext cx="85725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En permanence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un film d'huile sépare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les deux surfaces respectives (régime hydrodynamique).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L'usure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est alors pratiquement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nulle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et les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frottements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fortement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réduits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214554"/>
            <a:ext cx="6429420" cy="29289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7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7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7" grpId="0" animBg="1"/>
      <p:bldP spid="471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2" name="Text Box 11"/>
          <p:cNvSpPr txBox="1">
            <a:spLocks noChangeArrowheads="1"/>
          </p:cNvSpPr>
          <p:nvPr/>
        </p:nvSpPr>
        <p:spPr bwMode="auto">
          <a:xfrm>
            <a:off x="2285984" y="214290"/>
            <a:ext cx="47863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Paliers hydrostatiques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14282" y="785794"/>
            <a:ext cx="864399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 principe de fonctionnement est différent de celui des paliers hydrodynamiques,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la pression est fournie par une pompe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qui envoie le fluide sous pression dans quatre chambres. </a:t>
            </a:r>
          </a:p>
        </p:txBody>
      </p:sp>
      <p:sp>
        <p:nvSpPr>
          <p:cNvPr id="48179" name="Rectangle 51"/>
          <p:cNvSpPr>
            <a:spLocks noChangeArrowheads="1"/>
          </p:cNvSpPr>
          <p:nvPr/>
        </p:nvSpPr>
        <p:spPr bwMode="auto">
          <a:xfrm>
            <a:off x="214282" y="5429264"/>
            <a:ext cx="8643998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L’arbre est sustenté au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centre du mécanisme par la pression du fluide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. La création du film d’huile est produite par la mise en pression autour de l’arbre à la façon d’un hydroglisseur.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143116"/>
            <a:ext cx="4786346" cy="30003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1" grpId="0" animBg="1"/>
      <p:bldP spid="481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642918"/>
            <a:ext cx="82868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Introduction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Typologie des </a:t>
            </a: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solutions de 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guidages 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 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rotation</a:t>
            </a:r>
            <a:endParaRPr lang="fr-FR" alt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Critères de choix des </a:t>
            </a: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solutions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Contact </a:t>
            </a: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direct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Interposition </a:t>
            </a: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d’un film d’huile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Interposition </a:t>
            </a: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de bagues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Interposition </a:t>
            </a:r>
            <a:r>
              <a:rPr lang="fr-FR" altLang="fr-FR" sz="2800" b="1" dirty="0" smtClean="0">
                <a:latin typeface="Times New Roman" pitchFamily="18" charset="0"/>
                <a:cs typeface="Times New Roman" pitchFamily="18" charset="0"/>
              </a:rPr>
              <a:t>d’éléments roulants</a:t>
            </a:r>
            <a:endParaRPr lang="fr-FR" alt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0298" y="285728"/>
            <a:ext cx="43669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Plans de la présentation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8662" y="2214554"/>
            <a:ext cx="7215238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  <a:spcAft>
                <a:spcPts val="600"/>
              </a:spcAft>
            </a:pPr>
            <a:endParaRPr lang="fr-FR" sz="5400" b="1" dirty="0" smtClean="0">
              <a:solidFill>
                <a:srgbClr val="DB13B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endParaRPr lang="fr-FR" sz="5400" b="1" dirty="0" smtClean="0">
              <a:solidFill>
                <a:srgbClr val="DB13B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r>
              <a:rPr lang="fr-FR" sz="5400" b="1" dirty="0" smtClean="0">
                <a:solidFill>
                  <a:srgbClr val="DB13BE"/>
                </a:solidFill>
                <a:latin typeface="Times New Roman" pitchFamily="18" charset="0"/>
                <a:cs typeface="Times New Roman" pitchFamily="18" charset="0"/>
              </a:rPr>
              <a:t>Fin de la présentation</a:t>
            </a: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endParaRPr lang="fr-FR" sz="5400" b="1" dirty="0" smtClean="0">
              <a:solidFill>
                <a:srgbClr val="DB13B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endParaRPr lang="fr-FR" sz="5400" b="1" dirty="0" smtClean="0">
              <a:solidFill>
                <a:srgbClr val="DB13B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endParaRPr lang="fr-FR" sz="5400" b="1" i="1" dirty="0" smtClean="0">
              <a:solidFill>
                <a:srgbClr val="DB13B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r>
              <a:rPr lang="fr-FR" sz="5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Merci </a:t>
            </a: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endParaRPr lang="fr-FR" sz="5400" b="1" dirty="0">
              <a:solidFill>
                <a:srgbClr val="DB13B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7554" y="285728"/>
            <a:ext cx="25128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071546"/>
            <a:ext cx="8715436" cy="48936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mouvement relatif de rotation entre deux parties mécaniques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existe dans de nombreux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produits :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moteurs électriques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broches de machines-outils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boîtes de vitesses, roues de véhicules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etc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utilise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termes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d’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arbre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logement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(alésage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désigner 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deux parties en mouvement relatif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rotation, sachant que: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-l’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arbre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peut être animé d’un mouvement de rotation dans un logement fixe comme dans 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cas d’un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moteur électrique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logement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peut être d’un mouvement de rotation autour d’un arbre fixe comme dans 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cas d’une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roue de véhicule automobile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solution constructive qui réalise une liaison pivot est appelée guidage en rotation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2" name="Text Box 11"/>
          <p:cNvSpPr txBox="1">
            <a:spLocks noChangeArrowheads="1"/>
          </p:cNvSpPr>
          <p:nvPr/>
        </p:nvSpPr>
        <p:spPr bwMode="auto">
          <a:xfrm>
            <a:off x="428564" y="0"/>
            <a:ext cx="8715436" cy="742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>
              <a:lnSpc>
                <a:spcPct val="150000"/>
              </a:lnSpc>
              <a:buNone/>
              <a:defRPr/>
            </a:pPr>
            <a:r>
              <a:rPr lang="fr-FR" alt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Typologie des solutions de </a:t>
            </a: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guidages en rotation</a:t>
            </a:r>
            <a:endParaRPr lang="fr-FR" alt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214282" y="1000108"/>
            <a:ext cx="871540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Il existe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principaux types de réalisation pour le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guidage en rotation </a:t>
            </a:r>
            <a:endParaRPr lang="fr-FR" alt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4" name="WordArt 18"/>
          <p:cNvSpPr>
            <a:spLocks noChangeArrowheads="1" noChangeShapeType="1" noTextEdit="1"/>
          </p:cNvSpPr>
          <p:nvPr/>
        </p:nvSpPr>
        <p:spPr bwMode="auto">
          <a:xfrm>
            <a:off x="3856038" y="2627313"/>
            <a:ext cx="1233487" cy="2139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i="1" kern="10">
                <a:ln w="635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020763" y="1782763"/>
            <a:ext cx="3030537" cy="1373187"/>
            <a:chOff x="643" y="1123"/>
            <a:chExt cx="1909" cy="865"/>
          </a:xfrm>
        </p:grpSpPr>
        <p:sp>
          <p:nvSpPr>
            <p:cNvPr id="62486" name="Text Box 14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43" y="1123"/>
              <a:ext cx="1360" cy="499"/>
            </a:xfrm>
            <a:prstGeom prst="rect">
              <a:avLst/>
            </a:prstGeom>
            <a:solidFill>
              <a:schemeClr val="accent1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2000" b="1" dirty="0"/>
                <a:t>Par contact direct</a:t>
              </a:r>
            </a:p>
          </p:txBody>
        </p:sp>
        <p:sp>
          <p:nvSpPr>
            <p:cNvPr id="62487" name="Line 19"/>
            <p:cNvSpPr>
              <a:spLocks noChangeShapeType="1"/>
            </p:cNvSpPr>
            <p:nvPr/>
          </p:nvSpPr>
          <p:spPr bwMode="auto">
            <a:xfrm flipH="1" flipV="1">
              <a:off x="2117" y="1638"/>
              <a:ext cx="435" cy="35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240338" y="1781175"/>
            <a:ext cx="3327400" cy="1374775"/>
            <a:chOff x="3301" y="1122"/>
            <a:chExt cx="2096" cy="866"/>
          </a:xfrm>
        </p:grpSpPr>
        <p:sp>
          <p:nvSpPr>
            <p:cNvPr id="62484" name="Text Box 17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810" y="1122"/>
              <a:ext cx="1587" cy="499"/>
            </a:xfrm>
            <a:prstGeom prst="rect">
              <a:avLst/>
            </a:prstGeom>
            <a:solidFill>
              <a:schemeClr val="accent1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2000" b="1" dirty="0"/>
                <a:t>Par interposition d’un film d’huile</a:t>
              </a:r>
            </a:p>
          </p:txBody>
        </p:sp>
        <p:sp>
          <p:nvSpPr>
            <p:cNvPr id="62485" name="Line 20"/>
            <p:cNvSpPr>
              <a:spLocks noChangeShapeType="1"/>
            </p:cNvSpPr>
            <p:nvPr/>
          </p:nvSpPr>
          <p:spPr bwMode="auto">
            <a:xfrm flipV="1">
              <a:off x="3301" y="1638"/>
              <a:ext cx="435" cy="35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877888" y="4614863"/>
            <a:ext cx="3173412" cy="1492250"/>
            <a:chOff x="553" y="2907"/>
            <a:chExt cx="1999" cy="940"/>
          </a:xfrm>
        </p:grpSpPr>
        <p:sp>
          <p:nvSpPr>
            <p:cNvPr id="62482" name="Text Box 15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553" y="3348"/>
              <a:ext cx="1587" cy="499"/>
            </a:xfrm>
            <a:prstGeom prst="rect">
              <a:avLst/>
            </a:prstGeom>
            <a:solidFill>
              <a:schemeClr val="accent1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2000" b="1" dirty="0"/>
                <a:t>Par interposition de bagues</a:t>
              </a:r>
            </a:p>
          </p:txBody>
        </p:sp>
        <p:sp>
          <p:nvSpPr>
            <p:cNvPr id="62483" name="Line 21"/>
            <p:cNvSpPr>
              <a:spLocks noChangeShapeType="1"/>
            </p:cNvSpPr>
            <p:nvPr/>
          </p:nvSpPr>
          <p:spPr bwMode="auto">
            <a:xfrm flipH="1">
              <a:off x="2117" y="2907"/>
              <a:ext cx="435" cy="35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240338" y="4614863"/>
            <a:ext cx="3327400" cy="1671637"/>
            <a:chOff x="3301" y="2907"/>
            <a:chExt cx="2096" cy="1053"/>
          </a:xfrm>
        </p:grpSpPr>
        <p:sp>
          <p:nvSpPr>
            <p:cNvPr id="62480" name="Text Box 16">
              <a:hlinkClick r:id="rId5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810" y="3347"/>
              <a:ext cx="1587" cy="613"/>
            </a:xfrm>
            <a:prstGeom prst="rect">
              <a:avLst/>
            </a:prstGeom>
            <a:solidFill>
              <a:schemeClr val="accent1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fr-FR" altLang="fr-FR" sz="2000" b="1" dirty="0"/>
                <a:t>Par interposition d’éléments roulants</a:t>
              </a:r>
            </a:p>
          </p:txBody>
        </p:sp>
        <p:sp>
          <p:nvSpPr>
            <p:cNvPr id="62481" name="Line 22"/>
            <p:cNvSpPr>
              <a:spLocks noChangeShapeType="1"/>
            </p:cNvSpPr>
            <p:nvPr/>
          </p:nvSpPr>
          <p:spPr bwMode="auto">
            <a:xfrm>
              <a:off x="3301" y="2907"/>
              <a:ext cx="435" cy="35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9" grpId="0" animBg="1"/>
      <p:bldP spid="297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Text Box 11"/>
          <p:cNvSpPr txBox="1">
            <a:spLocks noChangeArrowheads="1"/>
          </p:cNvSpPr>
          <p:nvPr/>
        </p:nvSpPr>
        <p:spPr bwMode="auto">
          <a:xfrm>
            <a:off x="1214414" y="0"/>
            <a:ext cx="664370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Critères de choix des solutions</a:t>
            </a:r>
            <a:endParaRPr lang="fr-FR" alt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4282" y="857232"/>
            <a:ext cx="792961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Le critère </a:t>
            </a:r>
            <a:r>
              <a:rPr kumimoji="1" lang="fr-FR" altLang="fr-FR" sz="2400" dirty="0" smtClean="0">
                <a:latin typeface="Times New Roman" pitchFamily="18" charset="0"/>
                <a:cs typeface="Times New Roman" pitchFamily="18" charset="0"/>
              </a:rPr>
              <a:t>fait </a:t>
            </a: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en fonction des </a:t>
            </a:r>
            <a:r>
              <a:rPr kumimoji="1" lang="fr-FR" altLang="fr-FR" sz="2400" b="1" dirty="0">
                <a:latin typeface="Times New Roman" pitchFamily="18" charset="0"/>
                <a:cs typeface="Times New Roman" pitchFamily="18" charset="0"/>
              </a:rPr>
              <a:t>conditions de fonctionnement </a:t>
            </a: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kumimoji="1" lang="fr-FR" altLang="fr-F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214282" y="1714488"/>
            <a:ext cx="3424335" cy="461665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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P</a:t>
            </a:r>
            <a:r>
              <a:rPr kumimoji="1" lang="fr-FR" alt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récision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 guidage, 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14282" y="2357430"/>
            <a:ext cx="3111621" cy="461665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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V</a:t>
            </a:r>
            <a:r>
              <a:rPr kumimoji="1" lang="fr-FR" alt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itesse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rotation, 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14282" y="3000372"/>
            <a:ext cx="4891917" cy="461665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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E</a:t>
            </a:r>
            <a:r>
              <a:rPr kumimoji="1" lang="fr-FR" alt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fforts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admissibles par la liaison</a:t>
            </a:r>
            <a:r>
              <a:rPr kumimoji="1" lang="fr-FR" altLang="fr-FR" sz="2000" b="1" dirty="0">
                <a:solidFill>
                  <a:srgbClr val="FF0000"/>
                </a:solidFill>
              </a:rPr>
              <a:t>.</a:t>
            </a:r>
          </a:p>
        </p:txBody>
      </p:sp>
      <p:graphicFrame>
        <p:nvGraphicFramePr>
          <p:cNvPr id="36001" name="Group 161"/>
          <p:cNvGraphicFramePr>
            <a:graphicFrameLocks noGrp="1"/>
          </p:cNvGraphicFramePr>
          <p:nvPr/>
        </p:nvGraphicFramePr>
        <p:xfrm>
          <a:off x="285720" y="3857628"/>
          <a:ext cx="8572561" cy="278608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5004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62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12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45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188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Type de guidage en rotation</a:t>
                      </a:r>
                      <a:endParaRPr kumimoji="0" lang="fr-FR" alt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Contraintes</a:t>
                      </a:r>
                      <a:endParaRPr kumimoji="0" lang="fr-FR" alt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6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Précision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Vitesse 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Efforts à transmettre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9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</a:rPr>
                        <a:t>Contact direct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Symbol" panose="05050102010706020507" pitchFamily="18" charset="2"/>
                        </a:rPr>
                        <a:t></a:t>
                      </a:r>
                      <a:endParaRPr kumimoji="0" lang="fr-FR" alt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000" u="none" strike="noStrike" cap="none" normalizeH="0" baseline="0">
                          <a:ln>
                            <a:noFill/>
                          </a:ln>
                          <a:effectLst/>
                          <a:sym typeface="Symbol" panose="05050102010706020507" pitchFamily="18" charset="2"/>
                        </a:rPr>
                        <a:t> </a:t>
                      </a:r>
                      <a:endParaRPr kumimoji="0" lang="fr-FR" alt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000" u="none" strike="noStrike" cap="none" normalizeH="0" baseline="0">
                          <a:ln>
                            <a:noFill/>
                          </a:ln>
                          <a:effectLst/>
                          <a:sym typeface="Symbol" panose="05050102010706020507" pitchFamily="18" charset="2"/>
                        </a:rPr>
                        <a:t></a:t>
                      </a:r>
                      <a:endParaRPr kumimoji="0" lang="fr-FR" alt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L="90000" marR="900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9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</a:rPr>
                        <a:t>Interposition de bagues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7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</a:rPr>
                        <a:t>Interposition d’éléments roulants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 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 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 + 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96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6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</a:rPr>
                        <a:t>Interposition d’un film d’huile</a:t>
                      </a:r>
                      <a:endParaRPr kumimoji="0" lang="fr-FR" alt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 + 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+ + +</a:t>
                      </a:r>
                      <a:endParaRPr kumimoji="0" lang="fr-FR" altLang="fr-F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+ +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428736"/>
            <a:ext cx="2990610" cy="22860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0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3" grpId="0" autoUpdateAnimBg="0"/>
      <p:bldP spid="35854" grpId="0" autoUpdateAnimBg="0"/>
      <p:bldP spid="35855" grpId="0" autoUpdateAnimBg="0"/>
      <p:bldP spid="3585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8" name="Text Box 11"/>
          <p:cNvSpPr txBox="1">
            <a:spLocks noChangeArrowheads="1"/>
          </p:cNvSpPr>
          <p:nvPr/>
        </p:nvSpPr>
        <p:spPr bwMode="auto">
          <a:xfrm>
            <a:off x="2357422" y="214290"/>
            <a:ext cx="46434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Interposition de bagues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285720" y="1071546"/>
            <a:ext cx="8501122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guidage en rotation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est assuré par des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bagues de frottements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sur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les quelles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se reportent l’usure. </a:t>
            </a:r>
          </a:p>
        </p:txBody>
      </p:sp>
      <p:pic>
        <p:nvPicPr>
          <p:cNvPr id="31761" name="Picture 17" descr="Bagu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2357430"/>
            <a:ext cx="5491184" cy="36685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Text Box 11"/>
          <p:cNvSpPr txBox="1">
            <a:spLocks noChangeArrowheads="1"/>
          </p:cNvSpPr>
          <p:nvPr/>
        </p:nvSpPr>
        <p:spPr bwMode="auto">
          <a:xfrm>
            <a:off x="2500298" y="214290"/>
            <a:ext cx="40719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Montage des bagues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395288" y="1460500"/>
            <a:ext cx="8391554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kumimoji="1" lang="fr-FR" altLang="fr-FR" sz="2400" b="1" dirty="0">
                <a:latin typeface="Times New Roman" pitchFamily="18" charset="0"/>
                <a:cs typeface="Times New Roman" pitchFamily="18" charset="0"/>
              </a:rPr>
              <a:t>coussinet</a:t>
            </a: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 est monté</a:t>
            </a:r>
            <a:r>
              <a:rPr kumimoji="1" lang="fr-FR" alt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serré</a:t>
            </a:r>
            <a:r>
              <a:rPr kumimoji="1" lang="fr-FR" alt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dans l'alésage</a:t>
            </a:r>
            <a:r>
              <a:rPr kumimoji="1" lang="fr-FR" alt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(logement) et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glissant</a:t>
            </a:r>
            <a:r>
              <a:rPr kumimoji="1" lang="fr-FR" alt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 l'arbre</a:t>
            </a:r>
            <a:r>
              <a:rPr kumimoji="1" lang="fr-FR" altLang="fr-F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214282" y="714356"/>
            <a:ext cx="3357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Règle de montage :</a:t>
            </a:r>
          </a:p>
        </p:txBody>
      </p:sp>
      <p:pic>
        <p:nvPicPr>
          <p:cNvPr id="36879" name="Picture 15" descr="Montage douil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488" y="2500306"/>
            <a:ext cx="5929322" cy="40719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214282" y="3143248"/>
            <a:ext cx="2511425" cy="3046988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b="1" i="1" u="sng" dirty="0">
                <a:latin typeface="Times New Roman" pitchFamily="18" charset="0"/>
                <a:cs typeface="Times New Roman" pitchFamily="18" charset="0"/>
              </a:rPr>
              <a:t>Remarque</a:t>
            </a:r>
            <a:r>
              <a:rPr kumimoji="1" lang="fr-FR" altLang="fr-FR" sz="2400" i="1" u="sng" dirty="0">
                <a:latin typeface="Times New Roman" pitchFamily="18" charset="0"/>
                <a:cs typeface="Times New Roman" pitchFamily="18" charset="0"/>
              </a:rPr>
              <a:t> :</a:t>
            </a:r>
            <a:r>
              <a:rPr kumimoji="1" lang="fr-FR" altLang="fr-FR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fr-FR" altLang="fr-FR" sz="2400" i="1" dirty="0">
                <a:latin typeface="Times New Roman" pitchFamily="18" charset="0"/>
                <a:cs typeface="Times New Roman" pitchFamily="18" charset="0"/>
              </a:rPr>
              <a:t>Lorsque l'effort à transmettre n'est par purement radial, il est conseillé d'utiliser une</a:t>
            </a:r>
            <a:r>
              <a:rPr kumimoji="1" lang="fr-FR" altLang="fr-FR" sz="2400" b="1" i="1" dirty="0">
                <a:latin typeface="Times New Roman" pitchFamily="18" charset="0"/>
                <a:cs typeface="Times New Roman" pitchFamily="18" charset="0"/>
              </a:rPr>
              <a:t> bague à collerette</a:t>
            </a:r>
            <a:r>
              <a:rPr kumimoji="1" lang="fr-FR" altLang="fr-FR" sz="1800" b="1" i="1" dirty="0"/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7" grpId="0" animBg="1"/>
      <p:bldP spid="36878" grpId="0"/>
      <p:bldP spid="368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6" name="Text Box 11"/>
          <p:cNvSpPr txBox="1">
            <a:spLocks noChangeArrowheads="1"/>
          </p:cNvSpPr>
          <p:nvPr/>
        </p:nvSpPr>
        <p:spPr bwMode="auto">
          <a:xfrm>
            <a:off x="2214546" y="0"/>
            <a:ext cx="4500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Exemples de bagues</a:t>
            </a:r>
          </a:p>
        </p:txBody>
      </p:sp>
      <p:pic>
        <p:nvPicPr>
          <p:cNvPr id="33805" name="Picture 13" descr="metaf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6182" y="2428868"/>
            <a:ext cx="2571748" cy="22574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9" name="Rectangle 15"/>
          <p:cNvSpPr>
            <a:spLocks noChangeArrowheads="1"/>
          </p:cNvSpPr>
          <p:nvPr/>
        </p:nvSpPr>
        <p:spPr bwMode="auto">
          <a:xfrm>
            <a:off x="0" y="2795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graphicFrame>
        <p:nvGraphicFramePr>
          <p:cNvPr id="33806" name="Object 14"/>
          <p:cNvGraphicFramePr>
            <a:graphicFrameLocks noChangeAspect="1"/>
          </p:cNvGraphicFramePr>
          <p:nvPr/>
        </p:nvGraphicFramePr>
        <p:xfrm>
          <a:off x="357158" y="2428868"/>
          <a:ext cx="3157540" cy="2165350"/>
        </p:xfrm>
        <a:graphic>
          <a:graphicData uri="http://schemas.openxmlformats.org/presentationml/2006/ole">
            <p:oleObj spid="_x0000_s2050" name="Image bitmap" r:id="rId4" imgW="6133333" imgH="4742857" progId="Paint.Picture">
              <p:embed/>
            </p:oleObj>
          </a:graphicData>
        </a:graphic>
      </p:graphicFrame>
      <p:sp>
        <p:nvSpPr>
          <p:cNvPr id="68621" name="Rectangle 18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/>
          </a:p>
        </p:txBody>
      </p:sp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214282" y="4714884"/>
          <a:ext cx="3330575" cy="1868508"/>
        </p:xfrm>
        <a:graphic>
          <a:graphicData uri="http://schemas.openxmlformats.org/presentationml/2006/ole">
            <p:oleObj spid="_x0000_s2051" name="Image bitmap" r:id="rId5" imgW="4390476" imgH="2057143" progId="Paint.Picture">
              <p:embed/>
            </p:oleObj>
          </a:graphicData>
        </a:graphic>
      </p:graphicFrame>
      <p:pic>
        <p:nvPicPr>
          <p:cNvPr id="33812" name="Picture 20" descr="metafram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43702" y="2428869"/>
            <a:ext cx="2214563" cy="22860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3" name="Picture 21" descr="Bagues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4810" y="4929198"/>
            <a:ext cx="2068514" cy="16859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214282" y="642918"/>
            <a:ext cx="865031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es </a:t>
            </a:r>
            <a:r>
              <a:rPr lang="fr-FR" alt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bagues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sont de formes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tubulaires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et construites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à partir de matériaux présentant de bonnes qualités frottantes (bronze, étain, téflon, …). Utilisées à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sec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lubrifiées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3815" name="Picture 23" descr="coussinets-polymeres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43702" y="4929198"/>
            <a:ext cx="2203449" cy="16605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4" name="Text Box 11"/>
          <p:cNvSpPr txBox="1">
            <a:spLocks noChangeArrowheads="1"/>
          </p:cNvSpPr>
          <p:nvPr/>
        </p:nvSpPr>
        <p:spPr bwMode="auto">
          <a:xfrm>
            <a:off x="1071538" y="0"/>
            <a:ext cx="69294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Interposition d’éléments roulants</a:t>
            </a: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285720" y="1041898"/>
            <a:ext cx="4784725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Très rapidement et en particulier chez les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Assyriens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et les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Égyptiens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, les hommes eurent recours à des éléments roulants afin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de transporter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les charges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lourdes. </a:t>
            </a:r>
            <a:endParaRPr lang="fr-FR" alt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286380" y="857232"/>
            <a:ext cx="3670300" cy="3090863"/>
            <a:chOff x="3385" y="718"/>
            <a:chExt cx="2312" cy="1947"/>
          </a:xfrm>
        </p:grpSpPr>
        <p:sp>
          <p:nvSpPr>
            <p:cNvPr id="70670" name="Rectangle 15"/>
            <p:cNvSpPr>
              <a:spLocks noChangeArrowheads="1"/>
            </p:cNvSpPr>
            <p:nvPr/>
          </p:nvSpPr>
          <p:spPr bwMode="auto">
            <a:xfrm>
              <a:off x="3385" y="722"/>
              <a:ext cx="2312" cy="19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/>
            </a:p>
          </p:txBody>
        </p:sp>
        <p:pic>
          <p:nvPicPr>
            <p:cNvPr id="70671" name="Picture 14" descr="egyptiens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7" y="718"/>
              <a:ext cx="2136" cy="1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285720" y="3685104"/>
            <a:ext cx="4776787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Mais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en 15</a:t>
            </a:r>
            <a:r>
              <a:rPr lang="fr-FR" altLang="fr-FR" sz="2400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siècle </a:t>
            </a:r>
            <a:r>
              <a:rPr lang="fr-FR" altLang="fr-FR" sz="2400" b="1" dirty="0" smtClean="0">
                <a:latin typeface="Times New Roman" pitchFamily="18" charset="0"/>
                <a:cs typeface="Times New Roman" pitchFamily="18" charset="0"/>
              </a:rPr>
              <a:t>Léonard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de Vinci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théorisa la géométrie des roulements. </a:t>
            </a:r>
            <a:r>
              <a:rPr lang="fr-FR" altLang="fr-FR" sz="2400" dirty="0" smtClean="0">
                <a:latin typeface="Times New Roman" pitchFamily="18" charset="0"/>
                <a:cs typeface="Times New Roman" pitchFamily="18" charset="0"/>
              </a:rPr>
              <a:t>Enfin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, la publication des travaux de </a:t>
            </a:r>
            <a:r>
              <a:rPr lang="fr-FR" altLang="fr-FR" sz="2400" b="1" dirty="0">
                <a:latin typeface="Times New Roman" pitchFamily="18" charset="0"/>
                <a:cs typeface="Times New Roman" pitchFamily="18" charset="0"/>
              </a:rPr>
              <a:t>Heinrich Hertz</a:t>
            </a:r>
            <a:r>
              <a:rPr lang="fr-FR" altLang="fr-FR" sz="2400" dirty="0">
                <a:latin typeface="Times New Roman" pitchFamily="18" charset="0"/>
                <a:cs typeface="Times New Roman" pitchFamily="18" charset="0"/>
              </a:rPr>
              <a:t> sur les déformations des corps en contact contribua beaucoup à améliorer les performances des roulements </a:t>
            </a:r>
          </a:p>
        </p:txBody>
      </p:sp>
      <p:pic>
        <p:nvPicPr>
          <p:cNvPr id="34833" name="Picture 17" descr="roul-vinc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03888" y="4232274"/>
            <a:ext cx="3154392" cy="21971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9" grpId="0" animBg="1"/>
      <p:bldP spid="3483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642</Words>
  <Application>Microsoft Office PowerPoint</Application>
  <PresentationFormat>Affichage à l'écran (4:3)</PresentationFormat>
  <Paragraphs>115</Paragraphs>
  <Slides>20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Thème Office</vt:lpstr>
      <vt:lpstr>Image Paintbrush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187</cp:revision>
  <dcterms:created xsi:type="dcterms:W3CDTF">2021-11-30T19:16:46Z</dcterms:created>
  <dcterms:modified xsi:type="dcterms:W3CDTF">2022-11-21T21:22:17Z</dcterms:modified>
</cp:coreProperties>
</file>