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9C6F1-556A-48B1-B01A-3E9C92BBF19D}" type="datetimeFigureOut">
              <a:rPr lang="fr-FR" smtClean="0"/>
              <a:pPr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928802"/>
            <a:ext cx="7643866" cy="90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TD 3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1538" y="3143248"/>
            <a:ext cx="70009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Organes de transmissions du mouvement et de puissance</a:t>
            </a:r>
            <a:endParaRPr lang="fr-F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285860"/>
            <a:ext cx="4291295" cy="2540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00042"/>
            <a:ext cx="8715436" cy="5381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3929066"/>
            <a:ext cx="8156847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00166" y="5572140"/>
            <a:ext cx="6109829" cy="92869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00042"/>
            <a:ext cx="8644030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2143116"/>
            <a:ext cx="6143668" cy="87929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86050" y="357166"/>
            <a:ext cx="37560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d'Engrenages 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 flipH="1">
            <a:off x="214282" y="857232"/>
            <a:ext cx="864403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n°1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Soit un réducteur de vitesse à roue dentée à arbre, composé d’un engrenage parallèle à denture droite. Le réducteur permet la transmission d’un mouvement de rotation à des vitesses différentes entre l’arbre moteur et l’arbre récepteur.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 descr="https://4.bp.blogspot.com/-xOIyOH6NOC0/VvqN07jurQI/AAAAAAAAIj0/LU786IMjZWspCTPNNYy3eHnTM7h_UBWQQ/s1600/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714620"/>
            <a:ext cx="850112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57158" y="409543"/>
            <a:ext cx="8215370" cy="266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donne 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Pignon moteur (1) : Z1 = 20 dents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Roue réceptrice (2) : Z2 = 90 dents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Module : m = 2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Vitesse de rotation du moteur : N1=3000 tr/min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demande 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3129693"/>
            <a:ext cx="41433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1-Compléter le schéma cinématique du réducteur ci-contre en utilisant deux couleurs différentes (liaisons avec le carter et liaison entre les deux roues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dentées.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 descr="https://1.bp.blogspot.com/-EEqIKg2EvP4/VvqOJ6kSBbI/AAAAAAAAIj4/Ti-zAJuximYCtEnFahK3T-1VQ6Z0KoztQ/s1600/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2571768"/>
            <a:ext cx="4214842" cy="38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72" y="71414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2-Remplir le tableau ci-dessous en détaillant les calculs (colonne « Calculs ») et en donnant la réponse (colonne « Réponses »).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85720" y="1186580"/>
          <a:ext cx="8644000" cy="5385692"/>
        </p:xfrm>
        <a:graphic>
          <a:graphicData uri="http://schemas.openxmlformats.org/drawingml/2006/table">
            <a:tbl>
              <a:tblPr/>
              <a:tblGrid>
                <a:gridCol w="2357454"/>
                <a:gridCol w="1214446"/>
                <a:gridCol w="2911100"/>
                <a:gridCol w="2161000"/>
              </a:tblGrid>
              <a:tr h="404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formule</a:t>
                      </a:r>
                      <a:r>
                        <a:rPr lang="fr-FR" sz="24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de 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Calculs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Réponses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  <a:tr h="404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Pas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</a:t>
                      </a:r>
                      <a:endParaRPr lang="fr-FR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Hauteur de dent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</a:t>
                      </a:r>
                      <a:endParaRPr lang="fr-FR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1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Diamètres primitifs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1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1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Diamètres de tête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1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Entraxe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Raison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r(2/1)</a:t>
                      </a:r>
                      <a:endParaRPr lang="fr-FR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2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Vitesse de rotation de sortie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fr-F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214678" y="214290"/>
            <a:ext cx="2571768" cy="4860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6982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d'exercice </a:t>
            </a:r>
          </a:p>
        </p:txBody>
      </p:sp>
      <p:pic>
        <p:nvPicPr>
          <p:cNvPr id="5" name="Image 4" descr="https://1.bp.blogspot.com/-MoUeGcwTFpw/VvqSS8GYEiI/AAAAAAAAIkk/qYmGJbqQKBEJnlydQHqR34LcDTNWy4BBg/s1600/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785794"/>
            <a:ext cx="3643337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https://1.bp.blogspot.com/-EEqIKg2EvP4/VvqOJ6kSBbI/AAAAAAAAIj4/Ti-zAJuximYCtEnFahK3T-1VQ6Z0KoztQ/s1600/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428736"/>
            <a:ext cx="364333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lèche droite 6"/>
          <p:cNvSpPr/>
          <p:nvPr/>
        </p:nvSpPr>
        <p:spPr>
          <a:xfrm>
            <a:off x="3929058" y="3429000"/>
            <a:ext cx="1071570" cy="50006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20" y="142852"/>
          <a:ext cx="8643998" cy="6500855"/>
        </p:xfrm>
        <a:graphic>
          <a:graphicData uri="http://schemas.openxmlformats.org/drawingml/2006/table">
            <a:tbl>
              <a:tblPr/>
              <a:tblGrid>
                <a:gridCol w="1670689"/>
                <a:gridCol w="1016940"/>
                <a:gridCol w="4313295"/>
                <a:gridCol w="1643074"/>
              </a:tblGrid>
              <a:tr h="434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formule de Calculs</a:t>
                      </a: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Réponses</a:t>
                      </a:r>
                      <a:endParaRPr lang="fr-FR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  <a:tr h="674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Pas</a:t>
                      </a: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Hauteur de dent</a:t>
                      </a: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Diamètres primitifs</a:t>
                      </a: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</a:t>
                      </a:r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</a:t>
                      </a:r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Diamètres de tête</a:t>
                      </a:r>
                      <a:endParaRPr lang="fr-FR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</a:t>
                      </a:r>
                      <a:r>
                        <a:rPr lang="fr-FR" sz="12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</a:t>
                      </a:r>
                      <a:r>
                        <a:rPr lang="fr-FR" sz="12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Entraxe</a:t>
                      </a:r>
                      <a:endParaRPr lang="fr-FR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Rapport de transmission </a:t>
                      </a: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r(2/1)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rgbClr val="0000FF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Vitesse de rotation de sortie</a:t>
                      </a: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fr-FR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0" marR="431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071934" y="714356"/>
            <a:ext cx="2071702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= m . 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Symbol"/>
              </a:rPr>
              <a:t>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= 2 x 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Symbol"/>
              </a:rPr>
              <a:t>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0430" y="1357298"/>
            <a:ext cx="3214710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= ha + </a:t>
            </a:r>
            <a:r>
              <a:rPr lang="fr-FR" b="1" i="0" dirty="0" err="1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hf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2,25 m = 2,25 x 2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43372" y="2071678"/>
            <a:ext cx="2143140" cy="3571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</a:t>
            </a:r>
            <a:r>
              <a:rPr lang="fr-FR" sz="1400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 . Z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2 x 20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43372" y="2786058"/>
            <a:ext cx="2143140" cy="3571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</a:t>
            </a:r>
            <a:r>
              <a:rPr lang="fr-FR" sz="1400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=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 . Z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2 x 90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00364" y="3429000"/>
            <a:ext cx="4214842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da</a:t>
            </a:r>
            <a:r>
              <a:rPr lang="fr-FR" sz="1400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sz="1600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=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+ 2 ha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d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+ 2 m = 40 + 2 x 2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00364" y="4071942"/>
            <a:ext cx="4214842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da</a:t>
            </a:r>
            <a:r>
              <a:rPr lang="fr-FR" sz="1600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+ 2 ha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d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+ 2 m = 180 + 2 x 2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0430" y="4786322"/>
            <a:ext cx="3357586" cy="3571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 =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(d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+d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)/2 = (180+40)/2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00430" y="5429264"/>
            <a:ext cx="3429024" cy="3571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r(2/1) =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/N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Z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/Z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20/90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71868" y="6072206"/>
            <a:ext cx="3143272" cy="42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N2 =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</a:t>
            </a:r>
            <a:r>
              <a:rPr lang="fr-FR" sz="1600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x r(2/1) = 3000 x 2/9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7643834" y="714356"/>
            <a:ext cx="1143008" cy="3571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2 </a:t>
            </a: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Symbol"/>
              </a:rPr>
              <a:t></a:t>
            </a: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mm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572396" y="1357298"/>
            <a:ext cx="1071570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4,5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mm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7572396" y="2071678"/>
            <a:ext cx="1071570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40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mm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7572396" y="2714620"/>
            <a:ext cx="1071570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180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mm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7572396" y="3429000"/>
            <a:ext cx="1071570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44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mm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7572396" y="4071942"/>
            <a:ext cx="1071570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184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mm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7572396" y="4714884"/>
            <a:ext cx="1071570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110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mm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7500958" y="5429264"/>
            <a:ext cx="1285884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2/9 = 1/4,5</a:t>
            </a:r>
            <a:endParaRPr lang="fr-FR" b="1" i="0" dirty="0">
              <a:solidFill>
                <a:srgbClr val="0000FF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7358082" y="6072206"/>
            <a:ext cx="1571636" cy="4286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i="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666,67 </a:t>
            </a:r>
            <a:r>
              <a:rPr lang="fr-FR" b="1" i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tr/min</a:t>
            </a:r>
            <a:endParaRPr lang="fr-FR" b="1" i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0" grpId="0" build="allAtOnce" animBg="1"/>
      <p:bldP spid="21" grpId="0" build="allAtOnce" animBg="1"/>
      <p:bldP spid="22" grpId="0" build="allAtOnce" animBg="1"/>
      <p:bldP spid="23" grpId="0" build="allAtOnce" animBg="1"/>
      <p:bldP spid="24" grpId="0" build="allAtOnce" animBg="1"/>
      <p:bldP spid="25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4282" y="142852"/>
            <a:ext cx="2337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n°2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5720" y="714356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train d’engrenages, dans lequel toutes les roues dentées sont en mouvement de rotation d’axes parallèles par rapport au bâti, est représenté sur la figure ci-dessous :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214554"/>
            <a:ext cx="5143536" cy="44291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214554"/>
            <a:ext cx="281464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928670"/>
            <a:ext cx="8572561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500306"/>
            <a:ext cx="8715436" cy="5381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3786190"/>
            <a:ext cx="8156847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5214950"/>
            <a:ext cx="8644030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14678" y="214290"/>
            <a:ext cx="2571768" cy="4860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6982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d'exercice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928670"/>
            <a:ext cx="8572561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2071678"/>
            <a:ext cx="7201686" cy="4357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298</Words>
  <Application>Microsoft Office PowerPoint</Application>
  <PresentationFormat>Affichage à l'écran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22</cp:revision>
  <dcterms:created xsi:type="dcterms:W3CDTF">2021-12-13T23:10:06Z</dcterms:created>
  <dcterms:modified xsi:type="dcterms:W3CDTF">2023-12-04T21:23:52Z</dcterms:modified>
</cp:coreProperties>
</file>