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1" r:id="rId3"/>
    <p:sldId id="302" r:id="rId4"/>
    <p:sldId id="303" r:id="rId5"/>
    <p:sldId id="304" r:id="rId6"/>
    <p:sldId id="305" r:id="rId7"/>
    <p:sldId id="306" r:id="rId8"/>
    <p:sldId id="269"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09C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083AE9-8123-4A59-8A10-40CBEC042872}" type="datetimeFigureOut">
              <a:rPr lang="fr-FR" smtClean="0"/>
              <a:pPr/>
              <a:t>30/11/2022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3842F1-6029-4493-97B2-B6585871F7F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083AE9-8123-4A59-8A10-40CBEC042872}" type="datetimeFigureOut">
              <a:rPr lang="fr-FR" smtClean="0"/>
              <a:pPr/>
              <a:t>30/11/2022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842F1-6029-4493-97B2-B6585871F7F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000240"/>
            <a:ext cx="7772400" cy="1470025"/>
          </a:xfrm>
        </p:spPr>
        <p:txBody>
          <a:bodyPr>
            <a:noAutofit/>
          </a:bodyPr>
          <a:lstStyle/>
          <a:p>
            <a:r>
              <a:rPr lang="fr-FR" sz="5400" b="1" dirty="0" smtClean="0">
                <a:solidFill>
                  <a:srgbClr val="7030A0"/>
                </a:solidFill>
                <a:latin typeface="Times New Roman" pitchFamily="18" charset="0"/>
                <a:cs typeface="Times New Roman" pitchFamily="18" charset="0"/>
              </a:rPr>
              <a:t>Electrotechnique</a:t>
            </a:r>
            <a:br>
              <a:rPr lang="fr-FR" sz="5400" b="1" dirty="0" smtClean="0">
                <a:solidFill>
                  <a:srgbClr val="7030A0"/>
                </a:solidFill>
                <a:latin typeface="Times New Roman" pitchFamily="18" charset="0"/>
                <a:cs typeface="Times New Roman" pitchFamily="18" charset="0"/>
              </a:rPr>
            </a:br>
            <a:r>
              <a:rPr lang="fr-FR" sz="5400" b="1" dirty="0" smtClean="0">
                <a:solidFill>
                  <a:srgbClr val="FF0000"/>
                </a:solidFill>
                <a:latin typeface="Times New Roman" pitchFamily="18" charset="0"/>
                <a:cs typeface="Times New Roman" pitchFamily="18" charset="0"/>
              </a:rPr>
              <a:t>suite</a:t>
            </a:r>
            <a:r>
              <a:rPr lang="fr-FR" sz="5400" b="1" dirty="0" smtClean="0">
                <a:solidFill>
                  <a:srgbClr val="7030A0"/>
                </a:solidFill>
                <a:latin typeface="Times New Roman" pitchFamily="18" charset="0"/>
                <a:cs typeface="Times New Roman" pitchFamily="18" charset="0"/>
              </a:rPr>
              <a:t> </a:t>
            </a:r>
            <a:endParaRPr lang="fr-FR" sz="5400" b="1" dirty="0">
              <a:solidFill>
                <a:srgbClr val="7030A0"/>
              </a:solidFill>
              <a:latin typeface="Times New Roman" pitchFamily="18" charset="0"/>
              <a:cs typeface="Times New Roman" pitchFamily="18" charset="0"/>
            </a:endParaRPr>
          </a:p>
        </p:txBody>
      </p:sp>
      <p:sp>
        <p:nvSpPr>
          <p:cNvPr id="3" name="Sous-titre 2"/>
          <p:cNvSpPr>
            <a:spLocks noGrp="1"/>
          </p:cNvSpPr>
          <p:nvPr>
            <p:ph type="subTitle" idx="1"/>
          </p:nvPr>
        </p:nvSpPr>
        <p:spPr>
          <a:xfrm>
            <a:off x="1357290" y="4143380"/>
            <a:ext cx="6400800" cy="642942"/>
          </a:xfrm>
        </p:spPr>
        <p:txBody>
          <a:bodyPr>
            <a:normAutofit/>
          </a:bodyPr>
          <a:lstStyle/>
          <a:p>
            <a:r>
              <a:rPr lang="fr-FR" sz="3600" b="1" dirty="0" smtClean="0">
                <a:solidFill>
                  <a:srgbClr val="FF0000"/>
                </a:solidFill>
              </a:rPr>
              <a:t>2022-2023</a:t>
            </a:r>
            <a:endParaRPr lang="fr-FR" sz="3600"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285728"/>
            <a:ext cx="8286808" cy="707886"/>
          </a:xfrm>
          <a:prstGeom prst="rect">
            <a:avLst/>
          </a:prstGeo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r>
              <a:rPr lang="fr-FR" sz="4000" b="1" dirty="0" smtClean="0">
                <a:solidFill>
                  <a:srgbClr val="FF0000"/>
                </a:solidFill>
                <a:latin typeface="Times New Roman" pitchFamily="18" charset="0"/>
                <a:cs typeface="Times New Roman" pitchFamily="18" charset="0"/>
              </a:rPr>
              <a:t>ELECTRONIQUE DE PUISSANCE</a:t>
            </a:r>
            <a:endParaRPr lang="fr-FR" sz="4000" dirty="0">
              <a:solidFill>
                <a:srgbClr val="FF0000"/>
              </a:solidFill>
              <a:latin typeface="Times New Roman" pitchFamily="18" charset="0"/>
              <a:cs typeface="Times New Roman" pitchFamily="18" charset="0"/>
            </a:endParaRPr>
          </a:p>
        </p:txBody>
      </p:sp>
      <p:sp>
        <p:nvSpPr>
          <p:cNvPr id="5" name="Rectangle 1"/>
          <p:cNvSpPr>
            <a:spLocks noChangeArrowheads="1"/>
          </p:cNvSpPr>
          <p:nvPr/>
        </p:nvSpPr>
        <p:spPr bwMode="auto">
          <a:xfrm>
            <a:off x="357158" y="1260164"/>
            <a:ext cx="8429684" cy="5447645"/>
          </a:xfrm>
          <a:prstGeom prst="rect">
            <a:avLst/>
          </a:prstGeom>
          <a:solidFill>
            <a:schemeClr val="accent5">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a:lnSpc>
                <a:spcPct val="150000"/>
              </a:lnSpc>
            </a:pPr>
            <a:r>
              <a:rPr lang="fr-FR" sz="2400" dirty="0" smtClean="0">
                <a:latin typeface="Times New Roman" pitchFamily="18" charset="0"/>
                <a:cs typeface="Times New Roman" pitchFamily="18" charset="0"/>
              </a:rPr>
              <a:t>Historiquement, </a:t>
            </a:r>
            <a:r>
              <a:rPr lang="fr-FR" sz="2400" b="1" dirty="0" smtClean="0">
                <a:latin typeface="Times New Roman" pitchFamily="18" charset="0"/>
                <a:cs typeface="Times New Roman" pitchFamily="18" charset="0"/>
              </a:rPr>
              <a:t>l’Electronique de Puissance </a:t>
            </a:r>
            <a:r>
              <a:rPr lang="fr-FR" sz="2400" dirty="0" smtClean="0">
                <a:latin typeface="Times New Roman" pitchFamily="18" charset="0"/>
                <a:cs typeface="Times New Roman" pitchFamily="18" charset="0"/>
              </a:rPr>
              <a:t>est née dans le contexte de l’Electrotechnique et le dialogue entre machines électriques et </a:t>
            </a:r>
            <a:r>
              <a:rPr lang="fr-FR" sz="2400" b="1" dirty="0" smtClean="0">
                <a:latin typeface="Times New Roman" pitchFamily="18" charset="0"/>
                <a:cs typeface="Times New Roman" pitchFamily="18" charset="0"/>
              </a:rPr>
              <a:t>convertisseurs</a:t>
            </a:r>
            <a:r>
              <a:rPr lang="fr-FR" sz="2400" dirty="0" smtClean="0">
                <a:latin typeface="Times New Roman" pitchFamily="18" charset="0"/>
                <a:cs typeface="Times New Roman" pitchFamily="18" charset="0"/>
              </a:rPr>
              <a:t> est bien rodé, car les performances des machines dépendent de la stratégie de commande à adopter (il faut les alimenter avec un </a:t>
            </a:r>
            <a:r>
              <a:rPr lang="fr-FR" sz="2400" b="1" dirty="0" smtClean="0">
                <a:latin typeface="Times New Roman" pitchFamily="18" charset="0"/>
                <a:cs typeface="Times New Roman" pitchFamily="18" charset="0"/>
              </a:rPr>
              <a:t>convertisseur statique </a:t>
            </a:r>
            <a:r>
              <a:rPr lang="fr-FR" sz="2400" dirty="0" smtClean="0">
                <a:latin typeface="Times New Roman" pitchFamily="18" charset="0"/>
                <a:cs typeface="Times New Roman" pitchFamily="18" charset="0"/>
              </a:rPr>
              <a:t>à tension et fréquence variables pour pouvoir envisager leur emploi en vitesse variable).</a:t>
            </a:r>
          </a:p>
          <a:p>
            <a:pPr>
              <a:lnSpc>
                <a:spcPct val="150000"/>
              </a:lnSpc>
            </a:pPr>
            <a:r>
              <a:rPr lang="fr-FR" sz="2400" dirty="0" smtClean="0">
                <a:latin typeface="Times New Roman" pitchFamily="18" charset="0"/>
                <a:cs typeface="Times New Roman" pitchFamily="18" charset="0"/>
              </a:rPr>
              <a:t>Pareillement, le </a:t>
            </a:r>
            <a:r>
              <a:rPr lang="fr-FR" sz="2400" b="1" dirty="0" smtClean="0">
                <a:latin typeface="Times New Roman" pitchFamily="18" charset="0"/>
                <a:cs typeface="Times New Roman" pitchFamily="18" charset="0"/>
              </a:rPr>
              <a:t>Convertisseur Statique </a:t>
            </a:r>
            <a:r>
              <a:rPr lang="fr-FR" sz="2400" dirty="0" smtClean="0">
                <a:latin typeface="Times New Roman" pitchFamily="18" charset="0"/>
                <a:cs typeface="Times New Roman" pitchFamily="18" charset="0"/>
              </a:rPr>
              <a:t>devient l’Acteur majeur de la Gestion de l’Energie Electrique.</a:t>
            </a:r>
          </a:p>
          <a:p>
            <a:r>
              <a:rPr lang="fr-FR" sz="2400" dirty="0" smtClean="0"/>
              <a:t> </a:t>
            </a:r>
            <a:endParaRPr lang="fr-F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428596" y="1071546"/>
            <a:ext cx="8286808" cy="500065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itre 1"/>
          <p:cNvSpPr>
            <a:spLocks noGrp="1"/>
          </p:cNvSpPr>
          <p:nvPr>
            <p:ph type="title"/>
          </p:nvPr>
        </p:nvSpPr>
        <p:spPr>
          <a:xfrm>
            <a:off x="928662" y="214290"/>
            <a:ext cx="7358114" cy="582594"/>
          </a:xfrm>
        </p:spPr>
        <p:txBody>
          <a:bodyPr>
            <a:normAutofit fontScale="90000"/>
          </a:bodyPr>
          <a:lstStyle/>
          <a:p>
            <a:r>
              <a:rPr lang="fr-FR" sz="2800" b="1" dirty="0" smtClean="0">
                <a:solidFill>
                  <a:srgbClr val="1209C7"/>
                </a:solidFill>
                <a:latin typeface="Times New Roman" pitchFamily="18" charset="0"/>
                <a:cs typeface="Times New Roman" pitchFamily="18" charset="0"/>
              </a:rPr>
              <a:t>Représentation générale – convertisseurs  statiques</a:t>
            </a:r>
            <a:endParaRPr lang="fr-FR" sz="2800" dirty="0">
              <a:solidFill>
                <a:srgbClr val="1209C7"/>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596" y="1357298"/>
            <a:ext cx="8215306" cy="4524315"/>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180975" algn="justLow"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On utilise un redresseur chaque fois que l’on a besoin de continu alors que l'énergie électrique est disponible en alternatif. Comme c'est sous cette seconde forme que l'énergie électrique est presque toujours générée et distribuée, les redresseurs ont un très vaste domaine d'applications.</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Low"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Les redresseurs commandés sont des convertisseurs statiques alternatifs continus permettant d'obtenir des tensions (ou courant) de valeur moyenne réglable.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785786" y="428604"/>
            <a:ext cx="7429552" cy="461665"/>
          </a:xfrm>
          <a:prstGeom prst="rect">
            <a:avLst/>
          </a:prstGeom>
          <a:solidFill>
            <a:schemeClr val="accent3">
              <a:lumMod val="40000"/>
              <a:lumOff val="60000"/>
            </a:schemeClr>
          </a:solidFill>
          <a:ln/>
        </p:spPr>
        <p:style>
          <a:lnRef idx="2">
            <a:schemeClr val="dk1"/>
          </a:lnRef>
          <a:fillRef idx="1">
            <a:schemeClr val="lt1"/>
          </a:fillRef>
          <a:effectRef idx="0">
            <a:schemeClr val="dk1"/>
          </a:effectRef>
          <a:fontRef idx="minor">
            <a:schemeClr val="dk1"/>
          </a:fontRef>
        </p:style>
        <p:txBody>
          <a:bodyPr wrap="square">
            <a:spAutoFit/>
          </a:bodyPr>
          <a:lstStyle/>
          <a:p>
            <a:pPr lvl="0" indent="180975" algn="justLow" fontAlgn="base">
              <a:spcBef>
                <a:spcPct val="0"/>
              </a:spcBef>
              <a:spcAft>
                <a:spcPct val="0"/>
              </a:spcAft>
            </a:pPr>
            <a:r>
              <a:rPr lang="fr-FR" sz="2400" b="1" dirty="0" smtClean="0">
                <a:solidFill>
                  <a:srgbClr val="FF0000"/>
                </a:solidFill>
                <a:latin typeface="Times New Roman" pitchFamily="18" charset="0"/>
                <a:ea typeface="Times New Roman" pitchFamily="18" charset="0"/>
                <a:cs typeface="Times New Roman" pitchFamily="18" charset="0"/>
              </a:rPr>
              <a:t>1- Convertisseur Alternatif – Continu (</a:t>
            </a:r>
            <a:r>
              <a:rPr lang="fr-FR" sz="2400" b="1" dirty="0" smtClean="0">
                <a:solidFill>
                  <a:srgbClr val="1209C7"/>
                </a:solidFill>
                <a:latin typeface="Times New Roman" pitchFamily="18" charset="0"/>
                <a:ea typeface="Times New Roman" pitchFamily="18" charset="0"/>
                <a:cs typeface="Times New Roman" pitchFamily="18" charset="0"/>
              </a:rPr>
              <a:t>Redresseur</a:t>
            </a:r>
            <a:r>
              <a:rPr lang="fr-FR" sz="2400" b="1" dirty="0" smtClean="0">
                <a:solidFill>
                  <a:srgbClr val="FF0000"/>
                </a:solidFill>
                <a:latin typeface="Times New Roman" pitchFamily="18" charset="0"/>
                <a:ea typeface="Times New Roman" pitchFamily="18" charset="0"/>
                <a:cs typeface="Times New Roman" pitchFamily="18" charset="0"/>
              </a:rPr>
              <a:t>): </a:t>
            </a:r>
            <a:endParaRPr lang="fr-FR" sz="2400" dirty="0" smtClean="0">
              <a:solidFill>
                <a:srgbClr val="FF000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85720" y="1428736"/>
            <a:ext cx="8572560" cy="3970318"/>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a:lnSpc>
                <a:spcPct val="150000"/>
              </a:lnSpc>
            </a:pPr>
            <a:r>
              <a:rPr lang="fr-FR" sz="2400" dirty="0" smtClean="0">
                <a:latin typeface="Times New Roman" pitchFamily="18" charset="0"/>
                <a:cs typeface="Times New Roman" pitchFamily="18" charset="0"/>
              </a:rPr>
              <a:t>L’onduleur a pour tâche de transformer une tension DC constante en une tension alternative AC polyphasée de fréquence et d’amplitude variables.</a:t>
            </a:r>
          </a:p>
          <a:p>
            <a:pPr>
              <a:lnSpc>
                <a:spcPct val="150000"/>
              </a:lnSpc>
            </a:pPr>
            <a:r>
              <a:rPr lang="fr-FR" sz="2400" dirty="0" smtClean="0">
                <a:latin typeface="Times New Roman" pitchFamily="18" charset="0"/>
                <a:cs typeface="Times New Roman" pitchFamily="18" charset="0"/>
              </a:rPr>
              <a:t>Ils sont utilisés principalement dans deux catégories d’appareils :</a:t>
            </a:r>
          </a:p>
          <a:p>
            <a:pPr lvl="0">
              <a:lnSpc>
                <a:spcPct val="150000"/>
              </a:lnSpc>
              <a:buFont typeface="Wingdings" pitchFamily="2" charset="2"/>
              <a:buChar char="q"/>
            </a:pPr>
            <a:r>
              <a:rPr lang="fr-FR" sz="2400" dirty="0" smtClean="0">
                <a:latin typeface="Times New Roman" pitchFamily="18" charset="0"/>
                <a:cs typeface="Times New Roman" pitchFamily="18" charset="0"/>
              </a:rPr>
              <a:t> Les alimentations sans coupures (Ex : onduleurs pour l’informatique,…..). </a:t>
            </a:r>
          </a:p>
          <a:p>
            <a:pPr lvl="0">
              <a:lnSpc>
                <a:spcPct val="150000"/>
              </a:lnSpc>
              <a:buFont typeface="Wingdings" pitchFamily="2" charset="2"/>
              <a:buChar char="q"/>
            </a:pPr>
            <a:r>
              <a:rPr lang="fr-FR" sz="2400" dirty="0" smtClean="0">
                <a:latin typeface="Times New Roman" pitchFamily="18" charset="0"/>
                <a:cs typeface="Times New Roman" pitchFamily="18" charset="0"/>
              </a:rPr>
              <a:t> Les variateurs de vitesse pour machine à courant alternatif.</a:t>
            </a:r>
            <a:r>
              <a:rPr lang="fr-FR" sz="2400" b="1" dirty="0" smtClean="0">
                <a:latin typeface="Times New Roman" pitchFamily="18" charset="0"/>
                <a:cs typeface="Times New Roman" pitchFamily="18" charset="0"/>
              </a:rPr>
              <a:t> </a:t>
            </a:r>
            <a:endParaRPr lang="fr-FR" sz="2400" dirty="0">
              <a:latin typeface="Times New Roman" pitchFamily="18" charset="0"/>
              <a:cs typeface="Times New Roman" pitchFamily="18" charset="0"/>
            </a:endParaRPr>
          </a:p>
        </p:txBody>
      </p:sp>
      <p:sp>
        <p:nvSpPr>
          <p:cNvPr id="5" name="Rectangle 4"/>
          <p:cNvSpPr/>
          <p:nvPr/>
        </p:nvSpPr>
        <p:spPr>
          <a:xfrm>
            <a:off x="1000100" y="428604"/>
            <a:ext cx="6929486" cy="461665"/>
          </a:xfrm>
          <a:prstGeom prst="rect">
            <a:avLst/>
          </a:prstGeom>
          <a:solidFill>
            <a:schemeClr val="accent3">
              <a:lumMod val="40000"/>
              <a:lumOff val="60000"/>
            </a:schemeClr>
          </a:solidFill>
          <a:ln/>
        </p:spPr>
        <p:style>
          <a:lnRef idx="2">
            <a:schemeClr val="dk1"/>
          </a:lnRef>
          <a:fillRef idx="1">
            <a:schemeClr val="lt1"/>
          </a:fillRef>
          <a:effectRef idx="0">
            <a:schemeClr val="dk1"/>
          </a:effectRef>
          <a:fontRef idx="minor">
            <a:schemeClr val="dk1"/>
          </a:fontRef>
        </p:style>
        <p:txBody>
          <a:bodyPr wrap="square">
            <a:spAutoFit/>
          </a:bodyPr>
          <a:lstStyle/>
          <a:p>
            <a:r>
              <a:rPr lang="fr-FR" sz="2400" b="1" dirty="0" smtClean="0">
                <a:solidFill>
                  <a:srgbClr val="FF0000"/>
                </a:solidFill>
                <a:latin typeface="Times New Roman" pitchFamily="18" charset="0"/>
                <a:ea typeface="Times New Roman" pitchFamily="18" charset="0"/>
                <a:cs typeface="Times New Roman" pitchFamily="18" charset="0"/>
              </a:rPr>
              <a:t>2- </a:t>
            </a:r>
            <a:r>
              <a:rPr lang="fr-FR" sz="2400" b="1" dirty="0" smtClean="0">
                <a:solidFill>
                  <a:srgbClr val="FF0000"/>
                </a:solidFill>
                <a:latin typeface="Times New Roman" pitchFamily="18" charset="0"/>
                <a:cs typeface="Times New Roman" pitchFamily="18" charset="0"/>
              </a:rPr>
              <a:t>Convertisseur  Continu  - Alternatif  (</a:t>
            </a:r>
            <a:r>
              <a:rPr lang="fr-FR" sz="2400" b="1" dirty="0" smtClean="0">
                <a:solidFill>
                  <a:srgbClr val="1209C7"/>
                </a:solidFill>
                <a:latin typeface="Times New Roman" pitchFamily="18" charset="0"/>
                <a:cs typeface="Times New Roman" pitchFamily="18" charset="0"/>
              </a:rPr>
              <a:t>Onduleur</a:t>
            </a:r>
            <a:r>
              <a:rPr lang="fr-FR" sz="2400" b="1" dirty="0" smtClean="0">
                <a:solidFill>
                  <a:srgbClr val="FF0000"/>
                </a:solidFill>
                <a:latin typeface="Times New Roman" pitchFamily="18" charset="0"/>
                <a:cs typeface="Times New Roman" pitchFamily="18" charset="0"/>
              </a:rPr>
              <a:t>):</a:t>
            </a:r>
            <a:endParaRPr lang="fr-FR" sz="2400" dirty="0">
              <a:solidFill>
                <a:srgbClr val="FF0000"/>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85720" y="1285860"/>
            <a:ext cx="8572560" cy="4524315"/>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a:lnSpc>
                <a:spcPct val="150000"/>
              </a:lnSpc>
            </a:pPr>
            <a:r>
              <a:rPr lang="fr-FR" sz="2400" dirty="0" smtClean="0">
                <a:latin typeface="Times New Roman" pitchFamily="18" charset="0"/>
                <a:cs typeface="Times New Roman" pitchFamily="18" charset="0"/>
              </a:rPr>
              <a:t>Ce sont des convertisseurs continu-continu, permettant la variation d’une tension continue pour l’adapter à la care ou pour varier la vitesse d’un moteur à courant continu. </a:t>
            </a:r>
          </a:p>
          <a:p>
            <a:pPr>
              <a:lnSpc>
                <a:spcPct val="150000"/>
              </a:lnSpc>
            </a:pPr>
            <a:r>
              <a:rPr lang="fr-FR" sz="2400" dirty="0" smtClean="0">
                <a:latin typeface="Times New Roman" pitchFamily="18" charset="0"/>
                <a:cs typeface="Times New Roman" pitchFamily="18" charset="0"/>
              </a:rPr>
              <a:t>Si la tension délivrée en sortie est inférieure à la tension appliquée en entrée, le hacheur est dit dévolteur (ou abaisseur ou Buck). Dans le cas contraire, il est dit survolteur (ou élévateur ou </a:t>
            </a:r>
            <a:r>
              <a:rPr lang="fr-FR" sz="2400" dirty="0" err="1" smtClean="0">
                <a:latin typeface="Times New Roman" pitchFamily="18" charset="0"/>
                <a:cs typeface="Times New Roman" pitchFamily="18" charset="0"/>
              </a:rPr>
              <a:t>Boost</a:t>
            </a:r>
            <a:r>
              <a:rPr lang="fr-FR" sz="2400" dirty="0" smtClean="0">
                <a:latin typeface="Times New Roman" pitchFamily="18" charset="0"/>
                <a:cs typeface="Times New Roman" pitchFamily="18" charset="0"/>
              </a:rPr>
              <a:t>).</a:t>
            </a:r>
          </a:p>
          <a:p>
            <a:pPr>
              <a:lnSpc>
                <a:spcPct val="150000"/>
              </a:lnSpc>
            </a:pPr>
            <a:r>
              <a:rPr lang="fr-FR" sz="2400" dirty="0" smtClean="0">
                <a:latin typeface="Times New Roman" pitchFamily="18" charset="0"/>
                <a:cs typeface="Times New Roman" pitchFamily="18" charset="0"/>
              </a:rPr>
              <a:t> Il existe des hacheurs capables de travailler des deux manières (</a:t>
            </a:r>
            <a:r>
              <a:rPr lang="fr-FR" sz="2400" dirty="0" err="1" smtClean="0">
                <a:latin typeface="Times New Roman" pitchFamily="18" charset="0"/>
                <a:cs typeface="Times New Roman" pitchFamily="18" charset="0"/>
              </a:rPr>
              <a:t>Boost</a:t>
            </a:r>
            <a:r>
              <a:rPr lang="fr-FR" sz="2400" dirty="0" smtClean="0">
                <a:latin typeface="Times New Roman" pitchFamily="18" charset="0"/>
                <a:cs typeface="Times New Roman" pitchFamily="18" charset="0"/>
              </a:rPr>
              <a:t>-Buck)</a:t>
            </a:r>
            <a:endParaRPr lang="fr-FR" sz="2400" dirty="0">
              <a:latin typeface="Times New Roman" pitchFamily="18" charset="0"/>
              <a:cs typeface="Times New Roman" pitchFamily="18" charset="0"/>
            </a:endParaRPr>
          </a:p>
        </p:txBody>
      </p:sp>
      <p:sp>
        <p:nvSpPr>
          <p:cNvPr id="5" name="Rectangle 4"/>
          <p:cNvSpPr/>
          <p:nvPr/>
        </p:nvSpPr>
        <p:spPr>
          <a:xfrm>
            <a:off x="1071538" y="357166"/>
            <a:ext cx="6643734" cy="461665"/>
          </a:xfrm>
          <a:prstGeom prst="rect">
            <a:avLst/>
          </a:prstGeom>
          <a:solidFill>
            <a:schemeClr val="accent3">
              <a:lumMod val="40000"/>
              <a:lumOff val="60000"/>
            </a:schemeClr>
          </a:solidFill>
          <a:ln/>
        </p:spPr>
        <p:style>
          <a:lnRef idx="2">
            <a:schemeClr val="dk1"/>
          </a:lnRef>
          <a:fillRef idx="1">
            <a:schemeClr val="lt1"/>
          </a:fillRef>
          <a:effectRef idx="0">
            <a:schemeClr val="dk1"/>
          </a:effectRef>
          <a:fontRef idx="minor">
            <a:schemeClr val="dk1"/>
          </a:fontRef>
        </p:style>
        <p:txBody>
          <a:bodyPr wrap="square">
            <a:spAutoFit/>
          </a:bodyPr>
          <a:lstStyle/>
          <a:p>
            <a:r>
              <a:rPr lang="fr-FR" sz="2400" b="1" dirty="0" smtClean="0">
                <a:solidFill>
                  <a:srgbClr val="FF0000"/>
                </a:solidFill>
                <a:latin typeface="Times New Roman" pitchFamily="18" charset="0"/>
                <a:ea typeface="Times New Roman" pitchFamily="18" charset="0"/>
                <a:cs typeface="Times New Roman" pitchFamily="18" charset="0"/>
              </a:rPr>
              <a:t>3- </a:t>
            </a:r>
            <a:r>
              <a:rPr lang="fr-FR" sz="2400" b="1" dirty="0" smtClean="0">
                <a:solidFill>
                  <a:srgbClr val="FF0000"/>
                </a:solidFill>
                <a:latin typeface="Times New Roman" pitchFamily="18" charset="0"/>
                <a:cs typeface="Times New Roman" pitchFamily="18" charset="0"/>
              </a:rPr>
              <a:t>Convertisseur  Continu  - Continu  (</a:t>
            </a:r>
            <a:r>
              <a:rPr lang="fr-FR" sz="2400" b="1" dirty="0" smtClean="0">
                <a:solidFill>
                  <a:srgbClr val="1209C7"/>
                </a:solidFill>
                <a:latin typeface="Times New Roman" pitchFamily="18" charset="0"/>
                <a:cs typeface="Times New Roman" pitchFamily="18" charset="0"/>
              </a:rPr>
              <a:t>Hacheur</a:t>
            </a:r>
            <a:r>
              <a:rPr lang="fr-FR" sz="2400" b="1" dirty="0" smtClean="0">
                <a:solidFill>
                  <a:srgbClr val="FF0000"/>
                </a:solidFill>
                <a:latin typeface="Times New Roman" pitchFamily="18" charset="0"/>
                <a:cs typeface="Times New Roman" pitchFamily="18" charset="0"/>
              </a:rPr>
              <a:t>):</a:t>
            </a:r>
            <a:endParaRPr lang="fr-FR" sz="2400" dirty="0">
              <a:solidFill>
                <a:srgbClr val="FF0000"/>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1538" y="357166"/>
            <a:ext cx="7215238" cy="461665"/>
          </a:xfrm>
          <a:prstGeom prst="rect">
            <a:avLst/>
          </a:prstGeom>
          <a:solidFill>
            <a:schemeClr val="accent3">
              <a:lumMod val="40000"/>
              <a:lumOff val="60000"/>
            </a:schemeClr>
          </a:solidFill>
          <a:ln/>
        </p:spPr>
        <p:style>
          <a:lnRef idx="2">
            <a:schemeClr val="dk1"/>
          </a:lnRef>
          <a:fillRef idx="1">
            <a:schemeClr val="lt1"/>
          </a:fillRef>
          <a:effectRef idx="0">
            <a:schemeClr val="dk1"/>
          </a:effectRef>
          <a:fontRef idx="minor">
            <a:schemeClr val="dk1"/>
          </a:fontRef>
        </p:style>
        <p:txBody>
          <a:bodyPr wrap="square">
            <a:spAutoFit/>
          </a:bodyPr>
          <a:lstStyle/>
          <a:p>
            <a:r>
              <a:rPr lang="fr-FR" sz="2400" b="1" dirty="0" smtClean="0">
                <a:solidFill>
                  <a:srgbClr val="FF0000"/>
                </a:solidFill>
                <a:latin typeface="Times New Roman" pitchFamily="18" charset="0"/>
                <a:ea typeface="Times New Roman" pitchFamily="18" charset="0"/>
                <a:cs typeface="Times New Roman" pitchFamily="18" charset="0"/>
              </a:rPr>
              <a:t>4- </a:t>
            </a:r>
            <a:r>
              <a:rPr lang="fr-FR" sz="2400" b="1" dirty="0" smtClean="0">
                <a:solidFill>
                  <a:srgbClr val="FF0000"/>
                </a:solidFill>
                <a:latin typeface="Times New Roman" pitchFamily="18" charset="0"/>
                <a:cs typeface="Times New Roman" pitchFamily="18" charset="0"/>
              </a:rPr>
              <a:t>Convertisseur  Alternatif  - Alternatif (</a:t>
            </a:r>
            <a:r>
              <a:rPr lang="fr-FR" sz="2400" b="1" dirty="0" smtClean="0">
                <a:solidFill>
                  <a:srgbClr val="1209C7"/>
                </a:solidFill>
                <a:latin typeface="Times New Roman" pitchFamily="18" charset="0"/>
                <a:cs typeface="Times New Roman" pitchFamily="18" charset="0"/>
              </a:rPr>
              <a:t>Gradateur</a:t>
            </a:r>
            <a:r>
              <a:rPr lang="fr-FR" sz="2400" b="1" dirty="0" smtClean="0">
                <a:solidFill>
                  <a:srgbClr val="FF0000"/>
                </a:solidFill>
                <a:latin typeface="Times New Roman" pitchFamily="18" charset="0"/>
                <a:cs typeface="Times New Roman" pitchFamily="18" charset="0"/>
              </a:rPr>
              <a:t>):</a:t>
            </a:r>
            <a:endParaRPr lang="fr-FR" sz="2400" dirty="0">
              <a:solidFill>
                <a:srgbClr val="FF0000"/>
              </a:solidFill>
              <a:latin typeface="Times New Roman" pitchFamily="18" charset="0"/>
              <a:cs typeface="Times New Roman" pitchFamily="18" charset="0"/>
            </a:endParaRPr>
          </a:p>
        </p:txBody>
      </p:sp>
      <p:sp>
        <p:nvSpPr>
          <p:cNvPr id="5" name="Rectangle 1"/>
          <p:cNvSpPr>
            <a:spLocks noChangeArrowheads="1"/>
          </p:cNvSpPr>
          <p:nvPr/>
        </p:nvSpPr>
        <p:spPr bwMode="auto">
          <a:xfrm>
            <a:off x="285720" y="1500174"/>
            <a:ext cx="8572560" cy="2795958"/>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a:lnSpc>
                <a:spcPct val="150000"/>
              </a:lnSpc>
            </a:pPr>
            <a:r>
              <a:rPr lang="fr-FR" sz="2400" dirty="0" smtClean="0">
                <a:latin typeface="Times New Roman" pitchFamily="18" charset="0"/>
                <a:cs typeface="Times New Roman" pitchFamily="18" charset="0"/>
              </a:rPr>
              <a:t>Dispositif d'électronique de puissance, permettant de faire varier la valeur efficace d'une tension alternative tout en conservant la fréquence.</a:t>
            </a:r>
          </a:p>
          <a:p>
            <a:pPr>
              <a:lnSpc>
                <a:spcPct val="150000"/>
              </a:lnSpc>
            </a:pPr>
            <a:r>
              <a:rPr lang="fr-FR" sz="2400" dirty="0" smtClean="0">
                <a:latin typeface="Times New Roman" pitchFamily="18" charset="0"/>
                <a:cs typeface="Times New Roman" pitchFamily="18" charset="0"/>
              </a:rPr>
              <a:t>Il est utilisé dans plusieurs domaines: Chauffage, éclairage, variation de vitesse des moteurs alternatifs…</a:t>
            </a:r>
            <a:endParaRPr lang="fr-FR"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643182"/>
            <a:ext cx="8229600" cy="1143000"/>
          </a:xfrm>
        </p:spPr>
        <p:txBody>
          <a:bodyPr>
            <a:normAutofit/>
          </a:bodyPr>
          <a:lstStyle/>
          <a:p>
            <a:r>
              <a:rPr lang="fr-FR" sz="5400" b="1" i="1" dirty="0" smtClean="0">
                <a:solidFill>
                  <a:srgbClr val="FF0000"/>
                </a:solidFill>
                <a:latin typeface="Times New Roman" pitchFamily="18" charset="0"/>
                <a:cs typeface="Times New Roman" pitchFamily="18" charset="0"/>
              </a:rPr>
              <a:t>Merci pour votre attention</a:t>
            </a:r>
            <a:endParaRPr lang="fr-FR" sz="5400" b="1" i="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470</TotalTime>
  <Words>341</Words>
  <Application>Microsoft Office PowerPoint</Application>
  <PresentationFormat>Affichage à l'écran (4:3)</PresentationFormat>
  <Paragraphs>23</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Electrotechnique suite </vt:lpstr>
      <vt:lpstr>Diapositive 2</vt:lpstr>
      <vt:lpstr>Représentation générale – convertisseurs  statiques</vt:lpstr>
      <vt:lpstr>Diapositive 4</vt:lpstr>
      <vt:lpstr>Diapositive 5</vt:lpstr>
      <vt:lpstr>Diapositive 6</vt:lpstr>
      <vt:lpstr>Diapositive 7</vt:lpstr>
      <vt:lpstr>Merci pour votre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ETAT de l’ART DE LA GENIE ELECTRIQUE</dc:title>
  <dc:creator>pc lenovo</dc:creator>
  <cp:lastModifiedBy>pc lenovo</cp:lastModifiedBy>
  <cp:revision>65</cp:revision>
  <dcterms:created xsi:type="dcterms:W3CDTF">2021-10-25T23:58:24Z</dcterms:created>
  <dcterms:modified xsi:type="dcterms:W3CDTF">2022-11-30T22:32:21Z</dcterms:modified>
</cp:coreProperties>
</file>