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0" r:id="rId3"/>
    <p:sldId id="307" r:id="rId4"/>
    <p:sldId id="300" r:id="rId5"/>
    <p:sldId id="257" r:id="rId6"/>
    <p:sldId id="308" r:id="rId7"/>
    <p:sldId id="269" r:id="rId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209C7"/>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0B083AE9-8123-4A59-8A10-40CBEC042872}" type="datetimeFigureOut">
              <a:rPr lang="fr-FR" smtClean="0"/>
              <a:pPr/>
              <a:t>29/11/2022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63842F1-6029-4493-97B2-B6585871F7F8}"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B083AE9-8123-4A59-8A10-40CBEC042872}" type="datetimeFigureOut">
              <a:rPr lang="fr-FR" smtClean="0"/>
              <a:pPr/>
              <a:t>29/11/2022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63842F1-6029-4493-97B2-B6585871F7F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B083AE9-8123-4A59-8A10-40CBEC042872}" type="datetimeFigureOut">
              <a:rPr lang="fr-FR" smtClean="0"/>
              <a:pPr/>
              <a:t>29/11/2022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63842F1-6029-4493-97B2-B6585871F7F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B083AE9-8123-4A59-8A10-40CBEC042872}" type="datetimeFigureOut">
              <a:rPr lang="fr-FR" smtClean="0"/>
              <a:pPr/>
              <a:t>29/11/2022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63842F1-6029-4493-97B2-B6585871F7F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0B083AE9-8123-4A59-8A10-40CBEC042872}" type="datetimeFigureOut">
              <a:rPr lang="fr-FR" smtClean="0"/>
              <a:pPr/>
              <a:t>29/11/2022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63842F1-6029-4493-97B2-B6585871F7F8}"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B083AE9-8123-4A59-8A10-40CBEC042872}" type="datetimeFigureOut">
              <a:rPr lang="fr-FR" smtClean="0"/>
              <a:pPr/>
              <a:t>29/11/2022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63842F1-6029-4493-97B2-B6585871F7F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B083AE9-8123-4A59-8A10-40CBEC042872}" type="datetimeFigureOut">
              <a:rPr lang="fr-FR" smtClean="0"/>
              <a:pPr/>
              <a:t>29/11/2022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63842F1-6029-4493-97B2-B6585871F7F8}"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0B083AE9-8123-4A59-8A10-40CBEC042872}" type="datetimeFigureOut">
              <a:rPr lang="fr-FR" smtClean="0"/>
              <a:pPr/>
              <a:t>29/11/2022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63842F1-6029-4493-97B2-B6585871F7F8}"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B083AE9-8123-4A59-8A10-40CBEC042872}" type="datetimeFigureOut">
              <a:rPr lang="fr-FR" smtClean="0"/>
              <a:pPr/>
              <a:t>29/11/2022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63842F1-6029-4493-97B2-B6585871F7F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B083AE9-8123-4A59-8A10-40CBEC042872}" type="datetimeFigureOut">
              <a:rPr lang="fr-FR" smtClean="0"/>
              <a:pPr/>
              <a:t>29/11/2022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63842F1-6029-4493-97B2-B6585871F7F8}"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B083AE9-8123-4A59-8A10-40CBEC042872}" type="datetimeFigureOut">
              <a:rPr lang="fr-FR" smtClean="0"/>
              <a:pPr/>
              <a:t>29/11/2022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63842F1-6029-4493-97B2-B6585871F7F8}"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083AE9-8123-4A59-8A10-40CBEC042872}" type="datetimeFigureOut">
              <a:rPr lang="fr-FR" smtClean="0"/>
              <a:pPr/>
              <a:t>29/11/2022</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3842F1-6029-4493-97B2-B6585871F7F8}"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fr.wikipedia.org/wiki/Son_(physique)" TargetMode="External"/><Relationship Id="rId3" Type="http://schemas.openxmlformats.org/officeDocument/2006/relationships/hyperlink" Target="http://fr.wikipedia.org/wiki/Technique" TargetMode="External"/><Relationship Id="rId7" Type="http://schemas.openxmlformats.org/officeDocument/2006/relationships/hyperlink" Target="http://fr.wikipedia.org/wiki/Temp%C3%A9rature" TargetMode="External"/><Relationship Id="rId2" Type="http://schemas.openxmlformats.org/officeDocument/2006/relationships/hyperlink" Target="http://fr.wikipedia.org/wiki/Science" TargetMode="External"/><Relationship Id="rId1" Type="http://schemas.openxmlformats.org/officeDocument/2006/relationships/slideLayout" Target="../slideLayouts/slideLayout2.xml"/><Relationship Id="rId6" Type="http://schemas.openxmlformats.org/officeDocument/2006/relationships/hyperlink" Target="http://fr.wikipedia.org/wiki/Physique" TargetMode="External"/><Relationship Id="rId5" Type="http://schemas.openxmlformats.org/officeDocument/2006/relationships/hyperlink" Target="http://fr.wikipedia.org/wiki/Tension_%C3%A9lectrique" TargetMode="External"/><Relationship Id="rId10" Type="http://schemas.openxmlformats.org/officeDocument/2006/relationships/hyperlink" Target="http://fr.wikipedia.org/wiki/Image" TargetMode="External"/><Relationship Id="rId4" Type="http://schemas.openxmlformats.org/officeDocument/2006/relationships/hyperlink" Target="http://fr.wikipedia.org/wiki/Courant_%C3%A9lectrique" TargetMode="External"/><Relationship Id="rId9" Type="http://schemas.openxmlformats.org/officeDocument/2006/relationships/hyperlink" Target="http://fr.wikipedia.org/wiki/Vitesse"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14348" y="2000240"/>
            <a:ext cx="7772400" cy="1470025"/>
          </a:xfrm>
        </p:spPr>
        <p:txBody>
          <a:bodyPr>
            <a:noAutofit/>
          </a:bodyPr>
          <a:lstStyle/>
          <a:p>
            <a:r>
              <a:rPr lang="fr-FR" sz="5400" b="1" dirty="0" smtClean="0">
                <a:solidFill>
                  <a:srgbClr val="7030A0"/>
                </a:solidFill>
                <a:latin typeface="Times New Roman" pitchFamily="18" charset="0"/>
                <a:cs typeface="Times New Roman" pitchFamily="18" charset="0"/>
              </a:rPr>
              <a:t>Electronique</a:t>
            </a:r>
            <a:endParaRPr lang="fr-FR" sz="5400" b="1" dirty="0">
              <a:solidFill>
                <a:srgbClr val="7030A0"/>
              </a:solidFill>
              <a:latin typeface="Times New Roman" pitchFamily="18" charset="0"/>
              <a:cs typeface="Times New Roman" pitchFamily="18" charset="0"/>
            </a:endParaRPr>
          </a:p>
        </p:txBody>
      </p:sp>
      <p:sp>
        <p:nvSpPr>
          <p:cNvPr id="3" name="Sous-titre 2"/>
          <p:cNvSpPr>
            <a:spLocks noGrp="1"/>
          </p:cNvSpPr>
          <p:nvPr>
            <p:ph type="subTitle" idx="1"/>
          </p:nvPr>
        </p:nvSpPr>
        <p:spPr>
          <a:xfrm>
            <a:off x="1357290" y="4143380"/>
            <a:ext cx="6400800" cy="642942"/>
          </a:xfrm>
        </p:spPr>
        <p:txBody>
          <a:bodyPr>
            <a:normAutofit/>
          </a:bodyPr>
          <a:lstStyle/>
          <a:p>
            <a:r>
              <a:rPr lang="fr-FR" sz="3600" b="1" dirty="0" smtClean="0">
                <a:solidFill>
                  <a:srgbClr val="FF0000"/>
                </a:solidFill>
              </a:rPr>
              <a:t>2022-2023</a:t>
            </a:r>
            <a:endParaRPr lang="fr-FR" sz="3600" b="1" dirty="0">
              <a:solidFill>
                <a:srgbClr val="FF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00232" y="357166"/>
            <a:ext cx="5786478" cy="646331"/>
          </a:xfrm>
          <a:prstGeom prst="rect">
            <a:avLst/>
          </a:prstGeom>
        </p:spPr>
        <p:txBody>
          <a:bodyPr wrap="square">
            <a:spAutoFit/>
          </a:bodyPr>
          <a:lstStyle/>
          <a:p>
            <a:r>
              <a:rPr lang="fr-FR" sz="3600" b="1" dirty="0" smtClean="0">
                <a:solidFill>
                  <a:srgbClr val="1209C7"/>
                </a:solidFill>
                <a:latin typeface="Times New Roman" pitchFamily="18" charset="0"/>
                <a:cs typeface="Times New Roman" pitchFamily="18" charset="0"/>
              </a:rPr>
              <a:t>Plan de la présentation </a:t>
            </a:r>
            <a:endParaRPr lang="fr-FR" sz="3600" dirty="0">
              <a:solidFill>
                <a:srgbClr val="1209C7"/>
              </a:solidFill>
            </a:endParaRPr>
          </a:p>
        </p:txBody>
      </p:sp>
      <p:sp>
        <p:nvSpPr>
          <p:cNvPr id="7" name="Sous-titre 2"/>
          <p:cNvSpPr txBox="1">
            <a:spLocks/>
          </p:cNvSpPr>
          <p:nvPr/>
        </p:nvSpPr>
        <p:spPr>
          <a:xfrm>
            <a:off x="571472" y="1357298"/>
            <a:ext cx="8001056" cy="571504"/>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oAutofit/>
          </a:bodyPr>
          <a:lstStyle/>
          <a:p>
            <a:pPr marL="342900" indent="-342900">
              <a:spcBef>
                <a:spcPct val="20000"/>
              </a:spcBef>
            </a:pPr>
            <a:r>
              <a:rPr lang="fr-FR" sz="3200" b="1" dirty="0" smtClean="0">
                <a:solidFill>
                  <a:srgbClr val="FF0000"/>
                </a:solidFill>
                <a:latin typeface="Times New Roman" pitchFamily="18" charset="0"/>
                <a:cs typeface="Times New Roman" pitchFamily="18" charset="0"/>
              </a:rPr>
              <a:t>INTRODUCTION </a:t>
            </a:r>
            <a:endParaRPr lang="fr-FR" sz="3200" dirty="0" smtClean="0">
              <a:solidFill>
                <a:srgbClr val="FF0000"/>
              </a:solidFill>
              <a:latin typeface="Times New Roman" pitchFamily="18" charset="0"/>
              <a:cs typeface="Times New Roman" pitchFamily="18" charset="0"/>
            </a:endParaRPr>
          </a:p>
        </p:txBody>
      </p:sp>
      <p:sp>
        <p:nvSpPr>
          <p:cNvPr id="8" name="Sous-titre 2"/>
          <p:cNvSpPr txBox="1">
            <a:spLocks/>
          </p:cNvSpPr>
          <p:nvPr/>
        </p:nvSpPr>
        <p:spPr>
          <a:xfrm>
            <a:off x="571472" y="2714620"/>
            <a:ext cx="8001056" cy="571504"/>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oAutofit/>
          </a:bodyPr>
          <a:lstStyle/>
          <a:p>
            <a:pPr lvl="0"/>
            <a:r>
              <a:rPr lang="fr-FR" sz="3200" b="1" dirty="0" smtClean="0">
                <a:solidFill>
                  <a:srgbClr val="FF0000"/>
                </a:solidFill>
                <a:latin typeface="Times New Roman" pitchFamily="18" charset="0"/>
                <a:cs typeface="Times New Roman" pitchFamily="18" charset="0"/>
              </a:rPr>
              <a:t>PRÉSENTATION DE L’ÉLECTRONIQUE </a:t>
            </a:r>
            <a:endParaRPr lang="fr-FR" sz="3200" dirty="0">
              <a:solidFill>
                <a:srgbClr val="FF0000"/>
              </a:solidFill>
              <a:latin typeface="Times New Roman" pitchFamily="18" charset="0"/>
              <a:cs typeface="Times New Roman" pitchFamily="18" charset="0"/>
            </a:endParaRPr>
          </a:p>
        </p:txBody>
      </p:sp>
      <p:sp>
        <p:nvSpPr>
          <p:cNvPr id="10" name="Sous-titre 2"/>
          <p:cNvSpPr txBox="1">
            <a:spLocks/>
          </p:cNvSpPr>
          <p:nvPr/>
        </p:nvSpPr>
        <p:spPr>
          <a:xfrm>
            <a:off x="571472" y="4071942"/>
            <a:ext cx="8001056" cy="571504"/>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oAutofit/>
          </a:bodyPr>
          <a:lstStyle/>
          <a:p>
            <a:r>
              <a:rPr lang="fr-FR" sz="3200" b="1" dirty="0" smtClean="0">
                <a:solidFill>
                  <a:srgbClr val="FF0000"/>
                </a:solidFill>
                <a:latin typeface="Times New Roman" pitchFamily="18" charset="0"/>
                <a:cs typeface="Times New Roman" pitchFamily="18" charset="0"/>
              </a:rPr>
              <a:t>LES SEMI-CONDUCTEURS </a:t>
            </a:r>
            <a:endParaRPr lang="fr-FR" sz="3200" b="1" dirty="0" smtClean="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786050" y="428604"/>
            <a:ext cx="3573414" cy="584775"/>
          </a:xfrm>
          <a:prstGeom prst="rect">
            <a:avLst/>
          </a:prstGeom>
        </p:spPr>
        <p:style>
          <a:lnRef idx="2">
            <a:schemeClr val="dk1"/>
          </a:lnRef>
          <a:fillRef idx="1">
            <a:schemeClr val="lt1"/>
          </a:fillRef>
          <a:effectRef idx="0">
            <a:schemeClr val="dk1"/>
          </a:effectRef>
          <a:fontRef idx="minor">
            <a:schemeClr val="dk1"/>
          </a:fontRef>
        </p:style>
        <p:txBody>
          <a:bodyPr wrap="none">
            <a:spAutoFit/>
          </a:bodyPr>
          <a:lstStyle/>
          <a:p>
            <a:r>
              <a:rPr lang="fr-FR" sz="3200" b="1" dirty="0" smtClean="0">
                <a:solidFill>
                  <a:srgbClr val="FF0000"/>
                </a:solidFill>
                <a:latin typeface="Times New Roman" pitchFamily="18" charset="0"/>
                <a:cs typeface="Times New Roman" pitchFamily="18" charset="0"/>
              </a:rPr>
              <a:t>INTRODUCTION </a:t>
            </a:r>
            <a:endParaRPr lang="fr-FR" sz="3200" dirty="0"/>
          </a:p>
        </p:txBody>
      </p:sp>
      <p:sp>
        <p:nvSpPr>
          <p:cNvPr id="2049" name="Rectangle 1"/>
          <p:cNvSpPr>
            <a:spLocks noChangeArrowheads="1"/>
          </p:cNvSpPr>
          <p:nvPr/>
        </p:nvSpPr>
        <p:spPr bwMode="auto">
          <a:xfrm>
            <a:off x="214282" y="1500174"/>
            <a:ext cx="8715436" cy="3970318"/>
          </a:xfrm>
          <a:prstGeom prst="rect">
            <a:avLst/>
          </a:prstGeom>
          <a:solidFill>
            <a:schemeClr val="accent5">
              <a:lumMod val="40000"/>
              <a:lumOff val="60000"/>
            </a:schemeClr>
          </a:solidFill>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180975" algn="justLow" defTabSz="914400" rtl="0" eaLnBrk="1" fontAlgn="base" latinLnBrk="0" hangingPunct="1">
              <a:lnSpc>
                <a:spcPct val="150000"/>
              </a:lnSpc>
              <a:spcBef>
                <a:spcPct val="0"/>
              </a:spcBef>
              <a:spcAft>
                <a:spcPct val="0"/>
              </a:spcAft>
              <a:buClrTx/>
              <a:buSzTx/>
              <a:buFontTx/>
              <a:buNone/>
              <a:tabLst/>
            </a:pPr>
            <a:r>
              <a:rPr kumimoji="0" lang="fr-FR"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L’électronique</a:t>
            </a: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est une </a:t>
            </a: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hlinkClick r:id="rId2" tooltip="Science"/>
              </a:rPr>
              <a:t>science</a:t>
            </a: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hlinkClick r:id="rId3" tooltip="Technique"/>
              </a:rPr>
              <a:t>technique</a:t>
            </a: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qui étudie et conçoit les structures effectuant des traitements de signaux électriques (de </a:t>
            </a: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hlinkClick r:id="rId4" tooltip="Courant électrique"/>
              </a:rPr>
              <a:t>courants</a:t>
            </a: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ou de </a:t>
            </a: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hlinkClick r:id="rId5" tooltip="Tension électrique"/>
              </a:rPr>
              <a:t>tensions</a:t>
            </a: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électriques), </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180975" algn="justLow" defTabSz="914400" rtl="0" eaLnBrk="0" fontAlgn="base" latinLnBrk="0" hangingPunct="0">
              <a:lnSpc>
                <a:spcPct val="150000"/>
              </a:lnSpc>
              <a:spcBef>
                <a:spcPct val="0"/>
              </a:spcBef>
              <a:spcAft>
                <a:spcPct val="0"/>
              </a:spcAft>
              <a:buClrTx/>
              <a:buSzTx/>
              <a:buFontTx/>
              <a:buNone/>
              <a:tabLst/>
            </a:pP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L’information désigne toute grandeur (</a:t>
            </a: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hlinkClick r:id="rId6" tooltip="Physique"/>
              </a:rPr>
              <a:t>physique</a:t>
            </a: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telle la </a:t>
            </a: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hlinkClick r:id="rId7" tooltip="Température"/>
              </a:rPr>
              <a:t>température</a:t>
            </a: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le </a:t>
            </a: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hlinkClick r:id="rId8" tooltip="Son (physique)"/>
              </a:rPr>
              <a:t>son</a:t>
            </a: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ou la </a:t>
            </a: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hlinkClick r:id="rId9" tooltip="Vitesse"/>
              </a:rPr>
              <a:t>vitesse</a:t>
            </a: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ou abstraite, telle une </a:t>
            </a: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hlinkClick r:id="rId10" tooltip="Image"/>
              </a:rPr>
              <a:t>image</a:t>
            </a: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un code…) qui peut évoluer en temps réel selon une loi inconnue à l’avance.</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71472" y="214290"/>
            <a:ext cx="7969618" cy="584775"/>
          </a:xfrm>
          <a:prstGeom prst="rect">
            <a:avLst/>
          </a:prstGeom>
        </p:spPr>
        <p:style>
          <a:lnRef idx="2">
            <a:schemeClr val="dk1"/>
          </a:lnRef>
          <a:fillRef idx="1">
            <a:schemeClr val="lt1"/>
          </a:fillRef>
          <a:effectRef idx="0">
            <a:schemeClr val="dk1"/>
          </a:effectRef>
          <a:fontRef idx="minor">
            <a:schemeClr val="dk1"/>
          </a:fontRef>
        </p:style>
        <p:txBody>
          <a:bodyPr wrap="none">
            <a:spAutoFit/>
          </a:bodyPr>
          <a:lstStyle/>
          <a:p>
            <a:pPr lvl="0"/>
            <a:r>
              <a:rPr lang="fr-FR" sz="3200" b="1" dirty="0" smtClean="0">
                <a:solidFill>
                  <a:srgbClr val="FF0000"/>
                </a:solidFill>
                <a:latin typeface="Times New Roman" pitchFamily="18" charset="0"/>
                <a:cs typeface="Times New Roman" pitchFamily="18" charset="0"/>
              </a:rPr>
              <a:t>PRÉSENTATION DE L’ÉLECTRONIQUE </a:t>
            </a:r>
            <a:endParaRPr lang="fr-FR" sz="3200" dirty="0">
              <a:solidFill>
                <a:srgbClr val="FF0000"/>
              </a:solidFill>
              <a:latin typeface="Times New Roman" pitchFamily="18" charset="0"/>
              <a:cs typeface="Times New Roman" pitchFamily="18" charset="0"/>
            </a:endParaRPr>
          </a:p>
        </p:txBody>
      </p:sp>
      <p:pic>
        <p:nvPicPr>
          <p:cNvPr id="28673" name="Picture 1"/>
          <p:cNvPicPr>
            <a:picLocks noChangeAspect="1" noChangeArrowheads="1"/>
          </p:cNvPicPr>
          <p:nvPr/>
        </p:nvPicPr>
        <p:blipFill>
          <a:blip r:embed="rId2" cstate="print"/>
          <a:srcRect/>
          <a:stretch>
            <a:fillRect/>
          </a:stretch>
        </p:blipFill>
        <p:spPr bwMode="auto">
          <a:xfrm>
            <a:off x="142844" y="928670"/>
            <a:ext cx="8786874" cy="571700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ous-titre 2"/>
          <p:cNvSpPr txBox="1">
            <a:spLocks/>
          </p:cNvSpPr>
          <p:nvPr/>
        </p:nvSpPr>
        <p:spPr>
          <a:xfrm>
            <a:off x="1714480" y="285728"/>
            <a:ext cx="5429288" cy="571504"/>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oAutofit/>
          </a:bodyPr>
          <a:lstStyle/>
          <a:p>
            <a:r>
              <a:rPr lang="fr-FR" sz="3200" b="1" dirty="0" smtClean="0">
                <a:solidFill>
                  <a:srgbClr val="FF0000"/>
                </a:solidFill>
                <a:latin typeface="Times New Roman" pitchFamily="18" charset="0"/>
                <a:cs typeface="Times New Roman" pitchFamily="18" charset="0"/>
              </a:rPr>
              <a:t>LES SEMI-CONDUCTEURS </a:t>
            </a:r>
            <a:endParaRPr lang="fr-FR" sz="3200" b="1" dirty="0" smtClean="0">
              <a:solidFill>
                <a:srgbClr val="FF0000"/>
              </a:solidFill>
              <a:latin typeface="Times New Roman" pitchFamily="18" charset="0"/>
              <a:cs typeface="Times New Roman" pitchFamily="18" charset="0"/>
            </a:endParaRPr>
          </a:p>
        </p:txBody>
      </p:sp>
      <p:sp>
        <p:nvSpPr>
          <p:cNvPr id="7" name="Rectangle 6"/>
          <p:cNvSpPr/>
          <p:nvPr/>
        </p:nvSpPr>
        <p:spPr>
          <a:xfrm>
            <a:off x="214282" y="1571612"/>
            <a:ext cx="8715436" cy="3673121"/>
          </a:xfrm>
          <a:prstGeom prst="rect">
            <a:avLst/>
          </a:prstGeom>
          <a:solidFill>
            <a:schemeClr val="accent5">
              <a:lumMod val="40000"/>
              <a:lumOff val="60000"/>
            </a:schemeClr>
          </a:solidFill>
        </p:spPr>
        <p:style>
          <a:lnRef idx="2">
            <a:schemeClr val="dk1"/>
          </a:lnRef>
          <a:fillRef idx="1">
            <a:schemeClr val="lt1"/>
          </a:fillRef>
          <a:effectRef idx="0">
            <a:schemeClr val="dk1"/>
          </a:effectRef>
          <a:fontRef idx="minor">
            <a:schemeClr val="dk1"/>
          </a:fontRef>
        </p:style>
        <p:txBody>
          <a:bodyPr wrap="square">
            <a:spAutoFit/>
          </a:bodyPr>
          <a:lstStyle/>
          <a:p>
            <a:pPr>
              <a:lnSpc>
                <a:spcPct val="200000"/>
              </a:lnSpc>
            </a:pPr>
            <a:r>
              <a:rPr lang="fr-FR" sz="2400" dirty="0" smtClean="0">
                <a:latin typeface="Times New Roman" pitchFamily="18" charset="0"/>
                <a:cs typeface="Times New Roman" pitchFamily="18" charset="0"/>
              </a:rPr>
              <a:t>Parmi les différents corps existants, en ce qui concerne l'électricité : Les matériaux conducteurs, qui permettent le passage du courant tel que le cuivre. Les matériaux isolants, non conducteurs de l'électricité tel que le mica. Entre ces deux limites, s'intercalent les matériaux semi-conducteurs, comme le germanium ou le silicium. </a:t>
            </a:r>
            <a:endParaRPr lang="fr-FR"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10" name="Image 5" descr="https://encrypted-tbn3.gstatic.com/images?q=tbn:ANd9GcQADHSsJjVLNpABBi2W4AyJ-i9OPgSW_yjpTsTnd5ysBvNIzg9ADVK8DVY"/>
          <p:cNvPicPr>
            <a:picLocks noChangeAspect="1" noChangeArrowheads="1"/>
          </p:cNvPicPr>
          <p:nvPr/>
        </p:nvPicPr>
        <p:blipFill>
          <a:blip r:embed="rId2" cstate="print"/>
          <a:srcRect/>
          <a:stretch>
            <a:fillRect/>
          </a:stretch>
        </p:blipFill>
        <p:spPr bwMode="auto">
          <a:xfrm>
            <a:off x="6215074" y="214290"/>
            <a:ext cx="2194859" cy="70723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43009" name="Text Box 1"/>
          <p:cNvSpPr txBox="1">
            <a:spLocks noChangeArrowheads="1"/>
          </p:cNvSpPr>
          <p:nvPr/>
        </p:nvSpPr>
        <p:spPr bwMode="auto">
          <a:xfrm>
            <a:off x="2270125" y="593725"/>
            <a:ext cx="1905000" cy="685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43011" name="Rectangle 3"/>
          <p:cNvSpPr>
            <a:spLocks noChangeArrowheads="1"/>
          </p:cNvSpPr>
          <p:nvPr/>
        </p:nvSpPr>
        <p:spPr bwMode="auto">
          <a:xfrm>
            <a:off x="0" y="4357694"/>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43012" name="Rectangle 4"/>
          <p:cNvSpPr>
            <a:spLocks noChangeArrowheads="1"/>
          </p:cNvSpPr>
          <p:nvPr/>
        </p:nvSpPr>
        <p:spPr bwMode="auto">
          <a:xfrm>
            <a:off x="269875" y="457200"/>
            <a:ext cx="0" cy="0"/>
          </a:xfrm>
          <a:prstGeom prst="rect">
            <a:avLst/>
          </a:prstGeom>
          <a:solidFill>
            <a:schemeClr val="accent1"/>
          </a:solidFill>
          <a:ln w="9525">
            <a:solidFill>
              <a:schemeClr val="tx1"/>
            </a:solidFill>
            <a:miter lim="800000"/>
            <a:headEnd/>
            <a:tailEnd/>
          </a:ln>
          <a:effectLst/>
        </p:spPr>
        <p:txBody>
          <a:bodyPr vert="horz" wrap="square" lIns="91440" tIns="45720" rIns="91440" bIns="45720" numCol="1" anchor="t" anchorCtr="0" compatLnSpc="1">
            <a:prstTxWarp prst="textNoShape">
              <a:avLst/>
            </a:prstTxWarp>
          </a:bodyPr>
          <a:lstStyle/>
          <a:p>
            <a:endParaRPr lang="fr-FR"/>
          </a:p>
        </p:txBody>
      </p:sp>
      <p:sp>
        <p:nvSpPr>
          <p:cNvPr id="43013" name="Rectangle 5"/>
          <p:cNvSpPr>
            <a:spLocks noChangeArrowheads="1"/>
          </p:cNvSpPr>
          <p:nvPr/>
        </p:nvSpPr>
        <p:spPr bwMode="auto">
          <a:xfrm>
            <a:off x="3428992" y="285728"/>
            <a:ext cx="2010487" cy="523220"/>
          </a:xfrm>
          <a:prstGeom prst="rect">
            <a:avLst/>
          </a:prstGeom>
          <a:solidFill>
            <a:schemeClr val="accent2">
              <a:lumMod val="40000"/>
              <a:lumOff val="60000"/>
            </a:schemeClr>
          </a:solidFill>
          <a:ln>
            <a:headEnd/>
            <a:tailEnd/>
          </a:ln>
        </p:spPr>
        <p:style>
          <a:lnRef idx="2">
            <a:schemeClr val="dk1"/>
          </a:lnRef>
          <a:fillRef idx="1">
            <a:schemeClr val="lt1"/>
          </a:fillRef>
          <a:effectRef idx="0">
            <a:schemeClr val="dk1"/>
          </a:effectRef>
          <a:fontRef idx="minor">
            <a:schemeClr val="dk1"/>
          </a:fontRef>
        </p:style>
        <p:txBody>
          <a:bodyPr vert="horz" wrap="non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1- La diode </a:t>
            </a:r>
            <a:endParaRPr kumimoji="0" lang="fr-FR" sz="2800" b="1"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43014" name="Rectangle 6"/>
          <p:cNvSpPr>
            <a:spLocks noChangeArrowheads="1"/>
          </p:cNvSpPr>
          <p:nvPr/>
        </p:nvSpPr>
        <p:spPr bwMode="auto">
          <a:xfrm>
            <a:off x="214282" y="1252678"/>
            <a:ext cx="8715436" cy="2308324"/>
          </a:xfrm>
          <a:prstGeom prst="rect">
            <a:avLst/>
          </a:prstGeom>
          <a:solidFill>
            <a:schemeClr val="accent2">
              <a:lumMod val="20000"/>
              <a:lumOff val="80000"/>
            </a:schemeClr>
          </a:solidFill>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180975" algn="justLow" defTabSz="914400" rtl="0" eaLnBrk="1" fontAlgn="base" latinLnBrk="0" hangingPunct="1">
              <a:lnSpc>
                <a:spcPct val="150000"/>
              </a:lnSpc>
              <a:spcBef>
                <a:spcPct val="0"/>
              </a:spcBef>
              <a:spcAft>
                <a:spcPct val="0"/>
              </a:spcAft>
              <a:buClrTx/>
              <a:buSzTx/>
              <a:buFontTx/>
              <a:buNone/>
              <a:tabLst/>
            </a:pP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Une </a:t>
            </a:r>
            <a:r>
              <a:rPr kumimoji="0" lang="fr-FR"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diode</a:t>
            </a: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est un dipôle électrique unidirectionnel dont les bornes sont l’anode (A) et la cathode (K) ; le courant électrique ne peut circuler que de la zone P vers la zone N, à condition que la tension appliquée soit supérieure à une tension de seuil, de l'ordre de 0,7 V.</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43015" name="Rectangle 7"/>
          <p:cNvSpPr>
            <a:spLocks noChangeArrowheads="1"/>
          </p:cNvSpPr>
          <p:nvPr/>
        </p:nvSpPr>
        <p:spPr bwMode="auto">
          <a:xfrm>
            <a:off x="214282" y="3670703"/>
            <a:ext cx="8715436" cy="2862322"/>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50000"/>
              </a:lnSpc>
              <a:spcBef>
                <a:spcPct val="0"/>
              </a:spcBef>
              <a:spcAft>
                <a:spcPct val="0"/>
              </a:spcAft>
              <a:buClrTx/>
              <a:buSzTx/>
              <a:buFontTx/>
              <a:buNone/>
              <a:tabLst>
                <a:tab pos="180975" algn="l"/>
              </a:tabLst>
            </a:pPr>
            <a:r>
              <a:rPr kumimoji="0" lang="fr-FR" sz="2400" b="1" i="0" u="sng"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Domaine d’utilisation</a:t>
            </a:r>
            <a:endParaRPr kumimoji="0" lang="fr-FR" sz="2400" b="0" i="0" u="sng"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justLow" defTabSz="914400" rtl="0" eaLnBrk="0" fontAlgn="base" latinLnBrk="0" hangingPunct="0">
              <a:lnSpc>
                <a:spcPct val="150000"/>
              </a:lnSpc>
              <a:spcBef>
                <a:spcPct val="0"/>
              </a:spcBef>
              <a:spcAft>
                <a:spcPct val="0"/>
              </a:spcAft>
              <a:buClrTx/>
              <a:buSzTx/>
              <a:buFontTx/>
              <a:buChar char="•"/>
              <a:tabLst>
                <a:tab pos="180975" algn="l"/>
              </a:tabLst>
            </a:pP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Les circuits de redressement. </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Low" defTabSz="914400" rtl="0" eaLnBrk="0" fontAlgn="base" latinLnBrk="0" hangingPunct="0">
              <a:lnSpc>
                <a:spcPct val="150000"/>
              </a:lnSpc>
              <a:spcBef>
                <a:spcPct val="0"/>
              </a:spcBef>
              <a:spcAft>
                <a:spcPct val="0"/>
              </a:spcAft>
              <a:buClrTx/>
              <a:buSzTx/>
              <a:buFontTx/>
              <a:buChar char="•"/>
              <a:tabLst>
                <a:tab pos="180975" algn="l"/>
              </a:tabLst>
            </a:pP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Les circuits de commutation ou pour les circuits logiques. </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Low" defTabSz="914400" rtl="0" eaLnBrk="0" fontAlgn="base" latinLnBrk="0" hangingPunct="0">
              <a:lnSpc>
                <a:spcPct val="150000"/>
              </a:lnSpc>
              <a:spcBef>
                <a:spcPct val="0"/>
              </a:spcBef>
              <a:spcAft>
                <a:spcPct val="0"/>
              </a:spcAft>
              <a:buClrTx/>
              <a:buSzTx/>
              <a:buFontTx/>
              <a:buChar char="•"/>
              <a:tabLst>
                <a:tab pos="180975" algn="l"/>
              </a:tabLst>
            </a:pP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Les circuits qui permettent d'empêcher un signal ou circuits de limitation de dépasser une valeur choisie. </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2643182"/>
            <a:ext cx="8229600" cy="1143000"/>
          </a:xfrm>
        </p:spPr>
        <p:txBody>
          <a:bodyPr>
            <a:normAutofit/>
          </a:bodyPr>
          <a:lstStyle/>
          <a:p>
            <a:r>
              <a:rPr lang="fr-FR" sz="5400" b="1" i="1" dirty="0" smtClean="0">
                <a:solidFill>
                  <a:srgbClr val="FF0000"/>
                </a:solidFill>
                <a:latin typeface="Times New Roman" pitchFamily="18" charset="0"/>
                <a:cs typeface="Times New Roman" pitchFamily="18" charset="0"/>
              </a:rPr>
              <a:t>Merci pour votre attention</a:t>
            </a:r>
            <a:endParaRPr lang="fr-FR" sz="5400" b="1" i="1"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488</TotalTime>
  <Words>202</Words>
  <Application>Microsoft Office PowerPoint</Application>
  <PresentationFormat>Affichage à l'écran (4:3)</PresentationFormat>
  <Paragraphs>19</Paragraphs>
  <Slides>7</Slides>
  <Notes>0</Notes>
  <HiddenSlides>0</HiddenSlides>
  <MMClips>0</MMClips>
  <ScaleCrop>false</ScaleCrop>
  <HeadingPairs>
    <vt:vector size="4" baseType="variant">
      <vt:variant>
        <vt:lpstr>Thème</vt:lpstr>
      </vt:variant>
      <vt:variant>
        <vt:i4>1</vt:i4>
      </vt:variant>
      <vt:variant>
        <vt:lpstr>Titres des diapositives</vt:lpstr>
      </vt:variant>
      <vt:variant>
        <vt:i4>7</vt:i4>
      </vt:variant>
    </vt:vector>
  </HeadingPairs>
  <TitlesOfParts>
    <vt:vector size="8" baseType="lpstr">
      <vt:lpstr>Thème Office</vt:lpstr>
      <vt:lpstr>Electronique</vt:lpstr>
      <vt:lpstr>Diapositive 2</vt:lpstr>
      <vt:lpstr>Diapositive 3</vt:lpstr>
      <vt:lpstr>Diapositive 4</vt:lpstr>
      <vt:lpstr>Diapositive 5</vt:lpstr>
      <vt:lpstr>Diapositive 6</vt:lpstr>
      <vt:lpstr>Merci pour votre attention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ETAT de l’ART DE LA GENIE ELECTRIQUE</dc:title>
  <dc:creator>pc lenovo</dc:creator>
  <cp:lastModifiedBy>pc lenovo</cp:lastModifiedBy>
  <cp:revision>69</cp:revision>
  <dcterms:created xsi:type="dcterms:W3CDTF">2021-10-25T23:58:24Z</dcterms:created>
  <dcterms:modified xsi:type="dcterms:W3CDTF">2022-11-29T00:05:46Z</dcterms:modified>
</cp:coreProperties>
</file>