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17" r:id="rId3"/>
    <p:sldId id="318" r:id="rId4"/>
    <p:sldId id="314" r:id="rId5"/>
    <p:sldId id="315" r:id="rId6"/>
    <p:sldId id="370" r:id="rId7"/>
    <p:sldId id="310" r:id="rId8"/>
    <p:sldId id="331" r:id="rId9"/>
    <p:sldId id="330" r:id="rId10"/>
    <p:sldId id="312" r:id="rId11"/>
    <p:sldId id="311" r:id="rId12"/>
    <p:sldId id="321" r:id="rId13"/>
    <p:sldId id="319" r:id="rId14"/>
    <p:sldId id="320" r:id="rId15"/>
    <p:sldId id="323" r:id="rId16"/>
    <p:sldId id="324" r:id="rId17"/>
    <p:sldId id="325" r:id="rId18"/>
    <p:sldId id="360" r:id="rId19"/>
    <p:sldId id="371" r:id="rId20"/>
    <p:sldId id="305" r:id="rId21"/>
    <p:sldId id="327" r:id="rId22"/>
    <p:sldId id="333" r:id="rId23"/>
    <p:sldId id="336" r:id="rId24"/>
    <p:sldId id="337" r:id="rId25"/>
    <p:sldId id="339" r:id="rId26"/>
    <p:sldId id="340" r:id="rId27"/>
    <p:sldId id="341" r:id="rId28"/>
    <p:sldId id="342" r:id="rId29"/>
    <p:sldId id="343" r:id="rId30"/>
    <p:sldId id="344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72" r:id="rId39"/>
    <p:sldId id="354" r:id="rId40"/>
    <p:sldId id="355" r:id="rId41"/>
    <p:sldId id="356" r:id="rId42"/>
    <p:sldId id="358" r:id="rId43"/>
    <p:sldId id="346" r:id="rId44"/>
    <p:sldId id="361" r:id="rId45"/>
    <p:sldId id="377" r:id="rId46"/>
    <p:sldId id="362" r:id="rId47"/>
    <p:sldId id="363" r:id="rId48"/>
    <p:sldId id="364" r:id="rId49"/>
    <p:sldId id="366" r:id="rId50"/>
    <p:sldId id="359" r:id="rId51"/>
    <p:sldId id="357" r:id="rId52"/>
    <p:sldId id="367" r:id="rId53"/>
    <p:sldId id="368" r:id="rId54"/>
    <p:sldId id="369" r:id="rId55"/>
    <p:sldId id="378" r:id="rId56"/>
    <p:sldId id="373" r:id="rId57"/>
    <p:sldId id="374" r:id="rId58"/>
    <p:sldId id="375" r:id="rId59"/>
    <p:sldId id="376" r:id="rId60"/>
    <p:sldId id="306" r:id="rId61"/>
    <p:sldId id="332" r:id="rId6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24" autoAdjust="0"/>
  </p:normalViewPr>
  <p:slideViewPr>
    <p:cSldViewPr>
      <p:cViewPr>
        <p:scale>
          <a:sx n="75" d="100"/>
          <a:sy n="75" d="100"/>
        </p:scale>
        <p:origin x="-1224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34B8D-D775-43E0-A378-B06C8075488A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5B32A-A103-4294-9EB0-546B43026E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47202-0FE7-43D9-B89F-58A477BD6AD8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848-0FC9-490F-8335-91D9B79184A1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8833-A54A-43F9-A956-059C6F1BD938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EC4C-C004-46E1-B940-2FFCC7942232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DB3E-21A2-4435-9B1C-1E8D599FEA21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D8F-E8EA-4FFE-9C97-7B21E547E7D0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131F-A5EE-4D6B-B3CB-FBC8201246C8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D7F-09EF-48DE-9FEF-A8B6DDB85AC3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B65A-8337-4D80-BDD1-E45F605A779F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6A2-AA74-462E-8F32-60055BC9C285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E0A4-A5C1-4B70-83F8-7B7A4D2CDD30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83DF-9E0F-4725-A938-A8951EBE750E}" type="datetime1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Modèle objet - relationnel</a:t>
            </a:r>
            <a:br>
              <a:rPr lang="fr-FR" dirty="0" smtClean="0"/>
            </a:br>
            <a:r>
              <a:rPr lang="fr-FR" dirty="0" smtClean="0"/>
              <a:t>SQL3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766936"/>
          </a:xfrm>
        </p:spPr>
        <p:txBody>
          <a:bodyPr/>
          <a:lstStyle/>
          <a:p>
            <a:r>
              <a:rPr lang="fr-FR" dirty="0" smtClean="0"/>
              <a:t>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Tables et Objets: 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7700"/>
            <a:ext cx="5410944" cy="576626"/>
          </a:xfrm>
          <a:ln>
            <a:noFill/>
          </a:ln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objet complexe dans une table</a:t>
            </a:r>
            <a:endParaRPr lang="fr-FR" sz="2200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708" y="2003354"/>
            <a:ext cx="77343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extensions apportées au relationnel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3648" y="1720180"/>
            <a:ext cx="48006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concepts additionnels essentiels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 de données utilisateur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6805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i="1" dirty="0" smtClean="0"/>
              <a:t>User data type 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OR offre la possibilité de définir de nouveaux </a:t>
            </a:r>
            <a:r>
              <a:rPr lang="fr-FR" sz="2400" dirty="0" smtClean="0">
                <a:solidFill>
                  <a:srgbClr val="0070C0"/>
                </a:solidFill>
              </a:rPr>
              <a:t>types complexes </a:t>
            </a:r>
            <a:r>
              <a:rPr lang="fr-FR" sz="2400" dirty="0" smtClean="0"/>
              <a:t>avec des </a:t>
            </a:r>
            <a:r>
              <a:rPr lang="fr-FR" sz="2400" dirty="0" smtClean="0">
                <a:solidFill>
                  <a:srgbClr val="0070C0"/>
                </a:solidFill>
              </a:rPr>
              <a:t>opérations</a:t>
            </a:r>
            <a:r>
              <a:rPr lang="fr-FR" sz="2400" dirty="0" smtClean="0"/>
              <a:t> pour les manipuler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système de type du SGBD devient </a:t>
            </a:r>
            <a:r>
              <a:rPr lang="fr-FR" sz="2400" dirty="0" smtClean="0">
                <a:solidFill>
                  <a:srgbClr val="0070C0"/>
                </a:solidFill>
              </a:rPr>
              <a:t>extensible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Il n’est plus limité aux types alphanumériques de base comme avec le relationnel pur et SQL2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Exemple: on peut définir des types: texte, image, point, ligne, </a:t>
            </a:r>
            <a:r>
              <a:rPr lang="fr-FR" sz="2200" dirty="0" err="1" smtClean="0"/>
              <a:t>etc</a:t>
            </a:r>
            <a:endParaRPr lang="fr-FR" sz="2200" dirty="0" smtClean="0"/>
          </a:p>
          <a:p>
            <a:pPr>
              <a:buNone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04056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Permettant de supporter des attributs </a:t>
            </a:r>
            <a:r>
              <a:rPr lang="fr-FR" sz="2400" dirty="0" err="1" smtClean="0">
                <a:solidFill>
                  <a:srgbClr val="0070C0"/>
                </a:solidFill>
              </a:rPr>
              <a:t>multivalués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SGBD objet-relationnels offrent différents types de collections, tels que: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Table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Tableau dynamique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Liste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Ensemble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 </a:t>
            </a:r>
            <a:r>
              <a:rPr lang="fr-FR" sz="2200" dirty="0" err="1" smtClean="0"/>
              <a:t>etc</a:t>
            </a:r>
            <a:endParaRPr lang="fr-FR" sz="2200" dirty="0" smtClean="0"/>
          </a:p>
          <a:p>
            <a:pPr lvl="1">
              <a:buNone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LIGNE LISTE (POINT): Permet de définir des lignes sous forme de listes de points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Référence d’objet - </a:t>
            </a:r>
            <a:r>
              <a:rPr lang="fr-FR" i="1" dirty="0" smtClean="0"/>
              <a:t>Object </a:t>
            </a:r>
            <a:r>
              <a:rPr lang="fr-FR" i="1" dirty="0" err="1" smtClean="0"/>
              <a:t>Reference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OR permet l’utiliser des références aux objets</a:t>
            </a:r>
            <a:endParaRPr lang="fr-FR" sz="2400" i="1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référence est identifiant d’objet (OID)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références permettant chaîner directement les objets entre eux, sans passer par des valeurs nécessitant des jointures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référence 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Immuable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Unique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Non réutilisable après destruction de l ’objet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Généré par le système (performance en navigation)</a:t>
            </a:r>
          </a:p>
          <a:p>
            <a:pPr marL="514350" indent="-457200">
              <a:buFont typeface="Wingdings" pitchFamily="2" charset="2"/>
              <a:buChar char="ü"/>
            </a:pPr>
            <a:r>
              <a:rPr lang="fr-FR" sz="2400" dirty="0" smtClean="0"/>
              <a:t>Contrairement au SGBDO, les références ont des valeurs </a:t>
            </a:r>
            <a:r>
              <a:rPr lang="fr-FR" sz="2400" dirty="0" smtClean="0">
                <a:solidFill>
                  <a:srgbClr val="0070C0"/>
                </a:solidFill>
              </a:rPr>
              <a:t>affichables</a:t>
            </a:r>
          </a:p>
          <a:p>
            <a:pPr marL="914400" lvl="1" indent="-457200">
              <a:buNone/>
            </a:pPr>
            <a:endParaRPr lang="fr-F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Héritage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04056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OR permet l’héritage de type et l’héritage de table</a:t>
            </a:r>
            <a:endParaRPr lang="fr-FR" sz="2400" i="1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Héritage de type (</a:t>
            </a:r>
            <a:r>
              <a:rPr lang="fr-FR" sz="2400" i="1" dirty="0" smtClean="0"/>
              <a:t>Type </a:t>
            </a:r>
            <a:r>
              <a:rPr lang="fr-FR" sz="2400" i="1" dirty="0" err="1" smtClean="0"/>
              <a:t>inheritance</a:t>
            </a:r>
            <a:r>
              <a:rPr lang="fr-FR" sz="2400" dirty="0" smtClean="0"/>
              <a:t>):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possibilité de définir un sous-type d’un type SQL ou d’un type utilisateur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Le  sous-type hérite de la structure et des opérations du type de base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Héritage de table (</a:t>
            </a:r>
            <a:r>
              <a:rPr lang="fr-FR" sz="2400" i="1" dirty="0" smtClean="0"/>
              <a:t>Table </a:t>
            </a:r>
            <a:r>
              <a:rPr lang="fr-FR" sz="2400" i="1" dirty="0" err="1" smtClean="0"/>
              <a:t>inheritance</a:t>
            </a:r>
            <a:r>
              <a:rPr lang="fr-FR" sz="2400" dirty="0" smtClean="0"/>
              <a:t>):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possibilité de définir une sous-table d’une table existante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 sous-table hérite de la structure (et des opérations) de la table de 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5516670"/>
            <a:ext cx="8291264" cy="86409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fr-FR" sz="2200" b="1" dirty="0" smtClean="0"/>
              <a:t>N.B. </a:t>
            </a:r>
            <a:r>
              <a:rPr lang="fr-FR" sz="2200" dirty="0" smtClean="0"/>
              <a:t>Le modèle OR conserve les notions de base du modèle relationnel: domaine, table, attribut, clé et contrainte référentielle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50726"/>
            <a:ext cx="41148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Produits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3204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PostGres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IBM Db2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Illustra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</a:t>
            </a:r>
            <a:r>
              <a:rPr lang="fr-FR" sz="2400" dirty="0" err="1" smtClean="0"/>
              <a:t>UniSQL</a:t>
            </a:r>
            <a:r>
              <a:rPr lang="fr-FR" sz="2400" dirty="0" smtClean="0"/>
              <a:t>/X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Informix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Oracle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Sybase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Attention, peu respectent SQL3 !!!!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Extensions du langage de requêtes – SQL3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Pourquoi étendre</a:t>
            </a:r>
            <a:br>
              <a:rPr lang="fr-FR" dirty="0" smtClean="0"/>
            </a:br>
            <a:r>
              <a:rPr lang="fr-FR" dirty="0" smtClean="0"/>
              <a:t>le modèle relationnel 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91264" cy="42484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relationnel présente des </a:t>
            </a:r>
            <a:r>
              <a:rPr lang="fr-FR" sz="2400" dirty="0" smtClean="0">
                <a:solidFill>
                  <a:srgbClr val="0070C0"/>
                </a:solidFill>
              </a:rPr>
              <a:t>points forts</a:t>
            </a:r>
            <a:r>
              <a:rPr lang="fr-FR" sz="2400" dirty="0" smtClean="0"/>
              <a:t> indiscutables, mais il a aussi des </a:t>
            </a:r>
            <a:r>
              <a:rPr lang="fr-FR" sz="2400" dirty="0" smtClean="0">
                <a:solidFill>
                  <a:srgbClr val="0070C0"/>
                </a:solidFill>
              </a:rPr>
              <a:t>points faibles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L’objet répond à ces faiblesses</a:t>
            </a:r>
          </a:p>
          <a:p>
            <a:pPr lvl="1">
              <a:buNone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Inertie de l'existant </a:t>
            </a:r>
            <a:r>
              <a:rPr lang="fr-FR" sz="2400" dirty="0" smtClean="0"/>
              <a:t>:  de très nombreuses bases de données en fonctionnement sont basées sur le modèle relationnel</a:t>
            </a:r>
          </a:p>
          <a:p>
            <a:pPr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Manque de </a:t>
            </a:r>
            <a:r>
              <a:rPr lang="fr-FR" sz="2400" dirty="0" smtClean="0">
                <a:solidFill>
                  <a:srgbClr val="0070C0"/>
                </a:solidFill>
              </a:rPr>
              <a:t>normalisation</a:t>
            </a:r>
            <a:r>
              <a:rPr lang="fr-FR" sz="2400" dirty="0" smtClean="0"/>
              <a:t> pour les </a:t>
            </a:r>
            <a:r>
              <a:rPr lang="fr-FR" sz="2400" dirty="0" smtClean="0">
                <a:solidFill>
                  <a:srgbClr val="0070C0"/>
                </a:solidFill>
              </a:rPr>
              <a:t>SGBDO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Trop de solutions propriétaires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Extensions du langage de requêtes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256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Extensions du langage SQL (SQL3 ou SQL-99)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SQL3 : Comporte un </a:t>
            </a:r>
            <a:r>
              <a:rPr lang="fr-FR" sz="2400" dirty="0" smtClean="0">
                <a:solidFill>
                  <a:srgbClr val="0070C0"/>
                </a:solidFill>
              </a:rPr>
              <a:t>langage de requêtes étendu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Appels d’</a:t>
            </a:r>
            <a:r>
              <a:rPr lang="fr-FR" sz="2200" dirty="0" smtClean="0">
                <a:solidFill>
                  <a:srgbClr val="0070C0"/>
                </a:solidFill>
              </a:rPr>
              <a:t>opérations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Support automatique de l’</a:t>
            </a:r>
            <a:r>
              <a:rPr lang="fr-FR" sz="2200" dirty="0" smtClean="0">
                <a:solidFill>
                  <a:srgbClr val="0070C0"/>
                </a:solidFill>
              </a:rPr>
              <a:t>héritage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Parcours de </a:t>
            </a:r>
            <a:r>
              <a:rPr lang="fr-FR" sz="2200" dirty="0" smtClean="0">
                <a:solidFill>
                  <a:srgbClr val="0070C0"/>
                </a:solidFill>
              </a:rPr>
              <a:t>références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/>
              <a:t>Constitution de tables </a:t>
            </a:r>
            <a:r>
              <a:rPr lang="fr-FR" sz="2200" dirty="0" smtClean="0">
                <a:solidFill>
                  <a:srgbClr val="0070C0"/>
                </a:solidFill>
              </a:rPr>
              <a:t>imbriquées</a:t>
            </a:r>
            <a:r>
              <a:rPr lang="fr-FR" sz="2200" dirty="0" smtClean="0"/>
              <a:t> en résultat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err="1" smtClean="0"/>
              <a:t>Etc</a:t>
            </a:r>
            <a:endParaRPr lang="fr-FR" sz="2200" dirty="0" smtClean="0"/>
          </a:p>
          <a:p>
            <a:pPr marL="914400" lvl="1" indent="-457200">
              <a:buFont typeface="Wingdings" pitchFamily="2" charset="2"/>
              <a:buChar char="ü"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Compatible SQL3-SQL2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Les BD et applications existantes en SQL2 marchent avec SQL3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Ce qui permet un passage facile du relationnel au OR</a:t>
            </a:r>
            <a:endParaRPr lang="fr-FR" sz="2200" dirty="0" smtClean="0">
              <a:solidFill>
                <a:srgbClr val="0070C0"/>
              </a:solidFill>
            </a:endParaRPr>
          </a:p>
          <a:p>
            <a:pPr marL="1314450" lvl="2" indent="-457200">
              <a:buFont typeface="Wingdings" pitchFamily="2" charset="2"/>
              <a:buChar char="ü"/>
            </a:pPr>
            <a:endParaRPr lang="fr-FR" sz="1800" dirty="0" smtClean="0"/>
          </a:p>
          <a:p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SQL3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25202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Nous allons présenter les commandes essentielles 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définition de types abstraits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support d’objets complexes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héritage de type et de table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Types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256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L’utilisateur (le programmeur) peut créer ses propres types de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DISTINCT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Types </a:t>
            </a:r>
            <a:r>
              <a:rPr lang="fr-FR" sz="2200" dirty="0" smtClean="0">
                <a:solidFill>
                  <a:srgbClr val="0070C0"/>
                </a:solidFill>
              </a:rPr>
              <a:t>structurés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En utilisant la commande </a:t>
            </a:r>
            <a:r>
              <a:rPr lang="fr-FR" sz="2400" dirty="0" smtClean="0">
                <a:solidFill>
                  <a:srgbClr val="0070C0"/>
                </a:solidFill>
              </a:rPr>
              <a:t>CREATE TYPE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instance d’un type peut être un objet ou une valeur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 DISTINCT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34563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mot clé </a:t>
            </a:r>
            <a:r>
              <a:rPr lang="fr-FR" sz="2400" dirty="0" smtClean="0">
                <a:solidFill>
                  <a:srgbClr val="0070C0"/>
                </a:solidFill>
              </a:rPr>
              <a:t>DISTINCT</a:t>
            </a:r>
            <a:r>
              <a:rPr lang="fr-FR" sz="2400" dirty="0" smtClean="0"/>
              <a:t> est utilisé pour renommer un type de base existant déjà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Permet de </a:t>
            </a:r>
            <a:r>
              <a:rPr lang="fr-FR" sz="2400" dirty="0" smtClean="0">
                <a:solidFill>
                  <a:srgbClr val="0070C0"/>
                </a:solidFill>
              </a:rPr>
              <a:t>différencier</a:t>
            </a:r>
            <a:r>
              <a:rPr lang="fr-FR" sz="2400" dirty="0" smtClean="0"/>
              <a:t> les domaines des colonnes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types DISTINCT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Sont </a:t>
            </a:r>
            <a:r>
              <a:rPr lang="fr-FR" sz="2200" dirty="0" smtClean="0">
                <a:solidFill>
                  <a:srgbClr val="0070C0"/>
                </a:solidFill>
              </a:rPr>
              <a:t>définis</a:t>
            </a:r>
            <a:r>
              <a:rPr lang="fr-FR" sz="2200" dirty="0" smtClean="0"/>
              <a:t> à partir des types de base et </a:t>
            </a:r>
            <a:r>
              <a:rPr lang="fr-FR" sz="2200" dirty="0" smtClean="0">
                <a:solidFill>
                  <a:srgbClr val="0070C0"/>
                </a:solidFill>
              </a:rPr>
              <a:t>s’utilisent</a:t>
            </a:r>
            <a:r>
              <a:rPr lang="fr-FR" sz="2200" dirty="0" smtClean="0"/>
              <a:t>  avec les mêmes instructions que  ces types de base</a:t>
            </a:r>
          </a:p>
          <a:p>
            <a:pPr lvl="1">
              <a:buNone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4725144"/>
            <a:ext cx="7848872" cy="5040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DISTINCT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matricule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INTEGER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 structurés-OBJECT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Correspondent aux </a:t>
            </a:r>
            <a:r>
              <a:rPr lang="fr-FR" sz="2400" dirty="0" smtClean="0">
                <a:solidFill>
                  <a:srgbClr val="0070C0"/>
                </a:solidFill>
              </a:rPr>
              <a:t>classes</a:t>
            </a:r>
            <a:r>
              <a:rPr lang="fr-FR" sz="2400" dirty="0" smtClean="0"/>
              <a:t> des  langages objets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Peuvent contenir des </a:t>
            </a:r>
            <a:r>
              <a:rPr lang="fr-FR" sz="2400" dirty="0" smtClean="0">
                <a:solidFill>
                  <a:srgbClr val="0070C0"/>
                </a:solidFill>
              </a:rPr>
              <a:t>constructeurs</a:t>
            </a:r>
            <a:r>
              <a:rPr lang="fr-FR" sz="2400" dirty="0" smtClean="0"/>
              <a:t>, </a:t>
            </a:r>
            <a:r>
              <a:rPr lang="fr-FR" sz="2400" dirty="0" smtClean="0">
                <a:solidFill>
                  <a:srgbClr val="0070C0"/>
                </a:solidFill>
              </a:rPr>
              <a:t>attributs</a:t>
            </a:r>
            <a:r>
              <a:rPr lang="fr-FR" sz="2400" dirty="0" smtClean="0"/>
              <a:t> (variables d’instances), fonctions et procédures (</a:t>
            </a:r>
            <a:r>
              <a:rPr lang="fr-FR" sz="2400" dirty="0" smtClean="0">
                <a:solidFill>
                  <a:srgbClr val="0070C0"/>
                </a:solidFill>
              </a:rPr>
              <a:t>méthodes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</a:t>
            </a:r>
            <a:r>
              <a:rPr lang="fr-FR" sz="2400" b="1" dirty="0" smtClean="0">
                <a:solidFill>
                  <a:srgbClr val="0070C0"/>
                </a:solidFill>
              </a:rPr>
              <a:t>membres</a:t>
            </a:r>
            <a:r>
              <a:rPr lang="fr-FR" sz="2400" dirty="0" smtClean="0"/>
              <a:t> peuvent être </a:t>
            </a:r>
            <a:r>
              <a:rPr lang="fr-FR" sz="2400" i="1" dirty="0" smtClean="0">
                <a:solidFill>
                  <a:srgbClr val="0070C0"/>
                </a:solidFill>
              </a:rPr>
              <a:t>public</a:t>
            </a:r>
            <a:r>
              <a:rPr lang="fr-FR" sz="2400" dirty="0" smtClean="0"/>
              <a:t>, </a:t>
            </a:r>
            <a:r>
              <a:rPr lang="fr-FR" sz="2400" i="1" dirty="0" err="1" smtClean="0">
                <a:solidFill>
                  <a:srgbClr val="0070C0"/>
                </a:solidFill>
              </a:rPr>
              <a:t>protected</a:t>
            </a:r>
            <a:r>
              <a:rPr lang="fr-FR" sz="2400" dirty="0" smtClean="0"/>
              <a:t> ou </a:t>
            </a:r>
            <a:r>
              <a:rPr lang="fr-FR" sz="2400" i="1" dirty="0" err="1" smtClean="0">
                <a:solidFill>
                  <a:srgbClr val="0070C0"/>
                </a:solidFill>
              </a:rPr>
              <a:t>private</a:t>
            </a:r>
            <a:endParaRPr lang="fr-FR" sz="2400" i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fonctions et procédures peuvent être écrites en SQL ou en un autre langage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 OBJECT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Syntaxe</a:t>
            </a:r>
          </a:p>
          <a:p>
            <a:pPr>
              <a:buNone/>
            </a:pPr>
            <a:r>
              <a:rPr lang="fr-FR" sz="2400" b="1" dirty="0" smtClean="0"/>
              <a:t>	</a:t>
            </a:r>
            <a:r>
              <a:rPr lang="fr-FR" sz="2200" b="1" dirty="0" smtClean="0"/>
              <a:t>CREATE TYPE</a:t>
            </a:r>
            <a:r>
              <a:rPr lang="fr-FR" sz="2200" dirty="0" smtClean="0"/>
              <a:t> </a:t>
            </a:r>
            <a:r>
              <a:rPr lang="fr-FR" sz="2200" i="1" dirty="0" smtClean="0">
                <a:solidFill>
                  <a:srgbClr val="0070C0"/>
                </a:solidFill>
              </a:rPr>
              <a:t>nom-type</a:t>
            </a:r>
            <a:r>
              <a:rPr lang="fr-FR" sz="2200" dirty="0" smtClean="0"/>
              <a:t> </a:t>
            </a:r>
            <a:r>
              <a:rPr lang="fr-FR" sz="2200" b="1" dirty="0" smtClean="0"/>
              <a:t>AS </a:t>
            </a:r>
            <a:r>
              <a:rPr lang="fr-FR" sz="2200" b="1" dirty="0" smtClean="0">
                <a:solidFill>
                  <a:srgbClr val="0070C0"/>
                </a:solidFill>
              </a:rPr>
              <a:t>OBJECT</a:t>
            </a:r>
          </a:p>
          <a:p>
            <a:pPr>
              <a:buNone/>
            </a:pPr>
            <a:r>
              <a:rPr lang="fr-FR" sz="2200" b="1" dirty="0" smtClean="0"/>
              <a:t>	( </a:t>
            </a:r>
            <a:r>
              <a:rPr lang="fr-FR" sz="2200" dirty="0" smtClean="0"/>
              <a:t> </a:t>
            </a:r>
            <a:r>
              <a:rPr lang="fr-FR" sz="2200" i="1" dirty="0" smtClean="0"/>
              <a:t>nom</a:t>
            </a:r>
            <a:r>
              <a:rPr lang="fr-FR" sz="2200" i="1" baseline="-25000" dirty="0" smtClean="0"/>
              <a:t>1</a:t>
            </a:r>
            <a:r>
              <a:rPr lang="fr-FR" sz="2200" dirty="0" smtClean="0"/>
              <a:t> </a:t>
            </a:r>
            <a:r>
              <a:rPr lang="fr-FR" sz="2200" i="1" dirty="0" smtClean="0"/>
              <a:t>nom-type</a:t>
            </a:r>
            <a:r>
              <a:rPr lang="fr-FR" sz="2200" i="1" baseline="-25000" dirty="0" smtClean="0"/>
              <a:t>1</a:t>
            </a:r>
            <a:r>
              <a:rPr lang="fr-FR" sz="2200" dirty="0" smtClean="0"/>
              <a:t> , </a:t>
            </a:r>
            <a:r>
              <a:rPr lang="fr-FR" sz="2200" i="1" dirty="0" smtClean="0"/>
              <a:t>nom</a:t>
            </a:r>
            <a:r>
              <a:rPr lang="fr-FR" sz="2200" i="1" baseline="-25000" dirty="0" smtClean="0"/>
              <a:t>2</a:t>
            </a:r>
            <a:r>
              <a:rPr lang="fr-FR" sz="2200" dirty="0" smtClean="0"/>
              <a:t> </a:t>
            </a:r>
            <a:r>
              <a:rPr lang="fr-FR" sz="2200" i="1" dirty="0" smtClean="0"/>
              <a:t>nom-type</a:t>
            </a:r>
            <a:r>
              <a:rPr lang="fr-FR" sz="2200" i="1" baseline="-25000" dirty="0" smtClean="0"/>
              <a:t>2</a:t>
            </a:r>
            <a:r>
              <a:rPr lang="fr-FR" sz="2200" dirty="0" smtClean="0"/>
              <a:t> , …</a:t>
            </a:r>
          </a:p>
          <a:p>
            <a:pPr>
              <a:buNone/>
            </a:pPr>
            <a:r>
              <a:rPr lang="fr-FR" sz="2200" dirty="0" smtClean="0"/>
              <a:t>	&lt;</a:t>
            </a:r>
            <a:r>
              <a:rPr lang="fr-FR" sz="2200" i="1" dirty="0" smtClean="0"/>
              <a:t>définition de méthodes</a:t>
            </a:r>
            <a:r>
              <a:rPr lang="fr-FR" sz="2200" b="1" dirty="0" smtClean="0"/>
              <a:t>&gt;   )</a:t>
            </a:r>
          </a:p>
          <a:p>
            <a:pPr>
              <a:buNone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i="1" dirty="0" smtClean="0">
                <a:solidFill>
                  <a:srgbClr val="0070C0"/>
                </a:solidFill>
              </a:rPr>
              <a:t>nom-</a:t>
            </a:r>
            <a:r>
              <a:rPr lang="fr-FR" sz="2400" i="1" dirty="0" err="1" smtClean="0">
                <a:solidFill>
                  <a:srgbClr val="0070C0"/>
                </a:solidFill>
              </a:rPr>
              <a:t>type</a:t>
            </a:r>
            <a:r>
              <a:rPr lang="fr-FR" sz="2400" i="1" baseline="-25000" dirty="0" err="1" smtClean="0">
                <a:solidFill>
                  <a:srgbClr val="0070C0"/>
                </a:solidFill>
              </a:rPr>
              <a:t>i</a:t>
            </a:r>
            <a:r>
              <a:rPr lang="fr-FR" sz="2400" dirty="0" smtClean="0"/>
              <a:t>  peut être 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 type usuel de SQL (CHAR, VARCHAR, NUMBER…)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 type défini par l'utilisateur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 OBJECT-Exemple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772816"/>
            <a:ext cx="7992888" cy="12241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departementType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OBJECT</a:t>
            </a:r>
          </a:p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numDept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INTEGER,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nomDept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VARCHAR(30), </a:t>
            </a:r>
          </a:p>
          <a:p>
            <a:pPr>
              <a:buNone/>
            </a:pP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lieu  VARCHAR(30)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3541740"/>
            <a:ext cx="7992888" cy="13274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Tadresse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AS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OBJECT</a:t>
            </a:r>
          </a:p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rue VARCHAR(20), numéro VARCHAR(4), ville    </a:t>
            </a:r>
          </a:p>
          <a:p>
            <a:pPr>
              <a:buNone/>
            </a:pP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VARCHAR(20)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Méthodes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31683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type OBJECT peut avoir des méthodes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Syntaxe </a:t>
            </a:r>
          </a:p>
          <a:p>
            <a:pPr>
              <a:buNone/>
            </a:pPr>
            <a:r>
              <a:rPr lang="fr-FR" sz="2200" dirty="0" smtClean="0"/>
              <a:t>	</a:t>
            </a:r>
            <a:r>
              <a:rPr lang="fr-FR" sz="2200" b="1" dirty="0" smtClean="0"/>
              <a:t>CREATE TYPE </a:t>
            </a:r>
            <a:r>
              <a:rPr lang="fr-FR" sz="2200" dirty="0" smtClean="0"/>
              <a:t>nom-type </a:t>
            </a:r>
            <a:r>
              <a:rPr lang="fr-FR" sz="2200" b="1" dirty="0" smtClean="0"/>
              <a:t>AS OBJECT</a:t>
            </a:r>
          </a:p>
          <a:p>
            <a:pPr>
              <a:buNone/>
            </a:pPr>
            <a:r>
              <a:rPr lang="fr-FR" sz="2200" b="1" dirty="0" smtClean="0"/>
              <a:t>      (</a:t>
            </a:r>
            <a:r>
              <a:rPr lang="fr-FR" sz="2200" dirty="0" smtClean="0"/>
              <a:t>    &lt;</a:t>
            </a:r>
            <a:r>
              <a:rPr lang="fr-FR" sz="2200" i="1" dirty="0" smtClean="0"/>
              <a:t>déclaration des attributs</a:t>
            </a:r>
            <a:r>
              <a:rPr lang="fr-FR" sz="2200" dirty="0" smtClean="0"/>
              <a:t>&gt; ,</a:t>
            </a:r>
          </a:p>
          <a:p>
            <a:pPr>
              <a:buNone/>
            </a:pPr>
            <a:r>
              <a:rPr lang="fr-FR" sz="2200" dirty="0" smtClean="0"/>
              <a:t>           &lt;</a:t>
            </a:r>
            <a:r>
              <a:rPr lang="fr-FR" sz="2200" b="1" i="1" dirty="0" smtClean="0">
                <a:solidFill>
                  <a:srgbClr val="0070C0"/>
                </a:solidFill>
              </a:rPr>
              <a:t>déclaration des signatures des méthodes</a:t>
            </a:r>
            <a:r>
              <a:rPr lang="fr-FR" sz="2200" dirty="0" smtClean="0"/>
              <a:t>&gt;  </a:t>
            </a:r>
            <a:r>
              <a:rPr lang="fr-FR" sz="2200" b="1" dirty="0" smtClean="0"/>
              <a:t> )</a:t>
            </a:r>
          </a:p>
          <a:p>
            <a:pPr>
              <a:buNone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</a:p>
          <a:p>
            <a:pPr>
              <a:buNone/>
            </a:pPr>
            <a:endParaRPr lang="fr-FR" sz="2200" b="1" dirty="0" smtClean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11560" y="4509120"/>
            <a:ext cx="7992888" cy="19442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departementType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AS OBJECT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numDept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nomDept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VARCHAR(30),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  lieu  </a:t>
            </a:r>
            <a:r>
              <a:rPr lang="fr-FR" sz="2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varchar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(30),</a:t>
            </a:r>
          </a:p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MEMBER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getLieu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VARCHAR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Méthodes - Corps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26642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corps contient le code de méthodes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 peut contenir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Des instructions SQL ou d’un langage de programmation (JAVA)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Appels de méthodes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</a:p>
          <a:p>
            <a:pPr>
              <a:buNone/>
            </a:pPr>
            <a:endParaRPr lang="fr-FR" sz="2200" b="1" dirty="0" smtClean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11560" y="4149080"/>
            <a:ext cx="7992888" cy="22322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BODY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departementType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</a:t>
            </a:r>
          </a:p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MEMBER FUNCTION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getLieu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varchar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IS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begin</a:t>
            </a:r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lieu;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		end;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Pourquoi étendre</a:t>
            </a:r>
            <a:br>
              <a:rPr lang="fr-FR" dirty="0" smtClean="0"/>
            </a:br>
            <a:r>
              <a:rPr lang="fr-FR" dirty="0" smtClean="0"/>
              <a:t>le modèle relationnel ?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91264" cy="43204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D’où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nécessité de conserver la </a:t>
            </a:r>
            <a:r>
              <a:rPr lang="fr-FR" sz="2200" dirty="0" smtClean="0">
                <a:solidFill>
                  <a:srgbClr val="0070C0"/>
                </a:solidFill>
              </a:rPr>
              <a:t>compatibilité</a:t>
            </a:r>
            <a:r>
              <a:rPr lang="fr-FR" sz="2200" dirty="0" smtClean="0"/>
              <a:t> avec </a:t>
            </a:r>
            <a:r>
              <a:rPr lang="fr-FR" sz="2200" dirty="0" smtClean="0">
                <a:solidFill>
                  <a:srgbClr val="0070C0"/>
                </a:solidFill>
              </a:rPr>
              <a:t>l’existant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L’intérêt d’une </a:t>
            </a:r>
            <a:r>
              <a:rPr lang="fr-FR" sz="2200" dirty="0" smtClean="0">
                <a:solidFill>
                  <a:srgbClr val="0070C0"/>
                </a:solidFill>
              </a:rPr>
              <a:t>intégration douce</a:t>
            </a:r>
          </a:p>
          <a:p>
            <a:pPr lvl="1"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Objet-Relationnel (OR) permet un passage en </a:t>
            </a:r>
            <a:r>
              <a:rPr lang="fr-FR" sz="2400" dirty="0" smtClean="0">
                <a:solidFill>
                  <a:srgbClr val="0070C0"/>
                </a:solidFill>
              </a:rPr>
              <a:t>douceur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Héritage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38164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types supportent l’héritage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mot clé </a:t>
            </a:r>
            <a:r>
              <a:rPr lang="fr-FR" sz="2400" dirty="0" smtClean="0">
                <a:solidFill>
                  <a:srgbClr val="0070C0"/>
                </a:solidFill>
              </a:rPr>
              <a:t>UNDER</a:t>
            </a:r>
            <a:r>
              <a:rPr lang="fr-FR" sz="2400" dirty="0" smtClean="0"/>
              <a:t> permet de créer des </a:t>
            </a:r>
            <a:r>
              <a:rPr lang="fr-FR" sz="2400" dirty="0" smtClean="0">
                <a:solidFill>
                  <a:srgbClr val="0070C0"/>
                </a:solidFill>
              </a:rPr>
              <a:t>sous-types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Héritage des </a:t>
            </a:r>
            <a:r>
              <a:rPr lang="fr-FR" sz="2400" dirty="0" smtClean="0">
                <a:solidFill>
                  <a:srgbClr val="0070C0"/>
                </a:solidFill>
              </a:rPr>
              <a:t>attributs</a:t>
            </a:r>
            <a:r>
              <a:rPr lang="fr-FR" sz="2400" dirty="0" smtClean="0"/>
              <a:t> et </a:t>
            </a:r>
            <a:r>
              <a:rPr lang="fr-FR" sz="2400" dirty="0" smtClean="0">
                <a:solidFill>
                  <a:srgbClr val="0070C0"/>
                </a:solidFill>
              </a:rPr>
              <a:t>méthodes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Possibilité de </a:t>
            </a:r>
            <a:r>
              <a:rPr lang="fr-FR" sz="2400" dirty="0" smtClean="0">
                <a:solidFill>
                  <a:srgbClr val="0070C0"/>
                </a:solidFill>
              </a:rPr>
              <a:t>redéfinir</a:t>
            </a:r>
            <a:r>
              <a:rPr lang="fr-FR" sz="2400" dirty="0" smtClean="0"/>
              <a:t> le code des méthodes dans les sous-types</a:t>
            </a:r>
            <a:endParaRPr lang="fr-FR" sz="20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Héritage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10801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916832"/>
            <a:ext cx="7992888" cy="25922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TPersonne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OBJECT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NSS INTEGER , nom VARCHAR(20) , prénom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 VARCHAR(20), conjoint 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REF </a:t>
            </a:r>
            <a:r>
              <a:rPr lang="fr-FR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TPersonne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NOT FINAL</a:t>
            </a:r>
          </a:p>
          <a:p>
            <a:endParaRPr lang="fr-FR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TEtudiant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UNDER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TPersonne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 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faculté VARCHAR(18), cycle VARCHAR(18)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3030" y="4941168"/>
            <a:ext cx="850728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>
                <a:latin typeface="+mj-lt"/>
              </a:rPr>
              <a:t>Un type est </a:t>
            </a:r>
            <a:r>
              <a:rPr lang="fr-FR" sz="2400" b="1" i="1" dirty="0" smtClean="0">
                <a:solidFill>
                  <a:srgbClr val="0070C0"/>
                </a:solidFill>
                <a:latin typeface="+mj-lt"/>
              </a:rPr>
              <a:t>final</a:t>
            </a:r>
            <a:r>
              <a:rPr lang="fr-FR" sz="2400" b="1" dirty="0" smtClean="0">
                <a:latin typeface="+mj-lt"/>
              </a:rPr>
              <a:t> </a:t>
            </a:r>
            <a:r>
              <a:rPr lang="fr-FR" sz="2400" dirty="0" smtClean="0">
                <a:latin typeface="+mj-lt"/>
              </a:rPr>
              <a:t>par défaut</a:t>
            </a: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Le mot clé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Courier New" pitchFamily="49" charset="0"/>
              </a:rPr>
              <a:t>NOT FINAL </a:t>
            </a:r>
            <a:r>
              <a:rPr lang="fr-FR" sz="2400" dirty="0" smtClean="0">
                <a:latin typeface="+mj-lt"/>
                <a:cs typeface="Courier New" pitchFamily="49" charset="0"/>
              </a:rPr>
              <a:t>est obligatoire si le type a des sous-types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Tables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9685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La </a:t>
            </a:r>
            <a:r>
              <a:rPr lang="fr-FR" sz="2400" dirty="0" smtClean="0">
                <a:solidFill>
                  <a:srgbClr val="0070C0"/>
                </a:solidFill>
              </a:rPr>
              <a:t>création</a:t>
            </a:r>
            <a:r>
              <a:rPr lang="fr-FR" sz="2400" dirty="0" smtClean="0"/>
              <a:t> de </a:t>
            </a:r>
            <a:r>
              <a:rPr lang="fr-FR" sz="2400" dirty="0" smtClean="0">
                <a:solidFill>
                  <a:srgbClr val="0070C0"/>
                </a:solidFill>
              </a:rPr>
              <a:t>type</a:t>
            </a:r>
            <a:r>
              <a:rPr lang="fr-FR" sz="2400" dirty="0" smtClean="0"/>
              <a:t> ne crée pas d ’</a:t>
            </a:r>
            <a:r>
              <a:rPr lang="fr-FR" sz="2400" dirty="0" smtClean="0">
                <a:solidFill>
                  <a:srgbClr val="0070C0"/>
                </a:solidFill>
              </a:rPr>
              <a:t>objets</a:t>
            </a:r>
            <a:r>
              <a:rPr lang="fr-FR" sz="24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objets d’un type sont </a:t>
            </a:r>
            <a:r>
              <a:rPr lang="fr-FR" sz="2400" dirty="0" smtClean="0">
                <a:solidFill>
                  <a:srgbClr val="0070C0"/>
                </a:solidFill>
              </a:rPr>
              <a:t>persistants</a:t>
            </a:r>
            <a:r>
              <a:rPr lang="fr-FR" sz="2400" dirty="0" smtClean="0"/>
              <a:t> que lors ils sont </a:t>
            </a:r>
            <a:r>
              <a:rPr lang="fr-FR" sz="2400" dirty="0" smtClean="0">
                <a:solidFill>
                  <a:srgbClr val="0070C0"/>
                </a:solidFill>
              </a:rPr>
              <a:t>insérés dans des tables</a:t>
            </a:r>
            <a:r>
              <a:rPr lang="fr-FR" sz="2400" dirty="0" smtClean="0"/>
              <a:t> déclarées 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 est possible de créer trois types de tables 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Tables du </a:t>
            </a:r>
            <a:r>
              <a:rPr lang="fr-FR" sz="2200" dirty="0" smtClean="0">
                <a:solidFill>
                  <a:srgbClr val="0070C0"/>
                </a:solidFill>
              </a:rPr>
              <a:t>relationnel classique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Tables de </a:t>
            </a:r>
            <a:r>
              <a:rPr lang="fr-FR" sz="2200" dirty="0" smtClean="0">
                <a:solidFill>
                  <a:srgbClr val="0070C0"/>
                </a:solidFill>
              </a:rPr>
              <a:t>valeurs structurées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Tables à partir d’un </a:t>
            </a:r>
            <a:r>
              <a:rPr lang="fr-FR" sz="2200" dirty="0" smtClean="0">
                <a:solidFill>
                  <a:srgbClr val="0070C0"/>
                </a:solidFill>
              </a:rPr>
              <a:t>type de données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Tables</a:t>
            </a:r>
            <a:r>
              <a:rPr lang="fr-FR" dirty="0" smtClean="0"/>
              <a:t> de valeurs </a:t>
            </a:r>
            <a:r>
              <a:rPr lang="fr-FR" dirty="0" smtClean="0">
                <a:solidFill>
                  <a:srgbClr val="0070C0"/>
                </a:solidFill>
              </a:rPr>
              <a:t>structurées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76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/>
              <a:t>Exemple</a:t>
            </a:r>
            <a:endParaRPr lang="fr-FR" sz="2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916832"/>
            <a:ext cx="7992888" cy="129614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personne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NSS INTEGER , nom VARCHAR(20) , prénoms     </a:t>
            </a:r>
          </a:p>
          <a:p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TPrénoms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Tadresse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5085184"/>
            <a:ext cx="7992888" cy="12241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Tadresse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AS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OBJECT</a:t>
            </a:r>
          </a:p>
          <a:p>
            <a:pPr>
              <a:buNone/>
            </a:pP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rue VARCHAR(20), numéro VARCHAR(4), ville    </a:t>
            </a:r>
          </a:p>
          <a:p>
            <a:pPr>
              <a:buNone/>
            </a:pP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VARCHAR(20)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25208" y="3746672"/>
            <a:ext cx="7992888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TPrénoms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(4) OF </a:t>
            </a:r>
          </a:p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VARCHAR(20)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Des </a:t>
            </a:r>
            <a:r>
              <a:rPr lang="fr-FR" dirty="0" smtClean="0">
                <a:solidFill>
                  <a:srgbClr val="0070C0"/>
                </a:solidFill>
              </a:rPr>
              <a:t>tables</a:t>
            </a:r>
            <a:r>
              <a:rPr lang="fr-FR" dirty="0" smtClean="0"/>
              <a:t> </a:t>
            </a:r>
            <a:r>
              <a:rPr lang="fr-FR" dirty="0" smtClean="0"/>
              <a:t>à partir </a:t>
            </a:r>
            <a:r>
              <a:rPr lang="fr-FR" dirty="0" smtClean="0"/>
              <a:t>des</a:t>
            </a:r>
            <a:r>
              <a:rPr lang="fr-FR" dirty="0" smtClean="0">
                <a:solidFill>
                  <a:srgbClr val="0070C0"/>
                </a:solidFill>
              </a:rPr>
              <a:t> types</a:t>
            </a:r>
            <a:endParaRPr lang="fr-FR" dirty="0" smtClean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76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  <a:endParaRPr lang="fr-FR" sz="2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916832"/>
            <a:ext cx="7992888" cy="23042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OBJECT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 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matricule INTEGER , nom VARCHAR(20) ,    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  prénoms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TPrénoms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Tadresse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dept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INTEGER, salaire INTEGER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OF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endParaRPr lang="fr-FR" sz="22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5013176"/>
            <a:ext cx="7992888" cy="12241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OF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400" b="1" dirty="0" smtClean="0">
                <a:latin typeface="Courier New" pitchFamily="49" charset="0"/>
                <a:cs typeface="Courier New" pitchFamily="49" charset="0"/>
              </a:rPr>
              <a:t>	(  </a:t>
            </a:r>
            <a:r>
              <a:rPr lang="fr-FR" sz="2400" b="1" dirty="0" err="1" smtClean="0">
                <a:latin typeface="Courier New" pitchFamily="49" charset="0"/>
                <a:cs typeface="Courier New" pitchFamily="49" charset="0"/>
              </a:rPr>
              <a:t>primary</a:t>
            </a:r>
            <a:r>
              <a:rPr lang="fr-F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  <a:cs typeface="Courier New" pitchFamily="49" charset="0"/>
              </a:rPr>
              <a:t>key</a:t>
            </a:r>
            <a:r>
              <a:rPr lang="fr-FR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fr-FR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matricule</a:t>
            </a:r>
            <a:r>
              <a:rPr lang="fr-FR" sz="2400" b="1" dirty="0" smtClean="0">
                <a:latin typeface="Courier New" pitchFamily="49" charset="0"/>
                <a:cs typeface="Courier New" pitchFamily="49" charset="0"/>
              </a:rPr>
              <a:t>) )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4365104"/>
            <a:ext cx="850728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On peut aussi indiquer des contraintes d’intégrité </a:t>
            </a: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Contraintes d’intégrité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273630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On peut associer aux tables les </a:t>
            </a:r>
            <a:r>
              <a:rPr lang="fr-FR" sz="2400" dirty="0" smtClean="0">
                <a:solidFill>
                  <a:srgbClr val="0070C0"/>
                </a:solidFill>
              </a:rPr>
              <a:t>contraintes usuelles de SQL </a:t>
            </a:r>
            <a:r>
              <a:rPr lang="fr-FR" sz="2400" dirty="0" smtClean="0"/>
              <a:t>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PRIMARY KEY </a:t>
            </a:r>
            <a:r>
              <a:rPr lang="fr-FR" sz="2200" dirty="0" smtClean="0"/>
              <a:t>(nom-col)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UNIQUE (nom-col)</a:t>
            </a:r>
          </a:p>
          <a:p>
            <a:pPr lvl="1">
              <a:buFont typeface="Wingdings" pitchFamily="2" charset="2"/>
              <a:buChar char="ü"/>
            </a:pPr>
            <a:r>
              <a:rPr lang="en-US" sz="2200" dirty="0" smtClean="0">
                <a:solidFill>
                  <a:srgbClr val="0070C0"/>
                </a:solidFill>
              </a:rPr>
              <a:t>FOREIGN KEY </a:t>
            </a:r>
            <a:r>
              <a:rPr lang="en-US" sz="2200" dirty="0" smtClean="0"/>
              <a:t>(nom-</a:t>
            </a:r>
            <a:r>
              <a:rPr lang="en-US" sz="2200" dirty="0" err="1" smtClean="0"/>
              <a:t>col</a:t>
            </a:r>
            <a:r>
              <a:rPr lang="en-US" sz="2200" dirty="0" smtClean="0"/>
              <a:t>) REFERENCES nom-table </a:t>
            </a:r>
            <a:r>
              <a:rPr lang="fr-FR" sz="2200" dirty="0" smtClean="0"/>
              <a:t>[(nom-col</a:t>
            </a:r>
            <a:r>
              <a:rPr lang="fr-FR" sz="2200" dirty="0" smtClean="0"/>
              <a:t>)]…</a:t>
            </a:r>
            <a:endParaRPr lang="fr-FR" sz="2200" dirty="0" smtClean="0"/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CHECK</a:t>
            </a:r>
            <a:r>
              <a:rPr lang="fr-FR" sz="2200" dirty="0" smtClean="0"/>
              <a:t> ( condition)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Caractéristiques</a:t>
            </a:r>
            <a:r>
              <a:rPr lang="fr-FR" dirty="0" smtClean="0"/>
              <a:t> d’une table</a:t>
            </a:r>
            <a:br>
              <a:rPr lang="fr-FR" dirty="0" smtClean="0"/>
            </a:br>
            <a:r>
              <a:rPr lang="fr-FR" dirty="0" smtClean="0"/>
              <a:t>objet-relationnelle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507288" cy="252028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table peut </a:t>
            </a:r>
            <a:r>
              <a:rPr lang="fr-FR" sz="2400" dirty="0" smtClean="0">
                <a:solidFill>
                  <a:srgbClr val="0070C0"/>
                </a:solidFill>
              </a:rPr>
              <a:t>hériter</a:t>
            </a:r>
            <a:r>
              <a:rPr lang="fr-FR" sz="2400" dirty="0" smtClean="0"/>
              <a:t> d’une autre table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</a:t>
            </a:r>
            <a:r>
              <a:rPr lang="fr-FR" sz="2400" dirty="0" smtClean="0">
                <a:solidFill>
                  <a:srgbClr val="0070C0"/>
                </a:solidFill>
              </a:rPr>
              <a:t>lignes</a:t>
            </a:r>
            <a:r>
              <a:rPr lang="fr-FR" sz="2400" dirty="0" smtClean="0"/>
              <a:t> des tables objet-relationnelles sont considérées comme des </a:t>
            </a:r>
            <a:r>
              <a:rPr lang="fr-FR" sz="2400" dirty="0" smtClean="0">
                <a:solidFill>
                  <a:srgbClr val="0070C0"/>
                </a:solidFill>
              </a:rPr>
              <a:t>objets</a:t>
            </a:r>
            <a:r>
              <a:rPr lang="fr-FR" sz="2400" dirty="0" smtClean="0"/>
              <a:t> avec des identifiants (</a:t>
            </a:r>
            <a:r>
              <a:rPr lang="fr-FR" sz="2400" dirty="0" smtClean="0">
                <a:solidFill>
                  <a:srgbClr val="0070C0"/>
                </a:solidFill>
              </a:rPr>
              <a:t>OID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On peut utiliser des </a:t>
            </a:r>
            <a:r>
              <a:rPr lang="fr-FR" sz="2400" dirty="0" smtClean="0">
                <a:solidFill>
                  <a:srgbClr val="0070C0"/>
                </a:solidFill>
              </a:rPr>
              <a:t>références</a:t>
            </a:r>
            <a:r>
              <a:rPr lang="fr-FR" sz="2400" dirty="0" smtClean="0"/>
              <a:t> pour </a:t>
            </a:r>
            <a:r>
              <a:rPr lang="fr-FR" sz="2400" dirty="0" smtClean="0">
                <a:solidFill>
                  <a:srgbClr val="0070C0"/>
                </a:solidFill>
              </a:rPr>
              <a:t>désigner</a:t>
            </a:r>
            <a:r>
              <a:rPr lang="fr-FR" sz="2400" dirty="0" smtClean="0"/>
              <a:t> les </a:t>
            </a:r>
            <a:r>
              <a:rPr lang="fr-FR" sz="2400" dirty="0" smtClean="0">
                <a:solidFill>
                  <a:srgbClr val="0070C0"/>
                </a:solidFill>
              </a:rPr>
              <a:t>lignes</a:t>
            </a:r>
            <a:r>
              <a:rPr lang="fr-FR" sz="2400" dirty="0" smtClean="0"/>
              <a:t> de ces tables</a:t>
            </a:r>
            <a:endParaRPr lang="fr-FR" sz="2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Requêtes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Insertion de données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507288" cy="576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Se fait comme avec une table ordinaire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On peut aussi utiliser le </a:t>
            </a:r>
            <a:r>
              <a:rPr lang="fr-FR" sz="2400" dirty="0" smtClean="0">
                <a:solidFill>
                  <a:srgbClr val="0070C0"/>
                </a:solidFill>
              </a:rPr>
              <a:t>constructeur du type</a:t>
            </a:r>
            <a:r>
              <a:rPr lang="fr-FR" sz="2400" dirty="0" smtClean="0"/>
              <a:t> avec lequel la table a été construite :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492896"/>
            <a:ext cx="7992888" cy="9361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NSERT INTO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(matricule , nom,… )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VALUES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(5423, 'Ben Ali', …)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11560" y="4653136"/>
            <a:ext cx="7992888" cy="9361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NSERT INTO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values ( 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TEmplye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(5423, 'Ben Ali', …)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Pourquoi étendre</a:t>
            </a:r>
            <a:br>
              <a:rPr lang="fr-FR" dirty="0" smtClean="0"/>
            </a:br>
            <a:r>
              <a:rPr lang="fr-FR" dirty="0" smtClean="0"/>
              <a:t>le modèle relationnel ? (3)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82453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En modèle relationnel, la reconstitution d’</a:t>
            </a:r>
            <a:r>
              <a:rPr lang="fr-FR" sz="2400" dirty="0" smtClean="0">
                <a:solidFill>
                  <a:srgbClr val="0070C0"/>
                </a:solidFill>
              </a:rPr>
              <a:t>objets complexes</a:t>
            </a:r>
            <a:r>
              <a:rPr lang="fr-FR" sz="2400" dirty="0" smtClean="0"/>
              <a:t> éclatés en tables relationnelles est très coûteuse car elle nécessite</a:t>
            </a:r>
            <a:r>
              <a:rPr lang="fr-FR" sz="2400" b="1" dirty="0" smtClean="0"/>
              <a:t> </a:t>
            </a:r>
            <a:r>
              <a:rPr lang="fr-FR" sz="2400" dirty="0" smtClean="0"/>
              <a:t>de nombreuses jointures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Pour remédier à ce problème (</a:t>
            </a:r>
            <a:r>
              <a:rPr lang="fr-FR" sz="2400" dirty="0" smtClean="0">
                <a:solidFill>
                  <a:srgbClr val="0070C0"/>
                </a:solidFill>
              </a:rPr>
              <a:t>éclatements-jointures</a:t>
            </a:r>
            <a:r>
              <a:rPr lang="fr-FR" sz="2400" dirty="0" smtClean="0"/>
              <a:t>), le modèle OR emploie: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Les </a:t>
            </a:r>
            <a:r>
              <a:rPr lang="fr-FR" sz="2200" dirty="0" smtClean="0">
                <a:solidFill>
                  <a:srgbClr val="0070C0"/>
                </a:solidFill>
              </a:rPr>
              <a:t>références</a:t>
            </a:r>
            <a:r>
              <a:rPr lang="fr-FR" sz="2200" dirty="0" smtClean="0"/>
              <a:t> qui permettent de réaliser des structures complexes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Les attributs </a:t>
            </a:r>
            <a:r>
              <a:rPr lang="fr-FR" sz="2200" dirty="0" err="1" smtClean="0">
                <a:solidFill>
                  <a:srgbClr val="0070C0"/>
                </a:solidFill>
              </a:rPr>
              <a:t>multivaluées</a:t>
            </a:r>
            <a:r>
              <a:rPr lang="fr-FR" sz="2200" dirty="0" smtClean="0"/>
              <a:t> (tableaux, ensembles et listes)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Les références facilitent aussi l'utilisation et le partage des données volumineuses (ex. multimédia) d’une manière simple et à moindre coût sans jointure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Modification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507288" cy="576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On utilise la notation </a:t>
            </a:r>
            <a:r>
              <a:rPr lang="fr-FR" sz="2400" dirty="0" smtClean="0">
                <a:solidFill>
                  <a:srgbClr val="0070C0"/>
                </a:solidFill>
              </a:rPr>
              <a:t>pointée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0070C0"/>
                </a:solidFill>
              </a:rPr>
              <a:t>(.)</a:t>
            </a:r>
            <a:r>
              <a:rPr lang="fr-FR" sz="2400" b="1" dirty="0" smtClean="0"/>
              <a:t> </a:t>
            </a:r>
            <a:r>
              <a:rPr lang="fr-FR" sz="2400" dirty="0" smtClean="0"/>
              <a:t>pour accéder aux attributs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492896"/>
            <a:ext cx="7992888" cy="9361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UPDATE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SET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salaire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= 12000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employe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nom = 'Ben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ali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53030" y="3717032"/>
            <a:ext cx="8507288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utilise la </a:t>
            </a:r>
            <a:r>
              <a:rPr lang="fr-FR" sz="2400" dirty="0" smtClean="0">
                <a:solidFill>
                  <a:srgbClr val="0070C0"/>
                </a:solidFill>
              </a:rPr>
              <a:t>double</a:t>
            </a:r>
            <a:r>
              <a:rPr lang="fr-FR" sz="2400" dirty="0" smtClean="0"/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notation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pointée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(..)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accéder aux attributs d’une colonne de type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structuré</a:t>
            </a: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607390" y="4725144"/>
            <a:ext cx="7992888" cy="136815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UPDATE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employe.adresse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numero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= 12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employe.nom =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Ben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ali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'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Appel de fonctions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41</a:t>
            </a:fld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2204864"/>
            <a:ext cx="7992888" cy="129614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e.NOM, e..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AGE()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employe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e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e..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AGE()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&lt; 35;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Références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7936"/>
            <a:ext cx="8507288" cy="32911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SQL3 permet de </a:t>
            </a:r>
            <a:r>
              <a:rPr lang="fr-FR" sz="2400" dirty="0" smtClean="0">
                <a:solidFill>
                  <a:srgbClr val="0070C0"/>
                </a:solidFill>
              </a:rPr>
              <a:t>parcourir</a:t>
            </a:r>
            <a:r>
              <a:rPr lang="fr-FR" sz="2400" dirty="0" smtClean="0"/>
              <a:t> les associations représentées par des </a:t>
            </a:r>
            <a:r>
              <a:rPr lang="fr-FR" sz="2400" dirty="0" smtClean="0">
                <a:solidFill>
                  <a:srgbClr val="0070C0"/>
                </a:solidFill>
              </a:rPr>
              <a:t>attributs de type références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Dans la définition d’un type, on peut indiquer qu’un attribut contient des </a:t>
            </a:r>
            <a:r>
              <a:rPr lang="fr-FR" sz="2400" dirty="0" smtClean="0">
                <a:solidFill>
                  <a:srgbClr val="0070C0"/>
                </a:solidFill>
              </a:rPr>
              <a:t>références</a:t>
            </a:r>
            <a:r>
              <a:rPr lang="fr-FR" sz="2400" dirty="0" smtClean="0"/>
              <a:t> (et </a:t>
            </a:r>
            <a:r>
              <a:rPr lang="fr-FR" sz="2400" dirty="0" smtClean="0">
                <a:solidFill>
                  <a:srgbClr val="0070C0"/>
                </a:solidFill>
              </a:rPr>
              <a:t>non des valeurs</a:t>
            </a:r>
            <a:r>
              <a:rPr lang="fr-FR" sz="2400" dirty="0" smtClean="0"/>
              <a:t>) à des données d’un autre type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Si l ’</a:t>
            </a:r>
            <a:r>
              <a:rPr lang="fr-FR" sz="2400" dirty="0" smtClean="0">
                <a:solidFill>
                  <a:srgbClr val="0070C0"/>
                </a:solidFill>
              </a:rPr>
              <a:t>obje</a:t>
            </a:r>
            <a:r>
              <a:rPr lang="fr-FR" sz="2400" dirty="0" smtClean="0"/>
              <a:t>t est de type </a:t>
            </a:r>
            <a:r>
              <a:rPr lang="fr-FR" sz="2400" dirty="0" smtClean="0">
                <a:solidFill>
                  <a:srgbClr val="0070C0"/>
                </a:solidFill>
              </a:rPr>
              <a:t>T</a:t>
            </a:r>
            <a:r>
              <a:rPr lang="fr-FR" sz="2400" dirty="0" smtClean="0"/>
              <a:t>, sa </a:t>
            </a:r>
            <a:r>
              <a:rPr lang="fr-FR" sz="2400" dirty="0" smtClean="0">
                <a:solidFill>
                  <a:srgbClr val="0070C0"/>
                </a:solidFill>
              </a:rPr>
              <a:t>référence</a:t>
            </a:r>
            <a:r>
              <a:rPr lang="fr-FR" sz="2400" dirty="0" smtClean="0"/>
              <a:t> est de type </a:t>
            </a:r>
            <a:r>
              <a:rPr lang="fr-FR" sz="2400" dirty="0" smtClean="0">
                <a:solidFill>
                  <a:srgbClr val="0070C0"/>
                </a:solidFill>
              </a:rPr>
              <a:t>REF(T)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Syntaxe:  REF nom-du-type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4581128"/>
            <a:ext cx="7992888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TVoiture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(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numero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CHAR(9), couleur VARCHAR (10)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proprietaire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TPersonne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)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5900800"/>
            <a:ext cx="7992888" cy="5040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OF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TVoiture</a:t>
            </a:r>
            <a:endParaRPr lang="fr-FR" sz="22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67544" y="5496048"/>
            <a:ext cx="799288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Création de la table voiture</a:t>
            </a: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Requêtes avec références - Sélection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844824"/>
            <a:ext cx="7992888" cy="15841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fr-FR" sz="2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v.proprietaire</a:t>
            </a:r>
            <a:r>
              <a:rPr lang="fr-FR" sz="2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nom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.couleur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= 'ROUGE'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fr-FR" sz="2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.proprietaire</a:t>
            </a:r>
            <a:r>
              <a:rPr lang="fr-FR" sz="2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fr-FR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..ville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= 'Jijel'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57200" y="3573016"/>
            <a:ext cx="814724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b="1" dirty="0" smtClean="0"/>
              <a:t>N.B. </a:t>
            </a:r>
            <a:r>
              <a:rPr lang="fr-FR" sz="2400" dirty="0" smtClean="0"/>
              <a:t>L'</a:t>
            </a:r>
            <a:r>
              <a:rPr lang="fr-FR" sz="2400" dirty="0" smtClean="0">
                <a:solidFill>
                  <a:srgbClr val="0070C0"/>
                </a:solidFill>
              </a:rPr>
              <a:t>alias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0070C0"/>
                </a:solidFill>
              </a:rPr>
              <a:t>v</a:t>
            </a:r>
            <a:r>
              <a:rPr lang="fr-FR" sz="2400" dirty="0" smtClean="0"/>
              <a:t> est indispensable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N.B. La notation </a:t>
            </a:r>
            <a:r>
              <a:rPr lang="fr-FR" sz="2400" dirty="0" smtClean="0">
                <a:solidFill>
                  <a:srgbClr val="0070C0"/>
                </a:solidFill>
              </a:rPr>
              <a:t>-&gt;</a:t>
            </a:r>
            <a:r>
              <a:rPr lang="fr-FR" sz="2400" dirty="0" smtClean="0"/>
              <a:t> permet d’accéder aux attributs de l’objet référencé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fr-FR" sz="2400" dirty="0" smtClean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467544" y="5013176"/>
            <a:ext cx="850728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b="1" dirty="0" smtClean="0"/>
              <a:t>Question: </a:t>
            </a:r>
            <a:r>
              <a:rPr lang="fr-FR" sz="2400" dirty="0" smtClean="0"/>
              <a:t>Que fait la requête précédente?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467544" y="5589240"/>
            <a:ext cx="8507288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0070C0"/>
                </a:solidFill>
              </a:rPr>
              <a:t>Réponse: </a:t>
            </a:r>
            <a:r>
              <a:rPr lang="fr-FR" sz="2400" dirty="0" smtClean="0">
                <a:solidFill>
                  <a:schemeClr val="bg1"/>
                </a:solidFill>
              </a:rPr>
              <a:t>Recherche les noms des propriétaires de voitures rouges qui habitent à Jijel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894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Requêtes avec références – Sélection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507288" cy="129614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Question: </a:t>
            </a:r>
            <a:r>
              <a:rPr lang="fr-FR" sz="2400" dirty="0" smtClean="0"/>
              <a:t>Donner la requête permettant de rechercher les numéros des voitures dont le propriétaire habite la rue des "martyres"  à Alger et a pour nom "</a:t>
            </a:r>
            <a:r>
              <a:rPr lang="fr-FR" sz="2400" dirty="0" err="1" smtClean="0"/>
              <a:t>Brahimi</a:t>
            </a:r>
            <a:r>
              <a:rPr lang="fr-FR" sz="2400" dirty="0" smtClean="0"/>
              <a:t>"?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894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Requêtes avec références – Sélection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4077072"/>
            <a:ext cx="7992888" cy="19442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v.numero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v.proprietaire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ville = 'Alger' 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v.proprietaire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rue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martyres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'  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v.proprietaire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-&gt; nom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Brahimi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507288" cy="129614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Question: </a:t>
            </a:r>
            <a:r>
              <a:rPr lang="fr-FR" sz="2400" dirty="0" smtClean="0"/>
              <a:t>Donner la requête permettant de rechercher les numéros des voitures dont le propriétaire habite la rue des "martyres"  à Alger et a pour nom "</a:t>
            </a:r>
            <a:r>
              <a:rPr lang="fr-FR" sz="2400" dirty="0" err="1" smtClean="0"/>
              <a:t>Brahimi</a:t>
            </a:r>
            <a:r>
              <a:rPr lang="fr-FR" sz="2400" dirty="0" smtClean="0"/>
              <a:t>"?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3284984"/>
            <a:ext cx="850728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0070C0"/>
                </a:solidFill>
              </a:rPr>
              <a:t>Réponse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Notations abrégées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47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3717032"/>
            <a:ext cx="8280920" cy="20162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v.numero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v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v.proprietaire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adr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ville = 'Alger' 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rue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martyres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'  ) AND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nom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Brahimi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507288" cy="129614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SQL3 permet de multiples notations abrégées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 est possible d’éviter de répéter des préfixes de chemins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202131"/>
            <a:ext cx="8136904" cy="6480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INSERT INTO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VALUES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(9123, 'Gris',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Requêtes avec références - Insertion</a:t>
            </a:r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507288" cy="5040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Requête avec pointeur </a:t>
            </a:r>
            <a:r>
              <a:rPr lang="fr-FR" sz="2400" dirty="0" err="1" smtClean="0"/>
              <a:t>null</a:t>
            </a:r>
            <a:endParaRPr lang="fr-FR" sz="2400" dirty="0" smtClean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11560" y="4221088"/>
            <a:ext cx="8136904" cy="20162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INSERT INTO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voiture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numero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couleur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proprietaire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VALUES 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9123, 'Gris',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SELECT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REF(p)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proprietaire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WHERE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proprietaire.NSS = 1548442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467544" y="3298839"/>
            <a:ext cx="850728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Requête avec  une </a:t>
            </a:r>
            <a:r>
              <a:rPr lang="fr-FR" sz="2400" dirty="0" smtClean="0">
                <a:latin typeface="+mj-lt"/>
              </a:rPr>
              <a:t>référence vers le propriétaire (personne) ayant le NSS = </a:t>
            </a:r>
            <a:r>
              <a:rPr lang="fr-FR" sz="2400" dirty="0" smtClean="0">
                <a:latin typeface="+mj-lt"/>
                <a:cs typeface="Courier New" pitchFamily="49" charset="0"/>
              </a:rPr>
              <a:t>1548442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Requêtes avec références - Modification</a:t>
            </a: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11560" y="2420888"/>
            <a:ext cx="8136904" cy="1872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UPDATE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voiture</a:t>
            </a:r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proprietaire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= ( SELECT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REF(p)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           FROM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proprietaire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p </a:t>
            </a:r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           WHERE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NSS = 1548442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numero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9123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5013176"/>
            <a:ext cx="850728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b="1" dirty="0" smtClean="0"/>
              <a:t>Question: </a:t>
            </a:r>
            <a:r>
              <a:rPr lang="fr-FR" sz="2400" dirty="0" smtClean="0"/>
              <a:t>Que fait la requête précédente?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Pourquoi étendre</a:t>
            </a:r>
            <a:br>
              <a:rPr lang="fr-FR" dirty="0" smtClean="0"/>
            </a:br>
            <a:r>
              <a:rPr lang="fr-FR" dirty="0" smtClean="0"/>
              <a:t>le modèle relationnel ? (4)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91264" cy="44644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L’impossibilité de créer de </a:t>
            </a:r>
            <a:r>
              <a:rPr lang="fr-FR" sz="2400" dirty="0" smtClean="0">
                <a:solidFill>
                  <a:srgbClr val="0070C0"/>
                </a:solidFill>
              </a:rPr>
              <a:t>nouveaux types </a:t>
            </a:r>
            <a:r>
              <a:rPr lang="fr-FR" sz="2400" dirty="0" smtClean="0"/>
              <a:t>dans le modèle relationnel implique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 manque de </a:t>
            </a:r>
            <a:r>
              <a:rPr lang="fr-FR" sz="2200" dirty="0" smtClean="0">
                <a:solidFill>
                  <a:srgbClr val="0070C0"/>
                </a:solidFill>
              </a:rPr>
              <a:t>souplesse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Une </a:t>
            </a:r>
            <a:r>
              <a:rPr lang="fr-FR" sz="2200" dirty="0" smtClean="0">
                <a:solidFill>
                  <a:srgbClr val="0070C0"/>
                </a:solidFill>
              </a:rPr>
              <a:t>interface difficile </a:t>
            </a:r>
            <a:r>
              <a:rPr lang="fr-FR" sz="2200" dirty="0" smtClean="0"/>
              <a:t>avec les applications </a:t>
            </a:r>
            <a:r>
              <a:rPr lang="fr-FR" sz="2200" dirty="0" smtClean="0">
                <a:solidFill>
                  <a:srgbClr val="0070C0"/>
                </a:solidFill>
              </a:rPr>
              <a:t>orientées 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modèle OR permet de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Définir de nouveaux types utilisateur (</a:t>
            </a:r>
            <a:r>
              <a:rPr lang="fr-FR" sz="2200" i="1" dirty="0" smtClean="0">
                <a:solidFill>
                  <a:srgbClr val="0070C0"/>
                </a:solidFill>
              </a:rPr>
              <a:t>User data type</a:t>
            </a:r>
            <a:r>
              <a:rPr lang="fr-FR" sz="2200" dirty="0" smtClean="0"/>
              <a:t>) simples ou complexes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Avec des </a:t>
            </a:r>
            <a:r>
              <a:rPr lang="fr-FR" sz="2200" dirty="0" smtClean="0">
                <a:solidFill>
                  <a:srgbClr val="0070C0"/>
                </a:solidFill>
              </a:rPr>
              <a:t>opérations</a:t>
            </a:r>
            <a:r>
              <a:rPr lang="fr-FR" sz="2200" dirty="0" smtClean="0"/>
              <a:t> pour les manipuler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L'OR supporte l'héritage de type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Cela permet de profiter du </a:t>
            </a:r>
            <a:r>
              <a:rPr lang="fr-FR" sz="2200" dirty="0" smtClean="0">
                <a:solidFill>
                  <a:srgbClr val="0070C0"/>
                </a:solidFill>
              </a:rPr>
              <a:t>polymorphisme</a:t>
            </a:r>
            <a:r>
              <a:rPr lang="fr-FR" sz="2200" dirty="0" smtClean="0"/>
              <a:t> et de faciliter la </a:t>
            </a:r>
            <a:r>
              <a:rPr lang="fr-FR" sz="2200" dirty="0" smtClean="0">
                <a:solidFill>
                  <a:srgbClr val="0070C0"/>
                </a:solidFill>
              </a:rPr>
              <a:t>réutilisation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Collections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38164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Permettent  de représenter des colonnes </a:t>
            </a:r>
            <a:r>
              <a:rPr lang="fr-FR" sz="2400" dirty="0" err="1" smtClean="0">
                <a:solidFill>
                  <a:srgbClr val="0070C0"/>
                </a:solidFill>
              </a:rPr>
              <a:t>multivaluées</a:t>
            </a:r>
            <a:endParaRPr lang="fr-FR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Types de collections: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Ensemble (sans doublons)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Sac (avec des doublons)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Liste (ordonnée et indexée par un entier)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D’autres types de collections peuvent être ajoutées par les SGBD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constructeurs de collections peuvent être appliqués sur tout type déjà défini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 - 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1916832"/>
            <a:ext cx="8136904" cy="252028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TEmploye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OBJECT</a:t>
            </a:r>
            <a:endParaRPr lang="fr-FR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	( 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matricule INTEGER, nom VARCHAR(30),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prenoms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LIST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(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VARCHAR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(15)),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enfants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SET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(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personne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),   …)</a:t>
            </a:r>
          </a:p>
          <a:p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OF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TE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mploye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 - Utilisation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780928"/>
            <a:ext cx="8136904" cy="11521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nom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employe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e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nom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IN (  SELECT * 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      FROM TABLE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e.prenoms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)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fr-FR" sz="2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15841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collections peuvent être utilisées comme des tables en utilisant le mot-clé </a:t>
            </a:r>
            <a:r>
              <a:rPr lang="fr-FR" sz="2400" dirty="0" smtClean="0">
                <a:solidFill>
                  <a:srgbClr val="0070C0"/>
                </a:solidFill>
              </a:rPr>
              <a:t>TABLE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</a:t>
            </a:r>
            <a:endParaRPr lang="fr-FR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 – Utilisation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54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636912"/>
            <a:ext cx="8136904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personne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COLUMN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passetemps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SET(VARCHAR)  </a:t>
            </a: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122413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Ajout d’une colonne à une table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Nous allons ajouter la colonne </a:t>
            </a:r>
            <a:r>
              <a:rPr lang="fr-FR" sz="2200" dirty="0" smtClean="0">
                <a:solidFill>
                  <a:srgbClr val="0070C0"/>
                </a:solidFill>
              </a:rPr>
              <a:t>passetemps</a:t>
            </a:r>
            <a:r>
              <a:rPr lang="fr-FR" sz="2200" dirty="0" smtClean="0"/>
              <a:t> (ensemble de chaînes de caractères) à la table </a:t>
            </a:r>
            <a:r>
              <a:rPr lang="fr-FR" sz="2200" dirty="0" smtClean="0">
                <a:solidFill>
                  <a:srgbClr val="0070C0"/>
                </a:solidFill>
              </a:rPr>
              <a:t>personne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67544" y="3573016"/>
            <a:ext cx="850728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Donner la requête permettant de retrouver les </a:t>
            </a:r>
            <a:r>
              <a:rPr lang="fr-FR" sz="2400" dirty="0" smtClean="0">
                <a:solidFill>
                  <a:srgbClr val="0070C0"/>
                </a:solidFill>
              </a:rPr>
              <a:t>références</a:t>
            </a:r>
            <a:r>
              <a:rPr lang="fr-FR" sz="2400" dirty="0" smtClean="0"/>
              <a:t> des personnes ayant pour passe-temps le </a:t>
            </a:r>
            <a:r>
              <a:rPr lang="fr-FR" sz="2400" dirty="0" smtClean="0">
                <a:solidFill>
                  <a:srgbClr val="0070C0"/>
                </a:solidFill>
              </a:rPr>
              <a:t>vélo</a:t>
            </a:r>
            <a:r>
              <a:rPr lang="fr-FR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Collections – Utilisation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2636912"/>
            <a:ext cx="8136904" cy="8640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personne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COLUMN </a:t>
            </a:r>
            <a:r>
              <a:rPr lang="fr-FR" sz="22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passetemps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SET(VARCHAR)  </a:t>
            </a: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122413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Ajout d’une colonne à une table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Nous allons ajouter la colonne </a:t>
            </a:r>
            <a:r>
              <a:rPr lang="fr-FR" sz="2200" dirty="0" smtClean="0">
                <a:solidFill>
                  <a:srgbClr val="0070C0"/>
                </a:solidFill>
              </a:rPr>
              <a:t>passetemps</a:t>
            </a:r>
            <a:r>
              <a:rPr lang="fr-FR" sz="2200" dirty="0" smtClean="0"/>
              <a:t> (ensemble de chaînes de caractères) à la table </a:t>
            </a:r>
            <a:r>
              <a:rPr lang="fr-FR" sz="2200" dirty="0" smtClean="0">
                <a:solidFill>
                  <a:srgbClr val="0070C0"/>
                </a:solidFill>
              </a:rPr>
              <a:t>personne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67544" y="3573016"/>
            <a:ext cx="850728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Donner la requête permettant de retrouver les </a:t>
            </a:r>
            <a:r>
              <a:rPr lang="fr-FR" sz="2400" dirty="0" smtClean="0">
                <a:solidFill>
                  <a:srgbClr val="0070C0"/>
                </a:solidFill>
              </a:rPr>
              <a:t>références</a:t>
            </a:r>
            <a:r>
              <a:rPr lang="fr-FR" sz="2400" dirty="0" smtClean="0"/>
              <a:t> des personnes ayant pour passe-temps le </a:t>
            </a:r>
            <a:r>
              <a:rPr lang="fr-FR" sz="2400" dirty="0" smtClean="0">
                <a:solidFill>
                  <a:srgbClr val="0070C0"/>
                </a:solidFill>
              </a:rPr>
              <a:t>vélo</a:t>
            </a:r>
            <a:r>
              <a:rPr lang="fr-FR" sz="2400" dirty="0" smtClean="0"/>
              <a:t> 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Réponse: </a:t>
            </a: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11560" y="4941168"/>
            <a:ext cx="8136904" cy="12241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fr-F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REF(p)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personne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p 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'VELO'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IN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         SELECT * FROM TABLE (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p.passetemps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Tableau dynamique - </a:t>
            </a:r>
            <a:r>
              <a:rPr lang="fr-FR" dirty="0" err="1" smtClean="0">
                <a:solidFill>
                  <a:srgbClr val="0070C0"/>
                </a:solidFill>
              </a:rPr>
              <a:t>v</a:t>
            </a:r>
            <a:r>
              <a:rPr lang="fr-FR" i="1" dirty="0" err="1" smtClean="0">
                <a:solidFill>
                  <a:srgbClr val="0070C0"/>
                </a:solidFill>
              </a:rPr>
              <a:t>array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collection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0070C0"/>
                </a:solidFill>
              </a:rPr>
              <a:t>ordonnée</a:t>
            </a:r>
            <a:r>
              <a:rPr lang="fr-FR" sz="2400" dirty="0" smtClean="0"/>
              <a:t> de taille (en nombre d’éléments) limitée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Contient des éléments d’un </a:t>
            </a:r>
            <a:r>
              <a:rPr lang="fr-FR" sz="2400" dirty="0" smtClean="0">
                <a:solidFill>
                  <a:srgbClr val="0070C0"/>
                </a:solidFill>
              </a:rPr>
              <a:t>même type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Syntaxe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b="1" dirty="0" smtClean="0"/>
              <a:t>CREATE TYPE </a:t>
            </a:r>
            <a:r>
              <a:rPr lang="fr-FR" sz="2200" i="1" dirty="0" smtClean="0"/>
              <a:t>nom-type</a:t>
            </a:r>
            <a:r>
              <a:rPr lang="fr-FR" sz="2200" dirty="0" smtClean="0"/>
              <a:t> </a:t>
            </a:r>
            <a:r>
              <a:rPr lang="fr-FR" sz="2200" b="1" dirty="0" smtClean="0"/>
              <a:t>AS</a:t>
            </a:r>
            <a:r>
              <a:rPr lang="fr-FR" sz="2200" dirty="0" smtClean="0"/>
              <a:t> </a:t>
            </a:r>
            <a:r>
              <a:rPr lang="fr-FR" sz="2200" b="1" dirty="0" smtClean="0">
                <a:solidFill>
                  <a:srgbClr val="0070C0"/>
                </a:solidFill>
              </a:rPr>
              <a:t>VARRAY</a:t>
            </a:r>
            <a:r>
              <a:rPr lang="fr-FR" sz="2200" dirty="0" smtClean="0"/>
              <a:t> (</a:t>
            </a:r>
            <a:r>
              <a:rPr lang="fr-FR" sz="2200" i="1" dirty="0" err="1" smtClean="0"/>
              <a:t>nbmax</a:t>
            </a:r>
            <a:r>
              <a:rPr lang="fr-FR" sz="2200" dirty="0" smtClean="0"/>
              <a:t>) OF </a:t>
            </a:r>
            <a:r>
              <a:rPr lang="fr-FR" sz="2200" i="1" dirty="0" smtClean="0"/>
              <a:t>nom-type2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nom-type2 peut être:</a:t>
            </a:r>
          </a:p>
          <a:p>
            <a:pPr lvl="2"/>
            <a:r>
              <a:rPr lang="fr-FR" sz="2200" dirty="0" smtClean="0"/>
              <a:t>type usuel de SQL (CHAR, VARCHAR, NUMBER, …)</a:t>
            </a:r>
          </a:p>
          <a:p>
            <a:pPr lvl="2"/>
            <a:r>
              <a:rPr lang="fr-FR" sz="2200" dirty="0" smtClean="0"/>
              <a:t>type défini par l'utilisateur</a:t>
            </a:r>
          </a:p>
          <a:p>
            <a:pPr lvl="2"/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err="1" smtClean="0">
                <a:solidFill>
                  <a:srgbClr val="0070C0"/>
                </a:solidFill>
              </a:rPr>
              <a:t>varray</a:t>
            </a:r>
            <a:r>
              <a:rPr lang="fr-FR" sz="2400" dirty="0" smtClean="0"/>
              <a:t>: valeur </a:t>
            </a:r>
            <a:r>
              <a:rPr lang="fr-FR" sz="2400" dirty="0" err="1" smtClean="0">
                <a:solidFill>
                  <a:srgbClr val="0070C0"/>
                </a:solidFill>
              </a:rPr>
              <a:t>multivaluée</a:t>
            </a:r>
            <a:r>
              <a:rPr lang="fr-FR" sz="2400" dirty="0" smtClean="0"/>
              <a:t> de type vecteur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Tableau dynamique – </a:t>
            </a:r>
            <a:r>
              <a:rPr lang="fr-FR" dirty="0" err="1" smtClean="0">
                <a:solidFill>
                  <a:srgbClr val="0070C0"/>
                </a:solidFill>
              </a:rPr>
              <a:t>v</a:t>
            </a:r>
            <a:r>
              <a:rPr lang="fr-FR" i="1" dirty="0" err="1" smtClean="0">
                <a:solidFill>
                  <a:srgbClr val="0070C0"/>
                </a:solidFill>
              </a:rPr>
              <a:t>array</a:t>
            </a:r>
            <a:r>
              <a:rPr lang="fr-FR" i="1" dirty="0" smtClean="0">
                <a:solidFill>
                  <a:srgbClr val="0070C0"/>
                </a:solidFill>
              </a:rPr>
              <a:t>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76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 </a:t>
            </a:r>
            <a:endParaRPr lang="fr-FR" sz="2200" dirty="0" smtClean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11560" y="3212976"/>
            <a:ext cx="7992888" cy="129614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personne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NSS INTEGER , nom VARCHAR(20) , prénoms     </a:t>
            </a:r>
          </a:p>
          <a:p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TPrénoms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25208" y="1988840"/>
            <a:ext cx="7992888" cy="12241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TPrénoms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VARRAY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(4) OF 	    </a:t>
            </a:r>
          </a:p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VARCHAR(20)</a:t>
            </a:r>
          </a:p>
          <a:p>
            <a:r>
              <a:rPr lang="fr-FR" sz="2200" dirty="0" smtClean="0"/>
              <a:t>Exemple de valeur :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('Fatima', 'Amina')</a:t>
            </a:r>
          </a:p>
          <a:p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611560" y="4509120"/>
            <a:ext cx="7992888" cy="11521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INSERT INTO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personne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(NSS, nom, prénoms)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VALUES (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1548401, '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Brahimi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', 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fr-FR" sz="22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TPrénoms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('Fatima', 'Amina')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fr-FR" sz="22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Tables imbriquées (</a:t>
            </a:r>
            <a:r>
              <a:rPr lang="fr-FR" i="1" dirty="0" err="1" smtClean="0"/>
              <a:t>nested</a:t>
            </a:r>
            <a:r>
              <a:rPr lang="fr-FR" i="1" dirty="0" smtClean="0"/>
              <a:t> Table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58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075240" cy="13681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table relationnelle peut contenir d’autres tables imbriquées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Exemple  </a:t>
            </a:r>
            <a:endParaRPr lang="fr-FR" sz="2200" dirty="0" smtClean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25208" y="2780928"/>
            <a:ext cx="7992888" cy="5040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TTelephone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AS TABLE OF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CHAR(10)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57200" y="5085184"/>
            <a:ext cx="8075240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L'utilisateur doit donner un nom à la table qui contiendra les</a:t>
            </a:r>
          </a:p>
          <a:p>
            <a:r>
              <a:rPr lang="fr-FR" sz="2400" dirty="0" smtClean="0"/>
              <a:t>téléphones de toutes les personnes</a:t>
            </a: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611560" y="3429000"/>
            <a:ext cx="7992888" cy="15121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personne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NSS INTEGER , nom VARCHAR(20) , 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tel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TTtelephone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NESTED TABLE </a:t>
            </a:r>
            <a:r>
              <a:rPr lang="en-US" sz="22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tel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STORE AS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TableTel</a:t>
            </a:r>
            <a:endParaRPr lang="fr-FR" sz="22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Tables imbriquées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075240" cy="20162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valeur </a:t>
            </a:r>
            <a:r>
              <a:rPr lang="fr-FR" sz="2400" dirty="0" err="1" smtClean="0"/>
              <a:t>multivaluée</a:t>
            </a:r>
            <a:r>
              <a:rPr lang="fr-FR" sz="2400" dirty="0" smtClean="0"/>
              <a:t> de type table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Pas de nombre </a:t>
            </a:r>
            <a:r>
              <a:rPr lang="fr-FR" sz="2200" dirty="0" smtClean="0">
                <a:solidFill>
                  <a:srgbClr val="0070C0"/>
                </a:solidFill>
              </a:rPr>
              <a:t>maximum</a:t>
            </a:r>
            <a:r>
              <a:rPr lang="fr-FR" sz="2200" dirty="0" smtClean="0"/>
              <a:t> de valeurs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Pas d'ordre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err="1" smtClean="0"/>
              <a:t>Indexable</a:t>
            </a:r>
            <a:endParaRPr lang="fr-F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Le modèle Objet-Relationnel OR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39248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SGBD Relationnels traditionnels (SQL2) sont mal adaptés: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Aux nouvelles applications : aide à la décision, conception, géographie, bureautique, SIG, multimédia, …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Aux nouvelles techniques : IHM, programmation orientée objet, programmation en logique, architectures réparties, ...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SGBD Orientés Objet (SGBDO) 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Ne tirent pas suffisamment profit de lʼexistant et des investissements considérables réalisés dans le relationnel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Manque de normalisation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Trop de solutions propriétaires</a:t>
            </a: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Conclusion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367240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SGBD Objet-Relationnel (OR) 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s'appuient  sur l’existant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smtClean="0"/>
              <a:t>disposent </a:t>
            </a:r>
            <a:r>
              <a:rPr lang="fr-FR" sz="2200" smtClean="0"/>
              <a:t>d’un </a:t>
            </a:r>
            <a:r>
              <a:rPr lang="fr-FR" sz="2200" dirty="0" smtClean="0"/>
              <a:t>langage normalisé SQL3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Adoptés par de nombreux grands opérateurs (IBM, Oracle, …)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modèle objet-relationnel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6805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Idée de base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Étendre le modèle relationnel </a:t>
            </a:r>
            <a:r>
              <a:rPr lang="fr-FR" sz="2200" dirty="0" smtClean="0"/>
              <a:t>en ajoutant des concepts essentiels de l’</a:t>
            </a:r>
            <a:r>
              <a:rPr lang="fr-FR" sz="2200" dirty="0" smtClean="0">
                <a:solidFill>
                  <a:srgbClr val="0070C0"/>
                </a:solidFill>
              </a:rPr>
              <a:t>objet</a:t>
            </a:r>
          </a:p>
          <a:p>
            <a:pPr lvl="1">
              <a:buNone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 </a:t>
            </a:r>
            <a:r>
              <a:rPr lang="fr-FR" sz="2400" dirty="0" smtClean="0">
                <a:solidFill>
                  <a:srgbClr val="0070C0"/>
                </a:solidFill>
              </a:rPr>
              <a:t>cœur</a:t>
            </a:r>
            <a:r>
              <a:rPr lang="fr-FR" sz="2400" dirty="0" smtClean="0"/>
              <a:t> du modèle objet-relationnel reste conforme au </a:t>
            </a:r>
            <a:r>
              <a:rPr lang="fr-FR" sz="2400" dirty="0" smtClean="0">
                <a:solidFill>
                  <a:srgbClr val="0070C0"/>
                </a:solidFill>
              </a:rPr>
              <a:t>relationnel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On ajoute les concepts clés de l’objet pour faciliter l’intégration des deux modèles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Cela permet de </a:t>
            </a:r>
            <a:r>
              <a:rPr lang="fr-FR" sz="2400" dirty="0" smtClean="0">
                <a:solidFill>
                  <a:srgbClr val="0070C0"/>
                </a:solidFill>
              </a:rPr>
              <a:t>combler</a:t>
            </a:r>
            <a:r>
              <a:rPr lang="fr-FR" sz="2400" dirty="0" smtClean="0"/>
              <a:t> les plus grosses lacunes du modèle relationnel</a:t>
            </a:r>
          </a:p>
          <a:p>
            <a:pPr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modèle objet-relationnel (2)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6805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Abstraction fondamentale: La </a:t>
            </a:r>
            <a:r>
              <a:rPr lang="fr-FR" sz="2400" dirty="0" smtClean="0">
                <a:solidFill>
                  <a:srgbClr val="0070C0"/>
                </a:solidFill>
              </a:rPr>
              <a:t>relation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et pas la </a:t>
            </a:r>
            <a:r>
              <a:rPr lang="fr-FR" sz="2200" dirty="0" smtClean="0">
                <a:solidFill>
                  <a:srgbClr val="0070C0"/>
                </a:solidFill>
              </a:rPr>
              <a:t>classe</a:t>
            </a:r>
            <a:r>
              <a:rPr lang="fr-FR" sz="2200" dirty="0" smtClean="0"/>
              <a:t> comme pour les </a:t>
            </a:r>
            <a:r>
              <a:rPr lang="fr-FR" sz="2200" dirty="0" smtClean="0">
                <a:solidFill>
                  <a:srgbClr val="0070C0"/>
                </a:solidFill>
              </a:rPr>
              <a:t>SBBDO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Extension du modèle relationnel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Attributs </a:t>
            </a:r>
            <a:r>
              <a:rPr lang="fr-FR" sz="2200" dirty="0" smtClean="0">
                <a:solidFill>
                  <a:srgbClr val="0070C0"/>
                </a:solidFill>
              </a:rPr>
              <a:t>structurés</a:t>
            </a:r>
            <a:r>
              <a:rPr lang="fr-FR" sz="2200" dirty="0" smtClean="0"/>
              <a:t> et </a:t>
            </a:r>
            <a:r>
              <a:rPr lang="fr-FR" sz="2200" dirty="0" err="1" smtClean="0">
                <a:solidFill>
                  <a:srgbClr val="0070C0"/>
                </a:solidFill>
              </a:rPr>
              <a:t>multivalués</a:t>
            </a:r>
            <a:endParaRPr lang="fr-FR" sz="2200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Héritage</a:t>
            </a:r>
            <a:r>
              <a:rPr lang="fr-FR" sz="2200" dirty="0" smtClean="0"/>
              <a:t> pour les relations et les types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err="1" smtClean="0">
                <a:solidFill>
                  <a:srgbClr val="0070C0"/>
                </a:solidFill>
              </a:rPr>
              <a:t>ADTs</a:t>
            </a:r>
            <a:r>
              <a:rPr lang="fr-FR" sz="2200" dirty="0" smtClean="0"/>
              <a:t> (Types abstraits de données) pour les domaines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Identification dʼobjet </a:t>
            </a:r>
            <a:r>
              <a:rPr lang="fr-FR" sz="2200" dirty="0" smtClean="0"/>
              <a:t>pour les </a:t>
            </a:r>
            <a:r>
              <a:rPr lang="fr-FR" sz="2200" dirty="0" err="1" smtClean="0"/>
              <a:t>tuples</a:t>
            </a:r>
            <a:endParaRPr lang="fr-FR" sz="2200" dirty="0" smtClean="0"/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Surcharge</a:t>
            </a:r>
            <a:r>
              <a:rPr lang="fr-FR" sz="2200" dirty="0" smtClean="0"/>
              <a:t> dʼopérations</a:t>
            </a:r>
          </a:p>
          <a:p>
            <a:pPr lvl="1">
              <a:buFont typeface="Wingdings" pitchFamily="2" charset="2"/>
              <a:buChar char="ü"/>
            </a:pPr>
            <a:endParaRPr lang="fr-FR" sz="22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Extension de SQL </a:t>
            </a:r>
            <a:r>
              <a:rPr lang="fr-FR" sz="2400" dirty="0" smtClean="0"/>
              <a:t>pour supporter les concepts OO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Compatibilité relationnel - OR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6805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compatibilité ascendante</a:t>
            </a:r>
            <a:r>
              <a:rPr lang="fr-FR" sz="2400" dirty="0" smtClean="0"/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Les anciennes applications relationnelles fonctionnent dans le monde OR (Objet-Relationnel)</a:t>
            </a:r>
          </a:p>
          <a:p>
            <a:pPr lvl="1">
              <a:buFont typeface="Wingdings" pitchFamily="2" charset="2"/>
              <a:buChar char="ü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7083</TotalTime>
  <Words>2404</Words>
  <Application>Microsoft Office PowerPoint</Application>
  <PresentationFormat>Affichage à l'écran (4:3)</PresentationFormat>
  <Paragraphs>465</Paragraphs>
  <Slides>61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61</vt:i4>
      </vt:variant>
    </vt:vector>
  </HeadingPairs>
  <TitlesOfParts>
    <vt:vector size="62" baseType="lpstr">
      <vt:lpstr>Thème Office</vt:lpstr>
      <vt:lpstr>Modèle objet - relationnel SQL3</vt:lpstr>
      <vt:lpstr>Pourquoi étendre le modèle relationnel ?</vt:lpstr>
      <vt:lpstr>Pourquoi étendre le modèle relationnel ? (2)</vt:lpstr>
      <vt:lpstr>Pourquoi étendre le modèle relationnel ? (3)</vt:lpstr>
      <vt:lpstr>Pourquoi étendre le modèle relationnel ? (4)</vt:lpstr>
      <vt:lpstr>Le modèle Objet-Relationnel OR </vt:lpstr>
      <vt:lpstr>Le modèle objet-relationnel </vt:lpstr>
      <vt:lpstr>Le modèle objet-relationnel (2) </vt:lpstr>
      <vt:lpstr>Compatibilité relationnel - OR</vt:lpstr>
      <vt:lpstr>Tables et Objets: Exemple</vt:lpstr>
      <vt:lpstr>Les extensions apportées au relationnel </vt:lpstr>
      <vt:lpstr>Les concepts additionnels essentiels </vt:lpstr>
      <vt:lpstr>Type de données utilisateur</vt:lpstr>
      <vt:lpstr>Collections</vt:lpstr>
      <vt:lpstr>Référence d’objet - Object Reference </vt:lpstr>
      <vt:lpstr>Héritage</vt:lpstr>
      <vt:lpstr>Résumé</vt:lpstr>
      <vt:lpstr>Produits</vt:lpstr>
      <vt:lpstr>Extensions du langage de requêtes – SQL3</vt:lpstr>
      <vt:lpstr>Extensions du langage de requêtes </vt:lpstr>
      <vt:lpstr>SQL3</vt:lpstr>
      <vt:lpstr>Types</vt:lpstr>
      <vt:lpstr>Types</vt:lpstr>
      <vt:lpstr>Types DISTINCT</vt:lpstr>
      <vt:lpstr>Types structurés-OBJECT</vt:lpstr>
      <vt:lpstr>Types OBJECT</vt:lpstr>
      <vt:lpstr>Types OBJECT-Exemple</vt:lpstr>
      <vt:lpstr>Méthodes</vt:lpstr>
      <vt:lpstr>Méthodes - Corps</vt:lpstr>
      <vt:lpstr>Héritage</vt:lpstr>
      <vt:lpstr>Héritage (2)</vt:lpstr>
      <vt:lpstr>Tables</vt:lpstr>
      <vt:lpstr>Table</vt:lpstr>
      <vt:lpstr>Tables de valeurs structurées</vt:lpstr>
      <vt:lpstr>Des tables à partir des types</vt:lpstr>
      <vt:lpstr>Contraintes d’intégrité</vt:lpstr>
      <vt:lpstr>Caractéristiques d’une table objet-relationnelle</vt:lpstr>
      <vt:lpstr>Requêtes</vt:lpstr>
      <vt:lpstr>Insertion de données</vt:lpstr>
      <vt:lpstr>Modification</vt:lpstr>
      <vt:lpstr>Appel de fonctions</vt:lpstr>
      <vt:lpstr>Références</vt:lpstr>
      <vt:lpstr>Références</vt:lpstr>
      <vt:lpstr>Requêtes avec références - Sélection</vt:lpstr>
      <vt:lpstr>Requêtes avec références – Sélection (2)</vt:lpstr>
      <vt:lpstr>Requêtes avec références – Sélection (2)</vt:lpstr>
      <vt:lpstr>Notations abrégées</vt:lpstr>
      <vt:lpstr>Requêtes avec références - Insertion</vt:lpstr>
      <vt:lpstr>Requêtes avec références - Modification</vt:lpstr>
      <vt:lpstr>Collections</vt:lpstr>
      <vt:lpstr>Collections</vt:lpstr>
      <vt:lpstr>Collections - Exemple</vt:lpstr>
      <vt:lpstr>Collections - Utilisation</vt:lpstr>
      <vt:lpstr>Collections – Utilisation (2)</vt:lpstr>
      <vt:lpstr>Collections – Utilisation (2)</vt:lpstr>
      <vt:lpstr>Tableau dynamique - varray</vt:lpstr>
      <vt:lpstr>Tableau dynamique – varray (2)</vt:lpstr>
      <vt:lpstr>Tables imbriquées (nested Table)</vt:lpstr>
      <vt:lpstr>Tables imbriquées (2)</vt:lpstr>
      <vt:lpstr>Conclusion</vt:lpstr>
      <vt:lpstr>Conclusion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UML</dc:title>
  <dc:creator>BOUBAKIR</dc:creator>
  <cp:lastModifiedBy>BOUBAKIR</cp:lastModifiedBy>
  <cp:revision>786</cp:revision>
  <dcterms:created xsi:type="dcterms:W3CDTF">2020-12-21T17:55:32Z</dcterms:created>
  <dcterms:modified xsi:type="dcterms:W3CDTF">2022-12-13T08:18:52Z</dcterms:modified>
</cp:coreProperties>
</file>