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61" r:id="rId4"/>
    <p:sldId id="259" r:id="rId5"/>
    <p:sldId id="262" r:id="rId6"/>
    <p:sldId id="263" r:id="rId7"/>
    <p:sldId id="260" r:id="rId8"/>
    <p:sldId id="258" r:id="rId9"/>
    <p:sldId id="264" r:id="rId10"/>
    <p:sldId id="266" r:id="rId11"/>
    <p:sldId id="267" r:id="rId12"/>
    <p:sldId id="34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3" r:id="rId44"/>
    <p:sldId id="304" r:id="rId45"/>
    <p:sldId id="355" r:id="rId46"/>
    <p:sldId id="342" r:id="rId47"/>
    <p:sldId id="343" r:id="rId48"/>
    <p:sldId id="308" r:id="rId49"/>
    <p:sldId id="312" r:id="rId50"/>
    <p:sldId id="345" r:id="rId51"/>
    <p:sldId id="314" r:id="rId52"/>
    <p:sldId id="316" r:id="rId53"/>
    <p:sldId id="346" r:id="rId54"/>
    <p:sldId id="347" r:id="rId55"/>
    <p:sldId id="348" r:id="rId56"/>
    <p:sldId id="319" r:id="rId57"/>
    <p:sldId id="349" r:id="rId58"/>
    <p:sldId id="350" r:id="rId59"/>
    <p:sldId id="351" r:id="rId60"/>
    <p:sldId id="323"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50" autoAdjust="0"/>
    <p:restoredTop sz="87612" autoAdjust="0"/>
  </p:normalViewPr>
  <p:slideViewPr>
    <p:cSldViewPr>
      <p:cViewPr varScale="1">
        <p:scale>
          <a:sx n="64" d="100"/>
          <a:sy n="64" d="100"/>
        </p:scale>
        <p:origin x="-15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8647E-4001-43B3-A519-4FA042B682F5}" type="datetimeFigureOut">
              <a:rPr lang="fr-FR" smtClean="0"/>
              <a:pPr/>
              <a:t>05/02/2023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79153-7730-4E8F-B177-1C6DBAC62F91}" type="slidenum">
              <a:rPr lang="fr-FR" smtClean="0"/>
              <a:pPr/>
              <a:t>‹N°›</a:t>
            </a:fld>
            <a:endParaRPr lang="fr-FR"/>
          </a:p>
        </p:txBody>
      </p:sp>
    </p:spTree>
    <p:extLst>
      <p:ext uri="{BB962C8B-B14F-4D97-AF65-F5344CB8AC3E}">
        <p14:creationId xmlns="" xmlns:p14="http://schemas.microsoft.com/office/powerpoint/2010/main" val="154745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4879153-7730-4E8F-B177-1C6DBAC62F91}" type="slidenum">
              <a:rPr lang="fr-FR" smtClean="0"/>
              <a:pPr/>
              <a:t>1</a:t>
            </a:fld>
            <a:endParaRPr lang="fr-FR"/>
          </a:p>
        </p:txBody>
      </p:sp>
    </p:spTree>
    <p:extLst>
      <p:ext uri="{BB962C8B-B14F-4D97-AF65-F5344CB8AC3E}">
        <p14:creationId xmlns="" xmlns:p14="http://schemas.microsoft.com/office/powerpoint/2010/main" val="291181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L'œdème </a:t>
            </a:r>
            <a:r>
              <a:rPr lang="fr-FR" sz="1200" b="1" i="0" kern="1200" dirty="0" smtClean="0">
                <a:solidFill>
                  <a:schemeClr val="tx1"/>
                </a:solidFill>
                <a:effectLst/>
                <a:latin typeface="+mn-lt"/>
                <a:ea typeface="+mn-ea"/>
                <a:cs typeface="+mn-cs"/>
              </a:rPr>
              <a:t>lésionnel</a:t>
            </a:r>
            <a:r>
              <a:rPr lang="fr-FR" sz="1200" b="0" i="0" kern="1200" dirty="0" smtClean="0">
                <a:solidFill>
                  <a:schemeClr val="tx1"/>
                </a:solidFill>
                <a:effectLst/>
                <a:latin typeface="+mn-lt"/>
                <a:ea typeface="+mn-ea"/>
                <a:cs typeface="+mn-cs"/>
              </a:rPr>
              <a:t> lié à des facteurs toxiques (gaz) ou infectieux (grippe, choc septique) empêche lui aussi le bon fonctionnement des échanges gaz-sang.</a:t>
            </a:r>
          </a:p>
          <a:p>
            <a:r>
              <a:rPr lang="fr-FR" sz="1200" b="0" i="0" kern="1200" dirty="0" err="1" smtClean="0">
                <a:solidFill>
                  <a:schemeClr val="tx1"/>
                </a:solidFill>
                <a:effectLst/>
                <a:latin typeface="+mn-lt"/>
                <a:ea typeface="+mn-ea"/>
                <a:cs typeface="+mn-cs"/>
              </a:rPr>
              <a:t>Paraquat</a:t>
            </a:r>
            <a:r>
              <a:rPr lang="fr-FR" sz="1200" b="0" i="0" kern="1200" dirty="0" smtClean="0">
                <a:solidFill>
                  <a:schemeClr val="tx1"/>
                </a:solidFill>
                <a:effectLst/>
                <a:latin typeface="+mn-lt"/>
                <a:ea typeface="+mn-ea"/>
                <a:cs typeface="+mn-cs"/>
              </a:rPr>
              <a:t>:  herbicide</a:t>
            </a: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94879153-7730-4E8F-B177-1C6DBAC62F91}" type="slidenum">
              <a:rPr lang="fr-FR" smtClean="0"/>
              <a:pPr/>
              <a:t>11</a:t>
            </a:fld>
            <a:endParaRPr lang="fr-FR"/>
          </a:p>
        </p:txBody>
      </p:sp>
    </p:spTree>
    <p:extLst>
      <p:ext uri="{BB962C8B-B14F-4D97-AF65-F5344CB8AC3E}">
        <p14:creationId xmlns="" xmlns:p14="http://schemas.microsoft.com/office/powerpoint/2010/main" val="163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arsine</a:t>
            </a:r>
            <a:r>
              <a:rPr lang="fr-FR" sz="1200" b="0" i="0" kern="1200" dirty="0" smtClean="0">
                <a:solidFill>
                  <a:schemeClr val="tx1"/>
                </a:solidFill>
                <a:effectLst/>
                <a:latin typeface="+mn-lt"/>
                <a:ea typeface="+mn-ea"/>
                <a:cs typeface="+mn-cs"/>
              </a:rPr>
              <a:t> est la forme la plus toxique de l'arsenic. Gaz hémolytique puissant</a:t>
            </a:r>
            <a:endParaRPr lang="fr-FR" dirty="0"/>
          </a:p>
        </p:txBody>
      </p:sp>
      <p:sp>
        <p:nvSpPr>
          <p:cNvPr id="4" name="Espace réservé du numéro de diapositive 3"/>
          <p:cNvSpPr>
            <a:spLocks noGrp="1"/>
          </p:cNvSpPr>
          <p:nvPr>
            <p:ph type="sldNum" sz="quarter" idx="10"/>
          </p:nvPr>
        </p:nvSpPr>
        <p:spPr/>
        <p:txBody>
          <a:bodyPr/>
          <a:lstStyle/>
          <a:p>
            <a:fld id="{94879153-7730-4E8F-B177-1C6DBAC62F91}" type="slidenum">
              <a:rPr lang="fr-FR" smtClean="0"/>
              <a:pPr/>
              <a:t>12</a:t>
            </a:fld>
            <a:endParaRPr lang="fr-FR"/>
          </a:p>
        </p:txBody>
      </p:sp>
    </p:spTree>
    <p:extLst>
      <p:ext uri="{BB962C8B-B14F-4D97-AF65-F5344CB8AC3E}">
        <p14:creationId xmlns="" xmlns:p14="http://schemas.microsoft.com/office/powerpoint/2010/main" val="131840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Talidomide</a:t>
            </a:r>
            <a:r>
              <a:rPr lang="fr-FR" baseline="0" dirty="0" smtClean="0"/>
              <a:t> : </a:t>
            </a:r>
            <a:r>
              <a:rPr lang="fr-FR" baseline="0" dirty="0" err="1" smtClean="0"/>
              <a:t>sedatif</a:t>
            </a:r>
            <a:r>
              <a:rPr lang="fr-FR" baseline="0" dirty="0" smtClean="0"/>
              <a:t> et anti-nauséeux : </a:t>
            </a:r>
            <a:r>
              <a:rPr lang="fr-FR" baseline="0" dirty="0" err="1" smtClean="0"/>
              <a:t>teratogène</a:t>
            </a:r>
            <a:endParaRPr lang="fr-FR" dirty="0"/>
          </a:p>
        </p:txBody>
      </p:sp>
      <p:sp>
        <p:nvSpPr>
          <p:cNvPr id="4" name="Espace réservé du numéro de diapositive 3"/>
          <p:cNvSpPr>
            <a:spLocks noGrp="1"/>
          </p:cNvSpPr>
          <p:nvPr>
            <p:ph type="sldNum" sz="quarter" idx="10"/>
          </p:nvPr>
        </p:nvSpPr>
        <p:spPr/>
        <p:txBody>
          <a:bodyPr/>
          <a:lstStyle/>
          <a:p>
            <a:fld id="{94879153-7730-4E8F-B177-1C6DBAC62F91}" type="slidenum">
              <a:rPr lang="fr-FR" smtClean="0"/>
              <a:pPr/>
              <a:t>16</a:t>
            </a:fld>
            <a:endParaRPr lang="fr-FR"/>
          </a:p>
        </p:txBody>
      </p:sp>
    </p:spTree>
    <p:extLst>
      <p:ext uri="{BB962C8B-B14F-4D97-AF65-F5344CB8AC3E}">
        <p14:creationId xmlns="" xmlns:p14="http://schemas.microsoft.com/office/powerpoint/2010/main" val="189614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879153-7730-4E8F-B177-1C6DBAC62F91}" type="slidenum">
              <a:rPr lang="fr-FR" smtClean="0"/>
              <a:pPr/>
              <a:t>56</a:t>
            </a:fld>
            <a:endParaRPr lang="fr-FR"/>
          </a:p>
        </p:txBody>
      </p:sp>
    </p:spTree>
    <p:extLst>
      <p:ext uri="{BB962C8B-B14F-4D97-AF65-F5344CB8AC3E}">
        <p14:creationId xmlns="" xmlns:p14="http://schemas.microsoft.com/office/powerpoint/2010/main" val="142723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05/02/2023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643182"/>
            <a:ext cx="7772400" cy="1865938"/>
          </a:xfrm>
        </p:spPr>
        <p:txBody>
          <a:bodyPr>
            <a:normAutofit/>
          </a:bodyPr>
          <a:lstStyle/>
          <a:p>
            <a:r>
              <a:rPr lang="fr-FR" dirty="0" smtClean="0">
                <a:solidFill>
                  <a:srgbClr val="FF0000"/>
                </a:solidFill>
                <a:latin typeface="Book Antiqua" pitchFamily="18" charset="0"/>
              </a:rPr>
              <a:t>Importance toxicologique des xénobiotiques</a:t>
            </a:r>
            <a:endParaRPr lang="fr-FR" dirty="0">
              <a:solidFill>
                <a:srgbClr val="FF0000"/>
              </a:solidFill>
              <a:latin typeface="Book Antiqua" pitchFamily="18" charset="0"/>
            </a:endParaRPr>
          </a:p>
        </p:txBody>
      </p:sp>
      <p:sp>
        <p:nvSpPr>
          <p:cNvPr id="3" name="Sous-titre 2"/>
          <p:cNvSpPr>
            <a:spLocks noGrp="1"/>
          </p:cNvSpPr>
          <p:nvPr>
            <p:ph type="subTitle" idx="1"/>
          </p:nvPr>
        </p:nvSpPr>
        <p:spPr>
          <a:xfrm>
            <a:off x="1483568" y="5200802"/>
            <a:ext cx="6400800" cy="1252534"/>
          </a:xfrm>
        </p:spPr>
        <p:txBody>
          <a:bodyPr/>
          <a:lstStyle/>
          <a:p>
            <a:r>
              <a:rPr lang="fr-FR" dirty="0" smtClean="0">
                <a:latin typeface="Book Antiqua" pitchFamily="18" charset="0"/>
              </a:rPr>
              <a:t>Dr LEBSIR Dalila </a:t>
            </a:r>
          </a:p>
          <a:p>
            <a:r>
              <a:rPr lang="fr-FR" dirty="0" smtClean="0">
                <a:latin typeface="Book Antiqua" pitchFamily="18" charset="0"/>
              </a:rPr>
              <a:t>2020/2021</a:t>
            </a:r>
            <a:endParaRPr lang="fr-FR" dirty="0">
              <a:latin typeface="Book Antiqua" pitchFamily="18" charset="0"/>
            </a:endParaRPr>
          </a:p>
        </p:txBody>
      </p:sp>
      <p:sp>
        <p:nvSpPr>
          <p:cNvPr id="4" name="Titre 1"/>
          <p:cNvSpPr txBox="1">
            <a:spLocks/>
          </p:cNvSpPr>
          <p:nvPr/>
        </p:nvSpPr>
        <p:spPr>
          <a:xfrm>
            <a:off x="214282" y="285728"/>
            <a:ext cx="8572560" cy="114300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Book Antiqua" pitchFamily="18" charset="0"/>
                <a:ea typeface="+mj-ea"/>
                <a:cs typeface="+mj-cs"/>
              </a:rPr>
              <a:t>Licence:</a:t>
            </a:r>
            <a:r>
              <a:rPr kumimoji="0" lang="fr-FR" sz="3200" b="0" i="0" u="none" strike="noStrike" kern="1200" cap="none" spc="0" normalizeH="0" noProof="0" dirty="0" smtClean="0">
                <a:ln>
                  <a:noFill/>
                </a:ln>
                <a:solidFill>
                  <a:schemeClr val="tx1"/>
                </a:solidFill>
                <a:effectLst/>
                <a:uLnTx/>
                <a:uFillTx/>
                <a:latin typeface="Book Antiqua" pitchFamily="18" charset="0"/>
                <a:ea typeface="+mj-ea"/>
                <a:cs typeface="+mj-cs"/>
              </a:rPr>
              <a:t> Pharmacologie expérimentale</a:t>
            </a:r>
            <a:endParaRPr kumimoji="0" lang="fr-FR" sz="3200" b="0" i="0" u="none" strike="noStrike" kern="1200" cap="none" spc="0" normalizeH="0" baseline="0" noProof="0" dirty="0">
              <a:ln>
                <a:noFill/>
              </a:ln>
              <a:solidFill>
                <a:schemeClr val="tx1"/>
              </a:solidFill>
              <a:effectLst/>
              <a:uLnTx/>
              <a:uFillTx/>
              <a:latin typeface="Book Antiqua" pitchFamily="18" charset="0"/>
              <a:ea typeface="+mj-ea"/>
              <a:cs typeface="+mj-cs"/>
            </a:endParaRPr>
          </a:p>
        </p:txBody>
      </p:sp>
      <p:sp>
        <p:nvSpPr>
          <p:cNvPr id="5" name="Titre 1"/>
          <p:cNvSpPr txBox="1">
            <a:spLocks/>
          </p:cNvSpPr>
          <p:nvPr/>
        </p:nvSpPr>
        <p:spPr>
          <a:xfrm>
            <a:off x="323528" y="1428736"/>
            <a:ext cx="8534752" cy="96995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schemeClr val="tx1"/>
                </a:solidFill>
                <a:effectLst/>
                <a:uLnTx/>
                <a:uFillTx/>
                <a:latin typeface="Book Antiqua" pitchFamily="18" charset="0"/>
                <a:ea typeface="+mj-ea"/>
                <a:cs typeface="+mj-cs"/>
              </a:rPr>
              <a:t>UEM1:</a:t>
            </a:r>
            <a:r>
              <a:rPr kumimoji="0" lang="fr-FR" sz="2800" b="0" i="0" u="none" strike="noStrike" kern="1200" cap="none" spc="0" normalizeH="0" noProof="0" dirty="0" smtClean="0">
                <a:ln>
                  <a:noFill/>
                </a:ln>
                <a:solidFill>
                  <a:schemeClr val="tx1"/>
                </a:solidFill>
                <a:effectLst/>
                <a:uLnTx/>
                <a:uFillTx/>
                <a:latin typeface="Book Antiqua" pitchFamily="18" charset="0"/>
                <a:ea typeface="+mj-ea"/>
                <a:cs typeface="+mj-cs"/>
              </a:rPr>
              <a:t> Pharmacocinétique et Toxicologie Analytique</a:t>
            </a:r>
            <a:endParaRPr kumimoji="0" lang="fr-FR" sz="2800" b="0" i="0" u="none" strike="noStrike" kern="1200" cap="none" spc="0" normalizeH="0" baseline="0" noProof="0" dirty="0">
              <a:ln>
                <a:noFill/>
              </a:ln>
              <a:solidFill>
                <a:schemeClr val="tx1"/>
              </a:solidFill>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4525963"/>
          </a:xfrm>
        </p:spPr>
        <p:txBody>
          <a:bodyPr/>
          <a:lstStyle/>
          <a:p>
            <a:r>
              <a:rPr lang="fr-FR" dirty="0" smtClean="0"/>
              <a:t>substance </a:t>
            </a:r>
            <a:r>
              <a:rPr lang="fr-FR" dirty="0"/>
              <a:t>provoquant des effets délétères sur l’organisme</a:t>
            </a:r>
          </a:p>
          <a:p>
            <a:r>
              <a:rPr lang="fr-FR" dirty="0" smtClean="0"/>
              <a:t>à </a:t>
            </a:r>
            <a:r>
              <a:rPr lang="fr-FR" dirty="0"/>
              <a:t>plus ou moins long terme</a:t>
            </a:r>
          </a:p>
          <a:p>
            <a:r>
              <a:rPr lang="fr-FR" dirty="0" smtClean="0"/>
              <a:t>Quelle </a:t>
            </a:r>
            <a:r>
              <a:rPr lang="fr-FR" dirty="0"/>
              <a:t>que soit la dose</a:t>
            </a:r>
          </a:p>
          <a:p>
            <a:r>
              <a:rPr lang="fr-FR" dirty="0" smtClean="0"/>
              <a:t>Quelle </a:t>
            </a:r>
            <a:r>
              <a:rPr lang="fr-FR" dirty="0"/>
              <a:t>que soit la voie d’administration</a:t>
            </a:r>
          </a:p>
          <a:p>
            <a:endParaRPr lang="fr-FR" dirty="0"/>
          </a:p>
        </p:txBody>
      </p:sp>
      <p:pic>
        <p:nvPicPr>
          <p:cNvPr id="4" name="Image 3"/>
          <p:cNvPicPr>
            <a:picLocks noChangeAspect="1"/>
          </p:cNvPicPr>
          <p:nvPr/>
        </p:nvPicPr>
        <p:blipFill>
          <a:blip r:embed="rId2"/>
          <a:stretch>
            <a:fillRect/>
          </a:stretch>
        </p:blipFill>
        <p:spPr>
          <a:xfrm>
            <a:off x="611560" y="4074867"/>
            <a:ext cx="8075240" cy="2330607"/>
          </a:xfrm>
          <a:prstGeom prst="rect">
            <a:avLst/>
          </a:prstGeom>
        </p:spPr>
      </p:pic>
    </p:spTree>
    <p:extLst>
      <p:ext uri="{BB962C8B-B14F-4D97-AF65-F5344CB8AC3E}">
        <p14:creationId xmlns="" xmlns:p14="http://schemas.microsoft.com/office/powerpoint/2010/main" val="1322045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Plusieurs formes de toxicité</a:t>
            </a:r>
          </a:p>
        </p:txBody>
      </p:sp>
      <p:sp>
        <p:nvSpPr>
          <p:cNvPr id="3" name="Espace réservé du contenu 2"/>
          <p:cNvSpPr>
            <a:spLocks noGrp="1"/>
          </p:cNvSpPr>
          <p:nvPr>
            <p:ph idx="1"/>
          </p:nvPr>
        </p:nvSpPr>
        <p:spPr/>
        <p:txBody>
          <a:bodyPr/>
          <a:lstStyle/>
          <a:p>
            <a:endParaRPr lang="fr-FR" dirty="0"/>
          </a:p>
          <a:p>
            <a:endParaRPr lang="fr-FR" dirty="0"/>
          </a:p>
        </p:txBody>
      </p:sp>
      <p:pic>
        <p:nvPicPr>
          <p:cNvPr id="4" name="Image 3"/>
          <p:cNvPicPr>
            <a:picLocks noChangeAspect="1"/>
          </p:cNvPicPr>
          <p:nvPr/>
        </p:nvPicPr>
        <p:blipFill>
          <a:blip r:embed="rId3"/>
          <a:stretch>
            <a:fillRect/>
          </a:stretch>
        </p:blipFill>
        <p:spPr>
          <a:xfrm>
            <a:off x="457200" y="1600199"/>
            <a:ext cx="8003232" cy="2052671"/>
          </a:xfrm>
          <a:prstGeom prst="rect">
            <a:avLst/>
          </a:prstGeom>
        </p:spPr>
      </p:pic>
      <p:pic>
        <p:nvPicPr>
          <p:cNvPr id="5" name="Image 4"/>
          <p:cNvPicPr>
            <a:picLocks noChangeAspect="1"/>
          </p:cNvPicPr>
          <p:nvPr/>
        </p:nvPicPr>
        <p:blipFill>
          <a:blip r:embed="rId4"/>
          <a:stretch>
            <a:fillRect/>
          </a:stretch>
        </p:blipFill>
        <p:spPr>
          <a:xfrm>
            <a:off x="457200" y="4221088"/>
            <a:ext cx="8003232" cy="1942532"/>
          </a:xfrm>
          <a:prstGeom prst="rect">
            <a:avLst/>
          </a:prstGeom>
        </p:spPr>
      </p:pic>
    </p:spTree>
    <p:extLst>
      <p:ext uri="{BB962C8B-B14F-4D97-AF65-F5344CB8AC3E}">
        <p14:creationId xmlns="" xmlns:p14="http://schemas.microsoft.com/office/powerpoint/2010/main" val="1976327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755576" y="260648"/>
            <a:ext cx="7303068" cy="6199646"/>
          </a:xfrm>
          <a:prstGeom prst="rect">
            <a:avLst/>
          </a:prstGeom>
        </p:spPr>
      </p:pic>
    </p:spTree>
    <p:extLst>
      <p:ext uri="{BB962C8B-B14F-4D97-AF65-F5344CB8AC3E}">
        <p14:creationId xmlns="" xmlns:p14="http://schemas.microsoft.com/office/powerpoint/2010/main" val="389222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95536" y="620688"/>
            <a:ext cx="8208912" cy="1967162"/>
          </a:xfrm>
          <a:prstGeom prst="rect">
            <a:avLst/>
          </a:prstGeom>
        </p:spPr>
      </p:pic>
      <p:pic>
        <p:nvPicPr>
          <p:cNvPr id="5" name="Image 4"/>
          <p:cNvPicPr>
            <a:picLocks noChangeAspect="1"/>
          </p:cNvPicPr>
          <p:nvPr/>
        </p:nvPicPr>
        <p:blipFill>
          <a:blip r:embed="rId3"/>
          <a:stretch>
            <a:fillRect/>
          </a:stretch>
        </p:blipFill>
        <p:spPr>
          <a:xfrm>
            <a:off x="539552" y="3356992"/>
            <a:ext cx="8064896" cy="1906816"/>
          </a:xfrm>
          <a:prstGeom prst="rect">
            <a:avLst/>
          </a:prstGeom>
        </p:spPr>
      </p:pic>
    </p:spTree>
    <p:extLst>
      <p:ext uri="{BB962C8B-B14F-4D97-AF65-F5344CB8AC3E}">
        <p14:creationId xmlns="" xmlns:p14="http://schemas.microsoft.com/office/powerpoint/2010/main" val="1946114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915816" y="764704"/>
            <a:ext cx="5819059" cy="5256584"/>
          </a:xfrm>
          <a:prstGeom prst="rect">
            <a:avLst/>
          </a:prstGeom>
        </p:spPr>
      </p:pic>
      <p:pic>
        <p:nvPicPr>
          <p:cNvPr id="5" name="Image 4"/>
          <p:cNvPicPr>
            <a:picLocks noChangeAspect="1"/>
          </p:cNvPicPr>
          <p:nvPr/>
        </p:nvPicPr>
        <p:blipFill>
          <a:blip r:embed="rId3"/>
          <a:stretch>
            <a:fillRect/>
          </a:stretch>
        </p:blipFill>
        <p:spPr>
          <a:xfrm>
            <a:off x="899592" y="1926146"/>
            <a:ext cx="1600200" cy="2933700"/>
          </a:xfrm>
          <a:prstGeom prst="rect">
            <a:avLst/>
          </a:prstGeom>
        </p:spPr>
      </p:pic>
    </p:spTree>
    <p:extLst>
      <p:ext uri="{BB962C8B-B14F-4D97-AF65-F5344CB8AC3E}">
        <p14:creationId xmlns="" xmlns:p14="http://schemas.microsoft.com/office/powerpoint/2010/main" val="35949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Modulation des effets toxiques</a:t>
            </a:r>
          </a:p>
        </p:txBody>
      </p:sp>
      <p:pic>
        <p:nvPicPr>
          <p:cNvPr id="4" name="Espace réservé du contenu 3"/>
          <p:cNvPicPr>
            <a:picLocks noGrp="1" noChangeAspect="1"/>
          </p:cNvPicPr>
          <p:nvPr>
            <p:ph idx="1"/>
          </p:nvPr>
        </p:nvPicPr>
        <p:blipFill>
          <a:blip r:embed="rId2"/>
          <a:stretch>
            <a:fillRect/>
          </a:stretch>
        </p:blipFill>
        <p:spPr>
          <a:xfrm>
            <a:off x="457200" y="1556792"/>
            <a:ext cx="8477248" cy="4824536"/>
          </a:xfrm>
          <a:prstGeom prst="rect">
            <a:avLst/>
          </a:prstGeom>
        </p:spPr>
      </p:pic>
      <p:sp>
        <p:nvSpPr>
          <p:cNvPr id="3" name="Rectangle 2"/>
          <p:cNvSpPr/>
          <p:nvPr/>
        </p:nvSpPr>
        <p:spPr>
          <a:xfrm>
            <a:off x="1115616" y="5229200"/>
            <a:ext cx="28803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4203941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323528" y="764704"/>
            <a:ext cx="8443452" cy="5184576"/>
          </a:xfrm>
          <a:prstGeom prst="rect">
            <a:avLst/>
          </a:prstGeom>
        </p:spPr>
      </p:pic>
    </p:spTree>
    <p:extLst>
      <p:ext uri="{BB962C8B-B14F-4D97-AF65-F5344CB8AC3E}">
        <p14:creationId xmlns="" xmlns:p14="http://schemas.microsoft.com/office/powerpoint/2010/main" val="208686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51520" y="1124744"/>
            <a:ext cx="8727663" cy="4697536"/>
          </a:xfrm>
          <a:prstGeom prst="rect">
            <a:avLst/>
          </a:prstGeom>
        </p:spPr>
      </p:pic>
    </p:spTree>
    <p:extLst>
      <p:ext uri="{BB962C8B-B14F-4D97-AF65-F5344CB8AC3E}">
        <p14:creationId xmlns="" xmlns:p14="http://schemas.microsoft.com/office/powerpoint/2010/main" val="3109157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79512" y="188640"/>
            <a:ext cx="8713669" cy="3384376"/>
          </a:xfrm>
          <a:prstGeom prst="rect">
            <a:avLst/>
          </a:prstGeom>
        </p:spPr>
      </p:pic>
      <p:pic>
        <p:nvPicPr>
          <p:cNvPr id="5" name="Image 4"/>
          <p:cNvPicPr>
            <a:picLocks noChangeAspect="1"/>
          </p:cNvPicPr>
          <p:nvPr/>
        </p:nvPicPr>
        <p:blipFill>
          <a:blip r:embed="rId3"/>
          <a:stretch>
            <a:fillRect/>
          </a:stretch>
        </p:blipFill>
        <p:spPr>
          <a:xfrm>
            <a:off x="539552" y="3861048"/>
            <a:ext cx="8353629" cy="2463942"/>
          </a:xfrm>
          <a:prstGeom prst="rect">
            <a:avLst/>
          </a:prstGeom>
        </p:spPr>
      </p:pic>
    </p:spTree>
    <p:extLst>
      <p:ext uri="{BB962C8B-B14F-4D97-AF65-F5344CB8AC3E}">
        <p14:creationId xmlns="" xmlns:p14="http://schemas.microsoft.com/office/powerpoint/2010/main" val="251432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143000"/>
          </a:xfrm>
        </p:spPr>
        <p:txBody>
          <a:bodyPr/>
          <a:lstStyle/>
          <a:p>
            <a:pPr eaLnBrk="1" hangingPunct="1"/>
            <a:r>
              <a:rPr lang="fr-FR" altLang="fr-FR" b="1" u="sng" dirty="0" smtClean="0">
                <a:latin typeface="Arial" panose="020B0604020202020204" pitchFamily="34" charset="0"/>
                <a:cs typeface="Arial" panose="020B0604020202020204" pitchFamily="34" charset="0"/>
              </a:rPr>
              <a:t>le risque toxicologique</a:t>
            </a:r>
            <a:r>
              <a:rPr lang="fr-FR" altLang="fr-FR" dirty="0" smtClean="0"/>
              <a:t> </a:t>
            </a:r>
          </a:p>
        </p:txBody>
      </p:sp>
      <p:sp>
        <p:nvSpPr>
          <p:cNvPr id="6149" name="Text Box 5"/>
          <p:cNvSpPr txBox="1">
            <a:spLocks noChangeArrowheads="1"/>
          </p:cNvSpPr>
          <p:nvPr/>
        </p:nvSpPr>
        <p:spPr bwMode="auto">
          <a:xfrm>
            <a:off x="381000" y="1752600"/>
            <a:ext cx="70866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3200" u="sng">
                <a:latin typeface="Arial" panose="020B0604020202020204" pitchFamily="34" charset="0"/>
                <a:cs typeface="Arial" panose="020B0604020202020204" pitchFamily="34" charset="0"/>
              </a:rPr>
              <a:t>Définition de la toxicité</a:t>
            </a:r>
            <a:r>
              <a:rPr lang="fr-FR" altLang="fr-FR" sz="3200">
                <a:latin typeface="Arial" panose="020B0604020202020204" pitchFamily="34" charset="0"/>
                <a:cs typeface="Arial" panose="020B0604020202020204" pitchFamily="34" charset="0"/>
              </a:rPr>
              <a:t>*</a:t>
            </a:r>
            <a:r>
              <a:rPr lang="fr-FR" altLang="fr-FR" sz="3200"/>
              <a:t> </a:t>
            </a:r>
          </a:p>
        </p:txBody>
      </p:sp>
      <p:sp>
        <p:nvSpPr>
          <p:cNvPr id="6150" name="AutoShape 6">
            <a:hlinkClick r:id="" action="ppaction://noaction" highlightClick="1"/>
          </p:cNvPr>
          <p:cNvSpPr>
            <a:spLocks noChangeArrowheads="1"/>
          </p:cNvSpPr>
          <p:nvPr/>
        </p:nvSpPr>
        <p:spPr bwMode="auto">
          <a:xfrm>
            <a:off x="5334000" y="1752600"/>
            <a:ext cx="533400" cy="533400"/>
          </a:xfrm>
          <a:prstGeom prst="actionButtonHelp">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6151" name="Text Box 7"/>
          <p:cNvSpPr txBox="1">
            <a:spLocks noChangeArrowheads="1"/>
          </p:cNvSpPr>
          <p:nvPr/>
        </p:nvSpPr>
        <p:spPr bwMode="auto">
          <a:xfrm>
            <a:off x="381000" y="2514600"/>
            <a:ext cx="83820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a:latin typeface="Arial" panose="020B0604020202020204" pitchFamily="34" charset="0"/>
                <a:cs typeface="Times New Roman" panose="02020603050405020304" pitchFamily="18" charset="0"/>
                <a:sym typeface="Wingdings" panose="05000000000000000000" pitchFamily="2" charset="2"/>
              </a:rPr>
              <a:t> </a:t>
            </a:r>
            <a:r>
              <a:rPr lang="fr-FR" altLang="fr-FR">
                <a:latin typeface="Arial" panose="020B0604020202020204" pitchFamily="34" charset="0"/>
                <a:cs typeface="Times New Roman" panose="02020603050405020304" pitchFamily="18" charset="0"/>
              </a:rPr>
              <a:t>La toxicité d’une substance peut-être définit comme sa « capacité à produire des effets néfastes sur un organisme vivant »</a:t>
            </a:r>
            <a:r>
              <a:rPr lang="fr-FR" altLang="fr-FR">
                <a:latin typeface="Arial" panose="020B0604020202020204" pitchFamily="34" charset="0"/>
              </a:rPr>
              <a:t> </a:t>
            </a:r>
          </a:p>
        </p:txBody>
      </p:sp>
      <p:sp>
        <p:nvSpPr>
          <p:cNvPr id="6153" name="Text Box 9"/>
          <p:cNvSpPr txBox="1">
            <a:spLocks noChangeArrowheads="1"/>
          </p:cNvSpPr>
          <p:nvPr/>
        </p:nvSpPr>
        <p:spPr bwMode="auto">
          <a:xfrm>
            <a:off x="304800" y="39624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dirty="0">
                <a:cs typeface="Times New Roman" panose="02020603050405020304" pitchFamily="18" charset="0"/>
                <a:sym typeface="Wingdings" panose="05000000000000000000" pitchFamily="2" charset="2"/>
              </a:rPr>
              <a:t> </a:t>
            </a:r>
            <a:r>
              <a:rPr lang="fr-FR" altLang="fr-FR" dirty="0">
                <a:latin typeface="Arial" panose="020B0604020202020204" pitchFamily="34" charset="0"/>
                <a:cs typeface="Times New Roman" panose="02020603050405020304" pitchFamily="18" charset="0"/>
              </a:rPr>
              <a:t>La toxicité de l’aliment peut-être : </a:t>
            </a:r>
            <a:endParaRPr lang="fr-FR" altLang="fr-FR" dirty="0">
              <a:latin typeface="Arial" panose="020B0604020202020204" pitchFamily="34" charset="0"/>
            </a:endParaRPr>
          </a:p>
        </p:txBody>
      </p:sp>
      <p:sp>
        <p:nvSpPr>
          <p:cNvPr id="6154" name="Text Box 10"/>
          <p:cNvSpPr txBox="1">
            <a:spLocks noChangeArrowheads="1"/>
          </p:cNvSpPr>
          <p:nvPr/>
        </p:nvSpPr>
        <p:spPr bwMode="auto">
          <a:xfrm>
            <a:off x="381000" y="4495800"/>
            <a:ext cx="8382000"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dirty="0">
                <a:latin typeface="Arial" panose="020B0604020202020204" pitchFamily="34" charset="0"/>
                <a:cs typeface="Times New Roman" panose="02020603050405020304" pitchFamily="18" charset="0"/>
              </a:rPr>
              <a:t>-Naturelle ou Intrinsèque (qui vient de l’intérieur) : l’aliment contient une substance toxique naturellement présente ou apparue au cours d’un traitement technologique (fermentation, fumage..)  </a:t>
            </a:r>
          </a:p>
          <a:p>
            <a:pPr eaLnBrk="1" hangingPunct="1">
              <a:spcBef>
                <a:spcPct val="50000"/>
              </a:spcBef>
            </a:pPr>
            <a:endParaRPr lang="fr-FR" altLang="fr-FR" dirty="0">
              <a:latin typeface="Arial" panose="020B0604020202020204" pitchFamily="34" charset="0"/>
            </a:endParaRPr>
          </a:p>
        </p:txBody>
      </p:sp>
    </p:spTree>
    <p:extLst>
      <p:ext uri="{BB962C8B-B14F-4D97-AF65-F5344CB8AC3E}">
        <p14:creationId xmlns="" xmlns:p14="http://schemas.microsoft.com/office/powerpoint/2010/main" val="287419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dissolve">
                                      <p:cBhvr>
                                        <p:cTn id="11" dur="500"/>
                                        <p:tgtEl>
                                          <p:spTgt spid="614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dissolve">
                                      <p:cBhvr>
                                        <p:cTn id="15" dur="500"/>
                                        <p:tgtEl>
                                          <p:spTgt spid="61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dissolve">
                                      <p:cBhvr>
                                        <p:cTn id="20" dur="500"/>
                                        <p:tgtEl>
                                          <p:spTgt spid="61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153"/>
                                        </p:tgtEl>
                                        <p:attrNameLst>
                                          <p:attrName>style.visibility</p:attrName>
                                        </p:attrNameLst>
                                      </p:cBhvr>
                                      <p:to>
                                        <p:strVal val="visible"/>
                                      </p:to>
                                    </p:set>
                                    <p:animEffect transition="in" filter="dissolve">
                                      <p:cBhvr>
                                        <p:cTn id="25" dur="500"/>
                                        <p:tgtEl>
                                          <p:spTgt spid="615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154"/>
                                        </p:tgtEl>
                                        <p:attrNameLst>
                                          <p:attrName>style.visibility</p:attrName>
                                        </p:attrNameLst>
                                      </p:cBhvr>
                                      <p:to>
                                        <p:strVal val="visible"/>
                                      </p:to>
                                    </p:set>
                                    <p:animEffect transition="in" filter="dissolve">
                                      <p:cBhvr>
                                        <p:cTn id="30"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9" grpId="0" autoUpdateAnimBg="0"/>
      <p:bldP spid="6150" grpId="0" animBg="1"/>
      <p:bldP spid="6151" grpId="0" autoUpdateAnimBg="0"/>
      <p:bldP spid="6153" grpId="0" autoUpdateAnimBg="0"/>
      <p:bldP spid="615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Contenu de la matière</a:t>
            </a:r>
            <a:endParaRPr lang="fr-FR" dirty="0"/>
          </a:p>
        </p:txBody>
      </p:sp>
      <p:sp>
        <p:nvSpPr>
          <p:cNvPr id="3" name="Espace réservé du contenu 2"/>
          <p:cNvSpPr>
            <a:spLocks noGrp="1"/>
          </p:cNvSpPr>
          <p:nvPr>
            <p:ph idx="1"/>
          </p:nvPr>
        </p:nvSpPr>
        <p:spPr/>
        <p:txBody>
          <a:bodyPr/>
          <a:lstStyle/>
          <a:p>
            <a:pPr marL="514350" indent="-514350">
              <a:buAutoNum type="arabicPeriod"/>
            </a:pPr>
            <a:r>
              <a:rPr lang="fr-FR" dirty="0" smtClean="0"/>
              <a:t>importance toxicologique des xénobiotiques</a:t>
            </a:r>
          </a:p>
          <a:p>
            <a:pPr marL="514350" indent="-514350">
              <a:buAutoNum type="arabicPeriod"/>
            </a:pPr>
            <a:r>
              <a:rPr lang="fr-FR" dirty="0" smtClean="0">
                <a:solidFill>
                  <a:schemeClr val="bg1">
                    <a:lumMod val="50000"/>
                  </a:schemeClr>
                </a:solidFill>
              </a:rPr>
              <a:t>Origine de l’exposition aux xénobiotiques</a:t>
            </a:r>
          </a:p>
          <a:p>
            <a:pPr marL="514350" indent="-514350">
              <a:buAutoNum type="arabicPeriod"/>
            </a:pPr>
            <a:r>
              <a:rPr lang="fr-FR" dirty="0" smtClean="0">
                <a:solidFill>
                  <a:schemeClr val="bg1">
                    <a:lumMod val="50000"/>
                  </a:schemeClr>
                </a:solidFill>
              </a:rPr>
              <a:t>Destinée des xénobiotiques dans l’organisme: mécanismes </a:t>
            </a:r>
            <a:r>
              <a:rPr lang="fr-FR" dirty="0" err="1" smtClean="0">
                <a:solidFill>
                  <a:schemeClr val="bg1">
                    <a:lumMod val="50000"/>
                  </a:schemeClr>
                </a:solidFill>
              </a:rPr>
              <a:t>toxicodynamiques</a:t>
            </a:r>
            <a:endParaRPr lang="fr-FR" dirty="0" smtClean="0">
              <a:solidFill>
                <a:schemeClr val="bg1">
                  <a:lumMod val="50000"/>
                </a:schemeClr>
              </a:solidFill>
            </a:endParaRPr>
          </a:p>
          <a:p>
            <a:pPr marL="514350" indent="-514350">
              <a:buAutoNum type="arabicPeriod"/>
            </a:pPr>
            <a:r>
              <a:rPr lang="fr-FR" dirty="0" err="1" smtClean="0">
                <a:solidFill>
                  <a:schemeClr val="bg1">
                    <a:lumMod val="50000"/>
                  </a:schemeClr>
                </a:solidFill>
              </a:rPr>
              <a:t>Toxicocinétique</a:t>
            </a:r>
            <a:r>
              <a:rPr lang="fr-FR" dirty="0" smtClean="0">
                <a:solidFill>
                  <a:schemeClr val="bg1">
                    <a:lumMod val="50000"/>
                  </a:schemeClr>
                </a:solidFill>
              </a:rPr>
              <a:t> </a:t>
            </a:r>
          </a:p>
          <a:p>
            <a:pPr marL="514350" indent="-514350">
              <a:buAutoNum type="arabicPeriod"/>
            </a:pPr>
            <a:endParaRPr lang="fr-FR" dirty="0">
              <a:solidFill>
                <a:schemeClr val="bg1">
                  <a:lumMod val="50000"/>
                </a:schemeClr>
              </a:solidFill>
            </a:endParaRPr>
          </a:p>
          <a:p>
            <a:pPr marL="0" indent="0">
              <a:buNone/>
            </a:pPr>
            <a:r>
              <a:rPr lang="fr-FR" dirty="0" smtClean="0">
                <a:solidFill>
                  <a:srgbClr val="FF0000"/>
                </a:solidFill>
              </a:rPr>
              <a:t>Mode d’évaluation : Examen de TP, note de TP, EMD</a:t>
            </a:r>
            <a:endParaRPr lang="fr-FR" dirty="0">
              <a:solidFill>
                <a:srgbClr val="FF0000"/>
              </a:solidFill>
            </a:endParaRPr>
          </a:p>
        </p:txBody>
      </p:sp>
    </p:spTree>
    <p:extLst>
      <p:ext uri="{BB962C8B-B14F-4D97-AF65-F5344CB8AC3E}">
        <p14:creationId xmlns="" xmlns:p14="http://schemas.microsoft.com/office/powerpoint/2010/main" val="3091145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304800"/>
            <a:ext cx="83820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dirty="0">
                <a:latin typeface="Arial" panose="020B0604020202020204" pitchFamily="34" charset="0"/>
                <a:cs typeface="Times New Roman" panose="02020603050405020304" pitchFamily="18" charset="0"/>
              </a:rPr>
              <a:t>- Extrinsèque (qui vient de l’extérieur) , elle est le résultat d’une contamination par un produit introduit dans l’aliment au cours de sa production ou de sa fabrication de manière intentionnelle (additif..)  ou accidentelle (</a:t>
            </a:r>
            <a:r>
              <a:rPr lang="fr-FR" altLang="fr-FR" dirty="0" smtClean="0">
                <a:latin typeface="Arial" panose="020B0604020202020204" pitchFamily="34" charset="0"/>
                <a:cs typeface="Times New Roman" panose="02020603050405020304" pitchFamily="18" charset="0"/>
              </a:rPr>
              <a:t>lavage…). </a:t>
            </a:r>
            <a:endParaRPr lang="fr-FR" altLang="fr-FR" dirty="0">
              <a:latin typeface="Arial" panose="020B0604020202020204" pitchFamily="34" charset="0"/>
              <a:cs typeface="Times New Roman" panose="02020603050405020304" pitchFamily="18" charset="0"/>
            </a:endParaRPr>
          </a:p>
        </p:txBody>
      </p:sp>
      <p:sp>
        <p:nvSpPr>
          <p:cNvPr id="20483" name="Text Box 3"/>
          <p:cNvSpPr txBox="1">
            <a:spLocks noChangeArrowheads="1"/>
          </p:cNvSpPr>
          <p:nvPr/>
        </p:nvSpPr>
        <p:spPr bwMode="auto">
          <a:xfrm>
            <a:off x="457200" y="25146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a:cs typeface="Times New Roman" panose="02020603050405020304" pitchFamily="18" charset="0"/>
                <a:sym typeface="Wingdings" panose="05000000000000000000" pitchFamily="2" charset="2"/>
              </a:rPr>
              <a:t></a:t>
            </a:r>
            <a:r>
              <a:rPr lang="fr-FR" altLang="fr-FR">
                <a:latin typeface="Arial" panose="020B0604020202020204" pitchFamily="34" charset="0"/>
                <a:cs typeface="Times New Roman" panose="02020603050405020304" pitchFamily="18" charset="0"/>
              </a:rPr>
              <a:t> l’intensité de la réaction dépend de : </a:t>
            </a:r>
          </a:p>
        </p:txBody>
      </p:sp>
      <p:sp>
        <p:nvSpPr>
          <p:cNvPr id="20484" name="Text Box 4"/>
          <p:cNvSpPr txBox="1">
            <a:spLocks noChangeArrowheads="1"/>
          </p:cNvSpPr>
          <p:nvPr/>
        </p:nvSpPr>
        <p:spPr bwMode="auto">
          <a:xfrm>
            <a:off x="838200" y="3048000"/>
            <a:ext cx="7391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a:latin typeface="Arial" panose="020B0604020202020204" pitchFamily="34" charset="0"/>
                <a:cs typeface="Times New Roman" panose="02020603050405020304" pitchFamily="18" charset="0"/>
              </a:rPr>
              <a:t>- la toxicité propre (intrinsèque) de la substance </a:t>
            </a:r>
          </a:p>
        </p:txBody>
      </p:sp>
      <p:sp>
        <p:nvSpPr>
          <p:cNvPr id="20485" name="Text Box 5"/>
          <p:cNvSpPr txBox="1">
            <a:spLocks noChangeArrowheads="1"/>
          </p:cNvSpPr>
          <p:nvPr/>
        </p:nvSpPr>
        <p:spPr bwMode="auto">
          <a:xfrm>
            <a:off x="838200" y="3581400"/>
            <a:ext cx="670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a:latin typeface="Arial" panose="020B0604020202020204" pitchFamily="34" charset="0"/>
                <a:cs typeface="Times New Roman" panose="02020603050405020304" pitchFamily="18" charset="0"/>
              </a:rPr>
              <a:t>- la quantité (dose) consommée </a:t>
            </a:r>
          </a:p>
        </p:txBody>
      </p:sp>
      <p:sp>
        <p:nvSpPr>
          <p:cNvPr id="20486" name="Text Box 6"/>
          <p:cNvSpPr txBox="1">
            <a:spLocks noChangeArrowheads="1"/>
          </p:cNvSpPr>
          <p:nvPr/>
        </p:nvSpPr>
        <p:spPr bwMode="auto">
          <a:xfrm>
            <a:off x="838200" y="4114800"/>
            <a:ext cx="670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a:latin typeface="Arial" panose="020B0604020202020204" pitchFamily="34" charset="0"/>
                <a:cs typeface="Times New Roman" panose="02020603050405020304" pitchFamily="18" charset="0"/>
              </a:rPr>
              <a:t>- la durée de consommation </a:t>
            </a:r>
          </a:p>
        </p:txBody>
      </p:sp>
    </p:spTree>
    <p:extLst>
      <p:ext uri="{BB962C8B-B14F-4D97-AF65-F5344CB8AC3E}">
        <p14:creationId xmlns="" xmlns:p14="http://schemas.microsoft.com/office/powerpoint/2010/main" val="4205921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dissolve">
                                      <p:cBhvr>
                                        <p:cTn id="12" dur="500"/>
                                        <p:tgtEl>
                                          <p:spTgt spid="20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dissolve">
                                      <p:cBhvr>
                                        <p:cTn id="17" dur="500"/>
                                        <p:tgtEl>
                                          <p:spTgt spid="204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5"/>
                                        </p:tgtEl>
                                        <p:attrNameLst>
                                          <p:attrName>style.visibility</p:attrName>
                                        </p:attrNameLst>
                                      </p:cBhvr>
                                      <p:to>
                                        <p:strVal val="visible"/>
                                      </p:to>
                                    </p:set>
                                    <p:animEffect transition="in" filter="dissolve">
                                      <p:cBhvr>
                                        <p:cTn id="22" dur="500"/>
                                        <p:tgtEl>
                                          <p:spTgt spid="204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6"/>
                                        </p:tgtEl>
                                        <p:attrNameLst>
                                          <p:attrName>style.visibility</p:attrName>
                                        </p:attrNameLst>
                                      </p:cBhvr>
                                      <p:to>
                                        <p:strVal val="visible"/>
                                      </p:to>
                                    </p:set>
                                    <p:animEffect transition="in" filter="dissolve">
                                      <p:cBhvr>
                                        <p:cTn id="2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utoUpdateAnimBg="0"/>
      <p:bldP spid="20484" grpId="0" autoUpdateAnimBg="0"/>
      <p:bldP spid="20485" grpId="0" autoUpdateAnimBg="0"/>
      <p:bldP spid="2048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609600"/>
            <a:ext cx="70866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3200" u="sng">
                <a:solidFill>
                  <a:srgbClr val="800000"/>
                </a:solidFill>
                <a:latin typeface="Arial" panose="020B0604020202020204" pitchFamily="34" charset="0"/>
                <a:cs typeface="Arial" panose="020B0604020202020204" pitchFamily="34" charset="0"/>
              </a:rPr>
              <a:t>Origine de la toxicité</a:t>
            </a:r>
            <a:r>
              <a:rPr lang="fr-FR" altLang="fr-FR" sz="3200" b="0" u="sng">
                <a:solidFill>
                  <a:srgbClr val="800000"/>
                </a:solidFill>
              </a:rPr>
              <a:t> </a:t>
            </a:r>
          </a:p>
        </p:txBody>
      </p:sp>
      <p:sp>
        <p:nvSpPr>
          <p:cNvPr id="12291" name="Text Box 3"/>
          <p:cNvSpPr txBox="1">
            <a:spLocks noChangeArrowheads="1"/>
          </p:cNvSpPr>
          <p:nvPr/>
        </p:nvSpPr>
        <p:spPr bwMode="auto">
          <a:xfrm>
            <a:off x="304800" y="1676400"/>
            <a:ext cx="5867400" cy="16764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fr-FR" altLang="fr-FR" sz="2800">
                <a:solidFill>
                  <a:srgbClr val="FF0000"/>
                </a:solidFill>
              </a:rPr>
              <a:t>Nitrate</a:t>
            </a:r>
            <a:r>
              <a:rPr lang="fr-FR" altLang="fr-FR" sz="2800"/>
              <a:t> dans les légumes</a:t>
            </a:r>
          </a:p>
          <a:p>
            <a:pPr algn="ctr"/>
            <a:r>
              <a:rPr lang="fr-FR" altLang="fr-FR" b="0" i="1"/>
              <a:t>Les nitrates répandus dans les sols ne polluent pas seulement l’eau, ils restent aussi dans les légumes</a:t>
            </a:r>
          </a:p>
        </p:txBody>
      </p:sp>
      <p:sp>
        <p:nvSpPr>
          <p:cNvPr id="12292" name="Text Box 4"/>
          <p:cNvSpPr txBox="1">
            <a:spLocks noChangeArrowheads="1"/>
          </p:cNvSpPr>
          <p:nvPr/>
        </p:nvSpPr>
        <p:spPr bwMode="auto">
          <a:xfrm>
            <a:off x="6324600" y="1447800"/>
            <a:ext cx="2438400" cy="201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2800">
                <a:solidFill>
                  <a:srgbClr val="008000"/>
                </a:solidFill>
                <a:latin typeface="Arial" panose="020B0604020202020204" pitchFamily="34" charset="0"/>
              </a:rPr>
              <a:t>Toxicité extrinsèque</a:t>
            </a:r>
          </a:p>
          <a:p>
            <a:pPr algn="ctr" eaLnBrk="1" hangingPunct="1">
              <a:spcBef>
                <a:spcPct val="50000"/>
              </a:spcBef>
            </a:pPr>
            <a:r>
              <a:rPr lang="fr-FR" altLang="fr-FR" sz="2800">
                <a:solidFill>
                  <a:srgbClr val="FF0066"/>
                </a:solidFill>
                <a:latin typeface="Arial" panose="020B0604020202020204" pitchFamily="34" charset="0"/>
                <a:cs typeface="Times New Roman" panose="02020603050405020304" pitchFamily="18" charset="0"/>
              </a:rPr>
              <a:t>Pollution agricole</a:t>
            </a:r>
            <a:r>
              <a:rPr lang="fr-FR" altLang="fr-FR" sz="2800">
                <a:solidFill>
                  <a:srgbClr val="008000"/>
                </a:solidFill>
                <a:latin typeface="Arial" panose="020B0604020202020204" pitchFamily="34" charset="0"/>
                <a:cs typeface="Times New Roman" panose="02020603050405020304" pitchFamily="18" charset="0"/>
              </a:rPr>
              <a:t> </a:t>
            </a:r>
          </a:p>
        </p:txBody>
      </p:sp>
      <p:sp>
        <p:nvSpPr>
          <p:cNvPr id="12293" name="Text Box 5"/>
          <p:cNvSpPr txBox="1">
            <a:spLocks noChangeArrowheads="1"/>
          </p:cNvSpPr>
          <p:nvPr/>
        </p:nvSpPr>
        <p:spPr bwMode="auto">
          <a:xfrm>
            <a:off x="304800" y="4267200"/>
            <a:ext cx="5867400" cy="12192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fr-FR">
                <a:latin typeface="Arial" panose="020B0604020202020204" pitchFamily="34" charset="0"/>
              </a:rPr>
              <a:t>Sept personnes intoxiquées après un repas de </a:t>
            </a:r>
            <a:r>
              <a:rPr lang="fr-FR" altLang="fr-FR">
                <a:solidFill>
                  <a:srgbClr val="FF0000"/>
                </a:solidFill>
                <a:latin typeface="Arial" panose="020B0604020202020204" pitchFamily="34" charset="0"/>
              </a:rPr>
              <a:t>champignons</a:t>
            </a:r>
            <a:r>
              <a:rPr lang="fr-FR" altLang="fr-FR">
                <a:latin typeface="Arial" panose="020B0604020202020204" pitchFamily="34" charset="0"/>
              </a:rPr>
              <a:t>. Une fillette de 4 ans succombe</a:t>
            </a:r>
          </a:p>
        </p:txBody>
      </p:sp>
      <p:sp>
        <p:nvSpPr>
          <p:cNvPr id="12294" name="Text Box 6"/>
          <p:cNvSpPr txBox="1">
            <a:spLocks noChangeArrowheads="1"/>
          </p:cNvSpPr>
          <p:nvPr/>
        </p:nvSpPr>
        <p:spPr bwMode="auto">
          <a:xfrm>
            <a:off x="6477000" y="4191000"/>
            <a:ext cx="2286000"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2800">
                <a:solidFill>
                  <a:srgbClr val="008000"/>
                </a:solidFill>
                <a:latin typeface="Arial" panose="020B0604020202020204" pitchFamily="34" charset="0"/>
              </a:rPr>
              <a:t>Toxicité intrinsèque (naturelle)</a:t>
            </a:r>
          </a:p>
        </p:txBody>
      </p:sp>
    </p:spTree>
    <p:extLst>
      <p:ext uri="{BB962C8B-B14F-4D97-AF65-F5344CB8AC3E}">
        <p14:creationId xmlns="" xmlns:p14="http://schemas.microsoft.com/office/powerpoint/2010/main" val="1380184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dissolve">
                                      <p:cBhvr>
                                        <p:cTn id="11" dur="500"/>
                                        <p:tgtEl>
                                          <p:spTgt spid="122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dissolve">
                                      <p:cBhvr>
                                        <p:cTn id="16" dur="500"/>
                                        <p:tgtEl>
                                          <p:spTgt spid="12292"/>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293"/>
                                        </p:tgtEl>
                                        <p:attrNameLst>
                                          <p:attrName>style.visibility</p:attrName>
                                        </p:attrNameLst>
                                      </p:cBhvr>
                                      <p:to>
                                        <p:strVal val="visible"/>
                                      </p:to>
                                    </p:set>
                                    <p:animEffect transition="in" filter="dissolve">
                                      <p:cBhvr>
                                        <p:cTn id="20" dur="500"/>
                                        <p:tgtEl>
                                          <p:spTgt spid="122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294"/>
                                        </p:tgtEl>
                                        <p:attrNameLst>
                                          <p:attrName>style.visibility</p:attrName>
                                        </p:attrNameLst>
                                      </p:cBhvr>
                                      <p:to>
                                        <p:strVal val="visible"/>
                                      </p:to>
                                    </p:set>
                                    <p:animEffect transition="in" filter="dissolve">
                                      <p:cBhvr>
                                        <p:cTn id="25"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nimBg="1" autoUpdateAnimBg="0"/>
      <p:bldP spid="12292" grpId="0" autoUpdateAnimBg="0"/>
      <p:bldP spid="12293" grpId="0" animBg="1" autoUpdateAnimBg="0"/>
      <p:bldP spid="1229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381000"/>
            <a:ext cx="6172200" cy="60960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fr-FR" altLang="fr-FR" sz="800" dirty="0">
                <a:latin typeface="Arial" panose="020B0604020202020204" pitchFamily="34" charset="0"/>
              </a:rPr>
              <a:t/>
            </a:r>
            <a:br>
              <a:rPr lang="fr-FR" altLang="fr-FR" sz="800" dirty="0">
                <a:latin typeface="Arial" panose="020B0604020202020204" pitchFamily="34" charset="0"/>
              </a:rPr>
            </a:br>
            <a:r>
              <a:rPr lang="fr-FR" altLang="fr-FR" u="sng" dirty="0">
                <a:latin typeface="Arial" panose="020B0604020202020204" pitchFamily="34" charset="0"/>
              </a:rPr>
              <a:t>HORMONES</a:t>
            </a:r>
          </a:p>
          <a:p>
            <a:endParaRPr lang="fr-FR" altLang="fr-FR" sz="800" u="sng" dirty="0">
              <a:latin typeface="Arial" panose="020B0604020202020204" pitchFamily="34" charset="0"/>
            </a:endParaRPr>
          </a:p>
          <a:p>
            <a:r>
              <a:rPr lang="fr-FR" altLang="fr-FR" b="0" dirty="0">
                <a:latin typeface="Arial" panose="020B0604020202020204" pitchFamily="34" charset="0"/>
              </a:rPr>
              <a:t>DEPUIS 1988, une directive communautaire interdit l’emploi des </a:t>
            </a:r>
            <a:r>
              <a:rPr lang="fr-FR" altLang="fr-FR" dirty="0">
                <a:solidFill>
                  <a:srgbClr val="FF0000"/>
                </a:solidFill>
                <a:latin typeface="Arial" panose="020B0604020202020204" pitchFamily="34" charset="0"/>
              </a:rPr>
              <a:t>hormones de croissance pour l’engraissement de la viande de boucherie</a:t>
            </a:r>
            <a:r>
              <a:rPr lang="fr-FR" altLang="fr-FR" b="0" dirty="0">
                <a:latin typeface="Arial" panose="020B0604020202020204" pitchFamily="34" charset="0"/>
              </a:rPr>
              <a:t>. Cette directive a été adoptée sous la pression des consommateurs. Mais beaucoup d’animaux sont encore traités clandestinement aux hormones avec de nouveaux </a:t>
            </a:r>
            <a:r>
              <a:rPr lang="fr-FR" altLang="fr-FR" b="0" dirty="0" smtClean="0">
                <a:latin typeface="Arial" panose="020B0604020202020204" pitchFamily="34" charset="0"/>
              </a:rPr>
              <a:t>anabolisants. </a:t>
            </a:r>
            <a:r>
              <a:rPr lang="fr-FR" altLang="fr-FR" b="0" dirty="0">
                <a:latin typeface="Arial" panose="020B0604020202020204" pitchFamily="34" charset="0"/>
              </a:rPr>
              <a:t>Aucune enquête médicale sérieuse n’est venue démontrer les incidences de ces substances sur la santé. Dans le doute, on peut toujours limiter sa consommation de viande de bœuf. </a:t>
            </a:r>
          </a:p>
        </p:txBody>
      </p:sp>
      <p:sp>
        <p:nvSpPr>
          <p:cNvPr id="21507" name="Text Box 3"/>
          <p:cNvSpPr txBox="1">
            <a:spLocks noChangeArrowheads="1"/>
          </p:cNvSpPr>
          <p:nvPr/>
        </p:nvSpPr>
        <p:spPr bwMode="auto">
          <a:xfrm>
            <a:off x="6400800" y="762000"/>
            <a:ext cx="2514600" cy="2868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2800">
                <a:solidFill>
                  <a:srgbClr val="008000"/>
                </a:solidFill>
                <a:latin typeface="Arial" panose="020B0604020202020204" pitchFamily="34" charset="0"/>
              </a:rPr>
              <a:t>Toxicité extrinsèque</a:t>
            </a:r>
          </a:p>
          <a:p>
            <a:pPr algn="ctr" eaLnBrk="1" hangingPunct="1">
              <a:spcBef>
                <a:spcPct val="50000"/>
              </a:spcBef>
            </a:pPr>
            <a:r>
              <a:rPr lang="fr-FR" altLang="fr-FR" sz="2800">
                <a:solidFill>
                  <a:srgbClr val="FF0066"/>
                </a:solidFill>
                <a:latin typeface="Arial" panose="020B0604020202020204" pitchFamily="34" charset="0"/>
                <a:cs typeface="Times New Roman" panose="02020603050405020304" pitchFamily="18" charset="0"/>
              </a:rPr>
              <a:t>Pollution par des médicaments vétérinaires</a:t>
            </a:r>
            <a:r>
              <a:rPr lang="fr-FR" altLang="fr-FR" sz="2800">
                <a:solidFill>
                  <a:srgbClr val="008000"/>
                </a:solidFill>
                <a:latin typeface="Arial" panose="020B0604020202020204" pitchFamily="34" charset="0"/>
                <a:cs typeface="Times New Roman" panose="02020603050405020304" pitchFamily="18" charset="0"/>
              </a:rPr>
              <a:t> </a:t>
            </a:r>
          </a:p>
        </p:txBody>
      </p:sp>
    </p:spTree>
    <p:extLst>
      <p:ext uri="{BB962C8B-B14F-4D97-AF65-F5344CB8AC3E}">
        <p14:creationId xmlns="" xmlns:p14="http://schemas.microsoft.com/office/powerpoint/2010/main" val="3226784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dissolve">
                                      <p:cBhvr>
                                        <p:cTn id="12"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304800"/>
            <a:ext cx="5334000" cy="30480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fr-FR" b="0">
                <a:latin typeface="Arial" panose="020B0604020202020204" pitchFamily="34" charset="0"/>
              </a:rPr>
              <a:t>Les traces de </a:t>
            </a:r>
            <a:r>
              <a:rPr lang="fr-FR" altLang="fr-FR">
                <a:solidFill>
                  <a:srgbClr val="FF0000"/>
                </a:solidFill>
                <a:latin typeface="Arial" panose="020B0604020202020204" pitchFamily="34" charset="0"/>
              </a:rPr>
              <a:t>produits d’entretien</a:t>
            </a:r>
            <a:r>
              <a:rPr lang="fr-FR" altLang="fr-FR" b="0">
                <a:latin typeface="Arial" panose="020B0604020202020204" pitchFamily="34" charset="0"/>
              </a:rPr>
              <a:t> adhèrent sur les surfaces entrant au contact des denrées alimentaires, créent un  risque d’intoxication pour le consommateur. Elles doivent être éliminées par un rinçage abondant et soigné immédiatement après le nettoyage ou la désinfection.</a:t>
            </a:r>
          </a:p>
        </p:txBody>
      </p:sp>
      <p:sp>
        <p:nvSpPr>
          <p:cNvPr id="22531" name="Text Box 3"/>
          <p:cNvSpPr txBox="1">
            <a:spLocks noChangeArrowheads="1"/>
          </p:cNvSpPr>
          <p:nvPr/>
        </p:nvSpPr>
        <p:spPr bwMode="auto">
          <a:xfrm>
            <a:off x="5943600" y="762000"/>
            <a:ext cx="2743200" cy="201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2800">
                <a:solidFill>
                  <a:srgbClr val="008000"/>
                </a:solidFill>
                <a:latin typeface="Arial" panose="020B0604020202020204" pitchFamily="34" charset="0"/>
              </a:rPr>
              <a:t>Toxicité extrinsèque</a:t>
            </a:r>
          </a:p>
          <a:p>
            <a:pPr algn="ctr" eaLnBrk="1" hangingPunct="1">
              <a:spcBef>
                <a:spcPct val="50000"/>
              </a:spcBef>
            </a:pPr>
            <a:r>
              <a:rPr lang="fr-FR" altLang="fr-FR" sz="2800">
                <a:solidFill>
                  <a:srgbClr val="FF0066"/>
                </a:solidFill>
                <a:latin typeface="Arial" panose="020B0604020202020204" pitchFamily="34" charset="0"/>
                <a:cs typeface="Times New Roman" panose="02020603050405020304" pitchFamily="18" charset="0"/>
              </a:rPr>
              <a:t>pollution technologique </a:t>
            </a:r>
          </a:p>
        </p:txBody>
      </p:sp>
    </p:spTree>
    <p:extLst>
      <p:ext uri="{BB962C8B-B14F-4D97-AF65-F5344CB8AC3E}">
        <p14:creationId xmlns="" xmlns:p14="http://schemas.microsoft.com/office/powerpoint/2010/main" val="1867238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dissolve">
                                      <p:cBhvr>
                                        <p:cTn id="12"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304800"/>
            <a:ext cx="8610600" cy="32004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fr-FR" sz="2800" b="0"/>
              <a:t>- pollution des aliments par le rejet dans l’eau de </a:t>
            </a:r>
            <a:r>
              <a:rPr lang="fr-FR" altLang="fr-FR" sz="2800" b="0">
                <a:solidFill>
                  <a:srgbClr val="FF0000"/>
                </a:solidFill>
              </a:rPr>
              <a:t>déchets industriels contenant du mercure</a:t>
            </a:r>
            <a:r>
              <a:rPr lang="fr-FR" altLang="fr-FR" sz="2800" b="0"/>
              <a:t>. L’exemple le plus connu est celui de Minamata, au Japon, où de nombreux pécheurs ont été gravement atteints (cas mortels et nombreuses maladies nerveuses graves et irréversibles) pour avoir consommé régulièrement et en grande quantité, du poisson pêché dans une zone très polluée.</a:t>
            </a:r>
          </a:p>
        </p:txBody>
      </p:sp>
      <p:sp>
        <p:nvSpPr>
          <p:cNvPr id="23555" name="Text Box 3"/>
          <p:cNvSpPr txBox="1">
            <a:spLocks noChangeArrowheads="1"/>
          </p:cNvSpPr>
          <p:nvPr/>
        </p:nvSpPr>
        <p:spPr bwMode="auto">
          <a:xfrm>
            <a:off x="3200400" y="3733800"/>
            <a:ext cx="2743200" cy="201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2800">
                <a:solidFill>
                  <a:srgbClr val="008000"/>
                </a:solidFill>
                <a:latin typeface="Arial" panose="020B0604020202020204" pitchFamily="34" charset="0"/>
              </a:rPr>
              <a:t>Toxicité extrinsèque</a:t>
            </a:r>
          </a:p>
          <a:p>
            <a:pPr algn="ctr" eaLnBrk="1" hangingPunct="1">
              <a:spcBef>
                <a:spcPct val="50000"/>
              </a:spcBef>
            </a:pPr>
            <a:r>
              <a:rPr lang="fr-FR" altLang="fr-FR" sz="2800">
                <a:solidFill>
                  <a:srgbClr val="FF0066"/>
                </a:solidFill>
                <a:latin typeface="Arial" panose="020B0604020202020204" pitchFamily="34" charset="0"/>
                <a:cs typeface="Times New Roman" panose="02020603050405020304" pitchFamily="18" charset="0"/>
              </a:rPr>
              <a:t>Pollution industrielle </a:t>
            </a:r>
          </a:p>
        </p:txBody>
      </p:sp>
    </p:spTree>
    <p:extLst>
      <p:ext uri="{BB962C8B-B14F-4D97-AF65-F5344CB8AC3E}">
        <p14:creationId xmlns="" xmlns:p14="http://schemas.microsoft.com/office/powerpoint/2010/main" val="535857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dissolve">
                                      <p:cBhvr>
                                        <p:cTn id="1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81000" y="304800"/>
            <a:ext cx="8229600" cy="27432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fr-FR" sz="2800" b="0"/>
              <a:t>- deux enfants de 2 et 4 ans avaient utilisés pendant 4 semaines un </a:t>
            </a:r>
            <a:r>
              <a:rPr lang="fr-FR" altLang="fr-FR" sz="2800" b="0">
                <a:solidFill>
                  <a:srgbClr val="FF0000"/>
                </a:solidFill>
              </a:rPr>
              <a:t>récipient de poterie artisanale</a:t>
            </a:r>
            <a:r>
              <a:rPr lang="fr-FR" altLang="fr-FR" sz="2800" b="0"/>
              <a:t>. Ils buvaient du </a:t>
            </a:r>
            <a:r>
              <a:rPr lang="fr-FR" altLang="fr-FR" sz="2800" b="0">
                <a:solidFill>
                  <a:srgbClr val="FF0000"/>
                </a:solidFill>
              </a:rPr>
              <a:t>jus de pommes</a:t>
            </a:r>
            <a:r>
              <a:rPr lang="fr-FR" altLang="fr-FR" sz="2800" b="0"/>
              <a:t> contenu dans ce récipient et ce jus dissolvait le </a:t>
            </a:r>
            <a:r>
              <a:rPr lang="fr-FR" altLang="fr-FR" sz="2800" b="0">
                <a:solidFill>
                  <a:srgbClr val="FF0000"/>
                </a:solidFill>
              </a:rPr>
              <a:t>plomb</a:t>
            </a:r>
            <a:r>
              <a:rPr lang="fr-FR" altLang="fr-FR" sz="2800" b="0"/>
              <a:t> du revêtement. Ils furent atteints d’une intoxication aiguë et durent être hospitalisés ; le plus jeune mourut.</a:t>
            </a:r>
          </a:p>
        </p:txBody>
      </p:sp>
      <p:sp>
        <p:nvSpPr>
          <p:cNvPr id="24579" name="Text Box 3"/>
          <p:cNvSpPr txBox="1">
            <a:spLocks noChangeArrowheads="1"/>
          </p:cNvSpPr>
          <p:nvPr/>
        </p:nvSpPr>
        <p:spPr bwMode="auto">
          <a:xfrm>
            <a:off x="2743200" y="3505200"/>
            <a:ext cx="3810000" cy="158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2800">
                <a:solidFill>
                  <a:srgbClr val="008000"/>
                </a:solidFill>
                <a:latin typeface="Arial" panose="020B0604020202020204" pitchFamily="34" charset="0"/>
              </a:rPr>
              <a:t>Toxicité extrinsèque</a:t>
            </a:r>
          </a:p>
          <a:p>
            <a:pPr algn="ctr" eaLnBrk="1" hangingPunct="1">
              <a:spcBef>
                <a:spcPct val="50000"/>
              </a:spcBef>
            </a:pPr>
            <a:r>
              <a:rPr lang="fr-FR" altLang="fr-FR" sz="2800">
                <a:solidFill>
                  <a:srgbClr val="FF0066"/>
                </a:solidFill>
                <a:latin typeface="Arial" panose="020B0604020202020204" pitchFamily="34" charset="0"/>
                <a:cs typeface="Times New Roman" panose="02020603050405020304" pitchFamily="18" charset="0"/>
              </a:rPr>
              <a:t>Pollution « technologique »</a:t>
            </a:r>
          </a:p>
        </p:txBody>
      </p:sp>
    </p:spTree>
    <p:extLst>
      <p:ext uri="{BB962C8B-B14F-4D97-AF65-F5344CB8AC3E}">
        <p14:creationId xmlns="" xmlns:p14="http://schemas.microsoft.com/office/powerpoint/2010/main" val="1058397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dissolve">
                                      <p:cBhvr>
                                        <p:cTn id="1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autoUpdateAnimBg="0"/>
      <p:bldP spid="2457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304800"/>
            <a:ext cx="8458200" cy="26670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fr-FR" sz="2800" b="0">
                <a:latin typeface="Arial Narrow" panose="020B0606020202030204" pitchFamily="34" charset="0"/>
              </a:rPr>
              <a:t>- le </a:t>
            </a:r>
            <a:r>
              <a:rPr lang="fr-FR" altLang="fr-FR" sz="2800" b="0">
                <a:solidFill>
                  <a:srgbClr val="FF0000"/>
                </a:solidFill>
                <a:latin typeface="Arial Narrow" panose="020B0606020202030204" pitchFamily="34" charset="0"/>
              </a:rPr>
              <a:t>chauffage des corps gras</a:t>
            </a:r>
            <a:r>
              <a:rPr lang="fr-FR" altLang="fr-FR" sz="2800" b="0">
                <a:latin typeface="Arial Narrow" panose="020B0606020202030204" pitchFamily="34" charset="0"/>
              </a:rPr>
              <a:t>, dans des conditions proches de celles qu’on rencontre parfois dans les </a:t>
            </a:r>
            <a:r>
              <a:rPr lang="fr-FR" altLang="fr-FR" sz="2800" b="0">
                <a:solidFill>
                  <a:srgbClr val="FF0000"/>
                </a:solidFill>
                <a:latin typeface="Arial Narrow" panose="020B0606020202030204" pitchFamily="34" charset="0"/>
              </a:rPr>
              <a:t>préparations culinaires</a:t>
            </a:r>
            <a:r>
              <a:rPr lang="fr-FR" altLang="fr-FR" sz="2800" b="0">
                <a:latin typeface="Arial Narrow" panose="020B0606020202030204" pitchFamily="34" charset="0"/>
              </a:rPr>
              <a:t>, peut donner naissance à des </a:t>
            </a:r>
            <a:r>
              <a:rPr lang="fr-FR" altLang="fr-FR" sz="2800" b="0">
                <a:solidFill>
                  <a:srgbClr val="FF0000"/>
                </a:solidFill>
                <a:latin typeface="Arial Narrow" panose="020B0606020202030204" pitchFamily="34" charset="0"/>
              </a:rPr>
              <a:t>substances indigestes ou toxiques</a:t>
            </a:r>
            <a:r>
              <a:rPr lang="fr-FR" altLang="fr-FR" sz="2800" b="0">
                <a:latin typeface="Arial Narrow" panose="020B0606020202030204" pitchFamily="34" charset="0"/>
              </a:rPr>
              <a:t> (</a:t>
            </a:r>
            <a:r>
              <a:rPr lang="fr-FR" altLang="fr-FR" sz="2800" b="0">
                <a:solidFill>
                  <a:srgbClr val="FF0000"/>
                </a:solidFill>
                <a:latin typeface="Arial Narrow" panose="020B0606020202030204" pitchFamily="34" charset="0"/>
              </a:rPr>
              <a:t>acroléine</a:t>
            </a:r>
            <a:r>
              <a:rPr lang="fr-FR" altLang="fr-FR" sz="2800" b="0">
                <a:latin typeface="Arial Narrow" panose="020B0606020202030204" pitchFamily="34" charset="0"/>
              </a:rPr>
              <a:t>). Le fumage, la cuisson au gril, peuvent contribuer à la contamination des aliments par des </a:t>
            </a:r>
            <a:r>
              <a:rPr lang="fr-FR" altLang="fr-FR" sz="2800" b="0">
                <a:solidFill>
                  <a:srgbClr val="FF0000"/>
                </a:solidFill>
                <a:latin typeface="Arial Narrow" panose="020B0606020202030204" pitchFamily="34" charset="0"/>
              </a:rPr>
              <a:t>hydrocarbures cancérogènes.</a:t>
            </a:r>
          </a:p>
        </p:txBody>
      </p:sp>
      <p:sp>
        <p:nvSpPr>
          <p:cNvPr id="25603" name="Text Box 3"/>
          <p:cNvSpPr txBox="1">
            <a:spLocks noChangeArrowheads="1"/>
          </p:cNvSpPr>
          <p:nvPr/>
        </p:nvSpPr>
        <p:spPr bwMode="auto">
          <a:xfrm>
            <a:off x="2133600" y="3429000"/>
            <a:ext cx="5257800" cy="1801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2800">
                <a:solidFill>
                  <a:srgbClr val="008000"/>
                </a:solidFill>
                <a:latin typeface="Arial" panose="020B0604020202020204" pitchFamily="34" charset="0"/>
              </a:rPr>
              <a:t>Toxicité extrinsèque</a:t>
            </a:r>
          </a:p>
          <a:p>
            <a:pPr algn="ctr" eaLnBrk="1" hangingPunct="1">
              <a:spcBef>
                <a:spcPct val="50000"/>
              </a:spcBef>
            </a:pPr>
            <a:r>
              <a:rPr lang="fr-FR" altLang="fr-FR" sz="2800">
                <a:solidFill>
                  <a:srgbClr val="FF0066"/>
                </a:solidFill>
                <a:latin typeface="Arial" panose="020B0604020202020204" pitchFamily="34" charset="0"/>
                <a:cs typeface="Times New Roman" panose="02020603050405020304" pitchFamily="18" charset="0"/>
              </a:rPr>
              <a:t>Pollution technologique </a:t>
            </a:r>
          </a:p>
          <a:p>
            <a:pPr algn="ctr" eaLnBrk="1" hangingPunct="1">
              <a:spcBef>
                <a:spcPct val="50000"/>
              </a:spcBef>
            </a:pPr>
            <a:r>
              <a:rPr lang="fr-FR" altLang="fr-FR" sz="2800">
                <a:solidFill>
                  <a:srgbClr val="FF0066"/>
                </a:solidFill>
                <a:latin typeface="Arial" panose="020B0604020202020204" pitchFamily="34" charset="0"/>
                <a:cs typeface="Times New Roman" panose="02020603050405020304" pitchFamily="18" charset="0"/>
              </a:rPr>
              <a:t>«  technique culinaire »</a:t>
            </a:r>
          </a:p>
        </p:txBody>
      </p:sp>
    </p:spTree>
    <p:extLst>
      <p:ext uri="{BB962C8B-B14F-4D97-AF65-F5344CB8AC3E}">
        <p14:creationId xmlns="" xmlns:p14="http://schemas.microsoft.com/office/powerpoint/2010/main" val="993455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dissolve">
                                      <p:cBhvr>
                                        <p:cTn id="12"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965448"/>
            <a:ext cx="4724400" cy="3687688"/>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endParaRPr lang="fr-FR" altLang="fr-FR" sz="800" dirty="0">
              <a:latin typeface="Arial" panose="020B0604020202020204" pitchFamily="34" charset="0"/>
            </a:endParaRPr>
          </a:p>
          <a:p>
            <a:pPr algn="ctr"/>
            <a:r>
              <a:rPr lang="fr-FR" altLang="fr-FR" dirty="0">
                <a:solidFill>
                  <a:srgbClr val="FF0000"/>
                </a:solidFill>
                <a:latin typeface="Arial" panose="020B0604020202020204" pitchFamily="34" charset="0"/>
              </a:rPr>
              <a:t>ADDITIFS</a:t>
            </a:r>
          </a:p>
          <a:p>
            <a:pPr algn="ctr"/>
            <a:endParaRPr lang="fr-FR" altLang="fr-FR" sz="800" dirty="0">
              <a:latin typeface="Arial" panose="020B0604020202020204" pitchFamily="34" charset="0"/>
            </a:endParaRPr>
          </a:p>
          <a:p>
            <a:r>
              <a:rPr lang="fr-FR" altLang="fr-FR" b="0" dirty="0">
                <a:latin typeface="Arial" panose="020B0604020202020204" pitchFamily="34" charset="0"/>
              </a:rPr>
              <a:t>Conservateurs, colorants, anti-oxygène… consommées en excès, certaines de ces substances sont nocives. C’est le cas des sulfites, des </a:t>
            </a:r>
            <a:r>
              <a:rPr lang="fr-FR" altLang="fr-FR" b="0" dirty="0" err="1">
                <a:latin typeface="Arial" panose="020B0604020202020204" pitchFamily="34" charset="0"/>
              </a:rPr>
              <a:t>anti-oxydants</a:t>
            </a:r>
            <a:r>
              <a:rPr lang="fr-FR" altLang="fr-FR" b="0" dirty="0">
                <a:latin typeface="Arial" panose="020B0604020202020204" pitchFamily="34" charset="0"/>
              </a:rPr>
              <a:t> (E220 à E227) qui provoquent des </a:t>
            </a:r>
            <a:r>
              <a:rPr lang="fr-FR" altLang="fr-FR" b="0" dirty="0">
                <a:solidFill>
                  <a:srgbClr val="FF0000"/>
                </a:solidFill>
                <a:latin typeface="Arial" panose="020B0604020202020204" pitchFamily="34" charset="0"/>
              </a:rPr>
              <a:t>allergies chez les asthmatiques</a:t>
            </a:r>
            <a:r>
              <a:rPr lang="fr-FR" altLang="fr-FR" b="0" dirty="0">
                <a:latin typeface="Arial" panose="020B0604020202020204" pitchFamily="34" charset="0"/>
              </a:rPr>
              <a:t>. </a:t>
            </a:r>
          </a:p>
        </p:txBody>
      </p:sp>
      <p:sp>
        <p:nvSpPr>
          <p:cNvPr id="26627" name="Text Box 3"/>
          <p:cNvSpPr txBox="1">
            <a:spLocks noChangeArrowheads="1"/>
          </p:cNvSpPr>
          <p:nvPr/>
        </p:nvSpPr>
        <p:spPr bwMode="auto">
          <a:xfrm>
            <a:off x="5257800" y="1447800"/>
            <a:ext cx="3429000" cy="2868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2800">
                <a:solidFill>
                  <a:srgbClr val="008000"/>
                </a:solidFill>
                <a:latin typeface="Arial" panose="020B0604020202020204" pitchFamily="34" charset="0"/>
              </a:rPr>
              <a:t>Toxicité extrinsèque</a:t>
            </a:r>
          </a:p>
          <a:p>
            <a:pPr algn="ctr" eaLnBrk="1" hangingPunct="1">
              <a:spcBef>
                <a:spcPct val="50000"/>
              </a:spcBef>
            </a:pPr>
            <a:r>
              <a:rPr lang="fr-FR" altLang="fr-FR" sz="2800">
                <a:solidFill>
                  <a:srgbClr val="FF0066"/>
                </a:solidFill>
                <a:latin typeface="Arial" panose="020B0604020202020204" pitchFamily="34" charset="0"/>
                <a:cs typeface="Times New Roman" panose="02020603050405020304" pitchFamily="18" charset="0"/>
              </a:rPr>
              <a:t>Pollution technologique par des « additifs alimentaires »</a:t>
            </a:r>
          </a:p>
        </p:txBody>
      </p:sp>
    </p:spTree>
    <p:extLst>
      <p:ext uri="{BB962C8B-B14F-4D97-AF65-F5344CB8AC3E}">
        <p14:creationId xmlns="" xmlns:p14="http://schemas.microsoft.com/office/powerpoint/2010/main" val="214887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dissolve">
                                      <p:cBhvr>
                                        <p:cTn id="12"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2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04800" y="457200"/>
            <a:ext cx="84582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3200" u="sng">
                <a:solidFill>
                  <a:srgbClr val="800000"/>
                </a:solidFill>
                <a:latin typeface="Arial" panose="020B0604020202020204" pitchFamily="34" charset="0"/>
                <a:cs typeface="Times New Roman" panose="02020603050405020304" pitchFamily="18" charset="0"/>
              </a:rPr>
              <a:t>Les trois types de toxicité</a:t>
            </a:r>
            <a:r>
              <a:rPr lang="fr-FR" altLang="fr-FR" sz="3200">
                <a:solidFill>
                  <a:srgbClr val="800000"/>
                </a:solidFill>
                <a:latin typeface="Arial" panose="020B0604020202020204" pitchFamily="34" charset="0"/>
                <a:cs typeface="Times New Roman" panose="02020603050405020304" pitchFamily="18" charset="0"/>
              </a:rPr>
              <a:t> :</a:t>
            </a:r>
            <a:endParaRPr lang="fr-FR" altLang="fr-FR" sz="3200">
              <a:solidFill>
                <a:srgbClr val="800000"/>
              </a:solidFill>
              <a:latin typeface="Arial" panose="020B0604020202020204" pitchFamily="34" charset="0"/>
              <a:cs typeface="Arial" panose="020B0604020202020204" pitchFamily="34" charset="0"/>
            </a:endParaRPr>
          </a:p>
        </p:txBody>
      </p:sp>
      <p:sp>
        <p:nvSpPr>
          <p:cNvPr id="13316" name="Oval 4"/>
          <p:cNvSpPr>
            <a:spLocks noChangeArrowheads="1"/>
          </p:cNvSpPr>
          <p:nvPr/>
        </p:nvSpPr>
        <p:spPr bwMode="auto">
          <a:xfrm>
            <a:off x="2743200" y="1447800"/>
            <a:ext cx="2819400" cy="1905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fr-FR" altLang="fr-FR">
                <a:latin typeface="Arial" panose="020B0604020202020204" pitchFamily="34" charset="0"/>
                <a:cs typeface="Arial" panose="020B0604020202020204" pitchFamily="34" charset="0"/>
              </a:rPr>
              <a:t>Toxicité aiguë*</a:t>
            </a:r>
            <a:r>
              <a:rPr lang="fr-FR" altLang="fr-FR" b="0"/>
              <a:t> </a:t>
            </a:r>
          </a:p>
        </p:txBody>
      </p:sp>
      <p:sp>
        <p:nvSpPr>
          <p:cNvPr id="13318" name="Text Box 6"/>
          <p:cNvSpPr txBox="1">
            <a:spLocks noChangeArrowheads="1"/>
          </p:cNvSpPr>
          <p:nvPr/>
        </p:nvSpPr>
        <p:spPr bwMode="auto">
          <a:xfrm>
            <a:off x="304800" y="3657600"/>
            <a:ext cx="83058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dirty="0">
                <a:latin typeface="Arial" panose="020B0604020202020204" pitchFamily="34" charset="0"/>
                <a:cs typeface="Times New Roman" panose="02020603050405020304" pitchFamily="18" charset="0"/>
              </a:rPr>
              <a:t>Les signes apparaissent </a:t>
            </a:r>
            <a:r>
              <a:rPr lang="fr-FR" altLang="fr-FR" dirty="0">
                <a:latin typeface="Arial" panose="020B0604020202020204" pitchFamily="34" charset="0"/>
                <a:cs typeface="Times New Roman" panose="02020603050405020304" pitchFamily="18" charset="0"/>
              </a:rPr>
              <a:t>rapidement après l’ingestion de la substance</a:t>
            </a:r>
            <a:r>
              <a:rPr lang="fr-FR" altLang="fr-FR" b="0" dirty="0">
                <a:latin typeface="Arial" panose="020B0604020202020204" pitchFamily="34" charset="0"/>
                <a:cs typeface="Times New Roman" panose="02020603050405020304" pitchFamily="18" charset="0"/>
              </a:rPr>
              <a:t>, de façon plus ou moins intense selon la dose ingérée</a:t>
            </a:r>
            <a:r>
              <a:rPr lang="fr-FR" altLang="fr-FR" b="0" dirty="0">
                <a:latin typeface="Arial" panose="020B0604020202020204" pitchFamily="34" charset="0"/>
              </a:rPr>
              <a:t> </a:t>
            </a:r>
          </a:p>
        </p:txBody>
      </p:sp>
      <p:sp>
        <p:nvSpPr>
          <p:cNvPr id="13319" name="Text Box 7"/>
          <p:cNvSpPr txBox="1">
            <a:spLocks noChangeArrowheads="1"/>
          </p:cNvSpPr>
          <p:nvPr/>
        </p:nvSpPr>
        <p:spPr bwMode="auto">
          <a:xfrm>
            <a:off x="381000" y="5181600"/>
            <a:ext cx="83058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000" b="0">
                <a:latin typeface="Arial" panose="020B0604020202020204" pitchFamily="34" charset="0"/>
                <a:cs typeface="Times New Roman" panose="02020603050405020304" pitchFamily="18" charset="0"/>
              </a:rPr>
              <a:t>Exemples : </a:t>
            </a:r>
            <a:br>
              <a:rPr lang="fr-FR" altLang="fr-FR" sz="2000" b="0">
                <a:latin typeface="Arial" panose="020B0604020202020204" pitchFamily="34" charset="0"/>
                <a:cs typeface="Times New Roman" panose="02020603050405020304" pitchFamily="18" charset="0"/>
              </a:rPr>
            </a:br>
            <a:r>
              <a:rPr lang="fr-FR" altLang="fr-FR" sz="2000" b="0">
                <a:latin typeface="Arial" panose="020B0604020202020204" pitchFamily="34" charset="0"/>
                <a:cs typeface="Times New Roman" panose="02020603050405020304" pitchFamily="18" charset="0"/>
              </a:rPr>
              <a:t>-dose excessive d’alcool : ivresse </a:t>
            </a:r>
            <a:br>
              <a:rPr lang="fr-FR" altLang="fr-FR" sz="2000" b="0">
                <a:latin typeface="Arial" panose="020B0604020202020204" pitchFamily="34" charset="0"/>
                <a:cs typeface="Times New Roman" panose="02020603050405020304" pitchFamily="18" charset="0"/>
              </a:rPr>
            </a:br>
            <a:r>
              <a:rPr lang="fr-FR" altLang="fr-FR" sz="2000" b="0">
                <a:latin typeface="Arial" panose="020B0604020202020204" pitchFamily="34" charset="0"/>
                <a:cs typeface="Times New Roman" panose="02020603050405020304" pitchFamily="18" charset="0"/>
              </a:rPr>
              <a:t>-neurotoxine de champignon : vomissement et diarrhée puis mort</a:t>
            </a:r>
            <a:r>
              <a:rPr lang="fr-FR" altLang="fr-FR" sz="2000" b="0">
                <a:latin typeface="Arial" panose="020B0604020202020204" pitchFamily="34" charset="0"/>
              </a:rPr>
              <a:t> </a:t>
            </a:r>
          </a:p>
        </p:txBody>
      </p:sp>
    </p:spTree>
    <p:extLst>
      <p:ext uri="{BB962C8B-B14F-4D97-AF65-F5344CB8AC3E}">
        <p14:creationId xmlns="" xmlns:p14="http://schemas.microsoft.com/office/powerpoint/2010/main" val="1067476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dissolve">
                                      <p:cBhvr>
                                        <p:cTn id="11" dur="500"/>
                                        <p:tgtEl>
                                          <p:spTgt spid="133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318"/>
                                        </p:tgtEl>
                                        <p:attrNameLst>
                                          <p:attrName>style.visibility</p:attrName>
                                        </p:attrNameLst>
                                      </p:cBhvr>
                                      <p:to>
                                        <p:strVal val="visible"/>
                                      </p:to>
                                    </p:set>
                                    <p:animEffect transition="in" filter="dissolve">
                                      <p:cBhvr>
                                        <p:cTn id="16" dur="500"/>
                                        <p:tgtEl>
                                          <p:spTgt spid="133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319"/>
                                        </p:tgtEl>
                                        <p:attrNameLst>
                                          <p:attrName>style.visibility</p:attrName>
                                        </p:attrNameLst>
                                      </p:cBhvr>
                                      <p:to>
                                        <p:strVal val="visible"/>
                                      </p:to>
                                    </p:set>
                                    <p:animEffect transition="in" filter="dissolve">
                                      <p:cBhvr>
                                        <p:cTn id="2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nimBg="1" autoUpdateAnimBg="0"/>
      <p:bldP spid="13318" grpId="0" autoUpdateAnimBg="0"/>
      <p:bldP spid="1331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2209800" y="381000"/>
            <a:ext cx="4114800" cy="19050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fr-FR" altLang="fr-FR">
                <a:latin typeface="Arial" panose="020B0604020202020204" pitchFamily="34" charset="0"/>
                <a:cs typeface="Times New Roman" panose="02020603050405020304" pitchFamily="18" charset="0"/>
              </a:rPr>
              <a:t>Toxicité subaiguë* </a:t>
            </a:r>
            <a:br>
              <a:rPr lang="fr-FR" altLang="fr-FR">
                <a:latin typeface="Arial" panose="020B0604020202020204" pitchFamily="34" charset="0"/>
                <a:cs typeface="Times New Roman" panose="02020603050405020304" pitchFamily="18" charset="0"/>
              </a:rPr>
            </a:br>
            <a:r>
              <a:rPr lang="fr-FR" altLang="fr-FR">
                <a:latin typeface="Arial" panose="020B0604020202020204" pitchFamily="34" charset="0"/>
                <a:cs typeface="Times New Roman" panose="02020603050405020304" pitchFamily="18" charset="0"/>
              </a:rPr>
              <a:t>ou Toxicité à court terme</a:t>
            </a:r>
            <a:r>
              <a:rPr lang="fr-FR" altLang="fr-FR">
                <a:latin typeface="Arial" panose="020B0604020202020204" pitchFamily="34" charset="0"/>
                <a:cs typeface="Arial" panose="020B0604020202020204" pitchFamily="34" charset="0"/>
              </a:rPr>
              <a:t> </a:t>
            </a:r>
          </a:p>
        </p:txBody>
      </p:sp>
      <p:sp>
        <p:nvSpPr>
          <p:cNvPr id="28675" name="Text Box 3"/>
          <p:cNvSpPr txBox="1">
            <a:spLocks noChangeArrowheads="1"/>
          </p:cNvSpPr>
          <p:nvPr/>
        </p:nvSpPr>
        <p:spPr bwMode="auto">
          <a:xfrm>
            <a:off x="304800" y="2667000"/>
            <a:ext cx="83058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dirty="0">
                <a:latin typeface="Arial" panose="020B0604020202020204" pitchFamily="34" charset="0"/>
                <a:cs typeface="Times New Roman" panose="02020603050405020304" pitchFamily="18" charset="0"/>
              </a:rPr>
              <a:t>Les signes apparaissent </a:t>
            </a:r>
            <a:r>
              <a:rPr lang="fr-FR" altLang="fr-FR" dirty="0">
                <a:latin typeface="Arial" panose="020B0604020202020204" pitchFamily="34" charset="0"/>
                <a:cs typeface="Times New Roman" panose="02020603050405020304" pitchFamily="18" charset="0"/>
              </a:rPr>
              <a:t>après une courte durée de consommation</a:t>
            </a:r>
            <a:r>
              <a:rPr lang="fr-FR" altLang="fr-FR" b="0" dirty="0">
                <a:latin typeface="Arial" panose="020B0604020202020204" pitchFamily="34" charset="0"/>
                <a:cs typeface="Times New Roman" panose="02020603050405020304" pitchFamily="18" charset="0"/>
              </a:rPr>
              <a:t> (mois, années)</a:t>
            </a:r>
          </a:p>
          <a:p>
            <a:pPr algn="just" eaLnBrk="1" hangingPunct="1">
              <a:spcBef>
                <a:spcPct val="50000"/>
              </a:spcBef>
            </a:pPr>
            <a:r>
              <a:rPr lang="fr-FR" altLang="fr-FR" b="0" dirty="0">
                <a:latin typeface="Arial" panose="020B0604020202020204" pitchFamily="34" charset="0"/>
                <a:cs typeface="Times New Roman" panose="02020603050405020304" pitchFamily="18" charset="0"/>
              </a:rPr>
              <a:t>Elle est due à l’ingestion de doses répétées du produit toxique</a:t>
            </a:r>
          </a:p>
          <a:p>
            <a:pPr algn="just" eaLnBrk="1" hangingPunct="1">
              <a:spcBef>
                <a:spcPct val="50000"/>
              </a:spcBef>
            </a:pPr>
            <a:endParaRPr lang="fr-FR" altLang="fr-FR" b="0" dirty="0">
              <a:latin typeface="Arial" panose="020B0604020202020204" pitchFamily="34" charset="0"/>
            </a:endParaRPr>
          </a:p>
        </p:txBody>
      </p:sp>
      <p:sp>
        <p:nvSpPr>
          <p:cNvPr id="28676" name="Text Box 4"/>
          <p:cNvSpPr txBox="1">
            <a:spLocks noChangeArrowheads="1"/>
          </p:cNvSpPr>
          <p:nvPr/>
        </p:nvSpPr>
        <p:spPr bwMode="auto">
          <a:xfrm>
            <a:off x="304800" y="4648200"/>
            <a:ext cx="8305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000" b="0">
                <a:latin typeface="Arial" panose="020B0604020202020204" pitchFamily="34" charset="0"/>
                <a:cs typeface="Times New Roman" panose="02020603050405020304" pitchFamily="18" charset="0"/>
              </a:rPr>
              <a:t>Exemples : </a:t>
            </a:r>
            <a:br>
              <a:rPr lang="fr-FR" altLang="fr-FR" sz="2000" b="0">
                <a:latin typeface="Arial" panose="020B0604020202020204" pitchFamily="34" charset="0"/>
                <a:cs typeface="Times New Roman" panose="02020603050405020304" pitchFamily="18" charset="0"/>
              </a:rPr>
            </a:br>
            <a:r>
              <a:rPr lang="fr-FR" altLang="fr-FR" sz="2000" b="0">
                <a:latin typeface="Arial" panose="020B0604020202020204" pitchFamily="34" charset="0"/>
                <a:cs typeface="Times New Roman" panose="02020603050405020304" pitchFamily="18" charset="0"/>
              </a:rPr>
              <a:t>-doses répétées de tabac : bronchite, sinusite, essoufflement</a:t>
            </a:r>
            <a:endParaRPr lang="fr-FR" altLang="fr-FR" sz="2000" b="0">
              <a:latin typeface="Arial" panose="020B0604020202020204" pitchFamily="34" charset="0"/>
            </a:endParaRPr>
          </a:p>
        </p:txBody>
      </p:sp>
    </p:spTree>
    <p:extLst>
      <p:ext uri="{BB962C8B-B14F-4D97-AF65-F5344CB8AC3E}">
        <p14:creationId xmlns="" xmlns:p14="http://schemas.microsoft.com/office/powerpoint/2010/main" val="829373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dissolve">
                                      <p:cBhvr>
                                        <p:cTn id="12" dur="500"/>
                                        <p:tgtEl>
                                          <p:spTgt spid="286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ssolve">
                                      <p:cBhvr>
                                        <p:cTn id="1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75" grpId="0" autoUpdateAnimBg="0"/>
      <p:bldP spid="2867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Notions générales</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dirty="0"/>
              <a:t>La toxicologie est une discipline scientifique qui s’intéresse à l’étude des substances susceptibles de nuire à l’organisme (substances toxiques ou poison), mais aussi à la prise en charge des intoxications. </a:t>
            </a:r>
            <a:endParaRPr lang="fr-FR" dirty="0" smtClean="0"/>
          </a:p>
          <a:p>
            <a:pPr marL="0" indent="0" algn="just">
              <a:buNone/>
            </a:pPr>
            <a:endParaRPr lang="fr-FR" dirty="0" smtClean="0"/>
          </a:p>
          <a:p>
            <a:pPr algn="just"/>
            <a:r>
              <a:rPr lang="fr-FR" dirty="0" smtClean="0"/>
              <a:t>la </a:t>
            </a:r>
            <a:r>
              <a:rPr lang="fr-FR" dirty="0"/>
              <a:t>toxicologie étudie :</a:t>
            </a:r>
          </a:p>
          <a:p>
            <a:pPr algn="just">
              <a:buFont typeface="Wingdings" panose="05000000000000000000" pitchFamily="2" charset="2"/>
              <a:buChar char="Ø"/>
            </a:pPr>
            <a:r>
              <a:rPr lang="fr-FR" dirty="0"/>
              <a:t>les propriétés chimiques et physiques des toxiques ;</a:t>
            </a:r>
          </a:p>
          <a:p>
            <a:pPr algn="just">
              <a:buFont typeface="Wingdings" panose="05000000000000000000" pitchFamily="2" charset="2"/>
              <a:buChar char="Ø"/>
            </a:pPr>
            <a:r>
              <a:rPr lang="fr-FR" dirty="0" smtClean="0"/>
              <a:t>leurs </a:t>
            </a:r>
            <a:r>
              <a:rPr lang="fr-FR" dirty="0"/>
              <a:t>sources ;</a:t>
            </a:r>
          </a:p>
          <a:p>
            <a:pPr algn="just">
              <a:buFont typeface="Wingdings" panose="05000000000000000000" pitchFamily="2" charset="2"/>
              <a:buChar char="Ø"/>
            </a:pPr>
            <a:r>
              <a:rPr lang="fr-FR" dirty="0" smtClean="0"/>
              <a:t>Les circonstances </a:t>
            </a:r>
            <a:r>
              <a:rPr lang="fr-FR" dirty="0"/>
              <a:t>occasionnant leur contact avec le vivant ;</a:t>
            </a:r>
          </a:p>
          <a:p>
            <a:pPr algn="just">
              <a:buFont typeface="Wingdings" panose="05000000000000000000" pitchFamily="2" charset="2"/>
              <a:buChar char="Ø"/>
            </a:pPr>
            <a:r>
              <a:rPr lang="fr-FR" dirty="0" smtClean="0"/>
              <a:t>Les effets </a:t>
            </a:r>
            <a:r>
              <a:rPr lang="fr-FR" dirty="0"/>
              <a:t>du toxique sur l’organisme et sur l’environnement </a:t>
            </a:r>
          </a:p>
          <a:p>
            <a:pPr algn="just">
              <a:buFont typeface="Wingdings" panose="05000000000000000000" pitchFamily="2" charset="2"/>
              <a:buChar char="Ø"/>
            </a:pPr>
            <a:r>
              <a:rPr lang="fr-FR" dirty="0" smtClean="0"/>
              <a:t>la </a:t>
            </a:r>
            <a:r>
              <a:rPr lang="fr-FR" dirty="0"/>
              <a:t>détection des substances toxiques ;</a:t>
            </a:r>
          </a:p>
          <a:p>
            <a:pPr algn="just">
              <a:buFont typeface="Wingdings" panose="05000000000000000000" pitchFamily="2" charset="2"/>
              <a:buChar char="Ø"/>
            </a:pPr>
            <a:r>
              <a:rPr lang="fr-FR" dirty="0" smtClean="0"/>
              <a:t>la </a:t>
            </a:r>
            <a:r>
              <a:rPr lang="fr-FR" dirty="0"/>
              <a:t>manière </a:t>
            </a:r>
            <a:r>
              <a:rPr lang="fr-FR" dirty="0" smtClean="0"/>
              <a:t>de combattre ces substances </a:t>
            </a:r>
            <a:r>
              <a:rPr lang="fr-FR" dirty="0"/>
              <a:t>(antidotes).</a:t>
            </a:r>
          </a:p>
          <a:p>
            <a:pPr algn="just"/>
            <a:endParaRPr lang="fr-FR" dirty="0"/>
          </a:p>
        </p:txBody>
      </p:sp>
    </p:spTree>
    <p:extLst>
      <p:ext uri="{BB962C8B-B14F-4D97-AF65-F5344CB8AC3E}">
        <p14:creationId xmlns="" xmlns:p14="http://schemas.microsoft.com/office/powerpoint/2010/main" val="2455426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1026"/>
          <p:cNvSpPr>
            <a:spLocks noChangeArrowheads="1"/>
          </p:cNvSpPr>
          <p:nvPr/>
        </p:nvSpPr>
        <p:spPr bwMode="auto">
          <a:xfrm>
            <a:off x="2743200" y="381000"/>
            <a:ext cx="3200400" cy="1828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fr-FR" altLang="fr-FR">
                <a:latin typeface="Arial" panose="020B0604020202020204" pitchFamily="34" charset="0"/>
                <a:cs typeface="Times New Roman" panose="02020603050405020304" pitchFamily="18" charset="0"/>
              </a:rPr>
              <a:t>Toxicité chronique*</a:t>
            </a:r>
            <a:endParaRPr lang="fr-FR" altLang="fr-FR">
              <a:latin typeface="Arial" panose="020B0604020202020204" pitchFamily="34" charset="0"/>
              <a:cs typeface="Arial" panose="020B0604020202020204" pitchFamily="34" charset="0"/>
            </a:endParaRPr>
          </a:p>
        </p:txBody>
      </p:sp>
      <p:sp>
        <p:nvSpPr>
          <p:cNvPr id="29699" name="Text Box 1027"/>
          <p:cNvSpPr txBox="1">
            <a:spLocks noChangeArrowheads="1"/>
          </p:cNvSpPr>
          <p:nvPr/>
        </p:nvSpPr>
        <p:spPr bwMode="auto">
          <a:xfrm>
            <a:off x="304800" y="2514600"/>
            <a:ext cx="83058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dirty="0">
                <a:latin typeface="Arial" panose="020B0604020202020204" pitchFamily="34" charset="0"/>
                <a:cs typeface="Times New Roman" panose="02020603050405020304" pitchFamily="18" charset="0"/>
              </a:rPr>
              <a:t>Les signes apparaissent soit </a:t>
            </a:r>
            <a:r>
              <a:rPr lang="fr-FR" altLang="fr-FR" dirty="0">
                <a:latin typeface="Arial" panose="020B0604020202020204" pitchFamily="34" charset="0"/>
                <a:cs typeface="Times New Roman" panose="02020603050405020304" pitchFamily="18" charset="0"/>
              </a:rPr>
              <a:t>après une longue durée de consommation</a:t>
            </a:r>
            <a:r>
              <a:rPr lang="fr-FR" altLang="fr-FR" b="0" dirty="0">
                <a:latin typeface="Arial" panose="020B0604020202020204" pitchFamily="34" charset="0"/>
                <a:cs typeface="Times New Roman" panose="02020603050405020304" pitchFamily="18" charset="0"/>
              </a:rPr>
              <a:t> (</a:t>
            </a:r>
            <a:r>
              <a:rPr lang="fr-FR" altLang="fr-FR" b="0" dirty="0" err="1">
                <a:latin typeface="Arial" panose="020B0604020202020204" pitchFamily="34" charset="0"/>
                <a:cs typeface="Times New Roman" panose="02020603050405020304" pitchFamily="18" charset="0"/>
              </a:rPr>
              <a:t>multidoses</a:t>
            </a:r>
            <a:r>
              <a:rPr lang="fr-FR" altLang="fr-FR" b="0" dirty="0">
                <a:latin typeface="Arial" panose="020B0604020202020204" pitchFamily="34" charset="0"/>
                <a:cs typeface="Times New Roman" panose="02020603050405020304" pitchFamily="18" charset="0"/>
              </a:rPr>
              <a:t> ingérées)</a:t>
            </a:r>
            <a:r>
              <a:rPr lang="fr-FR" altLang="fr-FR" dirty="0">
                <a:latin typeface="Arial" panose="020B0604020202020204" pitchFamily="34" charset="0"/>
                <a:cs typeface="Times New Roman" panose="02020603050405020304" pitchFamily="18" charset="0"/>
              </a:rPr>
              <a:t>, d’exposition sans arrêt</a:t>
            </a:r>
            <a:r>
              <a:rPr lang="fr-FR" altLang="fr-FR" b="0" dirty="0">
                <a:latin typeface="Arial" panose="020B0604020202020204" pitchFamily="34" charset="0"/>
                <a:cs typeface="Times New Roman" panose="02020603050405020304" pitchFamily="18" charset="0"/>
              </a:rPr>
              <a:t> (dizaine d’années, vie, transmission entre générations) soit </a:t>
            </a:r>
            <a:r>
              <a:rPr lang="fr-FR" altLang="fr-FR" dirty="0">
                <a:latin typeface="Arial" panose="020B0604020202020204" pitchFamily="34" charset="0"/>
                <a:cs typeface="Times New Roman" panose="02020603050405020304" pitchFamily="18" charset="0"/>
              </a:rPr>
              <a:t>il peut y avoir une longue période entre l’exposition et la manifestation des troubles</a:t>
            </a:r>
            <a:r>
              <a:rPr lang="fr-FR" altLang="fr-FR" b="0" dirty="0">
                <a:latin typeface="Arial" panose="020B0604020202020204" pitchFamily="34" charset="0"/>
                <a:cs typeface="Times New Roman" panose="02020603050405020304" pitchFamily="18" charset="0"/>
              </a:rPr>
              <a:t> </a:t>
            </a:r>
          </a:p>
        </p:txBody>
      </p:sp>
      <p:sp>
        <p:nvSpPr>
          <p:cNvPr id="29701" name="Text Box 1029"/>
          <p:cNvSpPr txBox="1">
            <a:spLocks noChangeArrowheads="1"/>
          </p:cNvSpPr>
          <p:nvPr/>
        </p:nvSpPr>
        <p:spPr bwMode="auto">
          <a:xfrm>
            <a:off x="304800" y="4648200"/>
            <a:ext cx="83058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000" b="0">
                <a:latin typeface="Arial" panose="020B0604020202020204" pitchFamily="34" charset="0"/>
                <a:cs typeface="Times New Roman" panose="02020603050405020304" pitchFamily="18" charset="0"/>
              </a:rPr>
              <a:t>Exemples : </a:t>
            </a:r>
            <a:br>
              <a:rPr lang="fr-FR" altLang="fr-FR" sz="2000" b="0">
                <a:latin typeface="Arial" panose="020B0604020202020204" pitchFamily="34" charset="0"/>
                <a:cs typeface="Times New Roman" panose="02020603050405020304" pitchFamily="18" charset="0"/>
              </a:rPr>
            </a:br>
            <a:r>
              <a:rPr lang="fr-FR" altLang="fr-FR" sz="2000" b="0">
                <a:latin typeface="Arial" panose="020B0604020202020204" pitchFamily="34" charset="0"/>
                <a:cs typeface="Times New Roman" panose="02020603050405020304" pitchFamily="18" charset="0"/>
              </a:rPr>
              <a:t>- plomb : saturnisme atteinte du système nerveux ; </a:t>
            </a:r>
            <a:br>
              <a:rPr lang="fr-FR" altLang="fr-FR" sz="2000" b="0">
                <a:latin typeface="Arial" panose="020B0604020202020204" pitchFamily="34" charset="0"/>
                <a:cs typeface="Times New Roman" panose="02020603050405020304" pitchFamily="18" charset="0"/>
              </a:rPr>
            </a:br>
            <a:r>
              <a:rPr lang="fr-FR" altLang="fr-FR" sz="2000" b="0">
                <a:latin typeface="Arial" panose="020B0604020202020204" pitchFamily="34" charset="0"/>
                <a:cs typeface="Times New Roman" panose="02020603050405020304" pitchFamily="18" charset="0"/>
              </a:rPr>
              <a:t>- alcool : cirrhose du foie ; </a:t>
            </a:r>
            <a:br>
              <a:rPr lang="fr-FR" altLang="fr-FR" sz="2000" b="0">
                <a:latin typeface="Arial" panose="020B0604020202020204" pitchFamily="34" charset="0"/>
                <a:cs typeface="Times New Roman" panose="02020603050405020304" pitchFamily="18" charset="0"/>
              </a:rPr>
            </a:br>
            <a:r>
              <a:rPr lang="fr-FR" altLang="fr-FR" sz="2000" b="0">
                <a:latin typeface="Arial" panose="020B0604020202020204" pitchFamily="34" charset="0"/>
                <a:cs typeface="Times New Roman" panose="02020603050405020304" pitchFamily="18" charset="0"/>
              </a:rPr>
              <a:t>- dioxine : effet cancérigène, trouble de la reproduction ; </a:t>
            </a:r>
            <a:br>
              <a:rPr lang="fr-FR" altLang="fr-FR" sz="2000" b="0">
                <a:latin typeface="Arial" panose="020B0604020202020204" pitchFamily="34" charset="0"/>
                <a:cs typeface="Times New Roman" panose="02020603050405020304" pitchFamily="18" charset="0"/>
              </a:rPr>
            </a:br>
            <a:r>
              <a:rPr lang="fr-FR" altLang="fr-FR" sz="2000" b="0">
                <a:latin typeface="Arial" panose="020B0604020202020204" pitchFamily="34" charset="0"/>
                <a:cs typeface="Times New Roman" panose="02020603050405020304" pitchFamily="18" charset="0"/>
              </a:rPr>
              <a:t>- polyphénols : effet tératogène (déformation du fœtus)...</a:t>
            </a:r>
            <a:r>
              <a:rPr lang="fr-FR" altLang="fr-FR" sz="2000" b="0">
                <a:latin typeface="Arial" panose="020B0604020202020204" pitchFamily="34" charset="0"/>
              </a:rPr>
              <a:t> </a:t>
            </a:r>
          </a:p>
        </p:txBody>
      </p:sp>
    </p:spTree>
    <p:extLst>
      <p:ext uri="{BB962C8B-B14F-4D97-AF65-F5344CB8AC3E}">
        <p14:creationId xmlns="" xmlns:p14="http://schemas.microsoft.com/office/powerpoint/2010/main" val="679788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dissolve">
                                      <p:cBhvr>
                                        <p:cTn id="12" dur="500"/>
                                        <p:tgtEl>
                                          <p:spTgt spid="296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dissolve">
                                      <p:cBhvr>
                                        <p:cTn id="1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P spid="29699" grpId="0" autoUpdateAnimBg="0"/>
      <p:bldP spid="2970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3200" u="sng">
                <a:solidFill>
                  <a:srgbClr val="800000"/>
                </a:solidFill>
                <a:latin typeface="Arial" panose="020B0604020202020204" pitchFamily="34" charset="0"/>
                <a:cs typeface="Times New Roman" panose="02020603050405020304" pitchFamily="18" charset="0"/>
              </a:rPr>
              <a:t>Risques résultants de l’ingestion de toxiques </a:t>
            </a:r>
          </a:p>
        </p:txBody>
      </p:sp>
      <p:sp>
        <p:nvSpPr>
          <p:cNvPr id="14340" name="Text Box 4"/>
          <p:cNvSpPr txBox="1">
            <a:spLocks noChangeArrowheads="1"/>
          </p:cNvSpPr>
          <p:nvPr/>
        </p:nvSpPr>
        <p:spPr bwMode="auto">
          <a:xfrm>
            <a:off x="228600" y="1524000"/>
            <a:ext cx="84582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a:latin typeface="Arial" panose="020B0604020202020204" pitchFamily="34" charset="0"/>
                <a:cs typeface="Times New Roman" panose="02020603050405020304" pitchFamily="18" charset="0"/>
              </a:rPr>
              <a:t>Normalement, les produits toxiques sont évacués de l’organisme par </a:t>
            </a:r>
            <a:r>
              <a:rPr lang="fr-FR" altLang="fr-FR">
                <a:solidFill>
                  <a:srgbClr val="FF0000"/>
                </a:solidFill>
                <a:latin typeface="Arial" panose="020B0604020202020204" pitchFamily="34" charset="0"/>
                <a:cs typeface="Times New Roman" panose="02020603050405020304" pitchFamily="18" charset="0"/>
              </a:rPr>
              <a:t>les urines et les selles</a:t>
            </a:r>
            <a:r>
              <a:rPr lang="fr-FR" altLang="fr-FR">
                <a:latin typeface="Arial" panose="020B0604020202020204" pitchFamily="34" charset="0"/>
                <a:cs typeface="Times New Roman" panose="02020603050405020304" pitchFamily="18" charset="0"/>
              </a:rPr>
              <a:t>, après transformation ou non par le </a:t>
            </a:r>
            <a:r>
              <a:rPr lang="fr-FR" altLang="fr-FR">
                <a:solidFill>
                  <a:srgbClr val="FF0000"/>
                </a:solidFill>
                <a:latin typeface="Arial" panose="020B0604020202020204" pitchFamily="34" charset="0"/>
                <a:cs typeface="Times New Roman" panose="02020603050405020304" pitchFamily="18" charset="0"/>
              </a:rPr>
              <a:t>foie</a:t>
            </a:r>
            <a:r>
              <a:rPr lang="fr-FR" altLang="fr-FR">
                <a:latin typeface="Arial" panose="020B0604020202020204" pitchFamily="34" charset="0"/>
                <a:cs typeface="Times New Roman" panose="02020603050405020304" pitchFamily="18" charset="0"/>
              </a:rPr>
              <a:t> en un dérivé facile à évacuer du corps.</a:t>
            </a:r>
            <a:endParaRPr lang="fr-FR" altLang="fr-FR">
              <a:latin typeface="Arial" panose="020B0604020202020204" pitchFamily="34" charset="0"/>
            </a:endParaRPr>
          </a:p>
        </p:txBody>
      </p:sp>
      <p:sp>
        <p:nvSpPr>
          <p:cNvPr id="14341" name="Text Box 5"/>
          <p:cNvSpPr txBox="1">
            <a:spLocks noChangeArrowheads="1"/>
          </p:cNvSpPr>
          <p:nvPr/>
        </p:nvSpPr>
        <p:spPr bwMode="auto">
          <a:xfrm>
            <a:off x="304800" y="3276600"/>
            <a:ext cx="4419600" cy="1004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u="sng">
                <a:latin typeface="Arial" panose="020B0604020202020204" pitchFamily="34" charset="0"/>
                <a:cs typeface="Times New Roman" panose="02020603050405020304" pitchFamily="18" charset="0"/>
              </a:rPr>
              <a:t>2 exceptions</a:t>
            </a:r>
            <a:r>
              <a:rPr lang="fr-FR" altLang="fr-FR">
                <a:latin typeface="Arial" panose="020B0604020202020204" pitchFamily="34" charset="0"/>
                <a:cs typeface="Times New Roman" panose="02020603050405020304" pitchFamily="18" charset="0"/>
              </a:rPr>
              <a:t> :</a:t>
            </a:r>
          </a:p>
          <a:p>
            <a:pPr eaLnBrk="1" hangingPunct="1">
              <a:spcBef>
                <a:spcPct val="50000"/>
              </a:spcBef>
            </a:pPr>
            <a:endParaRPr lang="fr-FR" altLang="fr-FR" u="sng">
              <a:latin typeface="Arial" panose="020B0604020202020204" pitchFamily="34" charset="0"/>
            </a:endParaRPr>
          </a:p>
        </p:txBody>
      </p:sp>
      <p:sp>
        <p:nvSpPr>
          <p:cNvPr id="14342" name="AutoShape 6">
            <a:hlinkClick r:id="" action="ppaction://noaction" highlightClick="1"/>
          </p:cNvPr>
          <p:cNvSpPr>
            <a:spLocks noChangeArrowheads="1"/>
          </p:cNvSpPr>
          <p:nvPr/>
        </p:nvSpPr>
        <p:spPr bwMode="auto">
          <a:xfrm>
            <a:off x="2590800" y="3276600"/>
            <a:ext cx="533400" cy="533400"/>
          </a:xfrm>
          <a:prstGeom prst="actionButtonHelp">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Tree>
    <p:extLst>
      <p:ext uri="{BB962C8B-B14F-4D97-AF65-F5344CB8AC3E}">
        <p14:creationId xmlns="" xmlns:p14="http://schemas.microsoft.com/office/powerpoint/2010/main" val="1089978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dissolve">
                                      <p:cBhvr>
                                        <p:cTn id="11" dur="500"/>
                                        <p:tgtEl>
                                          <p:spTgt spid="1434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dissolve">
                                      <p:cBhvr>
                                        <p:cTn id="15" dur="500"/>
                                        <p:tgtEl>
                                          <p:spTgt spid="14341"/>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dissolve">
                                      <p:cBhvr>
                                        <p:cTn id="19"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utoUpdateAnimBg="0"/>
      <p:bldP spid="14341" grpId="0" autoUpdateAnimBg="0"/>
      <p:bldP spid="143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28600" y="304800"/>
            <a:ext cx="777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a:solidFill>
                  <a:srgbClr val="FF3300"/>
                </a:solidFill>
                <a:latin typeface="Arial" panose="020B0604020202020204" pitchFamily="34" charset="0"/>
                <a:cs typeface="Arial" panose="020B0604020202020204" pitchFamily="34" charset="0"/>
              </a:rPr>
              <a:t>- Toxicité après biotransformation* = biotoxification:</a:t>
            </a:r>
            <a:r>
              <a:rPr lang="fr-FR" altLang="fr-FR" b="0">
                <a:solidFill>
                  <a:srgbClr val="FF3300"/>
                </a:solidFill>
              </a:rPr>
              <a:t> </a:t>
            </a:r>
          </a:p>
        </p:txBody>
      </p:sp>
      <p:sp>
        <p:nvSpPr>
          <p:cNvPr id="30723" name="Text Box 3"/>
          <p:cNvSpPr txBox="1">
            <a:spLocks noChangeArrowheads="1"/>
          </p:cNvSpPr>
          <p:nvPr/>
        </p:nvSpPr>
        <p:spPr bwMode="auto">
          <a:xfrm>
            <a:off x="228600" y="838200"/>
            <a:ext cx="85344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b="0">
                <a:latin typeface="Arial" panose="020B0604020202020204" pitchFamily="34" charset="0"/>
                <a:cs typeface="Times New Roman" panose="02020603050405020304" pitchFamily="18" charset="0"/>
              </a:rPr>
              <a:t>une substance peut être inoffensive lorsqu’elle est absorbée par l’organisme. Elle passe dans le sang et est captée par le foie. Le foie transforme la substance en un dérivé toxique pour l’organisme par un processus d’activation toxique.</a:t>
            </a:r>
            <a:endParaRPr lang="fr-FR" altLang="fr-FR" b="0">
              <a:latin typeface="Arial" panose="020B0604020202020204" pitchFamily="34" charset="0"/>
            </a:endParaRPr>
          </a:p>
        </p:txBody>
      </p:sp>
      <p:sp>
        <p:nvSpPr>
          <p:cNvPr id="30724" name="Text Box 4"/>
          <p:cNvSpPr txBox="1">
            <a:spLocks noChangeArrowheads="1"/>
          </p:cNvSpPr>
          <p:nvPr/>
        </p:nvSpPr>
        <p:spPr bwMode="auto">
          <a:xfrm>
            <a:off x="228600" y="2590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a:latin typeface="Arial" panose="020B0604020202020204" pitchFamily="34" charset="0"/>
                <a:cs typeface="Times New Roman" panose="02020603050405020304" pitchFamily="18" charset="0"/>
              </a:rPr>
              <a:t>Exemple : </a:t>
            </a:r>
          </a:p>
        </p:txBody>
      </p:sp>
      <p:sp>
        <p:nvSpPr>
          <p:cNvPr id="30725" name="Text Box 5"/>
          <p:cNvSpPr txBox="1">
            <a:spLocks noChangeArrowheads="1"/>
          </p:cNvSpPr>
          <p:nvPr/>
        </p:nvSpPr>
        <p:spPr bwMode="auto">
          <a:xfrm>
            <a:off x="685800" y="3200400"/>
            <a:ext cx="71628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spcBef>
                <a:spcPct val="50000"/>
              </a:spcBef>
            </a:pPr>
            <a:r>
              <a:rPr lang="fr-FR" altLang="fr-FR" sz="2800" b="0">
                <a:solidFill>
                  <a:srgbClr val="FF0000"/>
                </a:solidFill>
                <a:latin typeface="Comic Sans MS" panose="030F0702030302020204" pitchFamily="66" charset="0"/>
                <a:cs typeface="Times New Roman" panose="02020603050405020304" pitchFamily="18" charset="0"/>
              </a:rPr>
              <a:t>Nitrate   </a:t>
            </a:r>
            <a:r>
              <a:rPr lang="fr-FR" altLang="fr-FR" sz="2800" b="0">
                <a:solidFill>
                  <a:srgbClr val="FF0000"/>
                </a:solidFill>
                <a:latin typeface="Comic Sans MS" panose="030F0702030302020204" pitchFamily="66" charset="0"/>
                <a:cs typeface="Times New Roman" panose="02020603050405020304" pitchFamily="18" charset="0"/>
                <a:sym typeface="Wingdings" panose="05000000000000000000" pitchFamily="2" charset="2"/>
              </a:rPr>
              <a:t>  N</a:t>
            </a:r>
            <a:r>
              <a:rPr lang="fr-FR" altLang="fr-FR" sz="2800" b="0">
                <a:solidFill>
                  <a:srgbClr val="FF0000"/>
                </a:solidFill>
                <a:latin typeface="Comic Sans MS" panose="030F0702030302020204" pitchFamily="66" charset="0"/>
                <a:cs typeface="Times New Roman" panose="02020603050405020304" pitchFamily="18" charset="0"/>
              </a:rPr>
              <a:t>itrite   </a:t>
            </a:r>
            <a:r>
              <a:rPr lang="fr-FR" altLang="fr-FR" sz="2800" b="0">
                <a:solidFill>
                  <a:srgbClr val="FF0000"/>
                </a:solidFill>
                <a:latin typeface="Comic Sans MS" panose="030F0702030302020204" pitchFamily="66" charset="0"/>
                <a:cs typeface="Times New Roman" panose="02020603050405020304" pitchFamily="18" charset="0"/>
                <a:sym typeface="Wingdings" panose="05000000000000000000" pitchFamily="2" charset="2"/>
              </a:rPr>
              <a:t>  </a:t>
            </a:r>
            <a:r>
              <a:rPr lang="fr-FR" altLang="fr-FR" sz="2800" b="0">
                <a:solidFill>
                  <a:srgbClr val="FF0000"/>
                </a:solidFill>
                <a:latin typeface="Comic Sans MS" panose="030F0702030302020204" pitchFamily="66" charset="0"/>
                <a:cs typeface="Times New Roman" panose="02020603050405020304" pitchFamily="18" charset="0"/>
              </a:rPr>
              <a:t> Nitrosamine</a:t>
            </a:r>
            <a:r>
              <a:rPr lang="fr-FR" altLang="fr-FR" sz="2800" b="0">
                <a:latin typeface="Comic Sans MS" panose="030F0702030302020204" pitchFamily="66" charset="0"/>
              </a:rPr>
              <a:t> </a:t>
            </a:r>
          </a:p>
        </p:txBody>
      </p:sp>
      <p:sp>
        <p:nvSpPr>
          <p:cNvPr id="30726" name="Text Box 6"/>
          <p:cNvSpPr txBox="1">
            <a:spLocks noChangeArrowheads="1"/>
          </p:cNvSpPr>
          <p:nvPr/>
        </p:nvSpPr>
        <p:spPr bwMode="auto">
          <a:xfrm>
            <a:off x="2362200" y="3733800"/>
            <a:ext cx="3886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a:solidFill>
                  <a:srgbClr val="000080"/>
                </a:solidFill>
                <a:latin typeface="Comic Sans MS" panose="030F0702030302020204" pitchFamily="66" charset="0"/>
                <a:cs typeface="Times New Roman" panose="02020603050405020304" pitchFamily="18" charset="0"/>
              </a:rPr>
              <a:t>action flore intestinale</a:t>
            </a:r>
            <a:r>
              <a:rPr lang="fr-FR" altLang="fr-FR" b="0">
                <a:latin typeface="Comic Sans MS" panose="030F0702030302020204" pitchFamily="66" charset="0"/>
                <a:cs typeface="Times New Roman" panose="02020603050405020304" pitchFamily="18" charset="0"/>
              </a:rPr>
              <a:t> </a:t>
            </a:r>
          </a:p>
        </p:txBody>
      </p:sp>
      <p:sp>
        <p:nvSpPr>
          <p:cNvPr id="30727" name="Text Box 7"/>
          <p:cNvSpPr txBox="1">
            <a:spLocks noChangeArrowheads="1"/>
          </p:cNvSpPr>
          <p:nvPr/>
        </p:nvSpPr>
        <p:spPr bwMode="auto">
          <a:xfrm>
            <a:off x="304800" y="4343400"/>
            <a:ext cx="533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000" b="0">
                <a:solidFill>
                  <a:srgbClr val="008000"/>
                </a:solidFill>
                <a:latin typeface="Comic Sans MS" panose="030F0702030302020204" pitchFamily="66" charset="0"/>
                <a:cs typeface="Times New Roman" panose="02020603050405020304" pitchFamily="18" charset="0"/>
              </a:rPr>
              <a:t>- Les </a:t>
            </a:r>
            <a:r>
              <a:rPr lang="fr-FR" altLang="fr-FR" sz="2000" u="sng">
                <a:solidFill>
                  <a:srgbClr val="008000"/>
                </a:solidFill>
                <a:latin typeface="Comic Sans MS" panose="030F0702030302020204" pitchFamily="66" charset="0"/>
                <a:cs typeface="Times New Roman" panose="02020603050405020304" pitchFamily="18" charset="0"/>
              </a:rPr>
              <a:t>nitrates</a:t>
            </a:r>
            <a:r>
              <a:rPr lang="fr-FR" altLang="fr-FR" sz="2000" b="0">
                <a:solidFill>
                  <a:srgbClr val="008000"/>
                </a:solidFill>
                <a:latin typeface="Comic Sans MS" panose="030F0702030302020204" pitchFamily="66" charset="0"/>
                <a:cs typeface="Times New Roman" panose="02020603050405020304" pitchFamily="18" charset="0"/>
              </a:rPr>
              <a:t> sont </a:t>
            </a:r>
            <a:r>
              <a:rPr lang="fr-FR" altLang="fr-FR" sz="2000">
                <a:solidFill>
                  <a:srgbClr val="008000"/>
                </a:solidFill>
                <a:latin typeface="Comic Sans MS" panose="030F0702030302020204" pitchFamily="66" charset="0"/>
                <a:cs typeface="Times New Roman" panose="02020603050405020304" pitchFamily="18" charset="0"/>
              </a:rPr>
              <a:t>inoffensifs</a:t>
            </a:r>
            <a:r>
              <a:rPr lang="fr-FR" altLang="fr-FR" sz="2000">
                <a:solidFill>
                  <a:srgbClr val="008000"/>
                </a:solidFill>
                <a:latin typeface="Comic Sans MS" panose="030F0702030302020204" pitchFamily="66" charset="0"/>
              </a:rPr>
              <a:t> </a:t>
            </a:r>
          </a:p>
        </p:txBody>
      </p:sp>
      <p:sp>
        <p:nvSpPr>
          <p:cNvPr id="30728" name="Text Box 8"/>
          <p:cNvSpPr txBox="1">
            <a:spLocks noChangeArrowheads="1"/>
          </p:cNvSpPr>
          <p:nvPr/>
        </p:nvSpPr>
        <p:spPr bwMode="auto">
          <a:xfrm>
            <a:off x="304800" y="4876800"/>
            <a:ext cx="85344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000" b="0">
                <a:solidFill>
                  <a:srgbClr val="008000"/>
                </a:solidFill>
                <a:latin typeface="Comic Sans MS" panose="030F0702030302020204" pitchFamily="66" charset="0"/>
                <a:cs typeface="Times New Roman" panose="02020603050405020304" pitchFamily="18" charset="0"/>
              </a:rPr>
              <a:t>- Les </a:t>
            </a:r>
            <a:r>
              <a:rPr lang="fr-FR" altLang="fr-FR" sz="2000" u="sng">
                <a:solidFill>
                  <a:srgbClr val="008000"/>
                </a:solidFill>
                <a:latin typeface="Comic Sans MS" panose="030F0702030302020204" pitchFamily="66" charset="0"/>
                <a:cs typeface="Times New Roman" panose="02020603050405020304" pitchFamily="18" charset="0"/>
              </a:rPr>
              <a:t>nitrites</a:t>
            </a:r>
            <a:r>
              <a:rPr lang="fr-FR" altLang="fr-FR" sz="2000" b="0">
                <a:solidFill>
                  <a:srgbClr val="008000"/>
                </a:solidFill>
                <a:latin typeface="Comic Sans MS" panose="030F0702030302020204" pitchFamily="66" charset="0"/>
                <a:cs typeface="Times New Roman" panose="02020603050405020304" pitchFamily="18" charset="0"/>
              </a:rPr>
              <a:t> peuvent </a:t>
            </a:r>
            <a:r>
              <a:rPr lang="fr-FR" altLang="fr-FR" sz="2000">
                <a:solidFill>
                  <a:srgbClr val="008000"/>
                </a:solidFill>
                <a:latin typeface="Comic Sans MS" panose="030F0702030302020204" pitchFamily="66" charset="0"/>
                <a:cs typeface="Times New Roman" panose="02020603050405020304" pitchFamily="18" charset="0"/>
              </a:rPr>
              <a:t>oxyder l’hémoglobine qui devient incapable de fixer le dioxygène</a:t>
            </a:r>
            <a:r>
              <a:rPr lang="fr-FR" altLang="fr-FR" sz="2000" b="0">
                <a:solidFill>
                  <a:srgbClr val="008000"/>
                </a:solidFill>
                <a:latin typeface="Comic Sans MS" panose="030F0702030302020204" pitchFamily="66" charset="0"/>
                <a:cs typeface="Times New Roman" panose="02020603050405020304" pitchFamily="18" charset="0"/>
              </a:rPr>
              <a:t>. Ceci provoque une </a:t>
            </a:r>
            <a:r>
              <a:rPr lang="fr-FR" altLang="fr-FR" sz="2000">
                <a:solidFill>
                  <a:srgbClr val="008000"/>
                </a:solidFill>
                <a:latin typeface="Comic Sans MS" panose="030F0702030302020204" pitchFamily="66" charset="0"/>
                <a:cs typeface="Times New Roman" panose="02020603050405020304" pitchFamily="18" charset="0"/>
              </a:rPr>
              <a:t>détresse respiratoire notamment chez les nourrissons</a:t>
            </a:r>
            <a:r>
              <a:rPr lang="fr-FR" altLang="fr-FR" sz="2000" b="0">
                <a:solidFill>
                  <a:srgbClr val="008000"/>
                </a:solidFill>
                <a:latin typeface="Comic Sans MS" panose="030F0702030302020204" pitchFamily="66" charset="0"/>
              </a:rPr>
              <a:t> </a:t>
            </a:r>
          </a:p>
        </p:txBody>
      </p:sp>
      <p:sp>
        <p:nvSpPr>
          <p:cNvPr id="30729" name="Text Box 9"/>
          <p:cNvSpPr txBox="1">
            <a:spLocks noChangeArrowheads="1"/>
          </p:cNvSpPr>
          <p:nvPr/>
        </p:nvSpPr>
        <p:spPr bwMode="auto">
          <a:xfrm>
            <a:off x="304800" y="5867400"/>
            <a:ext cx="8839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sz="2000" b="0">
                <a:solidFill>
                  <a:srgbClr val="008000"/>
                </a:solidFill>
                <a:latin typeface="Comic Sans MS" panose="030F0702030302020204" pitchFamily="66" charset="0"/>
                <a:cs typeface="Times New Roman" panose="02020603050405020304" pitchFamily="18" charset="0"/>
              </a:rPr>
              <a:t>- Les</a:t>
            </a:r>
            <a:r>
              <a:rPr lang="fr-FR" altLang="fr-FR" sz="2000">
                <a:solidFill>
                  <a:srgbClr val="008000"/>
                </a:solidFill>
                <a:latin typeface="Comic Sans MS" panose="030F0702030302020204" pitchFamily="66" charset="0"/>
                <a:cs typeface="Times New Roman" panose="02020603050405020304" pitchFamily="18" charset="0"/>
              </a:rPr>
              <a:t> </a:t>
            </a:r>
            <a:r>
              <a:rPr lang="fr-FR" altLang="fr-FR" sz="2000" u="sng">
                <a:solidFill>
                  <a:srgbClr val="008000"/>
                </a:solidFill>
                <a:latin typeface="Comic Sans MS" panose="030F0702030302020204" pitchFamily="66" charset="0"/>
                <a:cs typeface="Times New Roman" panose="02020603050405020304" pitchFamily="18" charset="0"/>
              </a:rPr>
              <a:t>nitrosamines</a:t>
            </a:r>
            <a:r>
              <a:rPr lang="fr-FR" altLang="fr-FR" sz="2000">
                <a:solidFill>
                  <a:srgbClr val="008000"/>
                </a:solidFill>
                <a:latin typeface="Comic Sans MS" panose="030F0702030302020204" pitchFamily="66" charset="0"/>
                <a:cs typeface="Times New Roman" panose="02020603050405020304" pitchFamily="18" charset="0"/>
              </a:rPr>
              <a:t> </a:t>
            </a:r>
            <a:r>
              <a:rPr lang="fr-FR" altLang="fr-FR" sz="2000" b="0">
                <a:solidFill>
                  <a:srgbClr val="008000"/>
                </a:solidFill>
                <a:latin typeface="Comic Sans MS" panose="030F0702030302020204" pitchFamily="66" charset="0"/>
                <a:cs typeface="Times New Roman" panose="02020603050405020304" pitchFamily="18" charset="0"/>
              </a:rPr>
              <a:t>ont un effet</a:t>
            </a:r>
            <a:r>
              <a:rPr lang="fr-FR" altLang="fr-FR" sz="2000">
                <a:solidFill>
                  <a:srgbClr val="008000"/>
                </a:solidFill>
                <a:latin typeface="Comic Sans MS" panose="030F0702030302020204" pitchFamily="66" charset="0"/>
                <a:cs typeface="Times New Roman" panose="02020603050405020304" pitchFamily="18" charset="0"/>
              </a:rPr>
              <a:t> fortement cancérigène</a:t>
            </a:r>
            <a:endParaRPr lang="fr-FR" altLang="fr-FR" sz="2000">
              <a:solidFill>
                <a:srgbClr val="008000"/>
              </a:solidFill>
              <a:latin typeface="Comic Sans MS" panose="030F0702030302020204" pitchFamily="66" charset="0"/>
            </a:endParaRPr>
          </a:p>
        </p:txBody>
      </p:sp>
    </p:spTree>
    <p:extLst>
      <p:ext uri="{BB962C8B-B14F-4D97-AF65-F5344CB8AC3E}">
        <p14:creationId xmlns="" xmlns:p14="http://schemas.microsoft.com/office/powerpoint/2010/main" val="3026087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dissolve">
                                      <p:cBhvr>
                                        <p:cTn id="11" dur="500"/>
                                        <p:tgtEl>
                                          <p:spTgt spid="3072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dissolve">
                                      <p:cBhvr>
                                        <p:cTn id="15" dur="500"/>
                                        <p:tgtEl>
                                          <p:spTgt spid="30724"/>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725"/>
                                        </p:tgtEl>
                                        <p:attrNameLst>
                                          <p:attrName>style.visibility</p:attrName>
                                        </p:attrNameLst>
                                      </p:cBhvr>
                                      <p:to>
                                        <p:strVal val="visible"/>
                                      </p:to>
                                    </p:set>
                                    <p:animEffect transition="in" filter="dissolve">
                                      <p:cBhvr>
                                        <p:cTn id="19" dur="500"/>
                                        <p:tgtEl>
                                          <p:spTgt spid="30725"/>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0726"/>
                                        </p:tgtEl>
                                        <p:attrNameLst>
                                          <p:attrName>style.visibility</p:attrName>
                                        </p:attrNameLst>
                                      </p:cBhvr>
                                      <p:to>
                                        <p:strVal val="visible"/>
                                      </p:to>
                                    </p:set>
                                    <p:animEffect transition="in" filter="dissolve">
                                      <p:cBhvr>
                                        <p:cTn id="23" dur="500"/>
                                        <p:tgtEl>
                                          <p:spTgt spid="307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0727"/>
                                        </p:tgtEl>
                                        <p:attrNameLst>
                                          <p:attrName>style.visibility</p:attrName>
                                        </p:attrNameLst>
                                      </p:cBhvr>
                                      <p:to>
                                        <p:strVal val="visible"/>
                                      </p:to>
                                    </p:set>
                                    <p:animEffect transition="in" filter="dissolve">
                                      <p:cBhvr>
                                        <p:cTn id="28" dur="500"/>
                                        <p:tgtEl>
                                          <p:spTgt spid="307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0728"/>
                                        </p:tgtEl>
                                        <p:attrNameLst>
                                          <p:attrName>style.visibility</p:attrName>
                                        </p:attrNameLst>
                                      </p:cBhvr>
                                      <p:to>
                                        <p:strVal val="visible"/>
                                      </p:to>
                                    </p:set>
                                    <p:animEffect transition="in" filter="dissolve">
                                      <p:cBhvr>
                                        <p:cTn id="33" dur="500"/>
                                        <p:tgtEl>
                                          <p:spTgt spid="307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0729"/>
                                        </p:tgtEl>
                                        <p:attrNameLst>
                                          <p:attrName>style.visibility</p:attrName>
                                        </p:attrNameLst>
                                      </p:cBhvr>
                                      <p:to>
                                        <p:strVal val="visible"/>
                                      </p:to>
                                    </p:set>
                                    <p:animEffect transition="in" filter="dissolve">
                                      <p:cBhvr>
                                        <p:cTn id="38"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autoUpdateAnimBg="0"/>
      <p:bldP spid="30724" grpId="0" autoUpdateAnimBg="0"/>
      <p:bldP spid="30725" grpId="0" autoUpdateAnimBg="0"/>
      <p:bldP spid="30726" grpId="0" autoUpdateAnimBg="0"/>
      <p:bldP spid="30727" grpId="0" autoUpdateAnimBg="0"/>
      <p:bldP spid="30728" grpId="0" autoUpdateAnimBg="0"/>
      <p:bldP spid="3072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304800"/>
            <a:ext cx="7772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a:solidFill>
                  <a:srgbClr val="FF3300"/>
                </a:solidFill>
                <a:latin typeface="Arial" panose="020B0604020202020204" pitchFamily="34" charset="0"/>
                <a:cs typeface="Arial" panose="020B0604020202020204" pitchFamily="34" charset="0"/>
              </a:rPr>
              <a:t>- </a:t>
            </a:r>
            <a:r>
              <a:rPr lang="fr-FR" altLang="fr-FR">
                <a:solidFill>
                  <a:srgbClr val="FF3300"/>
                </a:solidFill>
                <a:latin typeface="Arial" panose="020B0604020202020204" pitchFamily="34" charset="0"/>
                <a:cs typeface="Times New Roman" panose="02020603050405020304" pitchFamily="18" charset="0"/>
              </a:rPr>
              <a:t>Toxicité par accumulation* :</a:t>
            </a:r>
            <a:r>
              <a:rPr lang="fr-FR" altLang="fr-FR">
                <a:solidFill>
                  <a:srgbClr val="FF3300"/>
                </a:solidFill>
                <a:latin typeface="Arial" panose="020B0604020202020204" pitchFamily="34" charset="0"/>
                <a:cs typeface="Arial" panose="020B0604020202020204" pitchFamily="34" charset="0"/>
              </a:rPr>
              <a:t> </a:t>
            </a:r>
          </a:p>
        </p:txBody>
      </p:sp>
      <p:sp>
        <p:nvSpPr>
          <p:cNvPr id="31747" name="Text Box 3"/>
          <p:cNvSpPr txBox="1">
            <a:spLocks noChangeArrowheads="1"/>
          </p:cNvSpPr>
          <p:nvPr/>
        </p:nvSpPr>
        <p:spPr bwMode="auto">
          <a:xfrm>
            <a:off x="228600" y="838200"/>
            <a:ext cx="8534400"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b="0">
                <a:latin typeface="Arial" panose="020B0604020202020204" pitchFamily="34" charset="0"/>
                <a:cs typeface="Times New Roman" panose="02020603050405020304" pitchFamily="18" charset="0"/>
              </a:rPr>
              <a:t>Certaines substances toxiques liposolubles sont évacuées très lentement de l’organisme (plusieurs mois, années) car le foie les transforme difficilement en dérivés évacuables par l’organisme. Ils s’accumulent dans les graisses. Une consommation régulière de doses entraîne le stockage d’une quantité importante de produits toxiques dans le corps (avec apparition de la toxicité). </a:t>
            </a:r>
          </a:p>
        </p:txBody>
      </p:sp>
      <p:sp>
        <p:nvSpPr>
          <p:cNvPr id="31750" name="Text Box 6"/>
          <p:cNvSpPr txBox="1">
            <a:spLocks noChangeArrowheads="1"/>
          </p:cNvSpPr>
          <p:nvPr/>
        </p:nvSpPr>
        <p:spPr bwMode="auto">
          <a:xfrm>
            <a:off x="304800" y="36576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a:latin typeface="Arial" panose="020B0604020202020204" pitchFamily="34" charset="0"/>
                <a:cs typeface="Times New Roman" panose="02020603050405020304" pitchFamily="18" charset="0"/>
              </a:rPr>
              <a:t>Exemples : </a:t>
            </a:r>
          </a:p>
        </p:txBody>
      </p:sp>
      <p:sp>
        <p:nvSpPr>
          <p:cNvPr id="31751" name="Text Box 7"/>
          <p:cNvSpPr txBox="1">
            <a:spLocks noChangeArrowheads="1"/>
          </p:cNvSpPr>
          <p:nvPr/>
        </p:nvSpPr>
        <p:spPr bwMode="auto">
          <a:xfrm>
            <a:off x="304800" y="4191000"/>
            <a:ext cx="88392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buFontTx/>
              <a:buChar char="-"/>
            </a:pPr>
            <a:r>
              <a:rPr lang="fr-FR" altLang="fr-FR" b="0">
                <a:solidFill>
                  <a:srgbClr val="FF0000"/>
                </a:solidFill>
                <a:latin typeface="Comic Sans MS" panose="030F0702030302020204" pitchFamily="66" charset="0"/>
                <a:cs typeface="Times New Roman" panose="02020603050405020304" pitchFamily="18" charset="0"/>
              </a:rPr>
              <a:t> Certains plastifiants (PCB : polychlorobiphényle) accumulation dans tissu adipeux, </a:t>
            </a:r>
            <a:endParaRPr lang="fr-FR" altLang="fr-FR" b="0">
              <a:latin typeface="Comic Sans MS" panose="030F0702030302020204" pitchFamily="66" charset="0"/>
            </a:endParaRPr>
          </a:p>
        </p:txBody>
      </p:sp>
      <p:sp>
        <p:nvSpPr>
          <p:cNvPr id="31752" name="Rectangle 8"/>
          <p:cNvSpPr>
            <a:spLocks noChangeArrowheads="1"/>
          </p:cNvSpPr>
          <p:nvPr/>
        </p:nvSpPr>
        <p:spPr bwMode="auto">
          <a:xfrm>
            <a:off x="304800" y="5105400"/>
            <a:ext cx="807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buFontTx/>
              <a:buChar char="-"/>
            </a:pPr>
            <a:r>
              <a:rPr lang="fr-FR" altLang="fr-FR" b="0">
                <a:solidFill>
                  <a:srgbClr val="FF0000"/>
                </a:solidFill>
                <a:latin typeface="Comic Sans MS" panose="030F0702030302020204" pitchFamily="66" charset="0"/>
                <a:cs typeface="Times New Roman" panose="02020603050405020304" pitchFamily="18" charset="0"/>
              </a:rPr>
              <a:t> Le plomb accumulation au niveau du système nerveux, </a:t>
            </a:r>
          </a:p>
        </p:txBody>
      </p:sp>
      <p:sp>
        <p:nvSpPr>
          <p:cNvPr id="31753" name="Rectangle 9"/>
          <p:cNvSpPr>
            <a:spLocks noChangeArrowheads="1"/>
          </p:cNvSpPr>
          <p:nvPr/>
        </p:nvSpPr>
        <p:spPr bwMode="auto">
          <a:xfrm>
            <a:off x="304800" y="5715000"/>
            <a:ext cx="81534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buFontTx/>
              <a:buChar char="-"/>
            </a:pPr>
            <a:r>
              <a:rPr lang="fr-FR" altLang="fr-FR" b="0">
                <a:solidFill>
                  <a:srgbClr val="FF0000"/>
                </a:solidFill>
                <a:latin typeface="Comic Sans MS" panose="030F0702030302020204" pitchFamily="66" charset="0"/>
                <a:cs typeface="Times New Roman" panose="02020603050405020304" pitchFamily="18" charset="0"/>
              </a:rPr>
              <a:t> Les dérivés chlorés de la dioxine s’accumulent dans lait de vache et contaminent les consommateurs</a:t>
            </a:r>
          </a:p>
        </p:txBody>
      </p:sp>
    </p:spTree>
    <p:extLst>
      <p:ext uri="{BB962C8B-B14F-4D97-AF65-F5344CB8AC3E}">
        <p14:creationId xmlns="" xmlns:p14="http://schemas.microsoft.com/office/powerpoint/2010/main" val="106066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animEffect transition="in" filter="dissolve">
                                      <p:cBhvr>
                                        <p:cTn id="11" dur="500"/>
                                        <p:tgtEl>
                                          <p:spTgt spid="3174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dissolve">
                                      <p:cBhvr>
                                        <p:cTn id="15" dur="500"/>
                                        <p:tgtEl>
                                          <p:spTgt spid="317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751"/>
                                        </p:tgtEl>
                                        <p:attrNameLst>
                                          <p:attrName>style.visibility</p:attrName>
                                        </p:attrNameLst>
                                      </p:cBhvr>
                                      <p:to>
                                        <p:strVal val="visible"/>
                                      </p:to>
                                    </p:set>
                                    <p:animEffect transition="in" filter="dissolve">
                                      <p:cBhvr>
                                        <p:cTn id="20" dur="500"/>
                                        <p:tgtEl>
                                          <p:spTgt spid="317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1752"/>
                                        </p:tgtEl>
                                        <p:attrNameLst>
                                          <p:attrName>style.visibility</p:attrName>
                                        </p:attrNameLst>
                                      </p:cBhvr>
                                      <p:to>
                                        <p:strVal val="visible"/>
                                      </p:to>
                                    </p:set>
                                    <p:animEffect transition="in" filter="dissolve">
                                      <p:cBhvr>
                                        <p:cTn id="25" dur="500"/>
                                        <p:tgtEl>
                                          <p:spTgt spid="3175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753"/>
                                        </p:tgtEl>
                                        <p:attrNameLst>
                                          <p:attrName>style.visibility</p:attrName>
                                        </p:attrNameLst>
                                      </p:cBhvr>
                                      <p:to>
                                        <p:strVal val="visible"/>
                                      </p:to>
                                    </p:set>
                                    <p:animEffect transition="in" filter="dissolve">
                                      <p:cBhvr>
                                        <p:cTn id="30"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utoUpdateAnimBg="0"/>
      <p:bldP spid="31750" grpId="0" autoUpdateAnimBg="0"/>
      <p:bldP spid="31751" grpId="0" autoUpdateAnimBg="0"/>
      <p:bldP spid="31752" grpId="0" autoUpdateAnimBg="0"/>
      <p:bldP spid="3175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fr-FR" altLang="fr-FR" b="1" u="sng" smtClean="0">
                <a:solidFill>
                  <a:srgbClr val="008000"/>
                </a:solidFill>
                <a:latin typeface="Arial" panose="020B0604020202020204" pitchFamily="34" charset="0"/>
                <a:cs typeface="Times New Roman" panose="02020603050405020304" pitchFamily="18" charset="0"/>
              </a:rPr>
              <a:t>Principes de l’évaluation toxicologique</a:t>
            </a:r>
            <a:r>
              <a:rPr lang="fr-FR" altLang="fr-FR" b="1" u="sng" smtClean="0">
                <a:solidFill>
                  <a:srgbClr val="008000"/>
                </a:solidFill>
                <a:latin typeface="Arial" panose="020B0604020202020204" pitchFamily="34" charset="0"/>
                <a:cs typeface="Arial" panose="020B0604020202020204" pitchFamily="34" charset="0"/>
              </a:rPr>
              <a:t> </a:t>
            </a:r>
          </a:p>
        </p:txBody>
      </p:sp>
      <p:sp>
        <p:nvSpPr>
          <p:cNvPr id="9219" name="Text Box 3"/>
          <p:cNvSpPr txBox="1">
            <a:spLocks noChangeArrowheads="1"/>
          </p:cNvSpPr>
          <p:nvPr/>
        </p:nvSpPr>
        <p:spPr bwMode="auto">
          <a:xfrm>
            <a:off x="304800" y="2362200"/>
            <a:ext cx="8534400" cy="3560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b="0">
                <a:latin typeface="Arial" panose="020B0604020202020204" pitchFamily="34" charset="0"/>
                <a:cs typeface="Times New Roman" panose="02020603050405020304" pitchFamily="18" charset="0"/>
              </a:rPr>
              <a:t>Pour déterminer les paramètres toxicologiques d’un produit : On applique le produit sur des </a:t>
            </a:r>
            <a:r>
              <a:rPr lang="fr-FR" altLang="fr-FR">
                <a:latin typeface="Arial" panose="020B0604020202020204" pitchFamily="34" charset="0"/>
                <a:cs typeface="Times New Roman" panose="02020603050405020304" pitchFamily="18" charset="0"/>
              </a:rPr>
              <a:t>cultures de cellules</a:t>
            </a:r>
            <a:r>
              <a:rPr lang="fr-FR" altLang="fr-FR" b="0">
                <a:latin typeface="Arial" panose="020B0604020202020204" pitchFamily="34" charset="0"/>
                <a:cs typeface="Times New Roman" panose="02020603050405020304" pitchFamily="18" charset="0"/>
              </a:rPr>
              <a:t> ou des </a:t>
            </a:r>
            <a:r>
              <a:rPr lang="fr-FR" altLang="fr-FR">
                <a:latin typeface="Arial" panose="020B0604020202020204" pitchFamily="34" charset="0"/>
                <a:cs typeface="Times New Roman" panose="02020603050405020304" pitchFamily="18" charset="0"/>
              </a:rPr>
              <a:t>animaux</a:t>
            </a:r>
            <a:r>
              <a:rPr lang="fr-FR" altLang="fr-FR" b="0">
                <a:latin typeface="Arial" panose="020B0604020202020204" pitchFamily="34" charset="0"/>
                <a:cs typeface="Times New Roman" panose="02020603050405020304" pitchFamily="18" charset="0"/>
              </a:rPr>
              <a:t> et on observe les effets aigus, subaigus, chroniques. Les résultats sont extrapolés à l’homme. Ils sont complétés par les </a:t>
            </a:r>
            <a:r>
              <a:rPr lang="fr-FR" altLang="fr-FR">
                <a:latin typeface="Arial" panose="020B0604020202020204" pitchFamily="34" charset="0"/>
                <a:cs typeface="Times New Roman" panose="02020603050405020304" pitchFamily="18" charset="0"/>
              </a:rPr>
              <a:t>études épidémiologiques</a:t>
            </a:r>
            <a:r>
              <a:rPr lang="fr-FR" altLang="fr-FR" b="0">
                <a:latin typeface="Arial" panose="020B0604020202020204" pitchFamily="34" charset="0"/>
                <a:cs typeface="Times New Roman" panose="02020603050405020304" pitchFamily="18" charset="0"/>
              </a:rPr>
              <a:t> sur les populations humaines, enquêtes qui mettent en relation </a:t>
            </a:r>
            <a:r>
              <a:rPr lang="fr-FR" altLang="fr-FR">
                <a:solidFill>
                  <a:srgbClr val="FF0000"/>
                </a:solidFill>
                <a:latin typeface="Arial" panose="020B0604020202020204" pitchFamily="34" charset="0"/>
                <a:cs typeface="Times New Roman" panose="02020603050405020304" pitchFamily="18" charset="0"/>
              </a:rPr>
              <a:t>les troubles observés dans une population et la présence d’une substance potentiellement toxique.</a:t>
            </a:r>
            <a:r>
              <a:rPr lang="fr-FR" altLang="fr-FR" b="0">
                <a:solidFill>
                  <a:srgbClr val="FF0000"/>
                </a:solidFill>
                <a:latin typeface="Arial" panose="020B0604020202020204" pitchFamily="34" charset="0"/>
                <a:cs typeface="Times New Roman" panose="02020603050405020304" pitchFamily="18" charset="0"/>
              </a:rPr>
              <a:t> </a:t>
            </a:r>
          </a:p>
          <a:p>
            <a:pPr algn="just" eaLnBrk="1" hangingPunct="1">
              <a:spcBef>
                <a:spcPct val="50000"/>
              </a:spcBef>
            </a:pPr>
            <a:r>
              <a:rPr lang="fr-FR" altLang="fr-FR" b="0">
                <a:solidFill>
                  <a:srgbClr val="FF0000"/>
                </a:solidFill>
                <a:latin typeface="Arial" panose="020B0604020202020204" pitchFamily="34" charset="0"/>
                <a:cs typeface="Times New Roman" panose="02020603050405020304" pitchFamily="18" charset="0"/>
              </a:rPr>
              <a:t>Ex : l’amiante et certains cancers des poumons</a:t>
            </a:r>
            <a:endParaRPr lang="fr-FR" altLang="fr-FR" b="0">
              <a:latin typeface="Arial" panose="020B0604020202020204" pitchFamily="34" charset="0"/>
              <a:cs typeface="Times New Roman" panose="02020603050405020304" pitchFamily="18" charset="0"/>
            </a:endParaRPr>
          </a:p>
        </p:txBody>
      </p:sp>
    </p:spTree>
    <p:extLst>
      <p:ext uri="{BB962C8B-B14F-4D97-AF65-F5344CB8AC3E}">
        <p14:creationId xmlns="" xmlns:p14="http://schemas.microsoft.com/office/powerpoint/2010/main" val="1562300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dissolve">
                                      <p:cBhvr>
                                        <p:cTn id="11"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027"/>
          <p:cNvSpPr txBox="1">
            <a:spLocks noChangeArrowheads="1"/>
          </p:cNvSpPr>
          <p:nvPr/>
        </p:nvSpPr>
        <p:spPr bwMode="auto">
          <a:xfrm>
            <a:off x="228600" y="304800"/>
            <a:ext cx="85344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a:solidFill>
                  <a:srgbClr val="FF3300"/>
                </a:solidFill>
                <a:latin typeface="Arial" panose="020B0604020202020204" pitchFamily="34" charset="0"/>
                <a:cs typeface="Times New Roman" panose="02020603050405020304" pitchFamily="18" charset="0"/>
              </a:rPr>
              <a:t>- Des tests étudient trois types de réponses à l’ingestion de substances toxiques :</a:t>
            </a:r>
            <a:r>
              <a:rPr lang="fr-FR" altLang="fr-FR">
                <a:solidFill>
                  <a:srgbClr val="FF3300"/>
                </a:solidFill>
                <a:latin typeface="Arial" panose="020B0604020202020204" pitchFamily="34" charset="0"/>
                <a:cs typeface="Arial" panose="020B0604020202020204" pitchFamily="34" charset="0"/>
              </a:rPr>
              <a:t> </a:t>
            </a:r>
          </a:p>
        </p:txBody>
      </p:sp>
      <p:sp>
        <p:nvSpPr>
          <p:cNvPr id="32772" name="Text Box 1028"/>
          <p:cNvSpPr txBox="1">
            <a:spLocks noChangeArrowheads="1"/>
          </p:cNvSpPr>
          <p:nvPr/>
        </p:nvSpPr>
        <p:spPr bwMode="auto">
          <a:xfrm>
            <a:off x="381000" y="1905000"/>
            <a:ext cx="6553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800" b="0">
                <a:solidFill>
                  <a:srgbClr val="008000"/>
                </a:solidFill>
                <a:cs typeface="Times New Roman" panose="02020603050405020304" pitchFamily="18" charset="0"/>
                <a:sym typeface="Wingdings" panose="05000000000000000000" pitchFamily="2" charset="2"/>
              </a:rPr>
              <a:t></a:t>
            </a:r>
            <a:r>
              <a:rPr lang="fr-FR" altLang="fr-FR" sz="2800">
                <a:solidFill>
                  <a:srgbClr val="008000"/>
                </a:solidFill>
                <a:latin typeface="Arial" panose="020B0604020202020204" pitchFamily="34" charset="0"/>
                <a:cs typeface="Arial" panose="020B0604020202020204" pitchFamily="34" charset="0"/>
              </a:rPr>
              <a:t>les effets cancérigènes*</a:t>
            </a:r>
            <a:r>
              <a:rPr lang="fr-FR" altLang="fr-FR" sz="2800">
                <a:solidFill>
                  <a:srgbClr val="008000"/>
                </a:solidFill>
                <a:cs typeface="Times New Roman" panose="02020603050405020304" pitchFamily="18" charset="0"/>
              </a:rPr>
              <a:t> </a:t>
            </a:r>
            <a:r>
              <a:rPr lang="fr-FR" altLang="fr-FR" sz="2800" b="0">
                <a:solidFill>
                  <a:srgbClr val="008000"/>
                </a:solidFill>
              </a:rPr>
              <a:t> </a:t>
            </a:r>
          </a:p>
        </p:txBody>
      </p:sp>
      <p:sp>
        <p:nvSpPr>
          <p:cNvPr id="32773" name="Text Box 1029"/>
          <p:cNvSpPr txBox="1">
            <a:spLocks noChangeArrowheads="1"/>
          </p:cNvSpPr>
          <p:nvPr/>
        </p:nvSpPr>
        <p:spPr bwMode="auto">
          <a:xfrm>
            <a:off x="914400" y="3048000"/>
            <a:ext cx="6553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800" b="0">
                <a:solidFill>
                  <a:srgbClr val="008000"/>
                </a:solidFill>
                <a:cs typeface="Times New Roman" panose="02020603050405020304" pitchFamily="18" charset="0"/>
                <a:sym typeface="Wingdings" panose="05000000000000000000" pitchFamily="2" charset="2"/>
              </a:rPr>
              <a:t></a:t>
            </a:r>
            <a:r>
              <a:rPr lang="fr-FR" altLang="fr-FR" sz="2800">
                <a:solidFill>
                  <a:srgbClr val="008000"/>
                </a:solidFill>
                <a:latin typeface="Arial" panose="020B0604020202020204" pitchFamily="34" charset="0"/>
                <a:cs typeface="Arial" panose="020B0604020202020204" pitchFamily="34" charset="0"/>
              </a:rPr>
              <a:t>Les effets tératogènes* </a:t>
            </a:r>
            <a:r>
              <a:rPr lang="fr-FR" altLang="fr-FR" sz="2800" b="0">
                <a:solidFill>
                  <a:srgbClr val="008000"/>
                </a:solidFill>
              </a:rPr>
              <a:t>  </a:t>
            </a:r>
          </a:p>
        </p:txBody>
      </p:sp>
      <p:sp>
        <p:nvSpPr>
          <p:cNvPr id="32774" name="Text Box 1030"/>
          <p:cNvSpPr txBox="1">
            <a:spLocks noChangeArrowheads="1"/>
          </p:cNvSpPr>
          <p:nvPr/>
        </p:nvSpPr>
        <p:spPr bwMode="auto">
          <a:xfrm>
            <a:off x="1828800" y="4191000"/>
            <a:ext cx="6553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800" b="0">
                <a:solidFill>
                  <a:srgbClr val="008000"/>
                </a:solidFill>
                <a:cs typeface="Times New Roman" panose="02020603050405020304" pitchFamily="18" charset="0"/>
                <a:sym typeface="Wingdings" panose="05000000000000000000" pitchFamily="2" charset="2"/>
              </a:rPr>
              <a:t></a:t>
            </a:r>
            <a:r>
              <a:rPr lang="fr-FR" altLang="fr-FR" sz="2800">
                <a:solidFill>
                  <a:srgbClr val="008000"/>
                </a:solidFill>
                <a:latin typeface="Arial" panose="020B0604020202020204" pitchFamily="34" charset="0"/>
                <a:cs typeface="Arial" panose="020B0604020202020204" pitchFamily="34" charset="0"/>
              </a:rPr>
              <a:t> Les effets mutagènes* </a:t>
            </a:r>
            <a:r>
              <a:rPr lang="fr-FR" altLang="fr-FR" sz="2800" b="0">
                <a:solidFill>
                  <a:srgbClr val="008000"/>
                </a:solidFill>
              </a:rPr>
              <a:t>  </a:t>
            </a:r>
          </a:p>
        </p:txBody>
      </p:sp>
    </p:spTree>
    <p:extLst>
      <p:ext uri="{BB962C8B-B14F-4D97-AF65-F5344CB8AC3E}">
        <p14:creationId xmlns="" xmlns:p14="http://schemas.microsoft.com/office/powerpoint/2010/main" val="2184886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dissolve">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dissolve">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dissolve">
                                      <p:cBhvr>
                                        <p:cTn id="2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P spid="32773" grpId="0" autoUpdateAnimBg="0"/>
      <p:bldP spid="3277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lum bright="6000" contrast="6000"/>
            <a:extLst>
              <a:ext uri="{28A0092B-C50C-407E-A947-70E740481C1C}">
                <a14:useLocalDpi xmlns="" xmlns:a14="http://schemas.microsoft.com/office/drawing/2010/main" val="0"/>
              </a:ext>
            </a:extLst>
          </a:blip>
          <a:srcRect l="52127" t="18672"/>
          <a:stretch>
            <a:fillRect/>
          </a:stretch>
        </p:blipFill>
        <p:spPr bwMode="auto">
          <a:xfrm>
            <a:off x="1905000" y="914400"/>
            <a:ext cx="5029200" cy="416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Rectangle 10"/>
          <p:cNvSpPr>
            <a:spLocks noChangeArrowheads="1"/>
          </p:cNvSpPr>
          <p:nvPr/>
        </p:nvSpPr>
        <p:spPr bwMode="auto">
          <a:xfrm>
            <a:off x="2857500" y="20923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21508" name="Text Box 21"/>
          <p:cNvSpPr txBox="1">
            <a:spLocks noChangeArrowheads="1"/>
          </p:cNvSpPr>
          <p:nvPr/>
        </p:nvSpPr>
        <p:spPr bwMode="auto">
          <a:xfrm>
            <a:off x="4038600" y="990600"/>
            <a:ext cx="1905000" cy="381000"/>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bIns="0"/>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fr-FR" sz="1800">
                <a:latin typeface="Arial" panose="020B0604020202020204" pitchFamily="34" charset="0"/>
                <a:cs typeface="Arial" panose="020B0604020202020204" pitchFamily="34" charset="0"/>
              </a:rPr>
              <a:t>Substance A</a:t>
            </a:r>
          </a:p>
          <a:p>
            <a:pPr algn="ctr"/>
            <a:endParaRPr lang="en-US" altLang="fr-FR" sz="1800" b="0"/>
          </a:p>
        </p:txBody>
      </p:sp>
      <p:sp>
        <p:nvSpPr>
          <p:cNvPr id="21509" name="Text Box 22"/>
          <p:cNvSpPr txBox="1">
            <a:spLocks noChangeArrowheads="1"/>
          </p:cNvSpPr>
          <p:nvPr/>
        </p:nvSpPr>
        <p:spPr bwMode="auto">
          <a:xfrm>
            <a:off x="4495800" y="2438400"/>
            <a:ext cx="1825625" cy="412750"/>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bIns="0"/>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fr-FR" sz="1800">
                <a:latin typeface="Arial" panose="020B0604020202020204" pitchFamily="34" charset="0"/>
                <a:cs typeface="Arial" panose="020B0604020202020204" pitchFamily="34" charset="0"/>
              </a:rPr>
              <a:t>Substance B</a:t>
            </a:r>
          </a:p>
          <a:p>
            <a:pPr algn="ctr"/>
            <a:endParaRPr lang="en-US" altLang="fr-FR" sz="1800" b="0"/>
          </a:p>
        </p:txBody>
      </p:sp>
      <p:sp>
        <p:nvSpPr>
          <p:cNvPr id="33815" name="Text Box 23"/>
          <p:cNvSpPr txBox="1">
            <a:spLocks noChangeArrowheads="1"/>
          </p:cNvSpPr>
          <p:nvPr/>
        </p:nvSpPr>
        <p:spPr bwMode="auto">
          <a:xfrm>
            <a:off x="304800" y="228600"/>
            <a:ext cx="8382000" cy="457200"/>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fr-FR">
                <a:latin typeface="Comic Sans MS" panose="030F0702030302020204" pitchFamily="66" charset="0"/>
                <a:cs typeface="Times New Roman" panose="02020603050405020304" pitchFamily="18" charset="0"/>
              </a:rPr>
              <a:t> Détermination de la DL 50 de 2 substances A et B</a:t>
            </a:r>
          </a:p>
          <a:p>
            <a:pPr algn="ctr"/>
            <a:endParaRPr lang="en-US" altLang="fr-FR">
              <a:latin typeface="Comic Sans MS" panose="030F0702030302020204" pitchFamily="66" charset="0"/>
            </a:endParaRPr>
          </a:p>
        </p:txBody>
      </p:sp>
      <p:sp>
        <p:nvSpPr>
          <p:cNvPr id="21511" name="Rectangle 24"/>
          <p:cNvSpPr>
            <a:spLocks noChangeArrowheads="1"/>
          </p:cNvSpPr>
          <p:nvPr/>
        </p:nvSpPr>
        <p:spPr bwMode="auto">
          <a:xfrm>
            <a:off x="4876800" y="2895600"/>
            <a:ext cx="1905000" cy="1524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33817" name="Text Box 25"/>
          <p:cNvSpPr txBox="1">
            <a:spLocks noChangeArrowheads="1"/>
          </p:cNvSpPr>
          <p:nvPr/>
        </p:nvSpPr>
        <p:spPr bwMode="auto">
          <a:xfrm>
            <a:off x="457200" y="5181600"/>
            <a:ext cx="6324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i="1">
                <a:solidFill>
                  <a:srgbClr val="008000"/>
                </a:solidFill>
                <a:cs typeface="Times New Roman" panose="02020603050405020304" pitchFamily="18" charset="0"/>
              </a:rPr>
              <a:t>Quelle est la substance la plus toxique ? </a:t>
            </a:r>
          </a:p>
        </p:txBody>
      </p:sp>
      <p:sp>
        <p:nvSpPr>
          <p:cNvPr id="33818" name="Text Box 26"/>
          <p:cNvSpPr txBox="1">
            <a:spLocks noChangeArrowheads="1"/>
          </p:cNvSpPr>
          <p:nvPr/>
        </p:nvSpPr>
        <p:spPr bwMode="auto">
          <a:xfrm>
            <a:off x="457200" y="5638800"/>
            <a:ext cx="8305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200" b="0">
                <a:solidFill>
                  <a:srgbClr val="FF0000"/>
                </a:solidFill>
                <a:latin typeface="Arial" panose="020B0604020202020204" pitchFamily="34" charset="0"/>
                <a:cs typeface="Times New Roman" panose="02020603050405020304" pitchFamily="18" charset="0"/>
              </a:rPr>
              <a:t>toxicité B moins élevée que A car pour une dose unique plus faible A provoque la mort de 50% des cobayes</a:t>
            </a:r>
            <a:r>
              <a:rPr lang="fr-FR" altLang="fr-FR" sz="2200" b="0">
                <a:latin typeface="Arial" panose="020B0604020202020204" pitchFamily="34" charset="0"/>
              </a:rPr>
              <a:t> </a:t>
            </a:r>
          </a:p>
        </p:txBody>
      </p:sp>
    </p:spTree>
    <p:extLst>
      <p:ext uri="{BB962C8B-B14F-4D97-AF65-F5344CB8AC3E}">
        <p14:creationId xmlns="" xmlns:p14="http://schemas.microsoft.com/office/powerpoint/2010/main" val="3385453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815"/>
                                        </p:tgtEl>
                                        <p:attrNameLst>
                                          <p:attrName>style.visibility</p:attrName>
                                        </p:attrNameLst>
                                      </p:cBhvr>
                                      <p:to>
                                        <p:strVal val="visible"/>
                                      </p:to>
                                    </p:set>
                                    <p:animEffect transition="in" filter="dissolve">
                                      <p:cBhvr>
                                        <p:cTn id="7" dur="500"/>
                                        <p:tgtEl>
                                          <p:spTgt spid="3381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817"/>
                                        </p:tgtEl>
                                        <p:attrNameLst>
                                          <p:attrName>style.visibility</p:attrName>
                                        </p:attrNameLst>
                                      </p:cBhvr>
                                      <p:to>
                                        <p:strVal val="visible"/>
                                      </p:to>
                                    </p:set>
                                    <p:animEffect transition="in" filter="dissolve">
                                      <p:cBhvr>
                                        <p:cTn id="11" dur="500"/>
                                        <p:tgtEl>
                                          <p:spTgt spid="338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3818"/>
                                        </p:tgtEl>
                                        <p:attrNameLst>
                                          <p:attrName>style.visibility</p:attrName>
                                        </p:attrNameLst>
                                      </p:cBhvr>
                                      <p:to>
                                        <p:strVal val="visible"/>
                                      </p:to>
                                    </p:set>
                                    <p:animEffect transition="in" filter="dissolve">
                                      <p:cBhvr>
                                        <p:cTn id="16" dur="500"/>
                                        <p:tgtEl>
                                          <p:spTgt spid="33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animBg="1" autoUpdateAnimBg="0"/>
      <p:bldP spid="33817" grpId="0" autoUpdateAnimBg="0"/>
      <p:bldP spid="3381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323975" y="107156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pic>
        <p:nvPicPr>
          <p:cNvPr id="348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987"/>
          <a:stretch>
            <a:fillRect/>
          </a:stretch>
        </p:blipFill>
        <p:spPr bwMode="auto">
          <a:xfrm>
            <a:off x="0" y="111125"/>
            <a:ext cx="9144000" cy="663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2" name="Rectangle 4"/>
          <p:cNvSpPr>
            <a:spLocks noChangeArrowheads="1"/>
          </p:cNvSpPr>
          <p:nvPr/>
        </p:nvSpPr>
        <p:spPr bwMode="auto">
          <a:xfrm>
            <a:off x="0" y="0"/>
            <a:ext cx="609600" cy="4572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22533" name="Rectangle 5"/>
          <p:cNvSpPr>
            <a:spLocks noChangeArrowheads="1"/>
          </p:cNvSpPr>
          <p:nvPr/>
        </p:nvSpPr>
        <p:spPr bwMode="auto">
          <a:xfrm>
            <a:off x="0" y="2209800"/>
            <a:ext cx="609600" cy="4572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Tree>
    <p:extLst>
      <p:ext uri="{BB962C8B-B14F-4D97-AF65-F5344CB8AC3E}">
        <p14:creationId xmlns="" xmlns:p14="http://schemas.microsoft.com/office/powerpoint/2010/main" val="1204145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Oval 2051"/>
          <p:cNvSpPr>
            <a:spLocks noChangeArrowheads="1"/>
          </p:cNvSpPr>
          <p:nvPr/>
        </p:nvSpPr>
        <p:spPr bwMode="auto">
          <a:xfrm>
            <a:off x="304800" y="304800"/>
            <a:ext cx="1905000" cy="12954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fr-FR" altLang="fr-FR">
                <a:latin typeface="Arial" panose="020B0604020202020204" pitchFamily="34" charset="0"/>
                <a:cs typeface="Times New Roman" panose="02020603050405020304" pitchFamily="18" charset="0"/>
              </a:rPr>
              <a:t>DSE*</a:t>
            </a:r>
            <a:r>
              <a:rPr lang="fr-FR" altLang="fr-FR">
                <a:latin typeface="Arial" panose="020B0604020202020204" pitchFamily="34" charset="0"/>
                <a:cs typeface="Arial" panose="020B0604020202020204" pitchFamily="34" charset="0"/>
              </a:rPr>
              <a:t> </a:t>
            </a:r>
          </a:p>
        </p:txBody>
      </p:sp>
      <p:sp>
        <p:nvSpPr>
          <p:cNvPr id="35844" name="Text Box 2052"/>
          <p:cNvSpPr txBox="1">
            <a:spLocks noChangeArrowheads="1"/>
          </p:cNvSpPr>
          <p:nvPr/>
        </p:nvSpPr>
        <p:spPr bwMode="auto">
          <a:xfrm>
            <a:off x="2514600" y="762000"/>
            <a:ext cx="6324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u="sng">
                <a:solidFill>
                  <a:srgbClr val="FF0000"/>
                </a:solidFill>
                <a:latin typeface="Arial" panose="020B0604020202020204" pitchFamily="34" charset="0"/>
                <a:cs typeface="Times New Roman" panose="02020603050405020304" pitchFamily="18" charset="0"/>
              </a:rPr>
              <a:t>D</a:t>
            </a:r>
            <a:r>
              <a:rPr lang="fr-FR" altLang="fr-FR">
                <a:solidFill>
                  <a:srgbClr val="FF0000"/>
                </a:solidFill>
                <a:latin typeface="Arial" panose="020B0604020202020204" pitchFamily="34" charset="0"/>
                <a:cs typeface="Times New Roman" panose="02020603050405020304" pitchFamily="18" charset="0"/>
              </a:rPr>
              <a:t>ose </a:t>
            </a:r>
            <a:r>
              <a:rPr lang="fr-FR" altLang="fr-FR" b="0">
                <a:solidFill>
                  <a:srgbClr val="FF0000"/>
                </a:solidFill>
                <a:latin typeface="Arial" panose="020B0604020202020204" pitchFamily="34" charset="0"/>
                <a:cs typeface="Times New Roman" panose="02020603050405020304" pitchFamily="18" charset="0"/>
              </a:rPr>
              <a:t>la plus élevée </a:t>
            </a:r>
            <a:r>
              <a:rPr lang="fr-FR" altLang="fr-FR" u="sng">
                <a:solidFill>
                  <a:srgbClr val="FF0000"/>
                </a:solidFill>
                <a:latin typeface="Arial" panose="020B0604020202020204" pitchFamily="34" charset="0"/>
                <a:cs typeface="Times New Roman" panose="02020603050405020304" pitchFamily="18" charset="0"/>
              </a:rPr>
              <a:t>S</a:t>
            </a:r>
            <a:r>
              <a:rPr lang="fr-FR" altLang="fr-FR">
                <a:solidFill>
                  <a:srgbClr val="FF0000"/>
                </a:solidFill>
                <a:latin typeface="Arial" panose="020B0604020202020204" pitchFamily="34" charset="0"/>
                <a:cs typeface="Times New Roman" panose="02020603050405020304" pitchFamily="18" charset="0"/>
              </a:rPr>
              <a:t>ans </a:t>
            </a:r>
            <a:r>
              <a:rPr lang="fr-FR" altLang="fr-FR" u="sng">
                <a:solidFill>
                  <a:srgbClr val="FF0000"/>
                </a:solidFill>
                <a:latin typeface="Arial" panose="020B0604020202020204" pitchFamily="34" charset="0"/>
                <a:cs typeface="Times New Roman" panose="02020603050405020304" pitchFamily="18" charset="0"/>
              </a:rPr>
              <a:t>E</a:t>
            </a:r>
            <a:r>
              <a:rPr lang="fr-FR" altLang="fr-FR">
                <a:solidFill>
                  <a:srgbClr val="FF0000"/>
                </a:solidFill>
                <a:latin typeface="Arial" panose="020B0604020202020204" pitchFamily="34" charset="0"/>
                <a:cs typeface="Times New Roman" panose="02020603050405020304" pitchFamily="18" charset="0"/>
              </a:rPr>
              <a:t>ffet</a:t>
            </a:r>
            <a:r>
              <a:rPr lang="fr-FR" altLang="fr-FR" b="0">
                <a:solidFill>
                  <a:srgbClr val="FF0000"/>
                </a:solidFill>
                <a:latin typeface="Arial" panose="020B0604020202020204" pitchFamily="34" charset="0"/>
                <a:cs typeface="Times New Roman" panose="02020603050405020304" pitchFamily="18" charset="0"/>
              </a:rPr>
              <a:t> sur la santé </a:t>
            </a:r>
          </a:p>
        </p:txBody>
      </p:sp>
      <p:sp>
        <p:nvSpPr>
          <p:cNvPr id="35845" name="Oval 2053"/>
          <p:cNvSpPr>
            <a:spLocks noChangeArrowheads="1"/>
          </p:cNvSpPr>
          <p:nvPr/>
        </p:nvSpPr>
        <p:spPr bwMode="auto">
          <a:xfrm>
            <a:off x="304800" y="2667000"/>
            <a:ext cx="1905000" cy="12954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fr-FR" altLang="fr-FR">
                <a:latin typeface="Arial" panose="020B0604020202020204" pitchFamily="34" charset="0"/>
                <a:cs typeface="Times New Roman" panose="02020603050405020304" pitchFamily="18" charset="0"/>
              </a:rPr>
              <a:t>DJA* </a:t>
            </a:r>
          </a:p>
        </p:txBody>
      </p:sp>
      <p:sp>
        <p:nvSpPr>
          <p:cNvPr id="35846" name="Text Box 2054"/>
          <p:cNvSpPr txBox="1">
            <a:spLocks noChangeArrowheads="1"/>
          </p:cNvSpPr>
          <p:nvPr/>
        </p:nvSpPr>
        <p:spPr bwMode="auto">
          <a:xfrm>
            <a:off x="2514600" y="2057400"/>
            <a:ext cx="63246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u="sng">
                <a:solidFill>
                  <a:srgbClr val="FF0000"/>
                </a:solidFill>
                <a:latin typeface="Arial" panose="020B0604020202020204" pitchFamily="34" charset="0"/>
                <a:cs typeface="Times New Roman" panose="02020603050405020304" pitchFamily="18" charset="0"/>
              </a:rPr>
              <a:t>D</a:t>
            </a:r>
            <a:r>
              <a:rPr lang="fr-FR" altLang="fr-FR">
                <a:solidFill>
                  <a:srgbClr val="FF0000"/>
                </a:solidFill>
                <a:latin typeface="Arial" panose="020B0604020202020204" pitchFamily="34" charset="0"/>
                <a:cs typeface="Times New Roman" panose="02020603050405020304" pitchFamily="18" charset="0"/>
              </a:rPr>
              <a:t>ose </a:t>
            </a:r>
            <a:r>
              <a:rPr lang="fr-FR" altLang="fr-FR" u="sng">
                <a:solidFill>
                  <a:srgbClr val="FF0000"/>
                </a:solidFill>
                <a:latin typeface="Arial" panose="020B0604020202020204" pitchFamily="34" charset="0"/>
                <a:cs typeface="Times New Roman" panose="02020603050405020304" pitchFamily="18" charset="0"/>
              </a:rPr>
              <a:t>J</a:t>
            </a:r>
            <a:r>
              <a:rPr lang="fr-FR" altLang="fr-FR">
                <a:solidFill>
                  <a:srgbClr val="FF0000"/>
                </a:solidFill>
                <a:latin typeface="Arial" panose="020B0604020202020204" pitchFamily="34" charset="0"/>
                <a:cs typeface="Times New Roman" panose="02020603050405020304" pitchFamily="18" charset="0"/>
              </a:rPr>
              <a:t>ournalière </a:t>
            </a:r>
            <a:r>
              <a:rPr lang="fr-FR" altLang="fr-FR" u="sng">
                <a:solidFill>
                  <a:srgbClr val="FF0000"/>
                </a:solidFill>
                <a:latin typeface="Arial" panose="020B0604020202020204" pitchFamily="34" charset="0"/>
                <a:cs typeface="Times New Roman" panose="02020603050405020304" pitchFamily="18" charset="0"/>
              </a:rPr>
              <a:t>A</a:t>
            </a:r>
            <a:r>
              <a:rPr lang="fr-FR" altLang="fr-FR">
                <a:solidFill>
                  <a:srgbClr val="FF0000"/>
                </a:solidFill>
                <a:latin typeface="Arial" panose="020B0604020202020204" pitchFamily="34" charset="0"/>
                <a:cs typeface="Times New Roman" panose="02020603050405020304" pitchFamily="18" charset="0"/>
              </a:rPr>
              <a:t>dmissible </a:t>
            </a:r>
            <a:r>
              <a:rPr lang="fr-FR" altLang="fr-FR" b="0">
                <a:solidFill>
                  <a:srgbClr val="FF0000"/>
                </a:solidFill>
                <a:latin typeface="Arial" panose="020B0604020202020204" pitchFamily="34" charset="0"/>
                <a:cs typeface="Times New Roman" panose="02020603050405020304" pitchFamily="18" charset="0"/>
              </a:rPr>
              <a:t>: Quantité de produit qui peut être consommé quotidiennement, même pendant toute une vie, sans entraîner de risque pour la santé. </a:t>
            </a:r>
          </a:p>
        </p:txBody>
      </p:sp>
      <p:sp>
        <p:nvSpPr>
          <p:cNvPr id="35847" name="Text Box 2055"/>
          <p:cNvSpPr txBox="1">
            <a:spLocks noChangeArrowheads="1"/>
          </p:cNvSpPr>
          <p:nvPr/>
        </p:nvSpPr>
        <p:spPr bwMode="auto">
          <a:xfrm>
            <a:off x="2514600" y="3581400"/>
            <a:ext cx="63246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a:solidFill>
                  <a:srgbClr val="FF0000"/>
                </a:solidFill>
                <a:latin typeface="Arial" panose="020B0604020202020204" pitchFamily="34" charset="0"/>
                <a:cs typeface="Times New Roman" panose="02020603050405020304" pitchFamily="18" charset="0"/>
              </a:rPr>
              <a:t>Elle est exprimée en </a:t>
            </a:r>
            <a:r>
              <a:rPr lang="fr-FR" altLang="fr-FR">
                <a:solidFill>
                  <a:srgbClr val="FF0000"/>
                </a:solidFill>
                <a:latin typeface="Arial" panose="020B0604020202020204" pitchFamily="34" charset="0"/>
                <a:cs typeface="Times New Roman" panose="02020603050405020304" pitchFamily="18" charset="0"/>
              </a:rPr>
              <a:t>mg/Kg de poids corporel/jour</a:t>
            </a:r>
            <a:r>
              <a:rPr lang="fr-FR" altLang="fr-FR" b="0">
                <a:solidFill>
                  <a:srgbClr val="FF0000"/>
                </a:solidFill>
                <a:latin typeface="Arial" panose="020B0604020202020204" pitchFamily="34" charset="0"/>
                <a:cs typeface="Times New Roman" panose="02020603050405020304" pitchFamily="18" charset="0"/>
              </a:rPr>
              <a:t> et elle correspond à </a:t>
            </a:r>
            <a:r>
              <a:rPr lang="fr-FR" altLang="fr-FR">
                <a:solidFill>
                  <a:srgbClr val="FF0000"/>
                </a:solidFill>
                <a:latin typeface="Arial" panose="020B0604020202020204" pitchFamily="34" charset="0"/>
                <a:cs typeface="Times New Roman" panose="02020603050405020304" pitchFamily="18" charset="0"/>
              </a:rPr>
              <a:t>DSE/100</a:t>
            </a:r>
            <a:r>
              <a:rPr lang="fr-FR" altLang="fr-FR" b="0">
                <a:solidFill>
                  <a:srgbClr val="FF0000"/>
                </a:solidFill>
                <a:latin typeface="Arial" panose="020B0604020202020204" pitchFamily="34" charset="0"/>
                <a:cs typeface="Times New Roman" panose="02020603050405020304" pitchFamily="18" charset="0"/>
              </a:rPr>
              <a:t> ou </a:t>
            </a:r>
            <a:r>
              <a:rPr lang="fr-FR" altLang="fr-FR">
                <a:solidFill>
                  <a:srgbClr val="FF0000"/>
                </a:solidFill>
                <a:latin typeface="Arial" panose="020B0604020202020204" pitchFamily="34" charset="0"/>
                <a:cs typeface="Times New Roman" panose="02020603050405020304" pitchFamily="18" charset="0"/>
              </a:rPr>
              <a:t>1000 facteur de « sécurité »</a:t>
            </a:r>
          </a:p>
        </p:txBody>
      </p:sp>
      <p:sp>
        <p:nvSpPr>
          <p:cNvPr id="35849" name="Oval 2057"/>
          <p:cNvSpPr>
            <a:spLocks noChangeArrowheads="1"/>
          </p:cNvSpPr>
          <p:nvPr/>
        </p:nvSpPr>
        <p:spPr bwMode="auto">
          <a:xfrm>
            <a:off x="304800" y="4953000"/>
            <a:ext cx="1905000" cy="12954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fr-FR" altLang="fr-FR">
                <a:latin typeface="Arial" panose="020B0604020202020204" pitchFamily="34" charset="0"/>
                <a:cs typeface="Times New Roman" panose="02020603050405020304" pitchFamily="18" charset="0"/>
              </a:rPr>
              <a:t>DL50* </a:t>
            </a:r>
          </a:p>
        </p:txBody>
      </p:sp>
      <p:sp>
        <p:nvSpPr>
          <p:cNvPr id="35851" name="Text Box 2059"/>
          <p:cNvSpPr txBox="1">
            <a:spLocks noChangeArrowheads="1"/>
          </p:cNvSpPr>
          <p:nvPr/>
        </p:nvSpPr>
        <p:spPr bwMode="auto">
          <a:xfrm>
            <a:off x="2514600" y="5257800"/>
            <a:ext cx="6324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u="sng">
                <a:solidFill>
                  <a:srgbClr val="FF0000"/>
                </a:solidFill>
                <a:latin typeface="Arial" panose="020B0604020202020204" pitchFamily="34" charset="0"/>
                <a:cs typeface="Times New Roman" panose="02020603050405020304" pitchFamily="18" charset="0"/>
              </a:rPr>
              <a:t>D</a:t>
            </a:r>
            <a:r>
              <a:rPr lang="fr-FR" altLang="fr-FR">
                <a:solidFill>
                  <a:srgbClr val="FF0000"/>
                </a:solidFill>
                <a:latin typeface="Arial" panose="020B0604020202020204" pitchFamily="34" charset="0"/>
                <a:cs typeface="Times New Roman" panose="02020603050405020304" pitchFamily="18" charset="0"/>
              </a:rPr>
              <a:t>ose </a:t>
            </a:r>
            <a:r>
              <a:rPr lang="fr-FR" altLang="fr-FR" u="sng">
                <a:solidFill>
                  <a:srgbClr val="FF0000"/>
                </a:solidFill>
                <a:latin typeface="Arial" panose="020B0604020202020204" pitchFamily="34" charset="0"/>
                <a:cs typeface="Times New Roman" panose="02020603050405020304" pitchFamily="18" charset="0"/>
              </a:rPr>
              <a:t>L</a:t>
            </a:r>
            <a:r>
              <a:rPr lang="fr-FR" altLang="fr-FR">
                <a:solidFill>
                  <a:srgbClr val="FF0000"/>
                </a:solidFill>
                <a:latin typeface="Arial" panose="020B0604020202020204" pitchFamily="34" charset="0"/>
                <a:cs typeface="Times New Roman" panose="02020603050405020304" pitchFamily="18" charset="0"/>
              </a:rPr>
              <a:t>étale 50</a:t>
            </a:r>
            <a:r>
              <a:rPr lang="fr-FR" altLang="fr-FR" b="0">
                <a:solidFill>
                  <a:srgbClr val="FF0000"/>
                </a:solidFill>
                <a:latin typeface="Arial" panose="020B0604020202020204" pitchFamily="34" charset="0"/>
                <a:cs typeface="Times New Roman" panose="02020603050405020304" pitchFamily="18" charset="0"/>
              </a:rPr>
              <a:t> = dose qui provoque la mort de 50% des animaux testés </a:t>
            </a:r>
          </a:p>
        </p:txBody>
      </p:sp>
    </p:spTree>
    <p:extLst>
      <p:ext uri="{BB962C8B-B14F-4D97-AF65-F5344CB8AC3E}">
        <p14:creationId xmlns="" xmlns:p14="http://schemas.microsoft.com/office/powerpoint/2010/main" val="773658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845"/>
                                        </p:tgtEl>
                                        <p:attrNameLst>
                                          <p:attrName>style.visibility</p:attrName>
                                        </p:attrNameLst>
                                      </p:cBhvr>
                                      <p:to>
                                        <p:strVal val="visible"/>
                                      </p:to>
                                    </p:set>
                                    <p:animEffect transition="in" filter="dissolve">
                                      <p:cBhvr>
                                        <p:cTn id="11" dur="500"/>
                                        <p:tgtEl>
                                          <p:spTgt spid="35845"/>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dissolve">
                                      <p:cBhvr>
                                        <p:cTn id="15" dur="500"/>
                                        <p:tgtEl>
                                          <p:spTgt spid="358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5844"/>
                                        </p:tgtEl>
                                        <p:attrNameLst>
                                          <p:attrName>style.visibility</p:attrName>
                                        </p:attrNameLst>
                                      </p:cBhvr>
                                      <p:to>
                                        <p:strVal val="visible"/>
                                      </p:to>
                                    </p:set>
                                    <p:animEffect transition="in" filter="dissolve">
                                      <p:cBhvr>
                                        <p:cTn id="20" dur="500"/>
                                        <p:tgtEl>
                                          <p:spTgt spid="358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5846"/>
                                        </p:tgtEl>
                                        <p:attrNameLst>
                                          <p:attrName>style.visibility</p:attrName>
                                        </p:attrNameLst>
                                      </p:cBhvr>
                                      <p:to>
                                        <p:strVal val="visible"/>
                                      </p:to>
                                    </p:set>
                                    <p:animEffect transition="in" filter="dissolve">
                                      <p:cBhvr>
                                        <p:cTn id="25" dur="500"/>
                                        <p:tgtEl>
                                          <p:spTgt spid="3584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5847"/>
                                        </p:tgtEl>
                                        <p:attrNameLst>
                                          <p:attrName>style.visibility</p:attrName>
                                        </p:attrNameLst>
                                      </p:cBhvr>
                                      <p:to>
                                        <p:strVal val="visible"/>
                                      </p:to>
                                    </p:set>
                                    <p:animEffect transition="in" filter="dissolve">
                                      <p:cBhvr>
                                        <p:cTn id="30" dur="500"/>
                                        <p:tgtEl>
                                          <p:spTgt spid="3584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5851"/>
                                        </p:tgtEl>
                                        <p:attrNameLst>
                                          <p:attrName>style.visibility</p:attrName>
                                        </p:attrNameLst>
                                      </p:cBhvr>
                                      <p:to>
                                        <p:strVal val="visible"/>
                                      </p:to>
                                    </p:set>
                                    <p:animEffect transition="in" filter="dissolve">
                                      <p:cBhvr>
                                        <p:cTn id="35"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autoUpdateAnimBg="0"/>
      <p:bldP spid="35844" grpId="0" autoUpdateAnimBg="0"/>
      <p:bldP spid="35845" grpId="0" animBg="1" autoUpdateAnimBg="0"/>
      <p:bldP spid="35846" grpId="0" autoUpdateAnimBg="0"/>
      <p:bldP spid="35847" grpId="0" autoUpdateAnimBg="0"/>
      <p:bldP spid="35849" grpId="0" animBg="1" autoUpdateAnimBg="0"/>
      <p:bldP spid="3585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457200"/>
            <a:ext cx="6858000" cy="1004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u="sng">
                <a:latin typeface="Arial" panose="020B0604020202020204" pitchFamily="34" charset="0"/>
                <a:cs typeface="Arial" panose="020B0604020202020204" pitchFamily="34" charset="0"/>
              </a:rPr>
              <a:t>Schéma du calcul de la DJA :</a:t>
            </a:r>
            <a:endParaRPr lang="fr-FR" altLang="fr-FR" b="0">
              <a:cs typeface="Times New Roman" panose="02020603050405020304" pitchFamily="18" charset="0"/>
            </a:endParaRPr>
          </a:p>
          <a:p>
            <a:pPr eaLnBrk="1" hangingPunct="1">
              <a:spcBef>
                <a:spcPct val="50000"/>
              </a:spcBef>
            </a:pPr>
            <a:endParaRPr lang="fr-FR" altLang="fr-FR" b="0"/>
          </a:p>
        </p:txBody>
      </p:sp>
      <p:sp>
        <p:nvSpPr>
          <p:cNvPr id="36867" name="Text Box 3"/>
          <p:cNvSpPr txBox="1">
            <a:spLocks noChangeArrowheads="1"/>
          </p:cNvSpPr>
          <p:nvPr/>
        </p:nvSpPr>
        <p:spPr bwMode="auto">
          <a:xfrm>
            <a:off x="533400" y="1524000"/>
            <a:ext cx="2819400" cy="8382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fr-FR" altLang="fr-FR">
                <a:solidFill>
                  <a:srgbClr val="FF0000"/>
                </a:solidFill>
                <a:latin typeface="Arial" panose="020B0604020202020204" pitchFamily="34" charset="0"/>
              </a:rPr>
              <a:t>Expérimentation animale</a:t>
            </a:r>
          </a:p>
        </p:txBody>
      </p:sp>
      <p:sp>
        <p:nvSpPr>
          <p:cNvPr id="36868" name="Line 4"/>
          <p:cNvSpPr>
            <a:spLocks noChangeShapeType="1"/>
          </p:cNvSpPr>
          <p:nvPr/>
        </p:nvSpPr>
        <p:spPr bwMode="auto">
          <a:xfrm>
            <a:off x="3657600" y="2057400"/>
            <a:ext cx="1219200" cy="0"/>
          </a:xfrm>
          <a:prstGeom prst="line">
            <a:avLst/>
          </a:prstGeom>
          <a:noFill/>
          <a:ln w="762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6869" name="Text Box 5"/>
          <p:cNvSpPr txBox="1">
            <a:spLocks noChangeArrowheads="1"/>
          </p:cNvSpPr>
          <p:nvPr/>
        </p:nvSpPr>
        <p:spPr bwMode="auto">
          <a:xfrm>
            <a:off x="5181600" y="1600200"/>
            <a:ext cx="3086100" cy="8001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fr-FR" altLang="fr-FR" u="sng">
                <a:solidFill>
                  <a:srgbClr val="FF0000"/>
                </a:solidFill>
                <a:latin typeface="Arial" panose="020B0604020202020204" pitchFamily="34" charset="0"/>
              </a:rPr>
              <a:t>D</a:t>
            </a:r>
            <a:r>
              <a:rPr lang="fr-FR" altLang="fr-FR">
                <a:solidFill>
                  <a:srgbClr val="FF0000"/>
                </a:solidFill>
                <a:latin typeface="Arial" panose="020B0604020202020204" pitchFamily="34" charset="0"/>
              </a:rPr>
              <a:t>ose </a:t>
            </a:r>
            <a:r>
              <a:rPr lang="fr-FR" altLang="fr-FR" u="sng">
                <a:solidFill>
                  <a:srgbClr val="FF0000"/>
                </a:solidFill>
                <a:latin typeface="Arial" panose="020B0604020202020204" pitchFamily="34" charset="0"/>
              </a:rPr>
              <a:t>S</a:t>
            </a:r>
            <a:r>
              <a:rPr lang="fr-FR" altLang="fr-FR">
                <a:solidFill>
                  <a:srgbClr val="FF0000"/>
                </a:solidFill>
                <a:latin typeface="Arial" panose="020B0604020202020204" pitchFamily="34" charset="0"/>
              </a:rPr>
              <a:t>ans </a:t>
            </a:r>
            <a:r>
              <a:rPr lang="fr-FR" altLang="fr-FR" u="sng">
                <a:solidFill>
                  <a:srgbClr val="FF0000"/>
                </a:solidFill>
                <a:latin typeface="Arial" panose="020B0604020202020204" pitchFamily="34" charset="0"/>
              </a:rPr>
              <a:t>E</a:t>
            </a:r>
            <a:r>
              <a:rPr lang="fr-FR" altLang="fr-FR">
                <a:solidFill>
                  <a:srgbClr val="FF0000"/>
                </a:solidFill>
                <a:latin typeface="Arial" panose="020B0604020202020204" pitchFamily="34" charset="0"/>
              </a:rPr>
              <a:t>ffet (DSE)</a:t>
            </a:r>
          </a:p>
        </p:txBody>
      </p:sp>
      <p:sp>
        <p:nvSpPr>
          <p:cNvPr id="36870" name="Line 6"/>
          <p:cNvSpPr>
            <a:spLocks noChangeShapeType="1"/>
          </p:cNvSpPr>
          <p:nvPr/>
        </p:nvSpPr>
        <p:spPr bwMode="auto">
          <a:xfrm>
            <a:off x="6553200" y="2819400"/>
            <a:ext cx="0" cy="914400"/>
          </a:xfrm>
          <a:prstGeom prst="line">
            <a:avLst/>
          </a:prstGeom>
          <a:noFill/>
          <a:ln w="762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6871" name="Text Box 7"/>
          <p:cNvSpPr txBox="1">
            <a:spLocks noChangeArrowheads="1"/>
          </p:cNvSpPr>
          <p:nvPr/>
        </p:nvSpPr>
        <p:spPr bwMode="auto">
          <a:xfrm>
            <a:off x="4343400" y="4038600"/>
            <a:ext cx="4495800" cy="10668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fr-FR" altLang="fr-FR" sz="800" u="sng">
                <a:solidFill>
                  <a:srgbClr val="FF0000"/>
                </a:solidFill>
                <a:latin typeface="Arial" panose="020B0604020202020204" pitchFamily="34" charset="0"/>
              </a:rPr>
              <a:t/>
            </a:r>
            <a:br>
              <a:rPr lang="fr-FR" altLang="fr-FR" sz="800" u="sng">
                <a:solidFill>
                  <a:srgbClr val="FF0000"/>
                </a:solidFill>
                <a:latin typeface="Arial" panose="020B0604020202020204" pitchFamily="34" charset="0"/>
              </a:rPr>
            </a:br>
            <a:r>
              <a:rPr lang="fr-FR" altLang="fr-FR" u="sng">
                <a:solidFill>
                  <a:srgbClr val="FF0000"/>
                </a:solidFill>
                <a:latin typeface="Arial" panose="020B0604020202020204" pitchFamily="34" charset="0"/>
              </a:rPr>
              <a:t>D</a:t>
            </a:r>
            <a:r>
              <a:rPr lang="fr-FR" altLang="fr-FR">
                <a:solidFill>
                  <a:srgbClr val="FF0000"/>
                </a:solidFill>
                <a:latin typeface="Arial" panose="020B0604020202020204" pitchFamily="34" charset="0"/>
              </a:rPr>
              <a:t>ose </a:t>
            </a:r>
            <a:r>
              <a:rPr lang="fr-FR" altLang="fr-FR" u="sng">
                <a:solidFill>
                  <a:srgbClr val="FF0000"/>
                </a:solidFill>
                <a:latin typeface="Arial" panose="020B0604020202020204" pitchFamily="34" charset="0"/>
              </a:rPr>
              <a:t>J</a:t>
            </a:r>
            <a:r>
              <a:rPr lang="fr-FR" altLang="fr-FR">
                <a:solidFill>
                  <a:srgbClr val="FF0000"/>
                </a:solidFill>
                <a:latin typeface="Arial" panose="020B0604020202020204" pitchFamily="34" charset="0"/>
              </a:rPr>
              <a:t>ournalière </a:t>
            </a:r>
            <a:r>
              <a:rPr lang="fr-FR" altLang="fr-FR" u="sng">
                <a:solidFill>
                  <a:srgbClr val="FF0000"/>
                </a:solidFill>
                <a:latin typeface="Arial" panose="020B0604020202020204" pitchFamily="34" charset="0"/>
              </a:rPr>
              <a:t>A</a:t>
            </a:r>
            <a:r>
              <a:rPr lang="fr-FR" altLang="fr-FR">
                <a:solidFill>
                  <a:srgbClr val="FF0000"/>
                </a:solidFill>
                <a:latin typeface="Arial" panose="020B0604020202020204" pitchFamily="34" charset="0"/>
              </a:rPr>
              <a:t>dmissible DJA= DSE/100 ou 1000</a:t>
            </a:r>
          </a:p>
        </p:txBody>
      </p:sp>
      <p:sp>
        <p:nvSpPr>
          <p:cNvPr id="36872" name="Line 8"/>
          <p:cNvSpPr>
            <a:spLocks noChangeShapeType="1"/>
          </p:cNvSpPr>
          <p:nvPr/>
        </p:nvSpPr>
        <p:spPr bwMode="auto">
          <a:xfrm flipH="1" flipV="1">
            <a:off x="3505200" y="4648200"/>
            <a:ext cx="685800" cy="0"/>
          </a:xfrm>
          <a:prstGeom prst="line">
            <a:avLst/>
          </a:prstGeom>
          <a:noFill/>
          <a:ln w="7620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6873" name="Text Box 9"/>
          <p:cNvSpPr txBox="1">
            <a:spLocks noChangeArrowheads="1"/>
          </p:cNvSpPr>
          <p:nvPr/>
        </p:nvSpPr>
        <p:spPr bwMode="auto">
          <a:xfrm>
            <a:off x="914400" y="4038600"/>
            <a:ext cx="2286000" cy="1066800"/>
          </a:xfrm>
          <a:prstGeom prst="rect">
            <a:avLst/>
          </a:prstGeom>
          <a:solidFill>
            <a:srgbClr val="FFFFFF"/>
          </a:solidFill>
          <a:ln w="9525">
            <a:solidFill>
              <a:srgbClr val="00000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fr-FR" altLang="fr-FR" sz="800">
                <a:solidFill>
                  <a:srgbClr val="FF0000"/>
                </a:solidFill>
                <a:latin typeface="Arial" panose="020B0604020202020204" pitchFamily="34" charset="0"/>
              </a:rPr>
              <a:t/>
            </a:r>
            <a:br>
              <a:rPr lang="fr-FR" altLang="fr-FR" sz="800">
                <a:solidFill>
                  <a:srgbClr val="FF0000"/>
                </a:solidFill>
                <a:latin typeface="Arial" panose="020B0604020202020204" pitchFamily="34" charset="0"/>
              </a:rPr>
            </a:br>
            <a:r>
              <a:rPr lang="fr-FR" altLang="fr-FR">
                <a:solidFill>
                  <a:srgbClr val="FF0000"/>
                </a:solidFill>
                <a:latin typeface="Arial" panose="020B0604020202020204" pitchFamily="34" charset="0"/>
              </a:rPr>
              <a:t>Extrapolation à l’homme</a:t>
            </a:r>
          </a:p>
        </p:txBody>
      </p:sp>
    </p:spTree>
    <p:extLst>
      <p:ext uri="{BB962C8B-B14F-4D97-AF65-F5344CB8AC3E}">
        <p14:creationId xmlns="" xmlns:p14="http://schemas.microsoft.com/office/powerpoint/2010/main" val="2122593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dissolve">
                                      <p:cBhvr>
                                        <p:cTn id="12" dur="500"/>
                                        <p:tgtEl>
                                          <p:spTgt spid="368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dissolve">
                                      <p:cBhvr>
                                        <p:cTn id="17" dur="500"/>
                                        <p:tgtEl>
                                          <p:spTgt spid="368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9"/>
                                        </p:tgtEl>
                                        <p:attrNameLst>
                                          <p:attrName>style.visibility</p:attrName>
                                        </p:attrNameLst>
                                      </p:cBhvr>
                                      <p:to>
                                        <p:strVal val="visible"/>
                                      </p:to>
                                    </p:set>
                                    <p:animEffect transition="in" filter="dissolve">
                                      <p:cBhvr>
                                        <p:cTn id="22" dur="500"/>
                                        <p:tgtEl>
                                          <p:spTgt spid="368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70"/>
                                        </p:tgtEl>
                                        <p:attrNameLst>
                                          <p:attrName>style.visibility</p:attrName>
                                        </p:attrNameLst>
                                      </p:cBhvr>
                                      <p:to>
                                        <p:strVal val="visible"/>
                                      </p:to>
                                    </p:set>
                                    <p:animEffect transition="in" filter="dissolve">
                                      <p:cBhvr>
                                        <p:cTn id="27" dur="500"/>
                                        <p:tgtEl>
                                          <p:spTgt spid="368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871"/>
                                        </p:tgtEl>
                                        <p:attrNameLst>
                                          <p:attrName>style.visibility</p:attrName>
                                        </p:attrNameLst>
                                      </p:cBhvr>
                                      <p:to>
                                        <p:strVal val="visible"/>
                                      </p:to>
                                    </p:set>
                                    <p:animEffect transition="in" filter="dissolve">
                                      <p:cBhvr>
                                        <p:cTn id="32" dur="500"/>
                                        <p:tgtEl>
                                          <p:spTgt spid="368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872"/>
                                        </p:tgtEl>
                                        <p:attrNameLst>
                                          <p:attrName>style.visibility</p:attrName>
                                        </p:attrNameLst>
                                      </p:cBhvr>
                                      <p:to>
                                        <p:strVal val="visible"/>
                                      </p:to>
                                    </p:set>
                                    <p:animEffect transition="in" filter="dissolve">
                                      <p:cBhvr>
                                        <p:cTn id="37" dur="500"/>
                                        <p:tgtEl>
                                          <p:spTgt spid="368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873"/>
                                        </p:tgtEl>
                                        <p:attrNameLst>
                                          <p:attrName>style.visibility</p:attrName>
                                        </p:attrNameLst>
                                      </p:cBhvr>
                                      <p:to>
                                        <p:strVal val="visible"/>
                                      </p:to>
                                    </p:set>
                                    <p:animEffect transition="in" filter="dissolve">
                                      <p:cBhvr>
                                        <p:cTn id="42"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animBg="1" autoUpdateAnimBg="0"/>
      <p:bldP spid="36868" grpId="0" animBg="1"/>
      <p:bldP spid="36869" grpId="0" animBg="1" autoUpdateAnimBg="0"/>
      <p:bldP spid="36870" grpId="0" animBg="1"/>
      <p:bldP spid="36871" grpId="0" animBg="1" autoUpdateAnimBg="0"/>
      <p:bldP spid="36872" grpId="0" animBg="1"/>
      <p:bldP spid="3687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FR" dirty="0"/>
              <a:t>La </a:t>
            </a:r>
            <a:r>
              <a:rPr lang="fr-FR" u="sng" dirty="0" smtClean="0"/>
              <a:t>toxicologie</a:t>
            </a:r>
            <a:r>
              <a:rPr lang="fr-FR" u="sng" dirty="0"/>
              <a:t> </a:t>
            </a:r>
            <a:r>
              <a:rPr lang="fr-FR" u="sng" dirty="0" smtClean="0"/>
              <a:t>analytique</a:t>
            </a:r>
            <a:r>
              <a:rPr lang="fr-FR" dirty="0" smtClean="0"/>
              <a:t> </a:t>
            </a:r>
            <a:r>
              <a:rPr lang="fr-FR" dirty="0"/>
              <a:t>porte sur la détection, l’identification et l’évaluation des médicaments et d’autres composés étrangers (xénobiotiques) et de leurs </a:t>
            </a:r>
            <a:r>
              <a:rPr lang="fr-FR" dirty="0" smtClean="0"/>
              <a:t>métabolites</a:t>
            </a:r>
            <a:r>
              <a:rPr lang="fr-FR" dirty="0"/>
              <a:t> dans les </a:t>
            </a:r>
            <a:r>
              <a:rPr lang="fr-FR" dirty="0" smtClean="0"/>
              <a:t>échantillons</a:t>
            </a:r>
            <a:r>
              <a:rPr lang="fr-FR" dirty="0"/>
              <a:t> </a:t>
            </a:r>
            <a:r>
              <a:rPr lang="fr-FR" dirty="0" smtClean="0"/>
              <a:t>biologiques et non biologiques. </a:t>
            </a:r>
          </a:p>
        </p:txBody>
      </p:sp>
    </p:spTree>
    <p:extLst>
      <p:ext uri="{BB962C8B-B14F-4D97-AF65-F5344CB8AC3E}">
        <p14:creationId xmlns="" xmlns:p14="http://schemas.microsoft.com/office/powerpoint/2010/main" val="33937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fr-FR" altLang="fr-FR" b="1" u="sng" dirty="0" smtClean="0">
                <a:solidFill>
                  <a:srgbClr val="008000"/>
                </a:solidFill>
                <a:latin typeface="Arial" panose="020B0604020202020204" pitchFamily="34" charset="0"/>
                <a:cs typeface="Times New Roman" panose="02020603050405020304" pitchFamily="18" charset="0"/>
              </a:rPr>
              <a:t>Toxicité des aliments</a:t>
            </a:r>
            <a:endParaRPr lang="fr-FR" altLang="fr-FR" b="1" u="sng" dirty="0" smtClean="0">
              <a:solidFill>
                <a:srgbClr val="008000"/>
              </a:solidFill>
              <a:latin typeface="Arial" panose="020B0604020202020204" pitchFamily="34" charset="0"/>
              <a:cs typeface="Arial" panose="020B0604020202020204" pitchFamily="34" charset="0"/>
            </a:endParaRPr>
          </a:p>
        </p:txBody>
      </p:sp>
      <p:sp>
        <p:nvSpPr>
          <p:cNvPr id="10243" name="Text Box 3"/>
          <p:cNvSpPr txBox="1">
            <a:spLocks noChangeArrowheads="1"/>
          </p:cNvSpPr>
          <p:nvPr/>
        </p:nvSpPr>
        <p:spPr bwMode="auto">
          <a:xfrm>
            <a:off x="304800" y="2286000"/>
            <a:ext cx="84582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3200" u="sng">
                <a:solidFill>
                  <a:srgbClr val="800000"/>
                </a:solidFill>
                <a:latin typeface="Arial" panose="020B0604020202020204" pitchFamily="34" charset="0"/>
                <a:cs typeface="Times New Roman" panose="02020603050405020304" pitchFamily="18" charset="0"/>
              </a:rPr>
              <a:t>Les substances toxiques naturellement présentes dans les aliments </a:t>
            </a:r>
          </a:p>
        </p:txBody>
      </p:sp>
      <p:sp>
        <p:nvSpPr>
          <p:cNvPr id="10244" name="Text Box 4"/>
          <p:cNvSpPr txBox="1">
            <a:spLocks noChangeArrowheads="1"/>
          </p:cNvSpPr>
          <p:nvPr/>
        </p:nvSpPr>
        <p:spPr bwMode="auto">
          <a:xfrm>
            <a:off x="304800" y="3733800"/>
            <a:ext cx="88392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dirty="0">
                <a:cs typeface="Times New Roman" panose="02020603050405020304" pitchFamily="18" charset="0"/>
              </a:rPr>
              <a:t>Une multitude, mais en petite quantité. La consommation raisonnable d’aliments ne provoque pas d’effet.</a:t>
            </a:r>
            <a:r>
              <a:rPr lang="fr-FR" altLang="fr-FR" b="0" dirty="0"/>
              <a:t> </a:t>
            </a:r>
          </a:p>
        </p:txBody>
      </p:sp>
    </p:spTree>
    <p:extLst>
      <p:ext uri="{BB962C8B-B14F-4D97-AF65-F5344CB8AC3E}">
        <p14:creationId xmlns="" xmlns:p14="http://schemas.microsoft.com/office/powerpoint/2010/main" val="3556947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dissolve">
                                      <p:cBhvr>
                                        <p:cTn id="11" dur="500"/>
                                        <p:tgtEl>
                                          <p:spTgt spid="1024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dissolve">
                                      <p:cBhvr>
                                        <p:cTn id="1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457200"/>
            <a:ext cx="84582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dirty="0">
                <a:latin typeface="Arial" panose="020B0604020202020204" pitchFamily="34" charset="0"/>
                <a:cs typeface="Times New Roman" panose="02020603050405020304" pitchFamily="18" charset="0"/>
              </a:rPr>
              <a:t>- Les </a:t>
            </a:r>
            <a:r>
              <a:rPr lang="fr-FR" altLang="fr-FR" dirty="0">
                <a:latin typeface="Arial" panose="020B0604020202020204" pitchFamily="34" charset="0"/>
                <a:cs typeface="Times New Roman" panose="02020603050405020304" pitchFamily="18" charset="0"/>
              </a:rPr>
              <a:t>champignons vénéneux</a:t>
            </a:r>
            <a:r>
              <a:rPr lang="fr-FR" altLang="fr-FR" b="0" dirty="0">
                <a:latin typeface="Arial" panose="020B0604020202020204" pitchFamily="34" charset="0"/>
                <a:cs typeface="Times New Roman" panose="02020603050405020304" pitchFamily="18" charset="0"/>
              </a:rPr>
              <a:t> (amanites phalloïde qui contient naturellement de la </a:t>
            </a:r>
            <a:r>
              <a:rPr lang="fr-FR" altLang="fr-FR" b="0" dirty="0">
                <a:solidFill>
                  <a:srgbClr val="FF0000"/>
                </a:solidFill>
                <a:latin typeface="Arial" panose="020B0604020202020204" pitchFamily="34" charset="0"/>
                <a:cs typeface="Times New Roman" panose="02020603050405020304" pitchFamily="18" charset="0"/>
              </a:rPr>
              <a:t>phalline</a:t>
            </a:r>
            <a:r>
              <a:rPr lang="fr-FR" altLang="fr-FR" b="0" dirty="0">
                <a:latin typeface="Arial" panose="020B0604020202020204" pitchFamily="34" charset="0"/>
                <a:cs typeface="Times New Roman" panose="02020603050405020304" pitchFamily="18" charset="0"/>
              </a:rPr>
              <a:t> naturellement toxique) par exemple) à toxicité aigu car la mort intervient quelques heures après consommation. </a:t>
            </a:r>
          </a:p>
        </p:txBody>
      </p:sp>
      <p:sp>
        <p:nvSpPr>
          <p:cNvPr id="37891" name="Text Box 3"/>
          <p:cNvSpPr txBox="1">
            <a:spLocks noChangeArrowheads="1"/>
          </p:cNvSpPr>
          <p:nvPr/>
        </p:nvSpPr>
        <p:spPr bwMode="auto">
          <a:xfrm>
            <a:off x="304800" y="2133600"/>
            <a:ext cx="84582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dirty="0">
                <a:latin typeface="Arial" panose="020B0604020202020204" pitchFamily="34" charset="0"/>
                <a:cs typeface="Times New Roman" panose="02020603050405020304" pitchFamily="18" charset="0"/>
              </a:rPr>
              <a:t>- Les </a:t>
            </a:r>
            <a:r>
              <a:rPr lang="fr-FR" altLang="fr-FR" dirty="0">
                <a:latin typeface="Arial" panose="020B0604020202020204" pitchFamily="34" charset="0"/>
                <a:cs typeface="Times New Roman" panose="02020603050405020304" pitchFamily="18" charset="0"/>
              </a:rPr>
              <a:t>amandes des noyaux de fruits</a:t>
            </a:r>
            <a:r>
              <a:rPr lang="fr-FR" altLang="fr-FR" b="0" dirty="0">
                <a:latin typeface="Arial" panose="020B0604020202020204" pitchFamily="34" charset="0"/>
                <a:cs typeface="Times New Roman" panose="02020603050405020304" pitchFamily="18" charset="0"/>
              </a:rPr>
              <a:t> (pêche, abricot, prune) contiennent du </a:t>
            </a:r>
            <a:r>
              <a:rPr lang="fr-FR" altLang="fr-FR" b="0" dirty="0">
                <a:solidFill>
                  <a:srgbClr val="FF0000"/>
                </a:solidFill>
                <a:latin typeface="Arial" panose="020B0604020202020204" pitchFamily="34" charset="0"/>
                <a:cs typeface="Times New Roman" panose="02020603050405020304" pitchFamily="18" charset="0"/>
              </a:rPr>
              <a:t>cyanure</a:t>
            </a:r>
            <a:r>
              <a:rPr lang="fr-FR" altLang="fr-FR" b="0" dirty="0">
                <a:latin typeface="Arial" panose="020B0604020202020204" pitchFamily="34" charset="0"/>
                <a:cs typeface="Times New Roman" panose="02020603050405020304" pitchFamily="18" charset="0"/>
              </a:rPr>
              <a:t> (en quantité subaigu) mais qu’il faut éviter de croquer. </a:t>
            </a:r>
          </a:p>
        </p:txBody>
      </p:sp>
      <p:sp>
        <p:nvSpPr>
          <p:cNvPr id="37892" name="Text Box 4"/>
          <p:cNvSpPr txBox="1">
            <a:spLocks noChangeArrowheads="1"/>
          </p:cNvSpPr>
          <p:nvPr/>
        </p:nvSpPr>
        <p:spPr bwMode="auto">
          <a:xfrm>
            <a:off x="381000" y="3429000"/>
            <a:ext cx="84582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a:latin typeface="Arial" panose="020B0604020202020204" pitchFamily="34" charset="0"/>
                <a:cs typeface="Times New Roman" panose="02020603050405020304" pitchFamily="18" charset="0"/>
              </a:rPr>
              <a:t>- Le </a:t>
            </a:r>
            <a:r>
              <a:rPr lang="fr-FR" altLang="fr-FR">
                <a:latin typeface="Arial" panose="020B0604020202020204" pitchFamily="34" charset="0"/>
                <a:cs typeface="Times New Roman" panose="02020603050405020304" pitchFamily="18" charset="0"/>
              </a:rPr>
              <a:t>Café</a:t>
            </a:r>
            <a:r>
              <a:rPr lang="fr-FR" altLang="fr-FR" b="0">
                <a:latin typeface="Arial" panose="020B0604020202020204" pitchFamily="34" charset="0"/>
                <a:cs typeface="Times New Roman" panose="02020603050405020304" pitchFamily="18" charset="0"/>
              </a:rPr>
              <a:t>, le</a:t>
            </a:r>
            <a:r>
              <a:rPr lang="fr-FR" altLang="fr-FR">
                <a:latin typeface="Arial" panose="020B0604020202020204" pitchFamily="34" charset="0"/>
                <a:cs typeface="Times New Roman" panose="02020603050405020304" pitchFamily="18" charset="0"/>
              </a:rPr>
              <a:t> thé</a:t>
            </a:r>
            <a:r>
              <a:rPr lang="fr-FR" altLang="fr-FR" b="0">
                <a:latin typeface="Arial" panose="020B0604020202020204" pitchFamily="34" charset="0"/>
                <a:cs typeface="Times New Roman" panose="02020603050405020304" pitchFamily="18" charset="0"/>
              </a:rPr>
              <a:t>, le</a:t>
            </a:r>
            <a:r>
              <a:rPr lang="fr-FR" altLang="fr-FR">
                <a:latin typeface="Arial" panose="020B0604020202020204" pitchFamily="34" charset="0"/>
                <a:cs typeface="Times New Roman" panose="02020603050405020304" pitchFamily="18" charset="0"/>
              </a:rPr>
              <a:t> cacao</a:t>
            </a:r>
            <a:r>
              <a:rPr lang="fr-FR" altLang="fr-FR" b="0">
                <a:latin typeface="Arial" panose="020B0604020202020204" pitchFamily="34" charset="0"/>
                <a:cs typeface="Times New Roman" panose="02020603050405020304" pitchFamily="18" charset="0"/>
              </a:rPr>
              <a:t> à dose élevée provoquent des troubles (tremblements, insomnie…..). </a:t>
            </a:r>
          </a:p>
        </p:txBody>
      </p:sp>
      <p:sp>
        <p:nvSpPr>
          <p:cNvPr id="37893" name="Text Box 5"/>
          <p:cNvSpPr txBox="1">
            <a:spLocks noChangeArrowheads="1"/>
          </p:cNvSpPr>
          <p:nvPr/>
        </p:nvSpPr>
        <p:spPr bwMode="auto">
          <a:xfrm>
            <a:off x="304800" y="4343400"/>
            <a:ext cx="84582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dirty="0">
                <a:latin typeface="Arial" panose="020B0604020202020204" pitchFamily="34" charset="0"/>
                <a:cs typeface="Times New Roman" panose="02020603050405020304" pitchFamily="18" charset="0"/>
              </a:rPr>
              <a:t>- Les </a:t>
            </a:r>
            <a:r>
              <a:rPr lang="fr-FR" altLang="fr-FR" dirty="0">
                <a:latin typeface="Arial" panose="020B0604020202020204" pitchFamily="34" charset="0"/>
                <a:cs typeface="Times New Roman" panose="02020603050405020304" pitchFamily="18" charset="0"/>
              </a:rPr>
              <a:t>pommes de terre verdies ou germées</a:t>
            </a:r>
            <a:r>
              <a:rPr lang="fr-FR" altLang="fr-FR" b="0" dirty="0">
                <a:latin typeface="Arial" panose="020B0604020202020204" pitchFamily="34" charset="0"/>
                <a:cs typeface="Times New Roman" panose="02020603050405020304" pitchFamily="18" charset="0"/>
              </a:rPr>
              <a:t> peuvent contenir un </a:t>
            </a:r>
            <a:r>
              <a:rPr lang="fr-FR" altLang="fr-FR" b="0" dirty="0">
                <a:solidFill>
                  <a:srgbClr val="FF0000"/>
                </a:solidFill>
                <a:latin typeface="Arial" panose="020B0604020202020204" pitchFamily="34" charset="0"/>
                <a:cs typeface="Times New Roman" panose="02020603050405020304" pitchFamily="18" charset="0"/>
              </a:rPr>
              <a:t>alcaloïde</a:t>
            </a:r>
            <a:r>
              <a:rPr lang="fr-FR" altLang="fr-FR" b="0" dirty="0">
                <a:latin typeface="Arial" panose="020B0604020202020204" pitchFamily="34" charset="0"/>
                <a:cs typeface="Times New Roman" panose="02020603050405020304" pitchFamily="18" charset="0"/>
              </a:rPr>
              <a:t> responsable de maux de tête, de troubles gastro-intestinaux et neurologiques… </a:t>
            </a:r>
          </a:p>
        </p:txBody>
      </p:sp>
      <p:sp>
        <p:nvSpPr>
          <p:cNvPr id="37894" name="Text Box 6"/>
          <p:cNvSpPr txBox="1">
            <a:spLocks noChangeArrowheads="1"/>
          </p:cNvSpPr>
          <p:nvPr/>
        </p:nvSpPr>
        <p:spPr bwMode="auto">
          <a:xfrm>
            <a:off x="304800" y="5715000"/>
            <a:ext cx="84582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b="0" dirty="0">
                <a:latin typeface="Arial" panose="020B0604020202020204" pitchFamily="34" charset="0"/>
                <a:cs typeface="Times New Roman" panose="02020603050405020304" pitchFamily="18" charset="0"/>
              </a:rPr>
              <a:t>- Certains </a:t>
            </a:r>
            <a:r>
              <a:rPr lang="fr-FR" altLang="fr-FR" dirty="0">
                <a:latin typeface="Arial" panose="020B0604020202020204" pitchFamily="34" charset="0"/>
                <a:cs typeface="Times New Roman" panose="02020603050405020304" pitchFamily="18" charset="0"/>
              </a:rPr>
              <a:t>poissons</a:t>
            </a:r>
            <a:r>
              <a:rPr lang="fr-FR" altLang="fr-FR" b="0" dirty="0">
                <a:latin typeface="Arial" panose="020B0604020202020204" pitchFamily="34" charset="0"/>
                <a:cs typeface="Times New Roman" panose="02020603050405020304" pitchFamily="18" charset="0"/>
              </a:rPr>
              <a:t> tels que le thon rouges renferment de l’</a:t>
            </a:r>
            <a:r>
              <a:rPr lang="fr-FR" altLang="fr-FR" b="0" dirty="0">
                <a:solidFill>
                  <a:srgbClr val="FF0000"/>
                </a:solidFill>
                <a:latin typeface="Arial" panose="020B0604020202020204" pitchFamily="34" charset="0"/>
                <a:cs typeface="Times New Roman" panose="02020603050405020304" pitchFamily="18" charset="0"/>
              </a:rPr>
              <a:t>histamine</a:t>
            </a:r>
            <a:r>
              <a:rPr lang="fr-FR" altLang="fr-FR" b="0" dirty="0">
                <a:latin typeface="Arial" panose="020B0604020202020204" pitchFamily="34" charset="0"/>
                <a:cs typeface="Times New Roman" panose="02020603050405020304" pitchFamily="18" charset="0"/>
              </a:rPr>
              <a:t> responsable de rougeurs, d’allergies cutanées… </a:t>
            </a:r>
          </a:p>
        </p:txBody>
      </p:sp>
    </p:spTree>
    <p:extLst>
      <p:ext uri="{BB962C8B-B14F-4D97-AF65-F5344CB8AC3E}">
        <p14:creationId xmlns="" xmlns:p14="http://schemas.microsoft.com/office/powerpoint/2010/main" val="3305427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dissolve">
                                      <p:cBhvr>
                                        <p:cTn id="12" dur="500"/>
                                        <p:tgtEl>
                                          <p:spTgt spid="378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dissolve">
                                      <p:cBhvr>
                                        <p:cTn id="17" dur="500"/>
                                        <p:tgtEl>
                                          <p:spTgt spid="378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dissolve">
                                      <p:cBhvr>
                                        <p:cTn id="22" dur="500"/>
                                        <p:tgtEl>
                                          <p:spTgt spid="37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dissolve">
                                      <p:cBhvr>
                                        <p:cTn id="2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892" grpId="0" autoUpdateAnimBg="0"/>
      <p:bldP spid="37893" grpId="0" autoUpdateAnimBg="0"/>
      <p:bldP spid="3789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381000"/>
            <a:ext cx="84582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3200" u="sng">
                <a:solidFill>
                  <a:srgbClr val="800000"/>
                </a:solidFill>
                <a:latin typeface="Arial" panose="020B0604020202020204" pitchFamily="34" charset="0"/>
                <a:cs typeface="Times New Roman" panose="02020603050405020304" pitchFamily="18" charset="0"/>
              </a:rPr>
              <a:t>Les contaminants chimiques </a:t>
            </a:r>
          </a:p>
        </p:txBody>
      </p:sp>
      <p:sp>
        <p:nvSpPr>
          <p:cNvPr id="15363" name="Text Box 3"/>
          <p:cNvSpPr txBox="1">
            <a:spLocks noChangeArrowheads="1"/>
          </p:cNvSpPr>
          <p:nvPr/>
        </p:nvSpPr>
        <p:spPr bwMode="auto">
          <a:xfrm>
            <a:off x="304800" y="1219200"/>
            <a:ext cx="84582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a:solidFill>
                  <a:srgbClr val="008000"/>
                </a:solidFill>
                <a:latin typeface="Arial" panose="020B0604020202020204" pitchFamily="34" charset="0"/>
                <a:cs typeface="Times New Roman" panose="02020603050405020304" pitchFamily="18" charset="0"/>
                <a:sym typeface="Wingdings" panose="05000000000000000000" pitchFamily="2" charset="2"/>
              </a:rPr>
              <a:t></a:t>
            </a:r>
            <a:r>
              <a:rPr lang="fr-FR" altLang="fr-FR">
                <a:solidFill>
                  <a:srgbClr val="008000"/>
                </a:solidFill>
                <a:latin typeface="Arial" panose="020B0604020202020204" pitchFamily="34" charset="0"/>
                <a:cs typeface="Times New Roman" panose="02020603050405020304" pitchFamily="18" charset="0"/>
              </a:rPr>
              <a:t>contamination pendant la production des matières premières</a:t>
            </a:r>
            <a:r>
              <a:rPr lang="fr-FR" altLang="fr-FR" b="0">
                <a:latin typeface="Arial" panose="020B0604020202020204" pitchFamily="34" charset="0"/>
                <a:cs typeface="Times New Roman" panose="02020603050405020304" pitchFamily="18" charset="0"/>
              </a:rPr>
              <a:t> </a:t>
            </a:r>
          </a:p>
        </p:txBody>
      </p:sp>
      <p:sp>
        <p:nvSpPr>
          <p:cNvPr id="15364" name="Text Box 4"/>
          <p:cNvSpPr txBox="1">
            <a:spLocks noChangeArrowheads="1"/>
          </p:cNvSpPr>
          <p:nvPr/>
        </p:nvSpPr>
        <p:spPr bwMode="auto">
          <a:xfrm>
            <a:off x="304800" y="2209800"/>
            <a:ext cx="8458200"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sz="2000" dirty="0">
                <a:latin typeface="Arial" panose="020B0604020202020204" pitchFamily="34" charset="0"/>
                <a:cs typeface="Times New Roman" panose="02020603050405020304" pitchFamily="18" charset="0"/>
              </a:rPr>
              <a:t>-utilisation de produits phytosanitaires (insecticides, fongicides..) pour préserver les plantes des maladies</a:t>
            </a:r>
          </a:p>
          <a:p>
            <a:pPr algn="just" eaLnBrk="1" hangingPunct="1">
              <a:spcBef>
                <a:spcPct val="50000"/>
              </a:spcBef>
            </a:pPr>
            <a:r>
              <a:rPr lang="fr-FR" altLang="fr-FR" sz="2000" dirty="0">
                <a:latin typeface="Arial" panose="020B0604020202020204" pitchFamily="34" charset="0"/>
                <a:cs typeface="Times New Roman" panose="02020603050405020304" pitchFamily="18" charset="0"/>
              </a:rPr>
              <a:t>-utilisation de médicaments vétérinaires sur les animaux d’élevage.</a:t>
            </a:r>
            <a:endParaRPr lang="fr-FR" altLang="fr-FR" sz="2000" b="0" dirty="0">
              <a:latin typeface="Arial" panose="020B0604020202020204" pitchFamily="34" charset="0"/>
              <a:cs typeface="Times New Roman" panose="02020603050405020304" pitchFamily="18" charset="0"/>
            </a:endParaRPr>
          </a:p>
        </p:txBody>
      </p:sp>
      <p:sp>
        <p:nvSpPr>
          <p:cNvPr id="6" name="Text Box 2"/>
          <p:cNvSpPr txBox="1">
            <a:spLocks noChangeArrowheads="1"/>
          </p:cNvSpPr>
          <p:nvPr/>
        </p:nvSpPr>
        <p:spPr bwMode="auto">
          <a:xfrm>
            <a:off x="304800" y="3933056"/>
            <a:ext cx="84582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sz="2000" dirty="0">
                <a:latin typeface="Arial" panose="020B0604020202020204" pitchFamily="34" charset="0"/>
                <a:cs typeface="Times New Roman" panose="02020603050405020304" pitchFamily="18" charset="0"/>
              </a:rPr>
              <a:t>-utilisation intensive d’engrais azoté qui entraînent l’accumulation de nitrates dans les nappes phréatiques et dans les sols. </a:t>
            </a:r>
            <a:endParaRPr lang="fr-FR" altLang="fr-FR" sz="2000" b="0" dirty="0">
              <a:latin typeface="Arial" panose="020B0604020202020204" pitchFamily="34" charset="0"/>
              <a:cs typeface="Times New Roman" panose="02020603050405020304" pitchFamily="18" charset="0"/>
            </a:endParaRPr>
          </a:p>
        </p:txBody>
      </p:sp>
    </p:spTree>
    <p:extLst>
      <p:ext uri="{BB962C8B-B14F-4D97-AF65-F5344CB8AC3E}">
        <p14:creationId xmlns="" xmlns:p14="http://schemas.microsoft.com/office/powerpoint/2010/main" val="2001523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dissolve">
                                      <p:cBhvr>
                                        <p:cTn id="11" dur="500"/>
                                        <p:tgtEl>
                                          <p:spTgt spid="1536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dissolve">
                                      <p:cBhvr>
                                        <p:cTn id="15" dur="500"/>
                                        <p:tgtEl>
                                          <p:spTgt spid="1536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P spid="15364" grpId="0" autoUpdateAnimBg="0"/>
      <p:bldP spid="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381000"/>
            <a:ext cx="84582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3200" u="sng">
                <a:solidFill>
                  <a:srgbClr val="800000"/>
                </a:solidFill>
                <a:latin typeface="Arial" panose="020B0604020202020204" pitchFamily="34" charset="0"/>
                <a:cs typeface="Times New Roman" panose="02020603050405020304" pitchFamily="18" charset="0"/>
              </a:rPr>
              <a:t>Les auxiliaires technologiques </a:t>
            </a:r>
          </a:p>
        </p:txBody>
      </p:sp>
      <p:sp>
        <p:nvSpPr>
          <p:cNvPr id="16387" name="Text Box 3"/>
          <p:cNvSpPr txBox="1">
            <a:spLocks noChangeArrowheads="1"/>
          </p:cNvSpPr>
          <p:nvPr/>
        </p:nvSpPr>
        <p:spPr bwMode="auto">
          <a:xfrm>
            <a:off x="304800" y="1524000"/>
            <a:ext cx="84582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sz="2000">
                <a:latin typeface="Arial" panose="020B0604020202020204" pitchFamily="34" charset="0"/>
                <a:cs typeface="Times New Roman" panose="02020603050405020304" pitchFamily="18" charset="0"/>
              </a:rPr>
              <a:t>Substance remplissant une fonction technologique dans la transformation d’aliments, non consommée comme ingrédient alimentaire, laissant peu ou pas de résidu dans le produit fini. </a:t>
            </a:r>
          </a:p>
        </p:txBody>
      </p:sp>
      <p:sp>
        <p:nvSpPr>
          <p:cNvPr id="16388" name="Text Box 4"/>
          <p:cNvSpPr txBox="1">
            <a:spLocks noChangeArrowheads="1"/>
          </p:cNvSpPr>
          <p:nvPr/>
        </p:nvSpPr>
        <p:spPr bwMode="auto">
          <a:xfrm>
            <a:off x="304800" y="2743200"/>
            <a:ext cx="84582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sz="2000">
                <a:latin typeface="Arial" panose="020B0604020202020204" pitchFamily="34" charset="0"/>
                <a:cs typeface="Times New Roman" panose="02020603050405020304" pitchFamily="18" charset="0"/>
              </a:rPr>
              <a:t>Ex : antimousses, catalyseurs, lubrifiants (aide au démoulage), agents de lavage et pelage.</a:t>
            </a:r>
          </a:p>
        </p:txBody>
      </p:sp>
    </p:spTree>
    <p:extLst>
      <p:ext uri="{BB962C8B-B14F-4D97-AF65-F5344CB8AC3E}">
        <p14:creationId xmlns="" xmlns:p14="http://schemas.microsoft.com/office/powerpoint/2010/main" val="242216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dissolve">
                                      <p:cBhvr>
                                        <p:cTn id="11" dur="500"/>
                                        <p:tgtEl>
                                          <p:spTgt spid="1638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dissolve">
                                      <p:cBhvr>
                                        <p:cTn id="15"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P spid="1638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381000"/>
            <a:ext cx="84582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3200" u="sng">
                <a:solidFill>
                  <a:srgbClr val="800000"/>
                </a:solidFill>
                <a:latin typeface="Arial" panose="020B0604020202020204" pitchFamily="34" charset="0"/>
                <a:cs typeface="Times New Roman" panose="02020603050405020304" pitchFamily="18" charset="0"/>
              </a:rPr>
              <a:t>Les pratiques culinaires </a:t>
            </a:r>
          </a:p>
        </p:txBody>
      </p:sp>
      <p:sp>
        <p:nvSpPr>
          <p:cNvPr id="17411" name="Text Box 3"/>
          <p:cNvSpPr txBox="1">
            <a:spLocks noChangeArrowheads="1"/>
          </p:cNvSpPr>
          <p:nvPr/>
        </p:nvSpPr>
        <p:spPr bwMode="auto">
          <a:xfrm>
            <a:off x="304800" y="1524000"/>
            <a:ext cx="84582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spcBef>
                <a:spcPct val="50000"/>
              </a:spcBef>
            </a:pPr>
            <a:r>
              <a:rPr lang="fr-FR" altLang="fr-FR" sz="2000" dirty="0">
                <a:latin typeface="Arial" panose="020B0604020202020204" pitchFamily="34" charset="0"/>
                <a:cs typeface="Times New Roman" panose="02020603050405020304" pitchFamily="18" charset="0"/>
              </a:rPr>
              <a:t>Les cuissons atteignant des températures supérieures à + 180°C (</a:t>
            </a:r>
            <a:r>
              <a:rPr lang="fr-FR" altLang="fr-FR" sz="2000" dirty="0" smtClean="0">
                <a:latin typeface="Arial" panose="020B0604020202020204" pitchFamily="34" charset="0"/>
                <a:cs typeface="Times New Roman" panose="02020603050405020304" pitchFamily="18" charset="0"/>
              </a:rPr>
              <a:t>fritures, </a:t>
            </a:r>
            <a:r>
              <a:rPr lang="fr-FR" altLang="fr-FR" sz="2000" dirty="0">
                <a:latin typeface="Arial" panose="020B0604020202020204" pitchFamily="34" charset="0"/>
                <a:cs typeface="Times New Roman" panose="02020603050405020304" pitchFamily="18" charset="0"/>
              </a:rPr>
              <a:t>grillades…) provoquent la production de nombreuses substances toxiques cancérigènes à long </a:t>
            </a:r>
            <a:r>
              <a:rPr lang="fr-FR" altLang="fr-FR" sz="2000" dirty="0" smtClean="0">
                <a:latin typeface="Arial" panose="020B0604020202020204" pitchFamily="34" charset="0"/>
                <a:cs typeface="Times New Roman" panose="02020603050405020304" pitchFamily="18" charset="0"/>
              </a:rPr>
              <a:t>terme (</a:t>
            </a:r>
            <a:r>
              <a:rPr lang="fr-FR" altLang="fr-FR" sz="2000" dirty="0" err="1" smtClean="0">
                <a:latin typeface="Arial" panose="020B0604020202020204" pitchFamily="34" charset="0"/>
                <a:cs typeface="Times New Roman" panose="02020603050405020304" pitchFamily="18" charset="0"/>
              </a:rPr>
              <a:t>exp</a:t>
            </a:r>
            <a:r>
              <a:rPr lang="fr-FR" altLang="fr-FR" sz="2000" dirty="0">
                <a:latin typeface="Arial" panose="020B0604020202020204" pitchFamily="34" charset="0"/>
                <a:cs typeface="Times New Roman" panose="02020603050405020304" pitchFamily="18" charset="0"/>
              </a:rPr>
              <a:t>: </a:t>
            </a:r>
            <a:r>
              <a:rPr lang="fr-FR" altLang="fr-FR" sz="2000" dirty="0" smtClean="0">
                <a:latin typeface="Arial" panose="020B0604020202020204" pitchFamily="34" charset="0"/>
                <a:cs typeface="Times New Roman" panose="02020603050405020304" pitchFamily="18" charset="0"/>
              </a:rPr>
              <a:t>acroléine). </a:t>
            </a:r>
            <a:r>
              <a:rPr lang="fr-FR" altLang="fr-FR" sz="2000" dirty="0">
                <a:latin typeface="Arial" panose="020B0604020202020204" pitchFamily="34" charset="0"/>
                <a:cs typeface="Times New Roman" panose="02020603050405020304" pitchFamily="18" charset="0"/>
              </a:rPr>
              <a:t>De plus l’emploi d’huile contenant plus de 25% de triglycérides oxydés présente un danger pour le consommateur.</a:t>
            </a:r>
          </a:p>
        </p:txBody>
      </p:sp>
    </p:spTree>
    <p:extLst>
      <p:ext uri="{BB962C8B-B14F-4D97-AF65-F5344CB8AC3E}">
        <p14:creationId xmlns="" xmlns:p14="http://schemas.microsoft.com/office/powerpoint/2010/main" val="314255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dissolve">
                                      <p:cBhvr>
                                        <p:cTn id="11"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1433513" y="17859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fr-FR" altLang="fr-FR" sz="2400"/>
          </a:p>
        </p:txBody>
      </p:sp>
      <p:pic>
        <p:nvPicPr>
          <p:cNvPr id="73730" name="Picture 2" descr="huil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2895600"/>
            <a:ext cx="7239000"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228600" y="228600"/>
            <a:ext cx="8610600" cy="270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fr-FR" altLang="fr-FR" sz="1800">
                <a:latin typeface="Arial" panose="020B0604020202020204" pitchFamily="34" charset="0"/>
                <a:cs typeface="Times New Roman" panose="02020603050405020304" pitchFamily="18" charset="0"/>
              </a:rPr>
              <a:t>En règle générale, l'altération d'une huile est, en effet, accélérée par la lumière et surtout la chaleur.</a:t>
            </a:r>
          </a:p>
          <a:p>
            <a:pPr algn="just" eaLnBrk="1" hangingPunct="1">
              <a:spcBef>
                <a:spcPct val="50000"/>
              </a:spcBef>
              <a:buFontTx/>
              <a:buNone/>
            </a:pPr>
            <a:r>
              <a:rPr lang="fr-FR" altLang="fr-FR" sz="1800">
                <a:latin typeface="Arial" panose="020B0604020202020204" pitchFamily="34" charset="0"/>
                <a:cs typeface="Times New Roman" panose="02020603050405020304" pitchFamily="18" charset="0"/>
              </a:rPr>
              <a:t>Au-dessous de la température critique, la stabilité à l'oxydation d'une huile (sa résistance au rancissement) dépend du degré d'insaturation des acides gras qui la composent : en effet, plus le degré d'insaturation sera élevé (c'est à dire plus elle aura d'A.G. insaturés), moins l'huile sera stable. C'est ainsi que Végétaline, composée d'acides gras saturés, a une bien meilleure stabilité à la chaleur, et donc au chauffage répété exigé par les fritures, que les autres huiles.</a:t>
            </a:r>
            <a:endParaRPr lang="fr-FR" altLang="fr-FR" sz="2400"/>
          </a:p>
        </p:txBody>
      </p:sp>
    </p:spTree>
    <p:extLst>
      <p:ext uri="{BB962C8B-B14F-4D97-AF65-F5344CB8AC3E}">
        <p14:creationId xmlns="" xmlns:p14="http://schemas.microsoft.com/office/powerpoint/2010/main" val="1907230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3730"/>
                                        </p:tgtEl>
                                        <p:attrNameLst>
                                          <p:attrName>style.visibility</p:attrName>
                                        </p:attrNameLst>
                                      </p:cBhvr>
                                      <p:to>
                                        <p:strVal val="visible"/>
                                      </p:to>
                                    </p:set>
                                    <p:animEffect transition="in" filter="dissolve">
                                      <p:cBhvr>
                                        <p:cTn id="11"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381000"/>
            <a:ext cx="84582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3200" u="sng">
                <a:solidFill>
                  <a:srgbClr val="800000"/>
                </a:solidFill>
                <a:latin typeface="Arial" panose="020B0604020202020204" pitchFamily="34" charset="0"/>
                <a:cs typeface="Times New Roman" panose="02020603050405020304" pitchFamily="18" charset="0"/>
              </a:rPr>
              <a:t>Les additifs alimentaires </a:t>
            </a:r>
          </a:p>
        </p:txBody>
      </p:sp>
      <p:sp>
        <p:nvSpPr>
          <p:cNvPr id="19459" name="Text Box 3"/>
          <p:cNvSpPr txBox="1">
            <a:spLocks noChangeArrowheads="1"/>
          </p:cNvSpPr>
          <p:nvPr/>
        </p:nvSpPr>
        <p:spPr bwMode="auto">
          <a:xfrm>
            <a:off x="304800" y="1524000"/>
            <a:ext cx="84582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sz="2000">
                <a:latin typeface="Arial" panose="020B0604020202020204" pitchFamily="34" charset="0"/>
                <a:cs typeface="Times New Roman" panose="02020603050405020304" pitchFamily="18" charset="0"/>
              </a:rPr>
              <a:t>Substances ajoutées intentionnellement lors d’une transformation industrielle ou artisanale pour améliorer certaines propriétés de l’aliment. Ex : colorants, conservateurs, émulsifiants, gélifiants, aromatisants,… ces substances étrangères aux aliments (xénobiontiques) peuvent être toxiques.</a:t>
            </a:r>
          </a:p>
        </p:txBody>
      </p:sp>
    </p:spTree>
    <p:extLst>
      <p:ext uri="{BB962C8B-B14F-4D97-AF65-F5344CB8AC3E}">
        <p14:creationId xmlns="" xmlns:p14="http://schemas.microsoft.com/office/powerpoint/2010/main" val="4138395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500"/>
                                        <p:tgtEl>
                                          <p:spTgt spid="1945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dissolve">
                                      <p:cBhvr>
                                        <p:cTn id="11"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04800" y="457200"/>
            <a:ext cx="84582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sz="2000">
                <a:latin typeface="Arial" panose="020B0604020202020204" pitchFamily="34" charset="0"/>
                <a:cs typeface="Times New Roman" panose="02020603050405020304" pitchFamily="18" charset="0"/>
              </a:rPr>
              <a:t>Certains additifs sont toxiques :</a:t>
            </a:r>
          </a:p>
          <a:p>
            <a:pPr algn="just" eaLnBrk="1" hangingPunct="1">
              <a:spcBef>
                <a:spcPct val="50000"/>
              </a:spcBef>
            </a:pPr>
            <a:r>
              <a:rPr lang="fr-FR" altLang="fr-FR" sz="2000">
                <a:latin typeface="Arial" panose="020B0604020202020204" pitchFamily="34" charset="0"/>
                <a:cs typeface="Times New Roman" panose="02020603050405020304" pitchFamily="18" charset="0"/>
              </a:rPr>
              <a:t>Ex : nitrates (E251 et E252), nitrites (E250) utilisé comme conservateurs en  charcuterie.</a:t>
            </a:r>
          </a:p>
          <a:p>
            <a:pPr algn="just" eaLnBrk="1" hangingPunct="1">
              <a:spcBef>
                <a:spcPct val="50000"/>
              </a:spcBef>
            </a:pPr>
            <a:r>
              <a:rPr lang="fr-FR" altLang="fr-FR" sz="2000">
                <a:latin typeface="Arial" panose="020B0604020202020204" pitchFamily="34" charset="0"/>
                <a:cs typeface="Times New Roman" panose="02020603050405020304" pitchFamily="18" charset="0"/>
              </a:rPr>
              <a:t>Pourquoi les utilise-t-on ? </a:t>
            </a:r>
          </a:p>
        </p:txBody>
      </p:sp>
      <p:sp>
        <p:nvSpPr>
          <p:cNvPr id="63491" name="Text Box 3"/>
          <p:cNvSpPr txBox="1">
            <a:spLocks noChangeArrowheads="1"/>
          </p:cNvSpPr>
          <p:nvPr/>
        </p:nvSpPr>
        <p:spPr bwMode="auto">
          <a:xfrm>
            <a:off x="381000" y="2209800"/>
            <a:ext cx="84582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sz="2000">
                <a:solidFill>
                  <a:srgbClr val="FF0000"/>
                </a:solidFill>
                <a:latin typeface="Arial" panose="020B0604020202020204" pitchFamily="34" charset="0"/>
                <a:cs typeface="Times New Roman" panose="02020603050405020304" pitchFamily="18" charset="0"/>
              </a:rPr>
              <a:t>c’est traditionnel, indispensable pour qualités organoleptiques (goût, couleur), on a pas trouvé plus efficace. </a:t>
            </a:r>
          </a:p>
        </p:txBody>
      </p:sp>
      <p:pic>
        <p:nvPicPr>
          <p:cNvPr id="63492" name="Picture 4"/>
          <p:cNvPicPr>
            <a:picLocks noChangeAspect="1" noChangeArrowheads="1"/>
          </p:cNvPicPr>
          <p:nvPr/>
        </p:nvPicPr>
        <p:blipFill>
          <a:blip r:embed="rId2">
            <a:lum bright="6000" contrast="12000"/>
            <a:extLst>
              <a:ext uri="{28A0092B-C50C-407E-A947-70E740481C1C}">
                <a14:useLocalDpi xmlns="" xmlns:a14="http://schemas.microsoft.com/office/drawing/2010/main" val="0"/>
              </a:ext>
            </a:extLst>
          </a:blip>
          <a:srcRect/>
          <a:stretch>
            <a:fillRect/>
          </a:stretch>
        </p:blipFill>
        <p:spPr bwMode="auto">
          <a:xfrm>
            <a:off x="6205538" y="2743200"/>
            <a:ext cx="2671762"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23464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ssolve">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dissolve">
                                      <p:cBhvr>
                                        <p:cTn id="12" dur="500"/>
                                        <p:tgtEl>
                                          <p:spTgt spid="63491"/>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63492"/>
                                        </p:tgtEl>
                                        <p:attrNameLst>
                                          <p:attrName>style.visibility</p:attrName>
                                        </p:attrNameLst>
                                      </p:cBhvr>
                                      <p:to>
                                        <p:strVal val="visible"/>
                                      </p:to>
                                    </p:set>
                                    <p:animEffect transition="in" filter="dissolve">
                                      <p:cBhvr>
                                        <p:cTn id="16"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1000" y="1981200"/>
            <a:ext cx="8229600" cy="1370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dirty="0">
                <a:solidFill>
                  <a:srgbClr val="FF0066"/>
                </a:solidFill>
                <a:latin typeface="Arial" panose="020B0604020202020204" pitchFamily="34" charset="0"/>
                <a:cs typeface="Arial" panose="020B0604020202020204" pitchFamily="34" charset="0"/>
              </a:rPr>
              <a:t>1. Quel est le risque principal lié aux boissons alcoolisées ?</a:t>
            </a:r>
            <a:endParaRPr lang="fr-FR" altLang="fr-FR" b="0" dirty="0">
              <a:solidFill>
                <a:srgbClr val="FF0066"/>
              </a:solidFill>
              <a:cs typeface="Times New Roman" panose="02020603050405020304" pitchFamily="18" charset="0"/>
            </a:endParaRPr>
          </a:p>
          <a:p>
            <a:pPr eaLnBrk="1" hangingPunct="1">
              <a:spcBef>
                <a:spcPct val="50000"/>
              </a:spcBef>
            </a:pPr>
            <a:endParaRPr lang="fr-FR" altLang="fr-FR" b="0" dirty="0">
              <a:solidFill>
                <a:srgbClr val="FF0066"/>
              </a:solidFill>
            </a:endParaRPr>
          </a:p>
        </p:txBody>
      </p:sp>
      <p:sp>
        <p:nvSpPr>
          <p:cNvPr id="52227"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fr-FR" altLang="fr-FR" sz="4400" u="sng">
                <a:solidFill>
                  <a:srgbClr val="6666FF"/>
                </a:solidFill>
                <a:latin typeface="Comic Sans MS" panose="030F0702030302020204" pitchFamily="66" charset="0"/>
                <a:cs typeface="Times New Roman" panose="02020603050405020304" pitchFamily="18" charset="0"/>
              </a:rPr>
              <a:t>TD ALCOOL</a:t>
            </a:r>
            <a:r>
              <a:rPr lang="fr-FR" altLang="fr-FR" sz="4400" u="sng">
                <a:solidFill>
                  <a:srgbClr val="6666FF"/>
                </a:solidFill>
                <a:latin typeface="Comic Sans MS" panose="030F0702030302020204" pitchFamily="66" charset="0"/>
                <a:cs typeface="Arial" panose="020B0604020202020204" pitchFamily="34" charset="0"/>
              </a:rPr>
              <a:t> </a:t>
            </a:r>
          </a:p>
        </p:txBody>
      </p:sp>
    </p:spTree>
    <p:extLst>
      <p:ext uri="{BB962C8B-B14F-4D97-AF65-F5344CB8AC3E}">
        <p14:creationId xmlns="" xmlns:p14="http://schemas.microsoft.com/office/powerpoint/2010/main" val="1401293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04800" y="304800"/>
            <a:ext cx="82296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dirty="0">
                <a:solidFill>
                  <a:srgbClr val="FF0066"/>
                </a:solidFill>
                <a:latin typeface="Arial" panose="020B0604020202020204" pitchFamily="34" charset="0"/>
                <a:cs typeface="Arial" panose="020B0604020202020204" pitchFamily="34" charset="0"/>
              </a:rPr>
              <a:t>2</a:t>
            </a:r>
            <a:r>
              <a:rPr lang="fr-FR" altLang="fr-FR" dirty="0" smtClean="0">
                <a:solidFill>
                  <a:srgbClr val="FF0066"/>
                </a:solidFill>
                <a:latin typeface="Arial" panose="020B0604020202020204" pitchFamily="34" charset="0"/>
                <a:cs typeface="Arial" panose="020B0604020202020204" pitchFamily="34" charset="0"/>
              </a:rPr>
              <a:t>. </a:t>
            </a:r>
            <a:r>
              <a:rPr lang="fr-FR" altLang="fr-FR" dirty="0">
                <a:solidFill>
                  <a:srgbClr val="FF0066"/>
                </a:solidFill>
                <a:latin typeface="Arial" panose="020B0604020202020204" pitchFamily="34" charset="0"/>
                <a:cs typeface="Arial" panose="020B0604020202020204" pitchFamily="34" charset="0"/>
              </a:rPr>
              <a:t>Indiquer 5 effets aigus et 5 effets chroniques de l’alcool. </a:t>
            </a:r>
          </a:p>
        </p:txBody>
      </p:sp>
    </p:spTree>
    <p:extLst>
      <p:ext uri="{BB962C8B-B14F-4D97-AF65-F5344CB8AC3E}">
        <p14:creationId xmlns="" xmlns:p14="http://schemas.microsoft.com/office/powerpoint/2010/main" val="2625993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4525963"/>
          </a:xfrm>
        </p:spPr>
        <p:txBody>
          <a:bodyPr>
            <a:normAutofit/>
          </a:bodyPr>
          <a:lstStyle/>
          <a:p>
            <a:pPr algn="just"/>
            <a:r>
              <a:rPr lang="fr-FR" dirty="0"/>
              <a:t>Le toxicologue analyste peut jouer un rôle utile dans le diagnostic, la gestion et, dans certains cas, la prévention de </a:t>
            </a:r>
            <a:r>
              <a:rPr lang="fr-FR" dirty="0" smtClean="0"/>
              <a:t>l’empoisonnement.</a:t>
            </a:r>
          </a:p>
          <a:p>
            <a:pPr algn="just"/>
            <a:r>
              <a:rPr lang="fr-FR" dirty="0" smtClean="0"/>
              <a:t> L’analyste </a:t>
            </a:r>
            <a:r>
              <a:rPr lang="fr-FR" dirty="0"/>
              <a:t>doit être capable de communiquer efficacement avec des cliniciens, des pathologistes, la police </a:t>
            </a:r>
            <a:r>
              <a:rPr lang="fr-FR" dirty="0" smtClean="0"/>
              <a:t>… </a:t>
            </a:r>
          </a:p>
        </p:txBody>
      </p:sp>
    </p:spTree>
    <p:extLst>
      <p:ext uri="{BB962C8B-B14F-4D97-AF65-F5344CB8AC3E}">
        <p14:creationId xmlns="" xmlns:p14="http://schemas.microsoft.com/office/powerpoint/2010/main" val="3086277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59135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304800"/>
            <a:ext cx="82296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dirty="0">
                <a:solidFill>
                  <a:srgbClr val="FF0066"/>
                </a:solidFill>
                <a:latin typeface="Arial" panose="020B0604020202020204" pitchFamily="34" charset="0"/>
                <a:cs typeface="Arial" panose="020B0604020202020204" pitchFamily="34" charset="0"/>
              </a:rPr>
              <a:t>3</a:t>
            </a:r>
            <a:r>
              <a:rPr lang="fr-FR" altLang="fr-FR" dirty="0" smtClean="0">
                <a:solidFill>
                  <a:srgbClr val="FF0066"/>
                </a:solidFill>
                <a:latin typeface="Arial" panose="020B0604020202020204" pitchFamily="34" charset="0"/>
                <a:cs typeface="Arial" panose="020B0604020202020204" pitchFamily="34" charset="0"/>
              </a:rPr>
              <a:t>. </a:t>
            </a:r>
            <a:r>
              <a:rPr lang="fr-FR" altLang="fr-FR" dirty="0">
                <a:solidFill>
                  <a:srgbClr val="FF0066"/>
                </a:solidFill>
                <a:latin typeface="Arial" panose="020B0604020202020204" pitchFamily="34" charset="0"/>
                <a:cs typeface="Arial" panose="020B0604020202020204" pitchFamily="34" charset="0"/>
              </a:rPr>
              <a:t>Expliquer pourquoi la prise d’une dose unique d’alcool se traduit par une courbe d’alcoolémie en fonction du temps en forme de cloche (Expliquer séparément la partie ascendante, le sommet et la partie descendante) </a:t>
            </a:r>
          </a:p>
        </p:txBody>
      </p:sp>
    </p:spTree>
    <p:extLst>
      <p:ext uri="{BB962C8B-B14F-4D97-AF65-F5344CB8AC3E}">
        <p14:creationId xmlns="" xmlns:p14="http://schemas.microsoft.com/office/powerpoint/2010/main" val="724333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026"/>
          <p:cNvPicPr>
            <a:picLocks noChangeAspect="1" noChangeArrowheads="1"/>
          </p:cNvPicPr>
          <p:nvPr/>
        </p:nvPicPr>
        <p:blipFill>
          <a:blip r:embed="rId2">
            <a:lum contrast="6000"/>
            <a:extLst>
              <a:ext uri="{28A0092B-C50C-407E-A947-70E740481C1C}">
                <a14:useLocalDpi xmlns="" xmlns:a14="http://schemas.microsoft.com/office/drawing/2010/main" val="0"/>
              </a:ext>
            </a:extLst>
          </a:blip>
          <a:srcRect t="32663" r="12013" b="13989"/>
          <a:stretch>
            <a:fillRect/>
          </a:stretch>
        </p:blipFill>
        <p:spPr bwMode="auto">
          <a:xfrm>
            <a:off x="274833" y="404664"/>
            <a:ext cx="4225159" cy="3185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2" name="Line 1028"/>
          <p:cNvSpPr>
            <a:spLocks noChangeShapeType="1"/>
          </p:cNvSpPr>
          <p:nvPr/>
        </p:nvSpPr>
        <p:spPr bwMode="auto">
          <a:xfrm flipV="1">
            <a:off x="971600" y="586234"/>
            <a:ext cx="780029" cy="1365051"/>
          </a:xfrm>
          <a:prstGeom prst="line">
            <a:avLst/>
          </a:prstGeom>
          <a:noFill/>
          <a:ln w="76200" cap="rnd">
            <a:solidFill>
              <a:schemeClr val="accent2"/>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6" name="Picture 2"/>
          <p:cNvPicPr>
            <a:picLocks noChangeAspect="1" noChangeArrowheads="1"/>
          </p:cNvPicPr>
          <p:nvPr/>
        </p:nvPicPr>
        <p:blipFill>
          <a:blip r:embed="rId2">
            <a:lum contrast="6000"/>
            <a:extLst>
              <a:ext uri="{28A0092B-C50C-407E-A947-70E740481C1C}">
                <a14:useLocalDpi xmlns="" xmlns:a14="http://schemas.microsoft.com/office/drawing/2010/main" val="0"/>
              </a:ext>
            </a:extLst>
          </a:blip>
          <a:srcRect t="32663" r="12013" b="13989"/>
          <a:stretch>
            <a:fillRect/>
          </a:stretch>
        </p:blipFill>
        <p:spPr bwMode="auto">
          <a:xfrm>
            <a:off x="4499992" y="404664"/>
            <a:ext cx="4284354" cy="3229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6228184" y="-37864"/>
            <a:ext cx="0" cy="885056"/>
          </a:xfrm>
          <a:prstGeom prst="line">
            <a:avLst/>
          </a:prstGeom>
          <a:noFill/>
          <a:ln w="76200" cap="rnd">
            <a:solidFill>
              <a:schemeClr val="accent2"/>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8" name="Picture 2"/>
          <p:cNvPicPr>
            <a:picLocks noChangeAspect="1" noChangeArrowheads="1"/>
          </p:cNvPicPr>
          <p:nvPr/>
        </p:nvPicPr>
        <p:blipFill>
          <a:blip r:embed="rId2">
            <a:lum contrast="6000"/>
            <a:extLst>
              <a:ext uri="{28A0092B-C50C-407E-A947-70E740481C1C}">
                <a14:useLocalDpi xmlns="" xmlns:a14="http://schemas.microsoft.com/office/drawing/2010/main" val="0"/>
              </a:ext>
            </a:extLst>
          </a:blip>
          <a:srcRect t="32663" r="12013" b="13989"/>
          <a:stretch>
            <a:fillRect/>
          </a:stretch>
        </p:blipFill>
        <p:spPr bwMode="auto">
          <a:xfrm>
            <a:off x="3059832" y="3933056"/>
            <a:ext cx="3734544" cy="2815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4"/>
          <p:cNvSpPr>
            <a:spLocks noChangeShapeType="1"/>
          </p:cNvSpPr>
          <p:nvPr/>
        </p:nvSpPr>
        <p:spPr bwMode="auto">
          <a:xfrm>
            <a:off x="4941872" y="4076936"/>
            <a:ext cx="1421904" cy="1324744"/>
          </a:xfrm>
          <a:prstGeom prst="line">
            <a:avLst/>
          </a:prstGeom>
          <a:noFill/>
          <a:ln w="76200" cap="rnd">
            <a:solidFill>
              <a:schemeClr val="accent2"/>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 xmlns:p14="http://schemas.microsoft.com/office/powerpoint/2010/main" val="3022385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026"/>
          <p:cNvPicPr>
            <a:picLocks noChangeAspect="1" noChangeArrowheads="1"/>
          </p:cNvPicPr>
          <p:nvPr/>
        </p:nvPicPr>
        <p:blipFill>
          <a:blip r:embed="rId2">
            <a:lum contrast="6000"/>
            <a:extLst>
              <a:ext uri="{28A0092B-C50C-407E-A947-70E740481C1C}">
                <a14:useLocalDpi xmlns="" xmlns:a14="http://schemas.microsoft.com/office/drawing/2010/main" val="0"/>
              </a:ext>
            </a:extLst>
          </a:blip>
          <a:srcRect t="32663" r="12013" b="13989"/>
          <a:stretch>
            <a:fillRect/>
          </a:stretch>
        </p:blipFill>
        <p:spPr bwMode="auto">
          <a:xfrm>
            <a:off x="2743200" y="2743200"/>
            <a:ext cx="4953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2" name="Line 1028"/>
          <p:cNvSpPr>
            <a:spLocks noChangeShapeType="1"/>
          </p:cNvSpPr>
          <p:nvPr/>
        </p:nvSpPr>
        <p:spPr bwMode="auto">
          <a:xfrm flipV="1">
            <a:off x="3505200" y="3124200"/>
            <a:ext cx="914400" cy="1600200"/>
          </a:xfrm>
          <a:prstGeom prst="line">
            <a:avLst/>
          </a:prstGeom>
          <a:noFill/>
          <a:ln w="76200" cap="rnd">
            <a:solidFill>
              <a:schemeClr val="accent2"/>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 xmlns:p14="http://schemas.microsoft.com/office/powerpoint/2010/main" val="2813302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8372"/>
                                        </p:tgtEl>
                                        <p:attrNameLst>
                                          <p:attrName>style.visibility</p:attrName>
                                        </p:attrNameLst>
                                      </p:cBhvr>
                                      <p:to>
                                        <p:strVal val="visible"/>
                                      </p:to>
                                    </p:set>
                                    <p:animEffect transition="in" filter="dissolve">
                                      <p:cBhvr>
                                        <p:cTn id="11"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lum contrast="6000"/>
            <a:extLst>
              <a:ext uri="{28A0092B-C50C-407E-A947-70E740481C1C}">
                <a14:useLocalDpi xmlns="" xmlns:a14="http://schemas.microsoft.com/office/drawing/2010/main" val="0"/>
              </a:ext>
            </a:extLst>
          </a:blip>
          <a:srcRect t="32663" r="12013" b="13989"/>
          <a:stretch>
            <a:fillRect/>
          </a:stretch>
        </p:blipFill>
        <p:spPr bwMode="auto">
          <a:xfrm>
            <a:off x="2057400" y="2743200"/>
            <a:ext cx="4953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6" name="Line 4"/>
          <p:cNvSpPr>
            <a:spLocks noChangeShapeType="1"/>
          </p:cNvSpPr>
          <p:nvPr/>
        </p:nvSpPr>
        <p:spPr bwMode="auto">
          <a:xfrm>
            <a:off x="4038600" y="1752600"/>
            <a:ext cx="0" cy="1371600"/>
          </a:xfrm>
          <a:prstGeom prst="line">
            <a:avLst/>
          </a:prstGeom>
          <a:noFill/>
          <a:ln w="76200" cap="rnd">
            <a:solidFill>
              <a:schemeClr val="accent2"/>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 xmlns:p14="http://schemas.microsoft.com/office/powerpoint/2010/main" val="3518490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9396"/>
                                        </p:tgtEl>
                                        <p:attrNameLst>
                                          <p:attrName>style.visibility</p:attrName>
                                        </p:attrNameLst>
                                      </p:cBhvr>
                                      <p:to>
                                        <p:strVal val="visible"/>
                                      </p:to>
                                    </p:set>
                                    <p:animEffect transition="in" filter="dissolve">
                                      <p:cBhvr>
                                        <p:cTn id="11"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lum contrast="6000"/>
            <a:extLst>
              <a:ext uri="{28A0092B-C50C-407E-A947-70E740481C1C}">
                <a14:useLocalDpi xmlns="" xmlns:a14="http://schemas.microsoft.com/office/drawing/2010/main" val="0"/>
              </a:ext>
            </a:extLst>
          </a:blip>
          <a:srcRect t="32663" r="12013" b="13989"/>
          <a:stretch>
            <a:fillRect/>
          </a:stretch>
        </p:blipFill>
        <p:spPr bwMode="auto">
          <a:xfrm>
            <a:off x="2057400" y="2895600"/>
            <a:ext cx="4953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20" name="Line 4"/>
          <p:cNvSpPr>
            <a:spLocks noChangeShapeType="1"/>
          </p:cNvSpPr>
          <p:nvPr/>
        </p:nvSpPr>
        <p:spPr bwMode="auto">
          <a:xfrm>
            <a:off x="4572000" y="3124200"/>
            <a:ext cx="2286000" cy="2133600"/>
          </a:xfrm>
          <a:prstGeom prst="line">
            <a:avLst/>
          </a:prstGeom>
          <a:noFill/>
          <a:ln w="76200" cap="rnd">
            <a:solidFill>
              <a:schemeClr val="accent2"/>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 xmlns:p14="http://schemas.microsoft.com/office/powerpoint/2010/main" val="3014756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500"/>
                                        <p:tgtEl>
                                          <p:spTgt spid="6041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dissolve">
                                      <p:cBhvr>
                                        <p:cTn id="11"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3157538" y="31194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49156" name="Rectangle 5"/>
          <p:cNvSpPr>
            <a:spLocks noChangeArrowheads="1"/>
          </p:cNvSpPr>
          <p:nvPr/>
        </p:nvSpPr>
        <p:spPr bwMode="auto">
          <a:xfrm>
            <a:off x="3248025" y="25669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pic>
        <p:nvPicPr>
          <p:cNvPr id="49157" name="Picture 4"/>
          <p:cNvPicPr>
            <a:picLocks noChangeAspect="1" noChangeArrowheads="1"/>
          </p:cNvPicPr>
          <p:nvPr/>
        </p:nvPicPr>
        <p:blipFill>
          <a:blip r:embed="rId3">
            <a:lum contrast="6000"/>
            <a:extLst>
              <a:ext uri="{28A0092B-C50C-407E-A947-70E740481C1C}">
                <a14:useLocalDpi xmlns="" xmlns:a14="http://schemas.microsoft.com/office/drawing/2010/main" val="0"/>
              </a:ext>
            </a:extLst>
          </a:blip>
          <a:srcRect/>
          <a:stretch>
            <a:fillRect/>
          </a:stretch>
        </p:blipFill>
        <p:spPr bwMode="auto">
          <a:xfrm>
            <a:off x="1475656" y="1844824"/>
            <a:ext cx="65532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8" name="Rectangle 6"/>
          <p:cNvSpPr>
            <a:spLocks noChangeArrowheads="1"/>
          </p:cNvSpPr>
          <p:nvPr/>
        </p:nvSpPr>
        <p:spPr bwMode="auto">
          <a:xfrm>
            <a:off x="1219200" y="2514600"/>
            <a:ext cx="1219200" cy="76200"/>
          </a:xfrm>
          <a:prstGeom prst="rect">
            <a:avLst/>
          </a:prstGeom>
          <a:solidFill>
            <a:srgbClr val="FFFFFF"/>
          </a:solidFill>
          <a:ln w="57150">
            <a:solidFill>
              <a:srgbClr val="FFFF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49163" name="Text Box 11"/>
          <p:cNvSpPr txBox="1">
            <a:spLocks noChangeArrowheads="1"/>
          </p:cNvSpPr>
          <p:nvPr/>
        </p:nvSpPr>
        <p:spPr bwMode="auto">
          <a:xfrm>
            <a:off x="228600" y="228600"/>
            <a:ext cx="8534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dirty="0">
                <a:solidFill>
                  <a:srgbClr val="FF0066"/>
                </a:solidFill>
                <a:latin typeface="Arial" panose="020B0604020202020204" pitchFamily="34" charset="0"/>
                <a:cs typeface="Arial" panose="020B0604020202020204" pitchFamily="34" charset="0"/>
              </a:rPr>
              <a:t>4</a:t>
            </a:r>
            <a:r>
              <a:rPr lang="fr-FR" altLang="fr-FR" dirty="0" smtClean="0">
                <a:solidFill>
                  <a:srgbClr val="FF0066"/>
                </a:solidFill>
                <a:latin typeface="Arial" panose="020B0604020202020204" pitchFamily="34" charset="0"/>
                <a:cs typeface="Arial" panose="020B0604020202020204" pitchFamily="34" charset="0"/>
              </a:rPr>
              <a:t>. </a:t>
            </a:r>
            <a:r>
              <a:rPr lang="fr-FR" altLang="fr-FR" dirty="0">
                <a:solidFill>
                  <a:srgbClr val="FF0066"/>
                </a:solidFill>
                <a:latin typeface="Arial" panose="020B0604020202020204" pitchFamily="34" charset="0"/>
                <a:cs typeface="Arial" panose="020B0604020202020204" pitchFamily="34" charset="0"/>
              </a:rPr>
              <a:t>Expliquer pourquoi le pic d’alcoolémie est moins élevé pendant un repas par rapport à la même dose bue à jeun.</a:t>
            </a:r>
          </a:p>
        </p:txBody>
      </p:sp>
    </p:spTree>
    <p:extLst>
      <p:ext uri="{BB962C8B-B14F-4D97-AF65-F5344CB8AC3E}">
        <p14:creationId xmlns="" xmlns:p14="http://schemas.microsoft.com/office/powerpoint/2010/main" val="35483770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39783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3014663" y="22288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51204" name="Rectangle 5"/>
          <p:cNvSpPr>
            <a:spLocks noChangeArrowheads="1"/>
          </p:cNvSpPr>
          <p:nvPr/>
        </p:nvSpPr>
        <p:spPr bwMode="auto">
          <a:xfrm>
            <a:off x="3848100" y="288131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51205" name="Rectangle 7"/>
          <p:cNvSpPr>
            <a:spLocks noChangeArrowheads="1"/>
          </p:cNvSpPr>
          <p:nvPr/>
        </p:nvSpPr>
        <p:spPr bwMode="auto">
          <a:xfrm>
            <a:off x="3848100" y="2895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51206" name="Rectangle 9"/>
          <p:cNvSpPr>
            <a:spLocks noChangeArrowheads="1"/>
          </p:cNvSpPr>
          <p:nvPr/>
        </p:nvSpPr>
        <p:spPr bwMode="auto">
          <a:xfrm>
            <a:off x="3848100" y="31575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47114" name="Text Box 10"/>
          <p:cNvSpPr txBox="1">
            <a:spLocks noChangeArrowheads="1"/>
          </p:cNvSpPr>
          <p:nvPr/>
        </p:nvSpPr>
        <p:spPr bwMode="auto">
          <a:xfrm>
            <a:off x="381000" y="304800"/>
            <a:ext cx="838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dirty="0">
                <a:solidFill>
                  <a:srgbClr val="FF0066"/>
                </a:solidFill>
                <a:latin typeface="Arial" panose="020B0604020202020204" pitchFamily="34" charset="0"/>
                <a:cs typeface="Arial" panose="020B0604020202020204" pitchFamily="34" charset="0"/>
              </a:rPr>
              <a:t>5</a:t>
            </a:r>
            <a:r>
              <a:rPr lang="fr-FR" altLang="fr-FR" dirty="0" smtClean="0">
                <a:solidFill>
                  <a:srgbClr val="FF0066"/>
                </a:solidFill>
                <a:latin typeface="Arial" panose="020B0604020202020204" pitchFamily="34" charset="0"/>
                <a:cs typeface="Arial" panose="020B0604020202020204" pitchFamily="34" charset="0"/>
              </a:rPr>
              <a:t>. </a:t>
            </a:r>
            <a:r>
              <a:rPr lang="fr-FR" altLang="fr-FR" dirty="0">
                <a:solidFill>
                  <a:srgbClr val="FF0066"/>
                </a:solidFill>
                <a:latin typeface="Arial" panose="020B0604020202020204" pitchFamily="34" charset="0"/>
                <a:cs typeface="Arial" panose="020B0604020202020204" pitchFamily="34" charset="0"/>
              </a:rPr>
              <a:t>L’alcool peut-il interagir avec d’autres substances ?</a:t>
            </a:r>
          </a:p>
        </p:txBody>
      </p:sp>
    </p:spTree>
    <p:extLst>
      <p:ext uri="{BB962C8B-B14F-4D97-AF65-F5344CB8AC3E}">
        <p14:creationId xmlns="" xmlns:p14="http://schemas.microsoft.com/office/powerpoint/2010/main" val="3300835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dissolve">
                                      <p:cBhvr>
                                        <p:cTn id="7" dur="500"/>
                                        <p:tgtEl>
                                          <p:spTgt spid="47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381000" y="304800"/>
            <a:ext cx="83820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50000"/>
              </a:spcBef>
            </a:pPr>
            <a:r>
              <a:rPr lang="fr-FR" altLang="fr-FR" dirty="0">
                <a:solidFill>
                  <a:srgbClr val="FF0066"/>
                </a:solidFill>
                <a:latin typeface="Arial" panose="020B0604020202020204" pitchFamily="34" charset="0"/>
                <a:cs typeface="Times New Roman" panose="02020603050405020304" pitchFamily="18" charset="0"/>
              </a:rPr>
              <a:t>6</a:t>
            </a:r>
            <a:r>
              <a:rPr lang="fr-FR" altLang="fr-FR" dirty="0" smtClean="0">
                <a:solidFill>
                  <a:srgbClr val="FF0066"/>
                </a:solidFill>
                <a:latin typeface="Arial" panose="020B0604020202020204" pitchFamily="34" charset="0"/>
                <a:cs typeface="Times New Roman" panose="02020603050405020304" pitchFamily="18" charset="0"/>
              </a:rPr>
              <a:t>. </a:t>
            </a:r>
            <a:r>
              <a:rPr lang="fr-FR" altLang="fr-FR" dirty="0">
                <a:solidFill>
                  <a:srgbClr val="FF0066"/>
                </a:solidFill>
                <a:latin typeface="Arial" panose="020B0604020202020204" pitchFamily="34" charset="0"/>
                <a:cs typeface="Times New Roman" panose="02020603050405020304" pitchFamily="18" charset="0"/>
              </a:rPr>
              <a:t>Rappeler le taux maximal d’alcoolémie toléré pour conduire, expliquer la différence entre les résultats sonnés par un éthylomètre et ceux donnés par un éthylotest ? </a:t>
            </a:r>
          </a:p>
        </p:txBody>
      </p:sp>
    </p:spTree>
    <p:extLst>
      <p:ext uri="{BB962C8B-B14F-4D97-AF65-F5344CB8AC3E}">
        <p14:creationId xmlns="" xmlns:p14="http://schemas.microsoft.com/office/powerpoint/2010/main" val="222455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altLang="fr-FR" dirty="0">
                <a:latin typeface="Arial" panose="020B0604020202020204" pitchFamily="34" charset="0"/>
              </a:rPr>
              <a:t>U</a:t>
            </a:r>
            <a:r>
              <a:rPr lang="fr-FR" altLang="fr-FR" dirty="0" smtClean="0">
                <a:latin typeface="Arial" panose="020B0604020202020204" pitchFamily="34" charset="0"/>
              </a:rPr>
              <a:t>n xénobiotique : c’est une substance </a:t>
            </a:r>
            <a:r>
              <a:rPr lang="fr-FR" altLang="fr-FR" dirty="0">
                <a:latin typeface="Arial" panose="020B0604020202020204" pitchFamily="34" charset="0"/>
              </a:rPr>
              <a:t>étrangère à l’organisme vivant (ex : additif) et qui peut être mélangé avec les aliments</a:t>
            </a:r>
          </a:p>
          <a:p>
            <a:pPr marL="0" indent="0">
              <a:buNone/>
            </a:pPr>
            <a:endParaRPr lang="fr-FR" dirty="0"/>
          </a:p>
        </p:txBody>
      </p:sp>
    </p:spTree>
    <p:extLst>
      <p:ext uri="{BB962C8B-B14F-4D97-AF65-F5344CB8AC3E}">
        <p14:creationId xmlns="" xmlns:p14="http://schemas.microsoft.com/office/powerpoint/2010/main" val="3717941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3033713" y="107156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53251" name="Rectangle 5"/>
          <p:cNvSpPr>
            <a:spLocks noChangeArrowheads="1"/>
          </p:cNvSpPr>
          <p:nvPr/>
        </p:nvSpPr>
        <p:spPr bwMode="auto">
          <a:xfrm>
            <a:off x="3024188" y="15430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fr-FR" altLang="fr-FR"/>
          </a:p>
        </p:txBody>
      </p:sp>
      <p:sp>
        <p:nvSpPr>
          <p:cNvPr id="53252" name="Text Box 6"/>
          <p:cNvSpPr txBox="1">
            <a:spLocks noChangeArrowheads="1"/>
          </p:cNvSpPr>
          <p:nvPr/>
        </p:nvSpPr>
        <p:spPr bwMode="auto">
          <a:xfrm>
            <a:off x="304800" y="193675"/>
            <a:ext cx="8534400"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fr-FR" altLang="fr-FR" sz="2200" i="1" dirty="0">
                <a:solidFill>
                  <a:srgbClr val="008000"/>
                </a:solidFill>
                <a:latin typeface="Arial" panose="020B0604020202020204" pitchFamily="34" charset="0"/>
                <a:cs typeface="Times New Roman" panose="02020603050405020304" pitchFamily="18" charset="0"/>
              </a:rPr>
              <a:t>-Calculer la quantité maximale de vin à </a:t>
            </a:r>
            <a:r>
              <a:rPr lang="fr-FR" altLang="fr-FR" sz="2200" i="1" dirty="0" smtClean="0">
                <a:solidFill>
                  <a:srgbClr val="008000"/>
                </a:solidFill>
                <a:latin typeface="Arial" panose="020B0604020202020204" pitchFamily="34" charset="0"/>
                <a:cs typeface="Times New Roman" panose="02020603050405020304" pitchFamily="18" charset="0"/>
              </a:rPr>
              <a:t>37% </a:t>
            </a:r>
            <a:r>
              <a:rPr lang="fr-FR" altLang="fr-FR" sz="2200" i="1" dirty="0">
                <a:solidFill>
                  <a:srgbClr val="008000"/>
                </a:solidFill>
                <a:latin typeface="Arial" panose="020B0604020202020204" pitchFamily="34" charset="0"/>
                <a:cs typeface="Times New Roman" panose="02020603050405020304" pitchFamily="18" charset="0"/>
              </a:rPr>
              <a:t>vol à ne pas dépasser pour </a:t>
            </a:r>
            <a:r>
              <a:rPr lang="fr-FR" altLang="fr-FR" sz="2200" i="1" dirty="0" smtClean="0">
                <a:solidFill>
                  <a:srgbClr val="008000"/>
                </a:solidFill>
                <a:latin typeface="Arial" panose="020B0604020202020204" pitchFamily="34" charset="0"/>
                <a:cs typeface="Times New Roman" panose="02020603050405020304" pitchFamily="18" charset="0"/>
              </a:rPr>
              <a:t>la </a:t>
            </a:r>
            <a:r>
              <a:rPr lang="fr-FR" altLang="fr-FR" sz="2200" i="1" dirty="0">
                <a:solidFill>
                  <a:srgbClr val="008000"/>
                </a:solidFill>
                <a:latin typeface="Arial" panose="020B0604020202020204" pitchFamily="34" charset="0"/>
                <a:cs typeface="Times New Roman" panose="02020603050405020304" pitchFamily="18" charset="0"/>
              </a:rPr>
              <a:t>femme de référence.</a:t>
            </a:r>
            <a:r>
              <a:rPr lang="fr-FR" altLang="fr-FR" sz="2200" dirty="0">
                <a:latin typeface="Arial" panose="020B0604020202020204" pitchFamily="34" charset="0"/>
                <a:cs typeface="Times New Roman" panose="02020603050405020304" pitchFamily="18" charset="0"/>
              </a:rPr>
              <a:t/>
            </a:r>
            <a:br>
              <a:rPr lang="fr-FR" altLang="fr-FR" sz="2200" dirty="0">
                <a:latin typeface="Arial" panose="020B0604020202020204" pitchFamily="34" charset="0"/>
                <a:cs typeface="Times New Roman" panose="02020603050405020304" pitchFamily="18" charset="0"/>
              </a:rPr>
            </a:br>
            <a:r>
              <a:rPr lang="fr-FR" altLang="fr-FR" sz="2200" dirty="0">
                <a:latin typeface="Arial" panose="020B0604020202020204" pitchFamily="34" charset="0"/>
                <a:cs typeface="Times New Roman" panose="02020603050405020304" pitchFamily="18" charset="0"/>
              </a:rPr>
              <a:t/>
            </a:r>
            <a:br>
              <a:rPr lang="fr-FR" altLang="fr-FR" sz="2200" dirty="0">
                <a:latin typeface="Arial" panose="020B0604020202020204" pitchFamily="34" charset="0"/>
                <a:cs typeface="Times New Roman" panose="02020603050405020304" pitchFamily="18" charset="0"/>
              </a:rPr>
            </a:br>
            <a:r>
              <a:rPr lang="fr-FR" altLang="fr-FR" sz="2200" dirty="0">
                <a:solidFill>
                  <a:srgbClr val="008000"/>
                </a:solidFill>
                <a:latin typeface="Arial" panose="020B0604020202020204" pitchFamily="34" charset="0"/>
                <a:cs typeface="Times New Roman" panose="02020603050405020304" pitchFamily="18" charset="0"/>
              </a:rPr>
              <a:t> données : </a:t>
            </a:r>
            <a:endParaRPr lang="fr-FR" altLang="fr-FR" sz="2200" dirty="0">
              <a:latin typeface="Arial" panose="020B0604020202020204" pitchFamily="34" charset="0"/>
              <a:cs typeface="Times New Roman" panose="02020603050405020304" pitchFamily="18" charset="0"/>
            </a:endParaRPr>
          </a:p>
          <a:p>
            <a:pPr eaLnBrk="1" hangingPunct="1">
              <a:spcBef>
                <a:spcPct val="50000"/>
              </a:spcBef>
            </a:pPr>
            <a:r>
              <a:rPr lang="fr-FR" altLang="fr-FR" sz="2200" dirty="0">
                <a:solidFill>
                  <a:srgbClr val="008000"/>
                </a:solidFill>
                <a:latin typeface="Arial" panose="020B0604020202020204" pitchFamily="34" charset="0"/>
                <a:cs typeface="Times New Roman" panose="02020603050405020304" pitchFamily="18" charset="0"/>
                <a:sym typeface="Wingdings" panose="05000000000000000000" pitchFamily="2" charset="2"/>
              </a:rPr>
              <a:t></a:t>
            </a:r>
            <a:r>
              <a:rPr lang="fr-FR" altLang="fr-FR" sz="2200" dirty="0">
                <a:solidFill>
                  <a:srgbClr val="008000"/>
                </a:solidFill>
                <a:latin typeface="Arial" panose="020B0604020202020204" pitchFamily="34" charset="0"/>
                <a:cs typeface="Times New Roman" panose="02020603050405020304" pitchFamily="18" charset="0"/>
              </a:rPr>
              <a:t> 1 g d’alcool apporte 30 kJ </a:t>
            </a:r>
            <a:endParaRPr lang="fr-FR" altLang="fr-FR" sz="2200" dirty="0">
              <a:latin typeface="Arial" panose="020B0604020202020204" pitchFamily="34" charset="0"/>
              <a:cs typeface="Times New Roman" panose="02020603050405020304" pitchFamily="18" charset="0"/>
            </a:endParaRPr>
          </a:p>
          <a:p>
            <a:pPr eaLnBrk="1" hangingPunct="1">
              <a:spcBef>
                <a:spcPct val="50000"/>
              </a:spcBef>
            </a:pPr>
            <a:r>
              <a:rPr lang="fr-FR" altLang="fr-FR" sz="2200" dirty="0">
                <a:solidFill>
                  <a:srgbClr val="008000"/>
                </a:solidFill>
                <a:latin typeface="Arial" panose="020B0604020202020204" pitchFamily="34" charset="0"/>
                <a:cs typeface="Times New Roman" panose="02020603050405020304" pitchFamily="18" charset="0"/>
                <a:sym typeface="Wingdings" panose="05000000000000000000" pitchFamily="2" charset="2"/>
              </a:rPr>
              <a:t></a:t>
            </a:r>
            <a:r>
              <a:rPr lang="fr-FR" altLang="fr-FR" sz="2200" dirty="0">
                <a:solidFill>
                  <a:srgbClr val="008000"/>
                </a:solidFill>
                <a:latin typeface="Arial" panose="020B0604020202020204" pitchFamily="34" charset="0"/>
                <a:cs typeface="Times New Roman" panose="02020603050405020304" pitchFamily="18" charset="0"/>
              </a:rPr>
              <a:t> l’apport énergétique de l’alcool ne doit pas dépasser </a:t>
            </a:r>
            <a:r>
              <a:rPr lang="fr-FR" altLang="fr-FR" sz="2200" dirty="0" smtClean="0">
                <a:solidFill>
                  <a:srgbClr val="008000"/>
                </a:solidFill>
                <a:latin typeface="Arial" panose="020B0604020202020204" pitchFamily="34" charset="0"/>
                <a:cs typeface="Times New Roman" panose="02020603050405020304" pitchFamily="18" charset="0"/>
              </a:rPr>
              <a:t>25%  </a:t>
            </a:r>
            <a:r>
              <a:rPr lang="fr-FR" altLang="fr-FR" sz="2200" dirty="0">
                <a:solidFill>
                  <a:srgbClr val="008000"/>
                </a:solidFill>
                <a:latin typeface="Arial" panose="020B0604020202020204" pitchFamily="34" charset="0"/>
                <a:cs typeface="Times New Roman" panose="02020603050405020304" pitchFamily="18" charset="0"/>
              </a:rPr>
              <a:t>de l’AEJ total</a:t>
            </a:r>
            <a:endParaRPr lang="fr-FR" altLang="fr-FR" sz="2200" dirty="0">
              <a:latin typeface="Arial" panose="020B0604020202020204" pitchFamily="34" charset="0"/>
              <a:cs typeface="Times New Roman" panose="02020603050405020304" pitchFamily="18" charset="0"/>
            </a:endParaRPr>
          </a:p>
          <a:p>
            <a:pPr eaLnBrk="1" hangingPunct="1">
              <a:spcBef>
                <a:spcPct val="50000"/>
              </a:spcBef>
            </a:pPr>
            <a:r>
              <a:rPr lang="fr-FR" altLang="fr-FR" sz="2200" dirty="0">
                <a:solidFill>
                  <a:srgbClr val="008000"/>
                </a:solidFill>
                <a:latin typeface="Arial" panose="020B0604020202020204" pitchFamily="34" charset="0"/>
                <a:cs typeface="Times New Roman" panose="02020603050405020304" pitchFamily="18" charset="0"/>
                <a:sym typeface="Wingdings" panose="05000000000000000000" pitchFamily="2" charset="2"/>
              </a:rPr>
              <a:t></a:t>
            </a:r>
            <a:r>
              <a:rPr lang="fr-FR" altLang="fr-FR" sz="2200" dirty="0">
                <a:solidFill>
                  <a:srgbClr val="008000"/>
                </a:solidFill>
                <a:latin typeface="Arial" panose="020B0604020202020204" pitchFamily="34" charset="0"/>
                <a:cs typeface="Times New Roman" panose="02020603050405020304" pitchFamily="18" charset="0"/>
              </a:rPr>
              <a:t> masse volumique de l’alcool = </a:t>
            </a:r>
            <a:r>
              <a:rPr lang="fr-FR" altLang="fr-FR" sz="2200" dirty="0" smtClean="0">
                <a:solidFill>
                  <a:srgbClr val="008000"/>
                </a:solidFill>
                <a:latin typeface="Arial" panose="020B0604020202020204" pitchFamily="34" charset="0"/>
                <a:cs typeface="Times New Roman" panose="02020603050405020304" pitchFamily="18" charset="0"/>
              </a:rPr>
              <a:t>0.89 </a:t>
            </a:r>
            <a:r>
              <a:rPr lang="fr-FR" altLang="fr-FR" sz="2200" dirty="0">
                <a:solidFill>
                  <a:srgbClr val="008000"/>
                </a:solidFill>
                <a:latin typeface="Arial" panose="020B0604020202020204" pitchFamily="34" charset="0"/>
                <a:cs typeface="Times New Roman" panose="02020603050405020304" pitchFamily="18" charset="0"/>
              </a:rPr>
              <a:t>g/</a:t>
            </a:r>
            <a:r>
              <a:rPr lang="fr-FR" altLang="fr-FR" sz="2200" dirty="0" err="1">
                <a:solidFill>
                  <a:srgbClr val="008000"/>
                </a:solidFill>
                <a:latin typeface="Arial" panose="020B0604020202020204" pitchFamily="34" charset="0"/>
                <a:cs typeface="Times New Roman" panose="02020603050405020304" pitchFamily="18" charset="0"/>
              </a:rPr>
              <a:t>mL</a:t>
            </a:r>
            <a:r>
              <a:rPr lang="fr-FR" altLang="fr-FR" sz="2200" dirty="0">
                <a:latin typeface="Arial" panose="020B0604020202020204" pitchFamily="34" charset="0"/>
              </a:rPr>
              <a:t> </a:t>
            </a:r>
          </a:p>
        </p:txBody>
      </p:sp>
    </p:spTree>
    <p:extLst>
      <p:ext uri="{BB962C8B-B14F-4D97-AF65-F5344CB8AC3E}">
        <p14:creationId xmlns="" xmlns:p14="http://schemas.microsoft.com/office/powerpoint/2010/main" val="2302521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71472" y="285728"/>
            <a:ext cx="8001056" cy="584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04753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BEBA8EAE-BF5A-486C-A8C5-ECC9F3942E4B}">
                <a14:imgProps xmlns="" xmlns:a14="http://schemas.microsoft.com/office/drawing/2010/main">
                  <a14:imgLayer r:embed="rId3">
                    <a14:imgEffect>
                      <a14:sharpenSoften amount="5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428596" y="285728"/>
            <a:ext cx="8084660" cy="60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9430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Qu’est-ce qu’un toxique ?</a:t>
            </a:r>
          </a:p>
        </p:txBody>
      </p:sp>
      <p:sp>
        <p:nvSpPr>
          <p:cNvPr id="3" name="Espace réservé du contenu 2"/>
          <p:cNvSpPr>
            <a:spLocks noGrp="1"/>
          </p:cNvSpPr>
          <p:nvPr>
            <p:ph idx="1"/>
          </p:nvPr>
        </p:nvSpPr>
        <p:spPr/>
        <p:txBody>
          <a:bodyPr>
            <a:normAutofit fontScale="85000" lnSpcReduction="10000"/>
          </a:bodyPr>
          <a:lstStyle/>
          <a:p>
            <a:pPr algn="just"/>
            <a:r>
              <a:rPr lang="fr-FR" dirty="0" smtClean="0"/>
              <a:t>Une </a:t>
            </a:r>
            <a:r>
              <a:rPr lang="fr-FR" dirty="0"/>
              <a:t>substance est dite toxique lorsqu’elle provoque, après pénétration dans l’organisme, des troubles d’une ou de plusieurs fonctions vitales, pouvant aller jusqu’à leur suppression complète et amener la mort</a:t>
            </a:r>
          </a:p>
          <a:p>
            <a:pPr algn="just"/>
            <a:r>
              <a:rPr lang="fr-FR" dirty="0" smtClean="0"/>
              <a:t>de </a:t>
            </a:r>
            <a:r>
              <a:rPr lang="fr-FR" dirty="0"/>
              <a:t>façon </a:t>
            </a:r>
            <a:r>
              <a:rPr lang="fr-FR" b="1" dirty="0" smtClean="0"/>
              <a:t>passagère </a:t>
            </a:r>
            <a:r>
              <a:rPr lang="fr-FR" dirty="0" smtClean="0"/>
              <a:t>ou </a:t>
            </a:r>
            <a:r>
              <a:rPr lang="fr-FR" b="1" dirty="0"/>
              <a:t>durable,</a:t>
            </a:r>
            <a:endParaRPr lang="fr-FR" dirty="0"/>
          </a:p>
          <a:p>
            <a:pPr algn="just"/>
            <a:r>
              <a:rPr lang="fr-FR" dirty="0" smtClean="0"/>
              <a:t>dans </a:t>
            </a:r>
            <a:r>
              <a:rPr lang="fr-FR" dirty="0"/>
              <a:t>l’</a:t>
            </a:r>
            <a:r>
              <a:rPr lang="fr-FR" b="1" dirty="0"/>
              <a:t>immédiat</a:t>
            </a:r>
            <a:r>
              <a:rPr lang="fr-FR" dirty="0"/>
              <a:t>, à </a:t>
            </a:r>
            <a:r>
              <a:rPr lang="fr-FR" b="1" dirty="0"/>
              <a:t>court </a:t>
            </a:r>
            <a:r>
              <a:rPr lang="fr-FR" b="1" dirty="0" smtClean="0"/>
              <a:t>terme </a:t>
            </a:r>
            <a:r>
              <a:rPr lang="fr-FR" dirty="0" smtClean="0"/>
              <a:t>ou </a:t>
            </a:r>
            <a:r>
              <a:rPr lang="fr-FR" dirty="0"/>
              <a:t>à </a:t>
            </a:r>
            <a:r>
              <a:rPr lang="fr-FR" b="1" dirty="0"/>
              <a:t>long terme</a:t>
            </a:r>
            <a:r>
              <a:rPr lang="fr-FR" dirty="0"/>
              <a:t>,</a:t>
            </a:r>
          </a:p>
          <a:p>
            <a:pPr algn="just"/>
            <a:r>
              <a:rPr lang="fr-FR" dirty="0" smtClean="0"/>
              <a:t>quelque </a:t>
            </a:r>
            <a:r>
              <a:rPr lang="fr-FR" dirty="0"/>
              <a:t>soit la </a:t>
            </a:r>
            <a:r>
              <a:rPr lang="fr-FR" b="1" dirty="0"/>
              <a:t>voie</a:t>
            </a:r>
            <a:r>
              <a:rPr lang="fr-FR" dirty="0"/>
              <a:t>, </a:t>
            </a:r>
          </a:p>
          <a:p>
            <a:pPr algn="just"/>
            <a:r>
              <a:rPr lang="fr-FR" dirty="0" smtClean="0"/>
              <a:t>à </a:t>
            </a:r>
            <a:r>
              <a:rPr lang="fr-FR" b="1" dirty="0"/>
              <a:t>dose </a:t>
            </a:r>
            <a:r>
              <a:rPr lang="fr-FR" dirty="0"/>
              <a:t>relativement </a:t>
            </a:r>
            <a:r>
              <a:rPr lang="fr-FR" b="1" dirty="0"/>
              <a:t>élevée</a:t>
            </a:r>
            <a:r>
              <a:rPr lang="fr-FR" b="1" dirty="0" smtClean="0"/>
              <a:t>, administrée </a:t>
            </a:r>
            <a:r>
              <a:rPr lang="fr-FR" dirty="0" smtClean="0"/>
              <a:t>en </a:t>
            </a:r>
            <a:r>
              <a:rPr lang="fr-FR" b="1" dirty="0"/>
              <a:t>une </a:t>
            </a:r>
            <a:r>
              <a:rPr lang="fr-FR" b="1" dirty="0" smtClean="0"/>
              <a:t>fois </a:t>
            </a:r>
            <a:r>
              <a:rPr lang="fr-FR" dirty="0" smtClean="0"/>
              <a:t>ou </a:t>
            </a:r>
            <a:r>
              <a:rPr lang="fr-FR" b="1" dirty="0"/>
              <a:t>plusieurs </a:t>
            </a:r>
            <a:r>
              <a:rPr lang="fr-FR" b="1" dirty="0" smtClean="0"/>
              <a:t>fois </a:t>
            </a:r>
            <a:r>
              <a:rPr lang="fr-FR" dirty="0" smtClean="0"/>
              <a:t>très </a:t>
            </a:r>
            <a:r>
              <a:rPr lang="fr-FR" b="1" dirty="0"/>
              <a:t>rapprochées,</a:t>
            </a:r>
            <a:endParaRPr lang="fr-FR" dirty="0"/>
          </a:p>
          <a:p>
            <a:pPr algn="just"/>
            <a:r>
              <a:rPr lang="fr-FR" dirty="0" smtClean="0"/>
              <a:t>ou </a:t>
            </a:r>
            <a:r>
              <a:rPr lang="fr-FR" dirty="0"/>
              <a:t>par petites doses </a:t>
            </a:r>
            <a:r>
              <a:rPr lang="fr-FR" b="1" dirty="0"/>
              <a:t>longtemps répétées</a:t>
            </a:r>
            <a:endParaRPr lang="fr-FR" dirty="0"/>
          </a:p>
          <a:p>
            <a:pPr algn="just"/>
            <a:endParaRPr lang="fr-FR" dirty="0"/>
          </a:p>
        </p:txBody>
      </p:sp>
    </p:spTree>
    <p:extLst>
      <p:ext uri="{BB962C8B-B14F-4D97-AF65-F5344CB8AC3E}">
        <p14:creationId xmlns="" xmlns:p14="http://schemas.microsoft.com/office/powerpoint/2010/main" val="257684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4054</TotalTime>
  <Words>1714</Words>
  <Application>Microsoft Office PowerPoint</Application>
  <PresentationFormat>Affichage à l'écran (4:3)</PresentationFormat>
  <Paragraphs>179</Paragraphs>
  <Slides>60</Slides>
  <Notes>5</Notes>
  <HiddenSlides>0</HiddenSlides>
  <MMClips>0</MMClips>
  <ScaleCrop>false</ScaleCrop>
  <HeadingPairs>
    <vt:vector size="4" baseType="variant">
      <vt:variant>
        <vt:lpstr>Thème</vt:lpstr>
      </vt:variant>
      <vt:variant>
        <vt:i4>1</vt:i4>
      </vt:variant>
      <vt:variant>
        <vt:lpstr>Titres des diapositives</vt:lpstr>
      </vt:variant>
      <vt:variant>
        <vt:i4>60</vt:i4>
      </vt:variant>
    </vt:vector>
  </HeadingPairs>
  <TitlesOfParts>
    <vt:vector size="61" baseType="lpstr">
      <vt:lpstr>Thème Office</vt:lpstr>
      <vt:lpstr>Importance toxicologique des xénobiotiques</vt:lpstr>
      <vt:lpstr>Contenu de la matière</vt:lpstr>
      <vt:lpstr>Notions générales</vt:lpstr>
      <vt:lpstr>Diapositive 4</vt:lpstr>
      <vt:lpstr>Diapositive 5</vt:lpstr>
      <vt:lpstr>Diapositive 6</vt:lpstr>
      <vt:lpstr>Diapositive 7</vt:lpstr>
      <vt:lpstr>Diapositive 8</vt:lpstr>
      <vt:lpstr>Qu’est-ce qu’un toxique ?</vt:lpstr>
      <vt:lpstr>Diapositive 10</vt:lpstr>
      <vt:lpstr>Plusieurs formes de toxicité</vt:lpstr>
      <vt:lpstr>Diapositive 12</vt:lpstr>
      <vt:lpstr>Diapositive 13</vt:lpstr>
      <vt:lpstr>Diapositive 14</vt:lpstr>
      <vt:lpstr>Modulation des effets toxiques</vt:lpstr>
      <vt:lpstr>Diapositive 16</vt:lpstr>
      <vt:lpstr>Diapositive 17</vt:lpstr>
      <vt:lpstr>Diapositive 18</vt:lpstr>
      <vt:lpstr>le risque toxicologique </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Principes de l’évaluation toxicologique </vt:lpstr>
      <vt:lpstr>Diapositive 35</vt:lpstr>
      <vt:lpstr>Diapositive 36</vt:lpstr>
      <vt:lpstr>Diapositive 37</vt:lpstr>
      <vt:lpstr>Diapositive 38</vt:lpstr>
      <vt:lpstr>Diapositive 39</vt:lpstr>
      <vt:lpstr>Toxicité des aliments</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Microorganismes responsables des toxi-infections alimentaires</dc:title>
  <dc:creator>SAMSUNG</dc:creator>
  <cp:lastModifiedBy>SAMSUNG</cp:lastModifiedBy>
  <cp:revision>966</cp:revision>
  <dcterms:created xsi:type="dcterms:W3CDTF">2019-02-17T14:28:27Z</dcterms:created>
  <dcterms:modified xsi:type="dcterms:W3CDTF">2023-02-05T19:13:38Z</dcterms:modified>
</cp:coreProperties>
</file>