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86" r:id="rId3"/>
    <p:sldId id="264" r:id="rId4"/>
    <p:sldId id="266" r:id="rId5"/>
    <p:sldId id="267" r:id="rId6"/>
    <p:sldId id="269" r:id="rId7"/>
    <p:sldId id="268" r:id="rId8"/>
    <p:sldId id="271" r:id="rId9"/>
    <p:sldId id="272" r:id="rId10"/>
    <p:sldId id="274" r:id="rId11"/>
    <p:sldId id="288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CABE-6F17-4A26-9D36-24342D97A392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5254-34D6-4D5D-A6CB-015E308228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CABE-6F17-4A26-9D36-24342D97A392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5254-34D6-4D5D-A6CB-015E308228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CABE-6F17-4A26-9D36-24342D97A392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5254-34D6-4D5D-A6CB-015E308228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CABE-6F17-4A26-9D36-24342D97A392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5254-34D6-4D5D-A6CB-015E308228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CABE-6F17-4A26-9D36-24342D97A392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5254-34D6-4D5D-A6CB-015E308228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CABE-6F17-4A26-9D36-24342D97A392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5254-34D6-4D5D-A6CB-015E308228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CABE-6F17-4A26-9D36-24342D97A392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5254-34D6-4D5D-A6CB-015E308228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CABE-6F17-4A26-9D36-24342D97A392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5254-34D6-4D5D-A6CB-015E308228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CABE-6F17-4A26-9D36-24342D97A392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5254-34D6-4D5D-A6CB-015E308228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CABE-6F17-4A26-9D36-24342D97A392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5254-34D6-4D5D-A6CB-015E308228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CABE-6F17-4A26-9D36-24342D97A392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5254-34D6-4D5D-A6CB-015E308228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1CABE-6F17-4A26-9D36-24342D97A392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5254-34D6-4D5D-A6CB-015E308228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43174" y="2000240"/>
            <a:ext cx="3788794" cy="76944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4400" b="1" dirty="0" smtClean="0">
                <a:latin typeface="Times New Roman" pitchFamily="18" charset="0"/>
                <a:cs typeface="Times New Roman" pitchFamily="18" charset="0"/>
              </a:rPr>
              <a:t>Suite</a:t>
            </a: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928662" y="3000372"/>
            <a:ext cx="7358114" cy="14700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Principe des Turbomachines</a:t>
            </a:r>
            <a:endParaRPr kumimoji="0" lang="fr-FR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85852" y="428604"/>
            <a:ext cx="6614183" cy="95410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Production d’énergie mécanique à partir </a:t>
            </a:r>
            <a:endParaRPr lang="fr-F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d’une 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source de chaleur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57158" y="1928802"/>
            <a:ext cx="8429684" cy="397031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Production réalisée par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des turbines à gaz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ou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des turbines à vapeur. </a:t>
            </a: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  <a:buFont typeface="Wingdings" pitchFamily="2" charset="2"/>
              <a:buChar char="Ø"/>
            </a:pP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Production d’énergie électrique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(aérospatiale, avions,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chars,…)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Ø"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Production d’énergie mécanique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: entraînement d’hélice de bateau, d’avion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428596" y="2714620"/>
            <a:ext cx="8229600" cy="1143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solidFill>
              <a:schemeClr val="dk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Merci pour votre attention</a:t>
            </a:r>
            <a:endParaRPr kumimoji="0" lang="fr-FR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14546" y="214290"/>
            <a:ext cx="550503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1" i="0" strike="noStrike" cap="none" normalizeH="0" baseline="0" dirty="0" smtClean="0">
                <a:ln>
                  <a:noFill/>
                </a:ln>
                <a:solidFill>
                  <a:srgbClr val="2603BD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Plan de</a:t>
            </a:r>
            <a:r>
              <a:rPr kumimoji="0" lang="fr-FR" sz="3200" b="1" i="0" strike="noStrike" cap="none" normalizeH="0" dirty="0" smtClean="0">
                <a:ln>
                  <a:noFill/>
                </a:ln>
                <a:solidFill>
                  <a:srgbClr val="2603BD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 présentation (suite) </a:t>
            </a:r>
            <a:endParaRPr kumimoji="0" lang="fr-FR" sz="3200" b="0" i="0" strike="noStrike" cap="none" normalizeH="0" baseline="0" dirty="0" smtClean="0">
              <a:ln>
                <a:noFill/>
              </a:ln>
              <a:solidFill>
                <a:srgbClr val="2603BD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282" y="1142984"/>
            <a:ext cx="5572164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7- Rendements des turbomachines</a:t>
            </a:r>
            <a:endParaRPr lang="fr-FR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4282" y="2143116"/>
            <a:ext cx="8786874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8-Fonctions et domaines d’utilisation des turbomachines </a:t>
            </a:r>
            <a:endParaRPr lang="fr-FR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14282" y="3143248"/>
            <a:ext cx="3786214" cy="523220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Exercices d’application  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7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00166" y="285728"/>
            <a:ext cx="6157455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 Rendements des turbomachines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14282" y="4071942"/>
            <a:ext cx="8072494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Pertes m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caniques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 due aux frottements m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caniques dans les paliers, les presses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toupes,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etc.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4282" y="3214686"/>
            <a:ext cx="5650906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Pertes hydrauliques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 due aux frottements.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4282" y="5357826"/>
            <a:ext cx="8429684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Pertes volum</a:t>
            </a:r>
            <a:r>
              <a:rPr lang="fr-FR" sz="2400" b="1" dirty="0"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triques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 caus</a:t>
            </a:r>
            <a:r>
              <a:rPr lang="fr-FR" sz="2400" dirty="0"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 par les fuites du liquide </a:t>
            </a:r>
            <a:r>
              <a:rPr lang="fr-FR" sz="2400" dirty="0"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travers les jeux de la pompe 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214282" y="1142984"/>
            <a:ext cx="8715436" cy="175432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rendement total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d’une pompe est le résultat de la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multiplication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trois types de rendements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Chaque type est lié à un genre de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pertes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qui se passent dans la pompe 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6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16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" grpId="0" build="allAtOnce" animBg="1"/>
      <p:bldP spid="6" grpId="0" build="allAtOnce" animBg="1"/>
      <p:bldP spid="7" grpId="0" build="allAtOnce" animBg="1"/>
      <p:bldP spid="7170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143108" y="357166"/>
            <a:ext cx="4626588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 1. Rendement hydraulique</a:t>
            </a:r>
            <a:endParaRPr kumimoji="0" lang="fr-FR" sz="2800" b="0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14282" y="1285860"/>
            <a:ext cx="7941598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Il est donn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en fonction des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pertes hydrauliques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comme suit 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85720" y="4286256"/>
            <a:ext cx="8429684" cy="156966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Avec 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Hauteur manom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trique de la pompe ;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kumimoji="0" lang="fr-FR" sz="24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 Hauteur th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orique (voir th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orie d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Euler,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quation (1.17)).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Times New Roman" pitchFamily="18" charset="0"/>
              </a:rPr>
              <a:t>𝜂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est en g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rale entre 80% et 95%.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2357430"/>
            <a:ext cx="3551964" cy="133350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build="allAtOnce" animBg="1"/>
      <p:bldP spid="23555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143108" y="357166"/>
            <a:ext cx="4826962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 2. Rendement volum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trique</a:t>
            </a:r>
            <a:endParaRPr kumimoji="0" lang="fr-FR" sz="3600" b="0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142844" y="1214422"/>
            <a:ext cx="8786842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Ce type de rendement est lié aux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pertes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volumétriques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qui sont dues à l’existence de fuites de liquide à l’intérieur de la pompe (à travers les joints, les bagues,…).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Image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3286124"/>
            <a:ext cx="3172794" cy="131731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357158" y="4929198"/>
            <a:ext cx="4870244" cy="156966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Avec 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</a:t>
            </a:r>
            <a:r>
              <a:rPr kumimoji="0" lang="fr-FR" sz="24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 Débit utile de la pompe ;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</a:t>
            </a:r>
            <a:r>
              <a:rPr kumimoji="0" lang="fr-FR" sz="24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Débit des fuites.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𝜂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𝑣</a:t>
            </a:r>
            <a:r>
              <a:rPr kumimoji="0" lang="fr-FR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est en générale entre 85% et 98%.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57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7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build="allAtOnce" animBg="1"/>
      <p:bldP spid="24579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3108" y="357166"/>
            <a:ext cx="4364208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7. 3. Rendement mécanique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85720" y="1172632"/>
            <a:ext cx="857256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Il est lié aux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pertes mécaniques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qui représentent les pertes en puissance  mécanique du moteur d’entrainement.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Imag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2786058"/>
            <a:ext cx="3356309" cy="12392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285720" y="4643446"/>
            <a:ext cx="6215106" cy="12003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Avec 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 Puissance utile de la pompe.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 Puissance de l’arbre absorbée par la pompe.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62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62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5" grpId="0" build="allAtOnce" animBg="1"/>
      <p:bldP spid="26626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14546" y="357166"/>
            <a:ext cx="4626588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7.4. Rendement global (total)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5720" y="1214422"/>
            <a:ext cx="857256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rendement global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 la pompe est déterminé par la multiplication des trois rendements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précédents.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Imag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2857496"/>
            <a:ext cx="3702386" cy="1228732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85720" y="4613630"/>
            <a:ext cx="8514359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rendement global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des pompes hydrauliques est compris g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ralement entre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70%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85%.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60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60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25601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285852" y="214290"/>
            <a:ext cx="6814686" cy="10772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8. Fonctions et domaines d’utilisation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des turbomachines 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785786" y="2000240"/>
            <a:ext cx="7457491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Récupération de l’énergie d’un fluide (</a:t>
            </a:r>
            <a:r>
              <a:rPr kumimoji="0" lang="fr-FR" sz="28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turbines</a:t>
            </a: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fr-FR" sz="28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428596" y="3286124"/>
            <a:ext cx="8215370" cy="175432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liquide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 récupération d’énergie potentielle hydraulique (barrages,…)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gaz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 turbocompresseurs, turbopompes, …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67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67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build="allAtOnce" animBg="1"/>
      <p:bldP spid="28675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14480" y="428604"/>
            <a:ext cx="5681299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Compression de gaz (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compresseurs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57158" y="1500174"/>
            <a:ext cx="8429684" cy="21236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fonction qui se présente dans des domaines très diversifiés :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Industrie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chimique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(pression de réaction),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Industrie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pétrolière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(extraction du pétrole), ou simplement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création d’air comprimé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928926" y="4286256"/>
            <a:ext cx="3150799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Transport de fluide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500430" y="5572140"/>
            <a:ext cx="1958293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Ventilation 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6" grpId="0" build="allAtOnce" animBg="1"/>
      <p:bldP spid="7" grpId="0" build="allAtOnce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2175</TotalTime>
  <Words>402</Words>
  <Application>Microsoft Office PowerPoint</Application>
  <PresentationFormat>Affichage à l'écran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 lenovo</dc:creator>
  <cp:lastModifiedBy>pc lenovo</cp:lastModifiedBy>
  <cp:revision>107</cp:revision>
  <dcterms:created xsi:type="dcterms:W3CDTF">2022-03-24T19:55:47Z</dcterms:created>
  <dcterms:modified xsi:type="dcterms:W3CDTF">2023-02-16T00:47:12Z</dcterms:modified>
</cp:coreProperties>
</file>