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3" r:id="rId8"/>
    <p:sldId id="268" r:id="rId9"/>
    <p:sldId id="270" r:id="rId10"/>
    <p:sldId id="273" r:id="rId11"/>
    <p:sldId id="274" r:id="rId12"/>
    <p:sldId id="275" r:id="rId13"/>
    <p:sldId id="276" r:id="rId14"/>
    <p:sldId id="271" r:id="rId15"/>
    <p:sldId id="265" r:id="rId16"/>
    <p:sldId id="277" r:id="rId17"/>
    <p:sldId id="266" r:id="rId18"/>
    <p:sldId id="264" r:id="rId19"/>
    <p:sldId id="269" r:id="rId20"/>
    <p:sldId id="272" r:id="rId21"/>
    <p:sldId id="278" r:id="rId22"/>
    <p:sldId id="279" r:id="rId23"/>
    <p:sldId id="280" r:id="rId24"/>
    <p:sldId id="282" r:id="rId25"/>
    <p:sldId id="283" r:id="rId26"/>
    <p:sldId id="281" r:id="rId27"/>
    <p:sldId id="284" r:id="rId28"/>
    <p:sldId id="285" r:id="rId29"/>
    <p:sldId id="286"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20/02/2023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fr.wikipedia.org/wiki/Clich%C3%A9_51"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fr.wikipedia.org/wiki/R%C3%A9sidu_(biochimie)" TargetMode="External"/><Relationship Id="rId3" Type="http://schemas.openxmlformats.org/officeDocument/2006/relationships/hyperlink" Target="https://fr.wikipedia.org/wiki/ADN_A" TargetMode="External"/><Relationship Id="rId7" Type="http://schemas.openxmlformats.org/officeDocument/2006/relationships/hyperlink" Target="https://fr.wikipedia.org/wiki/Base_nucl%C3%A9ique" TargetMode="Externa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s://fr.wikipedia.org/wiki/Substituant" TargetMode="External"/><Relationship Id="rId11" Type="http://schemas.openxmlformats.org/officeDocument/2006/relationships/hyperlink" Target="https://fr.wikipedia.org/wiki/Purine" TargetMode="External"/><Relationship Id="rId5" Type="http://schemas.openxmlformats.org/officeDocument/2006/relationships/hyperlink" Target="https://fr.wikipedia.org/wiki/Paire_de_bases" TargetMode="External"/><Relationship Id="rId10" Type="http://schemas.openxmlformats.org/officeDocument/2006/relationships/hyperlink" Target="https://fr.wikipedia.org/wiki/Pyrimidine" TargetMode="External"/><Relationship Id="rId4" Type="http://schemas.openxmlformats.org/officeDocument/2006/relationships/hyperlink" Target="https://fr.wikipedia.org/wiki/ADN_B" TargetMode="External"/><Relationship Id="rId9" Type="http://schemas.openxmlformats.org/officeDocument/2006/relationships/hyperlink" Target="https://fr.wikipedia.org/wiki/Os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850" y="142852"/>
            <a:ext cx="1781257"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Introduction </a:t>
            </a:r>
            <a:endParaRPr lang="fr-FR" sz="4000" dirty="0">
              <a:latin typeface="Times New Roman" pitchFamily="18" charset="0"/>
              <a:cs typeface="Times New Roman" pitchFamily="18" charset="0"/>
            </a:endParaRPr>
          </a:p>
        </p:txBody>
      </p:sp>
      <p:sp>
        <p:nvSpPr>
          <p:cNvPr id="5" name="Rectangle 4"/>
          <p:cNvSpPr/>
          <p:nvPr/>
        </p:nvSpPr>
        <p:spPr>
          <a:xfrm>
            <a:off x="785850" y="692768"/>
            <a:ext cx="4264309"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ADN comme matériel génétique </a:t>
            </a:r>
            <a:endParaRPr lang="fr-FR" sz="4000" dirty="0">
              <a:latin typeface="Times New Roman" pitchFamily="18" charset="0"/>
              <a:cs typeface="Times New Roman" pitchFamily="18" charset="0"/>
            </a:endParaRPr>
          </a:p>
        </p:txBody>
      </p:sp>
      <p:sp>
        <p:nvSpPr>
          <p:cNvPr id="6" name="Rectangle 5"/>
          <p:cNvSpPr/>
          <p:nvPr/>
        </p:nvSpPr>
        <p:spPr>
          <a:xfrm>
            <a:off x="785850" y="1242684"/>
            <a:ext cx="4323620"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Composition chimique de l'ADN </a:t>
            </a:r>
            <a:endParaRPr lang="fr-FR" sz="4000" dirty="0">
              <a:latin typeface="Times New Roman" pitchFamily="18" charset="0"/>
              <a:cs typeface="Times New Roman" pitchFamily="18" charset="0"/>
            </a:endParaRPr>
          </a:p>
        </p:txBody>
      </p:sp>
      <p:sp>
        <p:nvSpPr>
          <p:cNvPr id="7" name="Rectangle 6"/>
          <p:cNvSpPr/>
          <p:nvPr/>
        </p:nvSpPr>
        <p:spPr>
          <a:xfrm>
            <a:off x="785850" y="1792600"/>
            <a:ext cx="2642070"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Structure de l'ADN </a:t>
            </a:r>
            <a:endParaRPr lang="fr-FR" sz="4000" dirty="0">
              <a:latin typeface="Times New Roman" pitchFamily="18" charset="0"/>
              <a:cs typeface="Times New Roman" pitchFamily="18" charset="0"/>
            </a:endParaRPr>
          </a:p>
        </p:txBody>
      </p:sp>
      <p:sp>
        <p:nvSpPr>
          <p:cNvPr id="8" name="Rectangle 7"/>
          <p:cNvSpPr/>
          <p:nvPr/>
        </p:nvSpPr>
        <p:spPr>
          <a:xfrm>
            <a:off x="785850" y="2342516"/>
            <a:ext cx="3876254"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Interactions entre C-G et A-T </a:t>
            </a:r>
            <a:endParaRPr lang="fr-FR" sz="4000" dirty="0">
              <a:latin typeface="Times New Roman" pitchFamily="18" charset="0"/>
              <a:cs typeface="Times New Roman" pitchFamily="18" charset="0"/>
            </a:endParaRPr>
          </a:p>
        </p:txBody>
      </p:sp>
      <p:sp>
        <p:nvSpPr>
          <p:cNvPr id="9" name="Rectangle 8"/>
          <p:cNvSpPr/>
          <p:nvPr/>
        </p:nvSpPr>
        <p:spPr>
          <a:xfrm>
            <a:off x="785850" y="2892432"/>
            <a:ext cx="2558714"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Liaison hydrogène </a:t>
            </a:r>
            <a:endParaRPr lang="fr-FR" sz="4000" dirty="0">
              <a:latin typeface="Times New Roman" pitchFamily="18" charset="0"/>
              <a:cs typeface="Times New Roman" pitchFamily="18" charset="0"/>
            </a:endParaRPr>
          </a:p>
        </p:txBody>
      </p:sp>
      <p:sp>
        <p:nvSpPr>
          <p:cNvPr id="10" name="Rectangle 9"/>
          <p:cNvSpPr/>
          <p:nvPr/>
        </p:nvSpPr>
        <p:spPr>
          <a:xfrm>
            <a:off x="785850" y="3442348"/>
            <a:ext cx="5439310"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Stabilisation de la double hélice de l'ADN </a:t>
            </a:r>
            <a:endParaRPr lang="fr-FR" sz="4000" dirty="0">
              <a:latin typeface="Times New Roman" pitchFamily="18" charset="0"/>
              <a:cs typeface="Times New Roman" pitchFamily="18" charset="0"/>
            </a:endParaRPr>
          </a:p>
        </p:txBody>
      </p:sp>
      <p:sp>
        <p:nvSpPr>
          <p:cNvPr id="11" name="Rectangle 10"/>
          <p:cNvSpPr/>
          <p:nvPr/>
        </p:nvSpPr>
        <p:spPr>
          <a:xfrm>
            <a:off x="785850" y="3992264"/>
            <a:ext cx="2438488"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Formes de l'ADN </a:t>
            </a:r>
            <a:endParaRPr lang="fr-FR" sz="4000" dirty="0">
              <a:latin typeface="Times New Roman" pitchFamily="18" charset="0"/>
              <a:cs typeface="Times New Roman" pitchFamily="18" charset="0"/>
            </a:endParaRPr>
          </a:p>
        </p:txBody>
      </p:sp>
      <p:sp>
        <p:nvSpPr>
          <p:cNvPr id="12" name="Rectangle 11"/>
          <p:cNvSpPr/>
          <p:nvPr/>
        </p:nvSpPr>
        <p:spPr>
          <a:xfrm>
            <a:off x="785850" y="4542180"/>
            <a:ext cx="5161991"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Propriétés physico-chimiques de l'ADN </a:t>
            </a:r>
            <a:endParaRPr lang="fr-FR" sz="4000" dirty="0">
              <a:latin typeface="Times New Roman" pitchFamily="18" charset="0"/>
              <a:cs typeface="Times New Roman" pitchFamily="18" charset="0"/>
            </a:endParaRPr>
          </a:p>
        </p:txBody>
      </p:sp>
      <p:sp>
        <p:nvSpPr>
          <p:cNvPr id="13" name="Rectangle 12"/>
          <p:cNvSpPr/>
          <p:nvPr/>
        </p:nvSpPr>
        <p:spPr>
          <a:xfrm>
            <a:off x="785850" y="5092096"/>
            <a:ext cx="3022943"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Température de fusion </a:t>
            </a:r>
            <a:endParaRPr lang="fr-FR" sz="4000" dirty="0">
              <a:latin typeface="Times New Roman" pitchFamily="18" charset="0"/>
              <a:cs typeface="Times New Roman" pitchFamily="18" charset="0"/>
            </a:endParaRPr>
          </a:p>
        </p:txBody>
      </p:sp>
      <p:sp>
        <p:nvSpPr>
          <p:cNvPr id="14" name="Rectangle 13"/>
          <p:cNvSpPr/>
          <p:nvPr/>
        </p:nvSpPr>
        <p:spPr>
          <a:xfrm>
            <a:off x="785850" y="5642012"/>
            <a:ext cx="3558218"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Facteurs influençant la Tm </a:t>
            </a:r>
            <a:endParaRPr lang="fr-FR" sz="4000" dirty="0">
              <a:latin typeface="Times New Roman" pitchFamily="18" charset="0"/>
              <a:cs typeface="Times New Roman" pitchFamily="18" charset="0"/>
            </a:endParaRPr>
          </a:p>
        </p:txBody>
      </p:sp>
      <p:sp>
        <p:nvSpPr>
          <p:cNvPr id="15" name="Rectangle 14"/>
          <p:cNvSpPr/>
          <p:nvPr/>
        </p:nvSpPr>
        <p:spPr>
          <a:xfrm>
            <a:off x="785850" y="6191928"/>
            <a:ext cx="4809330" cy="461665"/>
          </a:xfrm>
          <a:prstGeom prst="rect">
            <a:avLst/>
          </a:prstGeom>
        </p:spPr>
        <p:txBody>
          <a:bodyPr wrap="none">
            <a:spAutoFit/>
          </a:bodyPr>
          <a:lstStyle/>
          <a:p>
            <a:r>
              <a:rPr lang="fr-FR" sz="2400" dirty="0" smtClean="0">
                <a:solidFill>
                  <a:srgbClr val="000000"/>
                </a:solidFill>
                <a:latin typeface="Times New Roman" pitchFamily="18" charset="0"/>
                <a:cs typeface="Times New Roman" pitchFamily="18" charset="0"/>
              </a:rPr>
              <a:t>Absorption de la lumière ultraviolette</a:t>
            </a:r>
            <a:endParaRPr lang="fr-FR"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14"/>
            <a:ext cx="9144000" cy="400110"/>
          </a:xfrm>
          <a:prstGeom prst="rect">
            <a:avLst/>
          </a:prstGeom>
        </p:spPr>
        <p:txBody>
          <a:bodyPr wrap="square">
            <a:spAutoFit/>
          </a:bodyPr>
          <a:lstStyle/>
          <a:p>
            <a:pPr algn="just"/>
            <a:r>
              <a:rPr lang="fr-FR" sz="2000" dirty="0" smtClean="0">
                <a:latin typeface="Times New Roman" pitchFamily="18" charset="0"/>
                <a:cs typeface="Times New Roman" pitchFamily="18" charset="0"/>
              </a:rPr>
              <a:t>Ces molécules simples sont:</a:t>
            </a:r>
          </a:p>
        </p:txBody>
      </p:sp>
      <p:sp>
        <p:nvSpPr>
          <p:cNvPr id="3" name="Rectangle 2"/>
          <p:cNvSpPr/>
          <p:nvPr/>
        </p:nvSpPr>
        <p:spPr>
          <a:xfrm>
            <a:off x="0" y="4651092"/>
            <a:ext cx="9144000" cy="400110"/>
          </a:xfrm>
          <a:prstGeom prst="rect">
            <a:avLst/>
          </a:prstGeom>
        </p:spPr>
        <p:txBody>
          <a:bodyPr wrap="square">
            <a:spAutoFit/>
          </a:bodyPr>
          <a:lstStyle/>
          <a:p>
            <a:pPr algn="just"/>
            <a:r>
              <a:rPr lang="fr-FR" sz="2000" b="1" dirty="0" smtClean="0">
                <a:latin typeface="Times New Roman" pitchFamily="18" charset="0"/>
                <a:cs typeface="Times New Roman" pitchFamily="18" charset="0"/>
              </a:rPr>
              <a:t>Des bases azotées (purines: A et D ou pyrimidines:  T et C).</a:t>
            </a:r>
            <a:endParaRPr lang="fr-FR" sz="2000" b="1" dirty="0">
              <a:latin typeface="Times New Roman" pitchFamily="18" charset="0"/>
              <a:cs typeface="Times New Roman" pitchFamily="18" charset="0"/>
            </a:endParaRPr>
          </a:p>
        </p:txBody>
      </p:sp>
      <p:sp>
        <p:nvSpPr>
          <p:cNvPr id="4" name="Rectangle 3"/>
          <p:cNvSpPr/>
          <p:nvPr/>
        </p:nvSpPr>
        <p:spPr>
          <a:xfrm>
            <a:off x="0" y="2494728"/>
            <a:ext cx="6497291" cy="400110"/>
          </a:xfrm>
          <a:prstGeom prst="rect">
            <a:avLst/>
          </a:prstGeom>
        </p:spPr>
        <p:txBody>
          <a:bodyPr wrap="none">
            <a:spAutoFit/>
          </a:bodyPr>
          <a:lstStyle/>
          <a:p>
            <a:r>
              <a:rPr lang="fr-FR" sz="2000" b="1" dirty="0" smtClean="0">
                <a:latin typeface="Times New Roman" pitchFamily="18" charset="0"/>
                <a:cs typeface="Times New Roman" pitchFamily="18" charset="0"/>
              </a:rPr>
              <a:t>Des oses à 5 carbones (2'-</a:t>
            </a:r>
            <a:r>
              <a:rPr lang="fr-FR" sz="2000" b="1" dirty="0" err="1" smtClean="0">
                <a:latin typeface="Times New Roman" pitchFamily="18" charset="0"/>
                <a:cs typeface="Times New Roman" pitchFamily="18" charset="0"/>
              </a:rPr>
              <a:t>désoxy</a:t>
            </a:r>
            <a:r>
              <a:rPr lang="fr-FR" sz="2000" b="1" dirty="0" smtClean="0">
                <a:latin typeface="Times New Roman" pitchFamily="18" charset="0"/>
                <a:cs typeface="Times New Roman" pitchFamily="18" charset="0"/>
              </a:rPr>
              <a:t>-β-D-Ribose) et D-Ribose </a:t>
            </a:r>
            <a:endParaRPr lang="fr-FR" sz="2000" b="1" dirty="0"/>
          </a:p>
        </p:txBody>
      </p:sp>
      <p:sp>
        <p:nvSpPr>
          <p:cNvPr id="5" name="Rectangle 4"/>
          <p:cNvSpPr/>
          <p:nvPr/>
        </p:nvSpPr>
        <p:spPr>
          <a:xfrm>
            <a:off x="0" y="492395"/>
            <a:ext cx="8102411" cy="400110"/>
          </a:xfrm>
          <a:prstGeom prst="rect">
            <a:avLst/>
          </a:prstGeom>
        </p:spPr>
        <p:txBody>
          <a:bodyPr wrap="none">
            <a:spAutoFit/>
          </a:bodyPr>
          <a:lstStyle/>
          <a:p>
            <a:r>
              <a:rPr lang="fr-FR" sz="2000" b="1" dirty="0" smtClean="0">
                <a:latin typeface="Times New Roman" pitchFamily="18" charset="0"/>
                <a:cs typeface="Times New Roman" pitchFamily="18" charset="0"/>
              </a:rPr>
              <a:t>L’acide phosphorique (H</a:t>
            </a:r>
            <a:r>
              <a:rPr lang="fr-FR" sz="2000" b="1" baseline="-25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PO</a:t>
            </a:r>
            <a:r>
              <a:rPr lang="fr-FR" sz="2000" b="1" baseline="-25000" dirty="0" smtClean="0">
                <a:latin typeface="Times New Roman" pitchFamily="18" charset="0"/>
                <a:cs typeface="Times New Roman" pitchFamily="18" charset="0"/>
              </a:rPr>
              <a:t>4</a:t>
            </a:r>
            <a:r>
              <a:rPr lang="fr-FR" sz="2000" b="1" dirty="0" smtClean="0">
                <a:latin typeface="Times New Roman" pitchFamily="18" charset="0"/>
                <a:cs typeface="Times New Roman" pitchFamily="18" charset="0"/>
              </a:rPr>
              <a:t>), écrit souvent Phosphate inorganique (Pi)</a:t>
            </a:r>
            <a:endParaRPr lang="fr-FR" sz="2000" b="1" dirty="0"/>
          </a:p>
        </p:txBody>
      </p:sp>
      <p:grpSp>
        <p:nvGrpSpPr>
          <p:cNvPr id="14" name="Groupe 13"/>
          <p:cNvGrpSpPr/>
          <p:nvPr/>
        </p:nvGrpSpPr>
        <p:grpSpPr>
          <a:xfrm>
            <a:off x="357158" y="913376"/>
            <a:ext cx="1928826" cy="1560481"/>
            <a:chOff x="357158" y="2014784"/>
            <a:chExt cx="1928826" cy="1560481"/>
          </a:xfrm>
        </p:grpSpPr>
        <p:pic>
          <p:nvPicPr>
            <p:cNvPr id="29698" name="Picture 2"/>
            <p:cNvPicPr>
              <a:picLocks noChangeAspect="1" noChangeArrowheads="1"/>
            </p:cNvPicPr>
            <p:nvPr/>
          </p:nvPicPr>
          <p:blipFill>
            <a:blip r:embed="rId2"/>
            <a:srcRect b="35360"/>
            <a:stretch>
              <a:fillRect/>
            </a:stretch>
          </p:blipFill>
          <p:spPr bwMode="auto">
            <a:xfrm>
              <a:off x="500034" y="2014784"/>
              <a:ext cx="1389765" cy="936000"/>
            </a:xfrm>
            <a:prstGeom prst="rect">
              <a:avLst/>
            </a:prstGeom>
            <a:noFill/>
            <a:ln w="9525">
              <a:noFill/>
              <a:miter lim="800000"/>
              <a:headEnd/>
              <a:tailEnd/>
            </a:ln>
            <a:effectLst/>
          </p:spPr>
        </p:pic>
        <p:sp>
          <p:nvSpPr>
            <p:cNvPr id="9" name="Rectangle 8"/>
            <p:cNvSpPr/>
            <p:nvPr/>
          </p:nvSpPr>
          <p:spPr>
            <a:xfrm>
              <a:off x="357158" y="2928934"/>
              <a:ext cx="1928826" cy="646331"/>
            </a:xfrm>
            <a:prstGeom prst="rect">
              <a:avLst/>
            </a:prstGeom>
          </p:spPr>
          <p:txBody>
            <a:bodyPr wrap="square">
              <a:spAutoFit/>
            </a:bodyPr>
            <a:lstStyle/>
            <a:p>
              <a:pPr algn="ctr"/>
              <a:r>
                <a:rPr lang="fr-FR" dirty="0" smtClean="0">
                  <a:latin typeface="Times New Roman" pitchFamily="18" charset="0"/>
                  <a:cs typeface="Times New Roman" pitchFamily="18" charset="0"/>
                </a:rPr>
                <a:t>Phosphate inorganique (Pi)</a:t>
              </a:r>
              <a:endParaRPr lang="fr-FR" dirty="0"/>
            </a:p>
          </p:txBody>
        </p:sp>
      </p:grpSp>
      <p:grpSp>
        <p:nvGrpSpPr>
          <p:cNvPr id="13" name="Groupe 12"/>
          <p:cNvGrpSpPr/>
          <p:nvPr/>
        </p:nvGrpSpPr>
        <p:grpSpPr>
          <a:xfrm>
            <a:off x="2786050" y="994090"/>
            <a:ext cx="1950734" cy="1577654"/>
            <a:chOff x="2786049" y="2071678"/>
            <a:chExt cx="1950734" cy="1577654"/>
          </a:xfrm>
        </p:grpSpPr>
        <p:pic>
          <p:nvPicPr>
            <p:cNvPr id="29699" name="Picture 3"/>
            <p:cNvPicPr>
              <a:picLocks noChangeAspect="1" noChangeArrowheads="1"/>
            </p:cNvPicPr>
            <p:nvPr/>
          </p:nvPicPr>
          <p:blipFill>
            <a:blip r:embed="rId3"/>
            <a:srcRect b="29605"/>
            <a:stretch>
              <a:fillRect/>
            </a:stretch>
          </p:blipFill>
          <p:spPr bwMode="auto">
            <a:xfrm>
              <a:off x="2786049" y="2071678"/>
              <a:ext cx="1950734" cy="936000"/>
            </a:xfrm>
            <a:prstGeom prst="rect">
              <a:avLst/>
            </a:prstGeom>
            <a:noFill/>
            <a:ln w="9525">
              <a:noFill/>
              <a:miter lim="800000"/>
              <a:headEnd/>
              <a:tailEnd/>
            </a:ln>
            <a:effectLst/>
          </p:spPr>
        </p:pic>
        <p:sp>
          <p:nvSpPr>
            <p:cNvPr id="10" name="Rectangle 9"/>
            <p:cNvSpPr/>
            <p:nvPr/>
          </p:nvSpPr>
          <p:spPr>
            <a:xfrm>
              <a:off x="2786050" y="3003001"/>
              <a:ext cx="1928825" cy="646331"/>
            </a:xfrm>
            <a:prstGeom prst="rect">
              <a:avLst/>
            </a:prstGeom>
          </p:spPr>
          <p:txBody>
            <a:bodyPr wrap="square">
              <a:spAutoFit/>
            </a:bodyPr>
            <a:lstStyle/>
            <a:p>
              <a:pPr algn="ctr"/>
              <a:r>
                <a:rPr lang="fr-FR" dirty="0" smtClean="0">
                  <a:latin typeface="Times New Roman" pitchFamily="18" charset="0"/>
                  <a:cs typeface="Times New Roman" pitchFamily="18" charset="0"/>
                </a:rPr>
                <a:t>Pyrophosphate (</a:t>
              </a:r>
              <a:r>
                <a:rPr lang="fr-FR" dirty="0" err="1" smtClean="0">
                  <a:latin typeface="Times New Roman" pitchFamily="18" charset="0"/>
                  <a:cs typeface="Times New Roman" pitchFamily="18" charset="0"/>
                </a:rPr>
                <a:t>PPi</a:t>
              </a:r>
              <a:r>
                <a:rPr lang="fr-FR" dirty="0" smtClean="0">
                  <a:latin typeface="Times New Roman" pitchFamily="18" charset="0"/>
                  <a:cs typeface="Times New Roman" pitchFamily="18" charset="0"/>
                </a:rPr>
                <a:t>)</a:t>
              </a:r>
              <a:endParaRPr lang="fr-FR" dirty="0"/>
            </a:p>
          </p:txBody>
        </p:sp>
      </p:grpSp>
      <p:grpSp>
        <p:nvGrpSpPr>
          <p:cNvPr id="12" name="Groupe 11"/>
          <p:cNvGrpSpPr/>
          <p:nvPr/>
        </p:nvGrpSpPr>
        <p:grpSpPr>
          <a:xfrm>
            <a:off x="5500694" y="989413"/>
            <a:ext cx="2262000" cy="1510893"/>
            <a:chOff x="6357950" y="2135810"/>
            <a:chExt cx="2262000" cy="1510893"/>
          </a:xfrm>
        </p:grpSpPr>
        <p:pic>
          <p:nvPicPr>
            <p:cNvPr id="8" name="Picture 2"/>
            <p:cNvPicPr>
              <a:picLocks noChangeAspect="1" noChangeArrowheads="1"/>
            </p:cNvPicPr>
            <p:nvPr/>
          </p:nvPicPr>
          <p:blipFill>
            <a:blip r:embed="rId4"/>
            <a:srcRect l="4657" t="31523" r="52141" b="39380"/>
            <a:stretch>
              <a:fillRect/>
            </a:stretch>
          </p:blipFill>
          <p:spPr bwMode="auto">
            <a:xfrm>
              <a:off x="6357950" y="2135810"/>
              <a:ext cx="2262000" cy="936000"/>
            </a:xfrm>
            <a:prstGeom prst="rect">
              <a:avLst/>
            </a:prstGeom>
            <a:noFill/>
            <a:ln w="9525">
              <a:noFill/>
              <a:miter lim="800000"/>
              <a:headEnd/>
              <a:tailEnd/>
            </a:ln>
            <a:effectLst/>
          </p:spPr>
        </p:pic>
        <p:sp>
          <p:nvSpPr>
            <p:cNvPr id="11" name="Rectangle 10"/>
            <p:cNvSpPr/>
            <p:nvPr/>
          </p:nvSpPr>
          <p:spPr>
            <a:xfrm>
              <a:off x="6858016" y="3000372"/>
              <a:ext cx="1500198" cy="646331"/>
            </a:xfrm>
            <a:prstGeom prst="rect">
              <a:avLst/>
            </a:prstGeom>
          </p:spPr>
          <p:txBody>
            <a:bodyPr wrap="square">
              <a:spAutoFit/>
            </a:bodyPr>
            <a:lstStyle/>
            <a:p>
              <a:pPr algn="ctr"/>
              <a:r>
                <a:rPr lang="fr-FR" dirty="0" smtClean="0">
                  <a:latin typeface="Times New Roman" pitchFamily="18" charset="0"/>
                  <a:cs typeface="Times New Roman" pitchFamily="18" charset="0"/>
                </a:rPr>
                <a:t>Triphosphate (</a:t>
              </a:r>
              <a:r>
                <a:rPr lang="fr-FR" dirty="0" err="1" smtClean="0">
                  <a:latin typeface="Times New Roman" pitchFamily="18" charset="0"/>
                  <a:cs typeface="Times New Roman" pitchFamily="18" charset="0"/>
                </a:rPr>
                <a:t>TPi</a:t>
              </a:r>
              <a:r>
                <a:rPr lang="fr-FR" dirty="0" smtClean="0">
                  <a:latin typeface="Times New Roman" pitchFamily="18" charset="0"/>
                  <a:cs typeface="Times New Roman" pitchFamily="18" charset="0"/>
                </a:rPr>
                <a:t>)</a:t>
              </a:r>
              <a:endParaRPr lang="fr-FR" dirty="0"/>
            </a:p>
          </p:txBody>
        </p:sp>
      </p:grpSp>
      <p:grpSp>
        <p:nvGrpSpPr>
          <p:cNvPr id="21" name="Groupe 20"/>
          <p:cNvGrpSpPr/>
          <p:nvPr/>
        </p:nvGrpSpPr>
        <p:grpSpPr>
          <a:xfrm>
            <a:off x="3143240" y="3000372"/>
            <a:ext cx="2428892" cy="1726654"/>
            <a:chOff x="3929058" y="3429000"/>
            <a:chExt cx="2428892" cy="1726654"/>
          </a:xfrm>
        </p:grpSpPr>
        <p:pic>
          <p:nvPicPr>
            <p:cNvPr id="29700" name="Picture 4"/>
            <p:cNvPicPr>
              <a:picLocks noChangeAspect="1" noChangeArrowheads="1"/>
            </p:cNvPicPr>
            <p:nvPr/>
          </p:nvPicPr>
          <p:blipFill>
            <a:blip r:embed="rId5"/>
            <a:srcRect l="47426" b="27945"/>
            <a:stretch>
              <a:fillRect/>
            </a:stretch>
          </p:blipFill>
          <p:spPr bwMode="auto">
            <a:xfrm>
              <a:off x="4143372" y="3429000"/>
              <a:ext cx="2000264" cy="1429045"/>
            </a:xfrm>
            <a:prstGeom prst="rect">
              <a:avLst/>
            </a:prstGeom>
            <a:noFill/>
            <a:ln w="9525">
              <a:noFill/>
              <a:miter lim="800000"/>
              <a:headEnd/>
              <a:tailEnd/>
            </a:ln>
            <a:effectLst/>
          </p:spPr>
        </p:pic>
        <p:sp>
          <p:nvSpPr>
            <p:cNvPr id="18" name="Rectangle 17"/>
            <p:cNvSpPr/>
            <p:nvPr/>
          </p:nvSpPr>
          <p:spPr>
            <a:xfrm>
              <a:off x="3929058" y="4786322"/>
              <a:ext cx="2428892" cy="369332"/>
            </a:xfrm>
            <a:prstGeom prst="rect">
              <a:avLst/>
            </a:prstGeom>
          </p:spPr>
          <p:txBody>
            <a:bodyPr wrap="square">
              <a:spAutoFit/>
            </a:bodyPr>
            <a:lstStyle/>
            <a:p>
              <a:pPr algn="ctr"/>
              <a:r>
                <a:rPr lang="fr-FR" dirty="0" smtClean="0">
                  <a:latin typeface="Times New Roman" pitchFamily="18" charset="0"/>
                  <a:cs typeface="Times New Roman" pitchFamily="18" charset="0"/>
                </a:rPr>
                <a:t>2- </a:t>
              </a:r>
              <a:r>
                <a:rPr lang="fr-FR" dirty="0" err="1" smtClean="0">
                  <a:latin typeface="Times New Roman" pitchFamily="18" charset="0"/>
                  <a:cs typeface="Times New Roman" pitchFamily="18" charset="0"/>
                </a:rPr>
                <a:t>desoxy</a:t>
              </a:r>
              <a:r>
                <a:rPr lang="fr-FR"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β</a:t>
              </a:r>
              <a:r>
                <a:rPr lang="fr-FR" dirty="0" smtClean="0">
                  <a:latin typeface="Times New Roman" pitchFamily="18" charset="0"/>
                  <a:cs typeface="Times New Roman" pitchFamily="18" charset="0"/>
                </a:rPr>
                <a:t>-D- Ribose</a:t>
              </a:r>
              <a:endParaRPr lang="fr-FR" dirty="0"/>
            </a:p>
          </p:txBody>
        </p:sp>
      </p:grpSp>
      <p:grpSp>
        <p:nvGrpSpPr>
          <p:cNvPr id="20" name="Groupe 19"/>
          <p:cNvGrpSpPr/>
          <p:nvPr/>
        </p:nvGrpSpPr>
        <p:grpSpPr>
          <a:xfrm>
            <a:off x="500034" y="2915709"/>
            <a:ext cx="1929998" cy="1714512"/>
            <a:chOff x="1285852" y="3500438"/>
            <a:chExt cx="1929998" cy="1714512"/>
          </a:xfrm>
        </p:grpSpPr>
        <p:sp>
          <p:nvSpPr>
            <p:cNvPr id="16" name="Rectangle 15"/>
            <p:cNvSpPr/>
            <p:nvPr/>
          </p:nvSpPr>
          <p:spPr>
            <a:xfrm>
              <a:off x="1285852" y="4845618"/>
              <a:ext cx="1928826" cy="369332"/>
            </a:xfrm>
            <a:prstGeom prst="rect">
              <a:avLst/>
            </a:prstGeom>
          </p:spPr>
          <p:txBody>
            <a:bodyPr wrap="square">
              <a:spAutoFit/>
            </a:bodyPr>
            <a:lstStyle/>
            <a:p>
              <a:pPr algn="ctr"/>
              <a:r>
                <a:rPr lang="el-GR" dirty="0" smtClean="0">
                  <a:latin typeface="Times New Roman" pitchFamily="18" charset="0"/>
                  <a:cs typeface="Times New Roman" pitchFamily="18" charset="0"/>
                </a:rPr>
                <a:t>β</a:t>
              </a:r>
              <a:r>
                <a:rPr lang="fr-FR" dirty="0" smtClean="0">
                  <a:latin typeface="Times New Roman" pitchFamily="18" charset="0"/>
                  <a:cs typeface="Times New Roman" pitchFamily="18" charset="0"/>
                </a:rPr>
                <a:t>-D- Ribose</a:t>
              </a:r>
              <a:endParaRPr lang="fr-FR" dirty="0"/>
            </a:p>
          </p:txBody>
        </p:sp>
        <p:pic>
          <p:nvPicPr>
            <p:cNvPr id="19" name="Picture 4"/>
            <p:cNvPicPr>
              <a:picLocks noChangeAspect="1" noChangeArrowheads="1"/>
            </p:cNvPicPr>
            <p:nvPr/>
          </p:nvPicPr>
          <p:blipFill>
            <a:blip r:embed="rId5"/>
            <a:srcRect r="51150" b="27945"/>
            <a:stretch>
              <a:fillRect/>
            </a:stretch>
          </p:blipFill>
          <p:spPr bwMode="auto">
            <a:xfrm>
              <a:off x="1357290" y="3500438"/>
              <a:ext cx="1858560" cy="1429044"/>
            </a:xfrm>
            <a:prstGeom prst="rect">
              <a:avLst/>
            </a:prstGeom>
            <a:noFill/>
            <a:ln w="9525">
              <a:noFill/>
              <a:miter lim="800000"/>
              <a:headEnd/>
              <a:tailEnd/>
            </a:ln>
            <a:effectLst/>
          </p:spPr>
        </p:pic>
      </p:grpSp>
      <p:sp>
        <p:nvSpPr>
          <p:cNvPr id="22" name="Rectangle 21"/>
          <p:cNvSpPr/>
          <p:nvPr/>
        </p:nvSpPr>
        <p:spPr>
          <a:xfrm>
            <a:off x="6072198" y="2928934"/>
            <a:ext cx="2857520" cy="1477328"/>
          </a:xfrm>
          <a:prstGeom prst="rect">
            <a:avLst/>
          </a:prstGeom>
        </p:spPr>
        <p:txBody>
          <a:bodyPr wrap="square">
            <a:spAutoFit/>
          </a:bodyPr>
          <a:lstStyle/>
          <a:p>
            <a:r>
              <a:rPr lang="fr-FR" dirty="0" smtClean="0">
                <a:solidFill>
                  <a:srgbClr val="FF0000"/>
                </a:solidFill>
                <a:latin typeface="Times New Roman" pitchFamily="18" charset="0"/>
                <a:cs typeface="Times New Roman" pitchFamily="18" charset="0"/>
              </a:rPr>
              <a:t>Le désoxyribose confère à cet acide nucléique une plus grande stabilité propre à sa fonction de conservation de l’information génétique. </a:t>
            </a:r>
            <a:endParaRPr lang="fr-FR" dirty="0">
              <a:solidFill>
                <a:srgbClr val="FF0000"/>
              </a:solidFill>
              <a:latin typeface="Times New Roman" pitchFamily="18" charset="0"/>
              <a:cs typeface="Times New Roman" pitchFamily="18" charset="0"/>
            </a:endParaRPr>
          </a:p>
        </p:txBody>
      </p:sp>
      <p:grpSp>
        <p:nvGrpSpPr>
          <p:cNvPr id="28" name="Groupe 27"/>
          <p:cNvGrpSpPr/>
          <p:nvPr/>
        </p:nvGrpSpPr>
        <p:grpSpPr>
          <a:xfrm>
            <a:off x="4000496" y="5059932"/>
            <a:ext cx="1428760" cy="1655216"/>
            <a:chOff x="7215206" y="5000636"/>
            <a:chExt cx="1428760" cy="1655216"/>
          </a:xfrm>
        </p:grpSpPr>
        <p:pic>
          <p:nvPicPr>
            <p:cNvPr id="29701" name="Picture 5"/>
            <p:cNvPicPr>
              <a:picLocks noChangeAspect="1" noChangeArrowheads="1"/>
            </p:cNvPicPr>
            <p:nvPr/>
          </p:nvPicPr>
          <p:blipFill>
            <a:blip r:embed="rId6"/>
            <a:srcRect l="59740" b="24576"/>
            <a:stretch>
              <a:fillRect/>
            </a:stretch>
          </p:blipFill>
          <p:spPr bwMode="auto">
            <a:xfrm>
              <a:off x="7491143" y="5000636"/>
              <a:ext cx="876887" cy="1332000"/>
            </a:xfrm>
            <a:prstGeom prst="rect">
              <a:avLst/>
            </a:prstGeom>
            <a:noFill/>
            <a:ln w="9525">
              <a:noFill/>
              <a:miter lim="800000"/>
              <a:headEnd/>
              <a:tailEnd/>
            </a:ln>
            <a:effectLst/>
          </p:spPr>
        </p:pic>
        <p:sp>
          <p:nvSpPr>
            <p:cNvPr id="25" name="Rectangle 24"/>
            <p:cNvSpPr/>
            <p:nvPr/>
          </p:nvSpPr>
          <p:spPr>
            <a:xfrm>
              <a:off x="7215206" y="6286520"/>
              <a:ext cx="1428760" cy="369332"/>
            </a:xfrm>
            <a:prstGeom prst="rect">
              <a:avLst/>
            </a:prstGeom>
          </p:spPr>
          <p:txBody>
            <a:bodyPr wrap="square">
              <a:spAutoFit/>
            </a:bodyPr>
            <a:lstStyle/>
            <a:p>
              <a:r>
                <a:rPr lang="fr-FR" dirty="0" smtClean="0">
                  <a:latin typeface="Times New Roman" pitchFamily="18" charset="0"/>
                  <a:cs typeface="Times New Roman" pitchFamily="18" charset="0"/>
                </a:rPr>
                <a:t>Pyrimidines</a:t>
              </a:r>
              <a:endParaRPr lang="fr-FR" dirty="0"/>
            </a:p>
          </p:txBody>
        </p:sp>
      </p:grpSp>
      <p:grpSp>
        <p:nvGrpSpPr>
          <p:cNvPr id="27" name="Groupe 26"/>
          <p:cNvGrpSpPr/>
          <p:nvPr/>
        </p:nvGrpSpPr>
        <p:grpSpPr>
          <a:xfrm>
            <a:off x="785786" y="5072074"/>
            <a:ext cx="1471486" cy="1655216"/>
            <a:chOff x="1790700" y="5072074"/>
            <a:chExt cx="1471486" cy="1655216"/>
          </a:xfrm>
        </p:grpSpPr>
        <p:pic>
          <p:nvPicPr>
            <p:cNvPr id="24" name="Picture 5"/>
            <p:cNvPicPr>
              <a:picLocks noChangeAspect="1" noChangeArrowheads="1"/>
            </p:cNvPicPr>
            <p:nvPr/>
          </p:nvPicPr>
          <p:blipFill>
            <a:blip r:embed="rId6"/>
            <a:srcRect t="5226" r="44075" b="18503"/>
            <a:stretch>
              <a:fillRect/>
            </a:stretch>
          </p:blipFill>
          <p:spPr bwMode="auto">
            <a:xfrm>
              <a:off x="1790700" y="5072074"/>
              <a:ext cx="1471486" cy="1332000"/>
            </a:xfrm>
            <a:prstGeom prst="rect">
              <a:avLst/>
            </a:prstGeom>
            <a:noFill/>
            <a:ln w="9525">
              <a:noFill/>
              <a:miter lim="800000"/>
              <a:headEnd/>
              <a:tailEnd/>
            </a:ln>
            <a:effectLst/>
          </p:spPr>
        </p:pic>
        <p:sp>
          <p:nvSpPr>
            <p:cNvPr id="26" name="Rectangle 25"/>
            <p:cNvSpPr/>
            <p:nvPr/>
          </p:nvSpPr>
          <p:spPr>
            <a:xfrm>
              <a:off x="2062214" y="6357958"/>
              <a:ext cx="877163" cy="369332"/>
            </a:xfrm>
            <a:prstGeom prst="rect">
              <a:avLst/>
            </a:prstGeom>
          </p:spPr>
          <p:txBody>
            <a:bodyPr wrap="none">
              <a:spAutoFit/>
            </a:bodyPr>
            <a:lstStyle/>
            <a:p>
              <a:r>
                <a:rPr lang="fr-FR" dirty="0" smtClean="0">
                  <a:latin typeface="Times New Roman" pitchFamily="18" charset="0"/>
                  <a:cs typeface="Times New Roman" pitchFamily="18" charset="0"/>
                </a:rPr>
                <a:t>Purines</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642912" y="950679"/>
            <a:ext cx="7786708" cy="1214446"/>
            <a:chOff x="642912" y="1142984"/>
            <a:chExt cx="7786708" cy="1214446"/>
          </a:xfrm>
        </p:grpSpPr>
        <p:sp>
          <p:nvSpPr>
            <p:cNvPr id="3" name="Rectangle 2"/>
            <p:cNvSpPr/>
            <p:nvPr/>
          </p:nvSpPr>
          <p:spPr>
            <a:xfrm>
              <a:off x="1928794" y="1288542"/>
              <a:ext cx="6500826" cy="923330"/>
            </a:xfrm>
            <a:prstGeom prst="rect">
              <a:avLst/>
            </a:prstGeom>
          </p:spPr>
          <p:txBody>
            <a:bodyPr wrap="square">
              <a:spAutoFit/>
            </a:bodyPr>
            <a:lstStyle/>
            <a:p>
              <a:pPr algn="just"/>
              <a:r>
                <a:rPr lang="fr-FR" b="1" dirty="0" smtClean="0">
                  <a:latin typeface="Times New Roman" pitchFamily="18" charset="0"/>
                  <a:cs typeface="Times New Roman" pitchFamily="18" charset="0"/>
                </a:rPr>
                <a:t>L’adénine</a:t>
              </a:r>
              <a:r>
                <a:rPr lang="fr-FR" dirty="0" smtClean="0">
                  <a:latin typeface="Times New Roman" pitchFamily="18" charset="0"/>
                  <a:cs typeface="Times New Roman" pitchFamily="18" charset="0"/>
                </a:rPr>
                <a:t> est constituée d’un noyau purine dont le carbone 6 porte une fonction amine. Elle est la seule des bases nucléiques dont la formule ne contient pas d’atome d’oxygène.</a:t>
              </a:r>
              <a:endParaRPr lang="fr-FR" dirty="0">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cstate="print"/>
            <a:srcRect b="15385"/>
            <a:stretch>
              <a:fillRect/>
            </a:stretch>
          </p:blipFill>
          <p:spPr bwMode="auto">
            <a:xfrm>
              <a:off x="642912" y="1142984"/>
              <a:ext cx="1214444" cy="1214446"/>
            </a:xfrm>
            <a:prstGeom prst="rect">
              <a:avLst/>
            </a:prstGeom>
            <a:noFill/>
            <a:ln w="9525">
              <a:noFill/>
              <a:miter lim="800000"/>
              <a:headEnd/>
              <a:tailEnd/>
            </a:ln>
            <a:effectLst/>
          </p:spPr>
        </p:pic>
      </p:grpSp>
      <p:grpSp>
        <p:nvGrpSpPr>
          <p:cNvPr id="16" name="Groupe 15"/>
          <p:cNvGrpSpPr/>
          <p:nvPr/>
        </p:nvGrpSpPr>
        <p:grpSpPr>
          <a:xfrm>
            <a:off x="642910" y="2143116"/>
            <a:ext cx="7786742" cy="973643"/>
            <a:chOff x="642910" y="2593800"/>
            <a:chExt cx="7786742" cy="973643"/>
          </a:xfrm>
        </p:grpSpPr>
        <p:sp>
          <p:nvSpPr>
            <p:cNvPr id="4" name="Rectangle 3"/>
            <p:cNvSpPr/>
            <p:nvPr/>
          </p:nvSpPr>
          <p:spPr>
            <a:xfrm>
              <a:off x="642910" y="2643182"/>
              <a:ext cx="5786446" cy="923330"/>
            </a:xfrm>
            <a:prstGeom prst="rect">
              <a:avLst/>
            </a:prstGeom>
          </p:spPr>
          <p:txBody>
            <a:bodyPr wrap="square">
              <a:spAutoFit/>
            </a:bodyPr>
            <a:lstStyle/>
            <a:p>
              <a:pPr algn="just"/>
              <a:r>
                <a:rPr lang="fr-FR" b="1" dirty="0" smtClean="0">
                  <a:latin typeface="Times New Roman" pitchFamily="18" charset="0"/>
                  <a:cs typeface="Times New Roman" pitchFamily="18" charset="0"/>
                </a:rPr>
                <a:t>La guanine </a:t>
              </a:r>
              <a:r>
                <a:rPr lang="fr-FR" dirty="0" smtClean="0">
                  <a:latin typeface="Times New Roman" pitchFamily="18" charset="0"/>
                  <a:cs typeface="Times New Roman" pitchFamily="18" charset="0"/>
                </a:rPr>
                <a:t>est constituée d’un noyau purine dont le carbone 2 porte une fonction amine et le carbone 6 une fonction cétone. </a:t>
              </a:r>
              <a:endParaRPr lang="fr-FR" dirty="0">
                <a:latin typeface="Times New Roman" pitchFamily="18" charset="0"/>
                <a:cs typeface="Times New Roman" pitchFamily="18" charset="0"/>
              </a:endParaRPr>
            </a:p>
          </p:txBody>
        </p:sp>
        <p:pic>
          <p:nvPicPr>
            <p:cNvPr id="30723" name="Picture 3"/>
            <p:cNvPicPr>
              <a:picLocks noChangeAspect="1" noChangeArrowheads="1"/>
            </p:cNvPicPr>
            <p:nvPr/>
          </p:nvPicPr>
          <p:blipFill>
            <a:blip r:embed="rId3" cstate="print"/>
            <a:srcRect l="13792" t="26079"/>
            <a:stretch>
              <a:fillRect/>
            </a:stretch>
          </p:blipFill>
          <p:spPr bwMode="auto">
            <a:xfrm>
              <a:off x="7072329" y="2593800"/>
              <a:ext cx="1357323" cy="973643"/>
            </a:xfrm>
            <a:prstGeom prst="rect">
              <a:avLst/>
            </a:prstGeom>
            <a:noFill/>
            <a:ln w="9525">
              <a:noFill/>
              <a:miter lim="800000"/>
              <a:headEnd/>
              <a:tailEnd/>
            </a:ln>
            <a:effectLst/>
          </p:spPr>
        </p:pic>
      </p:grpSp>
      <p:grpSp>
        <p:nvGrpSpPr>
          <p:cNvPr id="17" name="Groupe 16"/>
          <p:cNvGrpSpPr/>
          <p:nvPr/>
        </p:nvGrpSpPr>
        <p:grpSpPr>
          <a:xfrm>
            <a:off x="714350" y="3867218"/>
            <a:ext cx="8001054" cy="1035850"/>
            <a:chOff x="714350" y="4786322"/>
            <a:chExt cx="8001054" cy="1035850"/>
          </a:xfrm>
        </p:grpSpPr>
        <p:sp>
          <p:nvSpPr>
            <p:cNvPr id="13" name="Rectangle 12"/>
            <p:cNvSpPr/>
            <p:nvPr/>
          </p:nvSpPr>
          <p:spPr>
            <a:xfrm>
              <a:off x="1857356" y="4981082"/>
              <a:ext cx="6858048" cy="646331"/>
            </a:xfrm>
            <a:prstGeom prst="rect">
              <a:avLst/>
            </a:prstGeom>
          </p:spPr>
          <p:txBody>
            <a:bodyPr wrap="square">
              <a:spAutoFit/>
            </a:bodyPr>
            <a:lstStyle/>
            <a:p>
              <a:r>
                <a:rPr lang="fr-FR" b="1" dirty="0" smtClean="0">
                  <a:latin typeface="Times New Roman" pitchFamily="18" charset="0"/>
                  <a:cs typeface="Times New Roman" pitchFamily="18" charset="0"/>
                </a:rPr>
                <a:t>La cytosine </a:t>
              </a:r>
              <a:r>
                <a:rPr lang="fr-FR" dirty="0" smtClean="0">
                  <a:latin typeface="Times New Roman" pitchFamily="18" charset="0"/>
                  <a:cs typeface="Times New Roman" pitchFamily="18" charset="0"/>
                </a:rPr>
                <a:t>est constituée d’un noyau pyrimidine dont le carbone 4 portent une fonction amine et le carbone 2 une fonction cétone.</a:t>
              </a:r>
              <a:endParaRPr lang="fr-FR" dirty="0"/>
            </a:p>
          </p:txBody>
        </p:sp>
        <p:pic>
          <p:nvPicPr>
            <p:cNvPr id="14" name="Picture 2"/>
            <p:cNvPicPr>
              <a:picLocks noChangeAspect="1" noChangeArrowheads="1"/>
            </p:cNvPicPr>
            <p:nvPr/>
          </p:nvPicPr>
          <p:blipFill>
            <a:blip r:embed="rId4"/>
            <a:srcRect l="3846" t="17218" r="65675" b="31457"/>
            <a:stretch>
              <a:fillRect/>
            </a:stretch>
          </p:blipFill>
          <p:spPr bwMode="auto">
            <a:xfrm>
              <a:off x="714350" y="4786322"/>
              <a:ext cx="828680" cy="1035850"/>
            </a:xfrm>
            <a:prstGeom prst="rect">
              <a:avLst/>
            </a:prstGeom>
            <a:noFill/>
            <a:ln w="9525">
              <a:noFill/>
              <a:miter lim="800000"/>
              <a:headEnd/>
              <a:tailEnd/>
            </a:ln>
            <a:effectLst/>
          </p:spPr>
        </p:pic>
      </p:grpSp>
      <p:grpSp>
        <p:nvGrpSpPr>
          <p:cNvPr id="22" name="Groupe 21"/>
          <p:cNvGrpSpPr/>
          <p:nvPr/>
        </p:nvGrpSpPr>
        <p:grpSpPr>
          <a:xfrm>
            <a:off x="714380" y="4930441"/>
            <a:ext cx="7643834" cy="864577"/>
            <a:chOff x="714380" y="5104133"/>
            <a:chExt cx="7643834" cy="864577"/>
          </a:xfrm>
        </p:grpSpPr>
        <p:sp>
          <p:nvSpPr>
            <p:cNvPr id="11" name="Rectangle 10"/>
            <p:cNvSpPr/>
            <p:nvPr/>
          </p:nvSpPr>
          <p:spPr>
            <a:xfrm>
              <a:off x="714380" y="5213256"/>
              <a:ext cx="7286644" cy="646331"/>
            </a:xfrm>
            <a:prstGeom prst="rect">
              <a:avLst/>
            </a:prstGeom>
          </p:spPr>
          <p:txBody>
            <a:bodyPr wrap="square">
              <a:spAutoFit/>
            </a:bodyPr>
            <a:lstStyle/>
            <a:p>
              <a:r>
                <a:rPr lang="fr-FR" b="1" dirty="0" smtClean="0">
                  <a:latin typeface="Times New Roman" pitchFamily="18" charset="0"/>
                  <a:cs typeface="Times New Roman" pitchFamily="18" charset="0"/>
                </a:rPr>
                <a:t>L’uracile</a:t>
              </a:r>
              <a:r>
                <a:rPr lang="fr-FR" dirty="0" smtClean="0">
                  <a:latin typeface="Times New Roman" pitchFamily="18" charset="0"/>
                  <a:cs typeface="Times New Roman" pitchFamily="18" charset="0"/>
                </a:rPr>
                <a:t> est constituée d’un noyau pyrimidine dont les carbones 2 et 4 portent des fonctions cétone.</a:t>
              </a:r>
              <a:endParaRPr lang="fr-FR" dirty="0">
                <a:latin typeface="Times New Roman" pitchFamily="18" charset="0"/>
                <a:cs typeface="Times New Roman" pitchFamily="18" charset="0"/>
              </a:endParaRPr>
            </a:p>
          </p:txBody>
        </p:sp>
        <p:pic>
          <p:nvPicPr>
            <p:cNvPr id="18" name="Picture 2"/>
            <p:cNvPicPr>
              <a:picLocks noChangeAspect="1" noChangeArrowheads="1"/>
            </p:cNvPicPr>
            <p:nvPr/>
          </p:nvPicPr>
          <p:blipFill>
            <a:blip r:embed="rId4"/>
            <a:srcRect l="32293" t="37969" r="39405" b="9934"/>
            <a:stretch>
              <a:fillRect/>
            </a:stretch>
          </p:blipFill>
          <p:spPr bwMode="auto">
            <a:xfrm>
              <a:off x="7643834" y="5104133"/>
              <a:ext cx="714380" cy="864577"/>
            </a:xfrm>
            <a:prstGeom prst="rect">
              <a:avLst/>
            </a:prstGeom>
            <a:noFill/>
            <a:ln w="9525">
              <a:noFill/>
              <a:miter lim="800000"/>
              <a:headEnd/>
              <a:tailEnd/>
            </a:ln>
            <a:effectLst/>
          </p:spPr>
        </p:pic>
      </p:grpSp>
      <p:grpSp>
        <p:nvGrpSpPr>
          <p:cNvPr id="21" name="Groupe 20"/>
          <p:cNvGrpSpPr/>
          <p:nvPr/>
        </p:nvGrpSpPr>
        <p:grpSpPr>
          <a:xfrm>
            <a:off x="785786" y="5822389"/>
            <a:ext cx="7643866" cy="1035635"/>
            <a:chOff x="785786" y="5822389"/>
            <a:chExt cx="7643866" cy="1035635"/>
          </a:xfrm>
        </p:grpSpPr>
        <p:sp>
          <p:nvSpPr>
            <p:cNvPr id="19" name="Rectangle 18"/>
            <p:cNvSpPr/>
            <p:nvPr/>
          </p:nvSpPr>
          <p:spPr>
            <a:xfrm>
              <a:off x="1785918" y="5929330"/>
              <a:ext cx="6643734" cy="923330"/>
            </a:xfrm>
            <a:prstGeom prst="rect">
              <a:avLst/>
            </a:prstGeom>
          </p:spPr>
          <p:txBody>
            <a:bodyPr wrap="square">
              <a:spAutoFit/>
            </a:bodyPr>
            <a:lstStyle/>
            <a:p>
              <a:pPr algn="just"/>
              <a:r>
                <a:rPr lang="fr-FR" b="1" dirty="0" smtClean="0">
                  <a:latin typeface="Times New Roman" pitchFamily="18" charset="0"/>
                  <a:cs typeface="Times New Roman" pitchFamily="18" charset="0"/>
                </a:rPr>
                <a:t>La thymine </a:t>
              </a:r>
              <a:r>
                <a:rPr lang="fr-FR" dirty="0" smtClean="0">
                  <a:latin typeface="Times New Roman" pitchFamily="18" charset="0"/>
                  <a:cs typeface="Times New Roman" pitchFamily="18" charset="0"/>
                </a:rPr>
                <a:t>est aussi constituée d’un noyau pyrimidine dont les carbones 2 et 4 portent des fonctions cétone, mais dont le carbone 5 est lié à un méthyle</a:t>
              </a:r>
              <a:endParaRPr lang="fr-FR" dirty="0">
                <a:latin typeface="Times New Roman" pitchFamily="18" charset="0"/>
                <a:cs typeface="Times New Roman" pitchFamily="18" charset="0"/>
              </a:endParaRPr>
            </a:p>
          </p:txBody>
        </p:sp>
        <p:pic>
          <p:nvPicPr>
            <p:cNvPr id="20" name="Picture 2"/>
            <p:cNvPicPr>
              <a:picLocks noChangeAspect="1" noChangeArrowheads="1"/>
            </p:cNvPicPr>
            <p:nvPr/>
          </p:nvPicPr>
          <p:blipFill>
            <a:blip r:embed="rId4"/>
            <a:srcRect l="60740" t="6733" r="3338" b="42494"/>
            <a:stretch>
              <a:fillRect/>
            </a:stretch>
          </p:blipFill>
          <p:spPr bwMode="auto">
            <a:xfrm>
              <a:off x="785786" y="5822389"/>
              <a:ext cx="928694" cy="1035635"/>
            </a:xfrm>
            <a:prstGeom prst="rect">
              <a:avLst/>
            </a:prstGeom>
            <a:noFill/>
            <a:ln w="9525">
              <a:noFill/>
              <a:miter lim="800000"/>
              <a:headEnd/>
              <a:tailEnd/>
            </a:ln>
            <a:effectLst/>
          </p:spPr>
        </p:pic>
      </p:grpSp>
      <p:grpSp>
        <p:nvGrpSpPr>
          <p:cNvPr id="26" name="Groupe 25"/>
          <p:cNvGrpSpPr/>
          <p:nvPr/>
        </p:nvGrpSpPr>
        <p:grpSpPr>
          <a:xfrm>
            <a:off x="0" y="-24"/>
            <a:ext cx="9120851" cy="1143008"/>
            <a:chOff x="0" y="-24"/>
            <a:chExt cx="9120851" cy="1143008"/>
          </a:xfrm>
        </p:grpSpPr>
        <p:sp>
          <p:nvSpPr>
            <p:cNvPr id="2" name="Rectangle 1"/>
            <p:cNvSpPr/>
            <p:nvPr/>
          </p:nvSpPr>
          <p:spPr>
            <a:xfrm>
              <a:off x="0" y="-24"/>
              <a:ext cx="7858148" cy="923330"/>
            </a:xfrm>
            <a:prstGeom prst="rect">
              <a:avLst/>
            </a:prstGeom>
          </p:spPr>
          <p:txBody>
            <a:bodyPr wrap="square">
              <a:spAutoFit/>
            </a:bodyPr>
            <a:lstStyle/>
            <a:p>
              <a:pPr algn="just"/>
              <a:r>
                <a:rPr lang="fr-FR" dirty="0" smtClean="0">
                  <a:latin typeface="Times New Roman" pitchFamily="18" charset="0"/>
                  <a:cs typeface="Times New Roman" pitchFamily="18" charset="0"/>
                </a:rPr>
                <a:t>Les </a:t>
              </a:r>
              <a:r>
                <a:rPr lang="fr-FR" b="1" dirty="0" smtClean="0">
                  <a:latin typeface="Times New Roman" pitchFamily="18" charset="0"/>
                  <a:cs typeface="Times New Roman" pitchFamily="18" charset="0"/>
                </a:rPr>
                <a:t>bases puriques </a:t>
              </a:r>
              <a:r>
                <a:rPr lang="fr-FR" dirty="0" smtClean="0">
                  <a:latin typeface="Times New Roman" pitchFamily="18" charset="0"/>
                  <a:cs typeface="Times New Roman" pitchFamily="18" charset="0"/>
                </a:rPr>
                <a:t>(l’adénine et la guanine) ont un double noyau aromatique comportant à gauche un cycle hexagonal de 4 carbones et 2 azotes et à droite un cycle pentagonal de 3 carbones (dont 2 communs avec le précédent) et 2 azotes.</a:t>
              </a:r>
            </a:p>
          </p:txBody>
        </p:sp>
        <p:pic>
          <p:nvPicPr>
            <p:cNvPr id="24" name="Picture 5"/>
            <p:cNvPicPr>
              <a:picLocks noChangeAspect="1" noChangeArrowheads="1"/>
            </p:cNvPicPr>
            <p:nvPr/>
          </p:nvPicPr>
          <p:blipFill>
            <a:blip r:embed="rId5"/>
            <a:srcRect t="5226" r="44075" b="18503"/>
            <a:stretch>
              <a:fillRect/>
            </a:stretch>
          </p:blipFill>
          <p:spPr bwMode="auto">
            <a:xfrm>
              <a:off x="7858148" y="-24"/>
              <a:ext cx="1262703" cy="1143008"/>
            </a:xfrm>
            <a:prstGeom prst="rect">
              <a:avLst/>
            </a:prstGeom>
            <a:noFill/>
            <a:ln w="9525">
              <a:noFill/>
              <a:miter lim="800000"/>
              <a:headEnd/>
              <a:tailEnd/>
            </a:ln>
            <a:effectLst/>
          </p:spPr>
        </p:pic>
      </p:grpSp>
      <p:grpSp>
        <p:nvGrpSpPr>
          <p:cNvPr id="30" name="Groupe 29"/>
          <p:cNvGrpSpPr/>
          <p:nvPr/>
        </p:nvGrpSpPr>
        <p:grpSpPr>
          <a:xfrm>
            <a:off x="285720" y="3051104"/>
            <a:ext cx="8858280" cy="1092276"/>
            <a:chOff x="285720" y="3051104"/>
            <a:chExt cx="8858280" cy="1092276"/>
          </a:xfrm>
        </p:grpSpPr>
        <p:sp>
          <p:nvSpPr>
            <p:cNvPr id="12" name="Rectangle 11"/>
            <p:cNvSpPr/>
            <p:nvPr/>
          </p:nvSpPr>
          <p:spPr>
            <a:xfrm>
              <a:off x="1000100" y="3211297"/>
              <a:ext cx="8143900" cy="646331"/>
            </a:xfrm>
            <a:prstGeom prst="rect">
              <a:avLst/>
            </a:prstGeom>
          </p:spPr>
          <p:txBody>
            <a:bodyPr wrap="square">
              <a:spAutoFit/>
            </a:bodyPr>
            <a:lstStyle/>
            <a:p>
              <a:r>
                <a:rPr lang="fr-FR" b="1" dirty="0" smtClean="0">
                  <a:latin typeface="Times New Roman" pitchFamily="18" charset="0"/>
                  <a:cs typeface="Times New Roman" pitchFamily="18" charset="0"/>
                </a:rPr>
                <a:t>Les bases pyrimidiques </a:t>
              </a:r>
              <a:r>
                <a:rPr lang="fr-FR" dirty="0" smtClean="0">
                  <a:latin typeface="Times New Roman" pitchFamily="18" charset="0"/>
                  <a:cs typeface="Times New Roman" pitchFamily="18" charset="0"/>
                </a:rPr>
                <a:t>(la cytosine, l’uracile et la thymine) ont un noyau aromatique hexagonal de 4 carbones et 2 azotes.</a:t>
              </a:r>
              <a:endParaRPr lang="fr-FR" dirty="0">
                <a:latin typeface="Times New Roman" pitchFamily="18" charset="0"/>
                <a:cs typeface="Times New Roman" pitchFamily="18" charset="0"/>
              </a:endParaRPr>
            </a:p>
          </p:txBody>
        </p:sp>
        <p:pic>
          <p:nvPicPr>
            <p:cNvPr id="28" name="Picture 5"/>
            <p:cNvPicPr>
              <a:picLocks noChangeAspect="1" noChangeArrowheads="1"/>
            </p:cNvPicPr>
            <p:nvPr/>
          </p:nvPicPr>
          <p:blipFill>
            <a:blip r:embed="rId6" cstate="print"/>
            <a:srcRect l="59740" b="24576"/>
            <a:stretch>
              <a:fillRect/>
            </a:stretch>
          </p:blipFill>
          <p:spPr bwMode="auto">
            <a:xfrm>
              <a:off x="285720" y="3051104"/>
              <a:ext cx="657665" cy="1092276"/>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04432"/>
            <a:ext cx="9144000"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Les sucres (ribose ou désoxyribose) se lient aux bases azotées par des liaisons impliquant un des azotes de la base (azote n°1 des pyrimidines ou azote n°9 des purines) et le carbone n°1 de l’ose (carbone réducteur ou fonction semi-</a:t>
            </a:r>
            <a:r>
              <a:rPr lang="fr-FR" sz="2000" dirty="0" err="1" smtClean="0">
                <a:latin typeface="Times New Roman" pitchFamily="18" charset="0"/>
                <a:cs typeface="Times New Roman" pitchFamily="18" charset="0"/>
              </a:rPr>
              <a:t>acétalique</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Ce sont des liaisons N-osidiques.</a:t>
            </a:r>
            <a:endParaRPr lang="fr-FR" sz="2000" dirty="0">
              <a:latin typeface="Times New Roman" pitchFamily="18" charset="0"/>
              <a:cs typeface="Times New Roman" pitchFamily="18" charset="0"/>
            </a:endParaRPr>
          </a:p>
        </p:txBody>
      </p:sp>
      <p:sp>
        <p:nvSpPr>
          <p:cNvPr id="4" name="Rectangle 3"/>
          <p:cNvSpPr/>
          <p:nvPr/>
        </p:nvSpPr>
        <p:spPr>
          <a:xfrm>
            <a:off x="0" y="5099460"/>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 La liaison d’une base azotée avec un des sucres donne un nucléoside. Un nucléoside est donc formé d’une base et d’un sucre liés par une liaison N-osidique. </a:t>
            </a:r>
            <a:endParaRPr lang="fr-FR" sz="2000" dirty="0">
              <a:latin typeface="Times New Roman" pitchFamily="18" charset="0"/>
              <a:cs typeface="Times New Roman" pitchFamily="18" charset="0"/>
            </a:endParaRPr>
          </a:p>
        </p:txBody>
      </p:sp>
      <p:sp>
        <p:nvSpPr>
          <p:cNvPr id="5" name="Rectangle 4"/>
          <p:cNvSpPr/>
          <p:nvPr/>
        </p:nvSpPr>
        <p:spPr>
          <a:xfrm>
            <a:off x="0" y="6078700"/>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Dans un nucléoside, on numérote les atomes de la base par des chiffres : 1, 2, 3, etc... et pour les distinguer, les carbones du sucre sont numérotés 1’, 2’, 3’, </a:t>
            </a:r>
            <a:r>
              <a:rPr lang="fr-FR" sz="2000" dirty="0" err="1" smtClean="0">
                <a:latin typeface="Times New Roman" pitchFamily="18" charset="0"/>
                <a:cs typeface="Times New Roman" pitchFamily="18" charset="0"/>
              </a:rPr>
              <a:t>etc</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grpSp>
        <p:nvGrpSpPr>
          <p:cNvPr id="7" name="Groupe 6"/>
          <p:cNvGrpSpPr/>
          <p:nvPr/>
        </p:nvGrpSpPr>
        <p:grpSpPr>
          <a:xfrm>
            <a:off x="1328738" y="2399224"/>
            <a:ext cx="6486525" cy="2428883"/>
            <a:chOff x="1328738" y="3857637"/>
            <a:chExt cx="6486525" cy="2428883"/>
          </a:xfrm>
        </p:grpSpPr>
        <p:pic>
          <p:nvPicPr>
            <p:cNvPr id="32770" name="Picture 2"/>
            <p:cNvPicPr>
              <a:picLocks noChangeAspect="1" noChangeArrowheads="1"/>
            </p:cNvPicPr>
            <p:nvPr/>
          </p:nvPicPr>
          <p:blipFill>
            <a:blip r:embed="rId2"/>
            <a:srcRect/>
            <a:stretch>
              <a:fillRect/>
            </a:stretch>
          </p:blipFill>
          <p:spPr bwMode="auto">
            <a:xfrm>
              <a:off x="1328738" y="3867170"/>
              <a:ext cx="6486525" cy="241935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srcRect b="16666"/>
            <a:stretch>
              <a:fillRect/>
            </a:stretch>
          </p:blipFill>
          <p:spPr bwMode="auto">
            <a:xfrm>
              <a:off x="1624011" y="3857637"/>
              <a:ext cx="2733675" cy="2143131"/>
            </a:xfrm>
            <a:prstGeom prst="rect">
              <a:avLst/>
            </a:prstGeom>
            <a:noFill/>
            <a:ln w="9525">
              <a:noFill/>
              <a:miter lim="800000"/>
              <a:headEnd/>
              <a:tailEnd/>
            </a:ln>
            <a:effectLst/>
          </p:spPr>
        </p:pic>
      </p:grpSp>
      <p:sp>
        <p:nvSpPr>
          <p:cNvPr id="8" name="Rectangle 7"/>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Nucléoside</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Nucléotide</a:t>
            </a:r>
            <a:endParaRPr lang="fr-FR" sz="2400" b="1" dirty="0">
              <a:latin typeface="Times New Roman" pitchFamily="18" charset="0"/>
              <a:cs typeface="Times New Roman" pitchFamily="18" charset="0"/>
            </a:endParaRPr>
          </a:p>
        </p:txBody>
      </p:sp>
      <p:sp>
        <p:nvSpPr>
          <p:cNvPr id="4" name="Rectangle 3"/>
          <p:cNvSpPr/>
          <p:nvPr/>
        </p:nvSpPr>
        <p:spPr>
          <a:xfrm>
            <a:off x="0" y="635980"/>
            <a:ext cx="9144000" cy="1015663"/>
          </a:xfrm>
          <a:prstGeom prst="rect">
            <a:avLst/>
          </a:prstGeom>
        </p:spPr>
        <p:txBody>
          <a:bodyPr wrap="square">
            <a:spAutoFit/>
          </a:bodyPr>
          <a:lstStyle/>
          <a:p>
            <a:r>
              <a:rPr lang="fr-FR" sz="2000" dirty="0" smtClean="0">
                <a:latin typeface="Times New Roman" pitchFamily="18" charset="0"/>
                <a:cs typeface="Times New Roman" pitchFamily="18" charset="0"/>
              </a:rPr>
              <a:t>Un nucléotide est formé d’une base azotée, liée par une liaison osidique avec un sucre et une estérification de la fonction alcool primaire (carbone n°5’) du sucre et une des trois fonctions acides du phosphate</a:t>
            </a:r>
            <a:endParaRPr lang="fr-FR" sz="2000" dirty="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a:srcRect/>
          <a:stretch>
            <a:fillRect/>
          </a:stretch>
        </p:blipFill>
        <p:spPr bwMode="auto">
          <a:xfrm>
            <a:off x="2576507" y="1662212"/>
            <a:ext cx="3990987" cy="1803459"/>
          </a:xfrm>
          <a:prstGeom prst="rect">
            <a:avLst/>
          </a:prstGeom>
          <a:noFill/>
          <a:ln w="9525">
            <a:noFill/>
            <a:miter lim="800000"/>
            <a:headEnd/>
            <a:tailEnd/>
          </a:ln>
          <a:effectLst/>
        </p:spPr>
      </p:pic>
      <p:sp>
        <p:nvSpPr>
          <p:cNvPr id="6" name="Rectangle 5"/>
          <p:cNvSpPr/>
          <p:nvPr/>
        </p:nvSpPr>
        <p:spPr>
          <a:xfrm>
            <a:off x="0" y="3568572"/>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Chaque nucléoside peut être lié à un, deux ou trois phosphates.</a:t>
            </a:r>
            <a:endParaRPr lang="fr-FR" sz="2000" dirty="0">
              <a:latin typeface="Times New Roman" pitchFamily="18" charset="0"/>
              <a:cs typeface="Times New Roman" pitchFamily="18" charset="0"/>
            </a:endParaRPr>
          </a:p>
        </p:txBody>
      </p:sp>
      <p:pic>
        <p:nvPicPr>
          <p:cNvPr id="33795" name="Picture 3"/>
          <p:cNvPicPr>
            <a:picLocks noChangeAspect="1" noChangeArrowheads="1"/>
          </p:cNvPicPr>
          <p:nvPr/>
        </p:nvPicPr>
        <p:blipFill>
          <a:blip r:embed="rId3"/>
          <a:srcRect/>
          <a:stretch>
            <a:fillRect/>
          </a:stretch>
        </p:blipFill>
        <p:spPr bwMode="auto">
          <a:xfrm>
            <a:off x="2321704" y="4040806"/>
            <a:ext cx="4500593" cy="28172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71612"/>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La liaison formée entre le sucre et la base est une liaison osidique de type β-N-</a:t>
            </a:r>
            <a:r>
              <a:rPr lang="fr-FR" sz="2000" dirty="0" err="1" smtClean="0">
                <a:latin typeface="Times New Roman" pitchFamily="18" charset="0"/>
                <a:cs typeface="Times New Roman" pitchFamily="18" charset="0"/>
              </a:rPr>
              <a:t>glycosidique</a:t>
            </a:r>
            <a:endParaRPr lang="fr-FR" sz="2000" dirty="0">
              <a:latin typeface="Times New Roman" pitchFamily="18" charset="0"/>
              <a:cs typeface="Times New Roman" pitchFamily="18" charset="0"/>
            </a:endParaRPr>
          </a:p>
        </p:txBody>
      </p:sp>
      <p:sp>
        <p:nvSpPr>
          <p:cNvPr id="4" name="Rectangle 3"/>
          <p:cNvSpPr/>
          <p:nvPr/>
        </p:nvSpPr>
        <p:spPr>
          <a:xfrm>
            <a:off x="0" y="357166"/>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La liaison formée entre deux phosphates donne un anhydride avec une liaison très riche en énergie, et la liaison entre le groupement acide du phosphate et l'hydroxyle du sucre donne une liaison ester.</a:t>
            </a:r>
            <a:endParaRPr lang="fr-FR" sz="20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1857356" y="3429000"/>
            <a:ext cx="4795346" cy="2946114"/>
          </a:xfrm>
          <a:prstGeom prst="rect">
            <a:avLst/>
          </a:prstGeom>
          <a:noFill/>
          <a:ln w="9525">
            <a:noFill/>
            <a:miter lim="800000"/>
            <a:headEnd/>
            <a:tailEnd/>
          </a:ln>
          <a:effectLst/>
        </p:spPr>
      </p:pic>
      <p:sp>
        <p:nvSpPr>
          <p:cNvPr id="9" name="Rectangle 8"/>
          <p:cNvSpPr/>
          <p:nvPr/>
        </p:nvSpPr>
        <p:spPr>
          <a:xfrm>
            <a:off x="571473" y="3071810"/>
            <a:ext cx="2428891" cy="646331"/>
          </a:xfrm>
          <a:prstGeom prst="rect">
            <a:avLst/>
          </a:prstGeom>
        </p:spPr>
        <p:txBody>
          <a:bodyPr wrap="square">
            <a:spAutoFit/>
          </a:bodyPr>
          <a:lstStyle/>
          <a:p>
            <a:r>
              <a:rPr lang="fr-FR" b="1" dirty="0" smtClean="0">
                <a:solidFill>
                  <a:srgbClr val="FF0000"/>
                </a:solidFill>
                <a:latin typeface="Times New Roman" pitchFamily="18" charset="0"/>
                <a:cs typeface="Times New Roman" pitchFamily="18" charset="0"/>
              </a:rPr>
              <a:t> Liaison anhydride d’acide phosphorique</a:t>
            </a:r>
            <a:endParaRPr lang="fr-FR" b="1" dirty="0">
              <a:solidFill>
                <a:srgbClr val="FF0000"/>
              </a:solidFill>
            </a:endParaRPr>
          </a:p>
        </p:txBody>
      </p:sp>
      <p:cxnSp>
        <p:nvCxnSpPr>
          <p:cNvPr id="11" name="Connecteur droit avec flèche 10"/>
          <p:cNvCxnSpPr>
            <a:stCxn id="9" idx="2"/>
          </p:cNvCxnSpPr>
          <p:nvPr/>
        </p:nvCxnSpPr>
        <p:spPr>
          <a:xfrm rot="16200000" flipH="1">
            <a:off x="1859053" y="3645007"/>
            <a:ext cx="996743" cy="11430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9" idx="2"/>
          </p:cNvCxnSpPr>
          <p:nvPr/>
        </p:nvCxnSpPr>
        <p:spPr>
          <a:xfrm rot="16200000" flipH="1">
            <a:off x="2122568" y="3381492"/>
            <a:ext cx="1005495" cy="16787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71868" y="3071810"/>
            <a:ext cx="1484381"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Liaison ester.</a:t>
            </a:r>
            <a:endParaRPr lang="fr-FR" b="1" dirty="0">
              <a:solidFill>
                <a:srgbClr val="FF0000"/>
              </a:solidFill>
            </a:endParaRPr>
          </a:p>
        </p:txBody>
      </p:sp>
      <p:cxnSp>
        <p:nvCxnSpPr>
          <p:cNvPr id="20" name="Connecteur droit avec flèche 19"/>
          <p:cNvCxnSpPr>
            <a:stCxn id="6" idx="0"/>
          </p:cNvCxnSpPr>
          <p:nvPr/>
        </p:nvCxnSpPr>
        <p:spPr>
          <a:xfrm rot="16200000" flipH="1" flipV="1">
            <a:off x="3556259" y="3944675"/>
            <a:ext cx="1214446" cy="18309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156691" y="4917056"/>
            <a:ext cx="1794081"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Liaison osidique</a:t>
            </a:r>
            <a:endParaRPr lang="fr-FR" b="1" dirty="0">
              <a:solidFill>
                <a:srgbClr val="FF0000"/>
              </a:solidFill>
            </a:endParaRPr>
          </a:p>
        </p:txBody>
      </p:sp>
      <p:cxnSp>
        <p:nvCxnSpPr>
          <p:cNvPr id="26" name="Connecteur droit avec flèche 25"/>
          <p:cNvCxnSpPr>
            <a:stCxn id="25" idx="1"/>
          </p:cNvCxnSpPr>
          <p:nvPr/>
        </p:nvCxnSpPr>
        <p:spPr>
          <a:xfrm rot="10800000">
            <a:off x="5572135" y="4857760"/>
            <a:ext cx="1584557" cy="2439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8" y="1465301"/>
            <a:ext cx="6143636" cy="1938992"/>
          </a:xfrm>
          <a:prstGeom prst="rect">
            <a:avLst/>
          </a:prstGeom>
        </p:spPr>
        <p:txBody>
          <a:bodyPr wrap="square">
            <a:spAutoFit/>
          </a:bodyPr>
          <a:lstStyle/>
          <a:p>
            <a:r>
              <a:rPr lang="fr-FR" sz="2000" b="1" dirty="0" smtClean="0">
                <a:latin typeface="Times New Roman" pitchFamily="18" charset="0"/>
                <a:cs typeface="Times New Roman" pitchFamily="18" charset="0"/>
              </a:rPr>
              <a:t>En 1950</a:t>
            </a:r>
            <a:r>
              <a:rPr lang="fr-FR" sz="2000" dirty="0" smtClean="0">
                <a:latin typeface="Times New Roman" pitchFamily="18" charset="0"/>
                <a:cs typeface="Times New Roman" pitchFamily="18" charset="0"/>
              </a:rPr>
              <a:t>: Erwin </a:t>
            </a:r>
            <a:r>
              <a:rPr lang="fr-FR" sz="2000" dirty="0" err="1" smtClean="0">
                <a:latin typeface="Times New Roman" pitchFamily="18" charset="0"/>
                <a:cs typeface="Times New Roman" pitchFamily="18" charset="0"/>
              </a:rPr>
              <a:t>Chargaff</a:t>
            </a:r>
            <a:r>
              <a:rPr lang="fr-FR" sz="2000" dirty="0" smtClean="0">
                <a:latin typeface="Times New Roman" pitchFamily="18" charset="0"/>
                <a:cs typeface="Times New Roman" pitchFamily="18" charset="0"/>
              </a:rPr>
              <a:t> (1905-2002) a fait l'équivalence en bases dans l'ADN des animaux, végétaux, bactéries et phages et avaient montré que pour toute molécule d’ADN, le nombre de molécules d’adénine</a:t>
            </a: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est égal au nombre de molécules de thymine </a:t>
            </a:r>
            <a:r>
              <a:rPr lang="fr-FR" sz="2000" b="1" dirty="0" smtClean="0">
                <a:latin typeface="Times New Roman" pitchFamily="18" charset="0"/>
                <a:cs typeface="Times New Roman" pitchFamily="18" charset="0"/>
              </a:rPr>
              <a:t>(A=T</a:t>
            </a:r>
            <a:r>
              <a:rPr lang="fr-FR" sz="2000" dirty="0" smtClean="0">
                <a:latin typeface="Times New Roman" pitchFamily="18" charset="0"/>
                <a:cs typeface="Times New Roman" pitchFamily="18" charset="0"/>
              </a:rPr>
              <a:t>), et que celui de cytosine est égal à celui de guanine </a:t>
            </a:r>
            <a:r>
              <a:rPr lang="fr-FR" sz="2000" b="1" dirty="0" smtClean="0">
                <a:latin typeface="Times New Roman" pitchFamily="18" charset="0"/>
                <a:cs typeface="Times New Roman" pitchFamily="18" charset="0"/>
              </a:rPr>
              <a:t>(G=C).</a:t>
            </a:r>
          </a:p>
        </p:txBody>
      </p:sp>
      <p:pic>
        <p:nvPicPr>
          <p:cNvPr id="18434" name="Picture 2"/>
          <p:cNvPicPr>
            <a:picLocks noChangeAspect="1" noChangeArrowheads="1"/>
          </p:cNvPicPr>
          <p:nvPr/>
        </p:nvPicPr>
        <p:blipFill>
          <a:blip r:embed="rId2"/>
          <a:srcRect l="6819" t="32672" r="5325"/>
          <a:stretch>
            <a:fillRect/>
          </a:stretch>
        </p:blipFill>
        <p:spPr bwMode="auto">
          <a:xfrm>
            <a:off x="6429388" y="1214422"/>
            <a:ext cx="2357454" cy="3071834"/>
          </a:xfrm>
          <a:prstGeom prst="rect">
            <a:avLst/>
          </a:prstGeom>
          <a:noFill/>
          <a:ln w="9525">
            <a:noFill/>
            <a:miter lim="800000"/>
            <a:headEnd/>
            <a:tailEnd/>
          </a:ln>
          <a:effectLst/>
        </p:spPr>
      </p:pic>
      <p:sp>
        <p:nvSpPr>
          <p:cNvPr id="6" name="Rectangle 5"/>
          <p:cNvSpPr/>
          <p:nvPr/>
        </p:nvSpPr>
        <p:spPr>
          <a:xfrm>
            <a:off x="142876" y="4298114"/>
            <a:ext cx="5929322" cy="1631216"/>
          </a:xfrm>
          <a:prstGeom prst="rect">
            <a:avLst/>
          </a:prstGeom>
        </p:spPr>
        <p:txBody>
          <a:bodyPr wrap="square">
            <a:spAutoFit/>
          </a:bodyPr>
          <a:lstStyle/>
          <a:p>
            <a:r>
              <a:rPr lang="fr-FR" sz="2000" b="1" dirty="0" smtClean="0">
                <a:latin typeface="Times New Roman" pitchFamily="18" charset="0"/>
                <a:cs typeface="Times New Roman" pitchFamily="18" charset="0"/>
              </a:rPr>
              <a:t>Donc </a:t>
            </a:r>
          </a:p>
          <a:p>
            <a:endParaRPr lang="fr-FR" sz="2000" b="1"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l</a:t>
            </a:r>
            <a:r>
              <a:rPr lang="fr-FR" sz="2000" dirty="0" smtClean="0">
                <a:latin typeface="Times New Roman" pitchFamily="18" charset="0"/>
                <a:cs typeface="Times New Roman" pitchFamily="18" charset="0"/>
              </a:rPr>
              <a:t>e rapport A + G / T + C ≈ 1 (purines / pyrimidines ≈ 1) </a:t>
            </a:r>
          </a:p>
          <a:p>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Le rapport AT / GC est variable selon les espèces</a:t>
            </a:r>
            <a:endParaRPr lang="fr-FR" sz="2000" dirty="0">
              <a:latin typeface="Times New Roman" pitchFamily="18" charset="0"/>
              <a:cs typeface="Times New Roman" pitchFamily="18" charset="0"/>
            </a:endParaRPr>
          </a:p>
        </p:txBody>
      </p:sp>
      <p:sp>
        <p:nvSpPr>
          <p:cNvPr id="8" name="Rectangle 7"/>
          <p:cNvSpPr/>
          <p:nvPr/>
        </p:nvSpPr>
        <p:spPr>
          <a:xfrm>
            <a:off x="0" y="109815"/>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Interactions entre C-G et A-T</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82721"/>
            <a:ext cx="9144000" cy="1631216"/>
          </a:xfrm>
          <a:prstGeom prst="rect">
            <a:avLst/>
          </a:prstGeom>
        </p:spPr>
        <p:txBody>
          <a:bodyPr wrap="square">
            <a:spAutoFit/>
          </a:bodyPr>
          <a:lstStyle/>
          <a:p>
            <a:pPr algn="just"/>
            <a:r>
              <a:rPr lang="fr-FR" sz="2000" dirty="0" smtClean="0">
                <a:latin typeface="Times New Roman" pitchFamily="18" charset="0"/>
                <a:cs typeface="Times New Roman" pitchFamily="18" charset="0"/>
              </a:rPr>
              <a:t>Les atomes d’azote et surtout d’oxygène possèdent respectivement deux et quatre électrons de leur couche périphérique qui ne participent pas aux orbitales des liaisons covalentes de la molécule. Ceci leur confère un caractère nucléophile qui leur permet d’exercer une attraction sur les atomes électrophiles voisins, en particulier les atomes d’hydrogène : cette attraction constitue une liaison hydrogène plus forte.</a:t>
            </a:r>
          </a:p>
        </p:txBody>
      </p:sp>
      <p:pic>
        <p:nvPicPr>
          <p:cNvPr id="34818" name="Picture 2"/>
          <p:cNvPicPr>
            <a:picLocks noChangeAspect="1" noChangeArrowheads="1"/>
          </p:cNvPicPr>
          <p:nvPr/>
        </p:nvPicPr>
        <p:blipFill>
          <a:blip r:embed="rId2"/>
          <a:srcRect/>
          <a:stretch>
            <a:fillRect/>
          </a:stretch>
        </p:blipFill>
        <p:spPr bwMode="auto">
          <a:xfrm>
            <a:off x="5357818" y="4714885"/>
            <a:ext cx="2714644" cy="2071702"/>
          </a:xfrm>
          <a:prstGeom prst="rect">
            <a:avLst/>
          </a:prstGeom>
          <a:noFill/>
          <a:ln w="9525">
            <a:solidFill>
              <a:srgbClr val="FF0000"/>
            </a:solidFill>
            <a:miter lim="800000"/>
            <a:headEnd/>
            <a:tailEnd/>
          </a:ln>
          <a:effectLst/>
        </p:spPr>
      </p:pic>
      <p:sp>
        <p:nvSpPr>
          <p:cNvPr id="4" name="Rectangle 3"/>
          <p:cNvSpPr/>
          <p:nvPr/>
        </p:nvSpPr>
        <p:spPr>
          <a:xfrm>
            <a:off x="0" y="71438"/>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Ces nucléotides sont liées par des liaisons hydrogènes et assurent la stabilité thermodynamique de la double hélice en stabilisant les paires de base. </a:t>
            </a:r>
          </a:p>
        </p:txBody>
      </p:sp>
      <p:pic>
        <p:nvPicPr>
          <p:cNvPr id="34819" name="Picture 3"/>
          <p:cNvPicPr>
            <a:picLocks noChangeAspect="1" noChangeArrowheads="1"/>
          </p:cNvPicPr>
          <p:nvPr/>
        </p:nvPicPr>
        <p:blipFill>
          <a:blip r:embed="rId3"/>
          <a:srcRect/>
          <a:stretch>
            <a:fillRect/>
          </a:stretch>
        </p:blipFill>
        <p:spPr bwMode="auto">
          <a:xfrm>
            <a:off x="214282" y="932245"/>
            <a:ext cx="2323102" cy="1836000"/>
          </a:xfrm>
          <a:prstGeom prst="rect">
            <a:avLst/>
          </a:prstGeom>
          <a:noFill/>
          <a:ln w="9525">
            <a:solidFill>
              <a:srgbClr val="FF0000"/>
            </a:solidFill>
            <a:miter lim="800000"/>
            <a:headEnd/>
            <a:tailEnd/>
          </a:ln>
          <a:effectLst/>
        </p:spPr>
      </p:pic>
      <p:pic>
        <p:nvPicPr>
          <p:cNvPr id="34820" name="Picture 4"/>
          <p:cNvPicPr>
            <a:picLocks noChangeAspect="1" noChangeArrowheads="1"/>
          </p:cNvPicPr>
          <p:nvPr/>
        </p:nvPicPr>
        <p:blipFill>
          <a:blip r:embed="rId4"/>
          <a:srcRect t="7579" r="6117"/>
          <a:stretch>
            <a:fillRect/>
          </a:stretch>
        </p:blipFill>
        <p:spPr bwMode="auto">
          <a:xfrm>
            <a:off x="2857488" y="928670"/>
            <a:ext cx="2379836" cy="1836000"/>
          </a:xfrm>
          <a:prstGeom prst="rect">
            <a:avLst/>
          </a:prstGeom>
          <a:noFill/>
          <a:ln w="9525">
            <a:solidFill>
              <a:srgbClr val="FF0000"/>
            </a:solidFill>
            <a:miter lim="800000"/>
            <a:headEnd/>
            <a:tailEnd/>
          </a:ln>
          <a:effectLst/>
        </p:spPr>
      </p:pic>
      <p:sp>
        <p:nvSpPr>
          <p:cNvPr id="8" name="Rectangle 7"/>
          <p:cNvSpPr/>
          <p:nvPr/>
        </p:nvSpPr>
        <p:spPr>
          <a:xfrm>
            <a:off x="5643570" y="1105429"/>
            <a:ext cx="3357586" cy="1477328"/>
          </a:xfrm>
          <a:prstGeom prst="rect">
            <a:avLst/>
          </a:prstGeom>
          <a:ln>
            <a:solidFill>
              <a:srgbClr val="FF0000"/>
            </a:solidFill>
          </a:ln>
        </p:spPr>
        <p:txBody>
          <a:bodyPr wrap="square">
            <a:spAutoFit/>
          </a:bodyPr>
          <a:lstStyle/>
          <a:p>
            <a:pPr algn="just"/>
            <a:r>
              <a:rPr lang="fr-FR" dirty="0" smtClean="0">
                <a:latin typeface="Times New Roman" pitchFamily="18" charset="0"/>
                <a:cs typeface="Times New Roman" pitchFamily="18" charset="0"/>
              </a:rPr>
              <a:t>L’hybridation guanine-cytosine est plus stable (3 liaisons hydrogène, -63 kJ) que celle entre adénine et thymine (2 liaisons hydrogène, -21 kJ). </a:t>
            </a:r>
            <a:endParaRPr lang="fr-FR" dirty="0">
              <a:latin typeface="Times New Roman" pitchFamily="18" charset="0"/>
              <a:cs typeface="Times New Roman" pitchFamily="18" charset="0"/>
            </a:endParaRPr>
          </a:p>
        </p:txBody>
      </p:sp>
      <p:pic>
        <p:nvPicPr>
          <p:cNvPr id="34821" name="Picture 5"/>
          <p:cNvPicPr>
            <a:picLocks noChangeAspect="1" noChangeArrowheads="1"/>
          </p:cNvPicPr>
          <p:nvPr/>
        </p:nvPicPr>
        <p:blipFill>
          <a:blip r:embed="rId5"/>
          <a:srcRect/>
          <a:stretch>
            <a:fillRect/>
          </a:stretch>
        </p:blipFill>
        <p:spPr bwMode="auto">
          <a:xfrm>
            <a:off x="1100130" y="4674525"/>
            <a:ext cx="3829060" cy="2112061"/>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12460" t="14778" r="7098"/>
          <a:stretch>
            <a:fillRect/>
          </a:stretch>
        </p:blipFill>
        <p:spPr bwMode="auto">
          <a:xfrm>
            <a:off x="6357950" y="924212"/>
            <a:ext cx="2214578" cy="3004854"/>
          </a:xfrm>
          <a:prstGeom prst="rect">
            <a:avLst/>
          </a:prstGeom>
          <a:noFill/>
          <a:ln w="9525">
            <a:noFill/>
            <a:miter lim="800000"/>
            <a:headEnd/>
            <a:tailEnd/>
          </a:ln>
          <a:effectLst/>
        </p:spPr>
      </p:pic>
      <p:sp>
        <p:nvSpPr>
          <p:cNvPr id="3" name="Rectangle 2"/>
          <p:cNvSpPr/>
          <p:nvPr/>
        </p:nvSpPr>
        <p:spPr>
          <a:xfrm>
            <a:off x="71406" y="1841833"/>
            <a:ext cx="5857916" cy="1015663"/>
          </a:xfrm>
          <a:prstGeom prst="rect">
            <a:avLst/>
          </a:prstGeom>
        </p:spPr>
        <p:txBody>
          <a:bodyPr wrap="square">
            <a:spAutoFit/>
          </a:bodyPr>
          <a:lstStyle/>
          <a:p>
            <a:pPr algn="just"/>
            <a:r>
              <a:rPr lang="fr-FR" sz="2000" b="1" dirty="0" smtClean="0">
                <a:latin typeface="Times New Roman" pitchFamily="18" charset="0"/>
                <a:cs typeface="Times New Roman" pitchFamily="18" charset="0"/>
              </a:rPr>
              <a:t>En 1952-1953</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Rosalind</a:t>
            </a:r>
            <a:r>
              <a:rPr lang="fr-FR" sz="2000" dirty="0" smtClean="0">
                <a:latin typeface="Times New Roman" pitchFamily="18" charset="0"/>
                <a:cs typeface="Times New Roman" pitchFamily="18" charset="0"/>
              </a:rPr>
              <a:t> Franklin (1920 – 1958) a obtenu une excellente photographie d'ADN par diffraction des rayons X (le </a:t>
            </a:r>
            <a:r>
              <a:rPr lang="fr-FR" sz="2000" dirty="0" smtClean="0">
                <a:latin typeface="Times New Roman" pitchFamily="18" charset="0"/>
                <a:cs typeface="Times New Roman" pitchFamily="18" charset="0"/>
                <a:hlinkClick r:id="rId3" tooltip="Cliché 51"/>
              </a:rPr>
              <a:t>cliché 51</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7" name="Rectangle 6"/>
          <p:cNvSpPr/>
          <p:nvPr/>
        </p:nvSpPr>
        <p:spPr>
          <a:xfrm>
            <a:off x="71438" y="4286256"/>
            <a:ext cx="5643570" cy="2246769"/>
          </a:xfrm>
          <a:prstGeom prst="rect">
            <a:avLst/>
          </a:prstGeom>
        </p:spPr>
        <p:txBody>
          <a:bodyPr wrap="square">
            <a:spAutoFit/>
          </a:bodyPr>
          <a:lstStyle/>
          <a:p>
            <a:pPr algn="just"/>
            <a:r>
              <a:rPr lang="fr-FR" sz="2000" dirty="0" smtClean="0">
                <a:latin typeface="Times New Roman" pitchFamily="18" charset="0"/>
                <a:cs typeface="Times New Roman" pitchFamily="18" charset="0"/>
              </a:rPr>
              <a:t>La diffraction des rayons X consiste a explorer la structure d’une molécule, en la cristallisant, en la bombardant de rayons X et en récupérant les rayons X sur un écran. L’écran en question porte des nuages d’impact dont la densité et la disposition dépendent de la position des atomes rencontrés par les rayons X au passage </a:t>
            </a:r>
            <a:endParaRPr lang="fr-FR" sz="2000" dirty="0">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4"/>
          <a:srcRect r="3225"/>
          <a:stretch>
            <a:fillRect/>
          </a:stretch>
        </p:blipFill>
        <p:spPr bwMode="auto">
          <a:xfrm>
            <a:off x="6121318" y="4116063"/>
            <a:ext cx="2736962" cy="2527647"/>
          </a:xfrm>
          <a:prstGeom prst="rect">
            <a:avLst/>
          </a:prstGeom>
          <a:noFill/>
          <a:ln w="9525">
            <a:noFill/>
            <a:miter lim="800000"/>
            <a:headEnd/>
            <a:tailEnd/>
          </a:ln>
          <a:effectLst/>
        </p:spPr>
      </p:pic>
      <p:sp>
        <p:nvSpPr>
          <p:cNvPr id="9" name="Rectangle 8"/>
          <p:cNvSpPr/>
          <p:nvPr/>
        </p:nvSpPr>
        <p:spPr>
          <a:xfrm>
            <a:off x="0" y="142852"/>
            <a:ext cx="9144000" cy="523220"/>
          </a:xfrm>
          <a:prstGeom prst="rect">
            <a:avLst/>
          </a:prstGeom>
        </p:spPr>
        <p:txBody>
          <a:bodyPr wrap="square">
            <a:spAutoFit/>
          </a:bodyPr>
          <a:lstStyle/>
          <a:p>
            <a:pPr algn="ctr"/>
            <a:r>
              <a:rPr lang="fr-FR" sz="2800" b="1" dirty="0" smtClean="0">
                <a:solidFill>
                  <a:srgbClr val="000000"/>
                </a:solidFill>
                <a:latin typeface="Times New Roman" pitchFamily="18" charset="0"/>
                <a:cs typeface="Times New Roman" pitchFamily="18" charset="0"/>
              </a:rPr>
              <a:t>Structure de l'ADN </a:t>
            </a:r>
            <a:endParaRPr lang="fr-FR" sz="4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214290"/>
            <a:ext cx="5786478"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En 1953, la structure de l’ADN (la forme B)  est établie par Watson et Crick, à partir de l’interprétation de clichés de diffraction des rayons X réalisées par Franklin, et les travaux d’Erwin </a:t>
            </a:r>
            <a:r>
              <a:rPr lang="fr-FR" sz="2000" dirty="0" err="1" smtClean="0">
                <a:latin typeface="Times New Roman" pitchFamily="18" charset="0"/>
                <a:cs typeface="Times New Roman" pitchFamily="18" charset="0"/>
              </a:rPr>
              <a:t>Chargaff</a:t>
            </a:r>
            <a:r>
              <a:rPr lang="fr-FR" sz="2000" dirty="0" smtClean="0">
                <a:latin typeface="Times New Roman" pitchFamily="18" charset="0"/>
                <a:cs typeface="Times New Roman" pitchFamily="18" charset="0"/>
              </a:rPr>
              <a:t> </a:t>
            </a:r>
          </a:p>
        </p:txBody>
      </p:sp>
      <p:pic>
        <p:nvPicPr>
          <p:cNvPr id="20482" name="Picture 2"/>
          <p:cNvPicPr>
            <a:picLocks noChangeAspect="1" noChangeArrowheads="1"/>
          </p:cNvPicPr>
          <p:nvPr/>
        </p:nvPicPr>
        <p:blipFill>
          <a:blip r:embed="rId2"/>
          <a:srcRect/>
          <a:stretch>
            <a:fillRect/>
          </a:stretch>
        </p:blipFill>
        <p:spPr bwMode="auto">
          <a:xfrm>
            <a:off x="6643702" y="3069840"/>
            <a:ext cx="1814517" cy="3716746"/>
          </a:xfrm>
          <a:prstGeom prst="rect">
            <a:avLst/>
          </a:prstGeom>
          <a:noFill/>
          <a:ln w="9525">
            <a:noFill/>
            <a:miter lim="800000"/>
            <a:headEnd/>
            <a:tailEnd/>
          </a:ln>
          <a:effectLst/>
        </p:spPr>
      </p:pic>
      <p:sp>
        <p:nvSpPr>
          <p:cNvPr id="7" name="Rectangle 6"/>
          <p:cNvSpPr/>
          <p:nvPr/>
        </p:nvSpPr>
        <p:spPr>
          <a:xfrm>
            <a:off x="-32" y="1926613"/>
            <a:ext cx="5786478"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L’analyses en microscopie électronique, a montré que le diamètre de la molécule d’ADN est de 20 Å, ce qui suggérait que cette molécule comportait deux chaînes de désoxyribose-phosphate. </a:t>
            </a:r>
          </a:p>
        </p:txBody>
      </p:sp>
      <p:sp>
        <p:nvSpPr>
          <p:cNvPr id="8" name="Rectangle 7"/>
          <p:cNvSpPr/>
          <p:nvPr/>
        </p:nvSpPr>
        <p:spPr>
          <a:xfrm>
            <a:off x="-32" y="3638937"/>
            <a:ext cx="5786478"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Les bases ou nucléotides (A,T,C,G) s’organisent en pairs A-T et G-C</a:t>
            </a:r>
            <a:endParaRPr lang="fr-FR" sz="2000" dirty="0">
              <a:latin typeface="Times New Roman" pitchFamily="18" charset="0"/>
              <a:cs typeface="Times New Roman" pitchFamily="18" charset="0"/>
            </a:endParaRPr>
          </a:p>
        </p:txBody>
      </p:sp>
      <p:sp>
        <p:nvSpPr>
          <p:cNvPr id="9" name="Rectangle 8"/>
          <p:cNvSpPr/>
          <p:nvPr/>
        </p:nvSpPr>
        <p:spPr>
          <a:xfrm>
            <a:off x="-32" y="4735707"/>
            <a:ext cx="5786478"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Cet appariement permet un enroulement quasi-parfait en hélice droite des deux chaînes sucre-phosphate qui portent ces nucléotides; </a:t>
            </a:r>
            <a:endParaRPr lang="fr-FR" sz="2000" dirty="0">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3"/>
          <a:srcRect/>
          <a:stretch>
            <a:fillRect/>
          </a:stretch>
        </p:blipFill>
        <p:spPr bwMode="auto">
          <a:xfrm>
            <a:off x="5818767" y="142852"/>
            <a:ext cx="3325265" cy="2786082"/>
          </a:xfrm>
          <a:prstGeom prst="rect">
            <a:avLst/>
          </a:prstGeom>
          <a:noFill/>
          <a:ln w="9525">
            <a:noFill/>
            <a:miter lim="800000"/>
            <a:headEnd/>
            <a:tailEnd/>
          </a:ln>
          <a:effectLst/>
        </p:spPr>
      </p:pic>
      <p:sp>
        <p:nvSpPr>
          <p:cNvPr id="12" name="Rectangle 11"/>
          <p:cNvSpPr/>
          <p:nvPr/>
        </p:nvSpPr>
        <p:spPr>
          <a:xfrm>
            <a:off x="0" y="6140255"/>
            <a:ext cx="5929322"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La forme B de l'ADN est caractérisée aussi par la présence de deux sillons, le petit sillon et le grand sillon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47594"/>
            <a:ext cx="9144000" cy="1938992"/>
          </a:xfrm>
          <a:prstGeom prst="rect">
            <a:avLst/>
          </a:prstGeom>
        </p:spPr>
        <p:txBody>
          <a:bodyPr wrap="square">
            <a:spAutoFit/>
          </a:bodyPr>
          <a:lstStyle/>
          <a:p>
            <a:pPr algn="just"/>
            <a:r>
              <a:rPr lang="fr-FR" sz="2000" b="1" dirty="0" smtClean="0">
                <a:latin typeface="Times New Roman" pitchFamily="18" charset="0"/>
                <a:cs typeface="Times New Roman" pitchFamily="18" charset="0"/>
              </a:rPr>
              <a:t>La structure est stabilisée par</a:t>
            </a:r>
          </a:p>
          <a:p>
            <a:pPr marL="342900" indent="-342900" algn="just">
              <a:buFont typeface="+mj-lt"/>
              <a:buAutoNum type="arabicPeriod"/>
            </a:pPr>
            <a:r>
              <a:rPr lang="fr-FR" sz="2000" dirty="0" smtClean="0">
                <a:latin typeface="Times New Roman" pitchFamily="18" charset="0"/>
                <a:cs typeface="Times New Roman" pitchFamily="18" charset="0"/>
              </a:rPr>
              <a:t> Interaction (liaisons hydrogène) entre les bases, </a:t>
            </a:r>
          </a:p>
          <a:p>
            <a:pPr marL="342900" indent="-342900" algn="just">
              <a:buFont typeface="+mj-lt"/>
              <a:buAutoNum type="arabicPeriod"/>
            </a:pPr>
            <a:r>
              <a:rPr lang="fr-FR" sz="2000" dirty="0" smtClean="0">
                <a:latin typeface="Times New Roman" pitchFamily="18" charset="0"/>
                <a:cs typeface="Times New Roman" pitchFamily="18" charset="0"/>
              </a:rPr>
              <a:t>L’empilement successif des paires de nucléotides le long de la double-hélice ("</a:t>
            </a:r>
            <a:r>
              <a:rPr lang="fr-FR" sz="2000" dirty="0" err="1" smtClean="0">
                <a:latin typeface="Times New Roman" pitchFamily="18" charset="0"/>
                <a:cs typeface="Times New Roman" pitchFamily="18" charset="0"/>
              </a:rPr>
              <a:t>stacking</a:t>
            </a:r>
            <a:r>
              <a:rPr lang="fr-FR" sz="2000" dirty="0" smtClean="0">
                <a:latin typeface="Times New Roman" pitchFamily="18" charset="0"/>
                <a:cs typeface="Times New Roman" pitchFamily="18" charset="0"/>
              </a:rPr>
              <a:t>" du à des interactions hydrophobes) </a:t>
            </a:r>
          </a:p>
          <a:p>
            <a:pPr marL="342900" indent="-342900" algn="just">
              <a:buFont typeface="+mj-lt"/>
              <a:buAutoNum type="arabicPeriod"/>
            </a:pPr>
            <a:r>
              <a:rPr lang="fr-FR" sz="2000" dirty="0" smtClean="0">
                <a:latin typeface="Times New Roman" pitchFamily="18" charset="0"/>
                <a:cs typeface="Times New Roman" pitchFamily="18" charset="0"/>
              </a:rPr>
              <a:t>Les interactions des groupements sucre et phosphate avec le milieu aqueux (interactions hydrophiles). </a:t>
            </a:r>
            <a:endParaRPr lang="fr-FR" sz="2000" dirty="0">
              <a:latin typeface="Times New Roman" pitchFamily="18" charset="0"/>
              <a:cs typeface="Times New Roman" pitchFamily="18" charset="0"/>
            </a:endParaRPr>
          </a:p>
        </p:txBody>
      </p:sp>
      <p:sp>
        <p:nvSpPr>
          <p:cNvPr id="3" name="Rectangle 2"/>
          <p:cNvSpPr/>
          <p:nvPr/>
        </p:nvSpPr>
        <p:spPr>
          <a:xfrm>
            <a:off x="0" y="71414"/>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L’hélice possède un pas d’environ 10 paires de bases, qui sont espacées de 3.4 Å, donc le pas vaut environ 3.4 nm.</a:t>
            </a:r>
            <a:endParaRPr lang="fr-FR" sz="2000" dirty="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srcRect/>
          <a:stretch>
            <a:fillRect/>
          </a:stretch>
        </p:blipFill>
        <p:spPr bwMode="auto">
          <a:xfrm>
            <a:off x="305731" y="902275"/>
            <a:ext cx="5548251" cy="3669709"/>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6154147" y="714356"/>
            <a:ext cx="2918447" cy="38576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430887"/>
          </a:xfrm>
          <a:prstGeom prst="rect">
            <a:avLst/>
          </a:prstGeom>
        </p:spPr>
        <p:txBody>
          <a:bodyPr wrap="square">
            <a:spAutoFit/>
          </a:bodyPr>
          <a:lstStyle/>
          <a:p>
            <a:r>
              <a:rPr lang="fr-FR" sz="2200" b="1" dirty="0" smtClean="0">
                <a:latin typeface="Times New Roman" pitchFamily="18" charset="0"/>
                <a:cs typeface="Times New Roman" pitchFamily="18" charset="0"/>
              </a:rPr>
              <a:t>1-Introduction</a:t>
            </a:r>
          </a:p>
        </p:txBody>
      </p:sp>
      <p:pic>
        <p:nvPicPr>
          <p:cNvPr id="3" name="Picture 2" descr="http://www.cours-pharmacie.com/images/Domaines.jpg"/>
          <p:cNvPicPr>
            <a:picLocks noChangeAspect="1" noChangeArrowheads="1"/>
          </p:cNvPicPr>
          <p:nvPr/>
        </p:nvPicPr>
        <p:blipFill>
          <a:blip r:embed="rId2"/>
          <a:srcRect/>
          <a:stretch>
            <a:fillRect/>
          </a:stretch>
        </p:blipFill>
        <p:spPr bwMode="auto">
          <a:xfrm>
            <a:off x="4214810" y="827466"/>
            <a:ext cx="4786346" cy="4387484"/>
          </a:xfrm>
          <a:prstGeom prst="rect">
            <a:avLst/>
          </a:prstGeom>
          <a:noFill/>
        </p:spPr>
      </p:pic>
      <p:sp>
        <p:nvSpPr>
          <p:cNvPr id="4" name="Rectangle 3"/>
          <p:cNvSpPr/>
          <p:nvPr/>
        </p:nvSpPr>
        <p:spPr>
          <a:xfrm>
            <a:off x="0" y="2688218"/>
            <a:ext cx="4572000" cy="430887"/>
          </a:xfrm>
          <a:prstGeom prst="rect">
            <a:avLst/>
          </a:prstGeom>
        </p:spPr>
        <p:txBody>
          <a:bodyPr>
            <a:spAutoFit/>
          </a:bodyPr>
          <a:lstStyle/>
          <a:p>
            <a:r>
              <a:rPr lang="fr-FR" sz="2200" dirty="0" smtClean="0">
                <a:latin typeface="Times New Roman" pitchFamily="18" charset="0"/>
                <a:cs typeface="Times New Roman" pitchFamily="18" charset="0"/>
              </a:rPr>
              <a:t>plus de 10 millions d'espèces. </a:t>
            </a:r>
            <a:endParaRPr lang="fr-FR" sz="2200" dirty="0"/>
          </a:p>
        </p:txBody>
      </p:sp>
      <p:sp>
        <p:nvSpPr>
          <p:cNvPr id="5" name="Rectangle 4"/>
          <p:cNvSpPr/>
          <p:nvPr/>
        </p:nvSpPr>
        <p:spPr>
          <a:xfrm>
            <a:off x="0" y="3755905"/>
            <a:ext cx="4786314" cy="769441"/>
          </a:xfrm>
          <a:prstGeom prst="rect">
            <a:avLst/>
          </a:prstGeom>
        </p:spPr>
        <p:txBody>
          <a:bodyPr wrap="square">
            <a:spAutoFit/>
          </a:bodyPr>
          <a:lstStyle/>
          <a:p>
            <a:r>
              <a:rPr lang="fr-FR" sz="2200" dirty="0" smtClean="0">
                <a:latin typeface="Times New Roman" pitchFamily="18" charset="0"/>
                <a:cs typeface="Times New Roman" pitchFamily="18" charset="0"/>
              </a:rPr>
              <a:t>Cette différence est due au contenu en information génétique de chaque espèce</a:t>
            </a:r>
            <a:endParaRPr lang="fr-FR" sz="2200" dirty="0"/>
          </a:p>
        </p:txBody>
      </p:sp>
      <p:sp>
        <p:nvSpPr>
          <p:cNvPr id="6" name="Rectangle 5"/>
          <p:cNvSpPr/>
          <p:nvPr/>
        </p:nvSpPr>
        <p:spPr>
          <a:xfrm>
            <a:off x="0" y="5588517"/>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Les généticiens ont envisagé que des molécules spécifiques étaient porteuses de cette information génétique.</a:t>
            </a:r>
          </a:p>
        </p:txBody>
      </p:sp>
      <p:sp>
        <p:nvSpPr>
          <p:cNvPr id="7" name="Rectangle 6"/>
          <p:cNvSpPr/>
          <p:nvPr/>
        </p:nvSpPr>
        <p:spPr>
          <a:xfrm>
            <a:off x="0" y="1281977"/>
            <a:ext cx="4714876" cy="769441"/>
          </a:xfrm>
          <a:prstGeom prst="rect">
            <a:avLst/>
          </a:prstGeom>
        </p:spPr>
        <p:txBody>
          <a:bodyPr wrap="square">
            <a:spAutoFit/>
          </a:bodyPr>
          <a:lstStyle/>
          <a:p>
            <a:r>
              <a:rPr lang="fr-FR" sz="2200" dirty="0" smtClean="0">
                <a:latin typeface="Times New Roman" pitchFamily="18" charset="0"/>
                <a:cs typeface="Times New Roman" pitchFamily="18" charset="0"/>
              </a:rPr>
              <a:t>La variété des organismes vivants est extraordinaire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57826"/>
            <a:ext cx="9144000"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 La forme (B) la plus répandue.</a:t>
            </a:r>
          </a:p>
          <a:p>
            <a:pPr algn="just"/>
            <a:r>
              <a:rPr lang="fr-FR" sz="2000" dirty="0" smtClean="0">
                <a:latin typeface="Times New Roman" pitchFamily="18" charset="0"/>
                <a:cs typeface="Times New Roman" pitchFamily="18" charset="0"/>
              </a:rPr>
              <a:t> La forme (A), de diamètre plus grand et de pas plus petit, est stable en milieu anhydre;</a:t>
            </a:r>
          </a:p>
          <a:p>
            <a:pPr algn="just"/>
            <a:r>
              <a:rPr lang="fr-FR" sz="2000" dirty="0" smtClean="0">
                <a:latin typeface="Times New Roman" pitchFamily="18" charset="0"/>
                <a:cs typeface="Times New Roman" pitchFamily="18" charset="0"/>
              </a:rPr>
              <a:t> La forme (Z), hélice gauche stable à haute concentration en sel;</a:t>
            </a:r>
          </a:p>
          <a:p>
            <a:pPr algn="just"/>
            <a:r>
              <a:rPr lang="fr-FR" sz="2000" dirty="0" smtClean="0">
                <a:latin typeface="Times New Roman" pitchFamily="18" charset="0"/>
                <a:cs typeface="Times New Roman" pitchFamily="18" charset="0"/>
              </a:rPr>
              <a:t> L’intérêt biologique de ces structures demeure incertain </a:t>
            </a:r>
            <a:endParaRPr lang="fr-FR" sz="2000"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a:srcRect l="12460" t="8312"/>
          <a:stretch>
            <a:fillRect/>
          </a:stretch>
        </p:blipFill>
        <p:spPr bwMode="auto">
          <a:xfrm>
            <a:off x="6286512" y="1428736"/>
            <a:ext cx="2307560" cy="3929089"/>
          </a:xfrm>
          <a:prstGeom prst="rect">
            <a:avLst/>
          </a:prstGeom>
          <a:noFill/>
          <a:ln w="9525">
            <a:noFill/>
            <a:miter lim="800000"/>
            <a:headEnd/>
            <a:tailEnd/>
          </a:ln>
          <a:effectLst/>
        </p:spPr>
      </p:pic>
      <p:graphicFrame>
        <p:nvGraphicFramePr>
          <p:cNvPr id="5" name="Tableau 4"/>
          <p:cNvGraphicFramePr>
            <a:graphicFrameLocks noGrp="1"/>
          </p:cNvGraphicFramePr>
          <p:nvPr/>
        </p:nvGraphicFramePr>
        <p:xfrm>
          <a:off x="142876" y="1640944"/>
          <a:ext cx="5643570" cy="3574006"/>
        </p:xfrm>
        <a:graphic>
          <a:graphicData uri="http://schemas.openxmlformats.org/drawingml/2006/table">
            <a:tbl>
              <a:tblPr/>
              <a:tblGrid>
                <a:gridCol w="3097369">
                  <a:extLst>
                    <a:ext uri="{9D8B030D-6E8A-4147-A177-3AD203B41FA5}">
                      <a16:colId xmlns:a16="http://schemas.microsoft.com/office/drawing/2014/main" val="20000"/>
                    </a:ext>
                  </a:extLst>
                </a:gridCol>
                <a:gridCol w="774373">
                  <a:extLst>
                    <a:ext uri="{9D8B030D-6E8A-4147-A177-3AD203B41FA5}">
                      <a16:colId xmlns:a16="http://schemas.microsoft.com/office/drawing/2014/main" val="20001"/>
                    </a:ext>
                  </a:extLst>
                </a:gridCol>
                <a:gridCol w="787479">
                  <a:extLst>
                    <a:ext uri="{9D8B030D-6E8A-4147-A177-3AD203B41FA5}">
                      <a16:colId xmlns:a16="http://schemas.microsoft.com/office/drawing/2014/main" val="20002"/>
                    </a:ext>
                  </a:extLst>
                </a:gridCol>
                <a:gridCol w="984349">
                  <a:extLst>
                    <a:ext uri="{9D8B030D-6E8A-4147-A177-3AD203B41FA5}">
                      <a16:colId xmlns:a16="http://schemas.microsoft.com/office/drawing/2014/main" val="20003"/>
                    </a:ext>
                  </a:extLst>
                </a:gridCol>
              </a:tblGrid>
              <a:tr h="270344">
                <a:tc>
                  <a:txBody>
                    <a:bodyPr/>
                    <a:lstStyle/>
                    <a:p>
                      <a:pPr algn="ctr"/>
                      <a:r>
                        <a:rPr lang="fr-FR" sz="1400" dirty="0">
                          <a:latin typeface="Times New Roman" pitchFamily="18" charset="0"/>
                          <a:cs typeface="Times New Roman" pitchFamily="18" charset="0"/>
                        </a:rPr>
                        <a:t>Paramètre</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400" u="none" strike="noStrike">
                          <a:solidFill>
                            <a:srgbClr val="0B0080"/>
                          </a:solidFill>
                          <a:latin typeface="Times New Roman" pitchFamily="18" charset="0"/>
                          <a:cs typeface="Times New Roman" pitchFamily="18" charset="0"/>
                          <a:hlinkClick r:id="rId3" tooltip="ADN A"/>
                        </a:rPr>
                        <a:t>ADN A</a:t>
                      </a:r>
                      <a:endParaRPr lang="fr-FR" sz="140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400" u="none" strike="noStrike">
                          <a:solidFill>
                            <a:srgbClr val="0B0080"/>
                          </a:solidFill>
                          <a:latin typeface="Times New Roman" pitchFamily="18" charset="0"/>
                          <a:cs typeface="Times New Roman" pitchFamily="18" charset="0"/>
                          <a:hlinkClick r:id="rId4" tooltip="ADN B"/>
                        </a:rPr>
                        <a:t>ADN B</a:t>
                      </a:r>
                      <a:endParaRPr lang="fr-FR" sz="140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400" b="1">
                          <a:latin typeface="Times New Roman" pitchFamily="18" charset="0"/>
                          <a:cs typeface="Times New Roman" pitchFamily="18" charset="0"/>
                        </a:rPr>
                        <a:t>ADN Z</a:t>
                      </a:r>
                      <a:endParaRPr lang="fr-FR" sz="140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0"/>
                  </a:ext>
                </a:extLst>
              </a:tr>
              <a:tr h="270344">
                <a:tc>
                  <a:txBody>
                    <a:bodyPr/>
                    <a:lstStyle/>
                    <a:p>
                      <a:pPr algn="l"/>
                      <a:r>
                        <a:rPr lang="fr-FR" sz="1400">
                          <a:latin typeface="Times New Roman" pitchFamily="18" charset="0"/>
                          <a:cs typeface="Times New Roman" pitchFamily="18" charset="0"/>
                        </a:rPr>
                        <a:t>Sens de l'hélice</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droite</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dirty="0">
                          <a:latin typeface="Times New Roman" pitchFamily="18" charset="0"/>
                          <a:cs typeface="Times New Roman" pitchFamily="18" charset="0"/>
                        </a:rPr>
                        <a:t>droite</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gauche</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1"/>
                  </a:ext>
                </a:extLst>
              </a:tr>
              <a:tr h="230650">
                <a:tc>
                  <a:txBody>
                    <a:bodyPr/>
                    <a:lstStyle/>
                    <a:p>
                      <a:pPr algn="l"/>
                      <a:r>
                        <a:rPr lang="fr-FR" sz="1400">
                          <a:latin typeface="Times New Roman" pitchFamily="18" charset="0"/>
                          <a:cs typeface="Times New Roman" pitchFamily="18" charset="0"/>
                        </a:rPr>
                        <a:t>Motif répété</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1 </a:t>
                      </a:r>
                      <a:r>
                        <a:rPr lang="fr-FR" sz="1400" u="none" strike="noStrike">
                          <a:solidFill>
                            <a:srgbClr val="0B0080"/>
                          </a:solidFill>
                          <a:latin typeface="Times New Roman" pitchFamily="18" charset="0"/>
                          <a:cs typeface="Times New Roman" pitchFamily="18" charset="0"/>
                          <a:hlinkClick r:id="rId5" tooltip="Paire de bases"/>
                        </a:rPr>
                        <a:t>bp</a:t>
                      </a:r>
                      <a:endParaRPr lang="fr-FR" sz="140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1 </a:t>
                      </a:r>
                      <a:r>
                        <a:rPr lang="fr-FR" sz="1400" u="none" strike="noStrike">
                          <a:solidFill>
                            <a:srgbClr val="0B0080"/>
                          </a:solidFill>
                          <a:latin typeface="Times New Roman" pitchFamily="18" charset="0"/>
                          <a:cs typeface="Times New Roman" pitchFamily="18" charset="0"/>
                          <a:hlinkClick r:id="rId5" tooltip="Paire de bases"/>
                        </a:rPr>
                        <a:t>bp</a:t>
                      </a:r>
                      <a:endParaRPr lang="fr-FR" sz="140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2 </a:t>
                      </a:r>
                      <a:r>
                        <a:rPr lang="fr-FR" sz="1400" u="none" strike="noStrike">
                          <a:solidFill>
                            <a:srgbClr val="0B0080"/>
                          </a:solidFill>
                          <a:latin typeface="Times New Roman" pitchFamily="18" charset="0"/>
                          <a:cs typeface="Times New Roman" pitchFamily="18" charset="0"/>
                          <a:hlinkClick r:id="rId5" tooltip="Paire de bases"/>
                        </a:rPr>
                        <a:t>bp</a:t>
                      </a:r>
                      <a:endParaRPr lang="fr-FR" sz="140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2"/>
                  </a:ext>
                </a:extLst>
              </a:tr>
              <a:tr h="270344">
                <a:tc>
                  <a:txBody>
                    <a:bodyPr/>
                    <a:lstStyle/>
                    <a:p>
                      <a:pPr algn="l"/>
                      <a:r>
                        <a:rPr lang="fr-FR" sz="1400">
                          <a:latin typeface="Times New Roman" pitchFamily="18" charset="0"/>
                          <a:cs typeface="Times New Roman" pitchFamily="18" charset="0"/>
                        </a:rPr>
                        <a:t>Rotation par </a:t>
                      </a:r>
                      <a:r>
                        <a:rPr lang="fr-FR" sz="1400" u="none" strike="noStrike">
                          <a:solidFill>
                            <a:srgbClr val="0B0080"/>
                          </a:solidFill>
                          <a:latin typeface="Times New Roman" pitchFamily="18" charset="0"/>
                          <a:cs typeface="Times New Roman" pitchFamily="18" charset="0"/>
                          <a:hlinkClick r:id="rId5" tooltip="Paire de bases"/>
                        </a:rPr>
                        <a:t>paire de bases</a:t>
                      </a:r>
                      <a:endParaRPr lang="fr-FR" sz="140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32,7°</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34,3°</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60°/2</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3"/>
                  </a:ext>
                </a:extLst>
              </a:tr>
              <a:tr h="270344">
                <a:tc>
                  <a:txBody>
                    <a:bodyPr/>
                    <a:lstStyle/>
                    <a:p>
                      <a:pPr algn="l"/>
                      <a:r>
                        <a:rPr lang="fr-FR" sz="1400" u="none" strike="noStrike">
                          <a:solidFill>
                            <a:srgbClr val="0B0080"/>
                          </a:solidFill>
                          <a:latin typeface="Times New Roman" pitchFamily="18" charset="0"/>
                          <a:cs typeface="Times New Roman" pitchFamily="18" charset="0"/>
                          <a:hlinkClick r:id="rId5" tooltip="Paire de bases"/>
                        </a:rPr>
                        <a:t>Paire de bases</a:t>
                      </a:r>
                      <a:r>
                        <a:rPr lang="fr-FR" sz="1400">
                          <a:latin typeface="Times New Roman" pitchFamily="18" charset="0"/>
                          <a:cs typeface="Times New Roman" pitchFamily="18" charset="0"/>
                        </a:rPr>
                        <a:t> par tour d'hélice</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11</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10,5</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12</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4"/>
                  </a:ext>
                </a:extLst>
              </a:tr>
              <a:tr h="270344">
                <a:tc>
                  <a:txBody>
                    <a:bodyPr/>
                    <a:lstStyle/>
                    <a:p>
                      <a:pPr algn="l"/>
                      <a:r>
                        <a:rPr lang="fr-FR" sz="1400">
                          <a:latin typeface="Times New Roman" pitchFamily="18" charset="0"/>
                          <a:cs typeface="Times New Roman" pitchFamily="18" charset="0"/>
                        </a:rPr>
                        <a:t>Pas de l'hélice par tour</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2,82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3,32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4,56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5"/>
                  </a:ext>
                </a:extLst>
              </a:tr>
              <a:tr h="270344">
                <a:tc>
                  <a:txBody>
                    <a:bodyPr/>
                    <a:lstStyle/>
                    <a:p>
                      <a:pPr algn="l"/>
                      <a:r>
                        <a:rPr lang="fr-FR" sz="1400">
                          <a:latin typeface="Times New Roman" pitchFamily="18" charset="0"/>
                          <a:cs typeface="Times New Roman" pitchFamily="18" charset="0"/>
                        </a:rPr>
                        <a:t>Allongement de l'axe par </a:t>
                      </a:r>
                      <a:r>
                        <a:rPr lang="fr-FR" sz="1400" u="none" strike="noStrike">
                          <a:solidFill>
                            <a:srgbClr val="0B0080"/>
                          </a:solidFill>
                          <a:latin typeface="Times New Roman" pitchFamily="18" charset="0"/>
                          <a:cs typeface="Times New Roman" pitchFamily="18" charset="0"/>
                          <a:hlinkClick r:id="rId5" tooltip="Paire de bases"/>
                        </a:rPr>
                        <a:t>paire de bases</a:t>
                      </a:r>
                      <a:endParaRPr lang="fr-FR" sz="140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0,24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0,32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0,38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6"/>
                  </a:ext>
                </a:extLst>
              </a:tr>
              <a:tr h="270344">
                <a:tc>
                  <a:txBody>
                    <a:bodyPr/>
                    <a:lstStyle/>
                    <a:p>
                      <a:pPr algn="l"/>
                      <a:r>
                        <a:rPr lang="fr-FR" sz="1400">
                          <a:latin typeface="Times New Roman" pitchFamily="18" charset="0"/>
                          <a:cs typeface="Times New Roman" pitchFamily="18" charset="0"/>
                        </a:rPr>
                        <a:t>Diamètre</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2,3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2,0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1,8 nm</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7"/>
                  </a:ext>
                </a:extLst>
              </a:tr>
              <a:tr h="422091">
                <a:tc>
                  <a:txBody>
                    <a:bodyPr/>
                    <a:lstStyle/>
                    <a:p>
                      <a:pPr algn="l"/>
                      <a:r>
                        <a:rPr lang="fr-FR" sz="1400">
                          <a:latin typeface="Times New Roman" pitchFamily="18" charset="0"/>
                          <a:cs typeface="Times New Roman" pitchFamily="18" charset="0"/>
                        </a:rPr>
                        <a:t>Inclinaison des </a:t>
                      </a:r>
                      <a:r>
                        <a:rPr lang="fr-FR" sz="1400" u="none" strike="noStrike">
                          <a:solidFill>
                            <a:srgbClr val="0B0080"/>
                          </a:solidFill>
                          <a:latin typeface="Times New Roman" pitchFamily="18" charset="0"/>
                          <a:cs typeface="Times New Roman" pitchFamily="18" charset="0"/>
                          <a:hlinkClick r:id="rId5" tooltip="Paire de bases"/>
                        </a:rPr>
                        <a:t>paires de bases</a:t>
                      </a:r>
                      <a:r>
                        <a:rPr lang="fr-FR" sz="1400">
                          <a:latin typeface="Times New Roman" pitchFamily="18" charset="0"/>
                          <a:cs typeface="Times New Roman" pitchFamily="18" charset="0"/>
                        </a:rPr>
                        <a:t> sur l'axe de l'hélice</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+19°</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−1,2°</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−9°</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8"/>
                  </a:ext>
                </a:extLst>
              </a:tr>
              <a:tr h="270344">
                <a:tc>
                  <a:txBody>
                    <a:bodyPr/>
                    <a:lstStyle/>
                    <a:p>
                      <a:pPr algn="l"/>
                      <a:r>
                        <a:rPr lang="fr-FR" sz="1400">
                          <a:latin typeface="Times New Roman" pitchFamily="18" charset="0"/>
                          <a:cs typeface="Times New Roman" pitchFamily="18" charset="0"/>
                        </a:rPr>
                        <a:t>Torsion moyenne (</a:t>
                      </a:r>
                      <a:r>
                        <a:rPr lang="fr-FR" sz="1400" i="1">
                          <a:latin typeface="Times New Roman" pitchFamily="18" charset="0"/>
                          <a:cs typeface="Times New Roman" pitchFamily="18" charset="0"/>
                        </a:rPr>
                        <a:t>propeller twist</a:t>
                      </a:r>
                      <a:r>
                        <a:rPr lang="fr-FR" sz="1400">
                          <a:latin typeface="Times New Roman" pitchFamily="18" charset="0"/>
                          <a:cs typeface="Times New Roman" pitchFamily="18" charset="0"/>
                        </a:rPr>
                        <a:t>)</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+18°</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+16°</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0°</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9"/>
                  </a:ext>
                </a:extLst>
              </a:tr>
              <a:tr h="613532">
                <a:tc>
                  <a:txBody>
                    <a:bodyPr/>
                    <a:lstStyle/>
                    <a:p>
                      <a:pPr algn="l"/>
                      <a:r>
                        <a:rPr lang="fr-FR" sz="1400" dirty="0">
                          <a:latin typeface="Times New Roman" pitchFamily="18" charset="0"/>
                          <a:cs typeface="Times New Roman" pitchFamily="18" charset="0"/>
                        </a:rPr>
                        <a:t>Orientation des </a:t>
                      </a:r>
                      <a:r>
                        <a:rPr lang="fr-FR" sz="1400" u="none" strike="noStrike" dirty="0" err="1">
                          <a:solidFill>
                            <a:srgbClr val="0B0080"/>
                          </a:solidFill>
                          <a:latin typeface="Times New Roman" pitchFamily="18" charset="0"/>
                          <a:cs typeface="Times New Roman" pitchFamily="18" charset="0"/>
                          <a:hlinkClick r:id="rId6" tooltip="Substituant"/>
                        </a:rPr>
                        <a:t>substituants</a:t>
                      </a:r>
                      <a:r>
                        <a:rPr lang="fr-FR" sz="1400" dirty="0">
                          <a:latin typeface="Times New Roman" pitchFamily="18" charset="0"/>
                          <a:cs typeface="Times New Roman" pitchFamily="18" charset="0"/>
                        </a:rPr>
                        <a:t> des </a:t>
                      </a:r>
                      <a:r>
                        <a:rPr lang="fr-FR" sz="1400" u="none" strike="noStrike" dirty="0">
                          <a:solidFill>
                            <a:srgbClr val="0B0080"/>
                          </a:solidFill>
                          <a:latin typeface="Times New Roman" pitchFamily="18" charset="0"/>
                          <a:cs typeface="Times New Roman" pitchFamily="18" charset="0"/>
                          <a:hlinkClick r:id="rId7" tooltip="Base nucléique"/>
                        </a:rPr>
                        <a:t>bases</a:t>
                      </a:r>
                      <a:r>
                        <a:rPr lang="fr-FR" sz="1400" dirty="0">
                          <a:latin typeface="Times New Roman" pitchFamily="18" charset="0"/>
                          <a:cs typeface="Times New Roman" pitchFamily="18" charset="0"/>
                        </a:rPr>
                        <a:t/>
                      </a:r>
                      <a:br>
                        <a:rPr lang="fr-FR" sz="1400" dirty="0">
                          <a:latin typeface="Times New Roman" pitchFamily="18" charset="0"/>
                          <a:cs typeface="Times New Roman" pitchFamily="18" charset="0"/>
                        </a:rPr>
                      </a:br>
                      <a:r>
                        <a:rPr lang="fr-FR" sz="1400" dirty="0">
                          <a:latin typeface="Times New Roman" pitchFamily="18" charset="0"/>
                          <a:cs typeface="Times New Roman" pitchFamily="18" charset="0"/>
                        </a:rPr>
                        <a:t>sur les </a:t>
                      </a:r>
                      <a:r>
                        <a:rPr lang="fr-FR" sz="1400" u="none" strike="noStrike" dirty="0">
                          <a:solidFill>
                            <a:srgbClr val="0B0080"/>
                          </a:solidFill>
                          <a:latin typeface="Times New Roman" pitchFamily="18" charset="0"/>
                          <a:cs typeface="Times New Roman" pitchFamily="18" charset="0"/>
                          <a:hlinkClick r:id="rId8" tooltip="Résidu (biochimie)"/>
                        </a:rPr>
                        <a:t>résidus</a:t>
                      </a:r>
                      <a:r>
                        <a:rPr lang="fr-FR" sz="1400" dirty="0">
                          <a:latin typeface="Times New Roman" pitchFamily="18" charset="0"/>
                          <a:cs typeface="Times New Roman" pitchFamily="18" charset="0"/>
                        </a:rPr>
                        <a:t> </a:t>
                      </a:r>
                      <a:r>
                        <a:rPr lang="fr-FR" sz="1400" u="none" strike="noStrike" dirty="0">
                          <a:solidFill>
                            <a:srgbClr val="0B0080"/>
                          </a:solidFill>
                          <a:latin typeface="Times New Roman" pitchFamily="18" charset="0"/>
                          <a:cs typeface="Times New Roman" pitchFamily="18" charset="0"/>
                          <a:hlinkClick r:id="rId9" tooltip="Ose"/>
                        </a:rPr>
                        <a:t>osidiques</a:t>
                      </a:r>
                      <a:endParaRPr lang="fr-FR" sz="1400" dirty="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a:latin typeface="Times New Roman" pitchFamily="18" charset="0"/>
                          <a:cs typeface="Times New Roman" pitchFamily="18" charset="0"/>
                        </a:rPr>
                        <a:t>anti</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dirty="0">
                          <a:latin typeface="Times New Roman" pitchFamily="18" charset="0"/>
                          <a:cs typeface="Times New Roman" pitchFamily="18" charset="0"/>
                        </a:rPr>
                        <a:t>anti</a:t>
                      </a: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r>
                        <a:rPr lang="fr-FR" sz="1400" u="none" strike="noStrike" dirty="0">
                          <a:solidFill>
                            <a:srgbClr val="0B0080"/>
                          </a:solidFill>
                          <a:latin typeface="Times New Roman" pitchFamily="18" charset="0"/>
                          <a:cs typeface="Times New Roman" pitchFamily="18" charset="0"/>
                          <a:hlinkClick r:id="rId10" tooltip="Pyrimidine"/>
                        </a:rPr>
                        <a:t>Pyrimidine</a:t>
                      </a:r>
                      <a:r>
                        <a:rPr lang="fr-FR" sz="1400" dirty="0">
                          <a:latin typeface="Times New Roman" pitchFamily="18" charset="0"/>
                          <a:cs typeface="Times New Roman" pitchFamily="18" charset="0"/>
                        </a:rPr>
                        <a:t> : anti,</a:t>
                      </a:r>
                      <a:br>
                        <a:rPr lang="fr-FR" sz="1400" dirty="0">
                          <a:latin typeface="Times New Roman" pitchFamily="18" charset="0"/>
                          <a:cs typeface="Times New Roman" pitchFamily="18" charset="0"/>
                        </a:rPr>
                      </a:br>
                      <a:r>
                        <a:rPr lang="fr-FR" sz="1400" u="none" strike="noStrike" dirty="0">
                          <a:solidFill>
                            <a:srgbClr val="0B0080"/>
                          </a:solidFill>
                          <a:latin typeface="Times New Roman" pitchFamily="18" charset="0"/>
                          <a:cs typeface="Times New Roman" pitchFamily="18" charset="0"/>
                          <a:hlinkClick r:id="rId11" tooltip="Purine"/>
                        </a:rPr>
                        <a:t>Purine</a:t>
                      </a:r>
                      <a:r>
                        <a:rPr lang="fr-FR" sz="1400" dirty="0">
                          <a:latin typeface="Times New Roman" pitchFamily="18" charset="0"/>
                          <a:cs typeface="Times New Roman" pitchFamily="18" charset="0"/>
                        </a:rPr>
                        <a:t> : </a:t>
                      </a:r>
                      <a:r>
                        <a:rPr lang="fr-FR" sz="1400" dirty="0" err="1">
                          <a:latin typeface="Times New Roman" pitchFamily="18" charset="0"/>
                          <a:cs typeface="Times New Roman" pitchFamily="18" charset="0"/>
                        </a:rPr>
                        <a:t>syn</a:t>
                      </a:r>
                      <a:endParaRPr lang="fr-FR" sz="1400" dirty="0">
                        <a:latin typeface="Times New Roman" pitchFamily="18" charset="0"/>
                        <a:cs typeface="Times New Roman" pitchFamily="18" charset="0"/>
                      </a:endParaRPr>
                    </a:p>
                  </a:txBody>
                  <a:tcPr marL="43699" marR="43699" marT="21849" marB="21849"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Rectangle 6"/>
          <p:cNvSpPr/>
          <p:nvPr/>
        </p:nvSpPr>
        <p:spPr>
          <a:xfrm>
            <a:off x="0" y="484511"/>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Il existe plusieurs structures hélicoïdale de l'ADN. Jusqu'a présent, six formes ont été décrites (A,B,C,D,E et Z), mais la plupart d'entre elles ont été trouvées dans des conditions expérimentales contrôlées. </a:t>
            </a:r>
            <a:endParaRPr lang="fr-FR" sz="2000" dirty="0">
              <a:latin typeface="Times New Roman" pitchFamily="18" charset="0"/>
              <a:cs typeface="Times New Roman" pitchFamily="18" charset="0"/>
            </a:endParaRPr>
          </a:p>
        </p:txBody>
      </p:sp>
      <p:sp>
        <p:nvSpPr>
          <p:cNvPr id="8" name="Rectangle 7"/>
          <p:cNvSpPr/>
          <p:nvPr/>
        </p:nvSpPr>
        <p:spPr>
          <a:xfrm>
            <a:off x="0" y="0"/>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Formes de l'ADN</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461665"/>
          </a:xfrm>
          <a:prstGeom prst="rect">
            <a:avLst/>
          </a:prstGeom>
        </p:spPr>
        <p:txBody>
          <a:bodyPr wrap="square">
            <a:spAutoFit/>
          </a:bodyPr>
          <a:lstStyle/>
          <a:p>
            <a:r>
              <a:rPr lang="fr-FR" sz="2400" b="1" dirty="0" smtClean="0">
                <a:latin typeface="Times New Roman" pitchFamily="18" charset="0"/>
                <a:cs typeface="Times New Roman" pitchFamily="18" charset="0"/>
              </a:rPr>
              <a:t>Forme d’ ADN B</a:t>
            </a:r>
            <a:endParaRPr lang="fr-FR" sz="2400" dirty="0" smtClean="0">
              <a:latin typeface="Times New Roman" pitchFamily="18" charset="0"/>
              <a:cs typeface="Times New Roman" pitchFamily="18" charset="0"/>
            </a:endParaRPr>
          </a:p>
        </p:txBody>
      </p:sp>
      <p:sp>
        <p:nvSpPr>
          <p:cNvPr id="4" name="Rectangle 3"/>
          <p:cNvSpPr/>
          <p:nvPr/>
        </p:nvSpPr>
        <p:spPr>
          <a:xfrm>
            <a:off x="0" y="6140255"/>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Les liaisons  des protéines avec l’ADN sont spécifiques (liaisons hydrogène) ou non spécifiques (interactions de Vander-</a:t>
            </a:r>
            <a:r>
              <a:rPr lang="fr-FR" sz="2000" dirty="0" err="1" smtClean="0">
                <a:latin typeface="Times New Roman" pitchFamily="18" charset="0"/>
                <a:cs typeface="Times New Roman" pitchFamily="18" charset="0"/>
              </a:rPr>
              <a:t>Waals</a:t>
            </a:r>
            <a:r>
              <a:rPr lang="fr-FR" sz="2000" dirty="0" smtClean="0">
                <a:latin typeface="Times New Roman" pitchFamily="18" charset="0"/>
                <a:cs typeface="Times New Roman" pitchFamily="18" charset="0"/>
              </a:rPr>
              <a:t>, et interactions électrostatiques générales). </a:t>
            </a:r>
            <a:endParaRPr lang="fr-FR" sz="2000" dirty="0">
              <a:latin typeface="Times New Roman" pitchFamily="18" charset="0"/>
              <a:cs typeface="Times New Roman" pitchFamily="18" charset="0"/>
            </a:endParaRPr>
          </a:p>
        </p:txBody>
      </p:sp>
      <p:sp>
        <p:nvSpPr>
          <p:cNvPr id="5" name="Rectangle 4"/>
          <p:cNvSpPr/>
          <p:nvPr/>
        </p:nvSpPr>
        <p:spPr>
          <a:xfrm>
            <a:off x="0" y="1283242"/>
            <a:ext cx="9144000" cy="1015663"/>
          </a:xfrm>
          <a:prstGeom prst="rect">
            <a:avLst/>
          </a:prstGeom>
        </p:spPr>
        <p:txBody>
          <a:bodyPr wrap="square">
            <a:spAutoFit/>
          </a:bodyPr>
          <a:lstStyle/>
          <a:p>
            <a:pPr algn="just"/>
            <a:r>
              <a:rPr lang="fr-FR" sz="2000" dirty="0" smtClean="0">
                <a:solidFill>
                  <a:prstClr val="black"/>
                </a:solidFill>
                <a:latin typeface="Times New Roman" pitchFamily="18" charset="0"/>
                <a:cs typeface="Times New Roman" pitchFamily="18" charset="0"/>
              </a:rPr>
              <a:t>Cette forme est caractérisée par un pas (tour) d'hélice de 10,5 paires de bases  (34 Å) et un diamètre de 2,37nm e</a:t>
            </a:r>
            <a:r>
              <a:rPr lang="fr-FR" sz="2000" dirty="0" smtClean="0">
                <a:latin typeface="Times New Roman" pitchFamily="18" charset="0"/>
                <a:cs typeface="Times New Roman" pitchFamily="18" charset="0"/>
              </a:rPr>
              <a:t>t la présence de deux sillons, le petit et le grand sillon au fond desquels les protéines font des liaisons avec l’ADN </a:t>
            </a:r>
          </a:p>
        </p:txBody>
      </p:sp>
      <p:pic>
        <p:nvPicPr>
          <p:cNvPr id="35842" name="Picture 2"/>
          <p:cNvPicPr>
            <a:picLocks noChangeAspect="1" noChangeArrowheads="1"/>
          </p:cNvPicPr>
          <p:nvPr/>
        </p:nvPicPr>
        <p:blipFill>
          <a:blip r:embed="rId2"/>
          <a:srcRect/>
          <a:stretch>
            <a:fillRect/>
          </a:stretch>
        </p:blipFill>
        <p:spPr bwMode="auto">
          <a:xfrm>
            <a:off x="2881312" y="2407435"/>
            <a:ext cx="3690952" cy="3531957"/>
          </a:xfrm>
          <a:prstGeom prst="rect">
            <a:avLst/>
          </a:prstGeom>
          <a:noFill/>
          <a:ln w="9525">
            <a:noFill/>
            <a:miter lim="800000"/>
            <a:headEnd/>
            <a:tailEnd/>
          </a:ln>
          <a:effectLst/>
        </p:spPr>
      </p:pic>
      <p:sp>
        <p:nvSpPr>
          <p:cNvPr id="8" name="Rectangle 7"/>
          <p:cNvSpPr/>
          <p:nvPr/>
        </p:nvSpPr>
        <p:spPr>
          <a:xfrm>
            <a:off x="0" y="713047"/>
            <a:ext cx="9144000" cy="400110"/>
          </a:xfrm>
          <a:prstGeom prst="rect">
            <a:avLst/>
          </a:prstGeom>
        </p:spPr>
        <p:txBody>
          <a:bodyPr wrap="square">
            <a:spAutoFit/>
          </a:bodyPr>
          <a:lstStyle/>
          <a:p>
            <a:pPr algn="just"/>
            <a:r>
              <a:rPr lang="fr-FR" sz="2000" dirty="0" smtClean="0">
                <a:latin typeface="Times New Roman" pitchFamily="18" charset="0"/>
                <a:cs typeface="Times New Roman" pitchFamily="18" charset="0"/>
              </a:rPr>
              <a:t>Décrite par Watson et Crick en 1953. Elle est la forme biologique la plus importante</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14"/>
            <a:ext cx="9144000" cy="400110"/>
          </a:xfrm>
          <a:prstGeom prst="rect">
            <a:avLst/>
          </a:prstGeom>
        </p:spPr>
        <p:txBody>
          <a:bodyPr wrap="square">
            <a:spAutoFit/>
          </a:bodyPr>
          <a:lstStyle/>
          <a:p>
            <a:r>
              <a:rPr lang="fr-FR" sz="2000" b="1" dirty="0" smtClean="0">
                <a:latin typeface="Times New Roman" pitchFamily="18" charset="0"/>
                <a:cs typeface="Times New Roman" pitchFamily="18" charset="0"/>
              </a:rPr>
              <a:t>Forme d’ADN Z</a:t>
            </a:r>
            <a:r>
              <a:rPr lang="fr-FR" sz="2000" dirty="0" smtClean="0">
                <a:latin typeface="Times New Roman" pitchFamily="18" charset="0"/>
                <a:cs typeface="Times New Roman" pitchFamily="18" charset="0"/>
              </a:rPr>
              <a:t> </a:t>
            </a:r>
          </a:p>
        </p:txBody>
      </p:sp>
      <p:sp>
        <p:nvSpPr>
          <p:cNvPr id="3" name="Rectangle 2"/>
          <p:cNvSpPr/>
          <p:nvPr/>
        </p:nvSpPr>
        <p:spPr>
          <a:xfrm>
            <a:off x="0" y="6068817"/>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La transformation de l'ADN-B en ADN-Z se fait lors de la transcription des gènes (au site d'initiation de la transcription). </a:t>
            </a:r>
            <a:endParaRPr lang="fr-FR" sz="2000" dirty="0">
              <a:latin typeface="Times New Roman" pitchFamily="18" charset="0"/>
              <a:cs typeface="Times New Roman" pitchFamily="18" charset="0"/>
            </a:endParaRPr>
          </a:p>
        </p:txBody>
      </p:sp>
      <p:sp>
        <p:nvSpPr>
          <p:cNvPr id="4" name="Rectangle 3"/>
          <p:cNvSpPr/>
          <p:nvPr/>
        </p:nvSpPr>
        <p:spPr>
          <a:xfrm>
            <a:off x="0" y="2916226"/>
            <a:ext cx="6572264" cy="707886"/>
          </a:xfrm>
          <a:prstGeom prst="rect">
            <a:avLst/>
          </a:prstGeom>
        </p:spPr>
        <p:txBody>
          <a:bodyPr wrap="square">
            <a:spAutoFit/>
          </a:bodyPr>
          <a:lstStyle/>
          <a:p>
            <a:r>
              <a:rPr lang="fr-FR" sz="2000" dirty="0" smtClean="0">
                <a:latin typeface="Times New Roman" pitchFamily="18" charset="0"/>
                <a:cs typeface="Times New Roman" pitchFamily="18" charset="0"/>
              </a:rPr>
              <a:t>Le squelette présente une conformation en zigzag favorisée par un taux de GC élevé (moins lisse que l'ADN-B).</a:t>
            </a:r>
            <a:endParaRPr lang="fr-FR" sz="2000" dirty="0">
              <a:latin typeface="Times New Roman" pitchFamily="18" charset="0"/>
              <a:cs typeface="Times New Roman" pitchFamily="18" charset="0"/>
            </a:endParaRPr>
          </a:p>
        </p:txBody>
      </p:sp>
      <p:sp>
        <p:nvSpPr>
          <p:cNvPr id="5" name="Rectangle 4"/>
          <p:cNvSpPr/>
          <p:nvPr/>
        </p:nvSpPr>
        <p:spPr>
          <a:xfrm>
            <a:off x="0" y="3935205"/>
            <a:ext cx="6572264" cy="400110"/>
          </a:xfrm>
          <a:prstGeom prst="rect">
            <a:avLst/>
          </a:prstGeom>
        </p:spPr>
        <p:txBody>
          <a:bodyPr wrap="square">
            <a:spAutoFit/>
          </a:bodyPr>
          <a:lstStyle/>
          <a:p>
            <a:r>
              <a:rPr lang="fr-FR" sz="2000" dirty="0" smtClean="0">
                <a:latin typeface="Times New Roman" pitchFamily="18" charset="0"/>
                <a:cs typeface="Times New Roman" pitchFamily="18" charset="0"/>
              </a:rPr>
              <a:t>Il ya un seul sillon, qui ressemble au petit sillon de l'ADN-B</a:t>
            </a:r>
            <a:endParaRPr lang="fr-FR" sz="2000" dirty="0">
              <a:latin typeface="Times New Roman" pitchFamily="18" charset="0"/>
              <a:cs typeface="Times New Roman" pitchFamily="18" charset="0"/>
            </a:endParaRPr>
          </a:p>
        </p:txBody>
      </p:sp>
      <p:sp>
        <p:nvSpPr>
          <p:cNvPr id="6" name="Rectangle 5"/>
          <p:cNvSpPr/>
          <p:nvPr/>
        </p:nvSpPr>
        <p:spPr>
          <a:xfrm>
            <a:off x="0" y="4646408"/>
            <a:ext cx="8001024" cy="400110"/>
          </a:xfrm>
          <a:prstGeom prst="rect">
            <a:avLst/>
          </a:prstGeom>
        </p:spPr>
        <p:txBody>
          <a:bodyPr wrap="square">
            <a:spAutoFit/>
          </a:bodyPr>
          <a:lstStyle/>
          <a:p>
            <a:r>
              <a:rPr lang="fr-FR" sz="2000" dirty="0" smtClean="0">
                <a:latin typeface="Times New Roman" pitchFamily="18" charset="0"/>
                <a:cs typeface="Times New Roman" pitchFamily="18" charset="0"/>
              </a:rPr>
              <a:t>Les phosphates sont plus proches les uns des autres que dans l'ADN-B.</a:t>
            </a:r>
            <a:endParaRPr lang="fr-FR" sz="2000" dirty="0">
              <a:latin typeface="Times New Roman" pitchFamily="18" charset="0"/>
              <a:cs typeface="Times New Roman" pitchFamily="18" charset="0"/>
            </a:endParaRPr>
          </a:p>
        </p:txBody>
      </p:sp>
      <p:sp>
        <p:nvSpPr>
          <p:cNvPr id="7" name="Rectangle 6"/>
          <p:cNvSpPr/>
          <p:nvPr/>
        </p:nvSpPr>
        <p:spPr>
          <a:xfrm>
            <a:off x="0" y="5357611"/>
            <a:ext cx="6572264" cy="400110"/>
          </a:xfrm>
          <a:prstGeom prst="rect">
            <a:avLst/>
          </a:prstGeom>
        </p:spPr>
        <p:txBody>
          <a:bodyPr wrap="square">
            <a:spAutoFit/>
          </a:bodyPr>
          <a:lstStyle/>
          <a:p>
            <a:r>
              <a:rPr lang="fr-FR" sz="2000" dirty="0" smtClean="0">
                <a:latin typeface="Times New Roman" pitchFamily="18" charset="0"/>
                <a:cs typeface="Times New Roman" pitchFamily="18" charset="0"/>
              </a:rPr>
              <a:t>L'ADN-Z ne peut pas former de nucléosomes.</a:t>
            </a:r>
            <a:endParaRPr lang="fr-FR" sz="2000" dirty="0">
              <a:latin typeface="Times New Roman" pitchFamily="18" charset="0"/>
              <a:cs typeface="Times New Roman" pitchFamily="18" charset="0"/>
            </a:endParaRPr>
          </a:p>
        </p:txBody>
      </p:sp>
      <p:sp>
        <p:nvSpPr>
          <p:cNvPr id="9" name="Rectangle 8"/>
          <p:cNvSpPr/>
          <p:nvPr/>
        </p:nvSpPr>
        <p:spPr>
          <a:xfrm>
            <a:off x="0" y="2205023"/>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Le pas d'hélice est de 4.56 nm, et un diamètre de 1.8 nm</a:t>
            </a:r>
            <a:endParaRPr lang="fr-FR" sz="2000" dirty="0">
              <a:latin typeface="Times New Roman" pitchFamily="18" charset="0"/>
              <a:cs typeface="Times New Roman" pitchFamily="18" charset="0"/>
            </a:endParaRPr>
          </a:p>
        </p:txBody>
      </p:sp>
      <p:sp>
        <p:nvSpPr>
          <p:cNvPr id="10" name="Rectangle 9"/>
          <p:cNvSpPr/>
          <p:nvPr/>
        </p:nvSpPr>
        <p:spPr>
          <a:xfrm>
            <a:off x="0" y="1493820"/>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Le nombre de paires de bases par tour d'hélice est de 12</a:t>
            </a:r>
          </a:p>
        </p:txBody>
      </p:sp>
      <p:sp>
        <p:nvSpPr>
          <p:cNvPr id="11" name="Rectangle 10"/>
          <p:cNvSpPr/>
          <p:nvPr/>
        </p:nvSpPr>
        <p:spPr>
          <a:xfrm>
            <a:off x="0" y="782617"/>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Forme une double hélice à rotation gauche </a:t>
            </a:r>
            <a:endParaRPr lang="fr-FR" sz="2000" dirty="0">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2"/>
          <a:srcRect l="17021" b="15504"/>
          <a:stretch>
            <a:fillRect/>
          </a:stretch>
        </p:blipFill>
        <p:spPr bwMode="auto">
          <a:xfrm>
            <a:off x="6572265" y="-24"/>
            <a:ext cx="2500330" cy="4143404"/>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09773"/>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Les liaisons hydrogène et les interactions hydrophobes qui maintiennent la structure en</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double hélice sont des forces faibles ainsi une énergie relativement petite peut séparer les deux brins, par un processus appelé </a:t>
            </a:r>
            <a:r>
              <a:rPr lang="fr-FR" sz="2000" b="1" dirty="0" smtClean="0">
                <a:latin typeface="Times New Roman" pitchFamily="18" charset="0"/>
                <a:cs typeface="Times New Roman" pitchFamily="18" charset="0"/>
              </a:rPr>
              <a:t>dénaturation</a:t>
            </a:r>
            <a:r>
              <a:rPr lang="fr-FR" sz="2000" dirty="0" smtClean="0">
                <a:latin typeface="Times New Roman" pitchFamily="18" charset="0"/>
                <a:cs typeface="Times New Roman" pitchFamily="18" charset="0"/>
              </a:rPr>
              <a:t> . </a:t>
            </a:r>
            <a:endParaRPr lang="fr-FR" sz="2000" b="1" dirty="0" smtClean="0">
              <a:latin typeface="Times New Roman" pitchFamily="18" charset="0"/>
              <a:cs typeface="Times New Roman" pitchFamily="18" charset="0"/>
            </a:endParaRPr>
          </a:p>
        </p:txBody>
      </p:sp>
      <p:sp>
        <p:nvSpPr>
          <p:cNvPr id="5" name="Rectangle 4"/>
          <p:cNvSpPr/>
          <p:nvPr/>
        </p:nvSpPr>
        <p:spPr>
          <a:xfrm>
            <a:off x="0" y="127321"/>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Propriétés physico-chimiques de l'ADN</a:t>
            </a:r>
            <a:endParaRPr lang="fr-FR" sz="2400" dirty="0"/>
          </a:p>
        </p:txBody>
      </p:sp>
      <p:pic>
        <p:nvPicPr>
          <p:cNvPr id="37891" name="Picture 3"/>
          <p:cNvPicPr>
            <a:picLocks noChangeAspect="1" noChangeArrowheads="1"/>
          </p:cNvPicPr>
          <p:nvPr/>
        </p:nvPicPr>
        <p:blipFill>
          <a:blip r:embed="rId2"/>
          <a:srcRect b="18623"/>
          <a:stretch>
            <a:fillRect/>
          </a:stretch>
        </p:blipFill>
        <p:spPr bwMode="auto">
          <a:xfrm>
            <a:off x="357158" y="2246223"/>
            <a:ext cx="8420100" cy="3433757"/>
          </a:xfrm>
          <a:prstGeom prst="rect">
            <a:avLst/>
          </a:prstGeom>
          <a:noFill/>
          <a:ln w="9525">
            <a:noFill/>
            <a:miter lim="800000"/>
            <a:headEnd/>
            <a:tailEnd/>
          </a:ln>
          <a:effectLst/>
        </p:spPr>
      </p:pic>
      <p:sp>
        <p:nvSpPr>
          <p:cNvPr id="6" name="Rectangle 5"/>
          <p:cNvSpPr/>
          <p:nvPr/>
        </p:nvSpPr>
        <p:spPr>
          <a:xfrm>
            <a:off x="0" y="6000768"/>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Cette dénaturation  est positivement corrélée avec l’augmentation de l'absorption à 260 nm</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48833"/>
            <a:ext cx="4786314"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La dénaturation et la renaturation des brins d'ADN en solution sont des reconstitutions critiques pour diverses fonctions biologiques normales (réplication; transcription …etc.). </a:t>
            </a:r>
            <a:endParaRPr lang="fr-FR" sz="2000" dirty="0">
              <a:latin typeface="Times New Roman" pitchFamily="18" charset="0"/>
              <a:cs typeface="Times New Roman" pitchFamily="18" charset="0"/>
            </a:endParaRPr>
          </a:p>
        </p:txBody>
      </p:sp>
      <p:sp>
        <p:nvSpPr>
          <p:cNvPr id="8" name="Rectangle 7"/>
          <p:cNvSpPr/>
          <p:nvPr/>
        </p:nvSpPr>
        <p:spPr>
          <a:xfrm>
            <a:off x="0" y="71414"/>
            <a:ext cx="9144000" cy="461665"/>
          </a:xfrm>
          <a:prstGeom prst="rect">
            <a:avLst/>
          </a:prstGeom>
        </p:spPr>
        <p:txBody>
          <a:bodyPr wrap="square">
            <a:spAutoFit/>
          </a:bodyPr>
          <a:lstStyle/>
          <a:p>
            <a:pPr algn="just"/>
            <a:r>
              <a:rPr lang="fr-FR" sz="2400" b="1" dirty="0" smtClean="0">
                <a:latin typeface="Times New Roman" pitchFamily="18" charset="0"/>
                <a:cs typeface="Times New Roman" pitchFamily="18" charset="0"/>
              </a:rPr>
              <a:t>Température de fusion</a:t>
            </a:r>
          </a:p>
        </p:txBody>
      </p:sp>
      <p:sp>
        <p:nvSpPr>
          <p:cNvPr id="9" name="Rectangle 8"/>
          <p:cNvSpPr/>
          <p:nvPr/>
        </p:nvSpPr>
        <p:spPr>
          <a:xfrm>
            <a:off x="0" y="1949320"/>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rPr>
              <a:t>Tm est la température pour parvenir à 50% de séparation des deux brins. Les régions riches en A et T s'ouvrent plus rapidement à celles riches en C et G (Clark, 2005).</a:t>
            </a:r>
            <a:endParaRPr lang="fr-FR" sz="2000" dirty="0">
              <a:latin typeface="Times New Roman" pitchFamily="18" charset="0"/>
              <a:cs typeface="Times New Roman" pitchFamily="18" charset="0"/>
            </a:endParaRPr>
          </a:p>
        </p:txBody>
      </p:sp>
      <p:sp>
        <p:nvSpPr>
          <p:cNvPr id="10" name="Rectangle 9"/>
          <p:cNvSpPr/>
          <p:nvPr/>
        </p:nvSpPr>
        <p:spPr>
          <a:xfrm>
            <a:off x="0" y="3291300"/>
            <a:ext cx="4786314"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Avec un refroidissement progressif une effet inverse se fait c’est la renaturation de l’ADN avec formation des liaisons hydrogènes entre les bases azotés.</a:t>
            </a:r>
            <a:endParaRPr lang="fr-FR" sz="2000" dirty="0">
              <a:latin typeface="Times New Roman" pitchFamily="18" charset="0"/>
              <a:cs typeface="Times New Roman" pitchFamily="18" charset="0"/>
            </a:endParaRPr>
          </a:p>
        </p:txBody>
      </p:sp>
      <p:sp>
        <p:nvSpPr>
          <p:cNvPr id="13" name="Rectangle 12"/>
          <p:cNvSpPr/>
          <p:nvPr/>
        </p:nvSpPr>
        <p:spPr>
          <a:xfrm>
            <a:off x="0" y="733368"/>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Si une solution d'ADN est chauffée, à une certaine température, les liaisons hydrogène</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qui assurent la cohésion des 2 brins appariés se rompent. On parle de fusion de l'ADN</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caractérisée par la température de fusion (Tm : </a:t>
            </a:r>
            <a:r>
              <a:rPr lang="fr-FR" sz="2000" dirty="0" err="1" smtClean="0">
                <a:latin typeface="Times New Roman" pitchFamily="18" charset="0"/>
                <a:cs typeface="Times New Roman" pitchFamily="18" charset="0"/>
              </a:rPr>
              <a:t>melting</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temperature</a:t>
            </a:r>
            <a:r>
              <a:rPr lang="fr-FR" sz="2000" dirty="0" smtClean="0">
                <a:latin typeface="Times New Roman" pitchFamily="18" charset="0"/>
                <a:cs typeface="Times New Roman" pitchFamily="18" charset="0"/>
              </a:rPr>
              <a:t>).</a:t>
            </a:r>
          </a:p>
        </p:txBody>
      </p:sp>
      <p:pic>
        <p:nvPicPr>
          <p:cNvPr id="14" name="Picture 2"/>
          <p:cNvPicPr>
            <a:picLocks noChangeAspect="1" noChangeArrowheads="1"/>
          </p:cNvPicPr>
          <p:nvPr/>
        </p:nvPicPr>
        <p:blipFill>
          <a:blip r:embed="rId2"/>
          <a:srcRect l="1878" r="51490" b="19386"/>
          <a:stretch>
            <a:fillRect/>
          </a:stretch>
        </p:blipFill>
        <p:spPr bwMode="auto">
          <a:xfrm>
            <a:off x="4929190" y="3130259"/>
            <a:ext cx="3973187" cy="3442013"/>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0273"/>
            <a:ext cx="9144000" cy="2554545"/>
          </a:xfrm>
          <a:prstGeom prst="rect">
            <a:avLst/>
          </a:prstGeom>
        </p:spPr>
        <p:txBody>
          <a:bodyPr wrap="square">
            <a:spAutoFit/>
          </a:bodyPr>
          <a:lstStyle/>
          <a:p>
            <a:r>
              <a:rPr lang="fr-FR" sz="2000" b="1" dirty="0" smtClean="0">
                <a:latin typeface="Times New Roman" pitchFamily="18" charset="0"/>
                <a:cs typeface="Times New Roman" pitchFamily="18" charset="0"/>
              </a:rPr>
              <a:t>Facteurs influençant la Tm</a:t>
            </a:r>
            <a:br>
              <a:rPr lang="fr-FR" sz="2000"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La température de fusion est influencée par plusieurs facteurs :</a:t>
            </a:r>
            <a:br>
              <a:rPr lang="fr-FR" sz="2000"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C + G % : la Tm augmente avec l'augmentation du% CG</a:t>
            </a:r>
          </a:p>
          <a:p>
            <a:r>
              <a:rPr lang="fr-FR" sz="2000" dirty="0" smtClean="0">
                <a:latin typeface="Times New Roman" pitchFamily="18" charset="0"/>
                <a:cs typeface="Times New Roman" pitchFamily="18" charset="0"/>
              </a:rPr>
              <a:t> Pour les petites séquences comme les amorces (17 à 31) Tm= 4(C+G) + 2(A+T)</a:t>
            </a:r>
            <a:br>
              <a:rPr lang="fr-FR" sz="2000"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Les cations (mono ou divalent).</a:t>
            </a:r>
            <a:br>
              <a:rPr lang="fr-FR" sz="2000"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Les polyamines.</a:t>
            </a:r>
            <a:br>
              <a:rPr lang="fr-FR" sz="2000"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Les protéines. </a:t>
            </a:r>
            <a:br>
              <a:rPr lang="fr-FR" sz="2000" dirty="0" smtClean="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878" r="51490" b="19386"/>
          <a:stretch>
            <a:fillRect/>
          </a:stretch>
        </p:blipFill>
        <p:spPr bwMode="auto">
          <a:xfrm>
            <a:off x="455937" y="3471786"/>
            <a:ext cx="3758873" cy="3256351"/>
          </a:xfrm>
          <a:prstGeom prst="rect">
            <a:avLst/>
          </a:prstGeom>
          <a:noFill/>
          <a:ln w="9525">
            <a:noFill/>
            <a:miter lim="800000"/>
            <a:headEnd/>
            <a:tailEnd/>
          </a:ln>
          <a:effectLst/>
        </p:spPr>
      </p:pic>
      <p:sp>
        <p:nvSpPr>
          <p:cNvPr id="3" name="Rectangle 2"/>
          <p:cNvSpPr/>
          <p:nvPr/>
        </p:nvSpPr>
        <p:spPr>
          <a:xfrm>
            <a:off x="0" y="71414"/>
            <a:ext cx="9144000" cy="3231654"/>
          </a:xfrm>
          <a:prstGeom prst="rect">
            <a:avLst/>
          </a:prstGeom>
        </p:spPr>
        <p:txBody>
          <a:bodyPr wrap="square">
            <a:spAutoFit/>
          </a:bodyPr>
          <a:lstStyle/>
          <a:p>
            <a:r>
              <a:rPr lang="fr-FR" sz="2400" b="1" dirty="0" smtClean="0">
                <a:latin typeface="Times New Roman" pitchFamily="18" charset="0"/>
                <a:cs typeface="Times New Roman" pitchFamily="18" charset="0"/>
              </a:rPr>
              <a:t>Absorption de la lumière ultraviolette</a:t>
            </a:r>
          </a:p>
          <a:p>
            <a:r>
              <a:rPr lang="fr-FR" sz="2000" b="1" dirty="0" smtClean="0">
                <a:latin typeface="Times New Roman" pitchFamily="18" charset="0"/>
                <a:cs typeface="Times New Roman" pitchFamily="18" charset="0"/>
              </a:rPr>
              <a:t/>
            </a:r>
            <a:br>
              <a:rPr lang="fr-FR" sz="2000"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La propriété d'absorption des purines et pyrimidines dans l'UV à 260nm, et les</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protéines à 280nm permet de doser les acides nucléiques (C: concentration), et aussi bien d'estimer la contamination par les protéines lors de la purification des acides nucléiques.</a:t>
            </a:r>
          </a:p>
          <a:p>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C = A260*DF*100 (unité: µg/µl A: Absorbance, DF: facteur de dilution)</a:t>
            </a:r>
          </a:p>
          <a:p>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P (pureté) = A260 /A280 (Une solution d'ADN est considérée pure si 1.7 ≤ P ≤ 2) </a:t>
            </a:r>
            <a:endParaRPr lang="fr-FR" sz="2000" dirty="0">
              <a:latin typeface="Times New Roman" pitchFamily="18" charset="0"/>
              <a:cs typeface="Times New Roman" pitchFamily="18" charset="0"/>
            </a:endParaRPr>
          </a:p>
        </p:txBody>
      </p:sp>
      <p:grpSp>
        <p:nvGrpSpPr>
          <p:cNvPr id="4" name="Groupe 3"/>
          <p:cNvGrpSpPr/>
          <p:nvPr/>
        </p:nvGrpSpPr>
        <p:grpSpPr>
          <a:xfrm>
            <a:off x="4786314" y="3500438"/>
            <a:ext cx="3643338" cy="3143272"/>
            <a:chOff x="4786314" y="2857496"/>
            <a:chExt cx="4143404" cy="3714776"/>
          </a:xfrm>
        </p:grpSpPr>
        <p:grpSp>
          <p:nvGrpSpPr>
            <p:cNvPr id="5" name="Groupe 5"/>
            <p:cNvGrpSpPr/>
            <p:nvPr/>
          </p:nvGrpSpPr>
          <p:grpSpPr>
            <a:xfrm>
              <a:off x="4929190" y="3071810"/>
              <a:ext cx="3857652" cy="3357586"/>
              <a:chOff x="4572000" y="1428736"/>
              <a:chExt cx="4429156" cy="4000529"/>
            </a:xfrm>
          </p:grpSpPr>
          <p:pic>
            <p:nvPicPr>
              <p:cNvPr id="7" name="Picture 2"/>
              <p:cNvPicPr>
                <a:picLocks noChangeAspect="1" noChangeArrowheads="1"/>
              </p:cNvPicPr>
              <p:nvPr/>
            </p:nvPicPr>
            <p:blipFill>
              <a:blip r:embed="rId2"/>
              <a:srcRect l="56033" t="6893" r="2061" b="37963"/>
              <a:stretch>
                <a:fillRect/>
              </a:stretch>
            </p:blipFill>
            <p:spPr bwMode="auto">
              <a:xfrm>
                <a:off x="4572000" y="1428736"/>
                <a:ext cx="4357718" cy="2500330"/>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61075" t="67594" b="20325"/>
              <a:stretch>
                <a:fillRect/>
              </a:stretch>
            </p:blipFill>
            <p:spPr bwMode="auto">
              <a:xfrm>
                <a:off x="4786314" y="4857761"/>
                <a:ext cx="4214842" cy="571504"/>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48510" t="59646" r="14637" b="34086"/>
              <a:stretch>
                <a:fillRect/>
              </a:stretch>
            </p:blipFill>
            <p:spPr bwMode="auto">
              <a:xfrm>
                <a:off x="4714876" y="3929066"/>
                <a:ext cx="4071966" cy="363447"/>
              </a:xfrm>
              <a:prstGeom prst="rect">
                <a:avLst/>
              </a:prstGeom>
              <a:noFill/>
              <a:ln w="9525">
                <a:noFill/>
                <a:miter lim="800000"/>
                <a:headEnd/>
                <a:tailEnd/>
              </a:ln>
              <a:effectLst/>
            </p:spPr>
          </p:pic>
          <p:sp>
            <p:nvSpPr>
              <p:cNvPr id="10" name="Plus 4"/>
              <p:cNvSpPr/>
              <p:nvPr/>
            </p:nvSpPr>
            <p:spPr>
              <a:xfrm>
                <a:off x="6357950" y="4443426"/>
                <a:ext cx="285752" cy="271458"/>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a:p>
            </p:txBody>
          </p:sp>
        </p:grpSp>
        <p:sp>
          <p:nvSpPr>
            <p:cNvPr id="6" name="Rectangle 5"/>
            <p:cNvSpPr/>
            <p:nvPr/>
          </p:nvSpPr>
          <p:spPr>
            <a:xfrm>
              <a:off x="4786314" y="2857496"/>
              <a:ext cx="4143404" cy="3714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96028"/>
            <a:ext cx="8892480" cy="3754874"/>
          </a:xfrm>
          <a:prstGeom prst="rect">
            <a:avLst/>
          </a:prstGeom>
        </p:spPr>
        <p:txBody>
          <a:bodyPr wrap="square">
            <a:spAutoFit/>
          </a:bodyPr>
          <a:lstStyle/>
          <a:p>
            <a:r>
              <a:rPr lang="fr-FR" sz="1400" b="1" dirty="0">
                <a:solidFill>
                  <a:srgbClr val="000000"/>
                </a:solidFill>
                <a:latin typeface="Times New Roman" panose="02020603050405020304" pitchFamily="18" charset="0"/>
              </a:rPr>
              <a:t>Exercice 1</a:t>
            </a:r>
          </a:p>
          <a:p>
            <a:r>
              <a:rPr lang="fr-FR" sz="1400" dirty="0">
                <a:solidFill>
                  <a:srgbClr val="000000"/>
                </a:solidFill>
                <a:latin typeface="Times New Roman" panose="02020603050405020304" pitchFamily="18" charset="0"/>
              </a:rPr>
              <a:t>Deux molécules d’ADN double brins A et B d’origines différentes sont constituées de 647 </a:t>
            </a:r>
            <a:r>
              <a:rPr lang="fr-FR" sz="1400" dirty="0" err="1">
                <a:solidFill>
                  <a:srgbClr val="000000"/>
                </a:solidFill>
                <a:latin typeface="Times New Roman" panose="02020603050405020304" pitchFamily="18" charset="0"/>
              </a:rPr>
              <a:t>pb</a:t>
            </a:r>
            <a:r>
              <a:rPr lang="fr-FR" sz="1400" dirty="0">
                <a:solidFill>
                  <a:srgbClr val="000000"/>
                </a:solidFill>
                <a:latin typeface="Times New Roman" panose="02020603050405020304" pitchFamily="18" charset="0"/>
              </a:rPr>
              <a:t>. L’ADN A est résistant à l’action des </a:t>
            </a:r>
            <a:r>
              <a:rPr lang="fr-FR" sz="1400" dirty="0" err="1">
                <a:solidFill>
                  <a:srgbClr val="000000"/>
                </a:solidFill>
                <a:latin typeface="Times New Roman" panose="02020603050405020304" pitchFamily="18" charset="0"/>
              </a:rPr>
              <a:t>exonucléases</a:t>
            </a:r>
            <a:r>
              <a:rPr lang="fr-FR" sz="1400" dirty="0">
                <a:solidFill>
                  <a:srgbClr val="000000"/>
                </a:solidFill>
                <a:latin typeface="Times New Roman" panose="02020603050405020304" pitchFamily="18" charset="0"/>
              </a:rPr>
              <a:t> tandis que l’ADN B est hydrolysé par ces enzymes.</a:t>
            </a:r>
            <a:endParaRPr lang="fr-FR" sz="1400" dirty="0"/>
          </a:p>
          <a:p>
            <a:r>
              <a:rPr lang="fr-FR" sz="1400" dirty="0">
                <a:solidFill>
                  <a:srgbClr val="000000"/>
                </a:solidFill>
                <a:latin typeface="Times New Roman" panose="02020603050405020304" pitchFamily="18" charset="0"/>
              </a:rPr>
              <a:t>1) Quel est le poids moléculaire en dalton de ces deux molécules d’ADN ?</a:t>
            </a:r>
          </a:p>
          <a:p>
            <a:r>
              <a:rPr lang="fr-FR" sz="1400" dirty="0">
                <a:solidFill>
                  <a:srgbClr val="000000"/>
                </a:solidFill>
                <a:latin typeface="Times New Roman" panose="02020603050405020304" pitchFamily="18" charset="0"/>
              </a:rPr>
              <a:t>2) Donner leur longueur en µm</a:t>
            </a:r>
          </a:p>
          <a:p>
            <a:r>
              <a:rPr lang="fr-FR" sz="1400" dirty="0">
                <a:solidFill>
                  <a:srgbClr val="000000"/>
                </a:solidFill>
                <a:latin typeface="Times New Roman" panose="02020603050405020304" pitchFamily="18" charset="0"/>
              </a:rPr>
              <a:t>3) Que pouvez-vous déduire quant à leur structure ?</a:t>
            </a:r>
          </a:p>
          <a:p>
            <a:r>
              <a:rPr lang="fr-FR" sz="1400" dirty="0">
                <a:solidFill>
                  <a:srgbClr val="000000"/>
                </a:solidFill>
                <a:latin typeface="Times New Roman" panose="02020603050405020304" pitchFamily="18" charset="0"/>
              </a:rPr>
              <a:t>4) L’ADN C linéaire mesure 0.33 µm et a un PM=291 </a:t>
            </a:r>
            <a:r>
              <a:rPr lang="fr-FR" sz="1400" dirty="0" err="1">
                <a:solidFill>
                  <a:srgbClr val="000000"/>
                </a:solidFill>
                <a:latin typeface="Times New Roman" panose="02020603050405020304" pitchFamily="18" charset="0"/>
              </a:rPr>
              <a:t>Kd</a:t>
            </a:r>
            <a:r>
              <a:rPr lang="fr-FR" sz="1400" dirty="0">
                <a:solidFill>
                  <a:srgbClr val="000000"/>
                </a:solidFill>
                <a:latin typeface="Times New Roman" panose="02020603050405020304" pitchFamily="18" charset="0"/>
              </a:rPr>
              <a:t>, quelle est la structure de cet ADN ?</a:t>
            </a:r>
          </a:p>
          <a:p>
            <a:r>
              <a:rPr lang="fr-FR" sz="1400" dirty="0">
                <a:solidFill>
                  <a:srgbClr val="000000"/>
                </a:solidFill>
                <a:latin typeface="Times New Roman" panose="02020603050405020304" pitchFamily="18" charset="0"/>
              </a:rPr>
              <a:t>5) On chauffe des solutions ADN A et B et on mesure leur absorbance en 260nm en </a:t>
            </a:r>
            <a:r>
              <a:rPr lang="fr-FR" sz="1400" dirty="0" smtClean="0">
                <a:solidFill>
                  <a:srgbClr val="000000"/>
                </a:solidFill>
                <a:latin typeface="Times New Roman" panose="02020603050405020304" pitchFamily="18" charset="0"/>
              </a:rPr>
              <a:t>fonction de </a:t>
            </a:r>
            <a:r>
              <a:rPr lang="fr-FR" sz="1400" dirty="0">
                <a:solidFill>
                  <a:srgbClr val="000000"/>
                </a:solidFill>
                <a:latin typeface="Times New Roman" panose="02020603050405020304" pitchFamily="18" charset="0"/>
              </a:rPr>
              <a:t>l’augmentation de la température (voir fig.). Que signifient les différences </a:t>
            </a:r>
            <a:r>
              <a:rPr lang="fr-FR" sz="1400" dirty="0" smtClean="0">
                <a:solidFill>
                  <a:srgbClr val="000000"/>
                </a:solidFill>
                <a:latin typeface="Times New Roman" panose="02020603050405020304" pitchFamily="18" charset="0"/>
              </a:rPr>
              <a:t>enregistrées pour </a:t>
            </a:r>
            <a:r>
              <a:rPr lang="fr-FR" sz="1400" dirty="0">
                <a:solidFill>
                  <a:srgbClr val="000000"/>
                </a:solidFill>
                <a:latin typeface="Times New Roman" panose="02020603050405020304" pitchFamily="18" charset="0"/>
              </a:rPr>
              <a:t>les ADN A et B à 40°C ?</a:t>
            </a:r>
          </a:p>
          <a:p>
            <a:r>
              <a:rPr lang="fr-FR" sz="1400" dirty="0">
                <a:solidFill>
                  <a:srgbClr val="000000"/>
                </a:solidFill>
                <a:latin typeface="Times New Roman" panose="02020603050405020304" pitchFamily="18" charset="0"/>
              </a:rPr>
              <a:t>6) En quoi les 2 ADN A et B diffèrent-ils ?</a:t>
            </a:r>
          </a:p>
          <a:p>
            <a:r>
              <a:rPr lang="fr-FR" sz="1400" dirty="0">
                <a:solidFill>
                  <a:srgbClr val="000000"/>
                </a:solidFill>
                <a:latin typeface="Times New Roman" panose="02020603050405020304" pitchFamily="18" charset="0"/>
              </a:rPr>
              <a:t>7) Une solution c</a:t>
            </a:r>
            <a:r>
              <a:rPr lang="fr-FR" sz="900" dirty="0">
                <a:solidFill>
                  <a:srgbClr val="000000"/>
                </a:solidFill>
                <a:latin typeface="Times New Roman" panose="02020603050405020304" pitchFamily="18" charset="0"/>
              </a:rPr>
              <a:t>1 </a:t>
            </a:r>
            <a:r>
              <a:rPr lang="fr-FR" sz="1400" dirty="0">
                <a:solidFill>
                  <a:srgbClr val="000000"/>
                </a:solidFill>
                <a:latin typeface="Times New Roman" panose="02020603050405020304" pitchFamily="18" charset="0"/>
              </a:rPr>
              <a:t>de l’ADN C a une absorbance de 2.8 à 25 °C. en mélangeant 2.5 ml de </a:t>
            </a:r>
            <a:r>
              <a:rPr lang="fr-FR" sz="1400" dirty="0" smtClean="0">
                <a:solidFill>
                  <a:srgbClr val="000000"/>
                </a:solidFill>
                <a:latin typeface="Times New Roman" panose="02020603050405020304" pitchFamily="18" charset="0"/>
              </a:rPr>
              <a:t>cette solution </a:t>
            </a:r>
            <a:r>
              <a:rPr lang="fr-FR" sz="1400" dirty="0">
                <a:solidFill>
                  <a:srgbClr val="000000"/>
                </a:solidFill>
                <a:latin typeface="Times New Roman" panose="02020603050405020304" pitchFamily="18" charset="0"/>
              </a:rPr>
              <a:t>à 7.5 ml d’eau on obtient la solution c</a:t>
            </a:r>
            <a:r>
              <a:rPr lang="fr-FR" sz="900" dirty="0">
                <a:solidFill>
                  <a:srgbClr val="000000"/>
                </a:solidFill>
                <a:latin typeface="Times New Roman" panose="02020603050405020304" pitchFamily="18" charset="0"/>
              </a:rPr>
              <a:t>2</a:t>
            </a:r>
            <a:r>
              <a:rPr lang="fr-FR" sz="1400" dirty="0">
                <a:solidFill>
                  <a:srgbClr val="000000"/>
                </a:solidFill>
                <a:latin typeface="Times New Roman" panose="02020603050405020304" pitchFamily="18" charset="0"/>
              </a:rPr>
              <a:t>. Compléter la figure en portant la DO de </a:t>
            </a:r>
            <a:r>
              <a:rPr lang="fr-FR" sz="1400" dirty="0" smtClean="0">
                <a:solidFill>
                  <a:srgbClr val="000000"/>
                </a:solidFill>
                <a:latin typeface="Times New Roman" panose="02020603050405020304" pitchFamily="18" charset="0"/>
              </a:rPr>
              <a:t>la solution </a:t>
            </a:r>
            <a:r>
              <a:rPr lang="fr-FR" sz="1400" dirty="0">
                <a:solidFill>
                  <a:srgbClr val="000000"/>
                </a:solidFill>
                <a:latin typeface="Times New Roman" panose="02020603050405020304" pitchFamily="18" charset="0"/>
              </a:rPr>
              <a:t>c</a:t>
            </a:r>
            <a:r>
              <a:rPr lang="fr-FR" sz="900" dirty="0">
                <a:solidFill>
                  <a:srgbClr val="000000"/>
                </a:solidFill>
                <a:latin typeface="Times New Roman" panose="02020603050405020304" pitchFamily="18" charset="0"/>
              </a:rPr>
              <a:t>2 </a:t>
            </a:r>
            <a:r>
              <a:rPr lang="fr-FR" sz="1400" dirty="0">
                <a:solidFill>
                  <a:srgbClr val="000000"/>
                </a:solidFill>
                <a:latin typeface="Times New Roman" panose="02020603050405020304" pitchFamily="18" charset="0"/>
              </a:rPr>
              <a:t>en fonction de l’augmentation de la température.</a:t>
            </a:r>
          </a:p>
          <a:p>
            <a:r>
              <a:rPr lang="fr-FR" sz="1400" dirty="0">
                <a:solidFill>
                  <a:srgbClr val="000000"/>
                </a:solidFill>
                <a:latin typeface="Times New Roman" panose="02020603050405020304" pitchFamily="18" charset="0"/>
              </a:rPr>
              <a:t>8) On soumet ensuite les solutions A et C à un refroidissement progressif ; schématiser </a:t>
            </a:r>
            <a:r>
              <a:rPr lang="fr-FR" sz="1400" dirty="0" smtClean="0">
                <a:solidFill>
                  <a:srgbClr val="000000"/>
                </a:solidFill>
                <a:latin typeface="Times New Roman" panose="02020603050405020304" pitchFamily="18" charset="0"/>
              </a:rPr>
              <a:t>la courbe </a:t>
            </a:r>
            <a:r>
              <a:rPr lang="fr-FR" sz="1400" dirty="0">
                <a:solidFill>
                  <a:srgbClr val="000000"/>
                </a:solidFill>
                <a:latin typeface="Times New Roman" panose="02020603050405020304" pitchFamily="18" charset="0"/>
              </a:rPr>
              <a:t>de renaturation. Expliquer les résultats.</a:t>
            </a:r>
          </a:p>
          <a:p>
            <a:r>
              <a:rPr lang="fr-FR" sz="1400" dirty="0">
                <a:solidFill>
                  <a:srgbClr val="000000"/>
                </a:solidFill>
                <a:latin typeface="Times New Roman" panose="02020603050405020304" pitchFamily="18" charset="0"/>
              </a:rPr>
              <a:t>9) La DO d’une solution de l’ADN A est mesurée à 260nm (DO= 1.34) et à 280nm (DO = 0.89</a:t>
            </a:r>
            <a:r>
              <a:rPr lang="fr-FR" sz="1400" dirty="0" smtClean="0">
                <a:solidFill>
                  <a:srgbClr val="000000"/>
                </a:solidFill>
                <a:latin typeface="Times New Roman" panose="02020603050405020304" pitchFamily="18" charset="0"/>
              </a:rPr>
              <a:t>). Que </a:t>
            </a:r>
            <a:r>
              <a:rPr lang="fr-FR" sz="1400" dirty="0">
                <a:solidFill>
                  <a:srgbClr val="000000"/>
                </a:solidFill>
                <a:latin typeface="Times New Roman" panose="02020603050405020304" pitchFamily="18" charset="0"/>
              </a:rPr>
              <a:t>pouvez-vous dire quant à la pureté de cette solution ? calculez la concentration de </a:t>
            </a:r>
            <a:r>
              <a:rPr lang="fr-FR" sz="1400" dirty="0" smtClean="0">
                <a:solidFill>
                  <a:srgbClr val="000000"/>
                </a:solidFill>
                <a:latin typeface="Times New Roman" panose="02020603050405020304" pitchFamily="18" charset="0"/>
              </a:rPr>
              <a:t>cette préparation.</a:t>
            </a:r>
            <a:endParaRPr lang="fr-FR" sz="1400" dirty="0">
              <a:solidFill>
                <a:srgbClr val="000000"/>
              </a:solidFill>
              <a:latin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4850829" y="3839300"/>
            <a:ext cx="3825627" cy="2995457"/>
          </a:xfrm>
          <a:prstGeom prst="rect">
            <a:avLst/>
          </a:prstGeom>
        </p:spPr>
      </p:pic>
    </p:spTree>
    <p:extLst>
      <p:ext uri="{BB962C8B-B14F-4D97-AF65-F5344CB8AC3E}">
        <p14:creationId xmlns:p14="http://schemas.microsoft.com/office/powerpoint/2010/main" val="87487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4524315"/>
          </a:xfrm>
          <a:prstGeom prst="rect">
            <a:avLst/>
          </a:prstGeom>
        </p:spPr>
        <p:txBody>
          <a:bodyPr wrap="square">
            <a:spAutoFit/>
          </a:bodyPr>
          <a:lstStyle/>
          <a:p>
            <a:r>
              <a:rPr lang="fr-FR" b="1" dirty="0">
                <a:solidFill>
                  <a:srgbClr val="000000"/>
                </a:solidFill>
                <a:latin typeface="Times New Roman" panose="02020603050405020304" pitchFamily="18" charset="0"/>
              </a:rPr>
              <a:t>Exercice 2 :</a:t>
            </a:r>
          </a:p>
          <a:p>
            <a:r>
              <a:rPr lang="fr-FR" dirty="0">
                <a:solidFill>
                  <a:srgbClr val="000000"/>
                </a:solidFill>
                <a:latin typeface="Times New Roman" panose="02020603050405020304" pitchFamily="18" charset="0"/>
              </a:rPr>
              <a:t>Soient les trois </a:t>
            </a:r>
            <a:r>
              <a:rPr lang="fr-FR" dirty="0" err="1">
                <a:solidFill>
                  <a:srgbClr val="000000"/>
                </a:solidFill>
                <a:latin typeface="Times New Roman" panose="02020603050405020304" pitchFamily="18" charset="0"/>
              </a:rPr>
              <a:t>désoxypolynucléotides</a:t>
            </a:r>
            <a:r>
              <a:rPr lang="fr-FR" dirty="0">
                <a:solidFill>
                  <a:srgbClr val="000000"/>
                </a:solidFill>
                <a:latin typeface="Times New Roman" panose="02020603050405020304" pitchFamily="18" charset="0"/>
              </a:rPr>
              <a:t> à double chaîne suivants :</a:t>
            </a:r>
          </a:p>
          <a:p>
            <a:r>
              <a:rPr lang="fr-FR" dirty="0">
                <a:solidFill>
                  <a:srgbClr val="000000"/>
                </a:solidFill>
                <a:latin typeface="Times New Roman" panose="02020603050405020304" pitchFamily="18" charset="0"/>
              </a:rPr>
              <a:t>5’ ATGCGTC GTACCGTAGTACT 3</a:t>
            </a:r>
            <a:r>
              <a:rPr lang="fr-FR" dirty="0" smtClean="0">
                <a:solidFill>
                  <a:srgbClr val="000000"/>
                </a:solidFill>
                <a:latin typeface="Times New Roman" panose="02020603050405020304" pitchFamily="18" charset="0"/>
              </a:rPr>
              <a:t>’</a:t>
            </a:r>
          </a:p>
          <a:p>
            <a:r>
              <a:rPr lang="fr-FR" dirty="0" smtClean="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 TACGCAGCATGGCATCATGA.5’</a:t>
            </a:r>
          </a:p>
          <a:p>
            <a:endParaRPr lang="fr-FR" dirty="0" smtClean="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5</a:t>
            </a:r>
            <a:r>
              <a:rPr lang="fr-FR" dirty="0">
                <a:solidFill>
                  <a:srgbClr val="000000"/>
                </a:solidFill>
                <a:latin typeface="Times New Roman" panose="02020603050405020304" pitchFamily="18" charset="0"/>
              </a:rPr>
              <a:t>’ GATCAATATAATCTATT CGA 3’ </a:t>
            </a:r>
            <a:endParaRPr lang="fr-FR" dirty="0" smtClean="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 CTAGTT ATATTAGATAAGCT 5’</a:t>
            </a:r>
          </a:p>
          <a:p>
            <a:endParaRPr lang="fr-FR" dirty="0" smtClean="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5</a:t>
            </a:r>
            <a:r>
              <a:rPr lang="fr-FR" dirty="0">
                <a:solidFill>
                  <a:srgbClr val="000000"/>
                </a:solidFill>
                <a:latin typeface="Times New Roman" panose="02020603050405020304" pitchFamily="18" charset="0"/>
              </a:rPr>
              <a:t>’ GACCGGACGCACCGAGCGCT 3’ </a:t>
            </a:r>
            <a:endParaRPr lang="fr-FR" dirty="0" smtClean="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 CT GGCCTGCG TGGCT CGCGA 5’</a:t>
            </a:r>
          </a:p>
          <a:p>
            <a:r>
              <a:rPr lang="fr-FR" dirty="0">
                <a:solidFill>
                  <a:srgbClr val="000000"/>
                </a:solidFill>
                <a:latin typeface="Times New Roman" panose="02020603050405020304" pitchFamily="18" charset="0"/>
              </a:rPr>
              <a:t>1. Quel est le </a:t>
            </a:r>
            <a:r>
              <a:rPr lang="fr-FR" dirty="0" err="1">
                <a:solidFill>
                  <a:srgbClr val="000000"/>
                </a:solidFill>
                <a:latin typeface="Times New Roman" panose="02020603050405020304" pitchFamily="18" charset="0"/>
              </a:rPr>
              <a:t>polynucléotide</a:t>
            </a:r>
            <a:r>
              <a:rPr lang="fr-FR" dirty="0">
                <a:solidFill>
                  <a:srgbClr val="000000"/>
                </a:solidFill>
                <a:latin typeface="Times New Roman" panose="02020603050405020304" pitchFamily="18" charset="0"/>
              </a:rPr>
              <a:t> qui a la température de fusion la plus élevée ?</a:t>
            </a:r>
          </a:p>
          <a:p>
            <a:r>
              <a:rPr lang="fr-FR" dirty="0">
                <a:solidFill>
                  <a:srgbClr val="000000"/>
                </a:solidFill>
                <a:latin typeface="Times New Roman" panose="02020603050405020304" pitchFamily="18" charset="0"/>
              </a:rPr>
              <a:t>2. Quel est celui qui a la Tm la plus basse ?</a:t>
            </a:r>
          </a:p>
          <a:p>
            <a:r>
              <a:rPr lang="fr-FR" dirty="0">
                <a:solidFill>
                  <a:srgbClr val="000000"/>
                </a:solidFill>
                <a:latin typeface="Times New Roman" panose="02020603050405020304" pitchFamily="18" charset="0"/>
              </a:rPr>
              <a:t>3. Si celles-ci sont respectivement 85°C et 45°C, quelle sera la Tm du troisième</a:t>
            </a:r>
          </a:p>
          <a:p>
            <a:r>
              <a:rPr lang="fr-FR" dirty="0" err="1">
                <a:solidFill>
                  <a:srgbClr val="000000"/>
                </a:solidFill>
                <a:latin typeface="Times New Roman" panose="02020603050405020304" pitchFamily="18" charset="0"/>
              </a:rPr>
              <a:t>polynucléotide</a:t>
            </a:r>
            <a:r>
              <a:rPr lang="fr-FR" dirty="0">
                <a:solidFill>
                  <a:srgbClr val="000000"/>
                </a:solidFill>
                <a:latin typeface="Times New Roman" panose="02020603050405020304" pitchFamily="18" charset="0"/>
              </a:rPr>
              <a:t> ?</a:t>
            </a:r>
          </a:p>
          <a:p>
            <a:r>
              <a:rPr lang="fr-FR" dirty="0">
                <a:solidFill>
                  <a:srgbClr val="000000"/>
                </a:solidFill>
                <a:latin typeface="Times New Roman" panose="02020603050405020304" pitchFamily="18" charset="0"/>
              </a:rPr>
              <a:t>4. Même questions pour la densité, sachant que la densité la plus élevée est de 1,730g/cm</a:t>
            </a:r>
            <a:r>
              <a:rPr lang="fr-FR" sz="1050" dirty="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 la</a:t>
            </a:r>
          </a:p>
          <a:p>
            <a:r>
              <a:rPr lang="fr-FR" dirty="0">
                <a:solidFill>
                  <a:srgbClr val="000000"/>
                </a:solidFill>
                <a:latin typeface="Times New Roman" panose="02020603050405020304" pitchFamily="18" charset="0"/>
              </a:rPr>
              <a:t>plus basse est de 1,690g/cm</a:t>
            </a:r>
            <a:r>
              <a:rPr lang="fr-FR" sz="1050" dirty="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a:t>
            </a:r>
            <a:endParaRPr lang="fr-FR" dirty="0"/>
          </a:p>
        </p:txBody>
      </p:sp>
    </p:spTree>
    <p:extLst>
      <p:ext uri="{BB962C8B-B14F-4D97-AF65-F5344CB8AC3E}">
        <p14:creationId xmlns:p14="http://schemas.microsoft.com/office/powerpoint/2010/main" val="1170193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544818862"/>
              </p:ext>
            </p:extLst>
          </p:nvPr>
        </p:nvGraphicFramePr>
        <p:xfrm>
          <a:off x="0" y="3933055"/>
          <a:ext cx="8229600" cy="1307202"/>
        </p:xfrm>
        <a:graphic>
          <a:graphicData uri="http://schemas.openxmlformats.org/drawingml/2006/table">
            <a:tbl>
              <a:tblPr firstRow="1" firstCol="1" bandRow="1"/>
              <a:tblGrid>
                <a:gridCol w="1645920">
                  <a:extLst>
                    <a:ext uri="{9D8B030D-6E8A-4147-A177-3AD203B41FA5}">
                      <a16:colId xmlns:a16="http://schemas.microsoft.com/office/drawing/2014/main" val="2426629676"/>
                    </a:ext>
                  </a:extLst>
                </a:gridCol>
                <a:gridCol w="1645920">
                  <a:extLst>
                    <a:ext uri="{9D8B030D-6E8A-4147-A177-3AD203B41FA5}">
                      <a16:colId xmlns:a16="http://schemas.microsoft.com/office/drawing/2014/main" val="3781786721"/>
                    </a:ext>
                  </a:extLst>
                </a:gridCol>
                <a:gridCol w="1645920">
                  <a:extLst>
                    <a:ext uri="{9D8B030D-6E8A-4147-A177-3AD203B41FA5}">
                      <a16:colId xmlns:a16="http://schemas.microsoft.com/office/drawing/2014/main" val="3722099469"/>
                    </a:ext>
                  </a:extLst>
                </a:gridCol>
                <a:gridCol w="1645920">
                  <a:extLst>
                    <a:ext uri="{9D8B030D-6E8A-4147-A177-3AD203B41FA5}">
                      <a16:colId xmlns:a16="http://schemas.microsoft.com/office/drawing/2014/main" val="3238495296"/>
                    </a:ext>
                  </a:extLst>
                </a:gridCol>
                <a:gridCol w="1645920">
                  <a:extLst>
                    <a:ext uri="{9D8B030D-6E8A-4147-A177-3AD203B41FA5}">
                      <a16:colId xmlns:a16="http://schemas.microsoft.com/office/drawing/2014/main" val="2908958667"/>
                    </a:ext>
                  </a:extLst>
                </a:gridCol>
              </a:tblGrid>
              <a:tr h="435734">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660382"/>
                  </a:ext>
                </a:extLst>
              </a:tr>
              <a:tr h="435734">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ADN A</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096894"/>
                  </a:ext>
                </a:extLst>
              </a:tr>
              <a:tr h="435734">
                <a:tc>
                  <a:txBody>
                    <a:bodyPr/>
                    <a:lstStyle/>
                    <a:p>
                      <a:pPr algn="ctr">
                        <a:lnSpc>
                          <a:spcPct val="107000"/>
                        </a:lnSpc>
                        <a:spcAft>
                          <a:spcPts val="600"/>
                        </a:spcAft>
                      </a:pPr>
                      <a:r>
                        <a:rPr lang="fr-FR" sz="1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ADN B</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fr-FR" sz="1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99558"/>
                  </a:ext>
                </a:extLst>
              </a:tr>
            </a:tbl>
          </a:graphicData>
        </a:graphic>
      </p:graphicFrame>
      <p:sp>
        <p:nvSpPr>
          <p:cNvPr id="5" name="Rectangle 2"/>
          <p:cNvSpPr>
            <a:spLocks noChangeArrowheads="1"/>
          </p:cNvSpPr>
          <p:nvPr/>
        </p:nvSpPr>
        <p:spPr bwMode="auto">
          <a:xfrm>
            <a:off x="-1" y="1336700"/>
            <a:ext cx="91440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Exercice 3</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Répondre aux questions ci-dessous</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Quelles sont les principales molécules qui composent l’ADN ?</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Le rapport A+T/G+C dans un simple brin d’une molécule d’ADN est de 0.2. Quel est le rapport A+T/G+C du brin complémentaire ?</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Quel est le rapport A+G/T+C dans la double chaîne de l’ADN ?</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La composition en bases de deux ADN A et B est:</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 vous suggère la composition en bases de l’ADN A et l’ADN B ? Pourquoi ?</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45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1092"/>
            <a:ext cx="9144000" cy="1015663"/>
          </a:xfrm>
          <a:prstGeom prst="rect">
            <a:avLst/>
          </a:prstGeom>
        </p:spPr>
        <p:txBody>
          <a:bodyPr wrap="square">
            <a:spAutoFit/>
          </a:bodyPr>
          <a:lstStyle/>
          <a:p>
            <a:r>
              <a:rPr lang="fr-FR" sz="2000" dirty="0" smtClean="0">
                <a:latin typeface="Times New Roman" pitchFamily="18" charset="0"/>
                <a:cs typeface="Times New Roman" pitchFamily="18" charset="0"/>
              </a:rPr>
              <a:t>Selon Michel </a:t>
            </a:r>
            <a:r>
              <a:rPr lang="fr-FR" sz="2000" dirty="0" err="1" smtClean="0">
                <a:latin typeface="Times New Roman" pitchFamily="18" charset="0"/>
                <a:cs typeface="Times New Roman" pitchFamily="18" charset="0"/>
              </a:rPr>
              <a:t>Morange</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1994) </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la biologie moléculaire </a:t>
            </a:r>
            <a:r>
              <a:rPr lang="fr-FR" sz="2000" dirty="0" smtClean="0">
                <a:latin typeface="Times New Roman" pitchFamily="18" charset="0"/>
                <a:cs typeface="Times New Roman" pitchFamily="18" charset="0"/>
              </a:rPr>
              <a:t>est "l’ensemble des techniques et découvertes qui ont permis l’analyse moléculaire des processus les plus intimes du vivant, de ceux qui en assurent la pérennité et la reproduction"</a:t>
            </a:r>
            <a:endParaRPr lang="fr-FR" sz="2000" dirty="0">
              <a:latin typeface="Times New Roman" pitchFamily="18" charset="0"/>
              <a:cs typeface="Times New Roman" pitchFamily="18" charset="0"/>
            </a:endParaRPr>
          </a:p>
        </p:txBody>
      </p:sp>
      <p:sp>
        <p:nvSpPr>
          <p:cNvPr id="9" name="Rectangle 8"/>
          <p:cNvSpPr/>
          <p:nvPr/>
        </p:nvSpPr>
        <p:spPr>
          <a:xfrm>
            <a:off x="-32" y="2363924"/>
            <a:ext cx="9144032" cy="707886"/>
          </a:xfrm>
          <a:prstGeom prst="rect">
            <a:avLst/>
          </a:prstGeom>
        </p:spPr>
        <p:txBody>
          <a:bodyPr wrap="square">
            <a:spAutoFit/>
          </a:bodyPr>
          <a:lstStyle/>
          <a:p>
            <a:r>
              <a:rPr lang="fr-FR" sz="2000" dirty="0" smtClean="0">
                <a:latin typeface="Times New Roman" pitchFamily="18" charset="0"/>
                <a:cs typeface="Times New Roman" pitchFamily="18" charset="0"/>
              </a:rPr>
              <a:t>Les origines de la Biologie Moléculaire sont liées à la naissance de la théorie cellulaire , a biochimie et La génétique </a:t>
            </a:r>
            <a:endParaRPr lang="fr-FR" sz="2000" dirty="0">
              <a:latin typeface="Times New Roman" pitchFamily="18" charset="0"/>
              <a:cs typeface="Times New Roman" pitchFamily="18" charset="0"/>
            </a:endParaRPr>
          </a:p>
        </p:txBody>
      </p:sp>
      <p:sp>
        <p:nvSpPr>
          <p:cNvPr id="10" name="Rectangle 9"/>
          <p:cNvSpPr/>
          <p:nvPr/>
        </p:nvSpPr>
        <p:spPr>
          <a:xfrm>
            <a:off x="0" y="4204652"/>
            <a:ext cx="9144000" cy="1938992"/>
          </a:xfrm>
          <a:prstGeom prst="rect">
            <a:avLst/>
          </a:prstGeom>
        </p:spPr>
        <p:txBody>
          <a:bodyPr wrap="square">
            <a:spAutoFit/>
          </a:bodyPr>
          <a:lstStyle/>
          <a:p>
            <a:r>
              <a:rPr lang="fr-FR" sz="2000" b="1" dirty="0" smtClean="0">
                <a:latin typeface="Times New Roman" pitchFamily="18" charset="0"/>
                <a:cs typeface="Times New Roman" pitchFamily="18" charset="0"/>
              </a:rPr>
              <a:t>La théorie cellulaire : </a:t>
            </a:r>
            <a:r>
              <a:rPr lang="fr-FR" sz="2000" dirty="0" smtClean="0">
                <a:latin typeface="Times New Roman" pitchFamily="18" charset="0"/>
                <a:cs typeface="Times New Roman" pitchFamily="18" charset="0"/>
              </a:rPr>
              <a:t>Découverte de la microscopie (Van Leeuwenhoek </a:t>
            </a:r>
            <a:r>
              <a:rPr lang="fr-FR" sz="2000" dirty="0" err="1" smtClean="0">
                <a:latin typeface="Times New Roman" pitchFamily="18" charset="0"/>
                <a:cs typeface="Times New Roman" pitchFamily="18" charset="0"/>
              </a:rPr>
              <a:t>XVIIeme</a:t>
            </a:r>
            <a:r>
              <a:rPr lang="fr-FR" sz="2000" dirty="0" smtClean="0">
                <a:latin typeface="Times New Roman" pitchFamily="18" charset="0"/>
                <a:cs typeface="Times New Roman" pitchFamily="18" charset="0"/>
              </a:rPr>
              <a:t> siècle); L’</a:t>
            </a:r>
            <a:r>
              <a:rPr lang="fr-FR" sz="2000" dirty="0" err="1" smtClean="0">
                <a:latin typeface="Times New Roman" pitchFamily="18" charset="0"/>
                <a:cs typeface="Times New Roman" pitchFamily="18" charset="0"/>
              </a:rPr>
              <a:t>abbolition</a:t>
            </a:r>
            <a:r>
              <a:rPr lang="fr-FR" sz="2000" dirty="0" smtClean="0">
                <a:latin typeface="Times New Roman" pitchFamily="18" charset="0"/>
                <a:cs typeface="Times New Roman" pitchFamily="18" charset="0"/>
              </a:rPr>
              <a:t> de la théorie de la génération spontanée par Francesco Redi, 1668 qui a découvert que  l’apparition d’asticots sur un morceau de viande en putréfaction n’a pas lieu si l’on prend soin de recouvrir les bocaux d’une fine mousseline et les recherches de Pasteur sur les fermentations ("alcoolique", "lactique" et "acétique") et  qui découvre qu’à chaque fois, un micro-organisme est à l’</a:t>
            </a:r>
            <a:r>
              <a:rPr lang="fr-FR" sz="2000" dirty="0" err="1" smtClean="0">
                <a:latin typeface="Times New Roman" pitchFamily="18" charset="0"/>
                <a:cs typeface="Times New Roman" pitchFamily="18" charset="0"/>
              </a:rPr>
              <a:t>oeuvre</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8604"/>
            <a:ext cx="9144000" cy="2862322"/>
          </a:xfrm>
          <a:prstGeom prst="rect">
            <a:avLst/>
          </a:prstGeom>
        </p:spPr>
        <p:txBody>
          <a:bodyPr wrap="square">
            <a:spAutoFit/>
          </a:bodyPr>
          <a:lstStyle/>
          <a:p>
            <a:pPr algn="just"/>
            <a:r>
              <a:rPr lang="fr-FR" sz="2000" b="1" dirty="0" smtClean="0">
                <a:latin typeface="Times New Roman" pitchFamily="18" charset="0"/>
                <a:cs typeface="Times New Roman" pitchFamily="18" charset="0"/>
              </a:rPr>
              <a:t>La biochimie </a:t>
            </a:r>
            <a:r>
              <a:rPr lang="fr-FR" sz="2000" dirty="0" smtClean="0">
                <a:latin typeface="Times New Roman" pitchFamily="18" charset="0"/>
                <a:cs typeface="Times New Roman" pitchFamily="18" charset="0"/>
              </a:rPr>
              <a:t>avec la découverte du principe de la catalyse (1812); L’extraction de la première enzyme la diastase  à partie extraite du malt (Payen &amp; Persoz 1830): découvert de la notion de spécificité; la reconnaissance enzyme substrat; étude des anticorps (Ehrlich 1897); Echelle de pH; Solutions "tampon" – 1902-1909;  Principe de fonctionnement des enzymes (Henri, </a:t>
            </a:r>
            <a:r>
              <a:rPr lang="fr-FR" sz="2000" dirty="0" err="1" smtClean="0">
                <a:latin typeface="Times New Roman" pitchFamily="18" charset="0"/>
                <a:cs typeface="Times New Roman" pitchFamily="18" charset="0"/>
              </a:rPr>
              <a:t>Michaelis</a:t>
            </a:r>
            <a:r>
              <a:rPr lang="fr-FR" sz="2000" dirty="0" smtClean="0">
                <a:latin typeface="Times New Roman" pitchFamily="18" charset="0"/>
                <a:cs typeface="Times New Roman" pitchFamily="18" charset="0"/>
              </a:rPr>
              <a:t> &amp; </a:t>
            </a:r>
            <a:r>
              <a:rPr lang="fr-FR" sz="2000" dirty="0" err="1" smtClean="0">
                <a:latin typeface="Times New Roman" pitchFamily="18" charset="0"/>
                <a:cs typeface="Times New Roman" pitchFamily="18" charset="0"/>
              </a:rPr>
              <a:t>Menten</a:t>
            </a:r>
            <a:r>
              <a:rPr lang="fr-FR" sz="2000" dirty="0" smtClean="0">
                <a:latin typeface="Times New Roman" pitchFamily="18" charset="0"/>
                <a:cs typeface="Times New Roman" pitchFamily="18" charset="0"/>
              </a:rPr>
              <a:t>);  décryptage des grandes voies métaboliques : glycolyse, cycle de l’urée, cycle de </a:t>
            </a:r>
            <a:r>
              <a:rPr lang="fr-FR" sz="2000" dirty="0" err="1" smtClean="0">
                <a:latin typeface="Times New Roman" pitchFamily="18" charset="0"/>
                <a:cs typeface="Times New Roman" pitchFamily="18" charset="0"/>
              </a:rPr>
              <a:t>krebs</a:t>
            </a:r>
            <a:r>
              <a:rPr lang="fr-FR" sz="2000" dirty="0" smtClean="0">
                <a:latin typeface="Times New Roman" pitchFamily="18" charset="0"/>
                <a:cs typeface="Times New Roman" pitchFamily="18" charset="0"/>
              </a:rPr>
              <a:t> dans la premier moitié du </a:t>
            </a:r>
            <a:r>
              <a:rPr lang="fr-FR" sz="2000" dirty="0" err="1" smtClean="0">
                <a:latin typeface="Times New Roman" pitchFamily="18" charset="0"/>
                <a:cs typeface="Times New Roman" pitchFamily="18" charset="0"/>
              </a:rPr>
              <a:t>XXeme</a:t>
            </a:r>
            <a:r>
              <a:rPr lang="fr-FR" sz="2000" dirty="0" smtClean="0">
                <a:latin typeface="Times New Roman" pitchFamily="18" charset="0"/>
                <a:cs typeface="Times New Roman" pitchFamily="18" charset="0"/>
              </a:rPr>
              <a:t> siècle;  Découverte des macromolécules (1922: Hermann Staudinger élabore le concept de polymère) et Technique de séparation et d’analyse: Chromatographie, précipitation par des sels ultracentrifugation (1924) électrophorèse (1930-1945)</a:t>
            </a:r>
            <a:endParaRPr lang="fr-FR" sz="2000" dirty="0">
              <a:latin typeface="Times New Roman" pitchFamily="18" charset="0"/>
              <a:cs typeface="Times New Roman" pitchFamily="18" charset="0"/>
            </a:endParaRPr>
          </a:p>
        </p:txBody>
      </p:sp>
      <p:sp>
        <p:nvSpPr>
          <p:cNvPr id="6" name="Rectangle 5"/>
          <p:cNvSpPr/>
          <p:nvPr/>
        </p:nvSpPr>
        <p:spPr>
          <a:xfrm>
            <a:off x="0" y="3906758"/>
            <a:ext cx="9144000" cy="2862322"/>
          </a:xfrm>
          <a:prstGeom prst="rect">
            <a:avLst/>
          </a:prstGeom>
        </p:spPr>
        <p:txBody>
          <a:bodyPr wrap="square">
            <a:spAutoFit/>
          </a:bodyPr>
          <a:lstStyle/>
          <a:p>
            <a:pPr algn="just"/>
            <a:r>
              <a:rPr lang="fr-FR" sz="2000" b="1" dirty="0" smtClean="0">
                <a:latin typeface="Times New Roman" pitchFamily="18" charset="0"/>
                <a:cs typeface="Times New Roman" pitchFamily="18" charset="0"/>
              </a:rPr>
              <a:t>La génétique : </a:t>
            </a:r>
            <a:r>
              <a:rPr lang="fr-FR" sz="2000" dirty="0" smtClean="0">
                <a:latin typeface="Times New Roman" pitchFamily="18" charset="0"/>
                <a:cs typeface="Times New Roman" pitchFamily="18" charset="0"/>
              </a:rPr>
              <a:t> Mendel découvre en 1866 les "lois de l’hérédité" en étudiant la transmission de caractères dans des générations successives de pois;  observation de la chromatine (1879), des chromosomes et de la mitose (1882) par Fleming; Redécouvre en 1900 la théorie de Mendel. Il observe l’apparition de mutations spontanées et propose un mécanisme d’évolution par mutations. – Johannsen introduit les concepts de génotype (sans le lier à l’ADN) et phénotype (1909). – Expériences de Morgan (1913) sur la transmission de caractères et de mutations chez la drosophile: preuve de l’existence des gènes et de leur localisation chromosomique (hérédité liée au sexe et première carte génétique).</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06428"/>
            <a:ext cx="4286248" cy="2308324"/>
          </a:xfrm>
          <a:prstGeom prst="rect">
            <a:avLst/>
          </a:prstGeom>
        </p:spPr>
        <p:txBody>
          <a:bodyPr wrap="square">
            <a:spAutoFit/>
          </a:bodyPr>
          <a:lstStyle/>
          <a:p>
            <a:pPr algn="just"/>
            <a:r>
              <a:rPr lang="fr-FR" dirty="0" err="1" smtClean="0">
                <a:latin typeface="Times New Roman" pitchFamily="18" charset="0"/>
                <a:cs typeface="Times New Roman" pitchFamily="18" charset="0"/>
              </a:rPr>
              <a:t>Beadle</a:t>
            </a:r>
            <a:r>
              <a:rPr lang="fr-FR" dirty="0" smtClean="0">
                <a:latin typeface="Times New Roman" pitchFamily="18" charset="0"/>
                <a:cs typeface="Times New Roman" pitchFamily="18" charset="0"/>
              </a:rPr>
              <a:t> étudie dès les années 1920 la relation entre les gènes et le caractère héréditaire, réduit à l’enzyme. Cependant les premiers travaux dans ce domaine, sur la drosophile, les papillons, la couleur des fleurs, se sont heurtés à la complexité des voies métaboliques et l’établissement d’une relation était extrêmement difficile à établir. </a:t>
            </a:r>
            <a:endParaRPr lang="fr-FR" dirty="0">
              <a:latin typeface="Times New Roman" pitchFamily="18" charset="0"/>
              <a:cs typeface="Times New Roman" pitchFamily="18" charset="0"/>
            </a:endParaRPr>
          </a:p>
        </p:txBody>
      </p:sp>
      <p:sp>
        <p:nvSpPr>
          <p:cNvPr id="6" name="Rectangle 5"/>
          <p:cNvSpPr/>
          <p:nvPr/>
        </p:nvSpPr>
        <p:spPr>
          <a:xfrm>
            <a:off x="0" y="639529"/>
            <a:ext cx="4286248" cy="646331"/>
          </a:xfrm>
          <a:prstGeom prst="rect">
            <a:avLst/>
          </a:prstGeom>
        </p:spPr>
        <p:txBody>
          <a:bodyPr wrap="square">
            <a:spAutoFit/>
          </a:bodyPr>
          <a:lstStyle/>
          <a:p>
            <a:r>
              <a:rPr lang="fr-FR" dirty="0" smtClean="0">
                <a:latin typeface="Times New Roman" pitchFamily="18" charset="0"/>
                <a:cs typeface="Times New Roman" pitchFamily="18" charset="0"/>
              </a:rPr>
              <a:t>En 1903, le français Victor Henri montre que les enzymes sont des protéines. </a:t>
            </a:r>
            <a:endParaRPr lang="fr-FR" dirty="0">
              <a:latin typeface="Times New Roman" pitchFamily="18" charset="0"/>
              <a:cs typeface="Times New Roman" pitchFamily="18" charset="0"/>
            </a:endParaRPr>
          </a:p>
        </p:txBody>
      </p:sp>
      <p:sp>
        <p:nvSpPr>
          <p:cNvPr id="7" name="Rectangle 6"/>
          <p:cNvSpPr/>
          <p:nvPr/>
        </p:nvSpPr>
        <p:spPr>
          <a:xfrm>
            <a:off x="0" y="3835320"/>
            <a:ext cx="4214810" cy="2308324"/>
          </a:xfrm>
          <a:prstGeom prst="rect">
            <a:avLst/>
          </a:prstGeom>
        </p:spPr>
        <p:txBody>
          <a:bodyPr wrap="square">
            <a:spAutoFit/>
          </a:bodyPr>
          <a:lstStyle/>
          <a:p>
            <a:pPr algn="just"/>
            <a:r>
              <a:rPr lang="fr-FR" dirty="0" err="1" smtClean="0">
                <a:latin typeface="Times New Roman" pitchFamily="18" charset="0"/>
                <a:cs typeface="Times New Roman" pitchFamily="18" charset="0"/>
              </a:rPr>
              <a:t>Beadle</a:t>
            </a:r>
            <a:r>
              <a:rPr lang="fr-FR" dirty="0" smtClean="0">
                <a:latin typeface="Times New Roman" pitchFamily="18" charset="0"/>
                <a:cs typeface="Times New Roman" pitchFamily="18" charset="0"/>
              </a:rPr>
              <a:t> a finalement décidé de s’intéresser à un champignon haploïde, </a:t>
            </a:r>
            <a:r>
              <a:rPr lang="fr-FR" i="1" dirty="0" err="1" smtClean="0">
                <a:latin typeface="Times New Roman" pitchFamily="18" charset="0"/>
                <a:cs typeface="Times New Roman" pitchFamily="18" charset="0"/>
              </a:rPr>
              <a:t>Neurospora</a:t>
            </a:r>
            <a:r>
              <a:rPr lang="fr-FR" dirty="0" smtClean="0">
                <a:latin typeface="Times New Roman" pitchFamily="18" charset="0"/>
                <a:cs typeface="Times New Roman" pitchFamily="18" charset="0"/>
              </a:rPr>
              <a:t>, présentant un seul jeu de chromosomes, donc un seul allèle pour un gène donné, ce qui facilitait grandement toutes les interprétations. Il s’est donc adjoint les services de Tatum qui était un spécialiste des milieux de cultures de ces organismes.</a:t>
            </a:r>
            <a:endParaRPr lang="fr-FR"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srcRect/>
          <a:stretch>
            <a:fillRect/>
          </a:stretch>
        </p:blipFill>
        <p:spPr bwMode="auto">
          <a:xfrm>
            <a:off x="4295806" y="642918"/>
            <a:ext cx="4705350" cy="5486400"/>
          </a:xfrm>
          <a:prstGeom prst="rect">
            <a:avLst/>
          </a:prstGeom>
          <a:noFill/>
          <a:ln w="9525">
            <a:solidFill>
              <a:schemeClr val="tx1"/>
            </a:solidFill>
            <a:miter lim="800000"/>
            <a:headEnd/>
            <a:tailEnd/>
          </a:ln>
          <a:effectLst/>
        </p:spPr>
      </p:pic>
      <p:sp>
        <p:nvSpPr>
          <p:cNvPr id="9" name="Rectangle 8"/>
          <p:cNvSpPr/>
          <p:nvPr/>
        </p:nvSpPr>
        <p:spPr>
          <a:xfrm>
            <a:off x="0" y="6215082"/>
            <a:ext cx="9144000" cy="646331"/>
          </a:xfrm>
          <a:prstGeom prst="rect">
            <a:avLst/>
          </a:prstGeom>
        </p:spPr>
        <p:txBody>
          <a:bodyPr wrap="square">
            <a:spAutoFit/>
          </a:bodyPr>
          <a:lstStyle/>
          <a:p>
            <a:pPr algn="just"/>
            <a:r>
              <a:rPr lang="fr-FR" b="1" dirty="0" smtClean="0">
                <a:latin typeface="Times New Roman" pitchFamily="18" charset="0"/>
                <a:cs typeface="Times New Roman" pitchFamily="18" charset="0"/>
              </a:rPr>
              <a:t>Conclusion: </a:t>
            </a:r>
            <a:r>
              <a:rPr lang="fr-FR" dirty="0" smtClean="0">
                <a:latin typeface="Times New Roman" pitchFamily="18" charset="0"/>
                <a:cs typeface="Times New Roman" pitchFamily="18" charset="0"/>
              </a:rPr>
              <a:t>L’ensemble de ces observations aboutit donc à la conclusion que les gènes contrôlent la synthèse des enzymes, et que chaque protéine est codée par un gène différent. </a:t>
            </a:r>
            <a:endParaRPr lang="fr-FR" dirty="0">
              <a:latin typeface="Times New Roman" pitchFamily="18" charset="0"/>
              <a:cs typeface="Times New Roman" pitchFamily="18" charset="0"/>
            </a:endParaRPr>
          </a:p>
        </p:txBody>
      </p:sp>
      <p:sp>
        <p:nvSpPr>
          <p:cNvPr id="10" name="Rectangle 9"/>
          <p:cNvSpPr/>
          <p:nvPr/>
        </p:nvSpPr>
        <p:spPr>
          <a:xfrm>
            <a:off x="0" y="59272"/>
            <a:ext cx="9144000" cy="369332"/>
          </a:xfrm>
          <a:prstGeom prst="rect">
            <a:avLst/>
          </a:prstGeom>
        </p:spPr>
        <p:txBody>
          <a:bodyPr wrap="square">
            <a:spAutoFit/>
          </a:bodyPr>
          <a:lstStyle/>
          <a:p>
            <a:pPr algn="ctr"/>
            <a:r>
              <a:rPr lang="fr-FR" b="1" dirty="0" smtClean="0">
                <a:latin typeface="Times New Roman" pitchFamily="18" charset="0"/>
                <a:cs typeface="Times New Roman" pitchFamily="18" charset="0"/>
              </a:rPr>
              <a:t>La relation un gène - une enzyme / Expérience de George </a:t>
            </a:r>
            <a:r>
              <a:rPr lang="fr-FR" b="1" dirty="0" err="1" smtClean="0">
                <a:latin typeface="Times New Roman" pitchFamily="18" charset="0"/>
                <a:cs typeface="Times New Roman" pitchFamily="18" charset="0"/>
              </a:rPr>
              <a:t>Beadle</a:t>
            </a:r>
            <a:r>
              <a:rPr lang="fr-FR" b="1" dirty="0" smtClean="0">
                <a:latin typeface="Times New Roman" pitchFamily="18" charset="0"/>
                <a:cs typeface="Times New Roman" pitchFamily="18" charset="0"/>
              </a:rPr>
              <a:t> et Edward Tatum - 1941</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La nature chimique des gènes</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3" name="Rectangle 2"/>
          <p:cNvSpPr/>
          <p:nvPr/>
        </p:nvSpPr>
        <p:spPr>
          <a:xfrm>
            <a:off x="0" y="828619"/>
            <a:ext cx="9144000"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En 1928, Fred Griffith découvre le phénomène de "transformation": une conjonction chez une souris de pneumocoques non pathogènes (R) et de </a:t>
            </a:r>
            <a:r>
              <a:rPr lang="fr-FR" sz="2000" dirty="0" err="1" smtClean="0">
                <a:latin typeface="Times New Roman" pitchFamily="18" charset="0"/>
                <a:cs typeface="Times New Roman" pitchFamily="18" charset="0"/>
              </a:rPr>
              <a:t>pneumomoques</a:t>
            </a:r>
            <a:r>
              <a:rPr lang="fr-FR" sz="2000" dirty="0" smtClean="0">
                <a:latin typeface="Times New Roman" pitchFamily="18" charset="0"/>
                <a:cs typeface="Times New Roman" pitchFamily="18" charset="0"/>
              </a:rPr>
              <a:t> virulents (S) mais tués préalablement entraîne la mort de l’animal. Les pneumocoques non pathogènes sont ainsi transformés par un facteur issu des pneumocoques virulents. </a:t>
            </a:r>
          </a:p>
        </p:txBody>
      </p:sp>
      <p:pic>
        <p:nvPicPr>
          <p:cNvPr id="15362" name="Picture 2"/>
          <p:cNvPicPr>
            <a:picLocks noChangeAspect="1" noChangeArrowheads="1"/>
          </p:cNvPicPr>
          <p:nvPr/>
        </p:nvPicPr>
        <p:blipFill>
          <a:blip r:embed="rId2"/>
          <a:srcRect l="2381" t="14320" r="3571" b="3341"/>
          <a:stretch>
            <a:fillRect/>
          </a:stretch>
        </p:blipFill>
        <p:spPr bwMode="auto">
          <a:xfrm>
            <a:off x="1346419" y="2447598"/>
            <a:ext cx="6011662" cy="3500462"/>
          </a:xfrm>
          <a:prstGeom prst="rect">
            <a:avLst/>
          </a:prstGeom>
          <a:noFill/>
          <a:ln w="9525">
            <a:noFill/>
            <a:miter lim="800000"/>
            <a:headEnd/>
            <a:tailEnd/>
          </a:ln>
          <a:effectLst/>
        </p:spPr>
      </p:pic>
      <p:sp>
        <p:nvSpPr>
          <p:cNvPr id="6" name="Rectangle 5"/>
          <p:cNvSpPr/>
          <p:nvPr/>
        </p:nvSpPr>
        <p:spPr>
          <a:xfrm>
            <a:off x="0" y="6243600"/>
            <a:ext cx="9144000" cy="400110"/>
          </a:xfrm>
          <a:prstGeom prst="rect">
            <a:avLst/>
          </a:prstGeom>
        </p:spPr>
        <p:txBody>
          <a:bodyPr wrap="square">
            <a:spAutoFit/>
          </a:bodyPr>
          <a:lstStyle/>
          <a:p>
            <a:pPr algn="ctr"/>
            <a:r>
              <a:rPr lang="fr-FR" sz="2000" dirty="0" smtClean="0">
                <a:latin typeface="Times New Roman" pitchFamily="18" charset="0"/>
                <a:cs typeface="Times New Roman" pitchFamily="18" charset="0"/>
              </a:rPr>
              <a:t>Il existe un facteur transformant de nature inconnue mais accoler aux protéines.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42844" y="1666772"/>
            <a:ext cx="5429288" cy="3652927"/>
          </a:xfrm>
          <a:prstGeom prst="rect">
            <a:avLst/>
          </a:prstGeom>
          <a:noFill/>
          <a:ln w="9525">
            <a:noFill/>
            <a:miter lim="800000"/>
            <a:headEnd/>
            <a:tailEnd/>
          </a:ln>
          <a:effectLst/>
        </p:spPr>
      </p:pic>
      <p:sp>
        <p:nvSpPr>
          <p:cNvPr id="3" name="Rectangle 2"/>
          <p:cNvSpPr/>
          <p:nvPr/>
        </p:nvSpPr>
        <p:spPr>
          <a:xfrm>
            <a:off x="0" y="142852"/>
            <a:ext cx="9144000" cy="1015663"/>
          </a:xfrm>
          <a:prstGeom prst="rect">
            <a:avLst/>
          </a:prstGeom>
        </p:spPr>
        <p:txBody>
          <a:bodyPr wrap="square">
            <a:spAutoFit/>
          </a:bodyPr>
          <a:lstStyle/>
          <a:p>
            <a:pPr algn="just"/>
            <a:r>
              <a:rPr lang="fr-FR" sz="2000" b="1" dirty="0" smtClean="0">
                <a:latin typeface="Times New Roman" pitchFamily="18" charset="0"/>
                <a:cs typeface="Times New Roman" pitchFamily="18" charset="0"/>
              </a:rPr>
              <a:t>En 1944</a:t>
            </a:r>
            <a:r>
              <a:rPr lang="fr-FR" sz="2000" dirty="0" smtClean="0">
                <a:latin typeface="Times New Roman" pitchFamily="18" charset="0"/>
                <a:cs typeface="Times New Roman" pitchFamily="18" charset="0"/>
              </a:rPr>
              <a:t>: Avery O.T., Macleod C. M. et Mc </a:t>
            </a:r>
            <a:r>
              <a:rPr lang="fr-FR" sz="2000" dirty="0" err="1" smtClean="0">
                <a:latin typeface="Times New Roman" pitchFamily="18" charset="0"/>
                <a:cs typeface="Times New Roman" pitchFamily="18" charset="0"/>
              </a:rPr>
              <a:t>Carty</a:t>
            </a:r>
            <a:r>
              <a:rPr lang="fr-FR" sz="2000" dirty="0" smtClean="0">
                <a:latin typeface="Times New Roman" pitchFamily="18" charset="0"/>
                <a:cs typeface="Times New Roman" pitchFamily="18" charset="0"/>
              </a:rPr>
              <a:t> M. (</a:t>
            </a:r>
            <a:r>
              <a:rPr lang="fr-FR" sz="2000" dirty="0" err="1" smtClean="0">
                <a:latin typeface="Times New Roman" pitchFamily="18" charset="0"/>
                <a:cs typeface="Times New Roman" pitchFamily="18" charset="0"/>
              </a:rPr>
              <a:t>Rockfeller</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institute</a:t>
            </a:r>
            <a:r>
              <a:rPr lang="fr-FR" sz="2000" dirty="0" smtClean="0">
                <a:latin typeface="Times New Roman" pitchFamily="18" charset="0"/>
                <a:cs typeface="Times New Roman" pitchFamily="18" charset="0"/>
              </a:rPr>
              <a:t> - New York) ont repris les expériences effectués en 1928 par Fred Griffith en utilisant les extraits de différentes biomolécules de la cellule S traités ou non par des enzymes spécifiques. </a:t>
            </a:r>
          </a:p>
        </p:txBody>
      </p:sp>
      <p:sp>
        <p:nvSpPr>
          <p:cNvPr id="4" name="Rectangle 3"/>
          <p:cNvSpPr/>
          <p:nvPr/>
        </p:nvSpPr>
        <p:spPr>
          <a:xfrm>
            <a:off x="0" y="5715016"/>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Cependant, l’ADN est alors considéré comme un homopolymère dont l’élément de base serait ATGC (</a:t>
            </a:r>
            <a:r>
              <a:rPr lang="fr-FR" sz="2000" dirty="0" err="1" smtClean="0">
                <a:latin typeface="Times New Roman" pitchFamily="18" charset="0"/>
                <a:cs typeface="Times New Roman" pitchFamily="18" charset="0"/>
              </a:rPr>
              <a:t>Takahashi</a:t>
            </a:r>
            <a:r>
              <a:rPr lang="fr-FR" sz="2000" dirty="0" smtClean="0">
                <a:latin typeface="Times New Roman" pitchFamily="18" charset="0"/>
                <a:cs typeface="Times New Roman" pitchFamily="18" charset="0"/>
              </a:rPr>
              <a:t> 1932), et semble donc beaucoup trop rudimentaire pour être le support de l’information génétique. </a:t>
            </a:r>
            <a:endParaRPr lang="fr-FR" sz="2000" dirty="0">
              <a:latin typeface="Times New Roman" pitchFamily="18" charset="0"/>
              <a:cs typeface="Times New Roman" pitchFamily="18" charset="0"/>
            </a:endParaRPr>
          </a:p>
        </p:txBody>
      </p:sp>
      <p:sp>
        <p:nvSpPr>
          <p:cNvPr id="5" name="Rectangle 4"/>
          <p:cNvSpPr/>
          <p:nvPr/>
        </p:nvSpPr>
        <p:spPr>
          <a:xfrm>
            <a:off x="5786446" y="1857364"/>
            <a:ext cx="3357554" cy="1631216"/>
          </a:xfrm>
          <a:prstGeom prst="rect">
            <a:avLst/>
          </a:prstGeom>
        </p:spPr>
        <p:txBody>
          <a:bodyPr wrap="square">
            <a:spAutoFit/>
          </a:bodyPr>
          <a:lstStyle/>
          <a:p>
            <a:pPr algn="just"/>
            <a:r>
              <a:rPr lang="fr-FR" sz="2000" dirty="0" smtClean="0">
                <a:latin typeface="Times New Roman" pitchFamily="18" charset="0"/>
                <a:cs typeface="Times New Roman" pitchFamily="18" charset="0"/>
              </a:rPr>
              <a:t>Les résultats obtenus montrent qu'il ya transformation d'un nombre de souches R en souche S lorsque l'ADN purifié est utilisé</a:t>
            </a:r>
          </a:p>
        </p:txBody>
      </p:sp>
      <p:sp>
        <p:nvSpPr>
          <p:cNvPr id="6" name="Rectangle 5"/>
          <p:cNvSpPr/>
          <p:nvPr/>
        </p:nvSpPr>
        <p:spPr>
          <a:xfrm>
            <a:off x="5786446" y="3786190"/>
            <a:ext cx="3357554"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En conclusion, l'ADN est le facteur transformant et le support de l'information génétique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414"/>
            <a:ext cx="9144000" cy="1015663"/>
          </a:xfrm>
          <a:prstGeom prst="rect">
            <a:avLst/>
          </a:prstGeom>
        </p:spPr>
        <p:txBody>
          <a:bodyPr wrap="square">
            <a:spAutoFit/>
          </a:bodyPr>
          <a:lstStyle/>
          <a:p>
            <a:r>
              <a:rPr lang="fr-FR" sz="2000" b="1" dirty="0" smtClean="0">
                <a:latin typeface="Times New Roman" pitchFamily="18" charset="0"/>
                <a:cs typeface="Times New Roman" pitchFamily="18" charset="0"/>
              </a:rPr>
              <a:t>En 1952, </a:t>
            </a:r>
            <a:r>
              <a:rPr lang="fr-FR" sz="2000" dirty="0" smtClean="0">
                <a:latin typeface="Times New Roman" pitchFamily="18" charset="0"/>
                <a:cs typeface="Times New Roman" pitchFamily="18" charset="0"/>
              </a:rPr>
              <a:t>l’expérience de </a:t>
            </a:r>
            <a:r>
              <a:rPr lang="fr-FR" sz="2000" b="1" dirty="0" err="1" smtClean="0">
                <a:latin typeface="Times New Roman" pitchFamily="18" charset="0"/>
                <a:cs typeface="Times New Roman" pitchFamily="18" charset="0"/>
              </a:rPr>
              <a:t>Herschey</a:t>
            </a:r>
            <a:r>
              <a:rPr lang="fr-FR" sz="2000" b="1" dirty="0" smtClean="0">
                <a:latin typeface="Times New Roman" pitchFamily="18" charset="0"/>
                <a:cs typeface="Times New Roman" pitchFamily="18" charset="0"/>
              </a:rPr>
              <a:t> et Chase </a:t>
            </a:r>
            <a:r>
              <a:rPr lang="fr-FR" sz="2000" dirty="0" smtClean="0">
                <a:latin typeface="Times New Roman" pitchFamily="18" charset="0"/>
                <a:cs typeface="Times New Roman" pitchFamily="18" charset="0"/>
              </a:rPr>
              <a:t>utilisent des phages ayant des isotopes radioactifs permettant de tracer les protéines de la capside (soufre radioactif) et l’ADN (phosphore radioactif)</a:t>
            </a:r>
          </a:p>
        </p:txBody>
      </p:sp>
      <p:pic>
        <p:nvPicPr>
          <p:cNvPr id="17411" name="Picture 3"/>
          <p:cNvPicPr>
            <a:picLocks noChangeAspect="1" noChangeArrowheads="1"/>
          </p:cNvPicPr>
          <p:nvPr/>
        </p:nvPicPr>
        <p:blipFill>
          <a:blip r:embed="rId2"/>
          <a:srcRect/>
          <a:stretch>
            <a:fillRect/>
          </a:stretch>
        </p:blipFill>
        <p:spPr bwMode="auto">
          <a:xfrm>
            <a:off x="500034" y="2230844"/>
            <a:ext cx="6253176" cy="3553567"/>
          </a:xfrm>
          <a:prstGeom prst="rect">
            <a:avLst/>
          </a:prstGeom>
          <a:noFill/>
          <a:ln w="9525">
            <a:solidFill>
              <a:schemeClr val="tx1"/>
            </a:solidFill>
            <a:miter lim="800000"/>
            <a:headEnd/>
            <a:tailEnd/>
          </a:ln>
          <a:effectLst/>
        </p:spPr>
      </p:pic>
      <p:sp>
        <p:nvSpPr>
          <p:cNvPr id="6" name="Rectangle 5"/>
          <p:cNvSpPr/>
          <p:nvPr/>
        </p:nvSpPr>
        <p:spPr>
          <a:xfrm>
            <a:off x="0" y="5857892"/>
            <a:ext cx="9144000" cy="1015663"/>
          </a:xfrm>
          <a:prstGeom prst="rect">
            <a:avLst/>
          </a:prstGeom>
        </p:spPr>
        <p:txBody>
          <a:bodyPr wrap="square">
            <a:spAutoFit/>
          </a:bodyPr>
          <a:lstStyle/>
          <a:p>
            <a:r>
              <a:rPr lang="fr-FR" sz="2000" dirty="0" smtClean="0">
                <a:latin typeface="Times New Roman" pitchFamily="18" charset="0"/>
                <a:cs typeface="Times New Roman" pitchFamily="18" charset="0"/>
              </a:rPr>
              <a:t>L’analyse de la répartition de la radioactivité montre que ces bactéries ne contiennent que du phosphore radioactif : seul l’ADN a donc pénétré dans la cellule, et cette fraction est responsable à elle seule de la reproduction du phage.</a:t>
            </a:r>
            <a:endParaRPr lang="fr-FR" sz="2000" dirty="0">
              <a:latin typeface="Times New Roman" pitchFamily="18" charset="0"/>
              <a:cs typeface="Times New Roman" pitchFamily="18" charset="0"/>
            </a:endParaRPr>
          </a:p>
        </p:txBody>
      </p:sp>
      <p:sp>
        <p:nvSpPr>
          <p:cNvPr id="7" name="Rectangle 6"/>
          <p:cNvSpPr/>
          <p:nvPr/>
        </p:nvSpPr>
        <p:spPr>
          <a:xfrm>
            <a:off x="0" y="1788033"/>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Lorsqu’elles sont remises en culture, ces bactéries produisent des phages. </a:t>
            </a:r>
            <a:endParaRPr lang="fr-FR" sz="2000" dirty="0">
              <a:latin typeface="Times New Roman" pitchFamily="18" charset="0"/>
              <a:cs typeface="Times New Roman" pitchFamily="18" charset="0"/>
            </a:endParaRPr>
          </a:p>
        </p:txBody>
      </p:sp>
      <p:sp>
        <p:nvSpPr>
          <p:cNvPr id="8" name="Rectangle 7"/>
          <p:cNvSpPr/>
          <p:nvPr/>
        </p:nvSpPr>
        <p:spPr>
          <a:xfrm>
            <a:off x="0" y="1068223"/>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Ces phages sont utilisés pour infecter des bactéries. Immédiatement après l’infection, les bactéries sont séparées des particules </a:t>
            </a:r>
            <a:r>
              <a:rPr lang="fr-FR" sz="2000" dirty="0" err="1" smtClean="0">
                <a:latin typeface="Times New Roman" pitchFamily="18" charset="0"/>
                <a:cs typeface="Times New Roman" pitchFamily="18" charset="0"/>
              </a:rPr>
              <a:t>phagiques</a:t>
            </a:r>
            <a:r>
              <a:rPr lang="fr-FR" sz="2000" dirty="0" smtClean="0">
                <a:latin typeface="Times New Roman" pitchFamily="18" charset="0"/>
                <a:cs typeface="Times New Roman" pitchFamily="18" charset="0"/>
              </a:rPr>
              <a:t>  par centrifugation.</a:t>
            </a:r>
          </a:p>
        </p:txBody>
      </p:sp>
      <p:sp>
        <p:nvSpPr>
          <p:cNvPr id="9" name="Rectangle 8"/>
          <p:cNvSpPr/>
          <p:nvPr/>
        </p:nvSpPr>
        <p:spPr>
          <a:xfrm>
            <a:off x="6929486" y="3034255"/>
            <a:ext cx="2214514" cy="1323439"/>
          </a:xfrm>
          <a:prstGeom prst="rect">
            <a:avLst/>
          </a:prstGeom>
        </p:spPr>
        <p:txBody>
          <a:bodyPr wrap="square">
            <a:spAutoFit/>
          </a:bodyPr>
          <a:lstStyle/>
          <a:p>
            <a:r>
              <a:rPr lang="fr-FR" sz="2000" dirty="0" smtClean="0">
                <a:latin typeface="Times New Roman" pitchFamily="18" charset="0"/>
                <a:cs typeface="Times New Roman" pitchFamily="18" charset="0"/>
              </a:rPr>
              <a:t>C'est donc l'ADN qui est porteur de l'information génétique du virus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461665"/>
          </a:xfrm>
          <a:prstGeom prst="rect">
            <a:avLst/>
          </a:prstGeom>
        </p:spPr>
        <p:txBody>
          <a:bodyPr wrap="square">
            <a:spAutoFit/>
          </a:bodyPr>
          <a:lstStyle/>
          <a:p>
            <a:pPr algn="ctr"/>
            <a:r>
              <a:rPr lang="fr-FR" sz="2400" b="1" dirty="0" smtClean="0">
                <a:solidFill>
                  <a:srgbClr val="000000"/>
                </a:solidFill>
                <a:latin typeface="Times New Roman" pitchFamily="18" charset="0"/>
                <a:cs typeface="Times New Roman" pitchFamily="18" charset="0"/>
              </a:rPr>
              <a:t>Composition chimique de l'ADN </a:t>
            </a:r>
            <a:endParaRPr lang="fr-FR" sz="4000" b="1" dirty="0">
              <a:latin typeface="Times New Roman" pitchFamily="18" charset="0"/>
              <a:cs typeface="Times New Roman" pitchFamily="18" charset="0"/>
            </a:endParaRPr>
          </a:p>
        </p:txBody>
      </p:sp>
      <p:sp>
        <p:nvSpPr>
          <p:cNvPr id="4" name="Rectangle 3"/>
          <p:cNvSpPr/>
          <p:nvPr/>
        </p:nvSpPr>
        <p:spPr>
          <a:xfrm>
            <a:off x="0" y="928670"/>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Les travaux de Kornberg 1950 à 1960 révélèrent que les précurseurs de l'ADN étaient des nucléotides riches en énergie (</a:t>
            </a:r>
            <a:r>
              <a:rPr lang="fr-FR" sz="2000" dirty="0" err="1" smtClean="0">
                <a:latin typeface="Times New Roman" pitchFamily="18" charset="0"/>
                <a:cs typeface="Times New Roman" pitchFamily="18" charset="0"/>
              </a:rPr>
              <a:t>dNTP</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dCTP</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dTTP</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dGTP</a:t>
            </a:r>
            <a:r>
              <a:rPr lang="fr-FR" sz="2000" dirty="0" smtClean="0">
                <a:latin typeface="Times New Roman" pitchFamily="18" charset="0"/>
                <a:cs typeface="Times New Roman" pitchFamily="18" charset="0"/>
              </a:rPr>
              <a:t>).</a:t>
            </a:r>
          </a:p>
        </p:txBody>
      </p:sp>
      <p:pic>
        <p:nvPicPr>
          <p:cNvPr id="24577" name="Picture 1"/>
          <p:cNvPicPr>
            <a:picLocks noChangeAspect="1" noChangeArrowheads="1"/>
          </p:cNvPicPr>
          <p:nvPr/>
        </p:nvPicPr>
        <p:blipFill>
          <a:blip r:embed="rId2"/>
          <a:srcRect t="18406"/>
          <a:stretch>
            <a:fillRect/>
          </a:stretch>
        </p:blipFill>
        <p:spPr bwMode="auto">
          <a:xfrm>
            <a:off x="357158" y="1785926"/>
            <a:ext cx="2557460" cy="3723371"/>
          </a:xfrm>
          <a:prstGeom prst="rect">
            <a:avLst/>
          </a:prstGeom>
          <a:noFill/>
          <a:ln w="9525">
            <a:noFill/>
            <a:miter lim="800000"/>
            <a:headEnd/>
            <a:tailEnd/>
          </a:ln>
          <a:effectLst/>
        </p:spPr>
      </p:pic>
      <p:sp>
        <p:nvSpPr>
          <p:cNvPr id="11" name="Rectangle 10"/>
          <p:cNvSpPr/>
          <p:nvPr/>
        </p:nvSpPr>
        <p:spPr>
          <a:xfrm>
            <a:off x="0" y="5699485"/>
            <a:ext cx="9144000" cy="1015663"/>
          </a:xfrm>
          <a:prstGeom prst="rect">
            <a:avLst/>
          </a:prstGeom>
        </p:spPr>
        <p:txBody>
          <a:bodyPr wrap="square">
            <a:spAutoFit/>
          </a:bodyPr>
          <a:lstStyle/>
          <a:p>
            <a:pPr algn="just"/>
            <a:r>
              <a:rPr lang="fr-FR" sz="2000" dirty="0" smtClean="0">
                <a:latin typeface="Times New Roman" pitchFamily="18" charset="0"/>
                <a:cs typeface="Times New Roman" pitchFamily="18" charset="0"/>
              </a:rPr>
              <a:t>Les acides nucléiques sont composés de molécules simples comme l’acide phosphorique (H</a:t>
            </a:r>
            <a:r>
              <a:rPr lang="fr-FR" sz="2000" baseline="-25000" dirty="0" smtClean="0">
                <a:latin typeface="Times New Roman" pitchFamily="18" charset="0"/>
                <a:cs typeface="Times New Roman" pitchFamily="18" charset="0"/>
              </a:rPr>
              <a:t>3</a:t>
            </a:r>
            <a:r>
              <a:rPr lang="fr-FR" sz="2000" dirty="0" smtClean="0">
                <a:latin typeface="Times New Roman" pitchFamily="18" charset="0"/>
                <a:cs typeface="Times New Roman" pitchFamily="18" charset="0"/>
              </a:rPr>
              <a:t>PO</a:t>
            </a:r>
            <a:r>
              <a:rPr lang="fr-FR" sz="2000" baseline="-25000" dirty="0" smtClean="0">
                <a:latin typeface="Times New Roman" pitchFamily="18" charset="0"/>
                <a:cs typeface="Times New Roman" pitchFamily="18" charset="0"/>
              </a:rPr>
              <a:t>4</a:t>
            </a:r>
            <a:r>
              <a:rPr lang="fr-FR" sz="2000" dirty="0" smtClean="0">
                <a:latin typeface="Times New Roman" pitchFamily="18" charset="0"/>
                <a:cs typeface="Times New Roman" pitchFamily="18" charset="0"/>
              </a:rPr>
              <a:t>), écrit souvent Pi, des oses à 5 carbones (β-D-Ribose et 2'-</a:t>
            </a:r>
            <a:r>
              <a:rPr lang="fr-FR" sz="2000" dirty="0" err="1" smtClean="0">
                <a:latin typeface="Times New Roman" pitchFamily="18" charset="0"/>
                <a:cs typeface="Times New Roman" pitchFamily="18" charset="0"/>
              </a:rPr>
              <a:t>désoxy</a:t>
            </a:r>
            <a:r>
              <a:rPr lang="fr-FR" sz="2000" dirty="0" smtClean="0">
                <a:latin typeface="Times New Roman" pitchFamily="18" charset="0"/>
                <a:cs typeface="Times New Roman" pitchFamily="18" charset="0"/>
              </a:rPr>
              <a:t>-β-D-Ribose) et des bases azotées (purines: A et D ou pyrimidines:  U, T et C).</a:t>
            </a:r>
            <a:endParaRPr lang="fr-FR" sz="2000"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a:srcRect/>
          <a:stretch>
            <a:fillRect/>
          </a:stretch>
        </p:blipFill>
        <p:spPr bwMode="auto">
          <a:xfrm>
            <a:off x="3491430" y="2151711"/>
            <a:ext cx="4795346" cy="29461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TotalTime>
  <Words>3087</Words>
  <Application>Microsoft Office PowerPoint</Application>
  <PresentationFormat>Affichage à l'écran (4:3)</PresentationFormat>
  <Paragraphs>222</Paragraphs>
  <Slides>29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EFIBAC-ZIZI</dc:creator>
  <cp:lastModifiedBy>Yazid Rahmoune</cp:lastModifiedBy>
  <cp:revision>20</cp:revision>
  <dcterms:created xsi:type="dcterms:W3CDTF">2020-02-15T08:46:17Z</dcterms:created>
  <dcterms:modified xsi:type="dcterms:W3CDTF">2023-02-20T10:58:02Z</dcterms:modified>
</cp:coreProperties>
</file>